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544" r:id="rId2"/>
    <p:sldId id="648" r:id="rId3"/>
    <p:sldId id="740" r:id="rId4"/>
    <p:sldId id="722" r:id="rId5"/>
    <p:sldId id="738" r:id="rId6"/>
    <p:sldId id="735" r:id="rId7"/>
    <p:sldId id="736" r:id="rId8"/>
    <p:sldId id="737" r:id="rId9"/>
    <p:sldId id="742" r:id="rId10"/>
    <p:sldId id="743" r:id="rId11"/>
    <p:sldId id="741" r:id="rId12"/>
    <p:sldId id="744" r:id="rId13"/>
    <p:sldId id="726" r:id="rId14"/>
    <p:sldId id="748" r:id="rId15"/>
    <p:sldId id="756" r:id="rId16"/>
    <p:sldId id="752" r:id="rId17"/>
    <p:sldId id="778" r:id="rId18"/>
    <p:sldId id="768" r:id="rId19"/>
    <p:sldId id="750" r:id="rId20"/>
    <p:sldId id="771" r:id="rId21"/>
    <p:sldId id="758" r:id="rId22"/>
    <p:sldId id="779" r:id="rId23"/>
    <p:sldId id="745" r:id="rId24"/>
    <p:sldId id="765" r:id="rId25"/>
    <p:sldId id="757" r:id="rId26"/>
    <p:sldId id="751" r:id="rId27"/>
    <p:sldId id="759" r:id="rId28"/>
    <p:sldId id="761" r:id="rId29"/>
    <p:sldId id="746" r:id="rId30"/>
    <p:sldId id="733" r:id="rId31"/>
    <p:sldId id="747" r:id="rId32"/>
    <p:sldId id="777" r:id="rId33"/>
    <p:sldId id="774" r:id="rId34"/>
    <p:sldId id="731" r:id="rId35"/>
    <p:sldId id="607" r:id="rId36"/>
  </p:sldIdLst>
  <p:sldSz cx="9906000" cy="6858000" type="A4"/>
  <p:notesSz cx="9601200" cy="7315200"/>
  <p:embeddedFontLst>
    <p:embeddedFont>
      <p:font typeface="Ubuntu" panose="020B0504030602030204" pitchFamily="34" charset="0"/>
      <p:regular r:id="rId39"/>
      <p:bold r:id="rId40"/>
      <p:italic r:id="rId41"/>
      <p:boldItalic r:id="rId42"/>
    </p:embeddedFont>
    <p:embeddedFont>
      <p:font typeface="MS PGothic" panose="020B0600070205080204" pitchFamily="34" charset="-128"/>
      <p:regular r:id="rId43"/>
    </p:embeddedFont>
    <p:embeddedFont>
      <p:font typeface="Tahoma" panose="020B0604030504040204" pitchFamily="34" charset="0"/>
      <p:regular r:id="rId44"/>
      <p:bold r:id="rId45"/>
    </p:embeddedFont>
    <p:embeddedFont>
      <p:font typeface="MT Extra" panose="020B0604020202020204"/>
      <p:regular r:id="rId46"/>
    </p:embeddedFont>
    <p:embeddedFont>
      <p:font typeface="Calibri" panose="020F0502020204030204" pitchFamily="34" charset="0"/>
      <p:regular r:id="rId47"/>
      <p:bold r:id="rId48"/>
      <p:italic r:id="rId49"/>
      <p:boldItalic r:id="rId50"/>
    </p:embeddedFont>
    <p:embeddedFont>
      <p:font typeface="MS PGothic" panose="020B0600070205080204" pitchFamily="34" charset="-128"/>
      <p:regular r:id="rId43"/>
    </p:embeddedFont>
    <p:embeddedFont>
      <p:font typeface="Clear Sans Medium" panose="020B0603030202020304" pitchFamily="34" charset="0"/>
      <p:regular r:id="rId51"/>
      <p:italic r:id="rId52"/>
    </p:embeddedFont>
    <p:embeddedFont>
      <p:font typeface="Cambria Math" panose="02040503050406030204" pitchFamily="18" charset="0"/>
      <p:regular r:id="rId53"/>
    </p:embeddedFont>
  </p:embeddedFontLst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8" userDrawn="1">
          <p15:clr>
            <a:srgbClr val="A4A3A4"/>
          </p15:clr>
        </p15:guide>
        <p15:guide id="2" pos="149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05">
          <p15:clr>
            <a:srgbClr val="A4A3A4"/>
          </p15:clr>
        </p15:guide>
        <p15:guide id="2" pos="302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FF00FF"/>
    <a:srgbClr val="0033CC"/>
    <a:srgbClr val="99CCFF"/>
    <a:srgbClr val="CCECFF"/>
    <a:srgbClr val="B3BBD9"/>
    <a:srgbClr val="FFFFCC"/>
    <a:srgbClr val="FFC9C9"/>
    <a:srgbClr val="FF505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94332" autoAdjust="0"/>
  </p:normalViewPr>
  <p:slideViewPr>
    <p:cSldViewPr snapToObjects="1">
      <p:cViewPr varScale="1">
        <p:scale>
          <a:sx n="144" d="100"/>
          <a:sy n="144" d="100"/>
        </p:scale>
        <p:origin x="220" y="104"/>
      </p:cViewPr>
      <p:guideLst>
        <p:guide orient="horz" pos="3408"/>
        <p:guide pos="14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1792"/>
    </p:cViewPr>
  </p:sorterViewPr>
  <p:notesViewPr>
    <p:cSldViewPr snapToObjects="1">
      <p:cViewPr varScale="1">
        <p:scale>
          <a:sx n="111" d="100"/>
          <a:sy n="111" d="100"/>
        </p:scale>
        <p:origin x="-696" y="-72"/>
      </p:cViewPr>
      <p:guideLst>
        <p:guide orient="horz" pos="2305"/>
        <p:guide pos="3023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50" Type="http://schemas.openxmlformats.org/officeDocument/2006/relationships/font" Target="fonts/font12.fntdata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46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3.fntdata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3" Type="http://schemas.openxmlformats.org/officeDocument/2006/relationships/font" Target="fonts/font1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1.fntdata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6.fntdata"/><Relationship Id="rId52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Relationship Id="rId48" Type="http://schemas.openxmlformats.org/officeDocument/2006/relationships/font" Target="fonts/font10.fntdata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font" Target="fonts/font13.fntdata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877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180" tIns="48094" rIns="96180" bIns="48094" numCol="1" anchor="t" anchorCtr="0" compatLnSpc="1">
            <a:prstTxWarp prst="textNoShape">
              <a:avLst/>
            </a:prstTxWarp>
          </a:bodyPr>
          <a:lstStyle>
            <a:lvl1pPr algn="l" defTabSz="962025">
              <a:defRPr sz="1300" b="1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2425" y="0"/>
            <a:ext cx="416877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180" tIns="48094" rIns="96180" bIns="48094" numCol="1" anchor="t" anchorCtr="0" compatLnSpc="1">
            <a:prstTxWarp prst="textNoShape">
              <a:avLst/>
            </a:prstTxWarp>
          </a:bodyPr>
          <a:lstStyle>
            <a:lvl1pPr algn="r" defTabSz="962025">
              <a:defRPr sz="1300" b="1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62775"/>
            <a:ext cx="41687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180" tIns="48094" rIns="96180" bIns="48094" numCol="1" anchor="b" anchorCtr="0" compatLnSpc="1">
            <a:prstTxWarp prst="textNoShape">
              <a:avLst/>
            </a:prstTxWarp>
          </a:bodyPr>
          <a:lstStyle>
            <a:lvl1pPr algn="l" defTabSz="962025">
              <a:defRPr sz="1300" b="1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2425" y="6962775"/>
            <a:ext cx="41687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180" tIns="48094" rIns="96180" bIns="48094" numCol="1" anchor="b" anchorCtr="0" compatLnSpc="1">
            <a:prstTxWarp prst="textNoShape">
              <a:avLst/>
            </a:prstTxWarp>
          </a:bodyPr>
          <a:lstStyle>
            <a:lvl1pPr algn="r" defTabSz="962025">
              <a:defRPr sz="1300" b="1"/>
            </a:lvl1pPr>
          </a:lstStyle>
          <a:p>
            <a:fld id="{59B198EB-9DA7-428F-93BF-64FEE4B3C887}" type="slidenum">
              <a:rPr lang="en-US" altLang="fr-FR"/>
              <a:pPr/>
              <a:t>‹#›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en-GB" dirty="0"/>
              <a:t>Previous tutorial: </a:t>
            </a:r>
            <a:r>
              <a:rPr lang="en-US" sz="1200" baseline="0" dirty="0">
                <a:latin typeface="Ubuntu" panose="020B0504030602030204" pitchFamily="34" charset="0"/>
              </a:rPr>
              <a:t>Metrological</a:t>
            </a:r>
            <a:r>
              <a:rPr lang="en-US" sz="1200" dirty="0">
                <a:latin typeface="Ubuntu" panose="020B0504030602030204" pitchFamily="34" charset="0"/>
              </a:rPr>
              <a:t> basics</a:t>
            </a:r>
            <a:r>
              <a:rPr lang="en-US" sz="1200" baseline="0" dirty="0">
                <a:latin typeface="Ubuntu" panose="020B0504030602030204" pitchFamily="34" charset="0"/>
              </a:rPr>
              <a:t>, SI and CGS units, relationship to electrical quantities, standards, quantities of general interest for accelerator</a:t>
            </a:r>
            <a:r>
              <a:rPr lang="en-US" sz="1200" dirty="0">
                <a:latin typeface="Ubuntu" panose="020B0504030602030204" pitchFamily="34" charset="0"/>
              </a:rPr>
              <a:t> magnets</a:t>
            </a:r>
            <a:r>
              <a:rPr lang="en-US" sz="1200" baseline="0" dirty="0">
                <a:latin typeface="Ubuntu" panose="020B0504030602030204" pitchFamily="34" charset="0"/>
              </a:rPr>
              <a:t> (not repeated here)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57153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pPr marL="171450" indent="-171450">
              <a:buFontTx/>
              <a:buChar char="-"/>
            </a:pPr>
            <a:r>
              <a:rPr lang="en-GB" dirty="0" smtClean="0"/>
              <a:t>Simple and clean design made possible by very precise numeric CNC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Projected azimuthal</a:t>
            </a:r>
            <a:r>
              <a:rPr lang="en-GB" baseline="0" dirty="0" smtClean="0"/>
              <a:t> current distribution is of cos-theta type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907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en-US" dirty="0" smtClean="0"/>
              <a:t>Demand for X-</a:t>
            </a:r>
            <a:r>
              <a:rPr lang="en-US" baseline="0" dirty="0" smtClean="0"/>
              <a:t>ray </a:t>
            </a:r>
            <a:r>
              <a:rPr lang="en-US" baseline="0" dirty="0" err="1" smtClean="0"/>
              <a:t>lithoonvegraphy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suprceded</a:t>
            </a:r>
            <a:r>
              <a:rPr lang="en-US" baseline="0" dirty="0" smtClean="0"/>
              <a:t> since thanks to improvements in conventional optics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48110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en-US" dirty="0"/>
              <a:t>Very little is said in the literature about the </a:t>
            </a:r>
            <a:r>
              <a:rPr lang="en-US" dirty="0" smtClean="0"/>
              <a:t>magnet (M Wilson’s baby)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49855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0748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en-GB" dirty="0"/>
              <a:t>Superconducting synchrotrons: ESCAR (Berkeley), only testbed [</a:t>
            </a:r>
            <a:r>
              <a:rPr lang="en-US" dirty="0"/>
              <a:t>Frontiers Of Accelerator Technology - Proceedings Of The Joint Us-</a:t>
            </a:r>
            <a:r>
              <a:rPr lang="en-US" dirty="0" err="1"/>
              <a:t>cern</a:t>
            </a:r>
            <a:r>
              <a:rPr lang="en-US" dirty="0"/>
              <a:t>-japan </a:t>
            </a:r>
            <a:r>
              <a:rPr lang="en-GB" dirty="0"/>
              <a:t>]</a:t>
            </a:r>
          </a:p>
          <a:p>
            <a:endParaRPr lang="en-GB" dirty="0"/>
          </a:p>
          <a:p>
            <a:r>
              <a:rPr lang="en-GB" dirty="0"/>
              <a:t>Flex = freedom with cycling</a:t>
            </a:r>
          </a:p>
        </p:txBody>
      </p:sp>
    </p:spTree>
    <p:extLst>
      <p:ext uri="{BB962C8B-B14F-4D97-AF65-F5344CB8AC3E}">
        <p14:creationId xmlns:p14="http://schemas.microsoft.com/office/powerpoint/2010/main" val="11026464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en-GB" dirty="0"/>
              <a:t>Superconducting synchrotrons: ESCAR (Berkeley), only testbed [</a:t>
            </a:r>
            <a:r>
              <a:rPr lang="en-US" dirty="0"/>
              <a:t>Frontiers Of Accelerator Technology - Proceedings Of The Joint Us-</a:t>
            </a:r>
            <a:r>
              <a:rPr lang="en-US" dirty="0" err="1"/>
              <a:t>cern</a:t>
            </a:r>
            <a:r>
              <a:rPr lang="en-US" dirty="0"/>
              <a:t>-japan </a:t>
            </a:r>
            <a:r>
              <a:rPr lang="en-GB" dirty="0"/>
              <a:t>]</a:t>
            </a:r>
          </a:p>
          <a:p>
            <a:endParaRPr lang="en-GB" dirty="0"/>
          </a:p>
          <a:p>
            <a:r>
              <a:rPr lang="en-GB" dirty="0"/>
              <a:t>Flex = freedom with cycling</a:t>
            </a:r>
          </a:p>
        </p:txBody>
      </p:sp>
    </p:spTree>
    <p:extLst>
      <p:ext uri="{BB962C8B-B14F-4D97-AF65-F5344CB8AC3E}">
        <p14:creationId xmlns:p14="http://schemas.microsoft.com/office/powerpoint/2010/main" val="3159361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en-GB" dirty="0"/>
              <a:t>Superconducting synchrotrons: ESCAR (Berkeley), only testbed [</a:t>
            </a:r>
            <a:r>
              <a:rPr lang="en-US" dirty="0"/>
              <a:t>Frontiers Of Accelerator Technology - Proceedings Of The Joint Us-</a:t>
            </a:r>
            <a:r>
              <a:rPr lang="en-US" dirty="0" err="1"/>
              <a:t>cern</a:t>
            </a:r>
            <a:r>
              <a:rPr lang="en-US" dirty="0"/>
              <a:t>-japan </a:t>
            </a:r>
            <a:r>
              <a:rPr lang="en-GB" dirty="0"/>
              <a:t>]</a:t>
            </a:r>
          </a:p>
          <a:p>
            <a:endParaRPr lang="en-GB" dirty="0"/>
          </a:p>
          <a:p>
            <a:r>
              <a:rPr lang="en-GB" dirty="0"/>
              <a:t>Flex = freedom with cycling</a:t>
            </a:r>
          </a:p>
        </p:txBody>
      </p:sp>
    </p:spTree>
    <p:extLst>
      <p:ext uri="{BB962C8B-B14F-4D97-AF65-F5344CB8AC3E}">
        <p14:creationId xmlns:p14="http://schemas.microsoft.com/office/powerpoint/2010/main" val="42674342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17838" y="914400"/>
            <a:ext cx="3565525" cy="2468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60438" y="3521075"/>
            <a:ext cx="7680325" cy="28797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89341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en-GB" dirty="0"/>
              <a:t>Superconducting synchrotrons: ESCAR (Berkeley), only testbed [</a:t>
            </a:r>
            <a:r>
              <a:rPr lang="en-US" dirty="0"/>
              <a:t>Frontiers Of Accelerator Technology - Proceedings Of The Joint Us-</a:t>
            </a:r>
            <a:r>
              <a:rPr lang="en-US" dirty="0" err="1"/>
              <a:t>cern</a:t>
            </a:r>
            <a:r>
              <a:rPr lang="en-US" dirty="0"/>
              <a:t>-japan </a:t>
            </a:r>
            <a:r>
              <a:rPr lang="en-GB" dirty="0"/>
              <a:t>]</a:t>
            </a:r>
          </a:p>
          <a:p>
            <a:endParaRPr lang="en-GB" dirty="0"/>
          </a:p>
          <a:p>
            <a:r>
              <a:rPr lang="en-GB" dirty="0"/>
              <a:t>Flex = freedom with cycling</a:t>
            </a:r>
          </a:p>
        </p:txBody>
      </p:sp>
    </p:spTree>
    <p:extLst>
      <p:ext uri="{BB962C8B-B14F-4D97-AF65-F5344CB8AC3E}">
        <p14:creationId xmlns:p14="http://schemas.microsoft.com/office/powerpoint/2010/main" val="40992040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en-GB" dirty="0"/>
              <a:t>Superconducting synchrotrons: ESCAR (Berkeley), only testbed [</a:t>
            </a:r>
            <a:r>
              <a:rPr lang="en-US" dirty="0"/>
              <a:t>Frontiers Of Accelerator Technology - Proceedings Of The Joint Us-</a:t>
            </a:r>
            <a:r>
              <a:rPr lang="en-US" dirty="0" err="1"/>
              <a:t>cern</a:t>
            </a:r>
            <a:r>
              <a:rPr lang="en-US" dirty="0"/>
              <a:t>-japan </a:t>
            </a:r>
            <a:r>
              <a:rPr lang="en-GB" dirty="0"/>
              <a:t>]</a:t>
            </a:r>
          </a:p>
          <a:p>
            <a:endParaRPr lang="en-GB" dirty="0"/>
          </a:p>
          <a:p>
            <a:r>
              <a:rPr lang="en-GB" dirty="0"/>
              <a:t>Flex = freedom with cycling</a:t>
            </a:r>
          </a:p>
        </p:txBody>
      </p:sp>
    </p:spTree>
    <p:extLst>
      <p:ext uri="{BB962C8B-B14F-4D97-AF65-F5344CB8AC3E}">
        <p14:creationId xmlns:p14="http://schemas.microsoft.com/office/powerpoint/2010/main" val="1924366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2161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1522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en-GB" dirty="0"/>
              <a:t>Superconducting synchrotrons: ESCAR (Berkeley), only testbed [</a:t>
            </a:r>
            <a:r>
              <a:rPr lang="en-US" dirty="0"/>
              <a:t>Frontiers Of Accelerator Technology - Proceedings Of The Joint Us-</a:t>
            </a:r>
            <a:r>
              <a:rPr lang="en-US" dirty="0" err="1"/>
              <a:t>cern</a:t>
            </a:r>
            <a:r>
              <a:rPr lang="en-US" dirty="0"/>
              <a:t>-japan </a:t>
            </a:r>
            <a:r>
              <a:rPr lang="en-GB" dirty="0"/>
              <a:t>]</a:t>
            </a:r>
          </a:p>
          <a:p>
            <a:endParaRPr lang="en-GB" dirty="0"/>
          </a:p>
          <a:p>
            <a:r>
              <a:rPr lang="en-GB" dirty="0"/>
              <a:t>Flex = freedom with cycling</a:t>
            </a:r>
          </a:p>
        </p:txBody>
      </p:sp>
    </p:spTree>
    <p:extLst>
      <p:ext uri="{BB962C8B-B14F-4D97-AF65-F5344CB8AC3E}">
        <p14:creationId xmlns:p14="http://schemas.microsoft.com/office/powerpoint/2010/main" val="26979441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en-GB" dirty="0"/>
              <a:t>Superconducting synchrotrons: ESCAR (Berkeley), only testbed [</a:t>
            </a:r>
            <a:r>
              <a:rPr lang="en-US" dirty="0"/>
              <a:t>Frontiers Of Accelerator Technology - Proceedings Of The Joint Us-</a:t>
            </a:r>
            <a:r>
              <a:rPr lang="en-US" dirty="0" err="1"/>
              <a:t>cern</a:t>
            </a:r>
            <a:r>
              <a:rPr lang="en-US" dirty="0"/>
              <a:t>-japan </a:t>
            </a:r>
            <a:r>
              <a:rPr lang="en-GB" dirty="0"/>
              <a:t>]</a:t>
            </a:r>
          </a:p>
          <a:p>
            <a:endParaRPr lang="en-GB" dirty="0"/>
          </a:p>
          <a:p>
            <a:r>
              <a:rPr lang="en-GB" dirty="0"/>
              <a:t>Flex = freedom with cycling</a:t>
            </a:r>
          </a:p>
        </p:txBody>
      </p:sp>
    </p:spTree>
    <p:extLst>
      <p:ext uri="{BB962C8B-B14F-4D97-AF65-F5344CB8AC3E}">
        <p14:creationId xmlns:p14="http://schemas.microsoft.com/office/powerpoint/2010/main" val="39818727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en-GB" dirty="0"/>
              <a:t>Superconducting synchrotrons: ESCAR (Berkeley), only testbed [</a:t>
            </a:r>
            <a:r>
              <a:rPr lang="en-US" dirty="0"/>
              <a:t>Frontiers Of Accelerator Technology - Proceedings Of The Joint Us-</a:t>
            </a:r>
            <a:r>
              <a:rPr lang="en-US" dirty="0" err="1"/>
              <a:t>cern</a:t>
            </a:r>
            <a:r>
              <a:rPr lang="en-US" dirty="0"/>
              <a:t>-japan </a:t>
            </a:r>
            <a:r>
              <a:rPr lang="en-GB" dirty="0"/>
              <a:t>]</a:t>
            </a:r>
          </a:p>
          <a:p>
            <a:endParaRPr lang="en-GB" dirty="0"/>
          </a:p>
          <a:p>
            <a:r>
              <a:rPr lang="en-GB" dirty="0"/>
              <a:t>Flex = freedom with cycling</a:t>
            </a:r>
          </a:p>
        </p:txBody>
      </p:sp>
    </p:spTree>
    <p:extLst>
      <p:ext uri="{BB962C8B-B14F-4D97-AF65-F5344CB8AC3E}">
        <p14:creationId xmlns:p14="http://schemas.microsoft.com/office/powerpoint/2010/main" val="11165045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en-GB" dirty="0"/>
              <a:t>Superconducting synchrotrons: ESCAR (Berkeley), only testbed [</a:t>
            </a:r>
            <a:r>
              <a:rPr lang="en-US" dirty="0"/>
              <a:t>Frontiers Of Accelerator Technology - Proceedings Of The Joint Us-</a:t>
            </a:r>
            <a:r>
              <a:rPr lang="en-US" dirty="0" err="1"/>
              <a:t>cern</a:t>
            </a:r>
            <a:r>
              <a:rPr lang="en-US" dirty="0"/>
              <a:t>-japan </a:t>
            </a:r>
            <a:r>
              <a:rPr lang="en-GB" dirty="0"/>
              <a:t>]</a:t>
            </a:r>
          </a:p>
          <a:p>
            <a:endParaRPr lang="en-GB" dirty="0"/>
          </a:p>
          <a:p>
            <a:r>
              <a:rPr lang="en-GB" dirty="0"/>
              <a:t>Flex = freedom with cycling</a:t>
            </a:r>
          </a:p>
        </p:txBody>
      </p:sp>
    </p:spTree>
    <p:extLst>
      <p:ext uri="{BB962C8B-B14F-4D97-AF65-F5344CB8AC3E}">
        <p14:creationId xmlns:p14="http://schemas.microsoft.com/office/powerpoint/2010/main" val="31394266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70121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en-GB" dirty="0"/>
              <a:t>Superconducting synchrotrons: ESCAR (Berkeley), only testbed [</a:t>
            </a:r>
            <a:r>
              <a:rPr lang="en-US" dirty="0"/>
              <a:t>Frontiers Of Accelerator Technology - Proceedings Of The Joint Us-</a:t>
            </a:r>
            <a:r>
              <a:rPr lang="en-US" dirty="0" err="1"/>
              <a:t>cern</a:t>
            </a:r>
            <a:r>
              <a:rPr lang="en-US" dirty="0"/>
              <a:t>-japan </a:t>
            </a:r>
            <a:r>
              <a:rPr lang="en-GB" dirty="0"/>
              <a:t>]</a:t>
            </a:r>
          </a:p>
          <a:p>
            <a:endParaRPr lang="en-GB" dirty="0"/>
          </a:p>
          <a:p>
            <a:r>
              <a:rPr lang="en-GB" dirty="0"/>
              <a:t>Flex = freedom with cycling</a:t>
            </a:r>
          </a:p>
        </p:txBody>
      </p:sp>
    </p:spTree>
    <p:extLst>
      <p:ext uri="{BB962C8B-B14F-4D97-AF65-F5344CB8AC3E}">
        <p14:creationId xmlns:p14="http://schemas.microsoft.com/office/powerpoint/2010/main" val="6816199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en-GB" dirty="0"/>
              <a:t>Superconducting synchrotrons: ESCAR (Berkeley), only testbed [</a:t>
            </a:r>
            <a:r>
              <a:rPr lang="en-US" dirty="0"/>
              <a:t>Frontiers Of Accelerator Technology - Proceedings Of The Joint Us-</a:t>
            </a:r>
            <a:r>
              <a:rPr lang="en-US" dirty="0" err="1"/>
              <a:t>cern</a:t>
            </a:r>
            <a:r>
              <a:rPr lang="en-US" dirty="0"/>
              <a:t>-japan </a:t>
            </a:r>
            <a:r>
              <a:rPr lang="en-GB" dirty="0"/>
              <a:t>]</a:t>
            </a:r>
          </a:p>
          <a:p>
            <a:endParaRPr lang="en-GB" dirty="0"/>
          </a:p>
          <a:p>
            <a:r>
              <a:rPr lang="en-GB" dirty="0"/>
              <a:t>Flex = freedom with cycling</a:t>
            </a:r>
          </a:p>
        </p:txBody>
      </p:sp>
    </p:spTree>
    <p:extLst>
      <p:ext uri="{BB962C8B-B14F-4D97-AF65-F5344CB8AC3E}">
        <p14:creationId xmlns:p14="http://schemas.microsoft.com/office/powerpoint/2010/main" val="35873907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en-GB" dirty="0"/>
              <a:t>Superconducting synchrotrons: ESCAR (Berkeley), only testbed [</a:t>
            </a:r>
            <a:r>
              <a:rPr lang="en-US" dirty="0"/>
              <a:t>Frontiers Of Accelerator Technology - Proceedings Of The Joint Us-</a:t>
            </a:r>
            <a:r>
              <a:rPr lang="en-US" dirty="0" err="1"/>
              <a:t>cern</a:t>
            </a:r>
            <a:r>
              <a:rPr lang="en-US" dirty="0"/>
              <a:t>-japan </a:t>
            </a:r>
            <a:r>
              <a:rPr lang="en-GB" dirty="0"/>
              <a:t>]</a:t>
            </a:r>
          </a:p>
          <a:p>
            <a:endParaRPr lang="en-GB" dirty="0"/>
          </a:p>
          <a:p>
            <a:r>
              <a:rPr lang="en-GB" dirty="0"/>
              <a:t>Flex = freedom with cycling</a:t>
            </a:r>
          </a:p>
        </p:txBody>
      </p:sp>
    </p:spTree>
    <p:extLst>
      <p:ext uri="{BB962C8B-B14F-4D97-AF65-F5344CB8AC3E}">
        <p14:creationId xmlns:p14="http://schemas.microsoft.com/office/powerpoint/2010/main" val="41391638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en-GB" dirty="0"/>
              <a:t>Superconducting synchrotrons: ESCAR (Berkeley), only testbed [</a:t>
            </a:r>
            <a:r>
              <a:rPr lang="en-US" dirty="0"/>
              <a:t>Frontiers Of Accelerator Technology - Proceedings Of The Joint Us-</a:t>
            </a:r>
            <a:r>
              <a:rPr lang="en-US" dirty="0" err="1"/>
              <a:t>cern</a:t>
            </a:r>
            <a:r>
              <a:rPr lang="en-US" dirty="0"/>
              <a:t>-japan </a:t>
            </a:r>
            <a:r>
              <a:rPr lang="en-GB" dirty="0"/>
              <a:t>]</a:t>
            </a:r>
          </a:p>
          <a:p>
            <a:endParaRPr lang="en-GB" dirty="0"/>
          </a:p>
          <a:p>
            <a:r>
              <a:rPr lang="en-GB" dirty="0"/>
              <a:t>Flex = freedom with cycling</a:t>
            </a:r>
          </a:p>
        </p:txBody>
      </p:sp>
    </p:spTree>
    <p:extLst>
      <p:ext uri="{BB962C8B-B14F-4D97-AF65-F5344CB8AC3E}">
        <p14:creationId xmlns:p14="http://schemas.microsoft.com/office/powerpoint/2010/main" val="4028745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en-US" dirty="0"/>
              <a:t>HTC still not </a:t>
            </a:r>
            <a:r>
              <a:rPr lang="en-US" dirty="0" smtClean="0"/>
              <a:t>viable </a:t>
            </a:r>
            <a:r>
              <a:rPr lang="en-US" dirty="0"/>
              <a:t>for deployment in accelerator </a:t>
            </a:r>
            <a:r>
              <a:rPr lang="en-US" dirty="0" smtClean="0"/>
              <a:t>magnets</a:t>
            </a:r>
          </a:p>
          <a:p>
            <a:r>
              <a:rPr lang="en-US" dirty="0" smtClean="0"/>
              <a:t>Nb3Sn for accelerator magnets: some wiggler, maybe magnets deployed at BNL/FNAL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68009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64138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en-GB" dirty="0"/>
              <a:t>Superconducting synchrotrons: ESCAR (Berkeley), only testbed [</a:t>
            </a:r>
            <a:r>
              <a:rPr lang="en-US" dirty="0"/>
              <a:t>Frontiers Of Accelerator Technology - Proceedings Of The Joint Us-</a:t>
            </a:r>
            <a:r>
              <a:rPr lang="en-US" dirty="0" err="1"/>
              <a:t>cern</a:t>
            </a:r>
            <a:r>
              <a:rPr lang="en-US" dirty="0"/>
              <a:t>-japan </a:t>
            </a:r>
            <a:r>
              <a:rPr lang="en-GB" dirty="0"/>
              <a:t>]</a:t>
            </a:r>
          </a:p>
          <a:p>
            <a:endParaRPr lang="en-GB" dirty="0"/>
          </a:p>
          <a:p>
            <a:r>
              <a:rPr lang="en-GB" dirty="0"/>
              <a:t>Flex = freedom with cycling</a:t>
            </a:r>
          </a:p>
        </p:txBody>
      </p:sp>
    </p:spTree>
    <p:extLst>
      <p:ext uri="{BB962C8B-B14F-4D97-AF65-F5344CB8AC3E}">
        <p14:creationId xmlns:p14="http://schemas.microsoft.com/office/powerpoint/2010/main" val="153445920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fr-CH" dirty="0" err="1" smtClean="0"/>
              <a:t>Magnet</a:t>
            </a:r>
            <a:r>
              <a:rPr lang="fr-CH" dirty="0" smtClean="0"/>
              <a:t> time constant = 1.4 s</a:t>
            </a:r>
          </a:p>
          <a:p>
            <a:pPr marL="0" marR="0" lvl="0" indent="0" algn="l" defTabSz="7620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 smtClean="0">
                <a:latin typeface="Ubuntu" panose="020B0504030602030204" pitchFamily="34" charset="0"/>
              </a:rPr>
              <a:t>Acquisition </a:t>
            </a:r>
            <a:r>
              <a:rPr lang="fr-FR" sz="1200" dirty="0" err="1" smtClean="0">
                <a:latin typeface="Ubuntu" panose="020B0504030602030204" pitchFamily="34" charset="0"/>
              </a:rPr>
              <a:t>done</a:t>
            </a:r>
            <a:r>
              <a:rPr lang="fr-FR" sz="1200" baseline="0" dirty="0" smtClean="0">
                <a:latin typeface="Ubuntu" panose="020B0504030602030204" pitchFamily="34" charset="0"/>
              </a:rPr>
              <a:t> </a:t>
            </a:r>
            <a:r>
              <a:rPr lang="fr-FR" sz="1200" baseline="0" dirty="0" err="1" smtClean="0">
                <a:latin typeface="Ubuntu" panose="020B0504030602030204" pitchFamily="34" charset="0"/>
              </a:rPr>
              <a:t>with</a:t>
            </a:r>
            <a:r>
              <a:rPr lang="fr-FR" sz="1200" baseline="0" dirty="0" smtClean="0">
                <a:latin typeface="Ubuntu" panose="020B0504030602030204" pitchFamily="34" charset="0"/>
              </a:rPr>
              <a:t> </a:t>
            </a:r>
            <a:r>
              <a:rPr lang="fr-FR" sz="1200" dirty="0" smtClean="0">
                <a:latin typeface="Ubuntu" panose="020B0504030602030204" pitchFamily="34" charset="0"/>
              </a:rPr>
              <a:t>16-bit NI ADC USB @ 200 kHz</a:t>
            </a:r>
            <a:endParaRPr lang="en-US" sz="12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667112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pPr marL="285750" indent="-285750" algn="l" defTabSz="79851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latin typeface="Ubuntu" panose="020B0504030602030204" pitchFamily="34" charset="0"/>
              </a:rPr>
              <a:t>design time</a:t>
            </a:r>
            <a:r>
              <a:rPr lang="en-US" sz="1200" dirty="0">
                <a:latin typeface="Ubuntu" panose="020B0504030602030204" pitchFamily="34" charset="0"/>
              </a:rPr>
              <a:t>: fill in information missing in computer models:</a:t>
            </a:r>
            <a:br>
              <a:rPr lang="en-US" sz="1200" dirty="0">
                <a:latin typeface="Ubuntu" panose="020B0504030602030204" pitchFamily="34" charset="0"/>
              </a:rPr>
            </a:br>
            <a:r>
              <a:rPr lang="en-US" sz="1200" dirty="0">
                <a:latin typeface="Ubuntu" panose="020B0504030602030204" pitchFamily="34" charset="0"/>
              </a:rPr>
              <a:t>- material properties, mechanical  tolerances ()</a:t>
            </a:r>
          </a:p>
          <a:p>
            <a:pPr marL="285750" indent="-285750" algn="l" defTabSz="79851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dirty="0">
              <a:latin typeface="Ubuntu" panose="020B0504030602030204" pitchFamily="34" charset="0"/>
            </a:endParaRPr>
          </a:p>
          <a:p>
            <a:pPr marL="285750" indent="-285750" algn="l" defTabSz="79851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latin typeface="Ubuntu" panose="020B0504030602030204" pitchFamily="34" charset="0"/>
              </a:rPr>
              <a:t>complement models</a:t>
            </a:r>
            <a:r>
              <a:rPr lang="en-US" sz="1200" dirty="0">
                <a:latin typeface="Ubuntu" panose="020B0504030602030204" pitchFamily="34" charset="0"/>
              </a:rPr>
              <a:t>: provide hard-to-get information</a:t>
            </a:r>
          </a:p>
          <a:p>
            <a:pPr algn="l" defTabSz="798513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200" dirty="0">
                <a:latin typeface="Ubuntu" panose="020B0504030602030204" pitchFamily="34" charset="0"/>
              </a:rPr>
              <a:t>	- time constant of eddy currents (difficult)</a:t>
            </a:r>
            <a:br>
              <a:rPr lang="en-US" sz="1200" dirty="0">
                <a:latin typeface="Ubuntu" panose="020B0504030602030204" pitchFamily="34" charset="0"/>
              </a:rPr>
            </a:br>
            <a:r>
              <a:rPr lang="en-US" sz="1200" dirty="0">
                <a:latin typeface="Ubuntu" panose="020B0504030602030204" pitchFamily="34" charset="0"/>
              </a:rPr>
              <a:t>	- hysteresis effects (practically impossible)</a:t>
            </a:r>
            <a:br>
              <a:rPr lang="en-US" sz="1200" dirty="0">
                <a:latin typeface="Ubuntu" panose="020B0504030602030204" pitchFamily="34" charset="0"/>
              </a:rPr>
            </a:br>
            <a:endParaRPr lang="en-US" dirty="0">
              <a:latin typeface="Ubuntu" panose="020B0504030602030204" pitchFamily="34" charset="0"/>
            </a:endParaRPr>
          </a:p>
          <a:p>
            <a:pPr marL="285750" indent="-285750" algn="l" defTabSz="79851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latin typeface="Ubuntu" panose="020B0504030602030204" pitchFamily="34" charset="0"/>
              </a:rPr>
              <a:t>magnet acceptance</a:t>
            </a:r>
            <a:r>
              <a:rPr lang="en-US" sz="1200" dirty="0">
                <a:latin typeface="Ubuntu" panose="020B0504030602030204" pitchFamily="34" charset="0"/>
              </a:rPr>
              <a:t>: go-no go decision</a:t>
            </a:r>
            <a:br>
              <a:rPr lang="en-US" sz="1200" dirty="0">
                <a:latin typeface="Ubuntu" panose="020B0504030602030204" pitchFamily="34" charset="0"/>
              </a:rPr>
            </a:br>
            <a:r>
              <a:rPr lang="en-US" sz="1200" dirty="0">
                <a:latin typeface="Ubuntu" panose="020B0504030602030204" pitchFamily="34" charset="0"/>
              </a:rPr>
              <a:t>	- accept/reject/do further tests</a:t>
            </a:r>
            <a:br>
              <a:rPr lang="en-US" sz="1200" dirty="0">
                <a:latin typeface="Ubuntu" panose="020B0504030602030204" pitchFamily="34" charset="0"/>
              </a:rPr>
            </a:br>
            <a:r>
              <a:rPr lang="en-US" sz="1200" dirty="0">
                <a:latin typeface="Ubuntu" panose="020B0504030602030204" pitchFamily="34" charset="0"/>
              </a:rPr>
              <a:t>	- spot checks (series tests)</a:t>
            </a:r>
          </a:p>
          <a:p>
            <a:pPr marL="285750" indent="-285750" algn="l" defTabSz="79851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dirty="0">
              <a:latin typeface="Ubuntu" panose="020B0504030602030204" pitchFamily="34" charset="0"/>
            </a:endParaRPr>
          </a:p>
          <a:p>
            <a:pPr marL="285750" indent="-285750" algn="l" defTabSz="79851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latin typeface="Ubuntu" panose="020B0504030602030204" pitchFamily="34" charset="0"/>
              </a:rPr>
              <a:t>fiducialization data for </a:t>
            </a:r>
            <a:r>
              <a:rPr lang="en-US" sz="1200" b="1" dirty="0">
                <a:latin typeface="Ubuntu" panose="020B0504030602030204" pitchFamily="34" charset="0"/>
              </a:rPr>
              <a:t>installation and alignment</a:t>
            </a:r>
            <a:r>
              <a:rPr lang="en-US" sz="1200" dirty="0">
                <a:latin typeface="Ubuntu" panose="020B0504030602030204" pitchFamily="34" charset="0"/>
              </a:rPr>
              <a:t/>
            </a:r>
            <a:br>
              <a:rPr lang="en-US" sz="1200" dirty="0">
                <a:latin typeface="Ubuntu" panose="020B0504030602030204" pitchFamily="34" charset="0"/>
              </a:rPr>
            </a:br>
            <a:r>
              <a:rPr lang="en-US" sz="1200" dirty="0">
                <a:latin typeface="Ubuntu" panose="020B0504030602030204" pitchFamily="34" charset="0"/>
              </a:rPr>
              <a:t>magnetic axis (transversal), longitudinal center</a:t>
            </a:r>
          </a:p>
          <a:p>
            <a:pPr marL="285750" indent="-285750" algn="l" defTabSz="79851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dirty="0">
              <a:latin typeface="Ubuntu" panose="020B0504030602030204" pitchFamily="34" charset="0"/>
            </a:endParaRPr>
          </a:p>
          <a:p>
            <a:pPr marL="285750" indent="-285750" algn="l" defTabSz="79851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latin typeface="Ubuntu" panose="020B0504030602030204" pitchFamily="34" charset="0"/>
              </a:rPr>
              <a:t>characterization for beam physics</a:t>
            </a:r>
            <a:r>
              <a:rPr lang="en-US" sz="1200" dirty="0">
                <a:latin typeface="Ubuntu" panose="020B0504030602030204" pitchFamily="34" charset="0"/>
              </a:rPr>
              <a:t/>
            </a:r>
            <a:br>
              <a:rPr lang="en-US" sz="1200" dirty="0">
                <a:latin typeface="Ubuntu" panose="020B0504030602030204" pitchFamily="34" charset="0"/>
              </a:rPr>
            </a:br>
            <a:r>
              <a:rPr lang="en-US" sz="1200" dirty="0">
                <a:latin typeface="Ubuntu" panose="020B0504030602030204" pitchFamily="34" charset="0"/>
              </a:rPr>
              <a:t>	-</a:t>
            </a:r>
            <a:r>
              <a:rPr lang="en-US" sz="1200" dirty="0">
                <a:latin typeface="Ubuntu" panose="020B0504030602030204" pitchFamily="34" charset="0"/>
                <a:sym typeface="Symbol" panose="05050102010706020507" pitchFamily="18" charset="2"/>
              </a:rPr>
              <a:t> input data for beam optics codes</a:t>
            </a:r>
            <a:br>
              <a:rPr lang="en-US" sz="1200" dirty="0">
                <a:latin typeface="Ubuntu" panose="020B0504030602030204" pitchFamily="34" charset="0"/>
                <a:sym typeface="Symbol" panose="05050102010706020507" pitchFamily="18" charset="2"/>
              </a:rPr>
            </a:br>
            <a:r>
              <a:rPr lang="en-US" sz="1200" dirty="0">
                <a:latin typeface="Ubuntu" panose="020B0504030602030204" pitchFamily="34" charset="0"/>
                <a:sym typeface="Symbol" panose="05050102010706020507" pitchFamily="18" charset="2"/>
              </a:rPr>
              <a:t>	- operating information for the control room </a:t>
            </a:r>
            <a:br>
              <a:rPr lang="en-US" sz="1200" dirty="0">
                <a:latin typeface="Ubuntu" panose="020B0504030602030204" pitchFamily="34" charset="0"/>
                <a:sym typeface="Symbol" panose="05050102010706020507" pitchFamily="18" charset="2"/>
              </a:rPr>
            </a:br>
            <a:r>
              <a:rPr lang="en-US" sz="1200" dirty="0">
                <a:latin typeface="Ubuntu" panose="020B0504030602030204" pitchFamily="34" charset="0"/>
                <a:sym typeface="Symbol" panose="05050102010706020507" pitchFamily="18" charset="2"/>
              </a:rPr>
              <a:t>	- one-off questions (e.g. measure a specific harmonic)</a:t>
            </a:r>
          </a:p>
          <a:p>
            <a:pPr marL="285750" indent="-285750" algn="l" defTabSz="79851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1200" dirty="0">
              <a:latin typeface="Ubuntu" panose="020B0504030602030204" pitchFamily="34" charset="0"/>
              <a:sym typeface="Symbol" panose="05050102010706020507" pitchFamily="18" charset="2"/>
            </a:endParaRPr>
          </a:p>
          <a:p>
            <a:pPr marL="285750" indent="-285750" algn="l" defTabSz="79851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latin typeface="Ubuntu" panose="020B0504030602030204" pitchFamily="34" charset="0"/>
                <a:sym typeface="Symbol" panose="05050102010706020507" pitchFamily="18" charset="2"/>
              </a:rPr>
              <a:t>Examples:</a:t>
            </a:r>
            <a:r>
              <a:rPr lang="en-US" sz="1200" baseline="0" dirty="0">
                <a:latin typeface="Ubuntu" panose="020B0504030602030204" pitchFamily="34" charset="0"/>
                <a:sym typeface="Symbol" panose="05050102010706020507" pitchFamily="18" charset="2"/>
              </a:rPr>
              <a:t> ELENA magnet model (dilution), magnet with refurbished coils, LHC series</a:t>
            </a:r>
            <a:endParaRPr lang="en-US" sz="1200" dirty="0">
              <a:latin typeface="Ubuntu" panose="020B050403060203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552400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9751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7378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en-GB" dirty="0"/>
              <a:t>Superconducting synchrotrons: ESCAR (Berkeley), only testbed [</a:t>
            </a:r>
            <a:r>
              <a:rPr lang="en-US" dirty="0"/>
              <a:t>Frontiers Of Accelerator Technology - Proceedings Of The Joint Us-</a:t>
            </a:r>
            <a:r>
              <a:rPr lang="en-US" dirty="0" err="1"/>
              <a:t>cern</a:t>
            </a:r>
            <a:r>
              <a:rPr lang="en-US" dirty="0"/>
              <a:t>-japan </a:t>
            </a:r>
            <a:r>
              <a:rPr lang="en-GB" dirty="0"/>
              <a:t>]</a:t>
            </a:r>
          </a:p>
          <a:p>
            <a:endParaRPr lang="en-GB" dirty="0"/>
          </a:p>
          <a:p>
            <a:r>
              <a:rPr lang="en-GB" dirty="0"/>
              <a:t>Flex = freedom with cycling</a:t>
            </a:r>
          </a:p>
        </p:txBody>
      </p:sp>
    </p:spTree>
    <p:extLst>
      <p:ext uri="{BB962C8B-B14F-4D97-AF65-F5344CB8AC3E}">
        <p14:creationId xmlns:p14="http://schemas.microsoft.com/office/powerpoint/2010/main" val="2790024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en-US" dirty="0"/>
              <a:t>Nonlinear phenomena are often mixed</a:t>
            </a:r>
            <a:r>
              <a:rPr lang="en-US" baseline="0" dirty="0"/>
              <a:t> (some iron in all SC magnets</a:t>
            </a:r>
            <a:r>
              <a:rPr lang="en-US" baseline="0" dirty="0" smtClean="0"/>
              <a:t>)</a:t>
            </a:r>
          </a:p>
          <a:p>
            <a:r>
              <a:rPr lang="en-US" baseline="0" dirty="0" smtClean="0"/>
              <a:t>Quench protection / diode MUST NOT fail in LHC</a:t>
            </a:r>
          </a:p>
          <a:p>
            <a:r>
              <a:rPr lang="en-US" baseline="0" dirty="0" smtClean="0"/>
              <a:t>Passive protection: nothing to do with temperature margin, but rather with cooling efficiency (e.g. force flow) or energy dump</a:t>
            </a:r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val="1781645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en-US" dirty="0"/>
              <a:t>Consider dipoles as the main drivers for overall synchrotron size</a:t>
            </a:r>
          </a:p>
          <a:p>
            <a:r>
              <a:rPr lang="en-US" dirty="0"/>
              <a:t>LEP dipole</a:t>
            </a:r>
          </a:p>
          <a:p>
            <a:r>
              <a:rPr lang="en-US" dirty="0"/>
              <a:t>LHC warm TL 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66076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5.7 Tm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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 5 units could bend C12 @ 400 MeV/u, IF curvature would allow</a:t>
            </a:r>
            <a:endParaRPr lang="en-US" sz="1800" dirty="0">
              <a:latin typeface="Ubuntu" panose="020B0504030602030204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3781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Notice the lower field in the iron yoke compared to the window frame</a:t>
            </a:r>
          </a:p>
        </p:txBody>
      </p:sp>
    </p:spTree>
    <p:extLst>
      <p:ext uri="{BB962C8B-B14F-4D97-AF65-F5344CB8AC3E}">
        <p14:creationId xmlns:p14="http://schemas.microsoft.com/office/powerpoint/2010/main" val="1642573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5638" y="531813"/>
            <a:ext cx="3843337" cy="2660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6081" y="3372251"/>
            <a:ext cx="8185727" cy="31948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1" tIns="49280" rIns="98561" bIns="49280"/>
          <a:lstStyle/>
          <a:p>
            <a:r>
              <a:rPr lang="en-GB" dirty="0"/>
              <a:t>Superconducting synchrotrons: ESCAR (Berkeley), only testbed [</a:t>
            </a:r>
            <a:r>
              <a:rPr lang="en-US" dirty="0"/>
              <a:t>Frontiers Of Accelerator Technology - Proceedings Of The Joint Us-</a:t>
            </a:r>
            <a:r>
              <a:rPr lang="en-US" dirty="0" err="1"/>
              <a:t>cern</a:t>
            </a:r>
            <a:r>
              <a:rPr lang="en-US" dirty="0"/>
              <a:t>-japan </a:t>
            </a:r>
            <a:r>
              <a:rPr lang="en-GB" dirty="0"/>
              <a:t>]</a:t>
            </a:r>
          </a:p>
          <a:p>
            <a:endParaRPr lang="en-GB" dirty="0"/>
          </a:p>
          <a:p>
            <a:r>
              <a:rPr lang="en-GB" dirty="0"/>
              <a:t>Flex = freedom with cycling</a:t>
            </a:r>
          </a:p>
        </p:txBody>
      </p:sp>
    </p:spTree>
    <p:extLst>
      <p:ext uri="{BB962C8B-B14F-4D97-AF65-F5344CB8AC3E}">
        <p14:creationId xmlns:p14="http://schemas.microsoft.com/office/powerpoint/2010/main" val="963128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6062832"/>
      </p:ext>
    </p:extLst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mailto:marco.buzio@cern.ch" TargetMode="External"/><Relationship Id="rId7" Type="http://schemas.openxmlformats.org/officeDocument/2006/relationships/image" Target="../media/image4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3"/>
          <p:cNvSpPr>
            <a:spLocks noChangeArrowheads="1"/>
          </p:cNvSpPr>
          <p:nvPr userDrawn="1"/>
        </p:nvSpPr>
        <p:spPr bwMode="auto">
          <a:xfrm>
            <a:off x="1" y="6435725"/>
            <a:ext cx="9896475" cy="4206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999999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GB" altLang="fr-FR" sz="800"/>
          </a:p>
        </p:txBody>
      </p:sp>
      <p:sp>
        <p:nvSpPr>
          <p:cNvPr id="1094" name="Text Box 70"/>
          <p:cNvSpPr txBox="1">
            <a:spLocks noChangeArrowheads="1"/>
          </p:cNvSpPr>
          <p:nvPr userDrawn="1"/>
        </p:nvSpPr>
        <p:spPr bwMode="auto">
          <a:xfrm>
            <a:off x="2341131" y="6416675"/>
            <a:ext cx="2719881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>
            <a:lvl1pPr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0"/>
              </a:spcBef>
              <a:defRPr/>
            </a:pPr>
            <a:r>
              <a:rPr lang="en-US" sz="1000" i="1" dirty="0" smtClean="0">
                <a:solidFill>
                  <a:schemeClr val="bg2"/>
                </a:solidFill>
                <a:latin typeface="Calibri" pitchFamily="34" charset="0"/>
              </a:rPr>
              <a:t>“</a:t>
            </a:r>
            <a:r>
              <a:rPr lang="fr-CH" sz="1000" i="1" dirty="0" err="1" smtClean="0">
                <a:solidFill>
                  <a:schemeClr val="bg2"/>
                </a:solidFill>
                <a:latin typeface="Calibri" pitchFamily="34" charset="0"/>
              </a:rPr>
              <a:t>Superconducting</a:t>
            </a:r>
            <a:r>
              <a:rPr lang="fr-CH" sz="1000" i="1" dirty="0" smtClean="0">
                <a:solidFill>
                  <a:schemeClr val="bg2"/>
                </a:solidFill>
                <a:latin typeface="Calibri" pitchFamily="34" charset="0"/>
              </a:rPr>
              <a:t> </a:t>
            </a:r>
            <a:r>
              <a:rPr lang="fr-CH" sz="1000" i="1" dirty="0" err="1" smtClean="0">
                <a:solidFill>
                  <a:schemeClr val="bg2"/>
                </a:solidFill>
                <a:latin typeface="Calibri" pitchFamily="34" charset="0"/>
              </a:rPr>
              <a:t>magnets</a:t>
            </a:r>
            <a:r>
              <a:rPr lang="fr-CH" sz="1000" i="1" dirty="0" smtClean="0">
                <a:solidFill>
                  <a:schemeClr val="bg2"/>
                </a:solidFill>
                <a:latin typeface="Calibri" pitchFamily="34" charset="0"/>
              </a:rPr>
              <a:t> and </a:t>
            </a:r>
            <a:r>
              <a:rPr lang="fr-CH" sz="1000" i="1" dirty="0" err="1" smtClean="0">
                <a:solidFill>
                  <a:schemeClr val="bg2"/>
                </a:solidFill>
                <a:latin typeface="Calibri" pitchFamily="34" charset="0"/>
              </a:rPr>
              <a:t>magnet</a:t>
            </a:r>
            <a:r>
              <a:rPr lang="fr-CH" sz="1000" i="1" dirty="0" smtClean="0">
                <a:solidFill>
                  <a:schemeClr val="bg2"/>
                </a:solidFill>
                <a:latin typeface="Calibri" pitchFamily="34" charset="0"/>
              </a:rPr>
              <a:t> control</a:t>
            </a:r>
            <a:r>
              <a:rPr lang="en-US" sz="1000" i="1" dirty="0" smtClean="0">
                <a:solidFill>
                  <a:schemeClr val="bg2"/>
                </a:solidFill>
                <a:latin typeface="Calibri" pitchFamily="34" charset="0"/>
              </a:rPr>
              <a:t>”</a:t>
            </a:r>
            <a:r>
              <a:rPr lang="en-US" sz="1000" dirty="0">
                <a:solidFill>
                  <a:schemeClr val="bg2"/>
                </a:solidFill>
                <a:latin typeface="Calibri" pitchFamily="34" charset="0"/>
              </a:rPr>
              <a:t/>
            </a:r>
            <a:br>
              <a:rPr lang="en-US" sz="1000" dirty="0">
                <a:solidFill>
                  <a:schemeClr val="bg2"/>
                </a:solidFill>
                <a:latin typeface="Calibri" pitchFamily="34" charset="0"/>
              </a:rPr>
            </a:br>
            <a:r>
              <a:rPr lang="en-US" sz="1000" dirty="0" smtClean="0">
                <a:solidFill>
                  <a:schemeClr val="bg2"/>
                </a:solidFill>
                <a:latin typeface="Calibri" pitchFamily="34" charset="0"/>
              </a:rPr>
              <a:t>Ions workshop 2018</a:t>
            </a:r>
            <a:r>
              <a:rPr lang="en-US" sz="1000" baseline="0" dirty="0" smtClean="0">
                <a:solidFill>
                  <a:schemeClr val="bg2"/>
                </a:solidFill>
                <a:latin typeface="Calibri" pitchFamily="34" charset="0"/>
              </a:rPr>
              <a:t>, </a:t>
            </a:r>
            <a:r>
              <a:rPr lang="en-US" sz="1000" baseline="0" dirty="0" err="1" smtClean="0">
                <a:solidFill>
                  <a:schemeClr val="bg2"/>
                </a:solidFill>
                <a:latin typeface="Calibri" pitchFamily="34" charset="0"/>
              </a:rPr>
              <a:t>Archamps</a:t>
            </a:r>
            <a:r>
              <a:rPr lang="en-US" sz="1000" dirty="0" smtClean="0">
                <a:solidFill>
                  <a:schemeClr val="bg2"/>
                </a:solidFill>
                <a:latin typeface="Calibri" pitchFamily="34" charset="0"/>
              </a:rPr>
              <a:t>, 19-21 June 2018</a:t>
            </a:r>
            <a:endParaRPr lang="en-US" sz="1000" dirty="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1107" name="Text Box 83"/>
          <p:cNvSpPr txBox="1">
            <a:spLocks noChangeArrowheads="1"/>
          </p:cNvSpPr>
          <p:nvPr userDrawn="1"/>
        </p:nvSpPr>
        <p:spPr bwMode="auto">
          <a:xfrm>
            <a:off x="4948238" y="6462841"/>
            <a:ext cx="1476164" cy="307777"/>
          </a:xfrm>
          <a:prstGeom prst="rect">
            <a:avLst/>
          </a:prstGeom>
          <a:noFill/>
          <a:ln w="3175" algn="ctr">
            <a:noFill/>
            <a:miter lim="800000"/>
            <a:headEnd/>
            <a:tailEnd type="none" w="sm" len="sm"/>
          </a:ln>
          <a:effectLst/>
        </p:spPr>
        <p:txBody>
          <a:bodyPr wrap="square" lIns="0" tIns="0" rIns="0" bIns="0">
            <a:spAutoFit/>
          </a:bodyPr>
          <a:lstStyle>
            <a:lvl1pPr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fr-FR" sz="1000" dirty="0">
                <a:solidFill>
                  <a:schemeClr val="bg2"/>
                </a:solidFill>
                <a:latin typeface="Calibri" panose="020F0502020204030204" pitchFamily="34" charset="0"/>
              </a:rPr>
              <a:t>Page </a:t>
            </a:r>
            <a:fld id="{DF86B7D6-2DFD-4779-8A0C-E2CE2595A456}" type="slidenum">
              <a:rPr lang="en-US" altLang="fr-FR" sz="1000" smtClean="0">
                <a:solidFill>
                  <a:schemeClr val="bg2"/>
                </a:solidFill>
                <a:latin typeface="Calibri" panose="020F0502020204030204" pitchFamily="34" charset="0"/>
              </a:rPr>
              <a:pPr/>
              <a:t>‹#›</a:t>
            </a:fld>
            <a:r>
              <a:rPr lang="en-US" altLang="fr-FR" sz="1000" dirty="0" smtClean="0">
                <a:solidFill>
                  <a:schemeClr val="bg2"/>
                </a:solidFill>
                <a:latin typeface="Calibri" panose="020F0502020204030204" pitchFamily="34" charset="0"/>
              </a:rPr>
              <a:t>/</a:t>
            </a:r>
            <a:r>
              <a:rPr lang="en-US" altLang="fr-FR" sz="1000" dirty="0" smtClean="0">
                <a:solidFill>
                  <a:schemeClr val="bg2"/>
                </a:solidFill>
                <a:latin typeface="Calibri" panose="020F0502020204030204" pitchFamily="34" charset="0"/>
              </a:rPr>
              <a:t>35</a:t>
            </a:r>
            <a:r>
              <a:rPr lang="en-US" altLang="fr-FR" sz="1000" dirty="0">
                <a:solidFill>
                  <a:schemeClr val="bg2"/>
                </a:solidFill>
                <a:latin typeface="Calibri" panose="020F0502020204030204" pitchFamily="34" charset="0"/>
              </a:rPr>
              <a:t/>
            </a:r>
            <a:br>
              <a:rPr lang="en-US" altLang="fr-FR" sz="1000" dirty="0">
                <a:solidFill>
                  <a:schemeClr val="bg2"/>
                </a:solidFill>
                <a:latin typeface="Calibri" panose="020F0502020204030204" pitchFamily="34" charset="0"/>
              </a:rPr>
            </a:br>
            <a:r>
              <a:rPr lang="en-US" sz="1000" dirty="0">
                <a:solidFill>
                  <a:schemeClr val="bg2"/>
                </a:solidFill>
                <a:latin typeface="Calibri" pitchFamily="34" charset="0"/>
                <a:hlinkClick r:id="rId3"/>
              </a:rPr>
              <a:t>marco.buzio@cern.ch</a:t>
            </a:r>
            <a:endParaRPr lang="en-US" altLang="fr-FR" sz="1000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sp>
        <p:nvSpPr>
          <p:cNvPr id="1029" name="Line 37"/>
          <p:cNvSpPr>
            <a:spLocks noChangeShapeType="1"/>
          </p:cNvSpPr>
          <p:nvPr userDrawn="1"/>
        </p:nvSpPr>
        <p:spPr bwMode="auto">
          <a:xfrm>
            <a:off x="0" y="6416675"/>
            <a:ext cx="990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fr-FR" sz="800" dirty="0"/>
          </a:p>
        </p:txBody>
      </p:sp>
      <p:pic>
        <p:nvPicPr>
          <p:cNvPr id="1030" name="Picture 38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4" y="-1319213"/>
            <a:ext cx="1587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</p:pic>
      <p:pic>
        <p:nvPicPr>
          <p:cNvPr id="1033" name="Picture 10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05" y="6444435"/>
            <a:ext cx="1697603" cy="385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C:\Users\lormeshe\AppData\Local\Microsoft\Windows\Temporary Internet Files\Content.Outlook\L3REEZFN\logo (002).jpg"/>
          <p:cNvPicPr/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927" r="70574" b="-1"/>
          <a:stretch/>
        </p:blipFill>
        <p:spPr bwMode="auto">
          <a:xfrm>
            <a:off x="19319" y="6417332"/>
            <a:ext cx="577197" cy="405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525693" y="6421007"/>
            <a:ext cx="3370783" cy="4354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ransition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u"/>
        <a:defRPr sz="2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800" b="1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anose="05000000000000000000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400" b="1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mlsuperconductivity.com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g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Relationship Id="rId1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emf"/><Relationship Id="rId5" Type="http://schemas.openxmlformats.org/officeDocument/2006/relationships/image" Target="../media/image54.emf"/><Relationship Id="rId4" Type="http://schemas.openxmlformats.org/officeDocument/2006/relationships/image" Target="../media/image5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emf"/><Relationship Id="rId3" Type="http://schemas.openxmlformats.org/officeDocument/2006/relationships/image" Target="../media/image60.emf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5" Type="http://schemas.openxmlformats.org/officeDocument/2006/relationships/image" Target="../media/image62.emf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elogbook.cern.ch/eLogbook/event_viewer.jsp?eventId=2371101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6.emf"/><Relationship Id="rId4" Type="http://schemas.openxmlformats.org/officeDocument/2006/relationships/hyperlink" Target="http://elogbook.cern.ch/eLogbook/event_viewer.jsp?eventId=2371081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9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7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png"/><Relationship Id="rId5" Type="http://schemas.openxmlformats.org/officeDocument/2006/relationships/image" Target="../media/image730.png"/><Relationship Id="rId4" Type="http://schemas.openxmlformats.org/officeDocument/2006/relationships/image" Target="../media/image7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2036676" y="3717032"/>
            <a:ext cx="6552728" cy="1656184"/>
          </a:xfrm>
          <a:prstGeom prst="rect">
            <a:avLst/>
          </a:prstGeom>
        </p:spPr>
        <p:txBody>
          <a:bodyPr/>
          <a:lstStyle/>
          <a:p>
            <a:pPr algn="l" defTabSz="898525">
              <a:spcBef>
                <a:spcPct val="0"/>
              </a:spcBef>
              <a:buClr>
                <a:srgbClr val="00B050"/>
              </a:buClr>
              <a:defRPr/>
            </a:pPr>
            <a:r>
              <a:rPr lang="en-US" sz="2600" dirty="0" smtClean="0">
                <a:ln w="66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66FF33"/>
                </a:solidFill>
                <a:latin typeface="Ubuntu" panose="020B0504030602030204" pitchFamily="34" charset="0"/>
              </a:rPr>
              <a:t>1. Superconducting </a:t>
            </a:r>
            <a:r>
              <a:rPr lang="en-US" sz="2600" dirty="0">
                <a:ln w="66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66FF33"/>
                </a:solidFill>
                <a:latin typeface="Ubuntu" panose="020B0504030602030204" pitchFamily="34" charset="0"/>
              </a:rPr>
              <a:t>magnets</a:t>
            </a:r>
          </a:p>
          <a:p>
            <a:pPr algn="l" defTabSz="898525">
              <a:spcBef>
                <a:spcPct val="0"/>
              </a:spcBef>
              <a:buClr>
                <a:srgbClr val="00B050"/>
              </a:buClr>
              <a:defRPr/>
            </a:pPr>
            <a:r>
              <a:rPr lang="en-US" sz="2600" dirty="0" smtClean="0">
                <a:ln w="66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66FF33"/>
                </a:solidFill>
                <a:latin typeface="Ubuntu" panose="020B0504030602030204" pitchFamily="34" charset="0"/>
              </a:rPr>
              <a:t>2. Field </a:t>
            </a:r>
            <a:r>
              <a:rPr lang="en-US" sz="2600" dirty="0" smtClean="0">
                <a:ln w="66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66FF33"/>
                </a:solidFill>
                <a:latin typeface="Ubuntu" panose="020B0504030602030204" pitchFamily="34" charset="0"/>
              </a:rPr>
              <a:t>control issues and solutions</a:t>
            </a:r>
          </a:p>
          <a:p>
            <a:pPr algn="l" defTabSz="898525">
              <a:spcBef>
                <a:spcPct val="0"/>
              </a:spcBef>
              <a:buClr>
                <a:srgbClr val="00B050"/>
              </a:buClr>
              <a:defRPr/>
            </a:pPr>
            <a:r>
              <a:rPr lang="en-US" sz="2600" dirty="0" smtClean="0">
                <a:ln w="66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66FF33"/>
                </a:solidFill>
                <a:latin typeface="Ubuntu" panose="020B0504030602030204" pitchFamily="34" charset="0"/>
              </a:rPr>
              <a:t>3. Power </a:t>
            </a:r>
            <a:r>
              <a:rPr lang="en-US" sz="2600" dirty="0">
                <a:ln w="66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66FF33"/>
                </a:solidFill>
                <a:latin typeface="Ubuntu" panose="020B0504030602030204" pitchFamily="34" charset="0"/>
              </a:rPr>
              <a:t>supply </a:t>
            </a:r>
            <a:r>
              <a:rPr lang="en-US" sz="2600" dirty="0" smtClean="0">
                <a:ln w="66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66FF33"/>
                </a:solidFill>
                <a:latin typeface="Ubuntu" panose="020B0504030602030204" pitchFamily="34" charset="0"/>
              </a:rPr>
              <a:t>ripple</a:t>
            </a:r>
            <a:endParaRPr lang="en-US" sz="2600" dirty="0">
              <a:ln w="6600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rgbClr val="66FF33"/>
              </a:solidFill>
              <a:latin typeface="Ubuntu" panose="020B0504030602030204" pitchFamily="34" charset="0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272860" y="440668"/>
            <a:ext cx="9072178" cy="2600712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  <a:defRPr/>
            </a:pPr>
            <a:r>
              <a:rPr lang="en-US" sz="4400" b="1" dirty="0">
                <a:ln w="28575">
                  <a:solidFill>
                    <a:srgbClr val="C00000"/>
                  </a:solidFill>
                </a:ln>
                <a:solidFill>
                  <a:srgbClr val="FF5050"/>
                </a:solidFill>
                <a:latin typeface="Ubuntu" panose="020B0504030602030204" pitchFamily="34" charset="0"/>
              </a:rPr>
              <a:t>Superconducting magnets</a:t>
            </a:r>
            <a:br>
              <a:rPr lang="en-US" sz="4400" b="1" dirty="0">
                <a:ln w="28575">
                  <a:solidFill>
                    <a:srgbClr val="C00000"/>
                  </a:solidFill>
                </a:ln>
                <a:solidFill>
                  <a:srgbClr val="FF5050"/>
                </a:solidFill>
                <a:latin typeface="Ubuntu" panose="020B0504030602030204" pitchFamily="34" charset="0"/>
              </a:rPr>
            </a:br>
            <a:r>
              <a:rPr lang="en-US" sz="4400" b="1" dirty="0">
                <a:ln w="28575">
                  <a:solidFill>
                    <a:srgbClr val="C00000"/>
                  </a:solidFill>
                </a:ln>
                <a:solidFill>
                  <a:srgbClr val="FF5050"/>
                </a:solidFill>
                <a:latin typeface="Ubuntu" panose="020B0504030602030204" pitchFamily="34" charset="0"/>
              </a:rPr>
              <a:t>and field control for</a:t>
            </a:r>
            <a:br>
              <a:rPr lang="en-US" sz="4400" b="1" dirty="0">
                <a:ln w="28575">
                  <a:solidFill>
                    <a:srgbClr val="C00000"/>
                  </a:solidFill>
                </a:ln>
                <a:solidFill>
                  <a:srgbClr val="FF5050"/>
                </a:solidFill>
                <a:latin typeface="Ubuntu" panose="020B0504030602030204" pitchFamily="34" charset="0"/>
              </a:rPr>
            </a:br>
            <a:r>
              <a:rPr lang="en-US" sz="4400" b="1" dirty="0">
                <a:ln w="28575">
                  <a:solidFill>
                    <a:srgbClr val="C00000"/>
                  </a:solidFill>
                </a:ln>
                <a:solidFill>
                  <a:srgbClr val="FF5050"/>
                </a:solidFill>
                <a:latin typeface="Ubuntu" panose="020B0504030602030204" pitchFamily="34" charset="0"/>
              </a:rPr>
              <a:t>medical accelerators</a:t>
            </a:r>
          </a:p>
          <a:p>
            <a:pPr>
              <a:lnSpc>
                <a:spcPct val="85000"/>
              </a:lnSpc>
              <a:defRPr/>
            </a:pPr>
            <a:endParaRPr lang="en-US" sz="1600" dirty="0">
              <a:ln w="3175">
                <a:solidFill>
                  <a:schemeClr val="tx1"/>
                </a:solidFill>
              </a:ln>
              <a:latin typeface="Ubuntu" panose="020B0504030602030204" pitchFamily="34" charset="0"/>
            </a:endParaRPr>
          </a:p>
          <a:p>
            <a:pPr>
              <a:lnSpc>
                <a:spcPct val="85000"/>
              </a:lnSpc>
              <a:defRPr/>
            </a:pPr>
            <a:r>
              <a:rPr lang="en-US" sz="1600" dirty="0">
                <a:ln w="3175">
                  <a:solidFill>
                    <a:schemeClr val="tx1"/>
                  </a:solidFill>
                </a:ln>
                <a:latin typeface="Ubuntu" panose="020B0504030602030204" pitchFamily="34" charset="0"/>
              </a:rPr>
              <a:t>Marco Buzio, Stephan Russenschuck</a:t>
            </a:r>
            <a:br>
              <a:rPr lang="en-US" sz="1600" dirty="0">
                <a:ln w="3175">
                  <a:solidFill>
                    <a:schemeClr val="tx1"/>
                  </a:solidFill>
                </a:ln>
                <a:latin typeface="Ubuntu" panose="020B0504030602030204" pitchFamily="34" charset="0"/>
              </a:rPr>
            </a:br>
            <a:r>
              <a:rPr lang="en-US" sz="1600" dirty="0" smtClean="0">
                <a:ln w="3175">
                  <a:solidFill>
                    <a:schemeClr val="tx1"/>
                  </a:solidFill>
                </a:ln>
                <a:latin typeface="Ubuntu" panose="020B0504030602030204" pitchFamily="34" charset="0"/>
              </a:rPr>
              <a:t>Magnet, Superconductors and Cryostats Group, Technology </a:t>
            </a:r>
            <a:r>
              <a:rPr lang="en-US" sz="1600" dirty="0">
                <a:ln w="3175">
                  <a:solidFill>
                    <a:schemeClr val="tx1"/>
                  </a:solidFill>
                </a:ln>
                <a:latin typeface="Ubuntu" panose="020B0504030602030204" pitchFamily="34" charset="0"/>
              </a:rPr>
              <a:t>Department, CERN</a:t>
            </a:r>
          </a:p>
        </p:txBody>
      </p:sp>
    </p:spTree>
    <p:extLst>
      <p:ext uri="{BB962C8B-B14F-4D97-AF65-F5344CB8AC3E}">
        <p14:creationId xmlns:p14="http://schemas.microsoft.com/office/powerpoint/2010/main" val="1472455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Canted Cos-</a:t>
              </a:r>
              <a:r>
                <a:rPr lang="en-US" sz="1800" b="1" dirty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  <a:sym typeface="Symbol" panose="05050102010706020507" pitchFamily="18" charset="2"/>
                </a:rPr>
                <a:t> design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sp>
        <p:nvSpPr>
          <p:cNvPr id="20" name="Rectangle 9">
            <a:extLst>
              <a:ext uri="{FF2B5EF4-FFF2-40B4-BE49-F238E27FC236}">
                <a16:creationId xmlns:a16="http://schemas.microsoft.com/office/drawing/2014/main" id="{EFA20E67-5800-4881-9B05-C20D35062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464" y="2804078"/>
            <a:ext cx="9520844" cy="2762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15504" lvl="1" indent="-215504" algn="l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Proposed by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Meyer in 1970</a:t>
            </a:r>
            <a:r>
              <a:rPr lang="en-US" sz="1800" baseline="30000" dirty="0" smtClean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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 ,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commercialized as Double </a:t>
            </a:r>
            <a:r>
              <a:rPr lang="en-US" sz="1800" dirty="0" err="1">
                <a:latin typeface="Ubuntu" panose="020B0504030602030204" pitchFamily="34" charset="0"/>
                <a:cs typeface="Tahoma" pitchFamily="34" charset="0"/>
              </a:rPr>
              <a:t>Helix</a:t>
            </a:r>
            <a:r>
              <a:rPr lang="en-US" sz="1800" baseline="30000" dirty="0" err="1">
                <a:latin typeface="Ubuntu" panose="020B0504030602030204" pitchFamily="34" charset="0"/>
                <a:cs typeface="Tahoma" pitchFamily="34" charset="0"/>
              </a:rPr>
              <a:t>TM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  by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  <a:hlinkClick r:id="rId3"/>
              </a:rPr>
              <a:t>AML Superconductivity </a:t>
            </a:r>
            <a:endParaRPr lang="en-US" sz="1800" dirty="0">
              <a:latin typeface="Ubuntu" panose="020B0504030602030204" pitchFamily="34" charset="0"/>
              <a:cs typeface="Tahoma" pitchFamily="34" charset="0"/>
            </a:endParaRPr>
          </a:p>
          <a:p>
            <a:pPr marL="215504" lvl="1" indent="-215504" algn="l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Not used as yet in accelerators, but for </a:t>
            </a:r>
            <a:r>
              <a:rPr lang="en-US" sz="1800" dirty="0" err="1">
                <a:latin typeface="Ubuntu" panose="020B0504030602030204" pitchFamily="34" charset="0"/>
                <a:cs typeface="Tahoma" pitchFamily="34" charset="0"/>
              </a:rPr>
              <a:t>posible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 applications see e.g. L. </a:t>
            </a:r>
            <a:r>
              <a:rPr lang="en-US" sz="1800" dirty="0" err="1">
                <a:latin typeface="Ubuntu" panose="020B0504030602030204" pitchFamily="34" charset="0"/>
                <a:cs typeface="Tahoma" pitchFamily="34" charset="0"/>
              </a:rPr>
              <a:t>Bottura’s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 talk (gantry)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and E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. Benedetto’s talk (synchrotron ring)</a:t>
            </a:r>
          </a:p>
          <a:p>
            <a:pPr marL="215504" lvl="1" indent="-215504" algn="l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Design based on cancellation of longitudinal field components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 intrinsically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inefficient, possibly sensitive to mechanical errors</a:t>
            </a:r>
            <a:endParaRPr lang="en-US" sz="1800" dirty="0">
              <a:latin typeface="Ubuntu" panose="020B0504030602030204" pitchFamily="34" charset="0"/>
              <a:cs typeface="Tahoma" pitchFamily="34" charset="0"/>
            </a:endParaRPr>
          </a:p>
          <a:p>
            <a:pPr marL="215504" lvl="1" indent="-215504" algn="l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Pros: multipolar field possible with nominally ideal geometry up to several Tesla, even on a strongly curved former; magnets can be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nested; distributed mechanical support</a:t>
            </a:r>
            <a:endParaRPr lang="en-US" sz="1800" dirty="0">
              <a:latin typeface="Ubuntu" panose="020B0504030602030204" pitchFamily="34" charset="0"/>
              <a:cs typeface="Tahoma" pitchFamily="34" charset="0"/>
            </a:endParaRPr>
          </a:p>
          <a:p>
            <a:pPr marL="215504" lvl="1" indent="-215504" algn="l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Major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drawback: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magnetically inefficient,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peak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field at conductor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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central field + 25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%</a:t>
            </a:r>
            <a:endParaRPr lang="en-US" sz="1800" dirty="0">
              <a:latin typeface="Ubuntu" panose="020B0504030602030204" pitchFamily="34" charset="0"/>
              <a:cs typeface="Tahom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b="36225"/>
          <a:stretch/>
        </p:blipFill>
        <p:spPr>
          <a:xfrm>
            <a:off x="5772835" y="925101"/>
            <a:ext cx="4123069" cy="14686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58" t="6723" r="6240" b="44360"/>
          <a:stretch/>
        </p:blipFill>
        <p:spPr>
          <a:xfrm>
            <a:off x="19224" y="274546"/>
            <a:ext cx="5753611" cy="210420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362838" y="6173648"/>
            <a:ext cx="253306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Ubuntu" panose="020B0504030602030204" pitchFamily="34" charset="0"/>
                <a:cs typeface="Tahoma" pitchFamily="34" charset="0"/>
              </a:rPr>
              <a:t>* Meyer, </a:t>
            </a:r>
            <a:r>
              <a:rPr lang="en-US" dirty="0" err="1" smtClean="0">
                <a:latin typeface="Ubuntu" panose="020B0504030602030204" pitchFamily="34" charset="0"/>
                <a:cs typeface="Tahoma" pitchFamily="34" charset="0"/>
              </a:rPr>
              <a:t>Flasck</a:t>
            </a:r>
            <a:r>
              <a:rPr lang="en-US" dirty="0" smtClean="0">
                <a:latin typeface="Ubuntu" panose="020B0504030602030204" pitchFamily="34" charset="0"/>
                <a:cs typeface="Tahoma" pitchFamily="34" charset="0"/>
              </a:rPr>
              <a:t>, </a:t>
            </a:r>
            <a:r>
              <a:rPr lang="en-US" dirty="0" err="1" smtClean="0">
                <a:latin typeface="Ubuntu" panose="020B0504030602030204" pitchFamily="34" charset="0"/>
                <a:cs typeface="Tahoma" pitchFamily="34" charset="0"/>
              </a:rPr>
              <a:t>Nucl</a:t>
            </a:r>
            <a:r>
              <a:rPr lang="en-US" dirty="0" smtClean="0">
                <a:latin typeface="Ubuntu" panose="020B0504030602030204" pitchFamily="34" charset="0"/>
                <a:cs typeface="Tahoma" pitchFamily="34" charset="0"/>
              </a:rPr>
              <a:t>. Instr. and Methods, 80, 1970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6149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Example of compact SC synchrotron: Aurora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sp>
        <p:nvSpPr>
          <p:cNvPr id="20" name="Rectangle 9">
            <a:extLst>
              <a:ext uri="{FF2B5EF4-FFF2-40B4-BE49-F238E27FC236}">
                <a16:creationId xmlns:a16="http://schemas.microsoft.com/office/drawing/2014/main" id="{EFA20E67-5800-4881-9B05-C20D35062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97" y="368660"/>
            <a:ext cx="4860540" cy="2369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Compact SC electron SR for X-ray lithography made at Sumitomo (1989),</a:t>
            </a:r>
            <a:br>
              <a:rPr lang="en-US" sz="1800" dirty="0">
                <a:latin typeface="Ubuntu" panose="020B0504030602030204" pitchFamily="34" charset="0"/>
                <a:cs typeface="Tahoma" pitchFamily="34" charset="0"/>
              </a:rPr>
            </a:b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at </a:t>
            </a:r>
            <a:r>
              <a:rPr lang="en-US" sz="1800" dirty="0" err="1">
                <a:latin typeface="Ubuntu" panose="020B0504030602030204" pitchFamily="34" charset="0"/>
                <a:cs typeface="Tahoma" pitchFamily="34" charset="0"/>
              </a:rPr>
              <a:t>Ritsumeikan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 university since 1995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150 MeV to 650 MeV, 1 T to 4.3 T</a:t>
            </a:r>
            <a:br>
              <a:rPr lang="en-US" sz="1800" dirty="0">
                <a:latin typeface="Ubuntu" panose="020B0504030602030204" pitchFamily="34" charset="0"/>
                <a:cs typeface="Tahoma" pitchFamily="34" charset="0"/>
              </a:rPr>
            </a:b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(B</a:t>
            </a:r>
            <a:r>
              <a:rPr lang="el-GR" sz="1800" dirty="0">
                <a:latin typeface="Ubuntu" panose="020B0504030602030204" pitchFamily="34" charset="0"/>
                <a:cs typeface="Tahoma" pitchFamily="34" charset="0"/>
              </a:rPr>
              <a:t>ρ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=0.5 to 2.2 Tm)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Solenoid design, no quad (field index changed via saturation of the iron poles</a:t>
            </a:r>
            <a:br>
              <a:rPr lang="en-US" sz="1800" dirty="0">
                <a:latin typeface="Ubuntu" panose="020B0504030602030204" pitchFamily="34" charset="0"/>
                <a:cs typeface="Tahoma" pitchFamily="34" charset="0"/>
              </a:rPr>
            </a:b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and yoke)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4988" y="368660"/>
            <a:ext cx="5061012" cy="61185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540" y="2834794"/>
            <a:ext cx="3384376" cy="3563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71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Example of compact SC synchrotron: Helios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sp>
        <p:nvSpPr>
          <p:cNvPr id="20" name="Rectangle 9">
            <a:extLst>
              <a:ext uri="{FF2B5EF4-FFF2-40B4-BE49-F238E27FC236}">
                <a16:creationId xmlns:a16="http://schemas.microsoft.com/office/drawing/2014/main" id="{EFA20E67-5800-4881-9B05-C20D35062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60" y="382202"/>
            <a:ext cx="4229906" cy="3431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Two compact electron synchrotron X-ray sources for microchip lithography built at Daresbury in 1992 and 1998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Max energy 700 MeV (B</a:t>
            </a:r>
            <a:r>
              <a:rPr lang="el-GR" sz="1800" dirty="0">
                <a:latin typeface="Ubuntu" panose="020B0504030602030204" pitchFamily="34" charset="0"/>
                <a:cs typeface="Tahoma" pitchFamily="34" charset="0"/>
              </a:rPr>
              <a:t>ρ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=2.3 Tm)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Two-sector racetrack with two 180°, 4.5 T air-core, cold-bore bending dipoles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97% beam availability observed at IBM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25 tons including girder.</a:t>
            </a:r>
            <a:br>
              <a:rPr lang="en-US" sz="1800" dirty="0">
                <a:latin typeface="Ubuntu" panose="020B0504030602030204" pitchFamily="34" charset="0"/>
                <a:cs typeface="Tahoma" pitchFamily="34" charset="0"/>
              </a:rPr>
            </a:b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Transports on a single lorry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endParaRPr lang="en-US" sz="1800" dirty="0">
              <a:latin typeface="Ubuntu" panose="020B0504030602030204" pitchFamily="34" charset="0"/>
              <a:cs typeface="Tahom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936" y="3516606"/>
            <a:ext cx="5364596" cy="27892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" t="27996" r="33972" b="12449"/>
          <a:stretch/>
        </p:blipFill>
        <p:spPr>
          <a:xfrm>
            <a:off x="4448944" y="260650"/>
            <a:ext cx="5406458" cy="34773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4874A05-A3FF-4E81-86DB-77AFE8AD80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70" t="-1" b="39150"/>
          <a:stretch/>
        </p:blipFill>
        <p:spPr>
          <a:xfrm>
            <a:off x="1136576" y="3552144"/>
            <a:ext cx="1907704" cy="2718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96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780762" y="1952836"/>
            <a:ext cx="6198813" cy="215443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7000" b="1" dirty="0">
                <a:ln w="66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Ubuntu" panose="020B0504030602030204" pitchFamily="34" charset="0"/>
              </a:rPr>
              <a:t>Magnetic field</a:t>
            </a:r>
            <a:br>
              <a:rPr lang="en-US" sz="7000" b="1" dirty="0">
                <a:ln w="66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Ubuntu" panose="020B0504030602030204" pitchFamily="34" charset="0"/>
              </a:rPr>
            </a:br>
            <a:r>
              <a:rPr lang="en-US" sz="7000" b="1" dirty="0" smtClean="0">
                <a:ln w="66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Ubuntu" panose="020B0504030602030204" pitchFamily="34" charset="0"/>
              </a:rPr>
              <a:t>control: issues</a:t>
            </a:r>
            <a:endParaRPr lang="en-US" sz="7000" b="1" dirty="0">
              <a:ln w="6600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04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  <a:sym typeface="Symbol" pitchFamily="18" charset="2"/>
                </a:rPr>
                <a:t>Issues in </a:t>
              </a:r>
              <a:r>
                <a:rPr lang="en-US" sz="1800" b="1" dirty="0" smtClean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  <a:sym typeface="Symbol" pitchFamily="18" charset="2"/>
                </a:rPr>
                <a:t>magnetic </a:t>
              </a:r>
              <a:r>
                <a:rPr lang="en-US" sz="1800" b="1" dirty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  <a:sym typeface="Symbol" pitchFamily="18" charset="2"/>
                </a:rPr>
                <a:t>field control: iron hysteresis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ED7DDD6A-E454-485A-B590-72B7B4BD20CE}"/>
              </a:ext>
            </a:extLst>
          </p:cNvPr>
          <p:cNvSpPr/>
          <p:nvPr/>
        </p:nvSpPr>
        <p:spPr>
          <a:xfrm>
            <a:off x="236476" y="3802564"/>
            <a:ext cx="48245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Example: ISOLDE HIE TL bending</a:t>
            </a: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Arbitrary minor loops tend to wander inside the limit (major) hysteresis loop</a:t>
            </a: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As a rule, prediction using established methods (FEM/BEM, </a:t>
            </a:r>
            <a:r>
              <a:rPr lang="en-US" sz="1800" dirty="0" err="1">
                <a:latin typeface="Ubuntu" panose="020B0504030602030204" pitchFamily="34" charset="0"/>
              </a:rPr>
              <a:t>Jiles</a:t>
            </a:r>
            <a:r>
              <a:rPr lang="en-US" sz="1800" dirty="0">
                <a:latin typeface="Ubuntu" panose="020B0504030602030204" pitchFamily="34" charset="0"/>
              </a:rPr>
              <a:t>-Atherton, </a:t>
            </a:r>
            <a:r>
              <a:rPr lang="en-US" sz="1800" dirty="0" err="1">
                <a:latin typeface="Ubuntu" panose="020B0504030602030204" pitchFamily="34" charset="0"/>
              </a:rPr>
              <a:t>Preisach</a:t>
            </a:r>
            <a:r>
              <a:rPr lang="en-US" sz="1800" dirty="0">
                <a:latin typeface="Ubuntu" panose="020B0504030602030204" pitchFamily="34" charset="0"/>
              </a:rPr>
              <a:t> …) is currently not possible to the precision usually required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0BF0AC-B518-4E07-80AB-8BE0B1105E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r="20857" b="13417"/>
          <a:stretch/>
        </p:blipFill>
        <p:spPr>
          <a:xfrm>
            <a:off x="344488" y="402348"/>
            <a:ext cx="4932548" cy="30353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9F4B40A-D799-4D23-B8EB-59CDA02D0A5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068" y="323920"/>
            <a:ext cx="3882434" cy="31138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146F41-9818-42A1-8835-79C232639EB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9"/>
          <a:stretch/>
        </p:blipFill>
        <p:spPr>
          <a:xfrm>
            <a:off x="5565068" y="3258558"/>
            <a:ext cx="3908884" cy="315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689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906000" cy="260350"/>
            <a:chOff x="-37" y="0"/>
            <a:chExt cx="6313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-37" y="0"/>
              <a:ext cx="6313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Issues in magnetic field control: eddy currents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sp>
        <p:nvSpPr>
          <p:cNvPr id="20" name="Rectangle 9">
            <a:extLst>
              <a:ext uri="{FF2B5EF4-FFF2-40B4-BE49-F238E27FC236}">
                <a16:creationId xmlns:a16="http://schemas.microsoft.com/office/drawing/2014/main" id="{EFA20E67-5800-4881-9B05-C20D35062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468" y="3465004"/>
            <a:ext cx="3816424" cy="2077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85750" lvl="1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Impact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of eddy currents on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ramps: dissipation increases the are of the hysteresis loop</a:t>
            </a:r>
          </a:p>
          <a:p>
            <a:pPr marL="285750" lvl="1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Linear extrapolation of measurements to quasi-static condition is possible but not always precise</a:t>
            </a:r>
            <a:endParaRPr lang="en-US" sz="1800" dirty="0">
              <a:latin typeface="Ubuntu" panose="020B0504030602030204" pitchFamily="34" charset="0"/>
              <a:cs typeface="Tahoma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t="10248"/>
          <a:stretch/>
        </p:blipFill>
        <p:spPr>
          <a:xfrm>
            <a:off x="92460" y="410416"/>
            <a:ext cx="3823606" cy="2837964"/>
          </a:xfrm>
          <a:prstGeom prst="rect">
            <a:avLst/>
          </a:prstGeom>
        </p:spPr>
      </p:pic>
      <p:sp>
        <p:nvSpPr>
          <p:cNvPr id="21" name="Rectangle 9">
            <a:extLst>
              <a:ext uri="{FF2B5EF4-FFF2-40B4-BE49-F238E27FC236}">
                <a16:creationId xmlns:a16="http://schemas.microsoft.com/office/drawing/2014/main" id="{EFA20E67-5800-4881-9B05-C20D35062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8830" y="410416"/>
            <a:ext cx="5472608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85750" lvl="1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Classical solution to reduce impact of eddy currents at the end of ramp-up: current overshoot</a:t>
            </a:r>
          </a:p>
          <a:p>
            <a:pPr marL="285750" lvl="1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Easily saving 1.5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</a:t>
            </a:r>
          </a:p>
          <a:p>
            <a:pPr marL="285750" lvl="1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Moves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response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onto new limit hysteresis loop</a:t>
            </a:r>
            <a:endParaRPr lang="en-US" sz="1800" dirty="0">
              <a:latin typeface="Ubuntu" panose="020B0504030602030204" pitchFamily="34" charset="0"/>
              <a:cs typeface="Tahoma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2940" y="1736812"/>
            <a:ext cx="5184576" cy="4514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31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Issues in magnetic field control: superconductor hysteresis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grpSp>
        <p:nvGrpSpPr>
          <p:cNvPr id="8" name="Group 17">
            <a:extLst>
              <a:ext uri="{FF2B5EF4-FFF2-40B4-BE49-F238E27FC236}">
                <a16:creationId xmlns:a16="http://schemas.microsoft.com/office/drawing/2014/main" id="{F0AE53D4-3386-4677-82BA-F9633E27643A}"/>
              </a:ext>
            </a:extLst>
          </p:cNvPr>
          <p:cNvGrpSpPr>
            <a:grpSpLocks/>
          </p:cNvGrpSpPr>
          <p:nvPr/>
        </p:nvGrpSpPr>
        <p:grpSpPr bwMode="auto">
          <a:xfrm>
            <a:off x="416496" y="2023717"/>
            <a:ext cx="4229100" cy="3565525"/>
            <a:chOff x="489" y="1480"/>
            <a:chExt cx="2664" cy="2246"/>
          </a:xfrm>
        </p:grpSpPr>
        <p:grpSp>
          <p:nvGrpSpPr>
            <p:cNvPr id="9" name="Group 15">
              <a:extLst>
                <a:ext uri="{FF2B5EF4-FFF2-40B4-BE49-F238E27FC236}">
                  <a16:creationId xmlns:a16="http://schemas.microsoft.com/office/drawing/2014/main" id="{22B1D9B2-FA45-4611-A694-4C497F090D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1480"/>
              <a:ext cx="2664" cy="2246"/>
              <a:chOff x="988" y="1344"/>
              <a:chExt cx="2664" cy="2246"/>
            </a:xfrm>
          </p:grpSpPr>
          <p:grpSp>
            <p:nvGrpSpPr>
              <p:cNvPr id="11" name="Group 4">
                <a:extLst>
                  <a:ext uri="{FF2B5EF4-FFF2-40B4-BE49-F238E27FC236}">
                    <a16:creationId xmlns:a16="http://schemas.microsoft.com/office/drawing/2014/main" id="{936FDC02-FFF7-4417-99AF-2E063373A995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988" y="1344"/>
                <a:ext cx="2664" cy="2246"/>
                <a:chOff x="5740" y="2944"/>
                <a:chExt cx="5060" cy="3940"/>
              </a:xfrm>
            </p:grpSpPr>
            <p:pic>
              <p:nvPicPr>
                <p:cNvPr id="13" name="Picture 5">
                  <a:extLst>
                    <a:ext uri="{FF2B5EF4-FFF2-40B4-BE49-F238E27FC236}">
                      <a16:creationId xmlns:a16="http://schemas.microsoft.com/office/drawing/2014/main" id="{8A20B4C6-CE3D-40AA-A44C-883EF8793BF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740" y="2944"/>
                  <a:ext cx="5060" cy="39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4" name="Oval 6">
                  <a:extLst>
                    <a:ext uri="{FF2B5EF4-FFF2-40B4-BE49-F238E27FC236}">
                      <a16:creationId xmlns:a16="http://schemas.microsoft.com/office/drawing/2014/main" id="{81109F5C-2CDF-4292-AB0E-B0CF2B7499A7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7250" y="3819"/>
                  <a:ext cx="180" cy="160"/>
                </a:xfrm>
                <a:prstGeom prst="ellips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800">
                    <a:latin typeface="Ubuntu" panose="020B0504030602030204" pitchFamily="34" charset="0"/>
                  </a:endParaRPr>
                </a:p>
              </p:txBody>
            </p:sp>
          </p:grpSp>
          <p:sp>
            <p:nvSpPr>
              <p:cNvPr id="12" name="Line 14">
                <a:extLst>
                  <a:ext uri="{FF2B5EF4-FFF2-40B4-BE49-F238E27FC236}">
                    <a16:creationId xmlns:a16="http://schemas.microsoft.com/office/drawing/2014/main" id="{FE076A91-8445-411D-B2BC-916D86592C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14" y="1818"/>
                <a:ext cx="1724" cy="0"/>
              </a:xfrm>
              <a:prstGeom prst="line">
                <a:avLst/>
              </a:prstGeom>
              <a:noFill/>
              <a:ln w="12700">
                <a:solidFill>
                  <a:srgbClr val="3333CC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endParaRPr lang="en-GB" sz="1800">
                  <a:latin typeface="Ubuntu" panose="020B0504030602030204" pitchFamily="34" charset="0"/>
                </a:endParaRPr>
              </a:p>
            </p:txBody>
          </p:sp>
        </p:grpSp>
        <p:sp>
          <p:nvSpPr>
            <p:cNvPr id="10" name="Rectangle 16">
              <a:extLst>
                <a:ext uri="{FF2B5EF4-FFF2-40B4-BE49-F238E27FC236}">
                  <a16:creationId xmlns:a16="http://schemas.microsoft.com/office/drawing/2014/main" id="{4ECC7452-7E08-4048-B45B-85A8C042F6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0" y="1596"/>
              <a:ext cx="0" cy="17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en-GB" sz="1800">
                <a:latin typeface="Ubuntu" panose="020B0504030602030204" pitchFamily="34" charset="0"/>
              </a:endParaRPr>
            </a:p>
          </p:txBody>
        </p:sp>
      </p:grpSp>
      <p:sp>
        <p:nvSpPr>
          <p:cNvPr id="15" name="Text Box 7">
            <a:extLst>
              <a:ext uri="{FF2B5EF4-FFF2-40B4-BE49-F238E27FC236}">
                <a16:creationId xmlns:a16="http://schemas.microsoft.com/office/drawing/2014/main" id="{D2959EEC-205F-4685-82A2-D6D4A8241D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60" y="327836"/>
            <a:ext cx="99011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800" b="1" dirty="0">
                <a:latin typeface="Ubuntu" panose="020B0504030602030204" pitchFamily="34" charset="0"/>
              </a:rPr>
              <a:t>Superconducting filament magnetization (persistent eddy currents)</a:t>
            </a:r>
          </a:p>
          <a:p>
            <a:pPr algn="l">
              <a:spcBef>
                <a:spcPts val="0"/>
              </a:spcBef>
              <a:buFontTx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 large hysteresis with relative errors of the order of 10</a:t>
            </a:r>
            <a:r>
              <a:rPr lang="en-US" sz="1800" baseline="30000" dirty="0">
                <a:latin typeface="Ubuntu" panose="020B0504030602030204" pitchFamily="34" charset="0"/>
              </a:rPr>
              <a:t>-3 </a:t>
            </a:r>
            <a:r>
              <a:rPr lang="en-US" sz="1800" dirty="0">
                <a:latin typeface="Ubuntu" panose="020B0504030602030204" pitchFamily="34" charset="0"/>
              </a:rPr>
              <a:t>at low field (injection)</a:t>
            </a:r>
          </a:p>
          <a:p>
            <a:pPr algn="l">
              <a:spcBef>
                <a:spcPts val="0"/>
              </a:spcBef>
              <a:buFontTx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 hysteresis depends on temperature, current and current history</a:t>
            </a:r>
          </a:p>
          <a:p>
            <a:pPr algn="l">
              <a:spcBef>
                <a:spcPts val="0"/>
              </a:spcBef>
              <a:buFontTx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 main field and </a:t>
            </a:r>
            <a:r>
              <a:rPr lang="en-US" sz="1800" dirty="0" err="1">
                <a:latin typeface="Ubuntu" panose="020B0504030602030204" pitchFamily="34" charset="0"/>
              </a:rPr>
              <a:t>multipoles</a:t>
            </a:r>
            <a:r>
              <a:rPr lang="en-US" sz="1800" dirty="0">
                <a:latin typeface="Ubuntu" panose="020B0504030602030204" pitchFamily="34" charset="0"/>
              </a:rPr>
              <a:t> affected in different ways  </a:t>
            </a:r>
          </a:p>
        </p:txBody>
      </p:sp>
      <p:sp>
        <p:nvSpPr>
          <p:cNvPr id="16" name="Line 8">
            <a:extLst>
              <a:ext uri="{FF2B5EF4-FFF2-40B4-BE49-F238E27FC236}">
                <a16:creationId xmlns:a16="http://schemas.microsoft.com/office/drawing/2014/main" id="{7B3194C6-8895-4381-8A69-5A26B9E0F5C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53171" y="1447455"/>
            <a:ext cx="176212" cy="10747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en-GB" sz="1800">
              <a:latin typeface="Ubuntu" panose="020B0504030602030204" pitchFamily="34" charset="0"/>
            </a:endParaRPr>
          </a:p>
        </p:txBody>
      </p:sp>
      <p:sp>
        <p:nvSpPr>
          <p:cNvPr id="17" name="Text Box 9">
            <a:extLst>
              <a:ext uri="{FF2B5EF4-FFF2-40B4-BE49-F238E27FC236}">
                <a16:creationId xmlns:a16="http://schemas.microsoft.com/office/drawing/2014/main" id="{D91A815C-03B7-4652-97B4-C2EB9B6631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4102" y="4204245"/>
            <a:ext cx="4511898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800" b="1" dirty="0">
                <a:latin typeface="Ubuntu" panose="020B0504030602030204" pitchFamily="34" charset="0"/>
              </a:rPr>
              <a:t>Iron saturation</a:t>
            </a:r>
          </a:p>
          <a:p>
            <a:pPr algn="l">
              <a:spcBef>
                <a:spcPts val="0"/>
              </a:spcBef>
              <a:buFontTx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 affects only small area in the collar (B&gt;2T)</a:t>
            </a:r>
          </a:p>
          <a:p>
            <a:pPr algn="l">
              <a:spcBef>
                <a:spcPts val="0"/>
              </a:spcBef>
              <a:buFontTx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 relative errors </a:t>
            </a:r>
            <a:r>
              <a:rPr lang="en-US" sz="1800" dirty="0">
                <a:latin typeface="Ubuntu" panose="020B0504030602030204" pitchFamily="34" charset="0"/>
                <a:sym typeface="Symbol"/>
              </a:rPr>
              <a:t></a:t>
            </a:r>
            <a:r>
              <a:rPr lang="en-US" sz="1800" dirty="0">
                <a:latin typeface="Ubuntu" panose="020B0504030602030204" pitchFamily="34" charset="0"/>
              </a:rPr>
              <a:t> 10</a:t>
            </a:r>
            <a:r>
              <a:rPr lang="en-US" sz="1800" baseline="30000" dirty="0">
                <a:latin typeface="Ubuntu" panose="020B0504030602030204" pitchFamily="34" charset="0"/>
              </a:rPr>
              <a:t>-2</a:t>
            </a:r>
            <a:r>
              <a:rPr lang="en-US" sz="1800" dirty="0">
                <a:latin typeface="Ubuntu" panose="020B0504030602030204" pitchFamily="34" charset="0"/>
              </a:rPr>
              <a:t> at high field</a:t>
            </a:r>
          </a:p>
          <a:p>
            <a:pPr algn="l">
              <a:spcBef>
                <a:spcPts val="0"/>
              </a:spcBef>
              <a:buFontTx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 additional </a:t>
            </a:r>
            <a:r>
              <a:rPr lang="en-US" sz="1800" dirty="0" err="1">
                <a:latin typeface="Ubuntu" panose="020B0504030602030204" pitchFamily="34" charset="0"/>
              </a:rPr>
              <a:t>multipoles</a:t>
            </a:r>
            <a:r>
              <a:rPr lang="en-US" sz="1800" dirty="0">
                <a:latin typeface="Ubuntu" panose="020B0504030602030204" pitchFamily="34" charset="0"/>
              </a:rPr>
              <a:t> generated</a:t>
            </a:r>
          </a:p>
        </p:txBody>
      </p:sp>
      <p:sp>
        <p:nvSpPr>
          <p:cNvPr id="18" name="Text Box 10">
            <a:extLst>
              <a:ext uri="{FF2B5EF4-FFF2-40B4-BE49-F238E27FC236}">
                <a16:creationId xmlns:a16="http://schemas.microsoft.com/office/drawing/2014/main" id="{29B7CA55-ABB2-4232-A721-C66F45F646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4102" y="1912011"/>
            <a:ext cx="4511898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800" b="1" dirty="0">
                <a:latin typeface="Ubuntu" panose="020B0504030602030204" pitchFamily="34" charset="0"/>
              </a:rPr>
              <a:t>Linear regime (geometric contribution)</a:t>
            </a:r>
          </a:p>
          <a:p>
            <a:pPr algn="l">
              <a:spcBef>
                <a:spcPts val="0"/>
              </a:spcBef>
              <a:buFontTx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 field is proportional to the current</a:t>
            </a:r>
            <a:br>
              <a:rPr lang="en-US" sz="1800" dirty="0">
                <a:latin typeface="Ubuntu" panose="020B0504030602030204" pitchFamily="34" charset="0"/>
              </a:rPr>
            </a:br>
            <a:r>
              <a:rPr lang="en-US" sz="1800" dirty="0">
                <a:latin typeface="Ubuntu" panose="020B0504030602030204" pitchFamily="34" charset="0"/>
              </a:rPr>
              <a:t>(can be computed with </a:t>
            </a:r>
            <a:r>
              <a:rPr lang="en-US" sz="1800" dirty="0" err="1">
                <a:latin typeface="Ubuntu" panose="020B0504030602030204" pitchFamily="34" charset="0"/>
              </a:rPr>
              <a:t>Biot-Savart’s</a:t>
            </a:r>
            <a:r>
              <a:rPr lang="en-US" sz="1800" dirty="0">
                <a:latin typeface="Ubuntu" panose="020B0504030602030204" pitchFamily="34" charset="0"/>
              </a:rPr>
              <a:t> law)</a:t>
            </a:r>
          </a:p>
          <a:p>
            <a:pPr algn="l">
              <a:spcBef>
                <a:spcPts val="0"/>
              </a:spcBef>
              <a:buFontTx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 the T.F. depends only on the coil geometry</a:t>
            </a:r>
          </a:p>
        </p:txBody>
      </p:sp>
      <p:sp>
        <p:nvSpPr>
          <p:cNvPr id="19" name="Line 12">
            <a:extLst>
              <a:ext uri="{FF2B5EF4-FFF2-40B4-BE49-F238E27FC236}">
                <a16:creationId xmlns:a16="http://schemas.microsoft.com/office/drawing/2014/main" id="{5074979D-15AF-47C0-BE94-619D9B5FA0E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85146" y="2455515"/>
            <a:ext cx="1655762" cy="2873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en-GB" sz="1800">
              <a:latin typeface="Ubuntu" panose="020B0504030602030204" pitchFamily="34" charset="0"/>
            </a:endParaRPr>
          </a:p>
        </p:txBody>
      </p:sp>
      <p:sp>
        <p:nvSpPr>
          <p:cNvPr id="21" name="Line 13">
            <a:extLst>
              <a:ext uri="{FF2B5EF4-FFF2-40B4-BE49-F238E27FC236}">
                <a16:creationId xmlns:a16="http://schemas.microsoft.com/office/drawing/2014/main" id="{99B929F6-FF0C-4648-9B25-87B1A5F23F2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16946" y="3750915"/>
            <a:ext cx="1223962" cy="647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en-GB" sz="1800">
              <a:latin typeface="Ubuntu" panose="020B0504030602030204" pitchFamily="34" charset="0"/>
            </a:endParaRPr>
          </a:p>
        </p:txBody>
      </p:sp>
      <p:sp>
        <p:nvSpPr>
          <p:cNvPr id="22" name="Line 18">
            <a:extLst>
              <a:ext uri="{FF2B5EF4-FFF2-40B4-BE49-F238E27FC236}">
                <a16:creationId xmlns:a16="http://schemas.microsoft.com/office/drawing/2014/main" id="{40AB05AB-A902-482B-AD79-BDFD6B77F80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144715" y="2958753"/>
            <a:ext cx="71437" cy="431800"/>
          </a:xfrm>
          <a:prstGeom prst="line">
            <a:avLst/>
          </a:prstGeom>
          <a:noFill/>
          <a:ln w="12700">
            <a:solidFill>
              <a:srgbClr val="FF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en-GB" sz="1800">
              <a:latin typeface="Ubuntu" panose="020B0504030602030204" pitchFamily="34" charset="0"/>
            </a:endParaRPr>
          </a:p>
        </p:txBody>
      </p:sp>
      <p:sp>
        <p:nvSpPr>
          <p:cNvPr id="23" name="Text Box 19">
            <a:extLst>
              <a:ext uri="{FF2B5EF4-FFF2-40B4-BE49-F238E27FC236}">
                <a16:creationId xmlns:a16="http://schemas.microsoft.com/office/drawing/2014/main" id="{1CFDA3CB-0C47-4AC6-9EAB-87C12DD6B5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392" y="3463580"/>
            <a:ext cx="904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800">
                <a:solidFill>
                  <a:srgbClr val="FF33CC"/>
                </a:solidFill>
                <a:latin typeface="Ubuntu" panose="020B0504030602030204" pitchFamily="34" charset="0"/>
              </a:rPr>
              <a:t>injection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88088" y="5626987"/>
            <a:ext cx="9653445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latin typeface="Ubuntu" panose="020B0504030602030204" pitchFamily="34" charset="0"/>
              </a:rPr>
              <a:t>Similar issues for superconducting magnets: different orders of magnitude may make </a:t>
            </a:r>
            <a:br>
              <a:rPr lang="en-US" sz="1800" dirty="0">
                <a:solidFill>
                  <a:srgbClr val="000000"/>
                </a:solidFill>
                <a:latin typeface="Ubuntu" panose="020B0504030602030204" pitchFamily="34" charset="0"/>
              </a:rPr>
            </a:br>
            <a:r>
              <a:rPr lang="en-US" sz="1800" dirty="0">
                <a:solidFill>
                  <a:srgbClr val="000000"/>
                </a:solidFill>
                <a:latin typeface="Ubuntu" panose="020B0504030602030204" pitchFamily="34" charset="0"/>
              </a:rPr>
              <a:t>feed-forward prediction possible (e.g. LHC’s FIDEL semi-empirical model)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475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9883872A-E538-499C-BC8F-F52311543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404666"/>
            <a:ext cx="3905250" cy="354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7">
            <a:extLst>
              <a:ext uri="{FF2B5EF4-FFF2-40B4-BE49-F238E27FC236}">
                <a16:creationId xmlns:a16="http://schemas.microsoft.com/office/drawing/2014/main" id="{6EDEDD9B-7C60-4EBA-BD4C-39643F6A6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902" y="404664"/>
            <a:ext cx="3744913" cy="338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13">
            <a:extLst>
              <a:ext uri="{FF2B5EF4-FFF2-40B4-BE49-F238E27FC236}">
                <a16:creationId xmlns:a16="http://schemas.microsoft.com/office/drawing/2014/main" id="{BE70F4CE-50C4-4A1B-BB68-E92DB77AC5E8}"/>
              </a:ext>
            </a:extLst>
          </p:cNvPr>
          <p:cNvGrpSpPr>
            <a:grpSpLocks/>
          </p:cNvGrpSpPr>
          <p:nvPr/>
        </p:nvGrpSpPr>
        <p:grpSpPr bwMode="auto">
          <a:xfrm>
            <a:off x="2936877" y="765026"/>
            <a:ext cx="2087563" cy="863600"/>
            <a:chOff x="308" y="3067"/>
            <a:chExt cx="1773" cy="630"/>
          </a:xfrm>
        </p:grpSpPr>
        <p:pic>
          <p:nvPicPr>
            <p:cNvPr id="5" name="Picture 8">
              <a:extLst>
                <a:ext uri="{FF2B5EF4-FFF2-40B4-BE49-F238E27FC236}">
                  <a16:creationId xmlns:a16="http://schemas.microsoft.com/office/drawing/2014/main" id="{0E991DEB-873F-459A-8711-1CC232C484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" y="3067"/>
              <a:ext cx="1773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Line 9">
              <a:extLst>
                <a:ext uri="{FF2B5EF4-FFF2-40B4-BE49-F238E27FC236}">
                  <a16:creationId xmlns:a16="http://schemas.microsoft.com/office/drawing/2014/main" id="{DB08599D-08D2-4A5C-A961-58B3F6A174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51" y="3249"/>
              <a:ext cx="227" cy="90"/>
            </a:xfrm>
            <a:prstGeom prst="line">
              <a:avLst/>
            </a:prstGeom>
            <a:noFill/>
            <a:ln w="1905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en-GB"/>
            </a:p>
          </p:txBody>
        </p:sp>
        <p:sp>
          <p:nvSpPr>
            <p:cNvPr id="7" name="Line 10">
              <a:extLst>
                <a:ext uri="{FF2B5EF4-FFF2-40B4-BE49-F238E27FC236}">
                  <a16:creationId xmlns:a16="http://schemas.microsoft.com/office/drawing/2014/main" id="{A8BBB457-ACA4-410E-95A3-4E223EE45F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78" y="3249"/>
              <a:ext cx="181" cy="90"/>
            </a:xfrm>
            <a:prstGeom prst="line">
              <a:avLst/>
            </a:prstGeom>
            <a:noFill/>
            <a:ln w="19050">
              <a:solidFill>
                <a:srgbClr val="3333CC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en-GB"/>
            </a:p>
          </p:txBody>
        </p:sp>
        <p:sp>
          <p:nvSpPr>
            <p:cNvPr id="8" name="Line 11">
              <a:extLst>
                <a:ext uri="{FF2B5EF4-FFF2-40B4-BE49-F238E27FC236}">
                  <a16:creationId xmlns:a16="http://schemas.microsoft.com/office/drawing/2014/main" id="{B433D549-2DC5-4A88-BDE8-30F5FFC47A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87" y="3339"/>
              <a:ext cx="227" cy="90"/>
            </a:xfrm>
            <a:prstGeom prst="line">
              <a:avLst/>
            </a:prstGeom>
            <a:noFill/>
            <a:ln w="1905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en-GB"/>
            </a:p>
          </p:txBody>
        </p:sp>
        <p:sp>
          <p:nvSpPr>
            <p:cNvPr id="9" name="Line 12">
              <a:extLst>
                <a:ext uri="{FF2B5EF4-FFF2-40B4-BE49-F238E27FC236}">
                  <a16:creationId xmlns:a16="http://schemas.microsoft.com/office/drawing/2014/main" id="{412393E0-56DB-487B-AC9F-5D3EB2A5D3D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351" y="3339"/>
              <a:ext cx="181" cy="90"/>
            </a:xfrm>
            <a:prstGeom prst="line">
              <a:avLst/>
            </a:prstGeom>
            <a:noFill/>
            <a:ln w="19050">
              <a:solidFill>
                <a:srgbClr val="3333CC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0" name="Text Box 14">
            <a:extLst>
              <a:ext uri="{FF2B5EF4-FFF2-40B4-BE49-F238E27FC236}">
                <a16:creationId xmlns:a16="http://schemas.microsoft.com/office/drawing/2014/main" id="{F05E2A12-053F-4F04-ADA7-4CA08F0E1A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069" y="4041068"/>
            <a:ext cx="4463240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b="1" dirty="0">
                <a:latin typeface="Ubuntu" panose="020B0504030602030204" pitchFamily="34" charset="0"/>
              </a:rPr>
              <a:t>Coupling currents</a:t>
            </a: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>
                <a:latin typeface="Ubuntu" panose="020B0504030602030204" pitchFamily="34" charset="0"/>
              </a:rPr>
              <a:t>finite inter-filament and inter-strand resistance  (R</a:t>
            </a:r>
            <a:r>
              <a:rPr lang="en-US" sz="1600" baseline="-25000" dirty="0">
                <a:latin typeface="Ubuntu" panose="020B0504030602030204" pitchFamily="34" charset="0"/>
              </a:rPr>
              <a:t>C</a:t>
            </a:r>
            <a:r>
              <a:rPr lang="en-US" sz="1600" dirty="0">
                <a:latin typeface="Ubuntu" panose="020B0504030602030204" pitchFamily="34" charset="0"/>
              </a:rPr>
              <a:t>) gives rise to loops linked with changing flux</a:t>
            </a: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 err="1">
                <a:latin typeface="Ubuntu" panose="020B0504030602030204" pitchFamily="34" charset="0"/>
              </a:rPr>
              <a:t>multipole</a:t>
            </a:r>
            <a:r>
              <a:rPr lang="en-US" sz="1600" dirty="0">
                <a:latin typeface="Ubuntu" panose="020B0504030602030204" pitchFamily="34" charset="0"/>
              </a:rPr>
              <a:t> errors </a:t>
            </a:r>
            <a:r>
              <a:rPr lang="en-US" sz="1600" dirty="0">
                <a:latin typeface="Ubuntu" panose="020B0504030602030204" pitchFamily="34" charset="0"/>
                <a:sym typeface="Symbol" pitchFamily="18" charset="2"/>
              </a:rPr>
              <a:t> </a:t>
            </a:r>
            <a:r>
              <a:rPr lang="en-US" sz="1600" dirty="0">
                <a:latin typeface="Ubuntu" panose="020B0504030602030204" pitchFamily="34" charset="0"/>
                <a:cs typeface="Tahoma" pitchFamily="34" charset="0"/>
                <a:sym typeface="Symbol" pitchFamily="18" charset="2"/>
              </a:rPr>
              <a:t>Ḃ, R</a:t>
            </a:r>
            <a:r>
              <a:rPr lang="en-US" sz="1600" baseline="-25000" dirty="0">
                <a:latin typeface="Ubuntu" panose="020B0504030602030204" pitchFamily="34" charset="0"/>
                <a:cs typeface="Tahoma" pitchFamily="34" charset="0"/>
                <a:sym typeface="Symbol" pitchFamily="18" charset="2"/>
              </a:rPr>
              <a:t>C</a:t>
            </a:r>
            <a:r>
              <a:rPr lang="en-US" sz="1600" baseline="30000" dirty="0">
                <a:latin typeface="Ubuntu" panose="020B0504030602030204" pitchFamily="34" charset="0"/>
                <a:sym typeface="Symbol" pitchFamily="18" charset="2"/>
              </a:rPr>
              <a:t>-1</a:t>
            </a:r>
            <a:r>
              <a:rPr lang="en-US" sz="1600" dirty="0">
                <a:latin typeface="Ubuntu" panose="020B0504030602030204" pitchFamily="34" charset="0"/>
                <a:sym typeface="Symbol" pitchFamily="18" charset="2"/>
              </a:rPr>
              <a:t> </a:t>
            </a: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>
                <a:latin typeface="Ubuntu" panose="020B0504030602030204" pitchFamily="34" charset="0"/>
              </a:rPr>
              <a:t>hysteresis depends upon field level, temperature and </a:t>
            </a:r>
            <a:r>
              <a:rPr lang="en-US" sz="1600" dirty="0" smtClean="0">
                <a:latin typeface="Ubuntu" panose="020B0504030602030204" pitchFamily="34" charset="0"/>
              </a:rPr>
              <a:t>excitation history</a:t>
            </a:r>
            <a:endParaRPr lang="en-US" sz="1600" dirty="0">
              <a:latin typeface="Ubuntu" panose="020B0504030602030204" pitchFamily="34" charset="0"/>
            </a:endParaRPr>
          </a:p>
        </p:txBody>
      </p:sp>
      <p:sp>
        <p:nvSpPr>
          <p:cNvPr id="11" name="Text Box 15">
            <a:extLst>
              <a:ext uri="{FF2B5EF4-FFF2-40B4-BE49-F238E27FC236}">
                <a16:creationId xmlns:a16="http://schemas.microsoft.com/office/drawing/2014/main" id="{43A337D5-3AC8-4F47-8316-080E60024B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0994" y="4041068"/>
            <a:ext cx="4932549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b="1" dirty="0">
                <a:latin typeface="Ubuntu" panose="020B0504030602030204" pitchFamily="34" charset="0"/>
              </a:rPr>
              <a:t>Decay and snap-back</a:t>
            </a: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>
                <a:latin typeface="Ubuntu" panose="020B0504030602030204" pitchFamily="34" charset="0"/>
              </a:rPr>
              <a:t>superconductor magnetization and coupling currents interact in a complex way </a:t>
            </a:r>
            <a:r>
              <a:rPr lang="en-US" sz="1600" dirty="0">
                <a:latin typeface="Ubuntu" panose="020B0504030602030204" pitchFamily="34" charset="0"/>
                <a:sym typeface="Symbol"/>
              </a:rPr>
              <a:t> </a:t>
            </a:r>
            <a:r>
              <a:rPr lang="en-US" sz="1600" dirty="0">
                <a:latin typeface="Ubuntu" panose="020B0504030602030204" pitchFamily="34" charset="0"/>
              </a:rPr>
              <a:t>long-term logarithmic time dependence effects (field decay) </a:t>
            </a: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>
                <a:latin typeface="Ubuntu" panose="020B0504030602030204" pitchFamily="34" charset="0"/>
              </a:rPr>
              <a:t>hysteresis branch switching at the end of decay </a:t>
            </a:r>
            <a:r>
              <a:rPr lang="en-US" sz="1600" dirty="0">
                <a:latin typeface="Ubuntu" panose="020B0504030602030204" pitchFamily="34" charset="0"/>
                <a:sym typeface="Symbol"/>
              </a:rPr>
              <a:t></a:t>
            </a:r>
            <a:r>
              <a:rPr lang="en-US" sz="1600" dirty="0">
                <a:latin typeface="Ubuntu" panose="020B0504030602030204" pitchFamily="34" charset="0"/>
              </a:rPr>
              <a:t> sudden current redistribution and additional </a:t>
            </a:r>
            <a:r>
              <a:rPr lang="en-US" sz="1600" dirty="0" err="1">
                <a:latin typeface="Ubuntu" panose="020B0504030602030204" pitchFamily="34" charset="0"/>
              </a:rPr>
              <a:t>multipole</a:t>
            </a:r>
            <a:r>
              <a:rPr lang="en-US" sz="1600" dirty="0">
                <a:latin typeface="Ubuntu" panose="020B0504030602030204" pitchFamily="34" charset="0"/>
              </a:rPr>
              <a:t> errors (snap-back)</a:t>
            </a:r>
          </a:p>
        </p:txBody>
      </p:sp>
      <p:grpSp>
        <p:nvGrpSpPr>
          <p:cNvPr id="12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13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Dynamic effects in type 2 superconductors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14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15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014160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Issues in magnetic field control: pre-cycling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sp>
        <p:nvSpPr>
          <p:cNvPr id="20" name="Rectangle 9">
            <a:extLst>
              <a:ext uri="{FF2B5EF4-FFF2-40B4-BE49-F238E27FC236}">
                <a16:creationId xmlns:a16="http://schemas.microsoft.com/office/drawing/2014/main" id="{EFA20E67-5800-4881-9B05-C20D35062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508" y="406537"/>
            <a:ext cx="988898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0" lvl="1" algn="l"/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Blah blah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Blah blah …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906C8A-34FF-45C8-95CB-E60F838021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339" y="296652"/>
            <a:ext cx="7778077" cy="525658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55D5C09-90D5-4754-ADE4-6B1F1CFAF422}"/>
              </a:ext>
            </a:extLst>
          </p:cNvPr>
          <p:cNvSpPr/>
          <p:nvPr/>
        </p:nvSpPr>
        <p:spPr>
          <a:xfrm>
            <a:off x="355" y="5662120"/>
            <a:ext cx="91348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US" sz="1800" dirty="0">
                <a:solidFill>
                  <a:srgbClr val="000000"/>
                </a:solidFill>
                <a:latin typeface="Ubuntu" panose="020B0504030602030204" pitchFamily="34" charset="0"/>
              </a:rPr>
              <a:t>Stable hysteresis loop achieved at the third repeated cycle</a:t>
            </a:r>
            <a:br>
              <a:rPr lang="en-US" sz="1800" dirty="0">
                <a:solidFill>
                  <a:srgbClr val="000000"/>
                </a:solidFill>
                <a:latin typeface="Ubuntu" panose="020B0504030602030204" pitchFamily="34" charset="0"/>
              </a:rPr>
            </a:br>
            <a:r>
              <a:rPr lang="en-US" sz="1800" dirty="0">
                <a:solidFill>
                  <a:srgbClr val="000000"/>
                </a:solidFill>
                <a:latin typeface="Ubuntu" panose="020B0504030602030204" pitchFamily="34" charset="0"/>
              </a:rPr>
              <a:t>(result well in line with broader experience on similar dipoles) 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871E-3C3D-4972-B125-E802EFAC3D39}"/>
              </a:ext>
            </a:extLst>
          </p:cNvPr>
          <p:cNvSpPr/>
          <p:nvPr/>
        </p:nvSpPr>
        <p:spPr>
          <a:xfrm>
            <a:off x="4572004" y="3789040"/>
            <a:ext cx="18229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Ubuntu" panose="020B0504030602030204" pitchFamily="34" charset="0"/>
              </a:rPr>
              <a:t>eddy currents decay</a:t>
            </a:r>
            <a:br>
              <a:rPr lang="en-US" sz="1400" dirty="0">
                <a:solidFill>
                  <a:srgbClr val="000000"/>
                </a:solidFill>
                <a:latin typeface="Ubuntu" panose="020B050403060203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Ubuntu" panose="020B0504030602030204" pitchFamily="34" charset="0"/>
              </a:rPr>
              <a:t>on current plateaux</a:t>
            </a:r>
            <a:endParaRPr lang="en-GB" sz="14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A0D3F9F-3CB7-4C02-ABAA-1CDCC1FC631B}"/>
              </a:ext>
            </a:extLst>
          </p:cNvPr>
          <p:cNvCxnSpPr/>
          <p:nvPr/>
        </p:nvCxnSpPr>
        <p:spPr bwMode="auto">
          <a:xfrm flipV="1">
            <a:off x="6394939" y="3500031"/>
            <a:ext cx="697343" cy="361019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DCDD804-19AB-4834-9841-DCF96E2F6B9F}"/>
              </a:ext>
            </a:extLst>
          </p:cNvPr>
          <p:cNvCxnSpPr/>
          <p:nvPr/>
        </p:nvCxnSpPr>
        <p:spPr bwMode="auto">
          <a:xfrm flipH="1" flipV="1">
            <a:off x="4247964" y="2905780"/>
            <a:ext cx="720080" cy="883260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33028CB-9BBA-4F10-8B7B-27B345D7626B}"/>
              </a:ext>
            </a:extLst>
          </p:cNvPr>
          <p:cNvCxnSpPr/>
          <p:nvPr/>
        </p:nvCxnSpPr>
        <p:spPr bwMode="auto">
          <a:xfrm flipH="1" flipV="1">
            <a:off x="3059830" y="2864987"/>
            <a:ext cx="1512172" cy="996063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D9F29372-A82D-4216-9560-5807BC57666F}"/>
              </a:ext>
            </a:extLst>
          </p:cNvPr>
          <p:cNvSpPr/>
          <p:nvPr/>
        </p:nvSpPr>
        <p:spPr>
          <a:xfrm>
            <a:off x="2925270" y="844336"/>
            <a:ext cx="29322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Ubuntu" panose="020B0504030602030204" pitchFamily="34" charset="0"/>
              </a:rPr>
              <a:t>return to previous hysteresis loop</a:t>
            </a:r>
            <a:br>
              <a:rPr lang="en-US" sz="1400" dirty="0">
                <a:solidFill>
                  <a:srgbClr val="000000"/>
                </a:solidFill>
                <a:latin typeface="Ubuntu" panose="020B050403060203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Ubuntu" panose="020B0504030602030204" pitchFamily="34" charset="0"/>
              </a:rPr>
              <a:t>branch when cycle resumes</a:t>
            </a:r>
            <a:endParaRPr lang="en-GB" sz="14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860D9DA-F71A-4D2A-9F07-BBA8BC66EB58}"/>
              </a:ext>
            </a:extLst>
          </p:cNvPr>
          <p:cNvCxnSpPr/>
          <p:nvPr/>
        </p:nvCxnSpPr>
        <p:spPr bwMode="auto">
          <a:xfrm flipH="1">
            <a:off x="2699790" y="1232756"/>
            <a:ext cx="504058" cy="343686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B4D3FC9-1423-4E82-B2B0-25A39BE1C49D}"/>
              </a:ext>
            </a:extLst>
          </p:cNvPr>
          <p:cNvCxnSpPr/>
          <p:nvPr/>
        </p:nvCxnSpPr>
        <p:spPr bwMode="auto">
          <a:xfrm flipH="1">
            <a:off x="3563889" y="1367556"/>
            <a:ext cx="180021" cy="876180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2" name="Group 1"/>
          <p:cNvGrpSpPr/>
          <p:nvPr/>
        </p:nvGrpSpPr>
        <p:grpSpPr>
          <a:xfrm>
            <a:off x="7439655" y="798299"/>
            <a:ext cx="2493342" cy="2848890"/>
            <a:chOff x="6265052" y="651139"/>
            <a:chExt cx="2493342" cy="284889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FFD1F96-0988-495B-84D6-7AEC758385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21726" y="651139"/>
              <a:ext cx="2136668" cy="284889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C82DA82-9168-47A6-B695-E206D868CB50}"/>
                </a:ext>
              </a:extLst>
            </p:cNvPr>
            <p:cNvSpPr/>
            <p:nvPr/>
          </p:nvSpPr>
          <p:spPr>
            <a:xfrm>
              <a:off x="6265052" y="1451507"/>
              <a:ext cx="169559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900" b="1" dirty="0">
                  <a:solidFill>
                    <a:srgbClr val="FFFFFF"/>
                  </a:solidFill>
                  <a:latin typeface="Ubuntu" panose="020B0504030602030204" pitchFamily="34" charset="0"/>
                </a:rPr>
                <a:t>ELENA </a:t>
              </a:r>
              <a:br>
                <a:rPr lang="en-US" sz="900" b="1" dirty="0">
                  <a:solidFill>
                    <a:srgbClr val="FFFFFF"/>
                  </a:solidFill>
                  <a:latin typeface="Ubuntu" panose="020B0504030602030204" pitchFamily="34" charset="0"/>
                </a:rPr>
              </a:br>
              <a:r>
                <a:rPr lang="en-US" sz="900" b="1" dirty="0">
                  <a:solidFill>
                    <a:srgbClr val="FFFFFF"/>
                  </a:solidFill>
                  <a:latin typeface="Ubuntu" panose="020B0504030602030204" pitchFamily="34" charset="0"/>
                </a:rPr>
                <a:t>reference dipole</a:t>
              </a:r>
              <a:endParaRPr lang="en-US" sz="900" b="1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373DAEB-880B-47AB-8846-44CA95746494}"/>
              </a:ext>
            </a:extLst>
          </p:cNvPr>
          <p:cNvCxnSpPr>
            <a:cxnSpLocks/>
          </p:cNvCxnSpPr>
          <p:nvPr/>
        </p:nvCxnSpPr>
        <p:spPr>
          <a:xfrm flipV="1">
            <a:off x="7407292" y="2693994"/>
            <a:ext cx="476249" cy="665748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5750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Issues in magnetic field control: remanent field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BD2129D-6843-4388-81B0-42AFD665E4FE}"/>
              </a:ext>
            </a:extLst>
          </p:cNvPr>
          <p:cNvGrpSpPr/>
          <p:nvPr/>
        </p:nvGrpSpPr>
        <p:grpSpPr>
          <a:xfrm>
            <a:off x="268727" y="1539132"/>
            <a:ext cx="3711896" cy="3288060"/>
            <a:chOff x="909535" y="3064303"/>
            <a:chExt cx="3711896" cy="328806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AADFB6D-790B-45E5-A546-AB1C358578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1910" t="4431" r="7902" b="3035"/>
            <a:stretch/>
          </p:blipFill>
          <p:spPr>
            <a:xfrm>
              <a:off x="913019" y="3147767"/>
              <a:ext cx="3708412" cy="3204596"/>
            </a:xfrm>
            <a:prstGeom prst="rect">
              <a:avLst/>
            </a:prstGeom>
          </p:spPr>
        </p:pic>
        <p:sp>
          <p:nvSpPr>
            <p:cNvPr id="10" name="Star: 5 Points 9">
              <a:extLst>
                <a:ext uri="{FF2B5EF4-FFF2-40B4-BE49-F238E27FC236}">
                  <a16:creationId xmlns:a16="http://schemas.microsoft.com/office/drawing/2014/main" id="{5B3300F6-D4A2-4440-B9DD-FE72C10CF2B2}"/>
                </a:ext>
              </a:extLst>
            </p:cNvPr>
            <p:cNvSpPr/>
            <p:nvPr/>
          </p:nvSpPr>
          <p:spPr bwMode="auto">
            <a:xfrm>
              <a:off x="2794904" y="3761740"/>
              <a:ext cx="81724" cy="319564"/>
            </a:xfrm>
            <a:prstGeom prst="star5">
              <a:avLst/>
            </a:prstGeom>
            <a:solidFill>
              <a:srgbClr val="FFFF00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" name="Star: 5 Points 10">
              <a:extLst>
                <a:ext uri="{FF2B5EF4-FFF2-40B4-BE49-F238E27FC236}">
                  <a16:creationId xmlns:a16="http://schemas.microsoft.com/office/drawing/2014/main" id="{39A28A6E-4116-4C40-9912-FEA09565F60C}"/>
                </a:ext>
              </a:extLst>
            </p:cNvPr>
            <p:cNvSpPr/>
            <p:nvPr/>
          </p:nvSpPr>
          <p:spPr bwMode="auto">
            <a:xfrm>
              <a:off x="2940512" y="3761740"/>
              <a:ext cx="81724" cy="319564"/>
            </a:xfrm>
            <a:prstGeom prst="star5">
              <a:avLst/>
            </a:prstGeom>
            <a:solidFill>
              <a:srgbClr val="FFFF00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2" name="Star: 5 Points 11">
              <a:extLst>
                <a:ext uri="{FF2B5EF4-FFF2-40B4-BE49-F238E27FC236}">
                  <a16:creationId xmlns:a16="http://schemas.microsoft.com/office/drawing/2014/main" id="{E0991880-9511-4875-AA08-3578ED283DB1}"/>
                </a:ext>
              </a:extLst>
            </p:cNvPr>
            <p:cNvSpPr/>
            <p:nvPr/>
          </p:nvSpPr>
          <p:spPr bwMode="auto">
            <a:xfrm>
              <a:off x="3086120" y="3761740"/>
              <a:ext cx="81724" cy="319564"/>
            </a:xfrm>
            <a:prstGeom prst="star5">
              <a:avLst/>
            </a:prstGeom>
            <a:solidFill>
              <a:srgbClr val="FFFF00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3" name="Star: 5 Points 12">
              <a:extLst>
                <a:ext uri="{FF2B5EF4-FFF2-40B4-BE49-F238E27FC236}">
                  <a16:creationId xmlns:a16="http://schemas.microsoft.com/office/drawing/2014/main" id="{D7E13516-4B66-446D-9725-B443D3046812}"/>
                </a:ext>
              </a:extLst>
            </p:cNvPr>
            <p:cNvSpPr/>
            <p:nvPr/>
          </p:nvSpPr>
          <p:spPr bwMode="auto">
            <a:xfrm>
              <a:off x="3402196" y="3756208"/>
              <a:ext cx="81724" cy="319564"/>
            </a:xfrm>
            <a:prstGeom prst="star5">
              <a:avLst/>
            </a:prstGeom>
            <a:solidFill>
              <a:srgbClr val="FFFF00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6DCCDF10-42A5-47FA-97A4-0C4BB5F77D29}"/>
                </a:ext>
              </a:extLst>
            </p:cNvPr>
            <p:cNvSpPr/>
            <p:nvPr/>
          </p:nvSpPr>
          <p:spPr bwMode="auto">
            <a:xfrm>
              <a:off x="3547804" y="3756208"/>
              <a:ext cx="81724" cy="319564"/>
            </a:xfrm>
            <a:prstGeom prst="star5">
              <a:avLst/>
            </a:prstGeom>
            <a:solidFill>
              <a:srgbClr val="FFFF00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D2F7E6C1-6C60-414C-B9B0-0637CE2E4589}"/>
                </a:ext>
              </a:extLst>
            </p:cNvPr>
            <p:cNvSpPr/>
            <p:nvPr/>
          </p:nvSpPr>
          <p:spPr bwMode="auto">
            <a:xfrm>
              <a:off x="3693412" y="3756208"/>
              <a:ext cx="81724" cy="319564"/>
            </a:xfrm>
            <a:prstGeom prst="star5">
              <a:avLst/>
            </a:prstGeom>
            <a:solidFill>
              <a:srgbClr val="FFFF00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2385938-9717-4550-9914-75063989D833}"/>
                </a:ext>
              </a:extLst>
            </p:cNvPr>
            <p:cNvSpPr/>
            <p:nvPr/>
          </p:nvSpPr>
          <p:spPr bwMode="auto">
            <a:xfrm>
              <a:off x="3839020" y="3756208"/>
              <a:ext cx="81724" cy="319564"/>
            </a:xfrm>
            <a:prstGeom prst="star5">
              <a:avLst/>
            </a:prstGeom>
            <a:solidFill>
              <a:srgbClr val="FFFF00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234A9E2E-B66E-4185-AC8F-E1FAB608327B}"/>
                </a:ext>
              </a:extLst>
            </p:cNvPr>
            <p:cNvSpPr/>
            <p:nvPr/>
          </p:nvSpPr>
          <p:spPr bwMode="auto">
            <a:xfrm>
              <a:off x="3984628" y="3756208"/>
              <a:ext cx="81724" cy="319564"/>
            </a:xfrm>
            <a:prstGeom prst="star5">
              <a:avLst/>
            </a:prstGeom>
            <a:solidFill>
              <a:srgbClr val="FFFF00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9C050597-9F9A-4BC3-8109-DE09AE97BC06}"/>
                </a:ext>
              </a:extLst>
            </p:cNvPr>
            <p:cNvSpPr/>
            <p:nvPr/>
          </p:nvSpPr>
          <p:spPr bwMode="auto">
            <a:xfrm>
              <a:off x="4130236" y="3756208"/>
              <a:ext cx="81724" cy="319564"/>
            </a:xfrm>
            <a:prstGeom prst="star5">
              <a:avLst/>
            </a:prstGeom>
            <a:solidFill>
              <a:srgbClr val="FFFF00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0B0BBAD-0368-48A9-923D-BA6B3042D196}"/>
                </a:ext>
              </a:extLst>
            </p:cNvPr>
            <p:cNvSpPr/>
            <p:nvPr/>
          </p:nvSpPr>
          <p:spPr>
            <a:xfrm>
              <a:off x="909535" y="5697252"/>
              <a:ext cx="87075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5">
                      <a:lumMod val="25000"/>
                    </a:schemeClr>
                  </a:solidFill>
                  <a:latin typeface="Ubuntu" panose="020B0504030602030204" pitchFamily="34" charset="0"/>
                </a:rPr>
                <a:t>degaussing </a:t>
              </a:r>
              <a:endParaRPr lang="en-US" sz="1000" baseline="-25000" dirty="0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88251FA-DA9F-4E3E-8F27-136746C9FD9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89966" y="3478368"/>
              <a:ext cx="195241" cy="365398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sm" len="sm"/>
            </a:ln>
            <a:effectLst/>
          </p:spPr>
        </p:cxnSp>
        <p:sp>
          <p:nvSpPr>
            <p:cNvPr id="22" name="Left Brace 21">
              <a:extLst>
                <a:ext uri="{FF2B5EF4-FFF2-40B4-BE49-F238E27FC236}">
                  <a16:creationId xmlns:a16="http://schemas.microsoft.com/office/drawing/2014/main" id="{7333A28A-7202-4B8A-A03C-0771B2106AE7}"/>
                </a:ext>
              </a:extLst>
            </p:cNvPr>
            <p:cNvSpPr/>
            <p:nvPr/>
          </p:nvSpPr>
          <p:spPr bwMode="auto">
            <a:xfrm rot="16200000">
              <a:off x="3449784" y="4361879"/>
              <a:ext cx="246217" cy="1388124"/>
            </a:xfrm>
            <a:prstGeom prst="leftBrace">
              <a:avLst/>
            </a:prstGeom>
            <a:noFill/>
            <a:ln w="3175" cap="flat" cmpd="sng" algn="ctr">
              <a:solidFill>
                <a:schemeClr val="accent5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23" name="Left Brace 22">
              <a:extLst>
                <a:ext uri="{FF2B5EF4-FFF2-40B4-BE49-F238E27FC236}">
                  <a16:creationId xmlns:a16="http://schemas.microsoft.com/office/drawing/2014/main" id="{78653F18-FA84-4CFF-812B-B784E5A50939}"/>
                </a:ext>
              </a:extLst>
            </p:cNvPr>
            <p:cNvSpPr/>
            <p:nvPr/>
          </p:nvSpPr>
          <p:spPr bwMode="auto">
            <a:xfrm rot="16200000">
              <a:off x="2494198" y="4812307"/>
              <a:ext cx="217220" cy="468054"/>
            </a:xfrm>
            <a:prstGeom prst="leftBrace">
              <a:avLst/>
            </a:prstGeom>
            <a:noFill/>
            <a:ln w="3175" cap="flat" cmpd="sng" algn="ctr">
              <a:solidFill>
                <a:schemeClr val="accent5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7959570-83E8-4501-9FC8-C516B4E6DFC7}"/>
                </a:ext>
              </a:extLst>
            </p:cNvPr>
            <p:cNvSpPr/>
            <p:nvPr/>
          </p:nvSpPr>
          <p:spPr>
            <a:xfrm>
              <a:off x="2258809" y="5115297"/>
              <a:ext cx="74251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5">
                      <a:lumMod val="25000"/>
                    </a:schemeClr>
                  </a:solidFill>
                  <a:latin typeface="Ubuntu" panose="020B0504030602030204" pitchFamily="34" charset="0"/>
                </a:rPr>
                <a:t>transient </a:t>
              </a:r>
              <a:endParaRPr lang="en-US" sz="1000" baseline="-25000" dirty="0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C250B32-8398-45D8-8EF3-B94B6F5BE790}"/>
                </a:ext>
              </a:extLst>
            </p:cNvPr>
            <p:cNvSpPr/>
            <p:nvPr/>
          </p:nvSpPr>
          <p:spPr>
            <a:xfrm>
              <a:off x="3144560" y="5116622"/>
              <a:ext cx="94929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5">
                      <a:lumMod val="25000"/>
                    </a:schemeClr>
                  </a:solidFill>
                  <a:latin typeface="Ubuntu" panose="020B0504030602030204" pitchFamily="34" charset="0"/>
                </a:rPr>
                <a:t>stable cycles </a:t>
              </a:r>
              <a:endParaRPr lang="en-US" sz="1000" baseline="-25000" dirty="0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73DF7B29-3B14-4E7D-B3B4-CC3CEF61A8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95737" y="3064303"/>
              <a:ext cx="969099" cy="777631"/>
            </a:xfrm>
            <a:prstGeom prst="rect">
              <a:avLst/>
            </a:prstGeom>
          </p:spPr>
        </p:pic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DEB8A889-9C97-49A6-87C9-9B5856C7E9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727684" y="3689103"/>
              <a:ext cx="252028" cy="1180057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sm" len="sm"/>
            </a:ln>
            <a:effectLst/>
          </p:spPr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ECF5AB7-7010-4745-A713-F0BEFD847555}"/>
                </a:ext>
              </a:extLst>
            </p:cNvPr>
            <p:cNvSpPr/>
            <p:nvPr/>
          </p:nvSpPr>
          <p:spPr>
            <a:xfrm>
              <a:off x="1638802" y="4855886"/>
              <a:ext cx="75533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5">
                      <a:lumMod val="25000"/>
                    </a:schemeClr>
                  </a:solidFill>
                  <a:latin typeface="Ubuntu" panose="020B0504030602030204" pitchFamily="34" charset="0"/>
                </a:rPr>
                <a:t>reference</a:t>
              </a:r>
              <a:br>
                <a:rPr lang="en-US" sz="1000" dirty="0">
                  <a:solidFill>
                    <a:schemeClr val="accent5">
                      <a:lumMod val="25000"/>
                    </a:schemeClr>
                  </a:solidFill>
                  <a:latin typeface="Ubuntu" panose="020B0504030602030204" pitchFamily="34" charset="0"/>
                </a:rPr>
              </a:br>
              <a:r>
                <a:rPr lang="en-US" sz="1000" dirty="0">
                  <a:solidFill>
                    <a:schemeClr val="accent5">
                      <a:lumMod val="25000"/>
                    </a:schemeClr>
                  </a:solidFill>
                  <a:latin typeface="Ubuntu" panose="020B0504030602030204" pitchFamily="34" charset="0"/>
                </a:rPr>
                <a:t>state</a:t>
              </a:r>
              <a:endParaRPr lang="en-US" sz="1000" baseline="-25000" dirty="0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C34C3C2-6E51-468D-A96F-66ED9BAD7DC5}"/>
                </a:ext>
              </a:extLst>
            </p:cNvPr>
            <p:cNvSpPr/>
            <p:nvPr/>
          </p:nvSpPr>
          <p:spPr>
            <a:xfrm>
              <a:off x="2375753" y="3263363"/>
              <a:ext cx="140455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5">
                      <a:lumMod val="25000"/>
                    </a:schemeClr>
                  </a:solidFill>
                  <a:latin typeface="Ubuntu" panose="020B0504030602030204" pitchFamily="34" charset="0"/>
                </a:rPr>
                <a:t>NMR marker triggers</a:t>
              </a:r>
              <a:endParaRPr lang="en-US" sz="1000" baseline="-25000" dirty="0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8F8D38CA-6565-48DB-A4B2-E40BD5A5BF2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81" r="7377"/>
          <a:stretch/>
        </p:blipFill>
        <p:spPr>
          <a:xfrm>
            <a:off x="4262114" y="359429"/>
            <a:ext cx="5200837" cy="4330537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C369448C-8600-486C-904A-D752A2D903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464" y="4964417"/>
            <a:ext cx="9209508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85750" indent="-285750" algn="just" defTabSz="798513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Ubuntu" panose="020B0504030602030204" pitchFamily="34" charset="0"/>
                <a:sym typeface="Symbol" panose="05050102010706020507" pitchFamily="18" charset="2"/>
              </a:rPr>
              <a:t>(Nov 2016) </a:t>
            </a:r>
            <a:r>
              <a:rPr lang="en-US" sz="1800" dirty="0">
                <a:latin typeface="Ubuntu" panose="020B0504030602030204" pitchFamily="34" charset="0"/>
              </a:rPr>
              <a:t>I</a:t>
            </a:r>
            <a:r>
              <a:rPr lang="en-US" sz="1800" baseline="-25000" dirty="0">
                <a:latin typeface="Ubuntu" panose="020B0504030602030204" pitchFamily="34" charset="0"/>
              </a:rPr>
              <a:t>max</a:t>
            </a:r>
            <a:r>
              <a:rPr lang="en-US" sz="1800" dirty="0">
                <a:latin typeface="Ubuntu" panose="020B0504030602030204" pitchFamily="34" charset="0"/>
              </a:rPr>
              <a:t>= 400 A:  </a:t>
            </a:r>
            <a:r>
              <a:rPr lang="en-US" sz="1800" b="1" dirty="0">
                <a:latin typeface="Ubuntu" panose="020B0504030602030204" pitchFamily="34" charset="0"/>
                <a:sym typeface="Symbol" panose="05050102010706020507" pitchFamily="18" charset="2"/>
              </a:rPr>
              <a:t>0.45  0.02 </a:t>
            </a:r>
            <a:r>
              <a:rPr lang="en-US" sz="1800" b="1" dirty="0" err="1">
                <a:latin typeface="Ubuntu" panose="020B0504030602030204" pitchFamily="34" charset="0"/>
                <a:sym typeface="Symbol" panose="05050102010706020507" pitchFamily="18" charset="2"/>
              </a:rPr>
              <a:t>mTm</a:t>
            </a:r>
            <a:r>
              <a:rPr lang="en-US" sz="1800" b="1" dirty="0">
                <a:latin typeface="Ubuntu" panose="020B0504030602030204" pitchFamily="34" charset="0"/>
                <a:sym typeface="Symbol" panose="05050102010706020507" pitchFamily="18" charset="2"/>
              </a:rPr>
              <a:t> </a:t>
            </a:r>
            <a:r>
              <a:rPr lang="en-US" sz="1800" dirty="0">
                <a:latin typeface="Ubuntu" panose="020B0504030602030204" pitchFamily="34" charset="0"/>
                <a:sym typeface="Symbol" panose="05050102010706020507" pitchFamily="18" charset="2"/>
              </a:rPr>
              <a:t>(~25:1)</a:t>
            </a:r>
          </a:p>
          <a:p>
            <a:pPr marL="285750" indent="-285750" algn="just" defTabSz="798513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Ubuntu" panose="020B0504030602030204" pitchFamily="34" charset="0"/>
                <a:sym typeface="Symbol" panose="05050102010706020507" pitchFamily="18" charset="2"/>
              </a:rPr>
              <a:t>(Oct 2017) </a:t>
            </a:r>
            <a:r>
              <a:rPr lang="en-US" sz="1800" dirty="0">
                <a:latin typeface="Ubuntu" panose="020B0504030602030204" pitchFamily="34" charset="0"/>
              </a:rPr>
              <a:t>I</a:t>
            </a:r>
            <a:r>
              <a:rPr lang="en-US" sz="1800" baseline="-25000" dirty="0">
                <a:latin typeface="Ubuntu" panose="020B0504030602030204" pitchFamily="34" charset="0"/>
              </a:rPr>
              <a:t>max</a:t>
            </a:r>
            <a:r>
              <a:rPr lang="en-US" sz="1800" dirty="0">
                <a:latin typeface="Ubuntu" panose="020B0504030602030204" pitchFamily="34" charset="0"/>
              </a:rPr>
              <a:t>= 326 A:  </a:t>
            </a:r>
            <a:r>
              <a:rPr lang="en-US" sz="1800" b="1" dirty="0">
                <a:latin typeface="Ubuntu" panose="020B0504030602030204" pitchFamily="34" charset="0"/>
              </a:rPr>
              <a:t>0.86 </a:t>
            </a:r>
            <a:r>
              <a:rPr lang="en-US" sz="1800" b="1" dirty="0">
                <a:latin typeface="Ubuntu" panose="020B0504030602030204" pitchFamily="34" charset="0"/>
                <a:sym typeface="Symbol" panose="05050102010706020507" pitchFamily="18" charset="2"/>
              </a:rPr>
              <a:t> 0.03 </a:t>
            </a:r>
            <a:r>
              <a:rPr lang="en-US" sz="1800" b="1" dirty="0" err="1">
                <a:latin typeface="Ubuntu" panose="020B0504030602030204" pitchFamily="34" charset="0"/>
                <a:sym typeface="Symbol" panose="05050102010706020507" pitchFamily="18" charset="2"/>
              </a:rPr>
              <a:t>mTm</a:t>
            </a:r>
            <a:r>
              <a:rPr lang="en-US" sz="1800" dirty="0">
                <a:latin typeface="Ubuntu" panose="020B0504030602030204" pitchFamily="34" charset="0"/>
                <a:sym typeface="Symbol" panose="05050102010706020507" pitchFamily="18" charset="2"/>
              </a:rPr>
              <a:t> (~29:1)</a:t>
            </a:r>
          </a:p>
          <a:p>
            <a:pPr algn="just" defTabSz="798513">
              <a:spcBef>
                <a:spcPts val="600"/>
              </a:spcBef>
              <a:defRPr/>
            </a:pPr>
            <a:endParaRPr lang="en-US" sz="1800" dirty="0">
              <a:latin typeface="Ubuntu" panose="020B0504030602030204" pitchFamily="34" charset="0"/>
              <a:sym typeface="Symbol" panose="05050102010706020507" pitchFamily="18" charset="2"/>
            </a:endParaRPr>
          </a:p>
          <a:p>
            <a:pPr algn="l" defTabSz="798513">
              <a:spcBef>
                <a:spcPts val="600"/>
              </a:spcBef>
              <a:defRPr/>
            </a:pPr>
            <a:r>
              <a:rPr lang="en-US" sz="1800" dirty="0">
                <a:latin typeface="Ubuntu" panose="020B0504030602030204" pitchFamily="34" charset="0"/>
                <a:sym typeface="Symbol" panose="05050102010706020507" pitchFamily="18" charset="2"/>
              </a:rPr>
              <a:t>In both cases: </a:t>
            </a:r>
            <a:r>
              <a:rPr lang="en-US" sz="1800" b="1" dirty="0">
                <a:solidFill>
                  <a:srgbClr val="C00000"/>
                </a:solidFill>
                <a:latin typeface="Ubuntu" panose="020B0504030602030204" pitchFamily="34" charset="0"/>
              </a:rPr>
              <a:t>(</a:t>
            </a:r>
            <a:r>
              <a:rPr lang="en-US" sz="1800" b="1" dirty="0" err="1">
                <a:solidFill>
                  <a:srgbClr val="C00000"/>
                </a:solidFill>
                <a:latin typeface="Ubuntu" panose="020B0504030602030204" pitchFamily="34" charset="0"/>
              </a:rPr>
              <a:t>Bd</a:t>
            </a:r>
            <a:r>
              <a:rPr lang="en-US" sz="1800" b="1" dirty="0">
                <a:solidFill>
                  <a:srgbClr val="C00000"/>
                </a:solidFill>
                <a:latin typeface="Ubuntu" panose="020B0504030602030204" pitchFamily="34" charset="0"/>
                <a:sym typeface="MT Extra" panose="05050102010205020202" pitchFamily="18" charset="2"/>
              </a:rPr>
              <a:t>)</a:t>
            </a:r>
            <a:r>
              <a:rPr lang="en-US" sz="1800" b="1" baseline="-25000" dirty="0">
                <a:solidFill>
                  <a:srgbClr val="C00000"/>
                </a:solidFill>
                <a:latin typeface="Ubuntu" panose="020B0504030602030204" pitchFamily="34" charset="0"/>
                <a:sym typeface="MT Extra" panose="05050102010205020202" pitchFamily="18" charset="2"/>
              </a:rPr>
              <a:t>r </a:t>
            </a:r>
            <a:r>
              <a:rPr lang="en-US" sz="1800" b="1" baseline="-25000" dirty="0">
                <a:solidFill>
                  <a:srgbClr val="C00000"/>
                </a:solidFill>
                <a:latin typeface="Ubuntu" panose="020B0504030602030204" pitchFamily="34" charset="0"/>
                <a:sym typeface="Symbol" panose="05050102010706020507" pitchFamily="18" charset="2"/>
              </a:rPr>
              <a:t></a:t>
            </a:r>
            <a:r>
              <a:rPr lang="en-US" sz="1800" b="1" dirty="0">
                <a:solidFill>
                  <a:srgbClr val="C00000"/>
                </a:solidFill>
                <a:latin typeface="Ubuntu" panose="020B0504030602030204" pitchFamily="34" charset="0"/>
                <a:sym typeface="Symbol" panose="05050102010706020507" pitchFamily="18" charset="2"/>
              </a:rPr>
              <a:t> 5-8·10</a:t>
            </a:r>
            <a:r>
              <a:rPr lang="en-US" sz="1800" b="1" baseline="30000" dirty="0">
                <a:solidFill>
                  <a:srgbClr val="C00000"/>
                </a:solidFill>
                <a:latin typeface="Ubuntu" panose="020B0504030602030204" pitchFamily="34" charset="0"/>
                <a:sym typeface="Symbol" panose="05050102010706020507" pitchFamily="18" charset="2"/>
              </a:rPr>
              <a:t>-5</a:t>
            </a:r>
            <a:r>
              <a:rPr lang="en-US" sz="1800" b="1" dirty="0">
                <a:solidFill>
                  <a:srgbClr val="C00000"/>
                </a:solidFill>
                <a:latin typeface="Ubuntu" panose="020B0504030602030204" pitchFamily="34" charset="0"/>
                <a:sym typeface="Symbol" panose="05050102010706020507" pitchFamily="18" charset="2"/>
              </a:rPr>
              <a:t> </a:t>
            </a:r>
            <a:r>
              <a:rPr lang="en-US" sz="1800" dirty="0">
                <a:latin typeface="Ubuntu" panose="020B0504030602030204" pitchFamily="34" charset="0"/>
                <a:sym typeface="Symbol" panose="05050102010706020507" pitchFamily="18" charset="2"/>
              </a:rPr>
              <a:t>of full range </a:t>
            </a:r>
            <a:r>
              <a:rPr lang="en-US" sz="1800" dirty="0" smtClean="0">
                <a:latin typeface="Ubuntu" panose="020B0504030602030204" pitchFamily="34" charset="0"/>
                <a:sym typeface="Symbol" panose="05050102010706020507" pitchFamily="18" charset="2"/>
              </a:rPr>
              <a:t>(needs </a:t>
            </a:r>
            <a:r>
              <a:rPr lang="en-US" sz="1800" dirty="0">
                <a:latin typeface="Ubuntu" panose="020B0504030602030204" pitchFamily="34" charset="0"/>
                <a:sym typeface="Symbol" panose="05050102010706020507" pitchFamily="18" charset="2"/>
              </a:rPr>
              <a:t>to be taken into </a:t>
            </a:r>
            <a:r>
              <a:rPr lang="en-US" sz="1800" dirty="0" smtClean="0">
                <a:latin typeface="Ubuntu" panose="020B0504030602030204" pitchFamily="34" charset="0"/>
                <a:sym typeface="Symbol" panose="05050102010706020507" pitchFamily="18" charset="2"/>
              </a:rPr>
              <a:t>account)</a:t>
            </a:r>
            <a:endParaRPr lang="en-US" sz="2400" dirty="0">
              <a:latin typeface="Ubuntu" panose="020B0504030602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50" t="14825" r="8263" b="48950"/>
          <a:stretch/>
        </p:blipFill>
        <p:spPr>
          <a:xfrm>
            <a:off x="2472336" y="314507"/>
            <a:ext cx="1554541" cy="130808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22867" y="315681"/>
            <a:ext cx="25426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200" dirty="0" smtClean="0">
                <a:latin typeface="Ubuntu" panose="020B0504030602030204" pitchFamily="34" charset="0"/>
                <a:sym typeface="Symbol" panose="05050102010706020507" pitchFamily="18" charset="2"/>
              </a:rPr>
              <a:t>Measurement on the pole surface</a:t>
            </a:r>
            <a:br>
              <a:rPr lang="en-US" sz="1200" dirty="0" smtClean="0">
                <a:latin typeface="Ubuntu" panose="020B0504030602030204" pitchFamily="34" charset="0"/>
                <a:sym typeface="Symbol" panose="05050102010706020507" pitchFamily="18" charset="2"/>
              </a:rPr>
            </a:br>
            <a:r>
              <a:rPr lang="en-US" sz="1200" dirty="0" smtClean="0">
                <a:latin typeface="Ubuntu" panose="020B0504030602030204" pitchFamily="34" charset="0"/>
                <a:sym typeface="Symbol" panose="05050102010706020507" pitchFamily="18" charset="2"/>
              </a:rPr>
              <a:t>of an ELENA  MB</a:t>
            </a:r>
            <a:endParaRPr lang="en-GB" sz="1200" dirty="0"/>
          </a:p>
        </p:txBody>
      </p:sp>
      <p:sp>
        <p:nvSpPr>
          <p:cNvPr id="20" name="Freeform 19"/>
          <p:cNvSpPr/>
          <p:nvPr/>
        </p:nvSpPr>
        <p:spPr bwMode="auto">
          <a:xfrm>
            <a:off x="2444398" y="661439"/>
            <a:ext cx="1596317" cy="574040"/>
          </a:xfrm>
          <a:custGeom>
            <a:avLst/>
            <a:gdLst>
              <a:gd name="connsiteX0" fmla="*/ 0 w 2260600"/>
              <a:gd name="connsiteY0" fmla="*/ 142240 h 142240"/>
              <a:gd name="connsiteX1" fmla="*/ 0 w 2260600"/>
              <a:gd name="connsiteY1" fmla="*/ 142240 h 142240"/>
              <a:gd name="connsiteX2" fmla="*/ 2260600 w 2260600"/>
              <a:gd name="connsiteY2" fmla="*/ 0 h 142240"/>
              <a:gd name="connsiteX0" fmla="*/ 0 w 2219960"/>
              <a:gd name="connsiteY0" fmla="*/ 502920 h 502920"/>
              <a:gd name="connsiteX1" fmla="*/ 0 w 2219960"/>
              <a:gd name="connsiteY1" fmla="*/ 502920 h 502920"/>
              <a:gd name="connsiteX2" fmla="*/ 2219960 w 2219960"/>
              <a:gd name="connsiteY2" fmla="*/ 0 h 502920"/>
              <a:gd name="connsiteX0" fmla="*/ 0 w 2265680"/>
              <a:gd name="connsiteY0" fmla="*/ 574040 h 574040"/>
              <a:gd name="connsiteX1" fmla="*/ 0 w 2265680"/>
              <a:gd name="connsiteY1" fmla="*/ 574040 h 574040"/>
              <a:gd name="connsiteX2" fmla="*/ 2265680 w 2265680"/>
              <a:gd name="connsiteY2" fmla="*/ 0 h 574040"/>
              <a:gd name="connsiteX0" fmla="*/ 0 w 2265680"/>
              <a:gd name="connsiteY0" fmla="*/ 574040 h 574040"/>
              <a:gd name="connsiteX1" fmla="*/ 0 w 2265680"/>
              <a:gd name="connsiteY1" fmla="*/ 574040 h 574040"/>
              <a:gd name="connsiteX2" fmla="*/ 2265680 w 2265680"/>
              <a:gd name="connsiteY2" fmla="*/ 0 h 574040"/>
              <a:gd name="connsiteX0" fmla="*/ 0 w 2265680"/>
              <a:gd name="connsiteY0" fmla="*/ 574040 h 574040"/>
              <a:gd name="connsiteX1" fmla="*/ 0 w 2265680"/>
              <a:gd name="connsiteY1" fmla="*/ 574040 h 574040"/>
              <a:gd name="connsiteX2" fmla="*/ 1600200 w 2265680"/>
              <a:gd name="connsiteY2" fmla="*/ 481561 h 574040"/>
              <a:gd name="connsiteX3" fmla="*/ 2265680 w 2265680"/>
              <a:gd name="connsiteY3" fmla="*/ 0 h 574040"/>
              <a:gd name="connsiteX0" fmla="*/ 0 w 2265680"/>
              <a:gd name="connsiteY0" fmla="*/ 574040 h 574040"/>
              <a:gd name="connsiteX1" fmla="*/ 0 w 2265680"/>
              <a:gd name="connsiteY1" fmla="*/ 574040 h 574040"/>
              <a:gd name="connsiteX2" fmla="*/ 1590040 w 2265680"/>
              <a:gd name="connsiteY2" fmla="*/ 481561 h 574040"/>
              <a:gd name="connsiteX3" fmla="*/ 2265680 w 2265680"/>
              <a:gd name="connsiteY3" fmla="*/ 0 h 574040"/>
              <a:gd name="connsiteX0" fmla="*/ 0 w 2265680"/>
              <a:gd name="connsiteY0" fmla="*/ 574040 h 574040"/>
              <a:gd name="connsiteX1" fmla="*/ 0 w 2265680"/>
              <a:gd name="connsiteY1" fmla="*/ 574040 h 574040"/>
              <a:gd name="connsiteX2" fmla="*/ 1590040 w 2265680"/>
              <a:gd name="connsiteY2" fmla="*/ 481561 h 574040"/>
              <a:gd name="connsiteX3" fmla="*/ 2265680 w 2265680"/>
              <a:gd name="connsiteY3" fmla="*/ 0 h 574040"/>
              <a:gd name="connsiteX0" fmla="*/ 0 w 2265680"/>
              <a:gd name="connsiteY0" fmla="*/ 574040 h 574040"/>
              <a:gd name="connsiteX1" fmla="*/ 0 w 2265680"/>
              <a:gd name="connsiteY1" fmla="*/ 574040 h 574040"/>
              <a:gd name="connsiteX2" fmla="*/ 1590040 w 2265680"/>
              <a:gd name="connsiteY2" fmla="*/ 481561 h 574040"/>
              <a:gd name="connsiteX3" fmla="*/ 2265680 w 2265680"/>
              <a:gd name="connsiteY3" fmla="*/ 0 h 574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5680" h="574040">
                <a:moveTo>
                  <a:pt x="0" y="574040"/>
                </a:moveTo>
                <a:lnTo>
                  <a:pt x="0" y="574040"/>
                </a:lnTo>
                <a:cubicBezTo>
                  <a:pt x="795020" y="527800"/>
                  <a:pt x="1212427" y="577234"/>
                  <a:pt x="1590040" y="481561"/>
                </a:cubicBezTo>
                <a:cubicBezTo>
                  <a:pt x="1967653" y="385888"/>
                  <a:pt x="2120900" y="65020"/>
                  <a:pt x="2265680" y="0"/>
                </a:cubicBezTo>
              </a:path>
            </a:pathLst>
          </a:custGeom>
          <a:noFill/>
          <a:ln w="38100" cap="flat" cmpd="sng" algn="ctr">
            <a:solidFill>
              <a:srgbClr val="FFFF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13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316598" y="2096852"/>
            <a:ext cx="7260001" cy="215443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7000" b="1" dirty="0">
                <a:ln w="66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Ubuntu" panose="020B0504030602030204" pitchFamily="34" charset="0"/>
              </a:rPr>
              <a:t>Superconducting</a:t>
            </a:r>
            <a:br>
              <a:rPr lang="en-US" sz="7000" b="1" dirty="0">
                <a:ln w="66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Ubuntu" panose="020B0504030602030204" pitchFamily="34" charset="0"/>
              </a:rPr>
            </a:br>
            <a:r>
              <a:rPr lang="en-US" sz="7000" b="1" dirty="0">
                <a:ln w="66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Ubuntu" panose="020B0504030602030204" pitchFamily="34" charset="0"/>
              </a:rPr>
              <a:t>magnets</a:t>
            </a:r>
          </a:p>
        </p:txBody>
      </p:sp>
    </p:spTree>
    <p:extLst>
      <p:ext uri="{BB962C8B-B14F-4D97-AF65-F5344CB8AC3E}">
        <p14:creationId xmlns:p14="http://schemas.microsoft.com/office/powerpoint/2010/main" val="4039989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116318" y="1952836"/>
            <a:ext cx="7527702" cy="215443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7000" b="1" dirty="0">
                <a:ln w="66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Ubuntu" panose="020B0504030602030204" pitchFamily="34" charset="0"/>
              </a:rPr>
              <a:t>Magnetic field</a:t>
            </a:r>
            <a:br>
              <a:rPr lang="en-US" sz="7000" b="1" dirty="0">
                <a:ln w="66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Ubuntu" panose="020B0504030602030204" pitchFamily="34" charset="0"/>
              </a:rPr>
            </a:br>
            <a:r>
              <a:rPr lang="en-US" sz="7000" b="1" dirty="0" smtClean="0">
                <a:ln w="66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Ubuntu" panose="020B0504030602030204" pitchFamily="34" charset="0"/>
              </a:rPr>
              <a:t>control: solutions</a:t>
            </a:r>
            <a:endParaRPr lang="en-US" sz="7000" b="1" dirty="0">
              <a:ln w="6600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67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5875" y="-5151"/>
            <a:ext cx="9921875" cy="260350"/>
            <a:chOff x="0" y="46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46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Options for real-time magnetic measurements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grpSp>
        <p:nvGrpSpPr>
          <p:cNvPr id="12" name="Group 2"/>
          <p:cNvGrpSpPr>
            <a:grpSpLocks/>
          </p:cNvGrpSpPr>
          <p:nvPr/>
        </p:nvGrpSpPr>
        <p:grpSpPr bwMode="auto">
          <a:xfrm>
            <a:off x="-15875" y="-21041"/>
            <a:ext cx="9921875" cy="260350"/>
            <a:chOff x="0" y="46"/>
            <a:chExt cx="6250" cy="164"/>
          </a:xfrm>
        </p:grpSpPr>
        <p:sp>
          <p:nvSpPr>
            <p:cNvPr id="13" name="Rectangle 2"/>
            <p:cNvSpPr>
              <a:spLocks noChangeArrowheads="1"/>
            </p:cNvSpPr>
            <p:nvPr/>
          </p:nvSpPr>
          <p:spPr bwMode="auto">
            <a:xfrm>
              <a:off x="0" y="46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 smtClean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LHC field model: FIDEL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14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15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sp>
        <p:nvSpPr>
          <p:cNvPr id="20" name="Rounded Rectangular Callout 19"/>
          <p:cNvSpPr/>
          <p:nvPr/>
        </p:nvSpPr>
        <p:spPr bwMode="auto">
          <a:xfrm>
            <a:off x="6177137" y="476672"/>
            <a:ext cx="3603104" cy="684076"/>
          </a:xfrm>
          <a:prstGeom prst="wedgeRoundRectCallout">
            <a:avLst>
              <a:gd name="adj1" fmla="val -8218"/>
              <a:gd name="adj2" fmla="val 329130"/>
              <a:gd name="adj3" fmla="val 16667"/>
            </a:avLst>
          </a:prstGeom>
          <a:solidFill>
            <a:srgbClr val="FFFFFF"/>
          </a:solidFill>
          <a:ln w="317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sm" len="sm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SC snap-back (at restart of ramp-up)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/>
              <p:cNvSpPr/>
              <p:nvPr/>
            </p:nvSpPr>
            <p:spPr>
              <a:xfrm>
                <a:off x="993655" y="2996952"/>
                <a:ext cx="8193782" cy="5010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1" i="1" smtClean="0"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GB" sz="2200" b="1" i="1">
                              <a:latin typeface="Cambria Math"/>
                            </a:rPr>
                            <m:t>𝒏</m:t>
                          </m:r>
                        </m:sub>
                      </m:sSub>
                      <m:r>
                        <a:rPr lang="en-GB" sz="2200" b="1" i="1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GB" sz="2200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b="1" i="1"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GB" sz="2200" b="1" i="1">
                              <a:latin typeface="Cambria Math"/>
                            </a:rPr>
                            <m:t>𝒏</m:t>
                          </m:r>
                        </m:sub>
                        <m:sup>
                          <m:r>
                            <a:rPr lang="en-GB" sz="2200" b="1" i="1">
                              <a:latin typeface="Cambria Math"/>
                            </a:rPr>
                            <m:t>𝒓𝒆𝒔</m:t>
                          </m:r>
                        </m:sup>
                      </m:sSubSup>
                      <m:r>
                        <a:rPr lang="en-GB" sz="2200" b="1" i="1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GB" sz="2200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b="1" i="1"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GB" sz="2200" b="1" i="1">
                              <a:latin typeface="Cambria Math"/>
                            </a:rPr>
                            <m:t>𝒏</m:t>
                          </m:r>
                        </m:sub>
                        <m:sup>
                          <m:r>
                            <a:rPr lang="en-GB" sz="2200" b="1" i="1">
                              <a:latin typeface="Cambria Math"/>
                            </a:rPr>
                            <m:t>𝒈𝒆𝒐</m:t>
                          </m:r>
                        </m:sup>
                      </m:sSubSup>
                      <m:r>
                        <a:rPr lang="en-GB" sz="2200" b="1" i="1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GB" sz="2200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b="1" i="1"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GB" sz="2200" b="1" i="1">
                              <a:latin typeface="Cambria Math"/>
                            </a:rPr>
                            <m:t>𝒏</m:t>
                          </m:r>
                        </m:sub>
                        <m:sup>
                          <m:r>
                            <a:rPr lang="en-GB" sz="2200" b="1" i="1">
                              <a:latin typeface="Cambria Math"/>
                            </a:rPr>
                            <m:t>𝑴𝑫𝑪</m:t>
                          </m:r>
                        </m:sup>
                      </m:sSubSup>
                      <m:r>
                        <a:rPr lang="en-GB" sz="2200" b="1" i="1" smtClean="0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GB" sz="2200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b="1" i="1"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GB" sz="2200" b="1" i="1">
                              <a:latin typeface="Cambria Math"/>
                            </a:rPr>
                            <m:t>𝒏</m:t>
                          </m:r>
                        </m:sub>
                        <m:sup>
                          <m:r>
                            <a:rPr lang="en-GB" sz="2200" b="1" i="1">
                              <a:latin typeface="Cambria Math"/>
                            </a:rPr>
                            <m:t>𝒅𝒆𝒇</m:t>
                          </m:r>
                        </m:sup>
                      </m:sSubSup>
                      <m:r>
                        <a:rPr lang="en-GB" sz="2200" b="1" i="1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GB" sz="2200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b="1" i="1"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GB" sz="2200" b="1" i="1">
                              <a:latin typeface="Cambria Math"/>
                            </a:rPr>
                            <m:t>𝒏</m:t>
                          </m:r>
                        </m:sub>
                        <m:sup>
                          <m:r>
                            <a:rPr lang="en-GB" sz="2200" b="1" i="1">
                              <a:latin typeface="Cambria Math"/>
                            </a:rPr>
                            <m:t>𝒔𝒂𝒕</m:t>
                          </m:r>
                        </m:sup>
                      </m:sSubSup>
                      <m:r>
                        <a:rPr lang="en-GB" sz="2200" b="1" i="1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GB" sz="2200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b="1" i="1"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GB" sz="2200" b="1" i="1">
                              <a:latin typeface="Cambria Math"/>
                            </a:rPr>
                            <m:t>𝒏</m:t>
                          </m:r>
                        </m:sub>
                        <m:sup>
                          <m:r>
                            <a:rPr lang="en-GB" sz="2200" b="1" i="1">
                              <a:latin typeface="Cambria Math"/>
                            </a:rPr>
                            <m:t>𝒅𝒆𝒄</m:t>
                          </m:r>
                          <m:r>
                            <a:rPr lang="en-GB" sz="2200" b="1" i="1" smtClean="0">
                              <a:latin typeface="Cambria Math"/>
                            </a:rPr>
                            <m:t>𝒂𝒚</m:t>
                          </m:r>
                        </m:sup>
                      </m:sSubSup>
                      <m:r>
                        <a:rPr lang="en-GB" sz="2200" b="1" i="1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GB" sz="2200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b="1" i="1"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GB" sz="2200" b="1" i="1">
                              <a:latin typeface="Cambria Math"/>
                            </a:rPr>
                            <m:t>𝒏</m:t>
                          </m:r>
                        </m:sub>
                        <m:sup>
                          <m:r>
                            <a:rPr lang="en-GB" sz="2200" b="1" i="1">
                              <a:latin typeface="Cambria Math"/>
                            </a:rPr>
                            <m:t>𝒔𝒏𝒂𝒑</m:t>
                          </m:r>
                        </m:sup>
                      </m:sSubSup>
                      <m:r>
                        <a:rPr lang="en-GB" sz="2200" b="1" i="1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GB" sz="2200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b="1" i="1"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GB" sz="2200" b="1" i="1">
                              <a:latin typeface="Cambria Math"/>
                            </a:rPr>
                            <m:t>𝒏</m:t>
                          </m:r>
                        </m:sub>
                        <m:sup>
                          <m:r>
                            <a:rPr lang="en-GB" sz="2200" b="1" i="1">
                              <a:latin typeface="Cambria Math"/>
                            </a:rPr>
                            <m:t>𝑴𝑨𝑪</m:t>
                          </m:r>
                        </m:sup>
                      </m:sSubSup>
                    </m:oMath>
                  </m:oMathPara>
                </a14:m>
                <a:endParaRPr lang="en-GB" sz="2200" b="1" dirty="0"/>
              </a:p>
            </p:txBody>
          </p:sp>
        </mc:Choice>
        <mc:Fallback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655" y="2996952"/>
                <a:ext cx="8193782" cy="5010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/>
          <p:cNvGrpSpPr/>
          <p:nvPr/>
        </p:nvGrpSpPr>
        <p:grpSpPr>
          <a:xfrm>
            <a:off x="128463" y="1520788"/>
            <a:ext cx="1836205" cy="779041"/>
            <a:chOff x="128463" y="1592796"/>
            <a:chExt cx="2128361" cy="779041"/>
          </a:xfrm>
        </p:grpSpPr>
        <p:sp>
          <p:nvSpPr>
            <p:cNvPr id="23" name="Rounded Rectangular Callout 22"/>
            <p:cNvSpPr/>
            <p:nvPr/>
          </p:nvSpPr>
          <p:spPr bwMode="auto">
            <a:xfrm>
              <a:off x="128463" y="1592796"/>
              <a:ext cx="2128361" cy="779041"/>
            </a:xfrm>
            <a:prstGeom prst="wedgeRoundRectCallout">
              <a:avLst>
                <a:gd name="adj1" fmla="val 74153"/>
                <a:gd name="adj2" fmla="val 152381"/>
                <a:gd name="adj3" fmla="val 16667"/>
              </a:avLst>
            </a:prstGeom>
            <a:solidFill>
              <a:srgbClr val="FFFF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linear component generated</a:t>
              </a:r>
              <a:b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</a:b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by excitation coils </a:t>
              </a:r>
            </a:p>
          </p:txBody>
        </p:sp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002" y="2015505"/>
              <a:ext cx="1416229" cy="333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5" name="Group 24"/>
          <p:cNvGrpSpPr/>
          <p:nvPr/>
        </p:nvGrpSpPr>
        <p:grpSpPr>
          <a:xfrm>
            <a:off x="43878" y="344918"/>
            <a:ext cx="4477073" cy="1085859"/>
            <a:chOff x="43878" y="344918"/>
            <a:chExt cx="4477073" cy="1085859"/>
          </a:xfrm>
        </p:grpSpPr>
        <p:sp>
          <p:nvSpPr>
            <p:cNvPr id="26" name="Rounded Rectangular Callout 25"/>
            <p:cNvSpPr/>
            <p:nvPr/>
          </p:nvSpPr>
          <p:spPr bwMode="auto">
            <a:xfrm>
              <a:off x="43878" y="344918"/>
              <a:ext cx="4477073" cy="1085859"/>
            </a:xfrm>
            <a:prstGeom prst="wedgeRoundRectCallout">
              <a:avLst>
                <a:gd name="adj1" fmla="val 33514"/>
                <a:gd name="adj2" fmla="val 200378"/>
                <a:gd name="adj3" fmla="val 16667"/>
              </a:avLst>
            </a:prstGeom>
            <a:solidFill>
              <a:srgbClr val="FFFFFF"/>
            </a:solidFill>
            <a:ln w="31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SC magnetization 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sym typeface="Symbol"/>
                </a:rPr>
                <a:t> to critical current density </a:t>
              </a:r>
              <a:r>
                <a:rPr kumimoji="0" lang="en-GB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sym typeface="Symbol"/>
                </a:rPr>
                <a:t>Jc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sym typeface="Symbol"/>
                </a:rPr>
                <a:t> and  filament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pic>
          <p:nvPicPr>
            <p:cNvPr id="2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472" y="656692"/>
              <a:ext cx="4114800" cy="60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8" name="Rounded Rectangular Callout 27"/>
          <p:cNvSpPr/>
          <p:nvPr/>
        </p:nvSpPr>
        <p:spPr bwMode="auto">
          <a:xfrm>
            <a:off x="31398" y="2636912"/>
            <a:ext cx="1003926" cy="409575"/>
          </a:xfrm>
          <a:prstGeom prst="wedgeRoundRectCallout">
            <a:avLst>
              <a:gd name="adj1" fmla="val 127221"/>
              <a:gd name="adj2" fmla="val 71349"/>
              <a:gd name="adj3" fmla="val 16667"/>
            </a:avLst>
          </a:prstGeom>
          <a:solidFill>
            <a:srgbClr val="FFFFFF"/>
          </a:solidFill>
          <a:ln w="317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sm" len="sm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Residual field</a:t>
            </a:r>
            <a:b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</a:b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(constant)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3887152" y="1160748"/>
            <a:ext cx="3550124" cy="1476164"/>
            <a:chOff x="3840625" y="1340768"/>
            <a:chExt cx="3550124" cy="1476164"/>
          </a:xfrm>
        </p:grpSpPr>
        <p:sp>
          <p:nvSpPr>
            <p:cNvPr id="30" name="Rounded Rectangular Callout 29"/>
            <p:cNvSpPr/>
            <p:nvPr/>
          </p:nvSpPr>
          <p:spPr bwMode="auto">
            <a:xfrm>
              <a:off x="3840625" y="1340768"/>
              <a:ext cx="3550124" cy="1476164"/>
            </a:xfrm>
            <a:prstGeom prst="wedgeRoundRectCallout">
              <a:avLst>
                <a:gd name="adj1" fmla="val 2097"/>
                <a:gd name="adj2" fmla="val 80710"/>
                <a:gd name="adj3" fmla="val 16667"/>
              </a:avLst>
            </a:prstGeom>
            <a:solidFill>
              <a:srgbClr val="FFFFFF"/>
            </a:solidFill>
            <a:ln w="31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Iron saturation </a:t>
              </a:r>
              <a:b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</a:b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(includes also  Lorentz</a:t>
              </a:r>
              <a:r>
                <a:rPr kumimoji="0" lang="en-GB" sz="12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force displacement effects </a:t>
              </a:r>
              <a:r>
                <a:rPr kumimoji="0" lang="en-GB" sz="12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sym typeface="Symbol"/>
                </a:rPr>
                <a:t> I</a:t>
              </a:r>
              <a:r>
                <a:rPr kumimoji="0" lang="en-GB" sz="1200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sym typeface="Symbol"/>
                </a:rPr>
                <a:t>2</a:t>
              </a:r>
              <a:endParaRPr kumimoji="0" lang="en-GB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pic>
          <p:nvPicPr>
            <p:cNvPr id="31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2920" y="2312876"/>
              <a:ext cx="2766986" cy="445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0965" y="1772816"/>
              <a:ext cx="2962275" cy="542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3" name="Group 32"/>
          <p:cNvGrpSpPr/>
          <p:nvPr/>
        </p:nvGrpSpPr>
        <p:grpSpPr>
          <a:xfrm>
            <a:off x="4715006" y="4329100"/>
            <a:ext cx="5134538" cy="2021751"/>
            <a:chOff x="4052900" y="3996432"/>
            <a:chExt cx="5134538" cy="2021751"/>
          </a:xfrm>
        </p:grpSpPr>
        <p:sp>
          <p:nvSpPr>
            <p:cNvPr id="34" name="Rounded Rectangular Callout 33"/>
            <p:cNvSpPr/>
            <p:nvPr/>
          </p:nvSpPr>
          <p:spPr bwMode="auto">
            <a:xfrm>
              <a:off x="4052900" y="3996432"/>
              <a:ext cx="5134538" cy="2021751"/>
            </a:xfrm>
            <a:prstGeom prst="wedgeRoundRectCallout">
              <a:avLst>
                <a:gd name="adj1" fmla="val -18750"/>
                <a:gd name="adj2" fmla="val -95116"/>
                <a:gd name="adj3" fmla="val 16667"/>
              </a:avLst>
            </a:prstGeom>
            <a:solidFill>
              <a:srgbClr val="FFFFFF"/>
            </a:solidFill>
            <a:ln w="31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SC field decay during plateaux</a:t>
              </a:r>
            </a:p>
          </p:txBody>
        </p:sp>
        <p:pic>
          <p:nvPicPr>
            <p:cNvPr id="35" name="Picture 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7056" y="4329100"/>
              <a:ext cx="2543175" cy="619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6" name="Group 35"/>
            <p:cNvGrpSpPr/>
            <p:nvPr/>
          </p:nvGrpSpPr>
          <p:grpSpPr>
            <a:xfrm>
              <a:off x="4124908" y="4956237"/>
              <a:ext cx="4993227" cy="416979"/>
              <a:chOff x="4268924" y="5789583"/>
              <a:chExt cx="5264807" cy="457200"/>
            </a:xfrm>
          </p:grpSpPr>
          <p:pic>
            <p:nvPicPr>
              <p:cNvPr id="38" name="Picture 8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68924" y="5789588"/>
                <a:ext cx="3028950" cy="4476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9" name="Picture 9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57256" y="5789583"/>
                <a:ext cx="2276475" cy="457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37" name="Picture 1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2732" y="5327117"/>
              <a:ext cx="4362450" cy="571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40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267" y="739048"/>
            <a:ext cx="3133725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1" name="Group 40"/>
          <p:cNvGrpSpPr/>
          <p:nvPr/>
        </p:nvGrpSpPr>
        <p:grpSpPr>
          <a:xfrm>
            <a:off x="7701569" y="1474335"/>
            <a:ext cx="2096604" cy="842007"/>
            <a:chOff x="7701569" y="1474335"/>
            <a:chExt cx="2096604" cy="842007"/>
          </a:xfrm>
        </p:grpSpPr>
        <p:sp>
          <p:nvSpPr>
            <p:cNvPr id="42" name="Rounded Rectangular Callout 41"/>
            <p:cNvSpPr/>
            <p:nvPr/>
          </p:nvSpPr>
          <p:spPr bwMode="auto">
            <a:xfrm>
              <a:off x="7701569" y="1474335"/>
              <a:ext cx="2096604" cy="842007"/>
            </a:xfrm>
            <a:prstGeom prst="wedgeRoundRectCallout">
              <a:avLst>
                <a:gd name="adj1" fmla="val -5801"/>
                <a:gd name="adj2" fmla="val 136117"/>
                <a:gd name="adj3" fmla="val 16667"/>
              </a:avLst>
            </a:prstGeom>
            <a:solidFill>
              <a:srgbClr val="FFFFFF"/>
            </a:solidFill>
            <a:ln w="31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sm" len="sm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SC AC coupling currents</a:t>
              </a:r>
              <a:b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</a:b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sym typeface="Symbol"/>
                </a:rPr>
                <a:t> 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ramp-rate </a:t>
              </a:r>
            </a:p>
          </p:txBody>
        </p:sp>
        <p:pic>
          <p:nvPicPr>
            <p:cNvPr id="43" name="Picture 13"/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081" b="17793"/>
            <a:stretch/>
          </p:blipFill>
          <p:spPr bwMode="auto">
            <a:xfrm>
              <a:off x="7919020" y="1878277"/>
              <a:ext cx="1714500" cy="4345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cxnSp>
        <p:nvCxnSpPr>
          <p:cNvPr id="44" name="Straight Arrow Connector 43"/>
          <p:cNvCxnSpPr/>
          <p:nvPr/>
        </p:nvCxnSpPr>
        <p:spPr bwMode="auto">
          <a:xfrm flipV="1">
            <a:off x="4865492" y="2492896"/>
            <a:ext cx="303532" cy="55129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45" name="Left Brace 44"/>
          <p:cNvSpPr/>
          <p:nvPr/>
        </p:nvSpPr>
        <p:spPr bwMode="auto">
          <a:xfrm rot="16200000">
            <a:off x="3636370" y="1590552"/>
            <a:ext cx="203810" cy="3880708"/>
          </a:xfrm>
          <a:prstGeom prst="leftBrac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sm" len="sm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Left Brace 45"/>
          <p:cNvSpPr/>
          <p:nvPr/>
        </p:nvSpPr>
        <p:spPr bwMode="auto">
          <a:xfrm rot="16200000">
            <a:off x="7468402" y="2115765"/>
            <a:ext cx="203810" cy="2902290"/>
          </a:xfrm>
          <a:prstGeom prst="leftBrac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sm" len="sm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-15552" y="3573016"/>
            <a:ext cx="89201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400" dirty="0" smtClean="0">
                <a:latin typeface="Calibri" pitchFamily="34" charset="0"/>
              </a:rPr>
              <a:t>parametric model (all magnets):                 DC </a:t>
            </a:r>
            <a:r>
              <a:rPr lang="en-GB" sz="1400" dirty="0">
                <a:latin typeface="Calibri" pitchFamily="34" charset="0"/>
              </a:rPr>
              <a:t>components </a:t>
            </a:r>
            <a:r>
              <a:rPr lang="en-GB" sz="1400" dirty="0" smtClean="0">
                <a:latin typeface="Calibri" pitchFamily="34" charset="0"/>
              </a:rPr>
              <a:t>                                                                      AC components</a:t>
            </a:r>
            <a:endParaRPr lang="en-GB" sz="1400" dirty="0"/>
          </a:p>
        </p:txBody>
      </p:sp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63" y="3933056"/>
            <a:ext cx="4320481" cy="2153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Rectangle 48"/>
          <p:cNvSpPr/>
          <p:nvPr/>
        </p:nvSpPr>
        <p:spPr>
          <a:xfrm>
            <a:off x="1928664" y="1861664"/>
            <a:ext cx="12734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400" b="1" dirty="0" smtClean="0">
                <a:solidFill>
                  <a:srgbClr val="00B050"/>
                </a:solidFill>
                <a:latin typeface="Calibri" pitchFamily="34" charset="0"/>
              </a:rPr>
              <a:t>ideal magnet </a:t>
            </a:r>
            <a:br>
              <a:rPr lang="en-GB" sz="1400" b="1" dirty="0" smtClean="0">
                <a:solidFill>
                  <a:srgbClr val="00B050"/>
                </a:solidFill>
                <a:latin typeface="Calibri" pitchFamily="34" charset="0"/>
              </a:rPr>
            </a:br>
            <a:r>
              <a:rPr lang="en-GB" sz="1400" b="1" dirty="0" smtClean="0">
                <a:solidFill>
                  <a:srgbClr val="00B050"/>
                </a:solidFill>
                <a:latin typeface="Calibri" pitchFamily="34" charset="0"/>
              </a:rPr>
              <a:t>(1</a:t>
            </a:r>
            <a:r>
              <a:rPr lang="en-GB" sz="1400" b="1" baseline="30000" dirty="0" smtClean="0">
                <a:solidFill>
                  <a:srgbClr val="00B050"/>
                </a:solidFill>
                <a:latin typeface="Calibri" pitchFamily="34" charset="0"/>
              </a:rPr>
              <a:t>st</a:t>
            </a:r>
            <a:r>
              <a:rPr lang="en-GB" sz="1400" b="1" dirty="0" smtClean="0">
                <a:solidFill>
                  <a:srgbClr val="00B050"/>
                </a:solidFill>
                <a:latin typeface="Calibri" pitchFamily="34" charset="0"/>
              </a:rPr>
              <a:t> approx.)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26598" y="6165884"/>
            <a:ext cx="359425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Source: N</a:t>
            </a:r>
            <a:r>
              <a:rPr lang="en-GB" dirty="0"/>
              <a:t>. </a:t>
            </a:r>
            <a:r>
              <a:rPr lang="en-GB" dirty="0" err="1"/>
              <a:t>Sammut</a:t>
            </a:r>
            <a:r>
              <a:rPr lang="en-GB" dirty="0"/>
              <a:t>, FIDEL - The Field Description for the LHC, LHC-C-ES-0012</a:t>
            </a:r>
          </a:p>
        </p:txBody>
      </p:sp>
    </p:spTree>
    <p:extLst>
      <p:ext uri="{BB962C8B-B14F-4D97-AF65-F5344CB8AC3E}">
        <p14:creationId xmlns:p14="http://schemas.microsoft.com/office/powerpoint/2010/main" val="99930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5875" y="-5151"/>
            <a:ext cx="9921875" cy="260350"/>
            <a:chOff x="0" y="46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46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Options for real-time magnetic measurements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40D36D9D-FDA5-4E80-99CB-8808795BFC6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63436340"/>
                  </p:ext>
                </p:extLst>
              </p:nvPr>
            </p:nvGraphicFramePr>
            <p:xfrm>
              <a:off x="56456" y="370681"/>
              <a:ext cx="9865422" cy="600004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864384">
                      <a:extLst>
                        <a:ext uri="{9D8B030D-6E8A-4147-A177-3AD203B41FA5}">
                          <a16:colId xmlns:a16="http://schemas.microsoft.com/office/drawing/2014/main" val="1335852200"/>
                        </a:ext>
                      </a:extLst>
                    </a:gridCol>
                    <a:gridCol w="3097259">
                      <a:extLst>
                        <a:ext uri="{9D8B030D-6E8A-4147-A177-3AD203B41FA5}">
                          <a16:colId xmlns:a16="http://schemas.microsoft.com/office/drawing/2014/main" val="2680254958"/>
                        </a:ext>
                      </a:extLst>
                    </a:gridCol>
                    <a:gridCol w="3903779">
                      <a:extLst>
                        <a:ext uri="{9D8B030D-6E8A-4147-A177-3AD203B41FA5}">
                          <a16:colId xmlns:a16="http://schemas.microsoft.com/office/drawing/2014/main" val="4176552598"/>
                        </a:ext>
                      </a:extLst>
                    </a:gridCol>
                  </a:tblGrid>
                  <a:tr h="158198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32740977"/>
                      </a:ext>
                    </a:extLst>
                  </a:tr>
                  <a:tr h="49906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800" b="1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Single-sensor setup</a:t>
                          </a:r>
                          <a:endParaRPr lang="en-US" sz="18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800" b="1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B-train system</a:t>
                          </a:r>
                          <a:endParaRPr lang="en-US" sz="18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800" b="1" dirty="0" smtClean="0">
                              <a:solidFill>
                                <a:srgbClr val="00B050"/>
                              </a:solidFill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Multi-sensor </a:t>
                          </a:r>
                          <a:r>
                            <a:rPr lang="en-GB" sz="1800" b="1" dirty="0">
                              <a:solidFill>
                                <a:srgbClr val="00B050"/>
                              </a:solidFill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setup</a:t>
                          </a:r>
                          <a:endParaRPr lang="en-US" sz="1800" dirty="0">
                            <a:solidFill>
                              <a:srgbClr val="00B050"/>
                            </a:solidFill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711277"/>
                      </a:ext>
                    </a:extLst>
                  </a:tr>
                  <a:tr h="72926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limLoc m:val="undOvr"/>
                                    <m:subHide m:val="on"/>
                                    <m:supHide m:val="on"/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𝐵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𝑠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,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)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𝑑𝑠</m:t>
                                    </m:r>
                                  </m:e>
                                </m:nary>
                                <m:r>
                                  <a:rPr lang="en-GB" sz="1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𝓁</m:t>
                                    </m:r>
                                  </m:e>
                                  <m:sub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  <m:r>
                                  <a:rPr lang="en-GB" sz="1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𝐵</m:t>
                                </m:r>
                                <m:d>
                                  <m:d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0,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limLoc m:val="undOvr"/>
                                    <m:subHide m:val="on"/>
                                    <m:supHide m:val="on"/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𝐵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𝑠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,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)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𝑑𝑠</m:t>
                                    </m:r>
                                  </m:e>
                                </m:nary>
                                <m:r>
                                  <a:rPr lang="en-GB" sz="1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𝓁</m:t>
                                    </m:r>
                                  </m:e>
                                  <m:sub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  <m:r>
                                  <a:rPr lang="en-GB" sz="1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𝐵</m:t>
                                </m:r>
                                <m:d>
                                  <m:d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0,0</m:t>
                                    </m:r>
                                  </m:e>
                                </m:d>
                                <m:r>
                                  <a:rPr lang="en-GB" sz="1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nary>
                                  <m:naryPr>
                                    <m:limLoc m:val="subSup"/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4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GB" sz="14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𝜏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)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𝑑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𝜏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limLoc m:val="undOvr"/>
                                    <m:subHide m:val="on"/>
                                    <m:supHide m:val="on"/>
                                    <m:ctrlPr>
                                      <a:rPr lang="en-US" sz="140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𝐵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𝑠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,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)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𝑑𝑠</m:t>
                                    </m:r>
                                  </m:e>
                                </m:nary>
                                <m:r>
                                  <a:rPr lang="en-GB" sz="1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=</m:t>
                                </m:r>
                                <m:nary>
                                  <m:naryPr>
                                    <m:chr m:val="∑"/>
                                    <m:ctrlPr>
                                      <a:rPr lang="en-GB" sz="140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US" sz="14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𝑘</m:t>
                                    </m:r>
                                    <m:r>
                                      <a:rPr lang="en-US" sz="14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en-US" sz="14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en-US" sz="1400" i="1" smtClean="0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4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𝓁</m:t>
                                        </m:r>
                                      </m:e>
                                      <m:sub>
                                        <m:r>
                                          <a:rPr lang="en-GB" sz="14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  <m:r>
                                      <a:rPr lang="en-US" sz="14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14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𝐼</m:t>
                                    </m:r>
                                    <m:r>
                                      <a:rPr lang="en-US" sz="14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14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  <m:r>
                                      <a:rPr lang="en-US" sz="14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))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𝐵</m:t>
                                    </m:r>
                                    <m:d>
                                      <m:d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14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4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  <m:t>𝑠</m:t>
                                            </m:r>
                                          </m:e>
                                          <m:sub>
                                            <m:r>
                                              <a:rPr lang="en-GB" sz="14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  <m:t>𝑘</m:t>
                                            </m:r>
                                          </m:sub>
                                        </m:sSub>
                                        <m:r>
                                          <a:rPr lang="en-GB" sz="14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GB" sz="14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</m:e>
                                </m:nary>
                              </m:oMath>
                            </m:oMathPara>
                          </a14:m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5351662"/>
                      </a:ext>
                    </a:extLst>
                  </a:tr>
                  <a:tr h="2818622">
                    <a:tc>
                      <a:txBody>
                        <a:bodyPr/>
                        <a:lstStyle/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used in ISOLDE </a:t>
                          </a: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GPS/HRS/HIE</a:t>
                          </a:r>
                          <a:endParaRPr lang="en-US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local feedback to </a:t>
                          </a:r>
                          <a:r>
                            <a:rPr lang="en-GB" sz="1400" dirty="0" err="1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FGC3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converters</a:t>
                          </a:r>
                          <a:endParaRPr lang="en-US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Bandwidth:</a:t>
                          </a:r>
                          <a:b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 few kHz</a:t>
                          </a:r>
                          <a:r>
                            <a:rPr lang="en-US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for Hall probes</a:t>
                          </a:r>
                          <a:br>
                            <a:rPr lang="en-US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 less than 0.1 Hz for NMR</a:t>
                          </a:r>
                          <a:br>
                            <a:rPr lang="en-US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(but much higher precision)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main limitation: </a:t>
                          </a: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difficult</a:t>
                          </a:r>
                          <a:r>
                            <a:rPr lang="en-GB" sz="1400" baseline="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calibration 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of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MT Extra" panose="05050102010205020202" pitchFamily="18" charset="2"/>
                            </a:rPr>
                            <a:t></a:t>
                          </a:r>
                          <a:r>
                            <a:rPr lang="en-GB" sz="1400" baseline="-250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, accurate only on a given limit 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hysteresis </a:t>
                          </a: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loop</a:t>
                          </a:r>
                          <a:endParaRPr lang="en-US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At CERN in</a:t>
                          </a:r>
                          <a:r>
                            <a:rPr lang="en-GB" sz="1400" baseline="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LEIR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, PSB, PS, SPS, </a:t>
                          </a: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ELENA; all major hadrontherapy</a:t>
                          </a:r>
                          <a:r>
                            <a:rPr lang="en-GB" sz="1400" baseline="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machine</a:t>
                          </a:r>
                          <a:endParaRPr lang="en-US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distributed to RF, FGC3,  </a:t>
                          </a: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BE/BI</a:t>
                          </a:r>
                          <a:endParaRPr lang="en-GB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Bandwidth: &gt; 100 kHz</a:t>
                          </a:r>
                          <a:b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(RF requirement)</a:t>
                          </a:r>
                          <a:endParaRPr lang="en-US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main limitations:</a:t>
                          </a:r>
                          <a:b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cost, software 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strongly coupled to </a:t>
                          </a: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control system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Ideally with </a:t>
                          </a:r>
                          <a:r>
                            <a:rPr lang="en-GB" sz="1400" u="sng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sensors in the middle of the gap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a:t> 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reference magnets</a:t>
                          </a:r>
                          <a:endParaRPr lang="en-US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27051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Under development for </a:t>
                          </a: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TL 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dipoles</a:t>
                          </a:r>
                          <a:endParaRPr lang="en-US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general-purpose </a:t>
                          </a:r>
                          <a:r>
                            <a:rPr lang="en-GB" sz="1400" dirty="0" err="1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analog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/digital local feedback to any controller</a:t>
                          </a:r>
                          <a:endParaRPr lang="en-US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based on </a:t>
                          </a:r>
                          <a:r>
                            <a:rPr lang="en-GB" sz="1400" i="1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n 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inexpensive </a:t>
                          </a:r>
                          <a:r>
                            <a:rPr lang="en-GB" sz="1400" u="sng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Hall probes in the fringe field region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+ parametric 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MT Extra" panose="05050102010205020202" pitchFamily="18" charset="2"/>
                            </a:rPr>
                            <a:t></a:t>
                          </a:r>
                          <a:r>
                            <a:rPr lang="en-GB" sz="1400" baseline="-250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always converges to field integral with constant 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MT Extra" panose="05050102010205020202" pitchFamily="18" charset="2"/>
                            </a:rPr>
                            <a:t></a:t>
                          </a:r>
                          <a:r>
                            <a:rPr lang="en-GB" sz="1400" baseline="-250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 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for n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a:t>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a:t>Bandwidth: few kHz</a:t>
                          </a:r>
                          <a:endParaRPr lang="en-US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27051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9420614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40D36D9D-FDA5-4E80-99CB-8808795BFC6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63436340"/>
                  </p:ext>
                </p:extLst>
              </p:nvPr>
            </p:nvGraphicFramePr>
            <p:xfrm>
              <a:off x="56456" y="370681"/>
              <a:ext cx="9865422" cy="600004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864384">
                      <a:extLst>
                        <a:ext uri="{9D8B030D-6E8A-4147-A177-3AD203B41FA5}">
                          <a16:colId xmlns:a16="http://schemas.microsoft.com/office/drawing/2014/main" val="1335852200"/>
                        </a:ext>
                      </a:extLst>
                    </a:gridCol>
                    <a:gridCol w="3097259">
                      <a:extLst>
                        <a:ext uri="{9D8B030D-6E8A-4147-A177-3AD203B41FA5}">
                          <a16:colId xmlns:a16="http://schemas.microsoft.com/office/drawing/2014/main" val="2680254958"/>
                        </a:ext>
                      </a:extLst>
                    </a:gridCol>
                    <a:gridCol w="3903779">
                      <a:extLst>
                        <a:ext uri="{9D8B030D-6E8A-4147-A177-3AD203B41FA5}">
                          <a16:colId xmlns:a16="http://schemas.microsoft.com/office/drawing/2014/main" val="4176552598"/>
                        </a:ext>
                      </a:extLst>
                    </a:gridCol>
                  </a:tblGrid>
                  <a:tr h="158198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32740977"/>
                      </a:ext>
                    </a:extLst>
                  </a:tr>
                  <a:tr h="49906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800" b="1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Single-sensor setup</a:t>
                          </a:r>
                          <a:endParaRPr lang="en-US" sz="18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800" b="1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B-train system</a:t>
                          </a:r>
                          <a:endParaRPr lang="en-US" sz="18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800" b="1" dirty="0" smtClean="0">
                              <a:solidFill>
                                <a:srgbClr val="00B050"/>
                              </a:solidFill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Multi-sensor </a:t>
                          </a:r>
                          <a:r>
                            <a:rPr lang="en-GB" sz="1800" b="1" dirty="0">
                              <a:solidFill>
                                <a:srgbClr val="00B050"/>
                              </a:solidFill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setup</a:t>
                          </a:r>
                          <a:endParaRPr lang="en-US" sz="1800" dirty="0">
                            <a:solidFill>
                              <a:srgbClr val="00B050"/>
                            </a:solidFill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711277"/>
                      </a:ext>
                    </a:extLst>
                  </a:tr>
                  <a:tr h="72926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13" t="-285833" r="-244894" b="-43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92717" t="-285833" r="-126575" b="-43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52730" t="-285833" r="-312" b="-43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5351662"/>
                      </a:ext>
                    </a:extLst>
                  </a:tr>
                  <a:tr h="3189732">
                    <a:tc>
                      <a:txBody>
                        <a:bodyPr/>
                        <a:lstStyle/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used in ISOLDE </a:t>
                          </a: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GPS/HRS/HIE</a:t>
                          </a:r>
                          <a:endParaRPr lang="en-US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local feedback to </a:t>
                          </a:r>
                          <a:r>
                            <a:rPr lang="en-GB" sz="1400" dirty="0" err="1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FGC3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converters</a:t>
                          </a:r>
                          <a:endParaRPr lang="en-US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Bandwidth:</a:t>
                          </a:r>
                          <a:b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 few kHz</a:t>
                          </a:r>
                          <a:r>
                            <a:rPr lang="en-US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for Hall probes</a:t>
                          </a:r>
                          <a:br>
                            <a:rPr lang="en-US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 less than 0.1 Hz for NMR</a:t>
                          </a:r>
                          <a:br>
                            <a:rPr lang="en-US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(but much higher precision)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main limitation: </a:t>
                          </a: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difficult</a:t>
                          </a:r>
                          <a:r>
                            <a:rPr lang="en-GB" sz="1400" baseline="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calibration 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of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MT Extra" panose="05050102010205020202" pitchFamily="18" charset="2"/>
                            </a:rPr>
                            <a:t></a:t>
                          </a:r>
                          <a:r>
                            <a:rPr lang="en-GB" sz="1400" baseline="-250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, accurate only on a given limit 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hysteresis </a:t>
                          </a: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loop</a:t>
                          </a:r>
                          <a:endParaRPr lang="en-US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At CERN in</a:t>
                          </a:r>
                          <a:r>
                            <a:rPr lang="en-GB" sz="1400" baseline="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LEIR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, PSB, PS, SPS, </a:t>
                          </a: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ELENA; all major hadrontherapy</a:t>
                          </a:r>
                          <a:r>
                            <a:rPr lang="en-GB" sz="1400" baseline="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machine</a:t>
                          </a:r>
                          <a:endParaRPr lang="en-US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distributed to RF, FGC3,  </a:t>
                          </a: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BE/BI</a:t>
                          </a:r>
                          <a:endParaRPr lang="en-GB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Bandwidth: &gt; 100 kHz</a:t>
                          </a:r>
                          <a:b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(RF requirement)</a:t>
                          </a:r>
                          <a:endParaRPr lang="en-US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main limitations:</a:t>
                          </a:r>
                          <a:b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cost, software 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strongly coupled to </a:t>
                          </a: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control system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Ideally with </a:t>
                          </a:r>
                          <a:r>
                            <a:rPr lang="en-GB" sz="1400" u="sng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sensors in the middle of the gap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a:t> 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reference magnets</a:t>
                          </a:r>
                          <a:endParaRPr lang="en-US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27051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Under development for </a:t>
                          </a:r>
                          <a:r>
                            <a:rPr lang="en-GB" sz="1400" dirty="0" smtClean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TL 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dipoles</a:t>
                          </a:r>
                          <a:endParaRPr lang="en-US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general-purpose </a:t>
                          </a:r>
                          <a:r>
                            <a:rPr lang="en-GB" sz="1400" dirty="0" err="1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analog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/digital local feedback to any controller</a:t>
                          </a:r>
                          <a:endParaRPr lang="en-US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based on </a:t>
                          </a:r>
                          <a:r>
                            <a:rPr lang="en-GB" sz="1400" i="1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n 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inexpensive </a:t>
                          </a:r>
                          <a:r>
                            <a:rPr lang="en-GB" sz="1400" u="sng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Hall probes in the fringe field region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+ parametric 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MT Extra" panose="05050102010205020202" pitchFamily="18" charset="2"/>
                            </a:rPr>
                            <a:t></a:t>
                          </a:r>
                          <a:r>
                            <a:rPr lang="en-GB" sz="1400" baseline="-250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always converges to field integral with constant 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MT Extra" panose="05050102010205020202" pitchFamily="18" charset="2"/>
                            </a:rPr>
                            <a:t></a:t>
                          </a:r>
                          <a:r>
                            <a:rPr lang="en-GB" sz="1400" baseline="-250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 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for n</a:t>
                          </a: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a:t>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Symbol" panose="05050102010706020507" pitchFamily="18" charset="2"/>
                            <a:buChar char=""/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a:t>Bandwidth: few kHz</a:t>
                          </a:r>
                          <a:endParaRPr lang="en-US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27051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  <a:latin typeface="Ubuntu" panose="020B0504030602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 dirty="0">
                            <a:effectLst/>
                            <a:latin typeface="Ubuntu" panose="020B0504030602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BFBFB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9420614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9" name="Picture 173">
            <a:extLst>
              <a:ext uri="{FF2B5EF4-FFF2-40B4-BE49-F238E27FC236}">
                <a16:creationId xmlns:a16="http://schemas.microsoft.com/office/drawing/2014/main" id="{6B886DE6-66FA-4A87-BDB7-A60BE4EA77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080"/>
          <a:stretch>
            <a:fillRect/>
          </a:stretch>
        </p:blipFill>
        <p:spPr bwMode="auto">
          <a:xfrm>
            <a:off x="56456" y="573040"/>
            <a:ext cx="2926450" cy="1275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3">
            <a:extLst>
              <a:ext uri="{FF2B5EF4-FFF2-40B4-BE49-F238E27FC236}">
                <a16:creationId xmlns:a16="http://schemas.microsoft.com/office/drawing/2014/main" id="{D0128E3D-0CDB-437E-9F9E-0BF98573A2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215"/>
          <a:stretch>
            <a:fillRect/>
          </a:stretch>
        </p:blipFill>
        <p:spPr bwMode="auto">
          <a:xfrm>
            <a:off x="3152800" y="601646"/>
            <a:ext cx="2592288" cy="1218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04">
            <a:extLst>
              <a:ext uri="{FF2B5EF4-FFF2-40B4-BE49-F238E27FC236}">
                <a16:creationId xmlns:a16="http://schemas.microsoft.com/office/drawing/2014/main" id="{B674B7D3-BCD7-4996-99C9-19A42A2AED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833"/>
          <a:stretch>
            <a:fillRect/>
          </a:stretch>
        </p:blipFill>
        <p:spPr bwMode="auto">
          <a:xfrm>
            <a:off x="6484560" y="573040"/>
            <a:ext cx="3024336" cy="1183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34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 smtClean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Single sensor setup limitation: magnetic </a:t>
              </a:r>
              <a:r>
                <a:rPr lang="en-US" sz="1800" b="1" dirty="0" smtClean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length reproducibility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pic>
        <p:nvPicPr>
          <p:cNvPr id="8" name="Picture 3" descr="X:\short coil tests\lmag_all_1.tif">
            <a:extLst>
              <a:ext uri="{FF2B5EF4-FFF2-40B4-BE49-F238E27FC236}">
                <a16:creationId xmlns:a16="http://schemas.microsoft.com/office/drawing/2014/main" id="{DCDF76CF-A7DB-4832-9367-13996834CF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0" r="6734"/>
          <a:stretch>
            <a:fillRect/>
          </a:stretch>
        </p:blipFill>
        <p:spPr bwMode="auto">
          <a:xfrm>
            <a:off x="1064568" y="1088740"/>
            <a:ext cx="7185248" cy="4445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8858192-2749-43A3-BD39-4B85069034B5}"/>
              </a:ext>
            </a:extLst>
          </p:cNvPr>
          <p:cNvSpPr/>
          <p:nvPr/>
        </p:nvSpPr>
        <p:spPr>
          <a:xfrm>
            <a:off x="2" y="6156904"/>
            <a:ext cx="15203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latin typeface="Calibri" pitchFamily="34" charset="0"/>
              </a:rPr>
              <a:t>Courtesy G. </a:t>
            </a:r>
            <a:r>
              <a:rPr lang="en-GB" sz="1200" dirty="0" err="1">
                <a:latin typeface="Calibri" pitchFamily="34" charset="0"/>
              </a:rPr>
              <a:t>Golluccio</a:t>
            </a:r>
            <a:endParaRPr lang="fr-FR" sz="12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CD270AC-AB8C-48E5-984E-76A3243161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462" y="319829"/>
            <a:ext cx="53502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800" dirty="0">
                <a:latin typeface="Calibri" pitchFamily="34" charset="0"/>
                <a:cs typeface="Tahoma" pitchFamily="34" charset="0"/>
              </a:rPr>
              <a:t>large fluctuations due to history-dependent residual field</a:t>
            </a:r>
            <a:br>
              <a:rPr lang="en-US" sz="1800" dirty="0">
                <a:latin typeface="Calibri" pitchFamily="34" charset="0"/>
                <a:cs typeface="Tahoma" pitchFamily="34" charset="0"/>
              </a:rPr>
            </a:br>
            <a:r>
              <a:rPr lang="en-US" sz="1800" dirty="0">
                <a:latin typeface="Calibri" pitchFamily="34" charset="0"/>
                <a:cs typeface="Tahoma" pitchFamily="34" charset="0"/>
              </a:rPr>
              <a:t>reproducibility degrades at low field</a:t>
            </a:r>
            <a:endParaRPr lang="en-GB" sz="1800" dirty="0">
              <a:latin typeface="Calibri" pitchFamily="34" charset="0"/>
              <a:sym typeface="Symbol" pitchFamily="18" charset="2"/>
            </a:endParaRPr>
          </a:p>
        </p:txBody>
      </p:sp>
      <p:sp>
        <p:nvSpPr>
          <p:cNvPr id="11" name="Line 12">
            <a:extLst>
              <a:ext uri="{FF2B5EF4-FFF2-40B4-BE49-F238E27FC236}">
                <a16:creationId xmlns:a16="http://schemas.microsoft.com/office/drawing/2014/main" id="{6A50A897-CFFD-4976-92B0-3AA6931FDF0F}"/>
              </a:ext>
            </a:extLst>
          </p:cNvPr>
          <p:cNvSpPr>
            <a:spLocks noChangeShapeType="1"/>
          </p:cNvSpPr>
          <p:nvPr/>
        </p:nvSpPr>
        <p:spPr bwMode="auto">
          <a:xfrm rot="18688756">
            <a:off x="1582852" y="1419351"/>
            <a:ext cx="1617752" cy="455770"/>
          </a:xfrm>
          <a:custGeom>
            <a:avLst/>
            <a:gdLst>
              <a:gd name="T0" fmla="*/ 2147483647 w 9656"/>
              <a:gd name="T1" fmla="*/ 0 h 10928"/>
              <a:gd name="T2" fmla="*/ 0 w 9656"/>
              <a:gd name="T3" fmla="*/ 424091006 h 10928"/>
              <a:gd name="T4" fmla="*/ 0 60000 65536"/>
              <a:gd name="T5" fmla="*/ 0 60000 65536"/>
              <a:gd name="T6" fmla="*/ 0 w 9656"/>
              <a:gd name="T7" fmla="*/ 0 h 10928"/>
              <a:gd name="T8" fmla="*/ 9656 w 9656"/>
              <a:gd name="T9" fmla="*/ 10928 h 109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656" h="10928">
                <a:moveTo>
                  <a:pt x="9656" y="0"/>
                </a:moveTo>
                <a:cubicBezTo>
                  <a:pt x="5231" y="7840"/>
                  <a:pt x="0" y="10928"/>
                  <a:pt x="0" y="10928"/>
                </a:cubicBezTo>
              </a:path>
            </a:pathLst>
          </a:custGeom>
          <a:noFill/>
          <a:ln w="3175" cap="flat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12" name="Line 13">
            <a:extLst>
              <a:ext uri="{FF2B5EF4-FFF2-40B4-BE49-F238E27FC236}">
                <a16:creationId xmlns:a16="http://schemas.microsoft.com/office/drawing/2014/main" id="{F180D1EE-EAA2-4DB1-9116-C1C813C7A80F}"/>
              </a:ext>
            </a:extLst>
          </p:cNvPr>
          <p:cNvSpPr>
            <a:spLocks noChangeShapeType="1"/>
          </p:cNvSpPr>
          <p:nvPr/>
        </p:nvSpPr>
        <p:spPr bwMode="auto">
          <a:xfrm rot="18065460">
            <a:off x="6761520" y="5000507"/>
            <a:ext cx="944370" cy="123111"/>
          </a:xfrm>
          <a:custGeom>
            <a:avLst/>
            <a:gdLst>
              <a:gd name="T0" fmla="*/ 0 w 10000"/>
              <a:gd name="T1" fmla="*/ 223728578 h 10000"/>
              <a:gd name="T2" fmla="*/ 301566114 w 10000"/>
              <a:gd name="T3" fmla="*/ 0 h 10000"/>
              <a:gd name="T4" fmla="*/ 0 60000 65536"/>
              <a:gd name="T5" fmla="*/ 0 60000 65536"/>
              <a:gd name="T6" fmla="*/ 0 w 10000"/>
              <a:gd name="T7" fmla="*/ 0 h 10000"/>
              <a:gd name="T8" fmla="*/ 10000 w 10000"/>
              <a:gd name="T9" fmla="*/ 10000 h 100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0000" h="10000">
                <a:moveTo>
                  <a:pt x="0" y="10000"/>
                </a:moveTo>
                <a:cubicBezTo>
                  <a:pt x="5418" y="6755"/>
                  <a:pt x="7588" y="4034"/>
                  <a:pt x="10000" y="0"/>
                </a:cubicBezTo>
              </a:path>
            </a:pathLst>
          </a:custGeom>
          <a:noFill/>
          <a:ln w="3175" cap="flat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A01663-9507-4FC4-90D4-75F8E49E3E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2600" y="5732333"/>
            <a:ext cx="50134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sz="1800" dirty="0">
                <a:latin typeface="Calibri" pitchFamily="34" charset="0"/>
                <a:cs typeface="Tahoma" pitchFamily="34" charset="0"/>
              </a:rPr>
              <a:t>saturation tends to erase previous magnetic history</a:t>
            </a:r>
            <a:br>
              <a:rPr lang="en-US" sz="1800" dirty="0">
                <a:latin typeface="Calibri" pitchFamily="34" charset="0"/>
                <a:cs typeface="Tahoma" pitchFamily="34" charset="0"/>
              </a:rPr>
            </a:br>
            <a:r>
              <a:rPr lang="en-US" sz="1800" dirty="0">
                <a:latin typeface="Calibri" pitchFamily="34" charset="0"/>
                <a:cs typeface="Tahoma" pitchFamily="34" charset="0"/>
                <a:sym typeface="Symbol" panose="05050102010706020507" pitchFamily="18" charset="2"/>
              </a:rPr>
              <a:t> better reproducibility at high field</a:t>
            </a:r>
            <a:endParaRPr lang="en-GB" sz="1800" dirty="0">
              <a:latin typeface="Calibri" pitchFamily="34" charset="0"/>
              <a:sym typeface="Symbol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2801BA31-0F93-4B78-A2B5-B31DEEA9FC4D}"/>
                  </a:ext>
                </a:extLst>
              </p:cNvPr>
              <p:cNvSpPr/>
              <p:nvPr/>
            </p:nvSpPr>
            <p:spPr>
              <a:xfrm>
                <a:off x="2666090" y="1646060"/>
                <a:ext cx="2965042" cy="68993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𝓁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GB" sz="1800" i="1">
                          <a:latin typeface="Cambria Math"/>
                        </a:rPr>
                        <m:t>(</m:t>
                      </m:r>
                      <m:r>
                        <a:rPr lang="en-GB" sz="1800" i="1">
                          <a:latin typeface="Cambria Math"/>
                        </a:rPr>
                        <m:t>𝐼</m:t>
                      </m:r>
                      <m:r>
                        <a:rPr lang="en-GB" sz="1800" i="1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n-GB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1800" i="1">
                              <a:latin typeface="Cambria Math"/>
                            </a:rPr>
                            <m:t>(</m:t>
                          </m:r>
                          <m:r>
                            <a:rPr lang="en-GB" sz="1800" i="1">
                              <a:latin typeface="Cambria Math"/>
                            </a:rPr>
                            <m:t>𝐼</m:t>
                          </m:r>
                          <m:r>
                            <a:rPr lang="en-GB" sz="1800" i="1">
                              <a:latin typeface="Cambria Math"/>
                            </a:rPr>
                            <m:t>)</m:t>
                          </m:r>
                        </m:den>
                      </m:f>
                      <m:nary>
                        <m:naryPr>
                          <m:limLoc m:val="subSup"/>
                          <m:ctrlPr>
                            <a:rPr lang="en-GB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𝐵</m:t>
                          </m:r>
                          <m:d>
                            <m:dPr>
                              <m:ctrlPr>
                                <a:rPr lang="en-GB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800" i="1">
                                  <a:latin typeface="Cambria Math"/>
                                </a:rPr>
                                <m:t>𝐼</m:t>
                              </m:r>
                              <m:r>
                                <a:rPr lang="en-GB" sz="1800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𝑑𝑠</m:t>
                          </m:r>
                        </m:e>
                      </m:nary>
                    </m:oMath>
                  </m:oMathPara>
                </a14:m>
                <a:endParaRPr lang="en-GB" sz="1800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2801BA31-0F93-4B78-A2B5-B31DEEA9FC4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6090" y="1646060"/>
                <a:ext cx="2965042" cy="6899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Line 13">
            <a:extLst>
              <a:ext uri="{FF2B5EF4-FFF2-40B4-BE49-F238E27FC236}">
                <a16:creationId xmlns:a16="http://schemas.microsoft.com/office/drawing/2014/main" id="{FA412975-AB76-4D09-BD83-A8820A94EAC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49116" y="4548622"/>
            <a:ext cx="887813" cy="123111"/>
          </a:xfrm>
          <a:custGeom>
            <a:avLst/>
            <a:gdLst>
              <a:gd name="T0" fmla="*/ 0 w 10000"/>
              <a:gd name="T1" fmla="*/ 223728578 h 10000"/>
              <a:gd name="T2" fmla="*/ 301566114 w 10000"/>
              <a:gd name="T3" fmla="*/ 0 h 10000"/>
              <a:gd name="T4" fmla="*/ 0 60000 65536"/>
              <a:gd name="T5" fmla="*/ 0 60000 65536"/>
              <a:gd name="T6" fmla="*/ 0 w 10000"/>
              <a:gd name="T7" fmla="*/ 0 h 10000"/>
              <a:gd name="T8" fmla="*/ 10000 w 10000"/>
              <a:gd name="T9" fmla="*/ 10000 h 10000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0" fmla="*/ 0 w 18075"/>
              <a:gd name="connsiteY0" fmla="*/ 0 h 918"/>
              <a:gd name="connsiteX1" fmla="*/ 18075 w 18075"/>
              <a:gd name="connsiteY1" fmla="*/ 918 h 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075" h="918">
                <a:moveTo>
                  <a:pt x="0" y="0"/>
                </a:moveTo>
                <a:lnTo>
                  <a:pt x="18075" y="918"/>
                </a:lnTo>
              </a:path>
            </a:pathLst>
          </a:custGeom>
          <a:noFill/>
          <a:ln w="3175" cap="flat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D8E3A83-1768-49B9-8F47-9092EF76B826}"/>
              </a:ext>
            </a:extLst>
          </p:cNvPr>
          <p:cNvSpPr/>
          <p:nvPr/>
        </p:nvSpPr>
        <p:spPr>
          <a:xfrm>
            <a:off x="8464570" y="4359447"/>
            <a:ext cx="11102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Calibri" pitchFamily="34" charset="0"/>
                <a:cs typeface="Tahoma" pitchFamily="34" charset="0"/>
              </a:rPr>
              <a:t>eddy current </a:t>
            </a:r>
            <a:br>
              <a:rPr lang="en-US" sz="1200" dirty="0">
                <a:latin typeface="Calibri" pitchFamily="34" charset="0"/>
                <a:cs typeface="Tahoma" pitchFamily="34" charset="0"/>
              </a:rPr>
            </a:br>
            <a:r>
              <a:rPr lang="en-US" sz="1200" dirty="0">
                <a:latin typeface="Calibri" pitchFamily="34" charset="0"/>
                <a:cs typeface="Tahoma" pitchFamily="34" charset="0"/>
              </a:rPr>
              <a:t>decay (</a:t>
            </a:r>
            <a:r>
              <a:rPr lang="en-US" sz="1200" dirty="0">
                <a:latin typeface="Calibri" pitchFamily="34" charset="0"/>
                <a:cs typeface="Tahoma" pitchFamily="34" charset="0"/>
                <a:sym typeface="Symbol" panose="05050102010706020507" pitchFamily="18" charset="2"/>
              </a:rPr>
              <a:t>=0.2 s</a:t>
            </a:r>
            <a:r>
              <a:rPr lang="en-US" sz="1200" dirty="0">
                <a:latin typeface="Calibri" pitchFamily="34" charset="0"/>
                <a:cs typeface="Tahoma" pitchFamily="34" charset="0"/>
              </a:rPr>
              <a:t>)</a:t>
            </a:r>
            <a:endParaRPr lang="en-GB" sz="1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A4D297-DD04-41D6-BA75-E266BBC3E471}"/>
              </a:ext>
            </a:extLst>
          </p:cNvPr>
          <p:cNvSpPr/>
          <p:nvPr/>
        </p:nvSpPr>
        <p:spPr>
          <a:xfrm>
            <a:off x="8244308" y="3350327"/>
            <a:ext cx="1547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Calibri" pitchFamily="34" charset="0"/>
                <a:cs typeface="Tahoma" pitchFamily="34" charset="0"/>
                <a:sym typeface="MT Extra" panose="05050102010205020202" pitchFamily="18" charset="2"/>
              </a:rPr>
              <a:t></a:t>
            </a:r>
            <a:r>
              <a:rPr lang="en-US" sz="1200" baseline="-25000" dirty="0">
                <a:latin typeface="Calibri" pitchFamily="34" charset="0"/>
                <a:cs typeface="Tahoma" pitchFamily="34" charset="0"/>
              </a:rPr>
              <a:t>m</a:t>
            </a:r>
            <a:r>
              <a:rPr lang="en-US" sz="1200" dirty="0">
                <a:latin typeface="Calibri" pitchFamily="34" charset="0"/>
                <a:cs typeface="Tahoma" pitchFamily="34" charset="0"/>
              </a:rPr>
              <a:t> drops due to </a:t>
            </a:r>
            <a:br>
              <a:rPr lang="en-US" sz="1200" dirty="0">
                <a:latin typeface="Calibri" pitchFamily="34" charset="0"/>
                <a:cs typeface="Tahoma" pitchFamily="34" charset="0"/>
              </a:rPr>
            </a:br>
            <a:r>
              <a:rPr lang="en-US" sz="1200" dirty="0">
                <a:latin typeface="Calibri" pitchFamily="34" charset="0"/>
                <a:cs typeface="Tahoma" pitchFamily="34" charset="0"/>
              </a:rPr>
              <a:t>saturation in the ends</a:t>
            </a:r>
            <a:endParaRPr lang="en-GB" sz="1200" dirty="0"/>
          </a:p>
        </p:txBody>
      </p:sp>
      <p:sp>
        <p:nvSpPr>
          <p:cNvPr id="19" name="Line 13">
            <a:extLst>
              <a:ext uri="{FF2B5EF4-FFF2-40B4-BE49-F238E27FC236}">
                <a16:creationId xmlns:a16="http://schemas.microsoft.com/office/drawing/2014/main" id="{9706EF84-C2B1-4C1F-B0C2-5D0BBB8A3D7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078426" y="3648276"/>
            <a:ext cx="1294955" cy="123111"/>
          </a:xfrm>
          <a:custGeom>
            <a:avLst/>
            <a:gdLst>
              <a:gd name="T0" fmla="*/ 0 w 10000"/>
              <a:gd name="T1" fmla="*/ 223728578 h 10000"/>
              <a:gd name="T2" fmla="*/ 301566114 w 10000"/>
              <a:gd name="T3" fmla="*/ 0 h 10000"/>
              <a:gd name="T4" fmla="*/ 0 60000 65536"/>
              <a:gd name="T5" fmla="*/ 0 60000 65536"/>
              <a:gd name="T6" fmla="*/ 0 w 10000"/>
              <a:gd name="T7" fmla="*/ 0 h 10000"/>
              <a:gd name="T8" fmla="*/ 10000 w 10000"/>
              <a:gd name="T9" fmla="*/ 10000 h 10000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0" fmla="*/ 0 w 18075"/>
              <a:gd name="connsiteY0" fmla="*/ 0 h 918"/>
              <a:gd name="connsiteX1" fmla="*/ 18075 w 18075"/>
              <a:gd name="connsiteY1" fmla="*/ 918 h 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075" h="918">
                <a:moveTo>
                  <a:pt x="0" y="0"/>
                </a:moveTo>
                <a:lnTo>
                  <a:pt x="18075" y="918"/>
                </a:lnTo>
              </a:path>
            </a:pathLst>
          </a:custGeom>
          <a:noFill/>
          <a:ln w="3175" cap="flat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22" name="Line 13">
            <a:extLst>
              <a:ext uri="{FF2B5EF4-FFF2-40B4-BE49-F238E27FC236}">
                <a16:creationId xmlns:a16="http://schemas.microsoft.com/office/drawing/2014/main" id="{D1D77ADE-C429-42BA-B828-6DB540E44852}"/>
              </a:ext>
            </a:extLst>
          </p:cNvPr>
          <p:cNvSpPr>
            <a:spLocks noChangeShapeType="1"/>
          </p:cNvSpPr>
          <p:nvPr/>
        </p:nvSpPr>
        <p:spPr bwMode="auto">
          <a:xfrm rot="17297183" flipV="1">
            <a:off x="3191219" y="4416367"/>
            <a:ext cx="2273893" cy="350241"/>
          </a:xfrm>
          <a:custGeom>
            <a:avLst/>
            <a:gdLst>
              <a:gd name="T0" fmla="*/ 0 w 10000"/>
              <a:gd name="T1" fmla="*/ 223728578 h 10000"/>
              <a:gd name="T2" fmla="*/ 301566114 w 10000"/>
              <a:gd name="T3" fmla="*/ 0 h 10000"/>
              <a:gd name="T4" fmla="*/ 0 60000 65536"/>
              <a:gd name="T5" fmla="*/ 0 60000 65536"/>
              <a:gd name="T6" fmla="*/ 0 w 10000"/>
              <a:gd name="T7" fmla="*/ 0 h 10000"/>
              <a:gd name="T8" fmla="*/ 10000 w 10000"/>
              <a:gd name="T9" fmla="*/ 10000 h 10000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0" fmla="*/ 0 w 18075"/>
              <a:gd name="connsiteY0" fmla="*/ 0 h 918"/>
              <a:gd name="connsiteX1" fmla="*/ 18075 w 18075"/>
              <a:gd name="connsiteY1" fmla="*/ 918 h 918"/>
              <a:gd name="connsiteX0" fmla="*/ 0 w 10139"/>
              <a:gd name="connsiteY0" fmla="*/ 0 h 2756"/>
              <a:gd name="connsiteX1" fmla="*/ 10139 w 10139"/>
              <a:gd name="connsiteY1" fmla="*/ 2756 h 2756"/>
              <a:gd name="connsiteX0" fmla="*/ 0 w 10002"/>
              <a:gd name="connsiteY0" fmla="*/ 22164 h 24279"/>
              <a:gd name="connsiteX1" fmla="*/ 10002 w 10002"/>
              <a:gd name="connsiteY1" fmla="*/ 2116 h 24279"/>
              <a:gd name="connsiteX0" fmla="*/ 0 w 10002"/>
              <a:gd name="connsiteY0" fmla="*/ 24909 h 24909"/>
              <a:gd name="connsiteX1" fmla="*/ 10002 w 10002"/>
              <a:gd name="connsiteY1" fmla="*/ 4861 h 24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2" h="24909">
                <a:moveTo>
                  <a:pt x="0" y="24909"/>
                </a:moveTo>
                <a:cubicBezTo>
                  <a:pt x="3642" y="4656"/>
                  <a:pt x="6715" y="-7233"/>
                  <a:pt x="10002" y="4861"/>
                </a:cubicBezTo>
              </a:path>
            </a:pathLst>
          </a:custGeom>
          <a:noFill/>
          <a:ln w="3175" cap="flat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4921482-FB15-4D39-9A33-FCD66D52CCF6}"/>
              </a:ext>
            </a:extLst>
          </p:cNvPr>
          <p:cNvSpPr/>
          <p:nvPr/>
        </p:nvSpPr>
        <p:spPr>
          <a:xfrm>
            <a:off x="2859128" y="5552078"/>
            <a:ext cx="17475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Calibri" pitchFamily="34" charset="0"/>
                <a:cs typeface="Tahoma" pitchFamily="34" charset="0"/>
                <a:sym typeface="MT Extra" panose="05050102010205020202" pitchFamily="18" charset="2"/>
              </a:rPr>
              <a:t>central coil replaced </a:t>
            </a:r>
            <a:br>
              <a:rPr lang="en-US" sz="1200" dirty="0">
                <a:latin typeface="Calibri" pitchFamily="34" charset="0"/>
                <a:cs typeface="Tahoma" pitchFamily="34" charset="0"/>
                <a:sym typeface="MT Extra" panose="05050102010205020202" pitchFamily="18" charset="2"/>
              </a:rPr>
            </a:br>
            <a:r>
              <a:rPr lang="en-US" sz="1200" dirty="0">
                <a:latin typeface="Calibri" pitchFamily="34" charset="0"/>
                <a:cs typeface="Tahoma" pitchFamily="34" charset="0"/>
                <a:sym typeface="MT Extra" panose="05050102010205020202" pitchFamily="18" charset="2"/>
              </a:rPr>
              <a:t>by NMR (DC cross-check)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0234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 smtClean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B-train systems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27711EC5-CE3D-4976-8918-2D083D8D4108}"/>
              </a:ext>
            </a:extLst>
          </p:cNvPr>
          <p:cNvSpPr/>
          <p:nvPr/>
        </p:nvSpPr>
        <p:spPr>
          <a:xfrm>
            <a:off x="14456" y="296652"/>
            <a:ext cx="989154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b="1" dirty="0">
                <a:latin typeface="Ubuntu" panose="020B0504030602030204" pitchFamily="34" charset="0"/>
              </a:rPr>
              <a:t>Real-time knowledge of the magnetic field in the main bending magnets</a:t>
            </a:r>
            <a:br>
              <a:rPr lang="en-US" sz="1800" b="1" dirty="0">
                <a:latin typeface="Ubuntu" panose="020B0504030602030204" pitchFamily="34" charset="0"/>
              </a:rPr>
            </a:br>
            <a:r>
              <a:rPr lang="en-US" sz="1800" b="1" dirty="0">
                <a:latin typeface="Ubuntu" panose="020B0504030602030204" pitchFamily="34" charset="0"/>
              </a:rPr>
              <a:t>is essential for longitudinal and transversal beam control </a:t>
            </a:r>
            <a:endParaRPr lang="en-US" sz="1200" dirty="0">
              <a:latin typeface="Ubuntu" panose="020B0504030602030204" pitchFamily="34" charset="0"/>
            </a:endParaRP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Mathematical modelling is an option … </a:t>
            </a:r>
            <a:r>
              <a:rPr lang="en-US" sz="1200" dirty="0">
                <a:solidFill>
                  <a:srgbClr val="000000"/>
                </a:solidFill>
                <a:latin typeface="Ubuntu" panose="020B0504030602030204" pitchFamily="34" charset="0"/>
              </a:rPr>
              <a:t>(e.g. FIDEL, synthetic B-trains …)</a:t>
            </a:r>
            <a:endParaRPr lang="en-US" sz="1800" dirty="0">
              <a:latin typeface="Ubuntu" panose="020B0504030602030204" pitchFamily="34" charset="0"/>
            </a:endParaRP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… but precise predictions in iron-dominated magnets are hard </a:t>
            </a:r>
            <a:r>
              <a:rPr lang="en-US" sz="1800" dirty="0">
                <a:latin typeface="Ubuntu" panose="020B0504030602030204" pitchFamily="34" charset="0"/>
                <a:sym typeface="Symbol" panose="05050102010706020507" pitchFamily="18" charset="2"/>
              </a:rPr>
              <a:t> today we must measure !</a:t>
            </a:r>
            <a:r>
              <a:rPr lang="en-US" sz="1800" dirty="0">
                <a:latin typeface="Ubuntu" panose="020B0504030602030204" pitchFamily="34" charset="0"/>
              </a:rPr>
              <a:t/>
            </a:r>
            <a:br>
              <a:rPr lang="en-US" sz="1800" dirty="0">
                <a:latin typeface="Ubuntu" panose="020B0504030602030204" pitchFamily="34" charset="0"/>
              </a:rPr>
            </a:br>
            <a:r>
              <a:rPr lang="en-US" sz="1200" dirty="0">
                <a:latin typeface="Ubuntu" panose="020B0504030602030204" pitchFamily="34" charset="0"/>
              </a:rPr>
              <a:t>(hysteresis, eddy currents, steel ageing, temperature drifts, I(t) measurement errors …)</a:t>
            </a:r>
            <a:br>
              <a:rPr lang="en-US" sz="1200" dirty="0">
                <a:latin typeface="Ubuntu" panose="020B0504030602030204" pitchFamily="34" charset="0"/>
              </a:rPr>
            </a:br>
            <a:r>
              <a:rPr lang="en-US" sz="1200" dirty="0" smtClean="0">
                <a:latin typeface="Ubuntu" panose="020B0504030602030204" pitchFamily="34" charset="0"/>
              </a:rPr>
              <a:t>B-train </a:t>
            </a:r>
            <a:r>
              <a:rPr lang="en-US" sz="1200" dirty="0">
                <a:latin typeface="Ubuntu" panose="020B0504030602030204" pitchFamily="34" charset="0"/>
              </a:rPr>
              <a:t>systems at CERN: LEIR, PSB, PS, SPS, AD, ELENA; BNL: AGS; hadrontherapy: HIT, CNAO, MedAustron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C9A0A05-8ABD-4A58-B2B4-7B9D0C7377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516" y="2091022"/>
            <a:ext cx="8820980" cy="411028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4754375" y="3322762"/>
                <a:ext cx="386207" cy="1219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i="1" smtClean="0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4375" y="3322762"/>
                <a:ext cx="386207" cy="121920"/>
              </a:xfrm>
              <a:prstGeom prst="rect">
                <a:avLst/>
              </a:prstGeom>
              <a:blipFill>
                <a:blip r:embed="rId4"/>
                <a:stretch>
                  <a:fillRect l="-9524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5457056" y="2200480"/>
                <a:ext cx="4320480" cy="780663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fr-CH" sz="2000" b="0" i="1" smtClean="0">
                              <a:latin typeface="Cambria Math" panose="02040503050406030204" pitchFamily="18" charset="0"/>
                            </a:rPr>
                            <m:t>𝑚𝑎𝑟𝑘𝑒𝑟</m:t>
                          </m:r>
                        </m:sub>
                      </m:sSub>
                      <m:d>
                        <m:d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GB" sz="2000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subSup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sz="20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  <m:e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GB" sz="2000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000" i="0">
                              <a:latin typeface="Cambria Math" panose="02040503050406030204" pitchFamily="18" charset="0"/>
                            </a:rPr>
                            <m:t>𝓉</m:t>
                          </m:r>
                          <m:r>
                            <a:rPr lang="en-GB" sz="2000" i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2000" i="0">
                              <a:latin typeface="Cambria Math" panose="02040503050406030204" pitchFamily="18" charset="0"/>
                            </a:rPr>
                            <m:t>𝓉</m:t>
                          </m:r>
                        </m:e>
                      </m:nary>
                      <m:r>
                        <a:rPr lang="en-GB" sz="2000" i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7056" y="2200480"/>
                <a:ext cx="4320480" cy="78066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439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 smtClean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B-train consolidation at CERN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sp>
        <p:nvSpPr>
          <p:cNvPr id="20" name="Rectangle 9">
            <a:extLst>
              <a:ext uri="{FF2B5EF4-FFF2-40B4-BE49-F238E27FC236}">
                <a16:creationId xmlns:a16="http://schemas.microsoft.com/office/drawing/2014/main" id="{EFA20E67-5800-4881-9B05-C20D35062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508" y="406537"/>
            <a:ext cx="988898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0" lvl="1" algn="l"/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Blah blah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Blah blah …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B7F393-18DC-48A1-AFE4-7B4CCBEC5A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8672" y="520700"/>
            <a:ext cx="2347638" cy="145076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3E2B042-9AD4-4A4D-8F48-37263AA29527}"/>
              </a:ext>
            </a:extLst>
          </p:cNvPr>
          <p:cNvSpPr/>
          <p:nvPr/>
        </p:nvSpPr>
        <p:spPr>
          <a:xfrm>
            <a:off x="1964668" y="3194292"/>
            <a:ext cx="60769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The </a:t>
            </a:r>
            <a:r>
              <a:rPr lang="en-US" sz="16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CERN-wide </a:t>
            </a:r>
            <a:r>
              <a:rPr lang="en-US" sz="16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B-train consolidation </a:t>
            </a:r>
            <a:r>
              <a:rPr lang="en-US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project FIRESTORM </a:t>
            </a:r>
            <a:br>
              <a:rPr lang="en-US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</a:br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(</a:t>
            </a:r>
            <a:r>
              <a:rPr lang="en-US" sz="1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Fi</a:t>
            </a:r>
            <a:r>
              <a:rPr lang="en-US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eld </a:t>
            </a:r>
            <a:r>
              <a:rPr lang="en-US" sz="1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I</a:t>
            </a:r>
            <a:r>
              <a:rPr lang="en-US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n </a:t>
            </a:r>
            <a:r>
              <a:rPr lang="en-US" sz="16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RE</a:t>
            </a:r>
            <a:r>
              <a:rPr lang="en-US" sz="16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al-time</a:t>
            </a:r>
            <a:r>
              <a:rPr lang="en-US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 </a:t>
            </a:r>
            <a:r>
              <a:rPr lang="en-US" sz="16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ST</a:t>
            </a:r>
            <a:r>
              <a:rPr lang="en-US" sz="16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reaming</a:t>
            </a:r>
            <a:r>
              <a:rPr lang="en-US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 from </a:t>
            </a:r>
            <a:r>
              <a:rPr lang="en-US" sz="1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O</a:t>
            </a:r>
            <a:r>
              <a:rPr lang="en-US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nline </a:t>
            </a:r>
            <a:r>
              <a:rPr lang="en-US" sz="1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R</a:t>
            </a:r>
            <a:r>
              <a:rPr lang="en-US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eference </a:t>
            </a:r>
            <a:r>
              <a:rPr lang="en-US" sz="1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M</a:t>
            </a:r>
            <a:r>
              <a:rPr lang="en-US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agnets</a:t>
            </a:r>
            <a:r>
              <a:rPr lang="en-US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)</a:t>
            </a:r>
            <a:endParaRPr lang="fr-FR" sz="16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9323F4B-A7FE-4B4C-9E84-24BDA7C67DEC}"/>
              </a:ext>
            </a:extLst>
          </p:cNvPr>
          <p:cNvCxnSpPr/>
          <p:nvPr/>
        </p:nvCxnSpPr>
        <p:spPr bwMode="auto">
          <a:xfrm flipH="1" flipV="1">
            <a:off x="7725308" y="1736812"/>
            <a:ext cx="108012" cy="93610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0" name="Picture 7">
            <a:extLst>
              <a:ext uri="{FF2B5EF4-FFF2-40B4-BE49-F238E27FC236}">
                <a16:creationId xmlns:a16="http://schemas.microsoft.com/office/drawing/2014/main" id="{97F3C8CA-EF0D-4E31-B234-005909AF7D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020" y="3780682"/>
            <a:ext cx="3601837" cy="8724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75B57870-A3AF-4966-A20A-A90DDF3CD5A1}"/>
              </a:ext>
            </a:extLst>
          </p:cNvPr>
          <p:cNvGrpSpPr/>
          <p:nvPr/>
        </p:nvGrpSpPr>
        <p:grpSpPr>
          <a:xfrm>
            <a:off x="54959" y="296652"/>
            <a:ext cx="3437944" cy="1731958"/>
            <a:chOff x="452500" y="2006842"/>
            <a:chExt cx="3437944" cy="173195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00E4447-F32B-4525-9944-3E4C754152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73780"/>
            <a:stretch/>
          </p:blipFill>
          <p:spPr>
            <a:xfrm>
              <a:off x="452500" y="2006842"/>
              <a:ext cx="3437944" cy="1731958"/>
            </a:xfrm>
            <a:prstGeom prst="rect">
              <a:avLst/>
            </a:prstGeom>
          </p:spPr>
        </p:pic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B498CC7C-5D2E-40CA-9D1E-7BC36E8DD8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520" y="3032956"/>
              <a:ext cx="811000" cy="46928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4" name="Picture 2">
            <a:extLst>
              <a:ext uri="{FF2B5EF4-FFF2-40B4-BE49-F238E27FC236}">
                <a16:creationId xmlns:a16="http://schemas.microsoft.com/office/drawing/2014/main" id="{B8A6C706-6BF2-4681-A8C8-A4DE3EEC34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37" y="5278750"/>
            <a:ext cx="1121828" cy="1019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5DCECA5-9241-4153-877C-1AB9632288D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2962" b="38571"/>
          <a:stretch/>
        </p:blipFill>
        <p:spPr>
          <a:xfrm>
            <a:off x="6154859" y="457179"/>
            <a:ext cx="3093816" cy="169218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E8CB59B-4B2B-493B-9E43-ADD0236454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51869" y="543018"/>
            <a:ext cx="1062510" cy="104317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A09EB33-037F-4416-A384-4685E976ACD5}"/>
              </a:ext>
            </a:extLst>
          </p:cNvPr>
          <p:cNvSpPr/>
          <p:nvPr/>
        </p:nvSpPr>
        <p:spPr>
          <a:xfrm>
            <a:off x="1136576" y="5403952"/>
            <a:ext cx="83777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1600" dirty="0">
                <a:solidFill>
                  <a:srgbClr val="000000"/>
                </a:solidFill>
                <a:latin typeface="Ubuntu" panose="020B0504030602030204" pitchFamily="34" charset="0"/>
              </a:rPr>
              <a:t>Optical fiber serial transmission of absolute field values (non-incremental)</a:t>
            </a:r>
            <a:br>
              <a:rPr lang="en-US" sz="1600" dirty="0">
                <a:solidFill>
                  <a:srgbClr val="000000"/>
                </a:solidFill>
                <a:latin typeface="Ubuntu" panose="020B0504030602030204" pitchFamily="34" charset="0"/>
              </a:rPr>
            </a:br>
            <a:r>
              <a:rPr lang="en-US" sz="1600" dirty="0">
                <a:solidFill>
                  <a:srgbClr val="000000"/>
                </a:solidFill>
                <a:latin typeface="Ubuntu" panose="020B0504030602030204" pitchFamily="34" charset="0"/>
              </a:rPr>
              <a:t>via </a:t>
            </a:r>
            <a:r>
              <a:rPr lang="en-US" sz="1600" dirty="0" smtClean="0">
                <a:solidFill>
                  <a:srgbClr val="000000"/>
                </a:solidFill>
                <a:latin typeface="Ubuntu" panose="020B0504030602030204" pitchFamily="34" charset="0"/>
              </a:rPr>
              <a:t>CERN’s </a:t>
            </a:r>
            <a:r>
              <a:rPr lang="en-US" sz="1600" dirty="0">
                <a:solidFill>
                  <a:srgbClr val="000000"/>
                </a:solidFill>
                <a:latin typeface="Ubuntu" panose="020B0504030602030204" pitchFamily="34" charset="0"/>
              </a:rPr>
              <a:t>White Rabbit protocol (</a:t>
            </a:r>
            <a:r>
              <a:rPr lang="en-US" sz="1600" dirty="0">
                <a:solidFill>
                  <a:srgbClr val="000000"/>
                </a:solidFill>
                <a:latin typeface="Ubuntu" panose="020B0504030602030204" pitchFamily="34" charset="0"/>
                <a:sym typeface="Symbol" panose="05050102010706020507" pitchFamily="18" charset="2"/>
              </a:rPr>
              <a:t> </a:t>
            </a:r>
            <a:r>
              <a:rPr lang="en-US" sz="1600" dirty="0">
                <a:solidFill>
                  <a:srgbClr val="000000"/>
                </a:solidFill>
                <a:latin typeface="Ubuntu" panose="020B0504030602030204" pitchFamily="34" charset="0"/>
              </a:rPr>
              <a:t>Ethernet + nanosecond synchronization)</a:t>
            </a:r>
            <a:br>
              <a:rPr lang="en-US" sz="1600" dirty="0">
                <a:solidFill>
                  <a:srgbClr val="000000"/>
                </a:solidFill>
                <a:latin typeface="Ubuntu" panose="020B0504030602030204" pitchFamily="34" charset="0"/>
              </a:rPr>
            </a:br>
            <a:r>
              <a:rPr lang="en-US" sz="1200" dirty="0" smtClean="0">
                <a:solidFill>
                  <a:srgbClr val="000000"/>
                </a:solidFill>
                <a:latin typeface="Ubuntu" panose="020B0504030602030204" pitchFamily="34" charset="0"/>
              </a:rPr>
              <a:t>(now an IEEE standard </a:t>
            </a:r>
            <a:r>
              <a:rPr lang="en-US" sz="1200" dirty="0" smtClean="0">
                <a:solidFill>
                  <a:srgbClr val="000000"/>
                </a:solidFill>
                <a:latin typeface="Ubuntu" panose="020B0504030602030204" pitchFamily="34" charset="0"/>
              </a:rPr>
              <a:t>adopted </a:t>
            </a:r>
            <a:r>
              <a:rPr lang="en-US" sz="1200" dirty="0" smtClean="0">
                <a:solidFill>
                  <a:srgbClr val="000000"/>
                </a:solidFill>
                <a:latin typeface="Ubuntu" panose="020B0504030602030204" pitchFamily="34" charset="0"/>
              </a:rPr>
              <a:t>by </a:t>
            </a:r>
            <a:r>
              <a:rPr lang="en-US" sz="1200" dirty="0">
                <a:solidFill>
                  <a:srgbClr val="000000"/>
                </a:solidFill>
                <a:latin typeface="Ubuntu" panose="020B0504030602030204" pitchFamily="34" charset="0"/>
              </a:rPr>
              <a:t>National </a:t>
            </a:r>
            <a:r>
              <a:rPr lang="en-US" sz="1200" dirty="0" smtClean="0">
                <a:solidFill>
                  <a:srgbClr val="000000"/>
                </a:solidFill>
                <a:latin typeface="Ubuntu" panose="020B0504030602030204" pitchFamily="34" charset="0"/>
              </a:rPr>
              <a:t>Instruments et al.)</a:t>
            </a:r>
            <a:endParaRPr lang="en-US" sz="1200" dirty="0">
              <a:solidFill>
                <a:srgbClr val="000000"/>
              </a:solidFill>
              <a:latin typeface="Ubuntu" panose="020B050403060203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2A29B9-5356-4E29-B2A9-521BA8890475}"/>
              </a:ext>
            </a:extLst>
          </p:cNvPr>
          <p:cNvSpPr/>
          <p:nvPr/>
        </p:nvSpPr>
        <p:spPr>
          <a:xfrm>
            <a:off x="54959" y="1929219"/>
            <a:ext cx="47765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Ubuntu" panose="020B0504030602030204" pitchFamily="34" charset="0"/>
              </a:rPr>
              <a:t>Industrial PICMG1.3 PC (SLC3)</a:t>
            </a:r>
            <a:br>
              <a:rPr lang="en-US" sz="1600" dirty="0">
                <a:solidFill>
                  <a:srgbClr val="000000"/>
                </a:solidFill>
                <a:latin typeface="Ubuntu" panose="020B0504030602030204" pitchFamily="34" charset="0"/>
              </a:rPr>
            </a:br>
            <a:r>
              <a:rPr lang="en-US" sz="1600" dirty="0">
                <a:solidFill>
                  <a:srgbClr val="000000"/>
                </a:solidFill>
                <a:latin typeface="Ubuntu" panose="020B0504030602030204" pitchFamily="34" charset="0"/>
              </a:rPr>
              <a:t>64 bit GNU/Linux </a:t>
            </a:r>
            <a:r>
              <a:rPr lang="en-US" sz="1600" i="1" dirty="0" err="1">
                <a:solidFill>
                  <a:srgbClr val="000000"/>
                </a:solidFill>
                <a:latin typeface="Ubuntu" panose="020B0504030602030204" pitchFamily="34" charset="0"/>
              </a:rPr>
              <a:t>Bmeas</a:t>
            </a:r>
            <a:r>
              <a:rPr lang="en-US" sz="1600" dirty="0">
                <a:solidFill>
                  <a:srgbClr val="000000"/>
                </a:solidFill>
                <a:latin typeface="Ubuntu" panose="020B0504030602030204" pitchFamily="34" charset="0"/>
              </a:rPr>
              <a:t> FESA3 class</a:t>
            </a:r>
            <a:br>
              <a:rPr lang="en-US" sz="1600" dirty="0">
                <a:solidFill>
                  <a:srgbClr val="000000"/>
                </a:solidFill>
                <a:latin typeface="Ubuntu" panose="020B0504030602030204" pitchFamily="34" charset="0"/>
              </a:rPr>
            </a:br>
            <a:r>
              <a:rPr lang="en-US" sz="1600" dirty="0">
                <a:solidFill>
                  <a:srgbClr val="000000"/>
                </a:solidFill>
                <a:latin typeface="Ubuntu" panose="020B0504030602030204" pitchFamily="34" charset="0"/>
              </a:rPr>
              <a:t>for remote configuration and diagnostics</a:t>
            </a:r>
            <a:endParaRPr lang="en-US" sz="1600" dirty="0">
              <a:latin typeface="Ubuntu" panose="020B0504030602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8220E02-37F4-4994-976E-AA29C4CD6D7A}"/>
              </a:ext>
            </a:extLst>
          </p:cNvPr>
          <p:cNvSpPr/>
          <p:nvPr/>
        </p:nvSpPr>
        <p:spPr>
          <a:xfrm>
            <a:off x="5664215" y="2039013"/>
            <a:ext cx="39036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Ubuntu" panose="020B0504030602030204" pitchFamily="34" charset="0"/>
              </a:rPr>
              <a:t>SPEC </a:t>
            </a:r>
            <a:r>
              <a:rPr lang="en-US" sz="1600" dirty="0" err="1">
                <a:solidFill>
                  <a:srgbClr val="000000"/>
                </a:solidFill>
                <a:latin typeface="Ubuntu" panose="020B0504030602030204" pitchFamily="34" charset="0"/>
              </a:rPr>
              <a:t>PCIe</a:t>
            </a:r>
            <a:r>
              <a:rPr lang="en-US" sz="1600" dirty="0">
                <a:solidFill>
                  <a:srgbClr val="000000"/>
                </a:solidFill>
                <a:latin typeface="Ubuntu" panose="020B0504030602030204" pitchFamily="34" charset="0"/>
              </a:rPr>
              <a:t> carrier card + FMC mezzanine</a:t>
            </a:r>
            <a:br>
              <a:rPr lang="en-US" sz="1600" dirty="0">
                <a:solidFill>
                  <a:srgbClr val="000000"/>
                </a:solidFill>
                <a:latin typeface="Ubuntu" panose="020B0504030602030204" pitchFamily="34" charset="0"/>
              </a:rPr>
            </a:br>
            <a:r>
              <a:rPr lang="en-US" sz="160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  <a:sym typeface="Symbol" panose="05050102010706020507" pitchFamily="18" charset="2"/>
              </a:rPr>
              <a:t>VHDL can be updated remotely quickly</a:t>
            </a:r>
            <a:endParaRPr lang="en-US" sz="1600" dirty="0">
              <a:latin typeface="Ubuntu" panose="020B0504030602030204" pitchFamily="34" charset="0"/>
            </a:endParaRPr>
          </a:p>
        </p:txBody>
      </p:sp>
      <p:sp>
        <p:nvSpPr>
          <p:cNvPr id="21" name="Right Arrow 3">
            <a:extLst>
              <a:ext uri="{FF2B5EF4-FFF2-40B4-BE49-F238E27FC236}">
                <a16:creationId xmlns:a16="http://schemas.microsoft.com/office/drawing/2014/main" id="{8731F921-6A23-4DBA-833D-57825159A4D2}"/>
              </a:ext>
            </a:extLst>
          </p:cNvPr>
          <p:cNvSpPr/>
          <p:nvPr/>
        </p:nvSpPr>
        <p:spPr bwMode="auto">
          <a:xfrm rot="3230896">
            <a:off x="2573469" y="2717951"/>
            <a:ext cx="660286" cy="535067"/>
          </a:xfrm>
          <a:prstGeom prst="rightArrow">
            <a:avLst>
              <a:gd name="adj1" fmla="val 22789"/>
              <a:gd name="adj2" fmla="val 59070"/>
            </a:avLst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" name="Right Arrow 14">
            <a:extLst>
              <a:ext uri="{FF2B5EF4-FFF2-40B4-BE49-F238E27FC236}">
                <a16:creationId xmlns:a16="http://schemas.microsoft.com/office/drawing/2014/main" id="{95D32BCF-4DB1-4AF5-8D6C-7F090575F4DC}"/>
              </a:ext>
            </a:extLst>
          </p:cNvPr>
          <p:cNvSpPr/>
          <p:nvPr/>
        </p:nvSpPr>
        <p:spPr bwMode="auto">
          <a:xfrm rot="8317546">
            <a:off x="6808782" y="2681635"/>
            <a:ext cx="813879" cy="535067"/>
          </a:xfrm>
          <a:prstGeom prst="rightArrow">
            <a:avLst>
              <a:gd name="adj1" fmla="val 22789"/>
              <a:gd name="adj2" fmla="val 59070"/>
            </a:avLst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Right Arrow 16">
            <a:extLst>
              <a:ext uri="{FF2B5EF4-FFF2-40B4-BE49-F238E27FC236}">
                <a16:creationId xmlns:a16="http://schemas.microsoft.com/office/drawing/2014/main" id="{08603622-FDDE-4E31-9827-5A3B630BB7F0}"/>
              </a:ext>
            </a:extLst>
          </p:cNvPr>
          <p:cNvSpPr/>
          <p:nvPr/>
        </p:nvSpPr>
        <p:spPr bwMode="auto">
          <a:xfrm rot="16200000">
            <a:off x="4598323" y="4786926"/>
            <a:ext cx="725233" cy="535067"/>
          </a:xfrm>
          <a:prstGeom prst="rightArrow">
            <a:avLst>
              <a:gd name="adj1" fmla="val 22789"/>
              <a:gd name="adj2" fmla="val 59070"/>
            </a:avLst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92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 smtClean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New PS B-train commissioning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sp>
        <p:nvSpPr>
          <p:cNvPr id="8" name="Rectangle 6">
            <a:extLst>
              <a:ext uri="{FF2B5EF4-FFF2-40B4-BE49-F238E27FC236}">
                <a16:creationId xmlns:a16="http://schemas.microsoft.com/office/drawing/2014/main" id="{BF70706B-1236-491F-B4E6-C8E06756B8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07" y="346426"/>
            <a:ext cx="9903834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63775" indent="-263775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Ubuntu" panose="020B0504030602030204" pitchFamily="34" charset="0"/>
              </a:rPr>
              <a:t>Short-term repeatability</a:t>
            </a:r>
            <a:r>
              <a:rPr lang="en-US" sz="2000" dirty="0" smtClean="0">
                <a:solidFill>
                  <a:srgbClr val="00B050"/>
                </a:solidFill>
                <a:latin typeface="Ubuntu" panose="020B0504030602030204" pitchFamily="34" charset="0"/>
              </a:rPr>
              <a:t> </a:t>
            </a:r>
            <a:r>
              <a:rPr lang="en-US" sz="2000" b="1" dirty="0">
                <a:solidFill>
                  <a:srgbClr val="00B050"/>
                </a:solidFill>
                <a:latin typeface="Ubuntu" panose="020B0504030602030204" pitchFamily="34" charset="0"/>
              </a:rPr>
              <a:t>~ 0.02 </a:t>
            </a:r>
            <a:r>
              <a:rPr lang="en-US" sz="2000" b="1" dirty="0" smtClean="0">
                <a:solidFill>
                  <a:srgbClr val="00B050"/>
                </a:solidFill>
                <a:latin typeface="Ubuntu" panose="020B0504030602030204" pitchFamily="34" charset="0"/>
              </a:rPr>
              <a:t>G</a:t>
            </a:r>
          </a:p>
          <a:p>
            <a:pPr marL="263775" indent="-263775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rgbClr val="000000"/>
                </a:solidFill>
                <a:latin typeface="Ubuntu" panose="020B0504030602030204" pitchFamily="34" charset="0"/>
                <a:cs typeface="Calibri" panose="020F0502020204030204" pitchFamily="34" charset="0"/>
              </a:rPr>
              <a:t>Δ</a:t>
            </a:r>
            <a:r>
              <a:rPr lang="en-US" sz="2000" dirty="0" smtClean="0">
                <a:solidFill>
                  <a:srgbClr val="000000"/>
                </a:solidFill>
                <a:latin typeface="Ubuntu" panose="020B0504030602030204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Ubuntu" panose="020B0504030602030204" pitchFamily="34" charset="0"/>
              </a:rPr>
              <a:t>w.r.t legacy: </a:t>
            </a:r>
            <a:r>
              <a:rPr lang="en-US" sz="2000" b="1" dirty="0">
                <a:solidFill>
                  <a:srgbClr val="00B0F0"/>
                </a:solidFill>
                <a:latin typeface="Ubuntu" panose="020B0504030602030204" pitchFamily="34" charset="0"/>
              </a:rPr>
              <a:t>&lt; 0.2 G @ injection</a:t>
            </a:r>
            <a:r>
              <a:rPr lang="en-US" sz="2000" dirty="0">
                <a:solidFill>
                  <a:srgbClr val="000000"/>
                </a:solidFill>
                <a:latin typeface="Ubuntu" panose="020B0504030602030204" pitchFamily="34" charset="0"/>
              </a:rPr>
              <a:t>, </a:t>
            </a:r>
            <a:r>
              <a:rPr lang="en-US" sz="2000" b="1" dirty="0">
                <a:solidFill>
                  <a:srgbClr val="CC00CC"/>
                </a:solidFill>
                <a:latin typeface="Ubuntu" panose="020B0504030602030204" pitchFamily="34" charset="0"/>
              </a:rPr>
              <a:t>&lt; </a:t>
            </a:r>
            <a:r>
              <a:rPr lang="en-US" sz="2000" b="1" dirty="0" smtClean="0">
                <a:solidFill>
                  <a:srgbClr val="CC00CC"/>
                </a:solidFill>
                <a:latin typeface="Ubuntu" panose="020B0504030602030204" pitchFamily="34" charset="0"/>
              </a:rPr>
              <a:t>2 </a:t>
            </a:r>
            <a:r>
              <a:rPr lang="en-US" sz="2000" b="1" dirty="0">
                <a:solidFill>
                  <a:srgbClr val="CC00CC"/>
                </a:solidFill>
                <a:latin typeface="Ubuntu" panose="020B0504030602030204" pitchFamily="34" charset="0"/>
              </a:rPr>
              <a:t>G @ extraction</a:t>
            </a:r>
          </a:p>
          <a:p>
            <a:pPr marL="285750" indent="-285750" algn="l" defTabSz="7985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000000"/>
                </a:solidFill>
                <a:latin typeface="Ubuntu" panose="020B0504030602030204" pitchFamily="34" charset="0"/>
              </a:rPr>
              <a:t>with </a:t>
            </a:r>
            <a:r>
              <a:rPr lang="en-US" sz="2000" dirty="0">
                <a:solidFill>
                  <a:srgbClr val="000000"/>
                </a:solidFill>
                <a:latin typeface="Ubuntu" panose="020B0504030602030204" pitchFamily="34" charset="0"/>
              </a:rPr>
              <a:t>FIRESTORM: </a:t>
            </a:r>
            <a:r>
              <a:rPr lang="en-US" sz="2000" b="1" dirty="0">
                <a:solidFill>
                  <a:srgbClr val="FF0000"/>
                </a:solidFill>
                <a:latin typeface="Ubuntu" panose="020B0504030602030204" pitchFamily="34" charset="0"/>
              </a:rPr>
              <a:t>27 Hz ripple disappears, </a:t>
            </a:r>
            <a:r>
              <a:rPr lang="en-US" sz="2000" b="1" dirty="0" smtClean="0">
                <a:solidFill>
                  <a:srgbClr val="FF0000"/>
                </a:solidFill>
                <a:latin typeface="Ubuntu" panose="020B0504030602030204" pitchFamily="34" charset="0"/>
              </a:rPr>
              <a:t>effective field </a:t>
            </a:r>
            <a:r>
              <a:rPr lang="en-US" sz="2000" b="1" dirty="0">
                <a:solidFill>
                  <a:srgbClr val="FF0000"/>
                </a:solidFill>
                <a:latin typeface="Ubuntu" panose="020B0504030602030204" pitchFamily="34" charset="0"/>
              </a:rPr>
              <a:t>resolution from 0.1 to &lt; 0.02 </a:t>
            </a:r>
            <a:r>
              <a:rPr lang="en-US" sz="2000" b="1" dirty="0" smtClean="0">
                <a:solidFill>
                  <a:srgbClr val="FF0000"/>
                </a:solidFill>
                <a:latin typeface="Ubuntu" panose="020B0504030602030204" pitchFamily="34" charset="0"/>
              </a:rPr>
              <a:t>G, frequency </a:t>
            </a:r>
            <a:r>
              <a:rPr lang="en-US" sz="2000" b="1" dirty="0">
                <a:solidFill>
                  <a:srgbClr val="FF0000"/>
                </a:solidFill>
                <a:latin typeface="Ubuntu" panose="020B0504030602030204" pitchFamily="34" charset="0"/>
              </a:rPr>
              <a:t>resolution from 8 to 1 Hz</a:t>
            </a:r>
            <a:r>
              <a:rPr lang="en-US" sz="2000" dirty="0">
                <a:solidFill>
                  <a:srgbClr val="000000"/>
                </a:solidFill>
                <a:latin typeface="Ubuntu" panose="020B0504030602030204" pitchFamily="34" charset="0"/>
              </a:rPr>
              <a:t> </a:t>
            </a:r>
          </a:p>
          <a:p>
            <a:pPr marL="285750" indent="-285750" algn="l" defTabSz="79851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en-US" sz="1800" dirty="0">
              <a:latin typeface="Ubuntu" panose="020B0504030602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C5D72BD-BC82-4B89-B525-90B3FE8E9A9C}"/>
              </a:ext>
            </a:extLst>
          </p:cNvPr>
          <p:cNvSpPr/>
          <p:nvPr/>
        </p:nvSpPr>
        <p:spPr>
          <a:xfrm>
            <a:off x="1208584" y="6093296"/>
            <a:ext cx="84465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hlinkClick r:id="rId3"/>
              </a:rPr>
              <a:t>http://elogbook.cern.ch/eLogbook/event_viewer.jsp?eventId=2371101</a:t>
            </a:r>
            <a:r>
              <a:rPr lang="en-US" dirty="0">
                <a:solidFill>
                  <a:srgbClr val="FF0000"/>
                </a:solidFill>
              </a:rPr>
              <a:t>,     </a:t>
            </a:r>
            <a:r>
              <a:rPr lang="en-US" dirty="0" smtClean="0">
                <a:solidFill>
                  <a:srgbClr val="FF0000"/>
                </a:solidFill>
              </a:rPr>
              <a:t>                                                                                           </a:t>
            </a:r>
            <a:r>
              <a:rPr lang="en-US" u="sng" dirty="0">
                <a:hlinkClick r:id="rId4"/>
              </a:rPr>
              <a:t>http://elogbook.cern.ch/eLogbook/event_viewer.jsp?eventId=2371081</a:t>
            </a:r>
            <a:endParaRPr lang="en-US" dirty="0"/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50EBE35-0F38-48C2-9BB5-A9D7CDCEBFD7}"/>
              </a:ext>
            </a:extLst>
          </p:cNvPr>
          <p:cNvSpPr/>
          <p:nvPr/>
        </p:nvSpPr>
        <p:spPr>
          <a:xfrm>
            <a:off x="1153869" y="5197431"/>
            <a:ext cx="3421129" cy="307777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Ubuntu" panose="020B0504030602030204" pitchFamily="34" charset="0"/>
              </a:rPr>
              <a:t>feedback from </a:t>
            </a:r>
            <a:r>
              <a:rPr lang="en-US" sz="1400" dirty="0" smtClean="0">
                <a:solidFill>
                  <a:srgbClr val="000000"/>
                </a:solidFill>
                <a:latin typeface="Ubuntu" panose="020B0504030602030204" pitchFamily="34" charset="0"/>
              </a:rPr>
              <a:t>legacy system B</a:t>
            </a:r>
            <a:r>
              <a:rPr lang="en-US" sz="1400" baseline="-25000" dirty="0" smtClean="0">
                <a:solidFill>
                  <a:srgbClr val="000000"/>
                </a:solidFill>
                <a:latin typeface="Ubuntu" panose="020B0504030602030204" pitchFamily="34" charset="0"/>
              </a:rPr>
              <a:t>up</a:t>
            </a:r>
            <a:r>
              <a:rPr lang="en-US" sz="1400" dirty="0" smtClean="0">
                <a:solidFill>
                  <a:srgbClr val="000000"/>
                </a:solidFill>
                <a:latin typeface="Ubuntu" panose="020B0504030602030204" pitchFamily="34" charset="0"/>
              </a:rPr>
              <a:t>/</a:t>
            </a:r>
            <a:r>
              <a:rPr lang="en-US" sz="1400" dirty="0" err="1" smtClean="0">
                <a:solidFill>
                  <a:srgbClr val="000000"/>
                </a:solidFill>
                <a:latin typeface="Ubuntu" panose="020B0504030602030204" pitchFamily="34" charset="0"/>
              </a:rPr>
              <a:t>B</a:t>
            </a:r>
            <a:r>
              <a:rPr lang="en-US" sz="1400" baseline="-25000" dirty="0" err="1" smtClean="0">
                <a:solidFill>
                  <a:srgbClr val="000000"/>
                </a:solidFill>
                <a:latin typeface="Ubuntu" panose="020B0504030602030204" pitchFamily="34" charset="0"/>
              </a:rPr>
              <a:t>down</a:t>
            </a:r>
            <a:endParaRPr lang="en-US" sz="1400" baseline="-25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2F304A9-2300-41BF-A7B6-3A8BF42CC5B7}"/>
              </a:ext>
            </a:extLst>
          </p:cNvPr>
          <p:cNvSpPr/>
          <p:nvPr/>
        </p:nvSpPr>
        <p:spPr>
          <a:xfrm>
            <a:off x="6393160" y="5197430"/>
            <a:ext cx="31117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Ubuntu" panose="020B0504030602030204" pitchFamily="34" charset="0"/>
              </a:rPr>
              <a:t>feedback from </a:t>
            </a:r>
            <a:r>
              <a:rPr lang="en-US" sz="1400" dirty="0" smtClean="0">
                <a:solidFill>
                  <a:srgbClr val="000000"/>
                </a:solidFill>
                <a:latin typeface="Ubuntu" panose="020B0504030602030204" pitchFamily="34" charset="0"/>
              </a:rPr>
              <a:t>new FIRESTORM </a:t>
            </a:r>
            <a:r>
              <a:rPr lang="en-US" sz="1400" dirty="0">
                <a:solidFill>
                  <a:srgbClr val="000000"/>
                </a:solidFill>
                <a:latin typeface="Ubuntu" panose="020B0504030602030204" pitchFamily="34" charset="0"/>
              </a:rPr>
              <a:t>B(t)</a:t>
            </a:r>
            <a:endParaRPr lang="en-US" sz="1400" baseline="-25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b="46153"/>
          <a:stretch/>
        </p:blipFill>
        <p:spPr>
          <a:xfrm>
            <a:off x="90173" y="2168860"/>
            <a:ext cx="9741532" cy="2870584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 bwMode="auto">
          <a:xfrm>
            <a:off x="1604628" y="3104964"/>
            <a:ext cx="0" cy="39604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V="1">
            <a:off x="1607952" y="3653408"/>
            <a:ext cx="0" cy="42366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7613972" y="3169039"/>
            <a:ext cx="0" cy="39604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V="1">
            <a:off x="7617296" y="3629158"/>
            <a:ext cx="0" cy="42366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Rectangle 21"/>
          <p:cNvSpPr/>
          <p:nvPr/>
        </p:nvSpPr>
        <p:spPr>
          <a:xfrm>
            <a:off x="1329802" y="4087747"/>
            <a:ext cx="1372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latin typeface="Ubuntu" panose="020B0504030602030204" pitchFamily="34" charset="0"/>
              </a:rPr>
              <a:t>0.2 </a:t>
            </a:r>
            <a:r>
              <a:rPr lang="en-US" sz="1800" dirty="0" smtClean="0">
                <a:latin typeface="Ubuntu" panose="020B0504030602030204" pitchFamily="34" charset="0"/>
              </a:rPr>
              <a:t>G ripple</a:t>
            </a:r>
            <a:endParaRPr lang="en-GB" sz="1800" dirty="0"/>
          </a:p>
        </p:txBody>
      </p:sp>
      <p:sp>
        <p:nvSpPr>
          <p:cNvPr id="23" name="Rectangle 22"/>
          <p:cNvSpPr/>
          <p:nvPr/>
        </p:nvSpPr>
        <p:spPr>
          <a:xfrm>
            <a:off x="7149244" y="4056691"/>
            <a:ext cx="1963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Ubuntu" panose="020B0504030602030204" pitchFamily="34" charset="0"/>
              </a:rPr>
              <a:t>0.02 G resolution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57449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 smtClean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Multi-sensor setup: motivation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8448763-A9A0-4A74-B2E5-E0FF7D9A85C2}"/>
              </a:ext>
            </a:extLst>
          </p:cNvPr>
          <p:cNvSpPr/>
          <p:nvPr/>
        </p:nvSpPr>
        <p:spPr>
          <a:xfrm>
            <a:off x="162838" y="4535755"/>
            <a:ext cx="975903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GB" sz="1800" dirty="0" smtClean="0">
                <a:latin typeface="Ubuntu" panose="020B0504030602030204" pitchFamily="34" charset="0"/>
              </a:rPr>
              <a:t>PS BOOSTER switching dipole o</a:t>
            </a:r>
            <a:r>
              <a:rPr lang="en-US" sz="1800" dirty="0" smtClean="0">
                <a:latin typeface="Ubuntu" panose="020B0504030602030204" pitchFamily="34" charset="0"/>
              </a:rPr>
              <a:t>n </a:t>
            </a:r>
            <a:r>
              <a:rPr lang="en-US" sz="1800" dirty="0" smtClean="0">
                <a:latin typeface="Ubuntu" panose="020B0504030602030204" pitchFamily="34" charset="0"/>
              </a:rPr>
              <a:t>the extraction line to ISOLDE/PS</a:t>
            </a:r>
            <a:endParaRPr lang="en-US" sz="1800" dirty="0">
              <a:latin typeface="Ubuntu" panose="020B0504030602030204" pitchFamily="34" charset="0"/>
            </a:endParaRP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Cycling conditions: essentially random switching between ±1.4 GeV and ±2.0 GeV,</a:t>
            </a:r>
            <a:br>
              <a:rPr lang="en-US" sz="1800" dirty="0">
                <a:latin typeface="Ubuntu" panose="020B0504030602030204" pitchFamily="34" charset="0"/>
              </a:rPr>
            </a:br>
            <a:r>
              <a:rPr lang="en-US" sz="1800" dirty="0">
                <a:latin typeface="Ubuntu" panose="020B0504030602030204" pitchFamily="34" charset="0"/>
              </a:rPr>
              <a:t>0.5 s rise time, 0.5 s plateaux</a:t>
            </a: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±2·10</a:t>
            </a:r>
            <a:r>
              <a:rPr lang="en-US" sz="1800" baseline="30000" dirty="0">
                <a:latin typeface="Ubuntu" panose="020B0504030602030204" pitchFamily="34" charset="0"/>
              </a:rPr>
              <a:t>-4</a:t>
            </a:r>
            <a:r>
              <a:rPr lang="en-US" sz="1800" dirty="0">
                <a:latin typeface="Ubuntu" panose="020B0504030602030204" pitchFamily="34" charset="0"/>
              </a:rPr>
              <a:t> peak non-uniformity in a 38 </a:t>
            </a:r>
            <a:r>
              <a:rPr lang="en-US" sz="1800" dirty="0">
                <a:latin typeface="Ubuntu" panose="020B0504030602030204" pitchFamily="34" charset="0"/>
                <a:sym typeface="Symbol" panose="05050102010706020507" pitchFamily="18" charset="2"/>
              </a:rPr>
              <a:t> 42 mm</a:t>
            </a:r>
            <a:r>
              <a:rPr lang="en-US" sz="1800" baseline="30000" dirty="0">
                <a:latin typeface="Ubuntu" panose="020B0504030602030204" pitchFamily="34" charset="0"/>
                <a:sym typeface="Symbol" panose="05050102010706020507" pitchFamily="18" charset="2"/>
              </a:rPr>
              <a:t>2</a:t>
            </a:r>
            <a:r>
              <a:rPr lang="en-US" sz="1800" dirty="0">
                <a:latin typeface="Ubuntu" panose="020B0504030602030204" pitchFamily="34" charset="0"/>
                <a:sym typeface="Symbol" panose="05050102010706020507" pitchFamily="18" charset="2"/>
              </a:rPr>
              <a:t> GFR center on the nominal beam </a:t>
            </a:r>
            <a:r>
              <a:rPr lang="en-US" sz="1800" dirty="0" smtClean="0">
                <a:latin typeface="Ubuntu" panose="020B0504030602030204" pitchFamily="34" charset="0"/>
                <a:sym typeface="Symbol" panose="05050102010706020507" pitchFamily="18" charset="2"/>
              </a:rPr>
              <a:t>path</a:t>
            </a: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b="1" dirty="0" smtClean="0">
                <a:latin typeface="Ubuntu" panose="020B0504030602030204" pitchFamily="34" charset="0"/>
                <a:sym typeface="Symbol" panose="05050102010706020507" pitchFamily="18" charset="2"/>
              </a:rPr>
              <a:t>“regular” </a:t>
            </a:r>
            <a:r>
              <a:rPr lang="en-US" sz="1800" b="1" dirty="0" smtClean="0">
                <a:latin typeface="Ubuntu" panose="020B0504030602030204" pitchFamily="34" charset="0"/>
                <a:sym typeface="Symbol" panose="05050102010706020507" pitchFamily="18" charset="2"/>
              </a:rPr>
              <a:t>B-train </a:t>
            </a:r>
            <a:r>
              <a:rPr lang="en-US" sz="1800" b="1" dirty="0" smtClean="0">
                <a:latin typeface="Ubuntu" panose="020B0504030602030204" pitchFamily="34" charset="0"/>
                <a:sym typeface="Symbol" panose="05050102010706020507" pitchFamily="18" charset="2"/>
              </a:rPr>
              <a:t>not easily feasible</a:t>
            </a:r>
            <a:r>
              <a:rPr lang="en-US" sz="1800" dirty="0" smtClean="0">
                <a:latin typeface="Ubuntu" panose="020B0504030602030204" pitchFamily="34" charset="0"/>
                <a:sym typeface="Symbol" panose="05050102010706020507" pitchFamily="18" charset="2"/>
              </a:rPr>
              <a:t>, sensors must be installed next to vacuum chamber</a:t>
            </a: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b="1" dirty="0" smtClean="0">
                <a:latin typeface="Ubuntu" panose="020B0504030602030204" pitchFamily="34" charset="0"/>
              </a:rPr>
              <a:t>Similar requirements by </a:t>
            </a:r>
            <a:r>
              <a:rPr lang="en-US" sz="1800" b="1" dirty="0" smtClean="0">
                <a:latin typeface="Ubuntu" panose="020B0504030602030204" pitchFamily="34" charset="0"/>
              </a:rPr>
              <a:t>dozens other magnets</a:t>
            </a:r>
            <a:r>
              <a:rPr lang="en-US" sz="1800" dirty="0" smtClean="0">
                <a:latin typeface="Ubuntu" panose="020B0504030602030204" pitchFamily="34" charset="0"/>
              </a:rPr>
              <a:t> in CERN transfer lines</a:t>
            </a:r>
            <a:endParaRPr lang="en-US" sz="1800" dirty="0">
              <a:latin typeface="Ubuntu" panose="020B0504030602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C96804-90A3-46A0-B0CB-171CCDB123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205" y="382464"/>
            <a:ext cx="8447727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78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Multi-sensor setup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69800A94-65C0-4A4D-B57A-5402E81DB893}"/>
              </a:ext>
            </a:extLst>
          </p:cNvPr>
          <p:cNvSpPr/>
          <p:nvPr/>
        </p:nvSpPr>
        <p:spPr>
          <a:xfrm>
            <a:off x="5196290" y="296652"/>
            <a:ext cx="436522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en-US" sz="1800" dirty="0" smtClean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Intermediate alternative between single-sensor setups and full-fledged B-train</a:t>
            </a:r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en-US" sz="1800" dirty="0" smtClean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Meant mainly for individual beam-line magnet control </a:t>
            </a:r>
            <a:r>
              <a:rPr lang="en-US" sz="1800" dirty="0" smtClean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 no integral coils, small sensors to be installed in the gap next to vacuum chamber</a:t>
            </a:r>
            <a:r>
              <a:rPr lang="en-US" sz="1800" dirty="0" smtClean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en-US" sz="1800" dirty="0" smtClean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stand-alone instrument </a:t>
            </a:r>
            <a:r>
              <a:rPr lang="en-US" sz="1800" dirty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optional </a:t>
            </a:r>
            <a:r>
              <a:rPr lang="en-US" sz="1800" dirty="0" smtClean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add-on interface </a:t>
            </a:r>
            <a:r>
              <a:rPr lang="en-US" sz="1800" dirty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US" sz="1800" dirty="0" smtClean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control system</a:t>
            </a:r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en-US" sz="1800" dirty="0" smtClean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analog/serial output for flexible interface to converters</a:t>
            </a:r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en-US" sz="1800" dirty="0" smtClean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Off-the-shelf electronics and sensors (commercial Hall probes)</a:t>
            </a:r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en-US" sz="1800" dirty="0" smtClean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proof-of-principle testing under </a:t>
            </a:r>
            <a:r>
              <a:rPr lang="en-US" sz="1800" dirty="0" smtClean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way</a:t>
            </a:r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en-US" sz="1800" dirty="0" smtClean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Final cost expected be one order of magnitude less than a B-train</a:t>
            </a:r>
            <a:endParaRPr lang="en-US" sz="1800" dirty="0" smtClean="0">
              <a:latin typeface="Ubuntu" panose="020B05040306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280" y="2132856"/>
            <a:ext cx="4667203" cy="431125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2A5E7AA-1566-4BD9-B928-FDD3F8473C8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236"/>
          <a:stretch/>
        </p:blipFill>
        <p:spPr>
          <a:xfrm>
            <a:off x="1887300" y="363148"/>
            <a:ext cx="2952328" cy="1709243"/>
          </a:xfrm>
          <a:prstGeom prst="rect">
            <a:avLst/>
          </a:prstGeom>
        </p:spPr>
      </p:pic>
      <p:grpSp>
        <p:nvGrpSpPr>
          <p:cNvPr id="34" name="Group 33"/>
          <p:cNvGrpSpPr/>
          <p:nvPr/>
        </p:nvGrpSpPr>
        <p:grpSpPr>
          <a:xfrm>
            <a:off x="2228299" y="1343933"/>
            <a:ext cx="2173921" cy="248556"/>
            <a:chOff x="2228299" y="1343933"/>
            <a:chExt cx="2173921" cy="248556"/>
          </a:xfrm>
        </p:grpSpPr>
        <p:sp>
          <p:nvSpPr>
            <p:cNvPr id="14" name="5-Point Star 13"/>
            <p:cNvSpPr/>
            <p:nvPr/>
          </p:nvSpPr>
          <p:spPr bwMode="auto">
            <a:xfrm>
              <a:off x="2228299" y="1343933"/>
              <a:ext cx="144016" cy="108012"/>
            </a:xfrm>
            <a:prstGeom prst="star5">
              <a:avLst/>
            </a:prstGeom>
            <a:solidFill>
              <a:srgbClr val="FFFF00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sm" len="sm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5-Point Star 16"/>
            <p:cNvSpPr/>
            <p:nvPr/>
          </p:nvSpPr>
          <p:spPr bwMode="auto">
            <a:xfrm>
              <a:off x="2701743" y="1388321"/>
              <a:ext cx="144016" cy="108012"/>
            </a:xfrm>
            <a:prstGeom prst="star5">
              <a:avLst/>
            </a:prstGeom>
            <a:solidFill>
              <a:srgbClr val="FFFF00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sm" len="sm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5-Point Star 17"/>
            <p:cNvSpPr/>
            <p:nvPr/>
          </p:nvSpPr>
          <p:spPr bwMode="auto">
            <a:xfrm>
              <a:off x="3172558" y="1406255"/>
              <a:ext cx="144016" cy="108012"/>
            </a:xfrm>
            <a:prstGeom prst="star5">
              <a:avLst/>
            </a:prstGeom>
            <a:solidFill>
              <a:srgbClr val="FFFF00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sm" len="sm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5-Point Star 18"/>
            <p:cNvSpPr/>
            <p:nvPr/>
          </p:nvSpPr>
          <p:spPr bwMode="auto">
            <a:xfrm>
              <a:off x="3715381" y="1445366"/>
              <a:ext cx="144016" cy="108012"/>
            </a:xfrm>
            <a:prstGeom prst="star5">
              <a:avLst/>
            </a:prstGeom>
            <a:solidFill>
              <a:srgbClr val="FFFF00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sm" len="sm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5-Point Star 20"/>
            <p:cNvSpPr/>
            <p:nvPr/>
          </p:nvSpPr>
          <p:spPr bwMode="auto">
            <a:xfrm>
              <a:off x="4258204" y="1484477"/>
              <a:ext cx="144016" cy="108012"/>
            </a:xfrm>
            <a:prstGeom prst="star5">
              <a:avLst/>
            </a:prstGeom>
            <a:solidFill>
              <a:srgbClr val="FFFF00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sm" len="sm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22" name="Straight Arrow Connector 21"/>
          <p:cNvCxnSpPr/>
          <p:nvPr/>
        </p:nvCxnSpPr>
        <p:spPr bwMode="auto">
          <a:xfrm flipV="1">
            <a:off x="1423425" y="1445366"/>
            <a:ext cx="742403" cy="327450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35" name="Group 34"/>
          <p:cNvGrpSpPr/>
          <p:nvPr/>
        </p:nvGrpSpPr>
        <p:grpSpPr>
          <a:xfrm flipV="1">
            <a:off x="2229613" y="1037713"/>
            <a:ext cx="2173921" cy="263577"/>
            <a:chOff x="2228299" y="1343933"/>
            <a:chExt cx="2173921" cy="248556"/>
          </a:xfrm>
          <a:solidFill>
            <a:schemeClr val="bg1">
              <a:lumMod val="75000"/>
            </a:schemeClr>
          </a:solidFill>
        </p:grpSpPr>
        <p:sp>
          <p:nvSpPr>
            <p:cNvPr id="36" name="5-Point Star 35"/>
            <p:cNvSpPr/>
            <p:nvPr/>
          </p:nvSpPr>
          <p:spPr bwMode="auto">
            <a:xfrm>
              <a:off x="2228299" y="1343933"/>
              <a:ext cx="144016" cy="108012"/>
            </a:xfrm>
            <a:prstGeom prst="star5">
              <a:avLst/>
            </a:prstGeom>
            <a:grp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sm" len="sm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" name="5-Point Star 36"/>
            <p:cNvSpPr/>
            <p:nvPr/>
          </p:nvSpPr>
          <p:spPr bwMode="auto">
            <a:xfrm>
              <a:off x="2701743" y="1388321"/>
              <a:ext cx="144016" cy="108012"/>
            </a:xfrm>
            <a:prstGeom prst="star5">
              <a:avLst/>
            </a:prstGeom>
            <a:grp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sm" len="sm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8" name="5-Point Star 37"/>
            <p:cNvSpPr/>
            <p:nvPr/>
          </p:nvSpPr>
          <p:spPr bwMode="auto">
            <a:xfrm>
              <a:off x="3172558" y="1406255"/>
              <a:ext cx="144016" cy="108012"/>
            </a:xfrm>
            <a:prstGeom prst="star5">
              <a:avLst/>
            </a:prstGeom>
            <a:grp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sm" len="sm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9" name="5-Point Star 38"/>
            <p:cNvSpPr/>
            <p:nvPr/>
          </p:nvSpPr>
          <p:spPr bwMode="auto">
            <a:xfrm>
              <a:off x="3715381" y="1445366"/>
              <a:ext cx="144016" cy="108012"/>
            </a:xfrm>
            <a:prstGeom prst="star5">
              <a:avLst/>
            </a:prstGeom>
            <a:grp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sm" len="sm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0" name="5-Point Star 39"/>
            <p:cNvSpPr/>
            <p:nvPr/>
          </p:nvSpPr>
          <p:spPr bwMode="auto">
            <a:xfrm>
              <a:off x="4258204" y="1484477"/>
              <a:ext cx="144016" cy="108012"/>
            </a:xfrm>
            <a:prstGeom prst="star5">
              <a:avLst/>
            </a:prstGeom>
            <a:grp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sm" len="sm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42" name="Straight Arrow Connector 41"/>
          <p:cNvCxnSpPr/>
          <p:nvPr/>
        </p:nvCxnSpPr>
        <p:spPr bwMode="auto">
          <a:xfrm>
            <a:off x="1634900" y="975968"/>
            <a:ext cx="556722" cy="191326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4" name="Rectangle 43"/>
          <p:cNvSpPr/>
          <p:nvPr/>
        </p:nvSpPr>
        <p:spPr>
          <a:xfrm>
            <a:off x="91085" y="1771689"/>
            <a:ext cx="17187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Hall probes and/or other sensors</a:t>
            </a:r>
            <a:br>
              <a:rPr lang="en-GB" dirty="0" smtClean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dirty="0" smtClean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(coil, NMR/FMR markers)</a:t>
            </a:r>
            <a:endParaRPr lang="en-GB" dirty="0"/>
          </a:p>
        </p:txBody>
      </p:sp>
      <p:sp>
        <p:nvSpPr>
          <p:cNvPr id="45" name="Rectangle 44"/>
          <p:cNvSpPr/>
          <p:nvPr/>
        </p:nvSpPr>
        <p:spPr>
          <a:xfrm>
            <a:off x="91085" y="514303"/>
            <a:ext cx="16514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Dynamically switching between</a:t>
            </a:r>
            <a:br>
              <a:rPr lang="en-GB" dirty="0" smtClean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dirty="0" smtClean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arrays for L/R bunches</a:t>
            </a:r>
            <a:br>
              <a:rPr lang="en-GB" dirty="0" smtClean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dirty="0" smtClean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(if L/R asymmetry important)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763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 smtClean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Magnetic sensors in the fringe field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sp>
        <p:nvSpPr>
          <p:cNvPr id="20" name="Rectangle 9">
            <a:extLst>
              <a:ext uri="{FF2B5EF4-FFF2-40B4-BE49-F238E27FC236}">
                <a16:creationId xmlns:a16="http://schemas.microsoft.com/office/drawing/2014/main" id="{EFA20E67-5800-4881-9B05-C20D35062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5168" y="584972"/>
            <a:ext cx="3204356" cy="2015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0" lvl="1" algn="l">
              <a:spcBef>
                <a:spcPts val="0"/>
              </a:spcBef>
              <a:spcAft>
                <a:spcPts val="600"/>
              </a:spcAft>
              <a:tabLst>
                <a:tab pos="3086100" algn="l"/>
              </a:tabLst>
            </a:pPr>
            <a:r>
              <a:rPr lang="en-US" sz="1800" b="1" dirty="0" smtClean="0">
                <a:latin typeface="Ubuntu" panose="020B0504030602030204" pitchFamily="34" charset="0"/>
                <a:cs typeface="Tahoma" pitchFamily="34" charset="0"/>
              </a:rPr>
              <a:t>CERN LEIR B-train</a:t>
            </a:r>
          </a:p>
          <a:p>
            <a:pPr marL="0" lvl="1" algn="l">
              <a:spcBef>
                <a:spcPts val="0"/>
              </a:spcBef>
              <a:spcAft>
                <a:spcPts val="600"/>
              </a:spcAft>
              <a:tabLst>
                <a:tab pos="3086100" algn="l"/>
              </a:tabLst>
            </a:pP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Coils and FMR markers in the fringe field of LEIR bending dipoles give results comparable with legacy B-train within ±5 G (sufficient to accelerate and extract beam) </a:t>
            </a:r>
            <a:endParaRPr lang="en-US" sz="1800" dirty="0">
              <a:latin typeface="Ubuntu" panose="020B0504030602030204" pitchFamily="34" charset="0"/>
              <a:cs typeface="Tahom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65102" y="581037"/>
            <a:ext cx="6187556" cy="2487923"/>
            <a:chOff x="347688" y="977117"/>
            <a:chExt cx="6187556" cy="248792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3796594-FA12-4C05-9599-986550E5B1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7688" y="999040"/>
              <a:ext cx="3686752" cy="24660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900B50F-8511-4D92-96DE-2D5D0EB825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6244" r="5452"/>
            <a:stretch/>
          </p:blipFill>
          <p:spPr>
            <a:xfrm>
              <a:off x="4037740" y="977117"/>
              <a:ext cx="2497504" cy="2478236"/>
            </a:xfrm>
            <a:prstGeom prst="rect">
              <a:avLst/>
            </a:prstGeom>
          </p:spPr>
        </p:pic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51E21C83-C2C3-4865-894C-BD562CE3665A}"/>
                </a:ext>
              </a:extLst>
            </p:cNvPr>
            <p:cNvSpPr/>
            <p:nvPr/>
          </p:nvSpPr>
          <p:spPr bwMode="auto">
            <a:xfrm>
              <a:off x="3258880" y="1943185"/>
              <a:ext cx="1426932" cy="360040"/>
            </a:xfrm>
            <a:prstGeom prst="rightArrow">
              <a:avLst/>
            </a:prstGeom>
            <a:solidFill>
              <a:srgbClr val="FFFFFF">
                <a:alpha val="54118"/>
              </a:srgb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23" name="Text Box 8">
            <a:extLst>
              <a:ext uri="{FF2B5EF4-FFF2-40B4-BE49-F238E27FC236}">
                <a16:creationId xmlns:a16="http://schemas.microsoft.com/office/drawing/2014/main" id="{CCDFE258-3D12-49BB-874E-F9A09B449F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861048"/>
            <a:ext cx="3117908" cy="230832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altLang="en-US" sz="1800" b="1" dirty="0" smtClean="0">
                <a:latin typeface="Ubuntu" panose="020B0504030602030204" pitchFamily="34" charset="0"/>
              </a:rPr>
              <a:t>HIT B-train</a:t>
            </a:r>
          </a:p>
          <a:p>
            <a:pPr marL="28575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en-US" sz="1800" dirty="0" smtClean="0">
                <a:latin typeface="Ubuntu" panose="020B0504030602030204" pitchFamily="34" charset="0"/>
              </a:rPr>
              <a:t>coil wound around </a:t>
            </a:r>
            <a:r>
              <a:rPr lang="en-US" altLang="en-US" sz="1800" dirty="0">
                <a:latin typeface="Ubuntu" panose="020B0504030602030204" pitchFamily="34" charset="0"/>
              </a:rPr>
              <a:t>the yoke </a:t>
            </a:r>
            <a:r>
              <a:rPr lang="en-US" altLang="en-US" sz="1800" dirty="0" smtClean="0">
                <a:latin typeface="Ubuntu" panose="020B0504030602030204" pitchFamily="34" charset="0"/>
              </a:rPr>
              <a:t>+ a single </a:t>
            </a:r>
            <a:r>
              <a:rPr lang="en-US" altLang="en-US" sz="1800" dirty="0">
                <a:latin typeface="Ubuntu" panose="020B0504030602030204" pitchFamily="34" charset="0"/>
              </a:rPr>
              <a:t>Hall probe market at flat </a:t>
            </a:r>
            <a:r>
              <a:rPr lang="en-US" altLang="en-US" sz="1800" dirty="0" smtClean="0">
                <a:latin typeface="Ubuntu" panose="020B0504030602030204" pitchFamily="34" charset="0"/>
              </a:rPr>
              <a:t>top</a:t>
            </a:r>
          </a:p>
          <a:p>
            <a:pPr marL="28575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en-US" sz="1800" dirty="0" smtClean="0">
                <a:latin typeface="Ubuntu" panose="020B0504030602030204" pitchFamily="34" charset="0"/>
              </a:rPr>
              <a:t>field </a:t>
            </a:r>
            <a:r>
              <a:rPr lang="en-US" altLang="en-US" sz="1800" dirty="0">
                <a:latin typeface="Ubuntu" panose="020B0504030602030204" pitchFamily="34" charset="0"/>
              </a:rPr>
              <a:t>error reduced </a:t>
            </a:r>
            <a:r>
              <a:rPr lang="en-US" altLang="en-US" sz="1800" dirty="0" smtClean="0">
                <a:latin typeface="Ubuntu" panose="020B0504030602030204" pitchFamily="34" charset="0"/>
              </a:rPr>
              <a:t>6 </a:t>
            </a:r>
            <a:r>
              <a:rPr lang="en-US" altLang="en-US" sz="1800" dirty="0" smtClean="0">
                <a:latin typeface="Ubuntu" panose="020B0504030602030204" pitchFamily="34" charset="0"/>
                <a:sym typeface="Symbol" panose="05050102010706020507" pitchFamily="18" charset="2"/>
              </a:rPr>
              <a:t></a:t>
            </a:r>
            <a:endParaRPr lang="en-US" altLang="en-US" sz="1800" dirty="0" smtClean="0">
              <a:latin typeface="Ubuntu" panose="020B0504030602030204" pitchFamily="34" charset="0"/>
            </a:endParaRPr>
          </a:p>
          <a:p>
            <a:pPr marL="28575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en-US" sz="1800" dirty="0" smtClean="0">
                <a:latin typeface="Ubuntu" panose="020B0504030602030204" pitchFamily="34" charset="0"/>
              </a:rPr>
              <a:t>dead </a:t>
            </a:r>
            <a:r>
              <a:rPr lang="en-US" altLang="en-US" sz="1800" dirty="0">
                <a:latin typeface="Ubuntu" panose="020B0504030602030204" pitchFamily="34" charset="0"/>
              </a:rPr>
              <a:t>time by </a:t>
            </a:r>
            <a:r>
              <a:rPr lang="en-US" altLang="en-US" sz="1800" dirty="0" smtClean="0">
                <a:latin typeface="Ubuntu" panose="020B0504030602030204" pitchFamily="34" charset="0"/>
              </a:rPr>
              <a:t>30%</a:t>
            </a:r>
          </a:p>
          <a:p>
            <a:pPr marL="28575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en-US" sz="1800" dirty="0">
                <a:latin typeface="Ubuntu" panose="020B0504030602030204" pitchFamily="34" charset="0"/>
              </a:rPr>
              <a:t>reproducibility 50 ppm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en-US" altLang="en-US" sz="1800" dirty="0">
              <a:latin typeface="Ubuntu" panose="020B0504030602030204" pitchFamily="34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5143820-6D57-408B-BBB1-57A0BD9F24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7908" y="3838323"/>
            <a:ext cx="3971996" cy="223979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044244-1A92-4E60-B6D3-6D1977CAD6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97217" y="3825044"/>
            <a:ext cx="2915646" cy="237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26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Hard </a:t>
              </a:r>
              <a:r>
                <a:rPr lang="en-US" sz="1800" b="1" dirty="0" smtClean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superconductors – a recap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sp>
        <p:nvSpPr>
          <p:cNvPr id="11" name="Rectangle 3">
            <a:extLst>
              <a:ext uri="{FF2B5EF4-FFF2-40B4-BE49-F238E27FC236}">
                <a16:creationId xmlns:a16="http://schemas.microsoft.com/office/drawing/2014/main" id="{2E5F2C8B-B9C8-43FA-958B-9853A47150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80" y="276756"/>
            <a:ext cx="9964896" cy="558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</a:bodyPr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marL="446088" lvl="1" indent="-285750" defTabSz="822325">
              <a:spcBef>
                <a:spcPts val="0"/>
              </a:spcBef>
              <a:spcAft>
                <a:spcPts val="300"/>
              </a:spcAft>
              <a:defRPr/>
            </a:pPr>
            <a:r>
              <a:rPr lang="en-US" altLang="en-US" sz="1600" kern="0" dirty="0">
                <a:solidFill>
                  <a:srgbClr val="000000"/>
                </a:solidFill>
                <a:latin typeface="Ubuntu" panose="020B0504030602030204" pitchFamily="34" charset="0"/>
              </a:rPr>
              <a:t>Strong magnetic fields can penetrate by discrete flux quanta trapped by pinning sites</a:t>
            </a:r>
          </a:p>
          <a:p>
            <a:pPr marL="446088" lvl="1" indent="-285750" defTabSz="822325">
              <a:spcBef>
                <a:spcPts val="0"/>
              </a:spcBef>
              <a:spcAft>
                <a:spcPts val="300"/>
              </a:spcAft>
              <a:defRPr/>
            </a:pPr>
            <a:r>
              <a:rPr lang="en-US" altLang="en-US" sz="1600" kern="0" dirty="0">
                <a:solidFill>
                  <a:srgbClr val="000000"/>
                </a:solidFill>
                <a:latin typeface="Ubuntu" panose="020B0504030602030204" pitchFamily="34" charset="0"/>
              </a:rPr>
              <a:t>Flux gradient </a:t>
            </a:r>
            <a:r>
              <a:rPr lang="en-US" altLang="en-US" sz="16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→ </a:t>
            </a:r>
            <a:r>
              <a:rPr lang="en-US" altLang="en-US" sz="1600" b="1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non-dissipative DC t</a:t>
            </a:r>
            <a:r>
              <a:rPr lang="en-US" altLang="en-US" sz="1600" b="1" kern="0" dirty="0">
                <a:solidFill>
                  <a:srgbClr val="000000"/>
                </a:solidFill>
                <a:latin typeface="Ubuntu" panose="020B0504030602030204" pitchFamily="34" charset="0"/>
              </a:rPr>
              <a:t>ransport current </a:t>
            </a:r>
            <a:r>
              <a:rPr lang="en-US" altLang="en-US" sz="1600" kern="0" dirty="0">
                <a:solidFill>
                  <a:srgbClr val="000000"/>
                </a:solidFill>
                <a:latin typeface="Ubuntu" panose="020B0504030602030204" pitchFamily="34" charset="0"/>
              </a:rPr>
              <a:t>at critical current density </a:t>
            </a:r>
            <a:r>
              <a:rPr lang="en-US" altLang="en-US" sz="1600" i="1" kern="0" dirty="0">
                <a:solidFill>
                  <a:srgbClr val="000000"/>
                </a:solidFill>
                <a:latin typeface="Ubuntu" panose="020B0504030602030204" pitchFamily="34" charset="0"/>
              </a:rPr>
              <a:t>J</a:t>
            </a:r>
            <a:r>
              <a:rPr lang="en-US" altLang="en-US" sz="1600" i="1" kern="0" baseline="-25000" dirty="0">
                <a:solidFill>
                  <a:srgbClr val="000000"/>
                </a:solidFill>
                <a:latin typeface="Ubuntu" panose="020B0504030602030204" pitchFamily="34" charset="0"/>
              </a:rPr>
              <a:t>C</a:t>
            </a:r>
            <a:r>
              <a:rPr lang="en-US" altLang="en-US" sz="1600" kern="0" dirty="0">
                <a:solidFill>
                  <a:srgbClr val="000000"/>
                </a:solidFill>
                <a:latin typeface="Ubuntu" panose="020B0504030602030204" pitchFamily="34" charset="0"/>
              </a:rPr>
              <a:t> </a:t>
            </a:r>
          </a:p>
          <a:p>
            <a:pPr marL="446088" lvl="1" indent="-285750" defTabSz="822325">
              <a:spcBef>
                <a:spcPts val="0"/>
              </a:spcBef>
              <a:spcAft>
                <a:spcPts val="300"/>
              </a:spcAft>
              <a:defRPr/>
            </a:pPr>
            <a:r>
              <a:rPr lang="en-US" altLang="en-US" sz="1600" kern="0" dirty="0">
                <a:solidFill>
                  <a:srgbClr val="000000"/>
                </a:solidFill>
                <a:latin typeface="Ubuntu" panose="020B0504030602030204" pitchFamily="34" charset="0"/>
              </a:rPr>
              <a:t>De-pinning </a:t>
            </a:r>
            <a:r>
              <a:rPr lang="en-US" altLang="en-US" sz="16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→ electrical field </a:t>
            </a:r>
            <a:r>
              <a:rPr lang="en-US" altLang="en-US" sz="1600" i="1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E </a:t>
            </a:r>
            <a:r>
              <a:rPr lang="en-US" altLang="en-US" sz="16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→ strongly non-linear dependence </a:t>
            </a:r>
            <a:r>
              <a:rPr lang="en-US" altLang="en-US" sz="1600" i="1" kern="0" dirty="0" smtClean="0">
                <a:solidFill>
                  <a:srgbClr val="000000"/>
                </a:solidFill>
                <a:latin typeface="Ubuntu" panose="020B0504030602030204" pitchFamily="34" charset="0"/>
              </a:rPr>
              <a:t>J</a:t>
            </a:r>
            <a:r>
              <a:rPr lang="en-US" altLang="en-US" sz="1600" i="1" kern="0" baseline="-25000" dirty="0" smtClean="0">
                <a:solidFill>
                  <a:srgbClr val="000000"/>
                </a:solidFill>
                <a:latin typeface="Ubuntu" panose="020B0504030602030204" pitchFamily="34" charset="0"/>
              </a:rPr>
              <a:t>C</a:t>
            </a:r>
            <a:r>
              <a:rPr lang="en-US" altLang="en-US" sz="1600" kern="0" dirty="0" smtClean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(</a:t>
            </a:r>
            <a:r>
              <a:rPr lang="en-US" altLang="en-US" sz="1600" i="1" kern="0" dirty="0" smtClean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E</a:t>
            </a:r>
            <a:r>
              <a:rPr lang="en-US" altLang="en-US" sz="1600" kern="0" dirty="0" smtClean="0">
                <a:solidFill>
                  <a:srgbClr val="000000"/>
                </a:solidFill>
                <a:latin typeface="Ubuntu" panose="020B0504030602030204" pitchFamily="34" charset="0"/>
              </a:rPr>
              <a:t> </a:t>
            </a:r>
            <a:r>
              <a:rPr lang="en-US" altLang="en-US" sz="16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)</a:t>
            </a:r>
            <a:endParaRPr lang="en-US" altLang="en-US" sz="1600" kern="0" dirty="0">
              <a:solidFill>
                <a:srgbClr val="000000"/>
              </a:solidFill>
              <a:latin typeface="Ubuntu" panose="020B0504030602030204" pitchFamily="34" charset="0"/>
            </a:endParaRPr>
          </a:p>
          <a:p>
            <a:pPr marL="446088" lvl="1" indent="-285750" defTabSz="822325">
              <a:spcBef>
                <a:spcPts val="0"/>
              </a:spcBef>
              <a:spcAft>
                <a:spcPts val="300"/>
              </a:spcAft>
              <a:defRPr/>
            </a:pPr>
            <a:r>
              <a:rPr lang="en-US" altLang="en-US" sz="1600" kern="0" dirty="0">
                <a:solidFill>
                  <a:srgbClr val="000000"/>
                </a:solidFill>
                <a:latin typeface="Ubuntu" panose="020B0504030602030204" pitchFamily="34" charset="0"/>
              </a:rPr>
              <a:t>Flux penetration creates persistent currents </a:t>
            </a:r>
            <a:r>
              <a:rPr lang="en-US" altLang="en-US" sz="16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→ magnetization with hysteresis →</a:t>
            </a:r>
            <a:br>
              <a:rPr lang="en-US" altLang="en-US" sz="16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</a:br>
            <a:r>
              <a:rPr lang="en-US" altLang="en-US" sz="1600" b="1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DC field distortion + AC losses</a:t>
            </a:r>
          </a:p>
          <a:p>
            <a:pPr marL="446088" lvl="1" indent="-285750" defTabSz="822325">
              <a:spcBef>
                <a:spcPts val="0"/>
              </a:spcBef>
              <a:spcAft>
                <a:spcPts val="300"/>
              </a:spcAft>
              <a:defRPr/>
            </a:pPr>
            <a:r>
              <a:rPr lang="en-US" altLang="en-US" sz="16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Thermal stability + reduction of persistent currents → small filaments in a Cu matrix → </a:t>
            </a:r>
            <a:br>
              <a:rPr lang="en-US" altLang="en-US" sz="16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</a:br>
            <a:r>
              <a:rPr lang="en-US" altLang="en-US" sz="16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local and long-range dynamic coupling → unique </a:t>
            </a:r>
            <a:r>
              <a:rPr lang="en-US" altLang="en-US" sz="1600" b="1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decay and snapback </a:t>
            </a:r>
            <a:r>
              <a:rPr lang="en-US" altLang="en-US" sz="1600" b="1" kern="0" dirty="0" smtClean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phenomena</a:t>
            </a:r>
          </a:p>
          <a:p>
            <a:pPr marL="446088" lvl="1" indent="-285750" defTabSz="822325">
              <a:spcBef>
                <a:spcPts val="0"/>
              </a:spcBef>
              <a:spcAft>
                <a:spcPts val="300"/>
              </a:spcAft>
              <a:defRPr/>
            </a:pPr>
            <a:r>
              <a:rPr lang="en-US" altLang="en-US" sz="16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transition to resistive </a:t>
            </a:r>
            <a:r>
              <a:rPr lang="en-US" altLang="en-US" sz="1600" kern="0" dirty="0" smtClean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state (</a:t>
            </a:r>
            <a:r>
              <a:rPr lang="en-US" altLang="en-US" sz="1600" b="1" kern="0" dirty="0" smtClean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quench</a:t>
            </a:r>
            <a:r>
              <a:rPr lang="en-US" altLang="en-US" sz="16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) triggered by local heat deposition or excess current/field </a:t>
            </a:r>
          </a:p>
          <a:p>
            <a:pPr marL="160338" lvl="1" indent="0" defTabSz="822325">
              <a:spcBef>
                <a:spcPts val="0"/>
              </a:spcBef>
              <a:spcAft>
                <a:spcPts val="300"/>
              </a:spcAft>
              <a:buNone/>
              <a:defRPr/>
            </a:pPr>
            <a:endParaRPr lang="en-US" altLang="en-US" sz="1600" kern="0" dirty="0">
              <a:solidFill>
                <a:srgbClr val="000000"/>
              </a:solidFill>
              <a:latin typeface="Ubuntu" panose="020B0504030602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552" y="2781053"/>
            <a:ext cx="3623790" cy="3436848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77A7D38-BA3D-4AD1-B48A-22A3D6E7FD14}"/>
              </a:ext>
            </a:extLst>
          </p:cNvPr>
          <p:cNvCxnSpPr>
            <a:cxnSpLocks/>
          </p:cNvCxnSpPr>
          <p:nvPr/>
        </p:nvCxnSpPr>
        <p:spPr bwMode="auto">
          <a:xfrm>
            <a:off x="5772880" y="4437237"/>
            <a:ext cx="1008112" cy="75608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FF85D1F-8F1A-453C-84D0-3C02516C407E}"/>
              </a:ext>
            </a:extLst>
          </p:cNvPr>
          <p:cNvCxnSpPr>
            <a:cxnSpLocks/>
          </p:cNvCxnSpPr>
          <p:nvPr/>
        </p:nvCxnSpPr>
        <p:spPr bwMode="auto">
          <a:xfrm flipV="1">
            <a:off x="5664868" y="3049549"/>
            <a:ext cx="1108956" cy="101606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8884D5B7-B54D-4D87-8A51-60DE053628E8}"/>
              </a:ext>
            </a:extLst>
          </p:cNvPr>
          <p:cNvSpPr/>
          <p:nvPr/>
        </p:nvSpPr>
        <p:spPr>
          <a:xfrm>
            <a:off x="6780992" y="2906195"/>
            <a:ext cx="31765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en-US" sz="1200" b="1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Nb</a:t>
            </a:r>
            <a:r>
              <a:rPr lang="en-US" altLang="en-US" sz="1200" b="1" kern="0" baseline="-2500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3</a:t>
            </a:r>
            <a:r>
              <a:rPr lang="en-US" altLang="en-US" sz="1200" b="1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Sn</a:t>
            </a:r>
            <a:br>
              <a:rPr lang="en-US" altLang="en-US" sz="1200" b="1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</a:br>
            <a:r>
              <a:rPr lang="en-US" altLang="en-US" sz="12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- brittle intermetallic compound</a:t>
            </a:r>
            <a:br>
              <a:rPr lang="en-US" altLang="en-US" sz="12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</a:br>
            <a:r>
              <a:rPr lang="en-US" altLang="en-US" sz="12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- higher performance but </a:t>
            </a:r>
            <a:r>
              <a:rPr lang="en-US" altLang="en-US" sz="1200" kern="0" dirty="0" smtClean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strain-dependent, difficult to produce</a:t>
            </a:r>
            <a:r>
              <a:rPr lang="en-US" altLang="en-US" sz="12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/>
            </a:r>
            <a:br>
              <a:rPr lang="en-US" altLang="en-US" sz="12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</a:br>
            <a:r>
              <a:rPr lang="en-US" altLang="en-US" sz="12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- many prototype, models and one-off projects (e.g. ITER TF coils)</a:t>
            </a:r>
            <a:br>
              <a:rPr lang="en-US" altLang="en-US" sz="12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</a:br>
            <a:r>
              <a:rPr lang="en-US" altLang="en-US" sz="12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- first large-scale accelerator magnet deployment planned for </a:t>
            </a:r>
            <a:r>
              <a:rPr lang="en-US" altLang="en-US" sz="1200" kern="0" dirty="0" err="1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HiLumi</a:t>
            </a:r>
            <a:r>
              <a:rPr lang="en-US" altLang="en-US" sz="12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 LHC</a:t>
            </a:r>
            <a:br>
              <a:rPr lang="en-US" altLang="en-US" sz="12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</a:br>
            <a:r>
              <a:rPr lang="en-US" altLang="en-US" sz="12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(11 T bending in LS2, IR quads in LS3)</a:t>
            </a:r>
            <a:endParaRPr lang="fr-FR" sz="12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39DA41D-5F44-49AA-8C5F-5D49ED488FB4}"/>
              </a:ext>
            </a:extLst>
          </p:cNvPr>
          <p:cNvSpPr/>
          <p:nvPr/>
        </p:nvSpPr>
        <p:spPr>
          <a:xfrm>
            <a:off x="6773824" y="5017574"/>
            <a:ext cx="2755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en-US" sz="1200" b="1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NbTi</a:t>
            </a:r>
            <a:r>
              <a:rPr lang="en-US" altLang="en-US" sz="12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: </a:t>
            </a:r>
            <a:br>
              <a:rPr lang="en-US" altLang="en-US" sz="12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</a:br>
            <a:r>
              <a:rPr lang="en-US" altLang="en-US" sz="12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- ductile alloy</a:t>
            </a:r>
            <a:br>
              <a:rPr lang="en-US" altLang="en-US" sz="12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</a:br>
            <a:r>
              <a:rPr lang="en-US" altLang="en-US" sz="12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- industry standard</a:t>
            </a:r>
            <a:br>
              <a:rPr lang="en-US" altLang="en-US" sz="12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</a:br>
            <a:r>
              <a:rPr lang="en-US" altLang="en-US" sz="12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- many applications in accelerator and experimental </a:t>
            </a:r>
            <a:r>
              <a:rPr lang="en-US" altLang="en-US" sz="1200" kern="0" dirty="0" smtClean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magnets</a:t>
            </a:r>
            <a:r>
              <a:rPr lang="en-US" altLang="en-US" sz="1200" kern="0" dirty="0">
                <a:solidFill>
                  <a:srgbClr val="000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, MRI, electrical distribution and machines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762EFF7-4CFA-42C5-8C06-7A6EE606BCF5}"/>
              </a:ext>
            </a:extLst>
          </p:cNvPr>
          <p:cNvGrpSpPr/>
          <p:nvPr/>
        </p:nvGrpSpPr>
        <p:grpSpPr>
          <a:xfrm>
            <a:off x="341410" y="2784667"/>
            <a:ext cx="2161222" cy="1918215"/>
            <a:chOff x="6200633" y="3609020"/>
            <a:chExt cx="3030105" cy="2655643"/>
          </a:xfrm>
        </p:grpSpPr>
        <p:pic>
          <p:nvPicPr>
            <p:cNvPr id="15" name="Picture 5">
              <a:extLst>
                <a:ext uri="{FF2B5EF4-FFF2-40B4-BE49-F238E27FC236}">
                  <a16:creationId xmlns:a16="http://schemas.microsoft.com/office/drawing/2014/main" id="{029FD801-CE7E-4E18-8EF0-36F1B476F5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92" r="4335"/>
            <a:stretch>
              <a:fillRect/>
            </a:stretch>
          </p:blipFill>
          <p:spPr bwMode="auto">
            <a:xfrm>
              <a:off x="6200633" y="3609020"/>
              <a:ext cx="3030105" cy="2636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2A0BD54-31E6-4745-8D1E-CD2D55B51918}"/>
                </a:ext>
              </a:extLst>
            </p:cNvPr>
            <p:cNvSpPr/>
            <p:nvPr/>
          </p:nvSpPr>
          <p:spPr>
            <a:xfrm>
              <a:off x="6223310" y="6018442"/>
              <a:ext cx="98777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1000" kern="0" dirty="0">
                  <a:solidFill>
                    <a:srgbClr val="000000"/>
                  </a:solidFill>
                  <a:latin typeface="Ubuntu" panose="020B0504030602030204" pitchFamily="34" charset="0"/>
                  <a:sym typeface="Arial" panose="020B0604020202020204" pitchFamily="34" charset="0"/>
                </a:rPr>
                <a:t>(</a:t>
              </a:r>
              <a:r>
                <a:rPr lang="en-US" altLang="en-US" sz="1000" i="1" kern="0" dirty="0" err="1">
                  <a:solidFill>
                    <a:srgbClr val="000000"/>
                  </a:solidFill>
                  <a:latin typeface="Ubuntu" panose="020B0504030602030204" pitchFamily="34" charset="0"/>
                  <a:sym typeface="Arial" panose="020B0604020202020204" pitchFamily="34" charset="0"/>
                </a:rPr>
                <a:t>E</a:t>
              </a:r>
              <a:r>
                <a:rPr lang="en-US" altLang="en-US" sz="1000" kern="0" baseline="-25000" dirty="0" err="1">
                  <a:solidFill>
                    <a:srgbClr val="000000"/>
                  </a:solidFill>
                  <a:latin typeface="Ubuntu" panose="020B0504030602030204" pitchFamily="34" charset="0"/>
                  <a:sym typeface="Arial" panose="020B0604020202020204" pitchFamily="34" charset="0"/>
                </a:rPr>
                <a:t>c</a:t>
              </a:r>
              <a:r>
                <a:rPr lang="en-US" altLang="en-US" sz="1000" kern="0" dirty="0">
                  <a:solidFill>
                    <a:srgbClr val="000000"/>
                  </a:solidFill>
                  <a:latin typeface="Ubuntu" panose="020B050403060203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ja-JP" sz="1000" kern="0" dirty="0">
                  <a:solidFill>
                    <a:srgbClr val="000000"/>
                  </a:solidFill>
                  <a:latin typeface="Ubuntu" panose="020B0504030602030204" pitchFamily="34" charset="0"/>
                  <a:sym typeface="Arial" panose="020B0604020202020204" pitchFamily="34" charset="0"/>
                </a:rPr>
                <a:t>= </a:t>
              </a:r>
              <a:r>
                <a:rPr lang="en-US" altLang="en-US" sz="1000" kern="0" dirty="0">
                  <a:solidFill>
                    <a:srgbClr val="000000"/>
                  </a:solidFill>
                  <a:latin typeface="Ubuntu" panose="020B0504030602030204" pitchFamily="34" charset="0"/>
                  <a:sym typeface="Arial" panose="020B0604020202020204" pitchFamily="34" charset="0"/>
                </a:rPr>
                <a:t>1 µV/cm)</a:t>
              </a:r>
              <a:endParaRPr lang="fr-FR" sz="100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A663317-1AE5-48E2-9154-BF17E46F6BFA}"/>
                </a:ext>
              </a:extLst>
            </p:cNvPr>
            <p:cNvSpPr/>
            <p:nvPr/>
          </p:nvSpPr>
          <p:spPr>
            <a:xfrm>
              <a:off x="6620988" y="4804026"/>
              <a:ext cx="119295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1000" kern="0" dirty="0">
                  <a:solidFill>
                    <a:srgbClr val="0033CC"/>
                  </a:solidFill>
                  <a:latin typeface="+mj-lt"/>
                  <a:sym typeface="Arial" panose="020B0604020202020204" pitchFamily="34" charset="0"/>
                </a:rPr>
                <a:t>Normal conductor</a:t>
              </a:r>
              <a:endParaRPr lang="fr-FR" sz="1000" dirty="0">
                <a:solidFill>
                  <a:srgbClr val="0033CC"/>
                </a:solidFill>
                <a:latin typeface="+mj-lt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FE16267-DD09-4CCF-BB31-E2E10311CA75}"/>
                </a:ext>
              </a:extLst>
            </p:cNvPr>
            <p:cNvSpPr/>
            <p:nvPr/>
          </p:nvSpPr>
          <p:spPr bwMode="auto">
            <a:xfrm>
              <a:off x="8805395" y="5599692"/>
              <a:ext cx="65" cy="123111"/>
            </a:xfrm>
            <a:prstGeom prst="rect">
              <a:avLst/>
            </a:prstGeom>
            <a:solidFill>
              <a:srgbClr val="FFFFFF"/>
            </a:solidFill>
            <a:ln w="3175" cap="flat" cmpd="sng" algn="ctr">
              <a:noFill/>
              <a:prstDash val="solid"/>
              <a:round/>
              <a:headEnd type="none" w="med" len="med"/>
              <a:tailEnd type="stealth" w="sm" len="sm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F9555BC-8E2B-4A5C-817F-CBC2FCB45A5C}"/>
                </a:ext>
              </a:extLst>
            </p:cNvPr>
            <p:cNvSpPr/>
            <p:nvPr/>
          </p:nvSpPr>
          <p:spPr>
            <a:xfrm>
              <a:off x="7069516" y="3916302"/>
              <a:ext cx="129234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1000" kern="0" dirty="0">
                  <a:solidFill>
                    <a:srgbClr val="FF0000"/>
                  </a:solidFill>
                  <a:latin typeface="+mj-lt"/>
                  <a:sym typeface="Arial" panose="020B0604020202020204" pitchFamily="34" charset="0"/>
                </a:rPr>
                <a:t>Critical State Model</a:t>
              </a:r>
              <a:endParaRPr lang="fr-FR" sz="1000" dirty="0">
                <a:solidFill>
                  <a:srgbClr val="FF0000"/>
                </a:solidFill>
                <a:latin typeface="+mj-lt"/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76294BFC-D1D5-4EE8-8863-19953BFF6535}"/>
                </a:ext>
              </a:extLst>
            </p:cNvPr>
            <p:cNvCxnSpPr/>
            <p:nvPr/>
          </p:nvCxnSpPr>
          <p:spPr bwMode="auto">
            <a:xfrm>
              <a:off x="8301372" y="4077072"/>
              <a:ext cx="288032" cy="180020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43F837C5-647C-490C-9B0E-71880473B25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170454" y="5050248"/>
              <a:ext cx="158810" cy="430980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rgbClr val="0033CC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65416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996371" y="1952836"/>
            <a:ext cx="5767605" cy="215443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7000" b="1" dirty="0">
                <a:ln w="66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Ubuntu" panose="020B0504030602030204" pitchFamily="34" charset="0"/>
              </a:rPr>
              <a:t>Power supply</a:t>
            </a:r>
            <a:br>
              <a:rPr lang="en-US" sz="7000" b="1" dirty="0">
                <a:ln w="66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Ubuntu" panose="020B0504030602030204" pitchFamily="34" charset="0"/>
              </a:rPr>
            </a:br>
            <a:r>
              <a:rPr lang="en-US" sz="7000" b="1" dirty="0">
                <a:ln w="66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Ubuntu" panose="020B0504030602030204" pitchFamily="34" charset="0"/>
              </a:rPr>
              <a:t>ripple</a:t>
            </a:r>
          </a:p>
        </p:txBody>
      </p:sp>
    </p:spTree>
    <p:extLst>
      <p:ext uri="{BB962C8B-B14F-4D97-AF65-F5344CB8AC3E}">
        <p14:creationId xmlns:p14="http://schemas.microsoft.com/office/powerpoint/2010/main" val="283034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 smtClean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Example: APOLO on ELENA MB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sp>
        <p:nvSpPr>
          <p:cNvPr id="20" name="Rectangle 9">
            <a:extLst>
              <a:ext uri="{FF2B5EF4-FFF2-40B4-BE49-F238E27FC236}">
                <a16:creationId xmlns:a16="http://schemas.microsoft.com/office/drawing/2014/main" id="{EFA20E67-5800-4881-9B05-C20D35062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361" y="404664"/>
            <a:ext cx="9684179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CERN-made APOLO_2p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switched-mode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power converter, ±450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V/ ± 450 A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Two converters tested with different loads: 1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MB (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bldg. 311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),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7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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MB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in series (ELENA ring)</a:t>
            </a:r>
            <a:endParaRPr lang="en-US" sz="1800" dirty="0">
              <a:latin typeface="Ubuntu" panose="020B0504030602030204" pitchFamily="34" charset="0"/>
              <a:cs typeface="Tahoma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E46A29-BF6D-42FA-9459-8EB32BED9F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456" y="1448780"/>
            <a:ext cx="4032448" cy="4600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72980" y="1456105"/>
            <a:ext cx="4968551" cy="459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657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85" y="2890414"/>
            <a:ext cx="9728828" cy="250156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83" y="368660"/>
            <a:ext cx="9784571" cy="2498697"/>
          </a:xfrm>
          <a:prstGeom prst="rect">
            <a:avLst/>
          </a:prstGeom>
        </p:spPr>
      </p:pic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919191"/>
                    </a:outerShdw>
                  </a:effectLst>
                  <a:latin typeface="Ubuntu" panose="020B0504030602030204" pitchFamily="34" charset="0"/>
                  <a:sym typeface="Symbol" pitchFamily="18" charset="2"/>
                </a:rPr>
                <a:t>Spectral analysis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D9CD56F9-ABA2-4812-911B-BA6EFB700387}"/>
              </a:ext>
            </a:extLst>
          </p:cNvPr>
          <p:cNvSpPr/>
          <p:nvPr/>
        </p:nvSpPr>
        <p:spPr>
          <a:xfrm>
            <a:off x="694555" y="2238075"/>
            <a:ext cx="19802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smtClean="0">
                <a:latin typeface="Ubuntu" panose="020B0504030602030204" pitchFamily="34" charset="0"/>
              </a:rPr>
              <a:t>Test cycle (Hall 311)</a:t>
            </a:r>
            <a:endParaRPr lang="en-US" sz="12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9CD56F9-ABA2-4812-911B-BA6EFB700387}"/>
              </a:ext>
            </a:extLst>
          </p:cNvPr>
          <p:cNvSpPr/>
          <p:nvPr/>
        </p:nvSpPr>
        <p:spPr>
          <a:xfrm>
            <a:off x="751878" y="4740117"/>
            <a:ext cx="19602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smtClean="0">
                <a:latin typeface="Ubuntu" panose="020B0504030602030204" pitchFamily="34" charset="0"/>
              </a:rPr>
              <a:t>Pbar machine cycle</a:t>
            </a:r>
            <a:endParaRPr lang="en-US" sz="1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9CD56F9-ABA2-4812-911B-BA6EFB700387}"/>
              </a:ext>
            </a:extLst>
          </p:cNvPr>
          <p:cNvSpPr/>
          <p:nvPr/>
        </p:nvSpPr>
        <p:spPr>
          <a:xfrm>
            <a:off x="4710695" y="584297"/>
            <a:ext cx="16914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>
                <a:latin typeface="Ubuntu" panose="020B0504030602030204" pitchFamily="34" charset="0"/>
              </a:rPr>
              <a:t>12.5 kHz + </a:t>
            </a:r>
            <a:r>
              <a:rPr lang="fr-FR" sz="1200" dirty="0" err="1" smtClean="0">
                <a:latin typeface="Ubuntu" panose="020B0504030602030204" pitchFamily="34" charset="0"/>
              </a:rPr>
              <a:t>harmonics</a:t>
            </a:r>
            <a:r>
              <a:rPr lang="fr-FR" sz="1200" dirty="0" smtClean="0">
                <a:latin typeface="Ubuntu" panose="020B0504030602030204" pitchFamily="34" charset="0"/>
              </a:rPr>
              <a:t> </a:t>
            </a:r>
            <a:br>
              <a:rPr lang="fr-FR" sz="1200" dirty="0" smtClean="0">
                <a:latin typeface="Ubuntu" panose="020B0504030602030204" pitchFamily="34" charset="0"/>
              </a:rPr>
            </a:br>
            <a:r>
              <a:rPr lang="fr-FR" sz="1200" dirty="0" smtClean="0">
                <a:latin typeface="Ubuntu" panose="020B0504030602030204" pitchFamily="34" charset="0"/>
              </a:rPr>
              <a:t>&lt; 1 </a:t>
            </a:r>
            <a:r>
              <a:rPr lang="fr-FR" sz="1200" dirty="0" smtClean="0">
                <a:latin typeface="Ubuntu" panose="020B0504030602030204" pitchFamily="34" charset="0"/>
                <a:sym typeface="Symbol" panose="05050102010706020507" pitchFamily="18" charset="2"/>
              </a:rPr>
              <a:t>A</a:t>
            </a:r>
            <a:endParaRPr lang="en-US" sz="12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554F51E-C23B-4007-9C2F-2575A3271B23}"/>
              </a:ext>
            </a:extLst>
          </p:cNvPr>
          <p:cNvCxnSpPr/>
          <p:nvPr/>
        </p:nvCxnSpPr>
        <p:spPr bwMode="auto">
          <a:xfrm>
            <a:off x="5600373" y="1045962"/>
            <a:ext cx="136844" cy="582451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554F51E-C23B-4007-9C2F-2575A3271B23}"/>
              </a:ext>
            </a:extLst>
          </p:cNvPr>
          <p:cNvCxnSpPr/>
          <p:nvPr/>
        </p:nvCxnSpPr>
        <p:spPr bwMode="auto">
          <a:xfrm>
            <a:off x="5598773" y="1038640"/>
            <a:ext cx="396044" cy="684076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554F51E-C23B-4007-9C2F-2575A3271B23}"/>
              </a:ext>
            </a:extLst>
          </p:cNvPr>
          <p:cNvCxnSpPr/>
          <p:nvPr/>
        </p:nvCxnSpPr>
        <p:spPr bwMode="auto">
          <a:xfrm flipV="1">
            <a:off x="4543665" y="1709351"/>
            <a:ext cx="715179" cy="315652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D9CD56F9-ABA2-4812-911B-BA6EFB700387}"/>
              </a:ext>
            </a:extLst>
          </p:cNvPr>
          <p:cNvSpPr/>
          <p:nvPr/>
        </p:nvSpPr>
        <p:spPr>
          <a:xfrm>
            <a:off x="3732249" y="2056669"/>
            <a:ext cx="12682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>
                <a:latin typeface="Ubuntu" panose="020B0504030602030204" pitchFamily="34" charset="0"/>
              </a:rPr>
              <a:t>DCCT</a:t>
            </a:r>
            <a:br>
              <a:rPr lang="fr-FR" sz="1200" dirty="0" smtClean="0">
                <a:latin typeface="Ubuntu" panose="020B0504030602030204" pitchFamily="34" charset="0"/>
              </a:rPr>
            </a:br>
            <a:r>
              <a:rPr lang="fr-FR" sz="1200" dirty="0" err="1" smtClean="0">
                <a:latin typeface="Ubuntu" panose="020B0504030602030204" pitchFamily="34" charset="0"/>
              </a:rPr>
              <a:t>filter</a:t>
            </a:r>
            <a:r>
              <a:rPr lang="fr-FR" sz="1200" dirty="0" smtClean="0">
                <a:latin typeface="Ubuntu" panose="020B0504030602030204" pitchFamily="34" charset="0"/>
              </a:rPr>
              <a:t> </a:t>
            </a:r>
            <a:r>
              <a:rPr lang="fr-FR" sz="1200" dirty="0" err="1" smtClean="0">
                <a:latin typeface="Ubuntu" panose="020B0504030602030204" pitchFamily="34" charset="0"/>
              </a:rPr>
              <a:t>side</a:t>
            </a:r>
            <a:r>
              <a:rPr lang="fr-FR" sz="1200" dirty="0" smtClean="0">
                <a:latin typeface="Ubuntu" panose="020B0504030602030204" pitchFamily="34" charset="0"/>
              </a:rPr>
              <a:t> lobes</a:t>
            </a:r>
            <a:endParaRPr lang="en-US" sz="12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554F51E-C23B-4007-9C2F-2575A3271B23}"/>
              </a:ext>
            </a:extLst>
          </p:cNvPr>
          <p:cNvCxnSpPr/>
          <p:nvPr/>
        </p:nvCxnSpPr>
        <p:spPr bwMode="auto">
          <a:xfrm flipV="1">
            <a:off x="4298141" y="3632406"/>
            <a:ext cx="614575" cy="812232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D9CD56F9-ABA2-4812-911B-BA6EFB700387}"/>
              </a:ext>
            </a:extLst>
          </p:cNvPr>
          <p:cNvSpPr/>
          <p:nvPr/>
        </p:nvSpPr>
        <p:spPr>
          <a:xfrm>
            <a:off x="3732249" y="4410208"/>
            <a:ext cx="14510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>
                <a:latin typeface="Ubuntu" panose="020B0504030602030204" pitchFamily="34" charset="0"/>
              </a:rPr>
              <a:t>50 Hz + </a:t>
            </a:r>
            <a:r>
              <a:rPr lang="fr-FR" sz="1200" dirty="0" err="1" smtClean="0">
                <a:latin typeface="Ubuntu" panose="020B0504030602030204" pitchFamily="34" charset="0"/>
              </a:rPr>
              <a:t>harmonics</a:t>
            </a:r>
            <a:r>
              <a:rPr lang="fr-FR" sz="1200" dirty="0" smtClean="0">
                <a:latin typeface="Ubuntu" panose="020B0504030602030204" pitchFamily="34" charset="0"/>
              </a:rPr>
              <a:t/>
            </a:r>
            <a:br>
              <a:rPr lang="fr-FR" sz="1200" dirty="0" smtClean="0">
                <a:latin typeface="Ubuntu" panose="020B0504030602030204" pitchFamily="34" charset="0"/>
              </a:rPr>
            </a:br>
            <a:r>
              <a:rPr lang="fr-FR" sz="1200" dirty="0" smtClean="0">
                <a:latin typeface="Ubuntu" panose="020B0504030602030204" pitchFamily="34" charset="0"/>
              </a:rPr>
              <a:t>+ </a:t>
            </a:r>
            <a:r>
              <a:rPr lang="fr-FR" sz="1200" dirty="0" err="1" smtClean="0">
                <a:latin typeface="Ubuntu" panose="020B0504030602030204" pitchFamily="34" charset="0"/>
              </a:rPr>
              <a:t>spurious</a:t>
            </a:r>
            <a:r>
              <a:rPr lang="fr-FR" sz="1200" dirty="0" smtClean="0">
                <a:latin typeface="Ubuntu" panose="020B0504030602030204" pitchFamily="34" charset="0"/>
              </a:rPr>
              <a:t> noise</a:t>
            </a:r>
            <a:br>
              <a:rPr lang="fr-FR" sz="1200" dirty="0" smtClean="0">
                <a:latin typeface="Ubuntu" panose="020B0504030602030204" pitchFamily="34" charset="0"/>
              </a:rPr>
            </a:br>
            <a:r>
              <a:rPr lang="fr-FR" sz="1200" dirty="0" smtClean="0">
                <a:latin typeface="Ubuntu" panose="020B0504030602030204" pitchFamily="34" charset="0"/>
              </a:rPr>
              <a:t>(</a:t>
            </a:r>
            <a:r>
              <a:rPr lang="fr-FR" sz="1200" dirty="0" err="1" smtClean="0">
                <a:latin typeface="Ubuntu" panose="020B0504030602030204" pitchFamily="34" charset="0"/>
              </a:rPr>
              <a:t>cable</a:t>
            </a:r>
            <a:r>
              <a:rPr lang="fr-FR" sz="1200" dirty="0" smtClean="0">
                <a:latin typeface="Ubuntu" panose="020B0504030602030204" pitchFamily="34" charset="0"/>
              </a:rPr>
              <a:t> pickup)</a:t>
            </a:r>
            <a:endParaRPr lang="en-US" sz="12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9CD56F9-ABA2-4812-911B-BA6EFB700387}"/>
              </a:ext>
            </a:extLst>
          </p:cNvPr>
          <p:cNvSpPr/>
          <p:nvPr/>
        </p:nvSpPr>
        <p:spPr>
          <a:xfrm>
            <a:off x="4844988" y="3036682"/>
            <a:ext cx="16049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>
                <a:latin typeface="Ubuntu" panose="020B0504030602030204" pitchFamily="34" charset="0"/>
              </a:rPr>
              <a:t>6.5 kHz + </a:t>
            </a:r>
            <a:r>
              <a:rPr lang="fr-FR" sz="1200" dirty="0" err="1" smtClean="0">
                <a:latin typeface="Ubuntu" panose="020B0504030602030204" pitchFamily="34" charset="0"/>
              </a:rPr>
              <a:t>harmonics</a:t>
            </a:r>
            <a:r>
              <a:rPr lang="fr-FR" sz="1200" dirty="0" smtClean="0">
                <a:latin typeface="Ubuntu" panose="020B0504030602030204" pitchFamily="34" charset="0"/>
              </a:rPr>
              <a:t> </a:t>
            </a:r>
            <a:br>
              <a:rPr lang="fr-FR" sz="1200" dirty="0" smtClean="0">
                <a:latin typeface="Ubuntu" panose="020B0504030602030204" pitchFamily="34" charset="0"/>
              </a:rPr>
            </a:br>
            <a:r>
              <a:rPr lang="fr-FR" sz="1200" dirty="0" smtClean="0">
                <a:latin typeface="Ubuntu" panose="020B0504030602030204" pitchFamily="34" charset="0"/>
              </a:rPr>
              <a:t>&lt;  50 m</a:t>
            </a:r>
            <a:r>
              <a:rPr lang="fr-FR" sz="1200" dirty="0" smtClean="0">
                <a:latin typeface="Ubuntu" panose="020B0504030602030204" pitchFamily="34" charset="0"/>
                <a:sym typeface="Symbol" panose="05050102010706020507" pitchFamily="18" charset="2"/>
              </a:rPr>
              <a:t>A</a:t>
            </a:r>
            <a:endParaRPr lang="en-US" sz="120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554F51E-C23B-4007-9C2F-2575A3271B23}"/>
              </a:ext>
            </a:extLst>
          </p:cNvPr>
          <p:cNvCxnSpPr/>
          <p:nvPr/>
        </p:nvCxnSpPr>
        <p:spPr bwMode="auto">
          <a:xfrm flipH="1">
            <a:off x="5600373" y="3449475"/>
            <a:ext cx="136844" cy="164252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554F51E-C23B-4007-9C2F-2575A3271B23}"/>
              </a:ext>
            </a:extLst>
          </p:cNvPr>
          <p:cNvCxnSpPr/>
          <p:nvPr/>
        </p:nvCxnSpPr>
        <p:spPr bwMode="auto">
          <a:xfrm>
            <a:off x="5796795" y="3461868"/>
            <a:ext cx="115289" cy="373832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554F51E-C23B-4007-9C2F-2575A3271B23}"/>
              </a:ext>
            </a:extLst>
          </p:cNvPr>
          <p:cNvCxnSpPr/>
          <p:nvPr/>
        </p:nvCxnSpPr>
        <p:spPr bwMode="auto">
          <a:xfrm flipV="1">
            <a:off x="5106356" y="4208048"/>
            <a:ext cx="553930" cy="514891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D9CD56F9-ABA2-4812-911B-BA6EFB700387}"/>
              </a:ext>
            </a:extLst>
          </p:cNvPr>
          <p:cNvSpPr/>
          <p:nvPr/>
        </p:nvSpPr>
        <p:spPr>
          <a:xfrm>
            <a:off x="8270180" y="681129"/>
            <a:ext cx="12602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>
                <a:latin typeface="Ubuntu" panose="020B0504030602030204" pitchFamily="34" charset="0"/>
              </a:rPr>
              <a:t>13, 21, 31 kHz ..</a:t>
            </a:r>
            <a:br>
              <a:rPr lang="fr-FR" sz="1200" dirty="0" smtClean="0">
                <a:latin typeface="Ubuntu" panose="020B0504030602030204" pitchFamily="34" charset="0"/>
              </a:rPr>
            </a:br>
            <a:r>
              <a:rPr lang="fr-FR" sz="1200" dirty="0" smtClean="0">
                <a:latin typeface="Ubuntu" panose="020B0504030602030204" pitchFamily="34" charset="0"/>
              </a:rPr>
              <a:t>&lt; 1 </a:t>
            </a:r>
            <a:r>
              <a:rPr lang="fr-FR" sz="1200" dirty="0" err="1" smtClean="0">
                <a:latin typeface="Ubuntu" panose="020B0504030602030204" pitchFamily="34" charset="0"/>
                <a:sym typeface="Symbol" panose="05050102010706020507" pitchFamily="18" charset="2"/>
              </a:rPr>
              <a:t>nTm</a:t>
            </a:r>
            <a:endParaRPr lang="en-US" sz="12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554F51E-C23B-4007-9C2F-2575A3271B23}"/>
              </a:ext>
            </a:extLst>
          </p:cNvPr>
          <p:cNvCxnSpPr/>
          <p:nvPr/>
        </p:nvCxnSpPr>
        <p:spPr bwMode="auto">
          <a:xfrm>
            <a:off x="8944253" y="1142794"/>
            <a:ext cx="136844" cy="582451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554F51E-C23B-4007-9C2F-2575A3271B23}"/>
              </a:ext>
            </a:extLst>
          </p:cNvPr>
          <p:cNvCxnSpPr/>
          <p:nvPr/>
        </p:nvCxnSpPr>
        <p:spPr bwMode="auto">
          <a:xfrm>
            <a:off x="8944253" y="1113177"/>
            <a:ext cx="396044" cy="684076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D9CD56F9-ABA2-4812-911B-BA6EFB700387}"/>
              </a:ext>
            </a:extLst>
          </p:cNvPr>
          <p:cNvSpPr/>
          <p:nvPr/>
        </p:nvSpPr>
        <p:spPr>
          <a:xfrm>
            <a:off x="8139790" y="3068572"/>
            <a:ext cx="16049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smtClean="0">
                <a:latin typeface="Ubuntu" panose="020B0504030602030204" pitchFamily="34" charset="0"/>
              </a:rPr>
              <a:t>6.5 kHz + </a:t>
            </a:r>
            <a:r>
              <a:rPr lang="fr-FR" sz="1200" dirty="0" err="1" smtClean="0">
                <a:latin typeface="Ubuntu" panose="020B0504030602030204" pitchFamily="34" charset="0"/>
              </a:rPr>
              <a:t>harmonics</a:t>
            </a:r>
            <a:r>
              <a:rPr lang="fr-FR" sz="1200" dirty="0" smtClean="0">
                <a:latin typeface="Ubuntu" panose="020B0504030602030204" pitchFamily="34" charset="0"/>
              </a:rPr>
              <a:t> </a:t>
            </a:r>
            <a:br>
              <a:rPr lang="fr-FR" sz="1200" dirty="0" smtClean="0">
                <a:latin typeface="Ubuntu" panose="020B0504030602030204" pitchFamily="34" charset="0"/>
              </a:rPr>
            </a:br>
            <a:r>
              <a:rPr lang="fr-FR" sz="1200" dirty="0" smtClean="0">
                <a:latin typeface="Ubuntu" panose="020B0504030602030204" pitchFamily="34" charset="0"/>
              </a:rPr>
              <a:t>&lt;  3 </a:t>
            </a:r>
            <a:r>
              <a:rPr lang="fr-FR" sz="1200" dirty="0" err="1" smtClean="0">
                <a:latin typeface="Ubuntu" panose="020B0504030602030204" pitchFamily="34" charset="0"/>
              </a:rPr>
              <a:t>n</a:t>
            </a:r>
            <a:r>
              <a:rPr lang="fr-FR" sz="1200" dirty="0" err="1" smtClean="0">
                <a:latin typeface="Ubuntu" panose="020B0504030602030204" pitchFamily="34" charset="0"/>
                <a:sym typeface="Symbol" panose="05050102010706020507" pitchFamily="18" charset="2"/>
              </a:rPr>
              <a:t>Tm</a:t>
            </a:r>
            <a:endParaRPr lang="en-US" sz="1200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554F51E-C23B-4007-9C2F-2575A3271B23}"/>
              </a:ext>
            </a:extLst>
          </p:cNvPr>
          <p:cNvCxnSpPr/>
          <p:nvPr/>
        </p:nvCxnSpPr>
        <p:spPr bwMode="auto">
          <a:xfrm>
            <a:off x="8771124" y="3510927"/>
            <a:ext cx="110527" cy="1009957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554F51E-C23B-4007-9C2F-2575A3271B23}"/>
              </a:ext>
            </a:extLst>
          </p:cNvPr>
          <p:cNvCxnSpPr/>
          <p:nvPr/>
        </p:nvCxnSpPr>
        <p:spPr bwMode="auto">
          <a:xfrm>
            <a:off x="8797495" y="3530237"/>
            <a:ext cx="379477" cy="1065313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3" name="Rectangle 9">
            <a:extLst>
              <a:ext uri="{FF2B5EF4-FFF2-40B4-BE49-F238E27FC236}">
                <a16:creationId xmlns:a16="http://schemas.microsoft.com/office/drawing/2014/main" id="{EFA20E67-5800-4881-9B05-C20D35062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44" y="5556070"/>
            <a:ext cx="9684179" cy="81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15504" lvl="1" indent="-215504" algn="l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600" dirty="0" smtClean="0">
                <a:latin typeface="Ubuntu" panose="020B0504030602030204" pitchFamily="34" charset="0"/>
                <a:cs typeface="Tahoma" pitchFamily="34" charset="0"/>
              </a:rPr>
              <a:t>Preliminary comparison between two slightly different configurations</a:t>
            </a:r>
            <a:endParaRPr lang="en-US" sz="1600" dirty="0">
              <a:latin typeface="Ubuntu" panose="020B0504030602030204" pitchFamily="34" charset="0"/>
              <a:cs typeface="Tahoma" pitchFamily="34" charset="0"/>
            </a:endParaRPr>
          </a:p>
          <a:p>
            <a:pPr marL="215504" lvl="1" indent="-215504" algn="l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600" dirty="0" smtClean="0">
                <a:latin typeface="Ubuntu" panose="020B0504030602030204" pitchFamily="34" charset="0"/>
                <a:cs typeface="Tahoma" pitchFamily="34" charset="0"/>
              </a:rPr>
              <a:t>Switching frequency and harmonics visible in both I(t) and B(t), negligible amplitude </a:t>
            </a:r>
          </a:p>
          <a:p>
            <a:pPr marL="215504" lvl="1" indent="-215504" algn="l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600" dirty="0" smtClean="0">
                <a:latin typeface="Ubuntu" panose="020B0504030602030204" pitchFamily="34" charset="0"/>
                <a:cs typeface="Tahoma" pitchFamily="34" charset="0"/>
              </a:rPr>
              <a:t>7 </a:t>
            </a:r>
            <a:r>
              <a:rPr lang="en-US" sz="1600" dirty="0" smtClean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 higher load  10  less current noise @ 100 Hz</a:t>
            </a:r>
            <a:endParaRPr lang="en-US" sz="1600" dirty="0">
              <a:latin typeface="Ubuntu" panose="020B0504030602030204" pitchFamily="34" charset="0"/>
              <a:cs typeface="Tahoma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9CD56F9-ABA2-4812-911B-BA6EFB700387}"/>
              </a:ext>
            </a:extLst>
          </p:cNvPr>
          <p:cNvSpPr/>
          <p:nvPr/>
        </p:nvSpPr>
        <p:spPr>
          <a:xfrm>
            <a:off x="7028462" y="4647783"/>
            <a:ext cx="13660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err="1">
                <a:latin typeface="Ubuntu" panose="020B0504030602030204" pitchFamily="34" charset="0"/>
              </a:rPr>
              <a:t>a</a:t>
            </a:r>
            <a:r>
              <a:rPr lang="fr-FR" sz="1200" dirty="0" err="1" smtClean="0">
                <a:latin typeface="Ubuntu" panose="020B0504030602030204" pitchFamily="34" charset="0"/>
              </a:rPr>
              <a:t>dditional</a:t>
            </a:r>
            <a:r>
              <a:rPr lang="fr-FR" sz="1200" dirty="0" smtClean="0">
                <a:latin typeface="Ubuntu" panose="020B0504030602030204" pitchFamily="34" charset="0"/>
              </a:rPr>
              <a:t/>
            </a:r>
            <a:br>
              <a:rPr lang="fr-FR" sz="1200" dirty="0" smtClean="0">
                <a:latin typeface="Ubuntu" panose="020B0504030602030204" pitchFamily="34" charset="0"/>
              </a:rPr>
            </a:br>
            <a:r>
              <a:rPr lang="fr-FR" sz="1200" dirty="0" err="1" smtClean="0">
                <a:latin typeface="Ubuntu" panose="020B0504030602030204" pitchFamily="34" charset="0"/>
              </a:rPr>
              <a:t>coil</a:t>
            </a:r>
            <a:r>
              <a:rPr lang="fr-FR" sz="1200" dirty="0" smtClean="0">
                <a:latin typeface="Ubuntu" panose="020B0504030602030204" pitchFamily="34" charset="0"/>
              </a:rPr>
              <a:t> output </a:t>
            </a:r>
            <a:r>
              <a:rPr lang="fr-FR" sz="1200" dirty="0" err="1" smtClean="0">
                <a:latin typeface="Ubuntu" panose="020B0504030602030204" pitchFamily="34" charset="0"/>
              </a:rPr>
              <a:t>filter</a:t>
            </a:r>
            <a:endParaRPr lang="en-US" sz="1200" dirty="0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554F51E-C23B-4007-9C2F-2575A3271B23}"/>
              </a:ext>
            </a:extLst>
          </p:cNvPr>
          <p:cNvCxnSpPr/>
          <p:nvPr/>
        </p:nvCxnSpPr>
        <p:spPr bwMode="auto">
          <a:xfrm flipV="1">
            <a:off x="8579643" y="4708641"/>
            <a:ext cx="407590" cy="254598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207325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742" y="3176972"/>
            <a:ext cx="6107648" cy="3823654"/>
          </a:xfrm>
          <a:prstGeom prst="rect">
            <a:avLst/>
          </a:prstGeom>
        </p:spPr>
      </p:pic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919191"/>
                    </a:outerShdw>
                  </a:effectLst>
                  <a:latin typeface="Ubuntu" panose="020B0504030602030204" pitchFamily="34" charset="0"/>
                  <a:sym typeface="Symbol" pitchFamily="18" charset="2"/>
                </a:rPr>
                <a:t>Damping resistor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7910" y="1200100"/>
            <a:ext cx="3366869" cy="49406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7" name="Rectangle 9">
            <a:extLst>
              <a:ext uri="{FF2B5EF4-FFF2-40B4-BE49-F238E27FC236}">
                <a16:creationId xmlns:a16="http://schemas.microsoft.com/office/drawing/2014/main" id="{EFA20E67-5800-4881-9B05-C20D35062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415" y="376203"/>
            <a:ext cx="9684179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Classic technique to damp high current frequencies: resistor in parallel with excitation coil</a:t>
            </a:r>
            <a:endParaRPr lang="en-US" sz="1800" dirty="0">
              <a:latin typeface="Ubuntu" panose="020B0504030602030204" pitchFamily="34" charset="0"/>
              <a:cs typeface="Tahoma" pitchFamily="34" charset="0"/>
            </a:endParaRP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Works in addition to damping provided by eddy currents in the yoke and vacuum chamber</a:t>
            </a:r>
            <a:endParaRPr lang="en-US" sz="1800" dirty="0">
              <a:latin typeface="Ubuntu" panose="020B0504030602030204" pitchFamily="34" charset="0"/>
              <a:cs typeface="Tahom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720178" y="4500752"/>
                <a:ext cx="2472793" cy="6031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m:rPr>
                              <m:sty m:val="p"/>
                            </m:rPr>
                            <a:rPr lang="en-GB" sz="1600">
                              <a:latin typeface="Cambria Math" panose="02040503050406030204" pitchFamily="18" charset="0"/>
                            </a:rPr>
                            <m:t>m</m:t>
                          </m:r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𝐼</m:t>
                          </m:r>
                        </m:den>
                      </m:f>
                      <m:r>
                        <a:rPr lang="en-GB" sz="1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1600" i="0">
                              <a:latin typeface="Cambria Math" panose="02040503050406030204" pitchFamily="18" charset="0"/>
                            </a:rPr>
                            <m:t>Rd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GB" sz="1600" i="0">
                              <a:latin typeface="Cambria Math" panose="02040503050406030204" pitchFamily="18" charset="0"/>
                            </a:rPr>
                            <m:t>Rd</m:t>
                          </m:r>
                          <m:r>
                            <a:rPr lang="en-GB" sz="1600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GB" sz="1600" i="0">
                              <a:latin typeface="Cambria Math" panose="02040503050406030204" pitchFamily="18" charset="0"/>
                            </a:rPr>
                            <m:t>Rm</m:t>
                          </m:r>
                          <m:r>
                            <a:rPr lang="en-GB" sz="1600" i="0">
                              <a:latin typeface="Cambria Math" panose="02040503050406030204" pitchFamily="18" charset="0"/>
                            </a:rPr>
                            <m:t>+ⅈ⁢2⁢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GB" sz="1600" i="0">
                              <a:latin typeface="Cambria Math" panose="02040503050406030204" pitchFamily="18" charset="0"/>
                            </a:rPr>
                            <m:t>⁢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sz="1600" i="0">
                              <a:latin typeface="Cambria Math" panose="02040503050406030204" pitchFamily="18" charset="0"/>
                            </a:rPr>
                            <m:t>⁢</m:t>
                          </m:r>
                          <m:r>
                            <m:rPr>
                              <m:sty m:val="p"/>
                            </m:rPr>
                            <a:rPr lang="en-GB" sz="1600" i="0">
                              <a:latin typeface="Cambria Math" panose="02040503050406030204" pitchFamily="18" charset="0"/>
                            </a:rPr>
                            <m:t>Lm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178" y="4500752"/>
                <a:ext cx="2472793" cy="60311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Group 34"/>
          <p:cNvGrpSpPr/>
          <p:nvPr/>
        </p:nvGrpSpPr>
        <p:grpSpPr>
          <a:xfrm>
            <a:off x="693479" y="1160748"/>
            <a:ext cx="4043497" cy="1944216"/>
            <a:chOff x="117415" y="1268760"/>
            <a:chExt cx="4043497" cy="1944216"/>
          </a:xfrm>
        </p:grpSpPr>
        <p:sp>
          <p:nvSpPr>
            <p:cNvPr id="31" name="Rectangle 30"/>
            <p:cNvSpPr/>
            <p:nvPr/>
          </p:nvSpPr>
          <p:spPr bwMode="auto">
            <a:xfrm>
              <a:off x="117415" y="1268760"/>
              <a:ext cx="4043497" cy="1944216"/>
            </a:xfrm>
            <a:prstGeom prst="rect">
              <a:avLst/>
            </a:prstGeom>
            <a:solidFill>
              <a:srgbClr val="FFFFFF"/>
            </a:solidFill>
            <a:ln w="3175" cap="flat" cmpd="sng" algn="ctr">
              <a:noFill/>
              <a:prstDash val="solid"/>
              <a:round/>
              <a:headEnd type="none" w="med" len="med"/>
              <a:tailEnd type="stealth" w="sm" len="sm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7415" y="1376772"/>
              <a:ext cx="3184461" cy="1710572"/>
            </a:xfrm>
            <a:prstGeom prst="rect">
              <a:avLst/>
            </a:prstGeom>
          </p:spPr>
        </p:pic>
        <p:cxnSp>
          <p:nvCxnSpPr>
            <p:cNvPr id="30" name="Straight Arrow Connector 29"/>
            <p:cNvCxnSpPr/>
            <p:nvPr/>
          </p:nvCxnSpPr>
          <p:spPr bwMode="auto">
            <a:xfrm flipH="1">
              <a:off x="3188804" y="1808820"/>
              <a:ext cx="648072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2" name="Rectangle 31"/>
            <p:cNvSpPr/>
            <p:nvPr/>
          </p:nvSpPr>
          <p:spPr>
            <a:xfrm>
              <a:off x="3379629" y="1808820"/>
              <a:ext cx="23436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i="1" dirty="0" smtClean="0">
                  <a:latin typeface="+mj-lt"/>
                  <a:cs typeface="Tahoma" pitchFamily="34" charset="0"/>
                </a:rPr>
                <a:t>I</a:t>
              </a:r>
              <a:endParaRPr lang="en-GB" sz="1400" b="1" i="1" dirty="0">
                <a:latin typeface="+mj-lt"/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 bwMode="auto">
            <a:xfrm flipH="1">
              <a:off x="992560" y="2024844"/>
              <a:ext cx="648072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4" name="Rectangle 33"/>
            <p:cNvSpPr/>
            <p:nvPr/>
          </p:nvSpPr>
          <p:spPr>
            <a:xfrm>
              <a:off x="1130486" y="2024844"/>
              <a:ext cx="34015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i="1" dirty="0" err="1" smtClean="0">
                  <a:latin typeface="+mj-lt"/>
                  <a:cs typeface="Tahoma" pitchFamily="34" charset="0"/>
                </a:rPr>
                <a:t>I</a:t>
              </a:r>
              <a:r>
                <a:rPr lang="en-US" sz="1400" b="1" i="1" baseline="-25000" dirty="0" err="1" smtClean="0">
                  <a:latin typeface="+mj-lt"/>
                  <a:cs typeface="Tahoma" pitchFamily="34" charset="0"/>
                </a:rPr>
                <a:t>m</a:t>
              </a:r>
              <a:endParaRPr lang="en-GB" sz="1400" b="1" i="1" baseline="-25000" dirty="0">
                <a:latin typeface="+mj-lt"/>
              </a:endParaRPr>
            </a:p>
          </p:txBody>
        </p:sp>
      </p:grpSp>
      <p:cxnSp>
        <p:nvCxnSpPr>
          <p:cNvPr id="42" name="Straight Arrow Connector 41"/>
          <p:cNvCxnSpPr/>
          <p:nvPr/>
        </p:nvCxnSpPr>
        <p:spPr bwMode="auto">
          <a:xfrm flipV="1">
            <a:off x="3617854" y="4005064"/>
            <a:ext cx="1083118" cy="972108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3" name="Rectangle 42"/>
          <p:cNvSpPr/>
          <p:nvPr/>
        </p:nvSpPr>
        <p:spPr>
          <a:xfrm>
            <a:off x="3493637" y="4990905"/>
            <a:ext cx="3882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i="1" dirty="0" smtClean="0">
                <a:latin typeface="+mj-lt"/>
                <a:cs typeface="Tahoma" pitchFamily="34" charset="0"/>
              </a:rPr>
              <a:t>R</a:t>
            </a:r>
            <a:r>
              <a:rPr lang="en-US" sz="1400" b="1" i="1" baseline="-25000" dirty="0" smtClean="0">
                <a:latin typeface="+mj-lt"/>
                <a:cs typeface="Tahoma" pitchFamily="34" charset="0"/>
              </a:rPr>
              <a:t>d</a:t>
            </a:r>
            <a:endParaRPr lang="en-GB" sz="1400" b="1" i="1" baseline="-25000" dirty="0"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997548" y="5799677"/>
            <a:ext cx="5116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Ubuntu" panose="020B0504030602030204" pitchFamily="34" charset="0"/>
                <a:cs typeface="Tahoma" pitchFamily="34" charset="0"/>
              </a:rPr>
              <a:t>10 </a:t>
            </a:r>
            <a:r>
              <a:rPr lang="en-US" sz="1200" dirty="0" smtClean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</a:t>
            </a:r>
            <a:endParaRPr lang="en-GB" sz="1200" baseline="-25000" dirty="0"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67794" y="5827543"/>
            <a:ext cx="176683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latin typeface="Ubuntu" panose="020B0504030602030204" pitchFamily="34" charset="0"/>
                <a:cs typeface="Tahoma" pitchFamily="34" charset="0"/>
              </a:rPr>
              <a:t>SPS MBB: Rm=3.2 m</a:t>
            </a:r>
            <a:r>
              <a:rPr lang="en-US" dirty="0" smtClean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, Lm=7.7 </a:t>
            </a:r>
            <a:r>
              <a:rPr lang="en-US" dirty="0" err="1" smtClean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mH</a:t>
            </a:r>
            <a:endParaRPr lang="en-GB" dirty="0"/>
          </a:p>
        </p:txBody>
      </p:sp>
      <p:sp>
        <p:nvSpPr>
          <p:cNvPr id="46" name="Rectangle 45"/>
          <p:cNvSpPr/>
          <p:nvPr/>
        </p:nvSpPr>
        <p:spPr>
          <a:xfrm>
            <a:off x="4524250" y="5602035"/>
            <a:ext cx="5116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Ubuntu" panose="020B0504030602030204" pitchFamily="34" charset="0"/>
                <a:cs typeface="Tahoma" pitchFamily="34" charset="0"/>
              </a:rPr>
              <a:t>18 </a:t>
            </a:r>
            <a:r>
              <a:rPr lang="en-US" sz="1200" dirty="0" smtClean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</a:t>
            </a:r>
            <a:endParaRPr lang="en-GB" sz="1200" baseline="-25000" dirty="0">
              <a:latin typeface="+mj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552509" y="5252718"/>
            <a:ext cx="5116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Ubuntu" panose="020B0504030602030204" pitchFamily="34" charset="0"/>
                <a:cs typeface="Tahoma" pitchFamily="34" charset="0"/>
              </a:rPr>
              <a:t>50 </a:t>
            </a:r>
            <a:r>
              <a:rPr lang="en-US" sz="1200" dirty="0" smtClean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</a:t>
            </a:r>
            <a:endParaRPr lang="en-GB" sz="1200" baseline="-25000" dirty="0">
              <a:latin typeface="+mj-l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509227" y="4903401"/>
            <a:ext cx="5982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Ubuntu" panose="020B0504030602030204" pitchFamily="34" charset="0"/>
                <a:cs typeface="Tahoma" pitchFamily="34" charset="0"/>
              </a:rPr>
              <a:t>100 </a:t>
            </a:r>
            <a:r>
              <a:rPr lang="en-US" sz="1200" dirty="0" smtClean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</a:t>
            </a:r>
            <a:endParaRPr lang="en-GB" sz="1200" baseline="-25000" dirty="0">
              <a:latin typeface="+mj-lt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437688" y="4222210"/>
            <a:ext cx="6848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Ubuntu" panose="020B0504030602030204" pitchFamily="34" charset="0"/>
                <a:cs typeface="Tahoma" pitchFamily="34" charset="0"/>
              </a:rPr>
              <a:t>1000 </a:t>
            </a:r>
            <a:r>
              <a:rPr lang="en-US" sz="1200" dirty="0" smtClean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</a:t>
            </a:r>
            <a:endParaRPr lang="en-GB" sz="1200" baseline="-25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51122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484976" y="2204864"/>
            <a:ext cx="5123197" cy="1077218"/>
          </a:xfrm>
          <a:prstGeom prst="rect">
            <a:avLst/>
          </a:prstGeom>
          <a:noFill/>
          <a:ln w="3175" algn="ctr">
            <a:noFill/>
            <a:miter lim="800000"/>
            <a:headEnd/>
            <a:tailEnd type="none" w="sm" len="sm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>
              <a:defRPr sz="10000" b="1" baseline="0">
                <a:ln w="66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defRPr>
            </a:lvl1pPr>
            <a:lvl2pPr>
              <a:defRPr b="1" baseline="-25000"/>
            </a:lvl2pPr>
            <a:lvl3pPr>
              <a:defRPr b="1" baseline="-25000"/>
            </a:lvl3pPr>
            <a:lvl4pPr>
              <a:defRPr b="1" baseline="-25000"/>
            </a:lvl4pPr>
            <a:lvl5pPr>
              <a:defRPr b="1" baseline="-25000"/>
            </a:lvl5pPr>
            <a:lvl6pPr>
              <a:defRPr b="1" baseline="-25000"/>
            </a:lvl6pPr>
            <a:lvl7pPr>
              <a:defRPr b="1" baseline="-25000"/>
            </a:lvl7pPr>
            <a:lvl8pPr>
              <a:defRPr b="1" baseline="-25000"/>
            </a:lvl8pPr>
            <a:lvl9pPr>
              <a:defRPr b="1" baseline="-25000"/>
            </a:lvl9pPr>
          </a:lstStyle>
          <a:p>
            <a:r>
              <a:rPr lang="en-US" sz="7000" dirty="0">
                <a:latin typeface="Ubuntu" panose="020B0504030602030204" pitchFamily="34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81263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919191"/>
                    </a:outerShdw>
                  </a:effectLst>
                  <a:latin typeface="Ubuntu" panose="020B0504030602030204" pitchFamily="34" charset="0"/>
                  <a:sym typeface="Symbol" pitchFamily="18" charset="2"/>
                </a:rPr>
                <a:t>Conclusions</a:t>
              </a: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US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US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Calibri" panose="020F0502020204030204" pitchFamily="34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19124" y="533095"/>
            <a:ext cx="9871460" cy="530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Ubuntu" panose="020B0504030602030204" pitchFamily="34" charset="0"/>
                <a:sym typeface="Symbol"/>
              </a:rPr>
              <a:t>compact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Ubuntu" panose="020B0504030602030204" pitchFamily="34" charset="0"/>
                <a:sym typeface="Symbol"/>
              </a:rPr>
              <a:t>synchrotrons with SC magnets </a:t>
            </a:r>
            <a:r>
              <a:rPr lang="en-US" sz="2400" dirty="0" smtClean="0">
                <a:solidFill>
                  <a:srgbClr val="000000"/>
                </a:solidFill>
                <a:latin typeface="Ubuntu" panose="020B0504030602030204" pitchFamily="34" charset="0"/>
                <a:sym typeface="Symbol"/>
              </a:rPr>
              <a:t> in </a:t>
            </a:r>
            <a:r>
              <a:rPr lang="en-US" sz="2400" dirty="0">
                <a:solidFill>
                  <a:srgbClr val="000000"/>
                </a:solidFill>
                <a:latin typeface="Ubuntu" panose="020B0504030602030204" pitchFamily="34" charset="0"/>
                <a:sym typeface="Symbol"/>
              </a:rPr>
              <a:t>the range of 2~3 Tm beam rigidity </a:t>
            </a:r>
            <a:r>
              <a:rPr lang="en-US" sz="2400" dirty="0" smtClean="0">
                <a:solidFill>
                  <a:srgbClr val="000000"/>
                </a:solidFill>
                <a:latin typeface="Ubuntu" panose="020B0504030602030204" pitchFamily="34" charset="0"/>
                <a:sym typeface="Symbol"/>
              </a:rPr>
              <a:t>have some historical </a:t>
            </a:r>
            <a:r>
              <a:rPr lang="en-US" sz="2400" dirty="0">
                <a:solidFill>
                  <a:srgbClr val="000000"/>
                </a:solidFill>
                <a:latin typeface="Ubuntu" panose="020B0504030602030204" pitchFamily="34" charset="0"/>
                <a:sym typeface="Symbol"/>
              </a:rPr>
              <a:t>precedents</a:t>
            </a:r>
          </a:p>
          <a:p>
            <a:pPr marL="285750" indent="-28575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  <a:latin typeface="Ubuntu" panose="020B0504030602030204" pitchFamily="34" charset="0"/>
                <a:cs typeface="Calibri" pitchFamily="34" charset="0"/>
                <a:sym typeface="Symbol"/>
              </a:rPr>
              <a:t>strongly-curved </a:t>
            </a:r>
            <a:r>
              <a:rPr lang="en-US" sz="2400" dirty="0">
                <a:solidFill>
                  <a:srgbClr val="000000"/>
                </a:solidFill>
                <a:latin typeface="Ubuntu" panose="020B0504030602030204" pitchFamily="34" charset="0"/>
                <a:cs typeface="Calibri" pitchFamily="34" charset="0"/>
                <a:sym typeface="Symbol"/>
              </a:rPr>
              <a:t>extrapolations of </a:t>
            </a:r>
            <a:r>
              <a:rPr lang="en-US" sz="2400" dirty="0" smtClean="0">
                <a:solidFill>
                  <a:srgbClr val="000000"/>
                </a:solidFill>
                <a:latin typeface="Ubuntu" panose="020B0504030602030204" pitchFamily="34" charset="0"/>
                <a:cs typeface="Calibri" pitchFamily="34" charset="0"/>
                <a:sym typeface="Symbol"/>
              </a:rPr>
              <a:t>well-established designs such as cos-</a:t>
            </a:r>
            <a:r>
              <a:rPr lang="en-US" sz="2400" dirty="0" smtClean="0">
                <a:solidFill>
                  <a:srgbClr val="000000"/>
                </a:solidFill>
                <a:latin typeface="Ubuntu" panose="020B0504030602030204" pitchFamily="34" charset="0"/>
                <a:cs typeface="Calibri" pitchFamily="34" charset="0"/>
                <a:sym typeface="Symbol" panose="05050102010706020507" pitchFamily="18" charset="2"/>
              </a:rPr>
              <a:t> </a:t>
            </a:r>
            <a:r>
              <a:rPr lang="en-US" sz="2400" b="1" dirty="0" smtClean="0">
                <a:solidFill>
                  <a:srgbClr val="FF00FF"/>
                </a:solidFill>
                <a:latin typeface="Ubuntu" panose="020B0504030602030204" pitchFamily="34" charset="0"/>
                <a:cs typeface="Calibri" pitchFamily="34" charset="0"/>
                <a:sym typeface="Symbol"/>
              </a:rPr>
              <a:t>look difficult</a:t>
            </a:r>
            <a:r>
              <a:rPr lang="en-US" sz="2400" dirty="0">
                <a:solidFill>
                  <a:srgbClr val="000000"/>
                </a:solidFill>
                <a:latin typeface="Ubuntu" panose="020B0504030602030204" pitchFamily="34" charset="0"/>
                <a:cs typeface="Calibri" pitchFamily="34" charset="0"/>
                <a:sym typeface="Symbol"/>
              </a:rPr>
              <a:t>; R&amp;D </a:t>
            </a:r>
            <a:r>
              <a:rPr lang="en-US" sz="2400" dirty="0" smtClean="0">
                <a:solidFill>
                  <a:srgbClr val="000000"/>
                </a:solidFill>
                <a:latin typeface="Ubuntu" panose="020B0504030602030204" pitchFamily="34" charset="0"/>
                <a:cs typeface="Calibri" pitchFamily="34" charset="0"/>
                <a:sym typeface="Symbol"/>
              </a:rPr>
              <a:t>needed to qualify new </a:t>
            </a:r>
            <a:r>
              <a:rPr lang="en-US" sz="2400" dirty="0" smtClean="0">
                <a:solidFill>
                  <a:srgbClr val="000000"/>
                </a:solidFill>
                <a:latin typeface="Ubuntu" panose="020B0504030602030204" pitchFamily="34" charset="0"/>
                <a:cs typeface="Calibri" pitchFamily="34" charset="0"/>
                <a:sym typeface="Symbol"/>
              </a:rPr>
              <a:t>designs such as CCT</a:t>
            </a:r>
            <a:endParaRPr lang="en-US" sz="2400" dirty="0">
              <a:latin typeface="Ubuntu" panose="020B0504030602030204" pitchFamily="34" charset="0"/>
              <a:cs typeface="Calibri" pitchFamily="34" charset="0"/>
            </a:endParaRPr>
          </a:p>
          <a:p>
            <a:pPr marL="285750" indent="-28575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rgbClr val="00B0F0"/>
                </a:solidFill>
                <a:latin typeface="Ubuntu" panose="020B0504030602030204" pitchFamily="34" charset="0"/>
                <a:cs typeface="Calibri" pitchFamily="34" charset="0"/>
              </a:rPr>
              <a:t>real-time dipole field feedback</a:t>
            </a:r>
            <a:r>
              <a:rPr lang="en-US" sz="2400" dirty="0" smtClean="0">
                <a:latin typeface="Ubuntu" panose="020B0504030602030204" pitchFamily="34" charset="0"/>
                <a:cs typeface="Calibri" pitchFamily="34" charset="0"/>
              </a:rPr>
              <a:t> needed for high accuracy control; many applications to CERN and medical synchrotrons </a:t>
            </a:r>
            <a:endParaRPr lang="en-US" sz="2400" dirty="0">
              <a:latin typeface="Ubuntu" panose="020B0504030602030204" pitchFamily="34" charset="0"/>
              <a:cs typeface="Calibri" pitchFamily="34" charset="0"/>
            </a:endParaRPr>
          </a:p>
          <a:p>
            <a:pPr marL="285750" indent="-28575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Ubuntu" panose="020B0504030602030204" pitchFamily="34" charset="0"/>
                <a:cs typeface="Calibri" pitchFamily="34" charset="0"/>
              </a:rPr>
              <a:t>new measurement solutions</a:t>
            </a:r>
            <a:r>
              <a:rPr lang="en-US" sz="2400" dirty="0" smtClean="0">
                <a:latin typeface="Ubuntu" panose="020B0504030602030204" pitchFamily="34" charset="0"/>
                <a:cs typeface="Calibri" pitchFamily="34" charset="0"/>
              </a:rPr>
              <a:t> </a:t>
            </a:r>
            <a:r>
              <a:rPr lang="en-US" sz="2400" dirty="0">
                <a:latin typeface="Ubuntu" panose="020B0504030602030204" pitchFamily="34" charset="0"/>
                <a:cs typeface="Calibri" pitchFamily="34" charset="0"/>
              </a:rPr>
              <a:t>are being developed </a:t>
            </a:r>
            <a:r>
              <a:rPr lang="en-US" sz="2400" dirty="0" smtClean="0">
                <a:latin typeface="Ubuntu" panose="020B0504030602030204" pitchFamily="34" charset="0"/>
                <a:cs typeface="Calibri" pitchFamily="34" charset="0"/>
              </a:rPr>
              <a:t>at CERN to decrease costs and fit beam line magnets</a:t>
            </a:r>
          </a:p>
          <a:p>
            <a:pPr marL="285750" indent="-28575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latin typeface="Ubuntu" panose="020B0504030602030204" pitchFamily="34" charset="0"/>
                <a:cs typeface="Calibri" pitchFamily="34" charset="0"/>
              </a:rPr>
              <a:t>measurement of </a:t>
            </a:r>
            <a:r>
              <a:rPr lang="en-US" sz="2400" b="1" dirty="0" smtClean="0">
                <a:solidFill>
                  <a:srgbClr val="FF0000"/>
                </a:solidFill>
                <a:latin typeface="Ubuntu" panose="020B0504030602030204" pitchFamily="34" charset="0"/>
                <a:cs typeface="Calibri" pitchFamily="34" charset="0"/>
              </a:rPr>
              <a:t>field harmonics for real-time correction</a:t>
            </a:r>
            <a:r>
              <a:rPr lang="en-US" sz="2400" b="1" dirty="0" smtClean="0">
                <a:latin typeface="Ubuntu" panose="020B0504030602030204" pitchFamily="34" charset="0"/>
                <a:cs typeface="Calibri" pitchFamily="34" charset="0"/>
              </a:rPr>
              <a:t/>
            </a:r>
            <a:br>
              <a:rPr lang="en-US" sz="2400" b="1" dirty="0" smtClean="0">
                <a:latin typeface="Ubuntu" panose="020B0504030602030204" pitchFamily="34" charset="0"/>
                <a:cs typeface="Calibri" pitchFamily="34" charset="0"/>
              </a:rPr>
            </a:br>
            <a:r>
              <a:rPr lang="en-US" sz="2400" dirty="0" smtClean="0">
                <a:latin typeface="Ubuntu" panose="020B0504030602030204" pitchFamily="34" charset="0"/>
                <a:cs typeface="Calibri" pitchFamily="34" charset="0"/>
              </a:rPr>
              <a:t>might allow to </a:t>
            </a:r>
            <a:r>
              <a:rPr lang="en-US" sz="2400" dirty="0">
                <a:latin typeface="Ubuntu" panose="020B0504030602030204" pitchFamily="34" charset="0"/>
                <a:cs typeface="Calibri" pitchFamily="34" charset="0"/>
              </a:rPr>
              <a:t>relax field quality constraints in future </a:t>
            </a:r>
            <a:r>
              <a:rPr lang="en-US" sz="2400" dirty="0" smtClean="0">
                <a:latin typeface="Ubuntu" panose="020B0504030602030204" pitchFamily="34" charset="0"/>
                <a:cs typeface="Calibri" pitchFamily="34" charset="0"/>
              </a:rPr>
              <a:t>magnets</a:t>
            </a:r>
            <a:endParaRPr lang="en-US" sz="2400" dirty="0">
              <a:latin typeface="Ubuntu" panose="020B0504030602030204" pitchFamily="34" charset="0"/>
              <a:cs typeface="Calibri" pitchFamily="34" charset="0"/>
            </a:endParaRPr>
          </a:p>
          <a:p>
            <a:pPr marL="285750" indent="-28575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latin typeface="Ubuntu" panose="020B0504030602030204" pitchFamily="34" charset="0"/>
                <a:cs typeface="Calibri" pitchFamily="34" charset="0"/>
              </a:rPr>
              <a:t>switched-mode power converters provide negligible ripple</a:t>
            </a:r>
            <a:endParaRPr lang="en-US" sz="2400" dirty="0">
              <a:latin typeface="Ubuntu" panose="020B0504030602030204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18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Normal - vs superconducting magnets (1/2) 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sp>
        <p:nvSpPr>
          <p:cNvPr id="20" name="Rectangle 9">
            <a:extLst>
              <a:ext uri="{FF2B5EF4-FFF2-40B4-BE49-F238E27FC236}">
                <a16:creationId xmlns:a16="http://schemas.microsoft.com/office/drawing/2014/main" id="{EFA20E67-5800-4881-9B05-C20D35062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16" y="404664"/>
            <a:ext cx="9888984" cy="2154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0" lvl="1" algn="l"/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SC magnets are used for regular operation in synchrotrons since the 70s, but no practical applications to hadronteraphy synchrotrons exist yet. Why ?</a:t>
            </a:r>
          </a:p>
          <a:p>
            <a:pPr marL="0" lvl="1" algn="l"/>
            <a:endParaRPr lang="en-US" sz="1800" dirty="0">
              <a:latin typeface="Ubuntu" panose="020B0504030602030204" pitchFamily="34" charset="0"/>
              <a:cs typeface="Tahoma" pitchFamily="34" charset="0"/>
            </a:endParaRP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For High Energy Physics, superconductivity is an </a:t>
            </a:r>
            <a:r>
              <a:rPr lang="en-US" sz="1800" b="1" dirty="0">
                <a:solidFill>
                  <a:srgbClr val="FF0000"/>
                </a:solidFill>
                <a:latin typeface="Ubuntu" panose="020B0504030602030204" pitchFamily="34" charset="0"/>
                <a:cs typeface="Tahoma" pitchFamily="34" charset="0"/>
              </a:rPr>
              <a:t>enabling technology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 so high complexity</a:t>
            </a:r>
            <a:br>
              <a:rPr lang="en-US" sz="1800" dirty="0">
                <a:latin typeface="Ubuntu" panose="020B0504030602030204" pitchFamily="34" charset="0"/>
                <a:cs typeface="Tahoma" pitchFamily="34" charset="0"/>
              </a:rPr>
            </a:b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and cost are more easily tolerated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For medical applications, solutions already exist; the goal is </a:t>
            </a: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  <a:latin typeface="Ubuntu" panose="020B0504030602030204" pitchFamily="34" charset="0"/>
                <a:cs typeface="Tahoma" pitchFamily="34" charset="0"/>
              </a:rPr>
              <a:t>lowering total costs</a:t>
            </a:r>
            <a:r>
              <a:rPr lang="en-US" sz="1800" dirty="0">
                <a:solidFill>
                  <a:srgbClr val="00B0F0"/>
                </a:solidFill>
                <a:latin typeface="Ubuntu" panose="020B0504030602030204" pitchFamily="34" charset="0"/>
                <a:cs typeface="Tahoma" pitchFamily="34" charset="0"/>
              </a:rPr>
              <a:t/>
            </a:r>
            <a:br>
              <a:rPr lang="en-US" sz="1800" dirty="0">
                <a:solidFill>
                  <a:srgbClr val="00B0F0"/>
                </a:solidFill>
                <a:latin typeface="Ubuntu" panose="020B0504030602030204" pitchFamily="34" charset="0"/>
                <a:cs typeface="Tahoma" pitchFamily="34" charset="0"/>
              </a:rPr>
            </a:br>
            <a:r>
              <a:rPr lang="en-US" sz="1800" dirty="0">
                <a:latin typeface="Clear Sans Medium" panose="020B0603030202020304" pitchFamily="34" charset="0"/>
                <a:cs typeface="Clear Sans Medium" panose="020B0603030202020304" pitchFamily="34" charset="0"/>
              </a:rPr>
              <a:t>→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choice is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less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clear-cut</a:t>
            </a:r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E0AEC7F3-85BE-4107-8F8C-D252B6DD47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101" y="2888940"/>
            <a:ext cx="9505379" cy="312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0" lvl="1" algn="l"/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Magnet total cost:</a:t>
            </a:r>
            <a:br>
              <a:rPr lang="en-US" sz="1800" dirty="0">
                <a:latin typeface="Ubuntu" panose="020B0504030602030204" pitchFamily="34" charset="0"/>
                <a:cs typeface="Tahoma" pitchFamily="34" charset="0"/>
              </a:rPr>
            </a:br>
            <a:endParaRPr lang="en-US" sz="1800" dirty="0">
              <a:latin typeface="Ubuntu" panose="020B0504030602030204" pitchFamily="34" charset="0"/>
              <a:cs typeface="Tahoma" pitchFamily="34" charset="0"/>
            </a:endParaRP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238375" algn="l"/>
              </a:tabLst>
            </a:pPr>
            <a:r>
              <a:rPr lang="en-US" sz="1800" b="1" dirty="0">
                <a:latin typeface="Ubuntu" panose="020B0504030602030204" pitchFamily="34" charset="0"/>
                <a:cs typeface="Tahoma" pitchFamily="34" charset="0"/>
              </a:rPr>
              <a:t>Capital cost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: 	direct: 	design, prototyping &amp; testing</a:t>
            </a:r>
            <a:br>
              <a:rPr lang="en-US" sz="1800" dirty="0">
                <a:latin typeface="Ubuntu" panose="020B0504030602030204" pitchFamily="34" charset="0"/>
                <a:cs typeface="Tahoma" pitchFamily="34" charset="0"/>
              </a:rPr>
            </a:b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			manufacture</a:t>
            </a:r>
            <a:br>
              <a:rPr lang="en-US" sz="1800" dirty="0">
                <a:latin typeface="Ubuntu" panose="020B0504030602030204" pitchFamily="34" charset="0"/>
                <a:cs typeface="Tahoma" pitchFamily="34" charset="0"/>
              </a:rPr>
            </a:b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	indirect: 	special power supplies </a:t>
            </a:r>
            <a:r>
              <a:rPr lang="en-US" sz="1200" dirty="0">
                <a:latin typeface="Ubuntu" panose="020B0504030602030204" pitchFamily="34" charset="0"/>
                <a:cs typeface="Tahoma" pitchFamily="34" charset="0"/>
              </a:rPr>
              <a:t>(e.g. </a:t>
            </a:r>
            <a:r>
              <a:rPr lang="en-US" sz="1200" dirty="0" smtClean="0">
                <a:latin typeface="Ubuntu" panose="020B0504030602030204" pitchFamily="34" charset="0"/>
                <a:cs typeface="Tahoma" pitchFamily="34" charset="0"/>
              </a:rPr>
              <a:t>purely </a:t>
            </a:r>
            <a:r>
              <a:rPr lang="en-US" sz="1200" dirty="0">
                <a:latin typeface="Ubuntu" panose="020B0504030602030204" pitchFamily="34" charset="0"/>
                <a:cs typeface="Tahoma" pitchFamily="34" charset="0"/>
              </a:rPr>
              <a:t>inductive </a:t>
            </a:r>
            <a:r>
              <a:rPr lang="en-US" sz="1200" dirty="0" smtClean="0">
                <a:latin typeface="Ubuntu" panose="020B0504030602030204" pitchFamily="34" charset="0"/>
                <a:cs typeface="Tahoma" pitchFamily="34" charset="0"/>
              </a:rPr>
              <a:t>loads for SC)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/>
            </a:r>
            <a:br>
              <a:rPr lang="en-US" sz="1800" dirty="0">
                <a:latin typeface="Ubuntu" panose="020B0504030602030204" pitchFamily="34" charset="0"/>
                <a:cs typeface="Tahoma" pitchFamily="34" charset="0"/>
              </a:rPr>
            </a:b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			installation constraints </a:t>
            </a:r>
            <a:r>
              <a:rPr lang="en-US" sz="1200" dirty="0">
                <a:latin typeface="Ubuntu" panose="020B0504030602030204" pitchFamily="34" charset="0"/>
                <a:cs typeface="Tahoma" pitchFamily="34" charset="0"/>
              </a:rPr>
              <a:t>(size, weight)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238375" algn="l"/>
              </a:tabLst>
            </a:pPr>
            <a:r>
              <a:rPr lang="en-US" sz="1800" b="1" dirty="0">
                <a:latin typeface="Ubuntu" panose="020B0504030602030204" pitchFamily="34" charset="0"/>
                <a:cs typeface="Tahoma" pitchFamily="34" charset="0"/>
              </a:rPr>
              <a:t>Operation cost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:	direct:	</a:t>
            </a:r>
            <a:r>
              <a:rPr lang="en-US" sz="1800" b="1" dirty="0">
                <a:solidFill>
                  <a:schemeClr val="accent2"/>
                </a:solidFill>
                <a:latin typeface="Ubuntu" panose="020B0504030602030204" pitchFamily="34" charset="0"/>
                <a:cs typeface="Tahoma" pitchFamily="34" charset="0"/>
              </a:rPr>
              <a:t>excitation power </a:t>
            </a:r>
            <a:r>
              <a:rPr lang="en-US" sz="1200" i="1" dirty="0">
                <a:latin typeface="Ubuntu" panose="020B0504030602030204" pitchFamily="34" charset="0"/>
                <a:cs typeface="Tahoma" pitchFamily="34" charset="0"/>
              </a:rPr>
              <a:t>(only clear winning point for SC)</a:t>
            </a:r>
            <a:r>
              <a:rPr lang="en-US" sz="1200" dirty="0">
                <a:latin typeface="Ubuntu" panose="020B0504030602030204" pitchFamily="34" charset="0"/>
                <a:cs typeface="Tahoma" pitchFamily="34" charset="0"/>
              </a:rPr>
              <a:t/>
            </a:r>
            <a:br>
              <a:rPr lang="en-US" sz="1200" dirty="0">
                <a:latin typeface="Ubuntu" panose="020B0504030602030204" pitchFamily="34" charset="0"/>
                <a:cs typeface="Tahoma" pitchFamily="34" charset="0"/>
              </a:rPr>
            </a:b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			cooling power</a:t>
            </a:r>
            <a:br>
              <a:rPr lang="en-US" sz="1800" dirty="0">
                <a:latin typeface="Ubuntu" panose="020B0504030602030204" pitchFamily="34" charset="0"/>
                <a:cs typeface="Tahoma" pitchFamily="34" charset="0"/>
              </a:rPr>
            </a:b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			maintenance</a:t>
            </a:r>
            <a:br>
              <a:rPr lang="en-US" sz="1800" dirty="0">
                <a:latin typeface="Ubuntu" panose="020B0504030602030204" pitchFamily="34" charset="0"/>
                <a:cs typeface="Tahoma" pitchFamily="34" charset="0"/>
              </a:rPr>
            </a:b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	 indirect: 	downtime</a:t>
            </a:r>
            <a:br>
              <a:rPr lang="en-US" sz="1800" dirty="0">
                <a:latin typeface="Ubuntu" panose="020B0504030602030204" pitchFamily="34" charset="0"/>
                <a:cs typeface="Tahoma" pitchFamily="34" charset="0"/>
              </a:rPr>
            </a:b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			operational flexibility </a:t>
            </a:r>
            <a:r>
              <a:rPr lang="en-US" sz="1200" dirty="0">
                <a:latin typeface="Ubuntu" panose="020B0504030602030204" pitchFamily="34" charset="0"/>
                <a:cs typeface="Tahoma" pitchFamily="34" charset="0"/>
              </a:rPr>
              <a:t>(cycling constraints)</a:t>
            </a:r>
          </a:p>
        </p:txBody>
      </p:sp>
    </p:spTree>
    <p:extLst>
      <p:ext uri="{BB962C8B-B14F-4D97-AF65-F5344CB8AC3E}">
        <p14:creationId xmlns:p14="http://schemas.microsoft.com/office/powerpoint/2010/main" val="32947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Normal - vs superconducting magnets (2/2) 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A0034BA-75FA-4F54-8CDB-3528FB69B3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370971"/>
              </p:ext>
            </p:extLst>
          </p:nvPr>
        </p:nvGraphicFramePr>
        <p:xfrm>
          <a:off x="89639" y="296652"/>
          <a:ext cx="9649071" cy="60519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62">
                  <a:extLst>
                    <a:ext uri="{9D8B030D-6E8A-4147-A177-3AD203B41FA5}">
                      <a16:colId xmlns:a16="http://schemas.microsoft.com/office/drawing/2014/main" val="134218632"/>
                    </a:ext>
                  </a:extLst>
                </a:gridCol>
                <a:gridCol w="3728993">
                  <a:extLst>
                    <a:ext uri="{9D8B030D-6E8A-4147-A177-3AD203B41FA5}">
                      <a16:colId xmlns:a16="http://schemas.microsoft.com/office/drawing/2014/main" val="1510224443"/>
                    </a:ext>
                  </a:extLst>
                </a:gridCol>
                <a:gridCol w="3307516">
                  <a:extLst>
                    <a:ext uri="{9D8B030D-6E8A-4147-A177-3AD203B41FA5}">
                      <a16:colId xmlns:a16="http://schemas.microsoft.com/office/drawing/2014/main" val="2048684961"/>
                    </a:ext>
                  </a:extLst>
                </a:gridCol>
              </a:tblGrid>
              <a:tr h="665281">
                <a:tc>
                  <a:txBody>
                    <a:bodyPr/>
                    <a:lstStyle/>
                    <a:p>
                      <a:pPr algn="ctr"/>
                      <a:endParaRPr lang="en-US" sz="1800" noProof="0">
                        <a:solidFill>
                          <a:schemeClr val="tx1"/>
                        </a:solidFill>
                        <a:latin typeface="Ubuntu" panose="020B05040306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Normal conducting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noProof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Superconducting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6920929"/>
                  </a:ext>
                </a:extLst>
              </a:tr>
              <a:tr h="730360">
                <a:tc>
                  <a:txBody>
                    <a:bodyPr/>
                    <a:lstStyle/>
                    <a:p>
                      <a:pPr algn="l"/>
                      <a:r>
                        <a:rPr lang="en-US" sz="1400" b="1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Current density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noProof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2~5 A/mm</a:t>
                      </a:r>
                      <a:r>
                        <a:rPr lang="en-US" sz="1400" b="1" baseline="30000" noProof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2</a:t>
                      </a:r>
                      <a:r>
                        <a:rPr lang="en-US" sz="1400" b="1" baseline="0" noProof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 </a:t>
                      </a:r>
                      <a:r>
                        <a:rPr lang="en-US" sz="1200" baseline="0" noProof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(Cu, air-cooled)</a:t>
                      </a:r>
                      <a:br>
                        <a:rPr lang="en-US" sz="1200" baseline="0" noProof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</a:br>
                      <a:r>
                        <a:rPr lang="en-US" sz="1400" b="1" baseline="0" noProof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5~10 A/mm</a:t>
                      </a:r>
                      <a:r>
                        <a:rPr lang="en-US" sz="1400" b="1" baseline="30000" noProof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2</a:t>
                      </a:r>
                      <a:r>
                        <a:rPr lang="en-US" sz="1400" b="1" baseline="0" noProof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 </a:t>
                      </a:r>
                      <a:r>
                        <a:rPr lang="en-US" sz="1200" baseline="0" noProof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(Cu, water-cooled)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9500~3000 A/mm</a:t>
                      </a:r>
                      <a:r>
                        <a:rPr kumimoji="0" lang="en-US" sz="1400" b="1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(NbTi @ 4.2K, 1~5 T)</a:t>
                      </a:r>
                      <a:b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~</a:t>
                      </a: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400 </a:t>
                      </a: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A/mm</a:t>
                      </a:r>
                      <a:r>
                        <a:rPr kumimoji="0" lang="en-US" sz="1400" b="1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(LHC NbTi cable @ 1.9 K, 9 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0314738"/>
                  </a:ext>
                </a:extLst>
              </a:tr>
              <a:tr h="641173">
                <a:tc>
                  <a:txBody>
                    <a:bodyPr/>
                    <a:lstStyle/>
                    <a:p>
                      <a:pPr algn="l"/>
                      <a:r>
                        <a:rPr lang="en-US" sz="1400" b="1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Field limitations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noProof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1.5~2.3 T </a:t>
                      </a:r>
                      <a:r>
                        <a:rPr lang="en-US" sz="1200" baseline="0" noProof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(linear range)</a:t>
                      </a:r>
                      <a:br>
                        <a:rPr lang="en-US" sz="1200" baseline="0" noProof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</a:br>
                      <a:r>
                        <a:rPr lang="en-US" sz="1400" b="1" baseline="0" noProof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∞ </a:t>
                      </a:r>
                      <a:r>
                        <a:rPr lang="en-US" sz="1200" baseline="0" noProof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(above saturation)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~10 T </a:t>
                      </a:r>
                      <a:r>
                        <a:rPr lang="en-US" sz="12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(NbTi @ 1.9K)</a:t>
                      </a:r>
                      <a:br>
                        <a:rPr lang="en-US" sz="12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</a:br>
                      <a:r>
                        <a:rPr lang="en-US" sz="1400" b="1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~16 T </a:t>
                      </a:r>
                      <a:r>
                        <a:rPr lang="en-US" sz="12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(Nb</a:t>
                      </a:r>
                      <a:r>
                        <a:rPr lang="en-US" sz="1200" baseline="-250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3</a:t>
                      </a:r>
                      <a:r>
                        <a:rPr lang="en-US" sz="12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Sn @ 1.9K)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0893250"/>
                  </a:ext>
                </a:extLst>
              </a:tr>
              <a:tr h="4794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Magnetic forces</a:t>
                      </a:r>
                      <a:endParaRPr lang="en-US" sz="1400" b="1" baseline="30000" noProof="0" dirty="0">
                        <a:solidFill>
                          <a:schemeClr val="tx1"/>
                        </a:solidFill>
                        <a:latin typeface="Ubuntu" panose="020B05040306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aseline="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Magnetic pressure </a:t>
                      </a:r>
                      <a:r>
                        <a:rPr lang="en-US" sz="1400" baseline="0" noProof="0" dirty="0">
                          <a:solidFill>
                            <a:schemeClr val="tx1"/>
                          </a:solidFill>
                          <a:latin typeface="Clear Sans Medium" panose="020B0603030202020304" pitchFamily="34" charset="0"/>
                          <a:cs typeface="Clear Sans Medium" panose="020B0603030202020304" pitchFamily="34" charset="0"/>
                        </a:rPr>
                        <a:t>σ</a:t>
                      </a:r>
                      <a:r>
                        <a:rPr lang="en-US" sz="1400" baseline="-25000" noProof="0" dirty="0">
                          <a:solidFill>
                            <a:schemeClr val="tx1"/>
                          </a:solidFill>
                          <a:latin typeface="Clear Sans Medium" panose="020B0603030202020304" pitchFamily="34" charset="0"/>
                          <a:cs typeface="Clear Sans Medium" panose="020B0603030202020304" pitchFamily="34" charset="0"/>
                        </a:rPr>
                        <a:t>[MPa]</a:t>
                      </a:r>
                      <a:r>
                        <a:rPr lang="en-US" sz="1400" baseline="0" noProof="0" dirty="0">
                          <a:solidFill>
                            <a:schemeClr val="tx1"/>
                          </a:solidFill>
                          <a:latin typeface="Clear Sans Medium" panose="020B0603030202020304" pitchFamily="34" charset="0"/>
                          <a:cs typeface="Clear Sans Medium" panose="020B0603030202020304" pitchFamily="34" charset="0"/>
                        </a:rPr>
                        <a:t> </a:t>
                      </a:r>
                      <a:r>
                        <a:rPr lang="en-US" sz="1400" baseline="0" noProof="0" dirty="0">
                          <a:solidFill>
                            <a:schemeClr val="tx1"/>
                          </a:solidFill>
                          <a:latin typeface="Clear Sans Medium" panose="020B0603030202020304" pitchFamily="34" charset="0"/>
                          <a:cs typeface="Clear Sans Medium" panose="020B0603030202020304" pitchFamily="34" charset="0"/>
                          <a:sym typeface="Symbol" panose="05050102010706020507" pitchFamily="18" charset="2"/>
                        </a:rPr>
                        <a:t></a:t>
                      </a:r>
                      <a:r>
                        <a:rPr lang="en-US" sz="1400" baseline="0" noProof="0" dirty="0">
                          <a:solidFill>
                            <a:schemeClr val="tx1"/>
                          </a:solidFill>
                          <a:latin typeface="Clear Sans Medium" panose="020B0603030202020304" pitchFamily="34" charset="0"/>
                          <a:cs typeface="Clear Sans Medium" panose="020B0603030202020304" pitchFamily="34" charset="0"/>
                        </a:rPr>
                        <a:t> 0.4 </a:t>
                      </a:r>
                      <a:r>
                        <a:rPr lang="en-US" sz="14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  <a:sym typeface="Symbol" panose="05050102010706020507" pitchFamily="18" charset="2"/>
                        </a:rPr>
                        <a:t>B</a:t>
                      </a:r>
                      <a:r>
                        <a:rPr lang="en-US" sz="1400" baseline="-250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  <a:sym typeface="Symbol" panose="05050102010706020507" pitchFamily="18" charset="2"/>
                        </a:rPr>
                        <a:t>[T]</a:t>
                      </a:r>
                      <a:r>
                        <a:rPr lang="en-US" sz="1400" baseline="300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  <a:sym typeface="Symbol" panose="05050102010706020507" pitchFamily="18" charset="2"/>
                        </a:rPr>
                        <a:t>2 </a:t>
                      </a:r>
                      <a:r>
                        <a:rPr lang="en-US" sz="1400" baseline="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  <a:sym typeface="Symbol" panose="05050102010706020507" pitchFamily="18" charset="2"/>
                        </a:rPr>
                        <a:t>(practical limit 45~50 T)</a:t>
                      </a:r>
                      <a:endParaRPr lang="en-US" sz="1400" baseline="0" noProof="0" dirty="0">
                        <a:solidFill>
                          <a:schemeClr val="tx1"/>
                        </a:solidFill>
                        <a:latin typeface="Ubuntu" panose="020B05040306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400" dirty="0">
                        <a:solidFill>
                          <a:schemeClr val="tx1"/>
                        </a:solidFill>
                        <a:latin typeface="Ubuntu" panose="020B05040306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4291510"/>
                  </a:ext>
                </a:extLst>
              </a:tr>
              <a:tr h="693593">
                <a:tc>
                  <a:txBody>
                    <a:bodyPr/>
                    <a:lstStyle/>
                    <a:p>
                      <a:pPr algn="l"/>
                      <a:r>
                        <a:rPr lang="en-US" sz="1400" b="1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Dissipation</a:t>
                      </a:r>
                      <a:endParaRPr lang="en-US" sz="1400" b="1" noProof="0" dirty="0">
                        <a:solidFill>
                          <a:schemeClr val="tx1"/>
                        </a:solidFill>
                        <a:latin typeface="Ubuntu" panose="020B05040306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Ohmic losses RI</a:t>
                      </a:r>
                      <a:r>
                        <a:rPr lang="en-US" sz="1400" b="1" baseline="300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2</a:t>
                      </a:r>
                      <a:r>
                        <a:rPr lang="en-US" sz="1400" baseline="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/>
                      </a:r>
                      <a:br>
                        <a:rPr lang="en-US" sz="1400" baseline="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</a:br>
                      <a:r>
                        <a:rPr lang="en-US" sz="1200" baseline="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(e.g. 140 kW/magnet in CERN SPS)</a:t>
                      </a:r>
                      <a:endParaRPr lang="en-US" sz="1200" baseline="30000" noProof="0" dirty="0">
                        <a:solidFill>
                          <a:schemeClr val="tx1"/>
                        </a:solidFill>
                        <a:latin typeface="Ubuntu" panose="020B05040306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Heat influx + AC/beam losses</a:t>
                      </a:r>
                    </a:p>
                    <a:p>
                      <a:pPr algn="ctr"/>
                      <a:r>
                        <a:rPr lang="en-US" sz="1400" noProof="0" dirty="0" smtClean="0">
                          <a:solidFill>
                            <a:srgbClr val="C00000"/>
                          </a:solidFill>
                          <a:latin typeface="Ubuntu" panose="020B0504030602030204" pitchFamily="34" charset="0"/>
                        </a:rPr>
                        <a:t>Losses</a:t>
                      </a:r>
                      <a:r>
                        <a:rPr lang="en-US" sz="1400" baseline="0" noProof="0" dirty="0" smtClean="0">
                          <a:solidFill>
                            <a:srgbClr val="C00000"/>
                          </a:solidFill>
                          <a:latin typeface="Ubuntu" panose="020B0504030602030204" pitchFamily="34" charset="0"/>
                        </a:rPr>
                        <a:t> </a:t>
                      </a:r>
                      <a:r>
                        <a:rPr lang="en-US" sz="1400" noProof="0" dirty="0" smtClean="0">
                          <a:solidFill>
                            <a:srgbClr val="C00000"/>
                          </a:solidFill>
                          <a:latin typeface="Ubuntu" panose="020B0504030602030204" pitchFamily="34" charset="0"/>
                        </a:rPr>
                        <a:t>@ 4.5 K </a:t>
                      </a:r>
                      <a:r>
                        <a:rPr lang="en-US" sz="1400" noProof="0" dirty="0">
                          <a:solidFill>
                            <a:srgbClr val="C00000"/>
                          </a:solidFill>
                          <a:latin typeface="Ubuntu" panose="020B0504030602030204" pitchFamily="34" charset="0"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sz="1400" noProof="0" dirty="0">
                          <a:solidFill>
                            <a:srgbClr val="C00000"/>
                          </a:solidFill>
                          <a:latin typeface="Ubuntu" panose="020B0504030602030204" pitchFamily="34" charset="0"/>
                        </a:rPr>
                        <a:t> </a:t>
                      </a:r>
                      <a:r>
                        <a:rPr lang="en-US" sz="1400" noProof="0" dirty="0" smtClean="0">
                          <a:solidFill>
                            <a:srgbClr val="C00000"/>
                          </a:solidFill>
                          <a:latin typeface="Ubuntu" panose="020B0504030602030204" pitchFamily="34" charset="0"/>
                        </a:rPr>
                        <a:t>240</a:t>
                      </a:r>
                      <a:endParaRPr lang="en-US" sz="1400" noProof="0" dirty="0">
                        <a:solidFill>
                          <a:srgbClr val="C00000"/>
                        </a:solidFill>
                        <a:latin typeface="Ubuntu" panose="020B0504030602030204" pitchFamily="34" charset="0"/>
                      </a:endParaRPr>
                    </a:p>
                    <a:p>
                      <a:pPr algn="ctr"/>
                      <a:r>
                        <a:rPr lang="en-US" sz="1400" noProof="0" dirty="0" smtClean="0">
                          <a:solidFill>
                            <a:srgbClr val="FF0000"/>
                          </a:solidFill>
                          <a:latin typeface="Ubuntu" panose="020B0504030602030204" pitchFamily="34" charset="0"/>
                        </a:rPr>
                        <a:t>Losses </a:t>
                      </a:r>
                      <a:r>
                        <a:rPr lang="en-US" sz="1400" noProof="0" dirty="0">
                          <a:solidFill>
                            <a:srgbClr val="FF0000"/>
                          </a:solidFill>
                          <a:latin typeface="Ubuntu" panose="020B0504030602030204" pitchFamily="34" charset="0"/>
                        </a:rPr>
                        <a:t>@ 1.9 </a:t>
                      </a:r>
                      <a:r>
                        <a:rPr lang="en-US" sz="1400" noProof="0" dirty="0" smtClean="0">
                          <a:solidFill>
                            <a:srgbClr val="FF0000"/>
                          </a:solidFill>
                          <a:latin typeface="Ubuntu" panose="020B0504030602030204" pitchFamily="34" charset="0"/>
                        </a:rPr>
                        <a:t>K </a:t>
                      </a:r>
                      <a:r>
                        <a:rPr lang="en-US" sz="1400" noProof="0" dirty="0">
                          <a:solidFill>
                            <a:srgbClr val="FF0000"/>
                          </a:solidFill>
                          <a:latin typeface="Ubuntu" panose="020B0504030602030204" pitchFamily="34" charset="0"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sz="1400" noProof="0" dirty="0">
                          <a:solidFill>
                            <a:srgbClr val="FF0000"/>
                          </a:solidFill>
                          <a:latin typeface="Ubuntu" panose="020B0504030602030204" pitchFamily="34" charset="0"/>
                        </a:rPr>
                        <a:t> </a:t>
                      </a:r>
                      <a:r>
                        <a:rPr lang="en-US" sz="1400" noProof="0" dirty="0" smtClean="0">
                          <a:solidFill>
                            <a:srgbClr val="FF0000"/>
                          </a:solidFill>
                          <a:latin typeface="Ubuntu" panose="020B0504030602030204" pitchFamily="34" charset="0"/>
                        </a:rPr>
                        <a:t>900</a:t>
                      </a:r>
                      <a:endParaRPr lang="en-US" sz="1400" noProof="0" dirty="0">
                        <a:solidFill>
                          <a:srgbClr val="FF0000"/>
                        </a:solidFill>
                        <a:latin typeface="Ubuntu" panose="020B05040306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7189683"/>
                  </a:ext>
                </a:extLst>
              </a:tr>
              <a:tr h="491295">
                <a:tc>
                  <a:txBody>
                    <a:bodyPr/>
                    <a:lstStyle/>
                    <a:p>
                      <a:pPr algn="l"/>
                      <a:r>
                        <a:rPr lang="en-US" sz="1400" b="1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Cooling power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Demineralized water flow + cooling plant</a:t>
                      </a:r>
                      <a:br>
                        <a:rPr lang="en-US" sz="14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</a:br>
                      <a:r>
                        <a:rPr lang="en-US" sz="14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(typically ~1 </a:t>
                      </a:r>
                      <a:r>
                        <a:rPr lang="en-US" sz="1400" baseline="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kW/magnet</a:t>
                      </a:r>
                      <a:r>
                        <a:rPr lang="en-US" sz="14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e.g. </a:t>
                      </a:r>
                      <a:r>
                        <a:rPr lang="en-US" sz="14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40 MW LHC cryogenic system</a:t>
                      </a:r>
                      <a:br>
                        <a:rPr lang="en-US" sz="14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</a:br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(~2.5 W/m @</a:t>
                      </a: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 1.9K, </a:t>
                      </a:r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20 kW/</a:t>
                      </a:r>
                      <a:r>
                        <a:rPr lang="en-US" sz="1400" noProof="0" dirty="0" err="1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cryomagnet</a:t>
                      </a: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)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Ubuntu" panose="020B05040306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3769947"/>
                  </a:ext>
                </a:extLst>
              </a:tr>
              <a:tr h="693593">
                <a:tc>
                  <a:txBody>
                    <a:bodyPr/>
                    <a:lstStyle/>
                    <a:p>
                      <a:pPr algn="l"/>
                      <a:r>
                        <a:rPr lang="en-US" sz="1400" b="1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Field quality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Geometry + iron effects</a:t>
                      </a:r>
                      <a:br>
                        <a:rPr lang="en-US" sz="14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</a:br>
                      <a:r>
                        <a:rPr lang="en-US" sz="14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(saturation, hysteresis, eddy currents)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Geometry + iron (if applicable)</a:t>
                      </a:r>
                      <a:br>
                        <a:rPr lang="en-US" sz="14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</a:br>
                      <a:r>
                        <a:rPr lang="en-US" sz="14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+ persistent</a:t>
                      </a:r>
                      <a:r>
                        <a:rPr lang="en-US" sz="1400" baseline="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 currents (magnetization, ramp rate, decay, snapback)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Ubuntu" panose="020B05040306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7750937"/>
                  </a:ext>
                </a:extLst>
              </a:tr>
              <a:tr h="491295">
                <a:tc>
                  <a:txBody>
                    <a:bodyPr/>
                    <a:lstStyle/>
                    <a:p>
                      <a:pPr algn="l"/>
                      <a:r>
                        <a:rPr lang="en-US" sz="1400" b="1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Interconnects</a:t>
                      </a:r>
                      <a:br>
                        <a:rPr lang="en-US" sz="1400" b="1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</a:br>
                      <a:r>
                        <a:rPr lang="en-US" sz="1400" b="1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(electrical / vacuum)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Easily accessible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Cold (inside cryostat)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154329"/>
                  </a:ext>
                </a:extLst>
              </a:tr>
              <a:tr h="491295">
                <a:tc>
                  <a:txBody>
                    <a:bodyPr/>
                    <a:lstStyle/>
                    <a:p>
                      <a:pPr algn="l"/>
                      <a:r>
                        <a:rPr lang="en-US" sz="1400" b="1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Resistive (DC) voltage drop</a:t>
                      </a:r>
                      <a:br>
                        <a:rPr lang="en-US" sz="1400" b="1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</a:br>
                      <a:r>
                        <a:rPr lang="en-US" sz="1400" b="1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per</a:t>
                      </a:r>
                      <a:r>
                        <a:rPr lang="en-US" sz="1400" b="1" baseline="0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 magnet</a:t>
                      </a:r>
                      <a:endParaRPr lang="en-US" sz="1400" b="1" noProof="0" dirty="0">
                        <a:solidFill>
                          <a:schemeClr val="tx1"/>
                        </a:solidFill>
                        <a:latin typeface="Ubuntu" panose="020B05040306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Typically </a:t>
                      </a:r>
                      <a:r>
                        <a:rPr lang="en-US" sz="14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a few</a:t>
                      </a:r>
                      <a:r>
                        <a:rPr lang="en-US" sz="1400" baseline="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 </a:t>
                      </a: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V</a:t>
                      </a:r>
                      <a:b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</a:b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(R ~ 10 m</a:t>
                      </a: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  <a:sym typeface="Symbol" panose="05050102010706020507" pitchFamily="18" charset="2"/>
                        </a:rPr>
                        <a:t></a:t>
                      </a: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)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Ubuntu" panose="020B05040306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&lt;&lt; </a:t>
                      </a:r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  <a:sym typeface="Symbol" panose="05050102010706020507" pitchFamily="18" charset="2"/>
                        </a:rPr>
                        <a:t>V  (R ~ n)</a:t>
                      </a:r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/>
                      </a:r>
                      <a:br>
                        <a:rPr lang="en-US" sz="1400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</a:br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Interconnections</a:t>
                      </a:r>
                      <a:r>
                        <a:rPr lang="en-US" sz="14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, </a:t>
                      </a:r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splices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Ubuntu" panose="020B05040306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6201096"/>
                  </a:ext>
                </a:extLst>
              </a:tr>
              <a:tr h="491295">
                <a:tc>
                  <a:txBody>
                    <a:bodyPr/>
                    <a:lstStyle/>
                    <a:p>
                      <a:pPr algn="l"/>
                      <a:r>
                        <a:rPr lang="en-US" sz="1400" b="1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Protection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Thermal switch </a:t>
                      </a:r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interlock</a:t>
                      </a:r>
                      <a:br>
                        <a:rPr lang="en-US" sz="1400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</a:br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(T&lt;60 </a:t>
                      </a:r>
                      <a:r>
                        <a:rPr lang="en-US" sz="14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deg)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Quench detection + </a:t>
                      </a:r>
                      <a:br>
                        <a:rPr lang="en-US" sz="14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</a:br>
                      <a:r>
                        <a:rPr lang="en-US" sz="1400" noProof="0" dirty="0">
                          <a:solidFill>
                            <a:schemeClr val="tx1"/>
                          </a:solidFill>
                          <a:latin typeface="Ubuntu" panose="020B0504030602030204" pitchFamily="34" charset="0"/>
                        </a:rPr>
                        <a:t>Active/passive coil protection system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83198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569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919191"/>
                    </a:outerShdw>
                  </a:effectLst>
                  <a:latin typeface="Ubuntu" panose="020B0504030602030204" pitchFamily="34" charset="0"/>
                  <a:cs typeface="Tahoma" pitchFamily="34" charset="0"/>
                  <a:sym typeface="Symbol" pitchFamily="18" charset="2"/>
                </a:rPr>
                <a:t>Iron-dominated dipole designs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sp>
        <p:nvSpPr>
          <p:cNvPr id="20" name="Rectangle 9">
            <a:extLst>
              <a:ext uri="{FF2B5EF4-FFF2-40B4-BE49-F238E27FC236}">
                <a16:creationId xmlns:a16="http://schemas.microsoft.com/office/drawing/2014/main" id="{EFA20E67-5800-4881-9B05-C20D35062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932166"/>
            <a:ext cx="29523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0" lvl="1">
              <a:spcBef>
                <a:spcPts val="0"/>
              </a:spcBef>
            </a:pPr>
            <a:r>
              <a:rPr lang="en-US" sz="1600" dirty="0">
                <a:latin typeface="Ubuntu" panose="020B0504030602030204" pitchFamily="34" charset="0"/>
                <a:cs typeface="Tahoma" pitchFamily="34" charset="0"/>
              </a:rPr>
              <a:t>C-shape (</a:t>
            </a:r>
            <a:r>
              <a:rPr lang="el-GR" sz="1600" dirty="0">
                <a:latin typeface="Clear Sans Medium" panose="020B0603030202020304" pitchFamily="34" charset="0"/>
                <a:cs typeface="Clear Sans Medium" panose="020B0603030202020304" pitchFamily="34" charset="0"/>
              </a:rPr>
              <a:t>η</a:t>
            </a:r>
            <a:r>
              <a:rPr lang="en-US" sz="1600" dirty="0">
                <a:latin typeface="Clear Sans Medium" panose="020B0603030202020304" pitchFamily="34" charset="0"/>
                <a:cs typeface="Clear Sans Medium" panose="020B0603030202020304" pitchFamily="34" charset="0"/>
              </a:rPr>
              <a:t>=3</a:t>
            </a:r>
            <a:r>
              <a:rPr lang="en-US" sz="1600" dirty="0">
                <a:latin typeface="Ubuntu" panose="020B0504030602030204" pitchFamily="34" charset="0"/>
                <a:cs typeface="Tahoma" pitchFamily="34" charset="0"/>
              </a:rPr>
              <a:t>)</a:t>
            </a:r>
            <a:br>
              <a:rPr lang="en-US" sz="1600" dirty="0">
                <a:latin typeface="Ubuntu" panose="020B0504030602030204" pitchFamily="34" charset="0"/>
                <a:cs typeface="Tahoma" pitchFamily="34" charset="0"/>
              </a:rPr>
            </a:br>
            <a:r>
              <a:rPr lang="en-US" sz="1200" dirty="0">
                <a:latin typeface="Ubuntu" panose="020B0504030602030204" pitchFamily="34" charset="0"/>
                <a:cs typeface="Tahoma" pitchFamily="34" charset="0"/>
              </a:rPr>
              <a:t>Simple, easy access; odd harmonics</a:t>
            </a:r>
          </a:p>
        </p:txBody>
      </p:sp>
      <p:pic>
        <p:nvPicPr>
          <p:cNvPr id="8" name="Picture 3" descr="foil">
            <a:extLst>
              <a:ext uri="{FF2B5EF4-FFF2-40B4-BE49-F238E27FC236}">
                <a16:creationId xmlns:a16="http://schemas.microsoft.com/office/drawing/2014/main" id="{CC557548-05D0-4117-A5F0-7E27A267CC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926"/>
          <a:stretch/>
        </p:blipFill>
        <p:spPr>
          <a:xfrm>
            <a:off x="0" y="260349"/>
            <a:ext cx="3132348" cy="267783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pic>
        <p:nvPicPr>
          <p:cNvPr id="9" name="Picture 3" descr="foil">
            <a:extLst>
              <a:ext uri="{FF2B5EF4-FFF2-40B4-BE49-F238E27FC236}">
                <a16:creationId xmlns:a16="http://schemas.microsoft.com/office/drawing/2014/main" id="{D8F099E8-93D9-4E15-B922-A2BB28580A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contras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55938" y="248130"/>
            <a:ext cx="3546319" cy="2368406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pic>
        <p:nvPicPr>
          <p:cNvPr id="10" name="Picture 3" descr="foil">
            <a:extLst>
              <a:ext uri="{FF2B5EF4-FFF2-40B4-BE49-F238E27FC236}">
                <a16:creationId xmlns:a16="http://schemas.microsoft.com/office/drawing/2014/main" id="{8FD887E7-42A6-41F2-B71E-0FED8F851A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68261" y="3285068"/>
            <a:ext cx="3532461" cy="271109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pic>
        <p:nvPicPr>
          <p:cNvPr id="11" name="Picture 3" descr="foil">
            <a:extLst>
              <a:ext uri="{FF2B5EF4-FFF2-40B4-BE49-F238E27FC236}">
                <a16:creationId xmlns:a16="http://schemas.microsoft.com/office/drawing/2014/main" id="{463A8EA9-7452-4BE4-BAF8-D960E10649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77" y="3497917"/>
            <a:ext cx="3288652" cy="232765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12" name="Rectangle 9">
            <a:extLst>
              <a:ext uri="{FF2B5EF4-FFF2-40B4-BE49-F238E27FC236}">
                <a16:creationId xmlns:a16="http://schemas.microsoft.com/office/drawing/2014/main" id="{3DAD8BAE-1D34-452F-884C-FD45726792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2065" y="2661444"/>
            <a:ext cx="331236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0" lvl="1"/>
            <a:r>
              <a:rPr lang="en-US" sz="1600" dirty="0">
                <a:latin typeface="Ubuntu" panose="020B0504030602030204" pitchFamily="34" charset="0"/>
                <a:cs typeface="Tahoma" pitchFamily="34" charset="0"/>
              </a:rPr>
              <a:t>H-shape (</a:t>
            </a:r>
            <a:r>
              <a:rPr lang="el-GR" sz="1600" dirty="0">
                <a:latin typeface="Clear Sans Medium" panose="020B0603030202020304" pitchFamily="34" charset="0"/>
                <a:cs typeface="Clear Sans Medium" panose="020B0603030202020304" pitchFamily="34" charset="0"/>
              </a:rPr>
              <a:t>η</a:t>
            </a:r>
            <a:r>
              <a:rPr lang="en-US" sz="1600" dirty="0">
                <a:latin typeface="Clear Sans Medium" panose="020B0603030202020304" pitchFamily="34" charset="0"/>
                <a:cs typeface="Clear Sans Medium" panose="020B0603030202020304" pitchFamily="34" charset="0"/>
              </a:rPr>
              <a:t>=4.6</a:t>
            </a:r>
            <a:r>
              <a:rPr lang="en-US" sz="1600" dirty="0">
                <a:latin typeface="Ubuntu" panose="020B0504030602030204" pitchFamily="34" charset="0"/>
                <a:cs typeface="Tahoma" pitchFamily="34" charset="0"/>
              </a:rPr>
              <a:t>)</a:t>
            </a:r>
            <a:br>
              <a:rPr lang="en-US" sz="1600" dirty="0">
                <a:latin typeface="Ubuntu" panose="020B0504030602030204" pitchFamily="34" charset="0"/>
                <a:cs typeface="Tahoma" pitchFamily="34" charset="0"/>
              </a:rPr>
            </a:br>
            <a:r>
              <a:rPr lang="en-US" sz="1200" dirty="0">
                <a:latin typeface="Ubuntu" panose="020B0504030602030204" pitchFamily="34" charset="0"/>
                <a:cs typeface="Tahoma" pitchFamily="34" charset="0"/>
              </a:rPr>
              <a:t>improved field quality, less weight </a:t>
            </a:r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3272DDE6-1544-4956-B9A0-011DF727B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1212" y="5985286"/>
            <a:ext cx="29523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0" lvl="1"/>
            <a:r>
              <a:rPr lang="en-US" sz="1600" dirty="0" err="1">
                <a:latin typeface="Ubuntu" panose="020B0504030602030204" pitchFamily="34" charset="0"/>
                <a:cs typeface="Tahoma" pitchFamily="34" charset="0"/>
              </a:rPr>
              <a:t>Superferric</a:t>
            </a:r>
            <a:r>
              <a:rPr lang="en-US" sz="1600" dirty="0">
                <a:latin typeface="Ubuntu" panose="020B0504030602030204" pitchFamily="34" charset="0"/>
                <a:cs typeface="Tahoma" pitchFamily="34" charset="0"/>
              </a:rPr>
              <a:t> H-shape (</a:t>
            </a:r>
            <a:r>
              <a:rPr lang="el-GR" sz="1600" dirty="0">
                <a:latin typeface="Clear Sans Medium" panose="020B0603030202020304" pitchFamily="34" charset="0"/>
                <a:cs typeface="Clear Sans Medium" panose="020B0603030202020304" pitchFamily="34" charset="0"/>
              </a:rPr>
              <a:t>η</a:t>
            </a:r>
            <a:r>
              <a:rPr lang="en-US" sz="1600" dirty="0">
                <a:latin typeface="Clear Sans Medium" panose="020B0603030202020304" pitchFamily="34" charset="0"/>
                <a:cs typeface="Clear Sans Medium" panose="020B0603030202020304" pitchFamily="34" charset="0"/>
              </a:rPr>
              <a:t>=4.5</a:t>
            </a:r>
            <a:r>
              <a:rPr lang="en-US" sz="1600" dirty="0">
                <a:latin typeface="Ubuntu" panose="020B0504030602030204" pitchFamily="34" charset="0"/>
                <a:cs typeface="Tahoma" pitchFamily="34" charset="0"/>
              </a:rPr>
              <a:t>)</a:t>
            </a:r>
            <a:br>
              <a:rPr lang="en-US" sz="1600" dirty="0">
                <a:latin typeface="Ubuntu" panose="020B0504030602030204" pitchFamily="34" charset="0"/>
                <a:cs typeface="Tahoma" pitchFamily="34" charset="0"/>
              </a:rPr>
            </a:br>
            <a:r>
              <a:rPr lang="en-US" sz="1200" dirty="0" smtClean="0">
                <a:latin typeface="Ubuntu" panose="020B0504030602030204" pitchFamily="34" charset="0"/>
                <a:cs typeface="Tahoma" pitchFamily="34" charset="0"/>
              </a:rPr>
              <a:t>corner saturation even at low field</a:t>
            </a:r>
            <a:endParaRPr lang="en-US" sz="1200" dirty="0">
              <a:latin typeface="Ubuntu" panose="020B0504030602030204" pitchFamily="34" charset="0"/>
              <a:cs typeface="Tahoma" pitchFamily="34" charset="0"/>
            </a:endParaRP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8D8BDF87-3BAF-4520-BDF1-01DBC54C06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839" y="5948701"/>
            <a:ext cx="29523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0" lvl="1"/>
            <a:r>
              <a:rPr lang="en-US" sz="1600" dirty="0">
                <a:latin typeface="Ubuntu" panose="020B0504030602030204" pitchFamily="34" charset="0"/>
                <a:cs typeface="Tahoma" pitchFamily="34" charset="0"/>
              </a:rPr>
              <a:t>Window frame (</a:t>
            </a:r>
            <a:r>
              <a:rPr lang="el-GR" sz="1600" dirty="0">
                <a:latin typeface="Clear Sans Medium" panose="020B0603030202020304" pitchFamily="34" charset="0"/>
                <a:cs typeface="Clear Sans Medium" panose="020B0603030202020304" pitchFamily="34" charset="0"/>
              </a:rPr>
              <a:t>η</a:t>
            </a:r>
            <a:r>
              <a:rPr lang="en-US" sz="1600" dirty="0">
                <a:latin typeface="Clear Sans Medium" panose="020B0603030202020304" pitchFamily="34" charset="0"/>
                <a:cs typeface="Clear Sans Medium" panose="020B0603030202020304" pitchFamily="34" charset="0"/>
              </a:rPr>
              <a:t>=2</a:t>
            </a:r>
            <a:r>
              <a:rPr lang="en-US" sz="1600" dirty="0">
                <a:latin typeface="Ubuntu" panose="020B0504030602030204" pitchFamily="34" charset="0"/>
                <a:cs typeface="Tahoma" pitchFamily="34" charset="0"/>
              </a:rPr>
              <a:t>)</a:t>
            </a:r>
            <a:br>
              <a:rPr lang="en-US" sz="1600" dirty="0">
                <a:latin typeface="Ubuntu" panose="020B0504030602030204" pitchFamily="34" charset="0"/>
                <a:cs typeface="Tahoma" pitchFamily="34" charset="0"/>
              </a:rPr>
            </a:br>
            <a:r>
              <a:rPr lang="en-US" sz="1200" dirty="0">
                <a:latin typeface="Ubuntu" panose="020B0504030602030204" pitchFamily="34" charset="0"/>
                <a:cs typeface="Tahoma" pitchFamily="34" charset="0"/>
              </a:rPr>
              <a:t>best field quality, less/uniform saturation</a:t>
            </a:r>
            <a:endParaRPr lang="en-US" sz="1600" dirty="0">
              <a:latin typeface="Ubuntu" panose="020B0504030602030204" pitchFamily="34" charset="0"/>
              <a:cs typeface="Tahom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9">
                <a:extLst>
                  <a:ext uri="{FF2B5EF4-FFF2-40B4-BE49-F238E27FC236}">
                    <a16:creationId xmlns:a16="http://schemas.microsoft.com/office/drawing/2014/main" id="{7974D1F9-00D4-4172-8D41-BFFF470FA6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5891" y="4756774"/>
                <a:ext cx="3312368" cy="850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17961" dir="2700000" algn="ctr" rotWithShape="0">
                        <a:srgbClr val="3A5698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lvl="1"/>
                <a:r>
                  <a:rPr lang="en-US" sz="1800" dirty="0">
                    <a:latin typeface="Ubuntu" panose="020B0504030602030204" pitchFamily="34" charset="0"/>
                    <a:cs typeface="Tahoma" pitchFamily="34" charset="0"/>
                  </a:rPr>
                  <a:t>Iron efficiency</a:t>
                </a:r>
                <a:r>
                  <a:rPr lang="en-US" sz="1800" i="1" dirty="0">
                    <a:latin typeface="Cambria Math" panose="02040503050406030204" pitchFamily="18" charset="0"/>
                    <a:cs typeface="Tahoma" pitchFamily="34" charset="0"/>
                  </a:rPr>
                  <a:t/>
                </a:r>
                <a:br>
                  <a:rPr lang="en-US" sz="1800" i="1" dirty="0">
                    <a:latin typeface="Cambria Math" panose="02040503050406030204" pitchFamily="18" charset="0"/>
                    <a:cs typeface="Tahoma" pitchFamily="34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 panose="02040503050406030204" pitchFamily="18" charset="0"/>
                          <a:cs typeface="Tahoma" pitchFamily="34" charset="0"/>
                        </a:rPr>
                        <m:t>𝜂</m:t>
                      </m:r>
                      <m:r>
                        <a:rPr lang="en-US" sz="1800" i="1">
                          <a:latin typeface="Cambria Math" panose="02040503050406030204" pitchFamily="18" charset="0"/>
                          <a:cs typeface="Tahoma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  <a:cs typeface="Tahoma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  <a:cs typeface="Tahoma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cs typeface="Tahoma" pitchFamily="34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  <a:cs typeface="Tahoma" pitchFamily="34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  <a:cs typeface="Tahoma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cs typeface="Tahoma" pitchFamily="34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  <a:cs typeface="Tahoma" pitchFamily="34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latin typeface="Cambria Math" panose="02040503050406030204" pitchFamily="18" charset="0"/>
                          <a:cs typeface="Tahoma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  <a:cs typeface="Tahoma" pitchFamily="34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 panose="02040503050406030204" pitchFamily="18" charset="0"/>
                              <a:cs typeface="Tahoma" pitchFamily="34" charset="0"/>
                            </a:rPr>
                            <m:t>𝑐𝑜𝑖𝑙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  <a:cs typeface="Tahoma" pitchFamily="34" charset="0"/>
                            </a:rPr>
                            <m:t>+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  <a:cs typeface="Tahoma" pitchFamily="34" charset="0"/>
                            </a:rPr>
                            <m:t>𝑦𝑜𝑘𝑒</m:t>
                          </m:r>
                        </m:num>
                        <m:den>
                          <m:r>
                            <a:rPr lang="en-US" sz="1800" i="1">
                              <a:latin typeface="Cambria Math" panose="02040503050406030204" pitchFamily="18" charset="0"/>
                              <a:cs typeface="Tahoma" pitchFamily="34" charset="0"/>
                            </a:rPr>
                            <m:t>𝑐𝑜𝑖𝑙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  <a:cs typeface="Tahoma" pitchFamily="34" charset="0"/>
                            </a:rPr>
                            <m:t> 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  <a:cs typeface="Tahoma" pitchFamily="34" charset="0"/>
                            </a:rPr>
                            <m:t>𝑜𝑛𝑙𝑦</m:t>
                          </m:r>
                        </m:den>
                      </m:f>
                    </m:oMath>
                  </m:oMathPara>
                </a14:m>
                <a:endParaRPr lang="en-US" sz="1800" dirty="0">
                  <a:latin typeface="Ubuntu" panose="020B0504030602030204" pitchFamily="34" charset="0"/>
                  <a:cs typeface="Tahoma" pitchFamily="34" charset="0"/>
                </a:endParaRPr>
              </a:p>
            </p:txBody>
          </p:sp>
        </mc:Choice>
        <mc:Fallback xmlns="">
          <p:sp>
            <p:nvSpPr>
              <p:cNvPr id="15" name="Rectangle 9">
                <a:extLst>
                  <a:ext uri="{FF2B5EF4-FFF2-40B4-BE49-F238E27FC236}">
                    <a16:creationId xmlns:a16="http://schemas.microsoft.com/office/drawing/2014/main" id="{7974D1F9-00D4-4172-8D41-BFFF470FA6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55891" y="4756774"/>
                <a:ext cx="3312368" cy="850233"/>
              </a:xfrm>
              <a:prstGeom prst="rect">
                <a:avLst/>
              </a:prstGeom>
              <a:blipFill>
                <a:blip r:embed="rId7"/>
                <a:stretch>
                  <a:fillRect t="-92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3A5698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9">
            <a:extLst>
              <a:ext uri="{FF2B5EF4-FFF2-40B4-BE49-F238E27FC236}">
                <a16:creationId xmlns:a16="http://schemas.microsoft.com/office/drawing/2014/main" id="{8B394851-2F9E-4008-AB0B-84BB6183E5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4701" y="1048136"/>
            <a:ext cx="331236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0" lvl="1"/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Dipoles = main driver</a:t>
            </a:r>
            <a:br>
              <a:rPr lang="en-US" sz="1800" dirty="0">
                <a:latin typeface="Ubuntu" panose="020B0504030602030204" pitchFamily="34" charset="0"/>
                <a:cs typeface="Tahoma" pitchFamily="34" charset="0"/>
              </a:rPr>
            </a:b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for the ring size</a:t>
            </a:r>
            <a:br>
              <a:rPr lang="en-US" sz="1800" dirty="0">
                <a:latin typeface="Ubuntu" panose="020B0504030602030204" pitchFamily="34" charset="0"/>
                <a:cs typeface="Tahoma" pitchFamily="34" charset="0"/>
              </a:rPr>
            </a:b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(and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civil engineering costs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)</a:t>
            </a:r>
          </a:p>
        </p:txBody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id="{8B394851-2F9E-4008-AB0B-84BB6183E5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6071" y="2774426"/>
            <a:ext cx="331236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0" lvl="1"/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Field quality</a:t>
            </a:r>
            <a:br>
              <a:rPr lang="en-US" sz="1800" dirty="0">
                <a:latin typeface="Ubuntu" panose="020B0504030602030204" pitchFamily="34" charset="0"/>
                <a:cs typeface="Tahoma" pitchFamily="34" charset="0"/>
              </a:rPr>
            </a:b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determined mainly by</a:t>
            </a:r>
            <a:br>
              <a:rPr lang="en-US" sz="1800" dirty="0">
                <a:latin typeface="Ubuntu" panose="020B0504030602030204" pitchFamily="34" charset="0"/>
                <a:cs typeface="Tahoma" pitchFamily="34" charset="0"/>
              </a:rPr>
            </a:b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pole shape + saturation</a:t>
            </a:r>
          </a:p>
        </p:txBody>
      </p:sp>
    </p:spTree>
    <p:extLst>
      <p:ext uri="{BB962C8B-B14F-4D97-AF65-F5344CB8AC3E}">
        <p14:creationId xmlns:p14="http://schemas.microsoft.com/office/powerpoint/2010/main" val="290199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 err="1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Superferric</a:t>
              </a:r>
              <a:r>
                <a:rPr lang="en-US" sz="1800" b="1" dirty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 </a:t>
              </a:r>
              <a:r>
                <a:rPr lang="en-US" sz="1800" b="1" dirty="0" smtClean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dipole example</a:t>
              </a:r>
              <a:r>
                <a:rPr lang="en-US" sz="1800" b="1" dirty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: SIS 100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sp>
        <p:nvSpPr>
          <p:cNvPr id="20" name="Rectangle 9">
            <a:extLst>
              <a:ext uri="{FF2B5EF4-FFF2-40B4-BE49-F238E27FC236}">
                <a16:creationId xmlns:a16="http://schemas.microsoft.com/office/drawing/2014/main" id="{EFA20E67-5800-4881-9B05-C20D35062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536" y="368660"/>
            <a:ext cx="4486424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Largest </a:t>
            </a:r>
            <a:r>
              <a:rPr lang="en-US" sz="1800" dirty="0" err="1">
                <a:latin typeface="Ubuntu" panose="020B0504030602030204" pitchFamily="34" charset="0"/>
                <a:cs typeface="Tahoma" pitchFamily="34" charset="0"/>
              </a:rPr>
              <a:t>superferric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 synchrotron project, currently in construction at GSI (FAIR) 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based on internally force-cooled JINR </a:t>
            </a:r>
            <a:r>
              <a:rPr lang="en-US" sz="1800" dirty="0" err="1" smtClean="0">
                <a:latin typeface="Ubuntu" panose="020B0504030602030204" pitchFamily="34" charset="0"/>
                <a:cs typeface="Tahoma" pitchFamily="34" charset="0"/>
              </a:rPr>
              <a:t>Nuclotron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cable (AC losses) 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Efficient cold iron yoke: less magnetic leakage, coil closer to iron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, but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more complex, larger cold mass, limited access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1.9 T @ 13.1 kA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Fast-ramped at 4 T/s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Bending radius 52.6 m  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Magnetic length 3 m </a:t>
            </a:r>
            <a:br>
              <a:rPr lang="en-US" sz="1800" dirty="0">
                <a:latin typeface="Ubuntu" panose="020B0504030602030204" pitchFamily="34" charset="0"/>
                <a:cs typeface="Tahoma" pitchFamily="34" charset="0"/>
              </a:rPr>
            </a:br>
            <a:endParaRPr lang="en-US" sz="1800" dirty="0">
              <a:latin typeface="Ubuntu" panose="020B0504030602030204" pitchFamily="34" charset="0"/>
              <a:cs typeface="Tahoma" pitchFamily="34" charset="0"/>
            </a:endParaRPr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5CA90547-31D9-49FE-B179-D621E4068D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96"/>
          <a:stretch/>
        </p:blipFill>
        <p:spPr bwMode="auto">
          <a:xfrm>
            <a:off x="4838696" y="3115264"/>
            <a:ext cx="5067304" cy="3208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2A4BF5D7-064C-41FE-BE8A-8F891298A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675" y="368662"/>
            <a:ext cx="4955226" cy="263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45" y="4076207"/>
            <a:ext cx="3109805" cy="2247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460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Coil-dominated dipole designs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pic>
        <p:nvPicPr>
          <p:cNvPr id="12" name="Picture 3" descr="foil">
            <a:extLst>
              <a:ext uri="{FF2B5EF4-FFF2-40B4-BE49-F238E27FC236}">
                <a16:creationId xmlns:a16="http://schemas.microsoft.com/office/drawing/2014/main" id="{C52EA82E-B79B-4D8E-A8ED-6D78416A9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65168" y="2899987"/>
            <a:ext cx="3514922" cy="288015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13" name="Rectangle 9">
            <a:extLst>
              <a:ext uri="{FF2B5EF4-FFF2-40B4-BE49-F238E27FC236}">
                <a16:creationId xmlns:a16="http://schemas.microsoft.com/office/drawing/2014/main" id="{DE210D23-137F-4A62-BF5D-542D31AACE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9204" y="5891912"/>
            <a:ext cx="29523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0" lvl="1">
              <a:spcBef>
                <a:spcPts val="0"/>
              </a:spcBef>
            </a:pPr>
            <a:r>
              <a:rPr lang="en-US" sz="1600" dirty="0">
                <a:latin typeface="Ubuntu" panose="020B0504030602030204" pitchFamily="34" charset="0"/>
                <a:cs typeface="Tahoma" pitchFamily="34" charset="0"/>
              </a:rPr>
              <a:t>LHC (</a:t>
            </a:r>
            <a:r>
              <a:rPr lang="el-GR" sz="1600" dirty="0">
                <a:latin typeface="Clear Sans Medium" panose="020B0603030202020304" pitchFamily="34" charset="0"/>
                <a:cs typeface="Clear Sans Medium" panose="020B0603030202020304" pitchFamily="34" charset="0"/>
              </a:rPr>
              <a:t>η</a:t>
            </a:r>
            <a:r>
              <a:rPr lang="en-US" sz="1600" dirty="0">
                <a:latin typeface="Clear Sans Medium" panose="020B0603030202020304" pitchFamily="34" charset="0"/>
                <a:cs typeface="Clear Sans Medium" panose="020B0603030202020304" pitchFamily="34" charset="0"/>
              </a:rPr>
              <a:t>=1.12</a:t>
            </a:r>
            <a:r>
              <a:rPr lang="en-US" sz="1600" dirty="0">
                <a:latin typeface="Ubuntu" panose="020B0504030602030204" pitchFamily="34" charset="0"/>
                <a:cs typeface="Tahoma" pitchFamily="34" charset="0"/>
              </a:rPr>
              <a:t>)</a:t>
            </a:r>
            <a:br>
              <a:rPr lang="en-US" sz="1600" dirty="0">
                <a:latin typeface="Ubuntu" panose="020B0504030602030204" pitchFamily="34" charset="0"/>
                <a:cs typeface="Tahoma" pitchFamily="34" charset="0"/>
              </a:rPr>
            </a:br>
            <a:r>
              <a:rPr lang="en-US" sz="1200" dirty="0">
                <a:latin typeface="Ubuntu" panose="020B0504030602030204" pitchFamily="34" charset="0"/>
                <a:cs typeface="Tahoma" pitchFamily="34" charset="0"/>
              </a:rPr>
              <a:t>Best field quality</a:t>
            </a: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EFA20E67-5800-4881-9B05-C20D35062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0202" y="292005"/>
            <a:ext cx="3399888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b="1" dirty="0">
                <a:latin typeface="Ubuntu" panose="020B0504030602030204" pitchFamily="34" charset="0"/>
                <a:cs typeface="Tahoma" pitchFamily="34" charset="0"/>
              </a:rPr>
              <a:t>racetrack </a:t>
            </a:r>
            <a:r>
              <a:rPr lang="en-US" sz="1800" b="1" dirty="0" smtClean="0">
                <a:latin typeface="Ubuntu" panose="020B0504030602030204" pitchFamily="34" charset="0"/>
                <a:cs typeface="Tahoma" pitchFamily="34" charset="0"/>
              </a:rPr>
              <a:t>coils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are comparatively easy to make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(ideal for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models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and demonstrators)</a:t>
            </a:r>
            <a:endParaRPr lang="en-US" sz="1800" dirty="0">
              <a:latin typeface="Ubuntu" panose="020B0504030602030204" pitchFamily="34" charset="0"/>
              <a:cs typeface="Tahoma" pitchFamily="34" charset="0"/>
            </a:endParaRP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compatible with SC tapes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Field quality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hardly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adequate for accelerator purposes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702" y="306020"/>
            <a:ext cx="3818466" cy="2548296"/>
          </a:xfrm>
          <a:prstGeom prst="rect">
            <a:avLst/>
          </a:prstGeom>
        </p:spPr>
      </p:pic>
      <p:sp>
        <p:nvSpPr>
          <p:cNvPr id="15" name="Rectangle 9">
            <a:extLst>
              <a:ext uri="{FF2B5EF4-FFF2-40B4-BE49-F238E27FC236}">
                <a16:creationId xmlns:a16="http://schemas.microsoft.com/office/drawing/2014/main" id="{700BE1CA-470F-406F-80FD-1E3FF45363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468" y="3539075"/>
            <a:ext cx="6062142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b="1" dirty="0">
                <a:latin typeface="Ubuntu" panose="020B0504030602030204" pitchFamily="34" charset="0"/>
                <a:cs typeface="Tahoma" pitchFamily="34" charset="0"/>
              </a:rPr>
              <a:t>Cos-</a:t>
            </a:r>
            <a:r>
              <a:rPr lang="en-US" sz="1800" b="1" dirty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</a:t>
            </a:r>
            <a:r>
              <a:rPr lang="en-US" sz="1800" b="1" dirty="0">
                <a:latin typeface="Ubuntu" panose="020B0504030602030204" pitchFamily="34" charset="0"/>
                <a:cs typeface="Tahoma" pitchFamily="34" charset="0"/>
              </a:rPr>
              <a:t> design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 approximates 2D theoretical </a:t>
            </a:r>
            <a:r>
              <a:rPr lang="en-US" sz="1800" i="1" dirty="0" smtClean="0">
                <a:latin typeface="Ubuntu" panose="020B0504030602030204" pitchFamily="34" charset="0"/>
                <a:cs typeface="Tahoma" pitchFamily="34" charset="0"/>
              </a:rPr>
              <a:t>J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 distribution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with no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leakage</a:t>
            </a:r>
            <a:endParaRPr lang="en-US" sz="1800" dirty="0">
              <a:latin typeface="Ubuntu" panose="020B0504030602030204" pitchFamily="34" charset="0"/>
              <a:cs typeface="Tahoma" pitchFamily="34" charset="0"/>
            </a:endParaRP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Most efficient: peak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field @ coil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  central field + 5%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 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Best choice for high-quality, high-field large magnets; but long and costly optimization/prototyping 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Iron still gives non-negligible contribution (~1 T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in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LHC dipoles) + suppression from leakage and cross-talk;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also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gives measurable saturation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3BC5C0-95BA-4279-8DD2-EB69E92D92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14" y="269876"/>
            <a:ext cx="2417850" cy="2623498"/>
          </a:xfrm>
          <a:prstGeom prst="rect">
            <a:avLst/>
          </a:prstGeom>
        </p:spPr>
      </p:pic>
      <p:sp>
        <p:nvSpPr>
          <p:cNvPr id="16" name="Rectangle 9">
            <a:extLst>
              <a:ext uri="{FF2B5EF4-FFF2-40B4-BE49-F238E27FC236}">
                <a16:creationId xmlns:a16="http://schemas.microsoft.com/office/drawing/2014/main" id="{DE210D23-137F-4A62-BF5D-542D31AACE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556" y="2960950"/>
            <a:ext cx="665429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0" lvl="1">
              <a:spcBef>
                <a:spcPts val="0"/>
              </a:spcBef>
            </a:pPr>
            <a:r>
              <a:rPr lang="en-US" sz="1600" dirty="0">
                <a:latin typeface="Ubuntu" panose="020B0504030602030204" pitchFamily="34" charset="0"/>
                <a:cs typeface="Tahoma" pitchFamily="34" charset="0"/>
              </a:rPr>
              <a:t>Nb3Sn Racetrack Model Coil (16.2 T)</a:t>
            </a:r>
            <a:endParaRPr lang="en-US" sz="1200" dirty="0">
              <a:latin typeface="Ubuntu" panose="020B0504030602030204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64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0"/>
            <a:ext cx="9921875" cy="260350"/>
            <a:chOff x="0" y="0"/>
            <a:chExt cx="6250" cy="16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250" cy="1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sz="1800" b="1" dirty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</a:rPr>
                <a:t>Example: SIS 300 bent cos-</a:t>
              </a:r>
              <a:r>
                <a:rPr lang="en-US" sz="1800" b="1" dirty="0">
                  <a:solidFill>
                    <a:srgbClr val="FFFFFF"/>
                  </a:solidFill>
                  <a:latin typeface="Ubuntu" panose="020B0504030602030204" pitchFamily="34" charset="0"/>
                  <a:cs typeface="Tahoma" pitchFamily="34" charset="0"/>
                  <a:sym typeface="Symbol" panose="05050102010706020507" pitchFamily="18" charset="2"/>
                </a:rPr>
                <a:t> dipoles</a:t>
              </a:r>
              <a:endPara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sym typeface="Symbol" pitchFamily="18" charset="2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164"/>
              <a:ext cx="6250" cy="0"/>
            </a:xfrm>
            <a:prstGeom prst="lin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0070C0"/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anchor="ctr" anchorCtr="1"/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endParaRPr lang="en-GB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</a:endParaRPr>
            </a:p>
          </p:txBody>
        </p:sp>
      </p:grpSp>
      <p:sp>
        <p:nvSpPr>
          <p:cNvPr id="20" name="Rectangle 9">
            <a:extLst>
              <a:ext uri="{FF2B5EF4-FFF2-40B4-BE49-F238E27FC236}">
                <a16:creationId xmlns:a16="http://schemas.microsoft.com/office/drawing/2014/main" id="{EFA20E67-5800-4881-9B05-C20D35062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6976" y="356939"/>
            <a:ext cx="5040560" cy="2877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b="1" dirty="0">
                <a:latin typeface="Ubuntu" panose="020B0504030602030204" pitchFamily="34" charset="0"/>
                <a:cs typeface="Tahoma" pitchFamily="34" charset="0"/>
              </a:rPr>
              <a:t>FAIR SIS300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prototype dipoles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4.5 m long,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4.5 T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Fast-ramping at 1 T/s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 filament  3.5 m</a:t>
            </a:r>
            <a:endParaRPr lang="en-US" sz="1800" dirty="0">
              <a:latin typeface="Ubuntu" panose="020B0504030602030204" pitchFamily="34" charset="0"/>
              <a:cs typeface="Tahoma" pitchFamily="34" charset="0"/>
            </a:endParaRP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Max curvature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ever achieved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in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Cos-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  <a:sym typeface="Symbol" panose="05050102010706020507" pitchFamily="18" charset="2"/>
              </a:rPr>
              <a:t>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 design:</a:t>
            </a:r>
            <a:b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</a:b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66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m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bending radius</a:t>
            </a:r>
            <a:endParaRPr lang="en-US" sz="1800" dirty="0">
              <a:latin typeface="Ubuntu" panose="020B0504030602030204" pitchFamily="34" charset="0"/>
              <a:cs typeface="Tahoma" pitchFamily="34" charset="0"/>
            </a:endParaRP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Single-layer coil wound directly on a bent mandrel, supported by the collars only</a:t>
            </a:r>
          </a:p>
          <a:p>
            <a:pPr marL="215504" lvl="1" indent="-215504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086100" algn="l"/>
              </a:tabLst>
            </a:pPr>
            <a:r>
              <a:rPr lang="en-US" sz="1800" b="1" dirty="0" smtClean="0">
                <a:latin typeface="Ubuntu" panose="020B0504030602030204" pitchFamily="34" charset="0"/>
                <a:cs typeface="Tahoma" pitchFamily="34" charset="0"/>
              </a:rPr>
              <a:t>Difficult construction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, 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d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esign seems hardly </a:t>
            </a:r>
            <a:r>
              <a:rPr lang="en-US" sz="1800" dirty="0" err="1">
                <a:latin typeface="Ubuntu" panose="020B0504030602030204" pitchFamily="34" charset="0"/>
                <a:cs typeface="Tahoma" pitchFamily="34" charset="0"/>
              </a:rPr>
              <a:t>extrapolable</a:t>
            </a:r>
            <a:r>
              <a:rPr lang="en-US" sz="1800" dirty="0">
                <a:latin typeface="Ubuntu" panose="020B0504030602030204" pitchFamily="34" charset="0"/>
                <a:cs typeface="Tahoma" pitchFamily="34" charset="0"/>
              </a:rPr>
              <a:t> to </a:t>
            </a:r>
            <a:r>
              <a:rPr lang="en-US" sz="1800" dirty="0" smtClean="0">
                <a:latin typeface="Ubuntu" panose="020B0504030602030204" pitchFamily="34" charset="0"/>
                <a:cs typeface="Tahoma" pitchFamily="34" charset="0"/>
              </a:rPr>
              <a:t>stronger curvature …</a:t>
            </a:r>
            <a:endParaRPr lang="en-US" sz="1800" dirty="0">
              <a:latin typeface="Ubuntu" panose="020B0504030602030204" pitchFamily="34" charset="0"/>
              <a:cs typeface="Tahoma" pitchFamily="34" charset="0"/>
            </a:endParaRPr>
          </a:p>
        </p:txBody>
      </p:sp>
      <p:pic>
        <p:nvPicPr>
          <p:cNvPr id="8" name="Picture 2" descr="P5050027.JPG">
            <a:extLst>
              <a:ext uri="{FF2B5EF4-FFF2-40B4-BE49-F238E27FC236}">
                <a16:creationId xmlns:a16="http://schemas.microsoft.com/office/drawing/2014/main" id="{E66C572C-E9EA-4DFD-8D33-90A5C99521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66" y="404666"/>
            <a:ext cx="4321903" cy="576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262" y="3609020"/>
            <a:ext cx="2627987" cy="2643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79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 4">
  <a:themeElements>
    <a:clrScheme name="">
      <a:dk1>
        <a:srgbClr val="000000"/>
      </a:dk1>
      <a:lt1>
        <a:srgbClr val="FFCC66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E2B8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stealth" w="sm" len="sm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stealth" w="sm" len="sm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aper Presentation 4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4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 4.pot</Template>
  <TotalTime>42373</TotalTime>
  <Words>2526</Words>
  <Application>Microsoft Office PowerPoint</Application>
  <PresentationFormat>A4 Paper (210x297 mm)</PresentationFormat>
  <Paragraphs>364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Ubuntu</vt:lpstr>
      <vt:lpstr>MS PGothic</vt:lpstr>
      <vt:lpstr>Tahoma</vt:lpstr>
      <vt:lpstr>Arial</vt:lpstr>
      <vt:lpstr>MT Extra</vt:lpstr>
      <vt:lpstr>Calibri</vt:lpstr>
      <vt:lpstr>Wingdings</vt:lpstr>
      <vt:lpstr>MS PGothic</vt:lpstr>
      <vt:lpstr>Clear Sans Medium</vt:lpstr>
      <vt:lpstr>Cambria Math</vt:lpstr>
      <vt:lpstr>Symbol</vt:lpstr>
      <vt:lpstr>Times New Roman</vt:lpstr>
      <vt:lpstr>Paper Presentation 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TOTO</dc:creator>
  <cp:lastModifiedBy>Marco Buzio</cp:lastModifiedBy>
  <cp:revision>2269</cp:revision>
  <cp:lastPrinted>1999-09-15T09:53:02Z</cp:lastPrinted>
  <dcterms:created xsi:type="dcterms:W3CDTF">1999-09-10T09:35:28Z</dcterms:created>
  <dcterms:modified xsi:type="dcterms:W3CDTF">2018-06-20T07:34:13Z</dcterms:modified>
</cp:coreProperties>
</file>