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2"/>
  </p:notesMasterIdLst>
  <p:sldIdLst>
    <p:sldId id="256" r:id="rId2"/>
    <p:sldId id="493" r:id="rId3"/>
    <p:sldId id="303" r:id="rId4"/>
    <p:sldId id="285" r:id="rId5"/>
    <p:sldId id="283" r:id="rId6"/>
    <p:sldId id="289" r:id="rId7"/>
    <p:sldId id="277" r:id="rId8"/>
    <p:sldId id="291" r:id="rId9"/>
    <p:sldId id="310" r:id="rId10"/>
    <p:sldId id="293" r:id="rId11"/>
    <p:sldId id="272" r:id="rId12"/>
    <p:sldId id="522" r:id="rId13"/>
    <p:sldId id="309" r:id="rId14"/>
    <p:sldId id="298" r:id="rId15"/>
    <p:sldId id="521" r:id="rId16"/>
    <p:sldId id="264" r:id="rId17"/>
    <p:sldId id="520" r:id="rId18"/>
    <p:sldId id="297" r:id="rId19"/>
    <p:sldId id="494" r:id="rId20"/>
    <p:sldId id="523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ta krambi" initials="ak" lastIdx="1" clrIdx="0">
    <p:extLst>
      <p:ext uri="{19B8F6BF-5375-455C-9EA6-DF929625EA0E}">
        <p15:presenceInfo xmlns:p15="http://schemas.microsoft.com/office/powerpoint/2012/main" userId="1e5ae128e4bbc3e8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843441"/>
    <a:srgbClr val="0F04E8"/>
    <a:srgbClr val="F3F5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353" autoAdjust="0"/>
    <p:restoredTop sz="94660"/>
  </p:normalViewPr>
  <p:slideViewPr>
    <p:cSldViewPr snapToGrid="0">
      <p:cViewPr varScale="1">
        <p:scale>
          <a:sx n="88" d="100"/>
          <a:sy n="88" d="100"/>
        </p:scale>
        <p:origin x="43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image" Target="../media/image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ID4096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B7E465-1A6D-4D91-90C5-E445ED3DD779}" type="datetimeFigureOut">
              <a:rPr lang="LID4096" smtClean="0"/>
              <a:t>11/19/2020</a:t>
            </a:fld>
            <a:endParaRPr lang="LID4096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ID4096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ID4096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4647F2-3A45-4DF6-9BF9-4E3AA75AB4C3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6742310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ID4096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4647F2-3A45-4DF6-9BF9-4E3AA75AB4C3}" type="slidenum">
              <a:rPr lang="LID4096" smtClean="0"/>
              <a:t>2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5078526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647F2-3A45-4DF6-9BF9-4E3AA75AB4C3}" type="slidenum">
              <a:rPr lang="LID4096" smtClean="0"/>
              <a:t>10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8451436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aseline="300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647F2-3A45-4DF6-9BF9-4E3AA75AB4C3}" type="slidenum">
              <a:rPr lang="LID4096" smtClean="0"/>
              <a:t>11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2721217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aseline="300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647F2-3A45-4DF6-9BF9-4E3AA75AB4C3}" type="slidenum">
              <a:rPr lang="LID4096" smtClean="0"/>
              <a:t>12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1464375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647F2-3A45-4DF6-9BF9-4E3AA75AB4C3}" type="slidenum">
              <a:rPr lang="LID4096" smtClean="0"/>
              <a:t>16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1506958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647F2-3A45-4DF6-9BF9-4E3AA75AB4C3}" type="slidenum">
              <a:rPr lang="LID4096" smtClean="0"/>
              <a:t>18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0625526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4778" y="278874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4778" y="396830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19/11/2020</a:t>
            </a:r>
            <a:endParaRPr lang="LID4096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Howard, LGAD measurements from different producers, 37th RD50 Workshop</a:t>
            </a:r>
            <a:endParaRPr lang="LID4096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73F1-E440-471F-A1D6-3101CD187FFC}" type="slidenum">
              <a:rPr lang="LID4096" smtClean="0"/>
              <a:t>‹#›</a:t>
            </a:fld>
            <a:endParaRPr lang="LID4096"/>
          </a:p>
        </p:txBody>
      </p:sp>
      <p:cxnSp>
        <p:nvCxnSpPr>
          <p:cNvPr id="9" name="Straight Connector 8"/>
          <p:cNvCxnSpPr/>
          <p:nvPr/>
        </p:nvCxnSpPr>
        <p:spPr>
          <a:xfrm>
            <a:off x="1097280" y="3888283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>
            <a:extLst>
              <a:ext uri="{FF2B5EF4-FFF2-40B4-BE49-F238E27FC236}">
                <a16:creationId xmlns:a16="http://schemas.microsoft.com/office/drawing/2014/main" id="{0E641006-C54B-420B-AD8B-F7A85963918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2940"/>
            <a:ext cx="955723" cy="446736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52050A4C-AC82-433F-8252-8142363E57A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64177" y="0"/>
            <a:ext cx="466682" cy="521128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C26A1EE7-D528-424E-9740-AE73B85D9016}"/>
              </a:ext>
            </a:extLst>
          </p:cNvPr>
          <p:cNvSpPr txBox="1"/>
          <p:nvPr userDrawn="1"/>
        </p:nvSpPr>
        <p:spPr>
          <a:xfrm>
            <a:off x="11470870" y="-39518"/>
            <a:ext cx="713657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/>
              <a:t>     JSI</a:t>
            </a:r>
          </a:p>
          <a:p>
            <a:r>
              <a:rPr lang="en-GB" sz="1100" b="1" dirty="0"/>
              <a:t>Ljubljana</a:t>
            </a:r>
          </a:p>
          <a:p>
            <a:r>
              <a:rPr lang="en-GB" sz="1100" b="1" dirty="0"/>
              <a:t>Slovenia</a:t>
            </a:r>
            <a:endParaRPr lang="LID4096" sz="1100" b="1" dirty="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F141FC84-9512-4506-85E7-DCF572ACC3E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73" y="455546"/>
            <a:ext cx="750660" cy="451955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A26E1914-7CEC-4DFC-9119-0E3EA0AA81F4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3019" y="521128"/>
            <a:ext cx="1031508" cy="596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85048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19/11/2020</a:t>
            </a:r>
            <a:endParaRPr lang="LID4096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Howard, LGAD measurements from different producers, 37th RD50 Workshop</a:t>
            </a:r>
            <a:endParaRPr lang="LID4096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73F1-E440-471F-A1D6-3101CD187FF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6992240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19/11/2020</a:t>
            </a:r>
            <a:endParaRPr lang="LID4096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Howard, LGAD measurements from different producers, 37th RD50 Workshop</a:t>
            </a:r>
            <a:endParaRPr lang="LID4096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73F1-E440-471F-A1D6-3101CD187FF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238766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993406"/>
            <a:ext cx="1005840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7845661-1A97-46CB-8DEE-DBBA978BEF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19/11/2020</a:t>
            </a:r>
            <a:endParaRPr lang="LID4096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72BFA5A-87DA-4F11-BEDC-06066BB752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Howard, LGAD measurements from different producers, 37th RD50 Workshop</a:t>
            </a:r>
            <a:endParaRPr lang="LID4096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F8C6411-E6C9-44D5-A088-EBD58632E0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73F1-E440-471F-A1D6-3101CD187FFC}" type="slidenum">
              <a:rPr lang="LID4096" smtClean="0"/>
              <a:t>‹#›</a:t>
            </a:fld>
            <a:endParaRPr lang="LID4096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743FDF49-9C53-48B2-8289-9DCF0E0333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4384979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19/11/2020</a:t>
            </a:r>
            <a:endParaRPr lang="LID4096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Howard, LGAD measurements from different producers, 37th RD50 Workshop</a:t>
            </a:r>
            <a:endParaRPr lang="LID4096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73F1-E440-471F-A1D6-3101CD187FFC}" type="slidenum">
              <a:rPr lang="LID4096" smtClean="0"/>
              <a:t>‹#›</a:t>
            </a:fld>
            <a:endParaRPr lang="LID4096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94071F55-1EF9-4302-90AA-576763F1797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2940"/>
            <a:ext cx="955723" cy="44673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8D1494D-17FF-4C97-B77D-802975D4015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64177" y="0"/>
            <a:ext cx="466682" cy="52112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BA6C811-6980-426B-B16B-BC115F78A66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73" y="455546"/>
            <a:ext cx="750660" cy="45195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28AB7BB-7019-4ED6-BB88-97120EE3793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3019" y="521128"/>
            <a:ext cx="1031508" cy="596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215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188720" y="-520705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19/11/2020</a:t>
            </a:r>
            <a:endParaRPr lang="LID4096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Howard, LGAD measurements from different producers, 37th RD50 Workshop</a:t>
            </a:r>
            <a:endParaRPr lang="LID4096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73F1-E440-471F-A1D6-3101CD187FF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4181189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-461852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19/11/2020</a:t>
            </a:r>
            <a:endParaRPr lang="LID4096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Howard, LGAD measurements from different producers, 37th RD50 Workshop</a:t>
            </a:r>
            <a:endParaRPr lang="LID4096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73F1-E440-471F-A1D6-3101CD187FF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722612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1748" y="-461319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19/11/2020</a:t>
            </a:r>
            <a:endParaRPr lang="LID4096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Howard, LGAD measurements from different producers, 37th RD50 Workshop</a:t>
            </a:r>
            <a:endParaRPr lang="LID4096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73F1-E440-471F-A1D6-3101CD187FF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702844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19/11/2020</a:t>
            </a:r>
            <a:endParaRPr lang="LID4096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A. Howard, LGAD measurements from different producers, 37th RD50 Workshop</a:t>
            </a:r>
            <a:endParaRPr lang="LID4096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73F1-E440-471F-A1D6-3101CD187FF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097314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19/11/2020</a:t>
            </a:r>
            <a:endParaRPr lang="LID4096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A. Howard, LGAD measurements from different producers, 37th RD50 Workshop</a:t>
            </a:r>
            <a:endParaRPr lang="LID4096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12D73F1-E440-471F-A1D6-3101CD187FF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5754499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19/11/2020</a:t>
            </a:r>
            <a:endParaRPr lang="LID4096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Howard, LGAD measurements from different producers, 37th RD50 Workshop</a:t>
            </a:r>
            <a:endParaRPr lang="LID4096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73F1-E440-471F-A1D6-3101CD187FF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506230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6325" y="-487269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2092" y="1081699"/>
            <a:ext cx="10058400" cy="5030769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48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19/11/2020</a:t>
            </a:r>
            <a:endParaRPr lang="LID4096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53730" y="6459785"/>
            <a:ext cx="819601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A. Howard, LGAD measurements from different producers, 37th RD50 Workshop</a:t>
            </a:r>
            <a:endParaRPr lang="LID4096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14858" y="6452867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712D73F1-E440-471F-A1D6-3101CD187FFC}" type="slidenum">
              <a:rPr lang="LID4096" smtClean="0"/>
              <a:t>‹#›</a:t>
            </a:fld>
            <a:endParaRPr lang="LID4096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963488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B2E51E57-4452-49A5-96C6-91457F496046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12940"/>
            <a:ext cx="955723" cy="44673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ADEFAE2-FCAA-49EF-AF40-899BD1DF1DD4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1064177" y="0"/>
            <a:ext cx="466682" cy="52112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F089327-12BA-4F7A-BDD1-34EC61973F54}"/>
              </a:ext>
            </a:extLst>
          </p:cNvPr>
          <p:cNvSpPr txBox="1"/>
          <p:nvPr userDrawn="1"/>
        </p:nvSpPr>
        <p:spPr>
          <a:xfrm>
            <a:off x="11470870" y="-39518"/>
            <a:ext cx="713657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/>
              <a:t>     JSI</a:t>
            </a:r>
          </a:p>
          <a:p>
            <a:r>
              <a:rPr lang="en-GB" sz="1100" b="1" dirty="0"/>
              <a:t>Ljubljana</a:t>
            </a:r>
          </a:p>
          <a:p>
            <a:r>
              <a:rPr lang="en-GB" sz="1100" b="1" dirty="0"/>
              <a:t>Slovenia</a:t>
            </a:r>
            <a:endParaRPr lang="LID4096" sz="1100" b="1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6AB2F98-A3E0-47B1-9FC2-13EC9A2E9BA1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7473" y="455546"/>
            <a:ext cx="750660" cy="45195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77E0D53-94F8-44A8-96AF-246E9F4C3289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3019" y="521128"/>
            <a:ext cx="1031508" cy="596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0738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Relationship Id="rId9" Type="http://schemas.openxmlformats.org/officeDocument/2006/relationships/image" Target="../media/image3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3" Type="http://schemas.openxmlformats.org/officeDocument/2006/relationships/image" Target="../media/image60.png"/><Relationship Id="rId7" Type="http://schemas.openxmlformats.org/officeDocument/2006/relationships/image" Target="../media/image6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0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1F8326-76CB-49F0-83E1-9327456974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24778" y="278874"/>
            <a:ext cx="10594408" cy="3566160"/>
          </a:xfrm>
        </p:spPr>
        <p:txBody>
          <a:bodyPr>
            <a:normAutofit/>
          </a:bodyPr>
          <a:lstStyle/>
          <a:p>
            <a:r>
              <a:rPr lang="en-150" dirty="0"/>
              <a:t>LGAD measurements from different producers</a:t>
            </a:r>
            <a:endParaRPr lang="LID4096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6424B32-03F7-485B-A989-D5CB03C89D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8393" y="3968300"/>
            <a:ext cx="10706070" cy="2154204"/>
          </a:xfrm>
        </p:spPr>
        <p:txBody>
          <a:bodyPr>
            <a:normAutofit fontScale="85000" lnSpcReduction="10000"/>
          </a:bodyPr>
          <a:lstStyle/>
          <a:p>
            <a:r>
              <a:rPr lang="en-GB" u="sng" dirty="0"/>
              <a:t>Alissa Howard</a:t>
            </a:r>
            <a:r>
              <a:rPr lang="en-GB" dirty="0"/>
              <a:t>, G. Kramberger, </a:t>
            </a:r>
            <a:r>
              <a:rPr lang="en-GB" dirty="0" err="1"/>
              <a:t>žan</a:t>
            </a:r>
            <a:r>
              <a:rPr lang="en-GB" dirty="0"/>
              <a:t> </a:t>
            </a:r>
            <a:r>
              <a:rPr lang="en-GB" dirty="0" err="1"/>
              <a:t>KljuN</a:t>
            </a:r>
            <a:r>
              <a:rPr lang="en-GB" dirty="0"/>
              <a:t>, Petja Skomina</a:t>
            </a:r>
          </a:p>
          <a:p>
            <a:r>
              <a:rPr lang="en-GB" dirty="0" err="1"/>
              <a:t>Jožef</a:t>
            </a:r>
            <a:r>
              <a:rPr lang="en-GB" dirty="0"/>
              <a:t> STEFAN institute, </a:t>
            </a:r>
            <a:r>
              <a:rPr lang="en-GB" dirty="0" err="1"/>
              <a:t>ljubljana</a:t>
            </a:r>
            <a:endParaRPr lang="en-GB" dirty="0"/>
          </a:p>
          <a:p>
            <a:endParaRPr lang="en-GB" dirty="0"/>
          </a:p>
          <a:p>
            <a:r>
              <a:rPr lang="en-GB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work performed in collaboration with CMs-ETL and ATLAS-</a:t>
            </a:r>
            <a:r>
              <a:rPr lang="en-GB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hgtd</a:t>
            </a:r>
            <a:r>
              <a:rPr lang="en-GB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groups</a:t>
            </a:r>
            <a:r>
              <a:rPr lang="sl-SI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en-GB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GB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INFN-Torino, USCS, IHEP-</a:t>
            </a:r>
            <a:r>
              <a:rPr lang="en-GB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Bejing</a:t>
            </a:r>
            <a:r>
              <a:rPr lang="en-GB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CNM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19/11/2020</a:t>
            </a:r>
            <a:endParaRPr lang="LID4096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Howard, LGAD measurements from different producers, 37th RD50 Workshop</a:t>
            </a:r>
            <a:endParaRPr lang="LID4096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73F1-E440-471F-A1D6-3101CD187FFC}" type="slidenum">
              <a:rPr lang="LID4096" smtClean="0"/>
              <a:t>1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627476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7204" y="1006091"/>
            <a:ext cx="4722537" cy="343522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DAEEDEB-E0C3-46D8-804A-C65952B4DA3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6628"/>
          <a:stretch/>
        </p:blipFill>
        <p:spPr>
          <a:xfrm>
            <a:off x="492087" y="989438"/>
            <a:ext cx="5450402" cy="3451877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BF5470A-9681-4903-AE13-B84F7A0E30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19/11/2020</a:t>
            </a:r>
            <a:endParaRPr lang="LID4096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44D00F-8DA7-4AAA-B8A8-64D7DDD0F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Howard, LGAD measurements from different producers, 37th RD50 Workshop</a:t>
            </a:r>
            <a:endParaRPr lang="LID4096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E10911-A804-4379-9048-6DC4DA786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73F1-E440-471F-A1D6-3101CD187FFC}" type="slidenum">
              <a:rPr lang="LID4096" smtClean="0"/>
              <a:t>10</a:t>
            </a:fld>
            <a:endParaRPr lang="LID4096"/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A9712B2A-23A4-48E7-8586-B1F6959FC1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5784760"/>
              </p:ext>
            </p:extLst>
          </p:nvPr>
        </p:nvGraphicFramePr>
        <p:xfrm>
          <a:off x="1672679" y="4380411"/>
          <a:ext cx="2585284" cy="17602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92642">
                  <a:extLst>
                    <a:ext uri="{9D8B030D-6E8A-4147-A177-3AD203B41FA5}">
                      <a16:colId xmlns:a16="http://schemas.microsoft.com/office/drawing/2014/main" val="2695678630"/>
                    </a:ext>
                  </a:extLst>
                </a:gridCol>
                <a:gridCol w="1292642">
                  <a:extLst>
                    <a:ext uri="{9D8B030D-6E8A-4147-A177-3AD203B41FA5}">
                      <a16:colId xmlns:a16="http://schemas.microsoft.com/office/drawing/2014/main" val="1611594608"/>
                    </a:ext>
                  </a:extLst>
                </a:gridCol>
              </a:tblGrid>
              <a:tr h="176450">
                <a:tc>
                  <a:txBody>
                    <a:bodyPr/>
                    <a:lstStyle/>
                    <a:p>
                      <a:pPr algn="ctr" fontAlgn="b"/>
                      <a:r>
                        <a:rPr lang="sr-Latn-BA" sz="1600" b="1" u="none" strike="noStrike" dirty="0">
                          <a:effectLst/>
                        </a:rPr>
                        <a:t>Wafer</a:t>
                      </a:r>
                      <a:endParaRPr lang="sr-Latn-BA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BA" sz="1600" b="1" u="none" strike="noStrike" dirty="0">
                          <a:effectLst/>
                        </a:rPr>
                        <a:t>c </a:t>
                      </a:r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[10</a:t>
                      </a:r>
                      <a:r>
                        <a:rPr lang="en-GB" sz="16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-16 </a:t>
                      </a:r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cm</a:t>
                      </a:r>
                      <a:r>
                        <a:rPr lang="en-GB" sz="16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</a:t>
                      </a:r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]</a:t>
                      </a:r>
                      <a:endParaRPr lang="sr-Latn-BA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4793915"/>
                  </a:ext>
                </a:extLst>
              </a:tr>
              <a:tr h="207940">
                <a:tc>
                  <a:txBody>
                    <a:bodyPr/>
                    <a:lstStyle/>
                    <a:p>
                      <a:pPr algn="ctr" fontAlgn="b"/>
                      <a:r>
                        <a:rPr lang="en-SI" sz="1600" u="none" strike="noStrike" dirty="0">
                          <a:effectLst/>
                        </a:rPr>
                        <a:t>4</a:t>
                      </a:r>
                      <a:endParaRPr lang="en-SI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BA" sz="1600" u="none" strike="noStrike" dirty="0">
                          <a:effectLst/>
                        </a:rPr>
                        <a:t>2.23</a:t>
                      </a:r>
                      <a:endParaRPr lang="sr-Latn-BA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5967206"/>
                  </a:ext>
                </a:extLst>
              </a:tr>
              <a:tr h="207940">
                <a:tc>
                  <a:txBody>
                    <a:bodyPr/>
                    <a:lstStyle/>
                    <a:p>
                      <a:pPr algn="ctr" fontAlgn="b"/>
                      <a:r>
                        <a:rPr lang="en-SI" sz="1600" u="none" strike="noStrike">
                          <a:effectLst/>
                        </a:rPr>
                        <a:t>7</a:t>
                      </a:r>
                      <a:endParaRPr lang="en-SI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BA" sz="1600" u="none" strike="noStrike" dirty="0">
                          <a:effectLst/>
                        </a:rPr>
                        <a:t>1.55</a:t>
                      </a:r>
                      <a:endParaRPr lang="sr-Latn-BA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5145677"/>
                  </a:ext>
                </a:extLst>
              </a:tr>
              <a:tr h="207940">
                <a:tc>
                  <a:txBody>
                    <a:bodyPr/>
                    <a:lstStyle/>
                    <a:p>
                      <a:pPr algn="ctr" fontAlgn="b"/>
                      <a:r>
                        <a:rPr lang="en-SI" sz="1600" u="none" strike="noStrike" dirty="0">
                          <a:effectLst/>
                        </a:rPr>
                        <a:t>8</a:t>
                      </a:r>
                      <a:endParaRPr lang="en-SI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BA" sz="1600" u="none" strike="noStrike" dirty="0">
                          <a:effectLst/>
                        </a:rPr>
                        <a:t>1.07</a:t>
                      </a:r>
                      <a:endParaRPr lang="sr-Latn-BA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812913"/>
                  </a:ext>
                </a:extLst>
              </a:tr>
              <a:tr h="207940">
                <a:tc>
                  <a:txBody>
                    <a:bodyPr/>
                    <a:lstStyle/>
                    <a:p>
                      <a:pPr algn="ctr" fontAlgn="b"/>
                      <a:r>
                        <a:rPr lang="en-SI" sz="1600" u="none" strike="noStrike">
                          <a:effectLst/>
                        </a:rPr>
                        <a:t>10</a:t>
                      </a:r>
                      <a:endParaRPr lang="en-SI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BA" sz="1600" u="none" strike="noStrike" dirty="0">
                          <a:effectLst/>
                        </a:rPr>
                        <a:t>1.58</a:t>
                      </a:r>
                      <a:endParaRPr lang="sr-Latn-BA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607000"/>
                  </a:ext>
                </a:extLst>
              </a:tr>
              <a:tr h="207940">
                <a:tc>
                  <a:txBody>
                    <a:bodyPr/>
                    <a:lstStyle/>
                    <a:p>
                      <a:pPr algn="ctr" fontAlgn="b"/>
                      <a:r>
                        <a:rPr lang="en-SI" sz="1600" u="none" strike="noStrike" dirty="0">
                          <a:effectLst/>
                        </a:rPr>
                        <a:t>12</a:t>
                      </a:r>
                      <a:endParaRPr lang="en-SI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BA" sz="1600" u="none" strike="noStrike" dirty="0">
                          <a:effectLst/>
                        </a:rPr>
                        <a:t>1.52</a:t>
                      </a:r>
                      <a:endParaRPr lang="sr-Latn-BA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210192"/>
                  </a:ext>
                </a:extLst>
              </a:tr>
              <a:tr h="207940">
                <a:tc>
                  <a:txBody>
                    <a:bodyPr/>
                    <a:lstStyle/>
                    <a:p>
                      <a:pPr algn="ctr" fontAlgn="b"/>
                      <a:r>
                        <a:rPr lang="en-SI" sz="1600" u="none" strike="noStrike">
                          <a:effectLst/>
                        </a:rPr>
                        <a:t>14</a:t>
                      </a:r>
                      <a:endParaRPr lang="en-SI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BA" sz="1600" u="none" strike="noStrike" dirty="0">
                          <a:effectLst/>
                        </a:rPr>
                        <a:t>2.13</a:t>
                      </a:r>
                      <a:endParaRPr lang="sr-Latn-BA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50448359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9BFA8097-9567-491C-A4E8-60CAE7FC8B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8727477"/>
              </p:ext>
            </p:extLst>
          </p:nvPr>
        </p:nvGraphicFramePr>
        <p:xfrm>
          <a:off x="7327919" y="4724114"/>
          <a:ext cx="2225382" cy="1005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12691">
                  <a:extLst>
                    <a:ext uri="{9D8B030D-6E8A-4147-A177-3AD203B41FA5}">
                      <a16:colId xmlns:a16="http://schemas.microsoft.com/office/drawing/2014/main" val="3893684699"/>
                    </a:ext>
                  </a:extLst>
                </a:gridCol>
                <a:gridCol w="1112691">
                  <a:extLst>
                    <a:ext uri="{9D8B030D-6E8A-4147-A177-3AD203B41FA5}">
                      <a16:colId xmlns:a16="http://schemas.microsoft.com/office/drawing/2014/main" val="1681281939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sr-Latn-BA" sz="1600" b="1" u="none" strike="noStrike" dirty="0">
                          <a:effectLst/>
                        </a:rPr>
                        <a:t>Wafer</a:t>
                      </a:r>
                      <a:endParaRPr lang="sr-Latn-BA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BA" sz="1600" b="1" u="none" strike="noStrike" dirty="0">
                          <a:effectLst/>
                        </a:rPr>
                        <a:t>c </a:t>
                      </a:r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[10</a:t>
                      </a:r>
                      <a:r>
                        <a:rPr lang="en-GB" sz="16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-16 </a:t>
                      </a:r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cm</a:t>
                      </a:r>
                      <a:r>
                        <a:rPr lang="en-GB" sz="16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</a:t>
                      </a:r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]</a:t>
                      </a:r>
                      <a:endParaRPr lang="sr-Latn-BA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027351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SI" sz="1600" u="none" strike="noStrike">
                          <a:effectLst/>
                        </a:rPr>
                        <a:t>13</a:t>
                      </a:r>
                      <a:endParaRPr lang="en-SI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BA" sz="1600" u="none" strike="noStrike" dirty="0">
                          <a:effectLst/>
                        </a:rPr>
                        <a:t>1.87</a:t>
                      </a:r>
                      <a:endParaRPr lang="sr-Latn-BA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634394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SI" sz="1600" u="none" strike="noStrike">
                          <a:effectLst/>
                        </a:rPr>
                        <a:t>18</a:t>
                      </a:r>
                      <a:endParaRPr lang="en-SI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BA" sz="1600" u="none" strike="noStrike" dirty="0">
                          <a:effectLst/>
                        </a:rPr>
                        <a:t>2.06</a:t>
                      </a:r>
                      <a:endParaRPr lang="sr-Latn-BA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9253746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SI" sz="1600" u="none" strike="noStrike">
                          <a:effectLst/>
                        </a:rPr>
                        <a:t>19</a:t>
                      </a:r>
                      <a:endParaRPr lang="en-SI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BA" sz="1600" u="none" strike="noStrike" dirty="0">
                          <a:effectLst/>
                        </a:rPr>
                        <a:t>1.87</a:t>
                      </a:r>
                      <a:endParaRPr lang="sr-Latn-BA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55411291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54F8025E-4CCD-46A9-879A-B51D9303BE84}"/>
              </a:ext>
            </a:extLst>
          </p:cNvPr>
          <p:cNvSpPr txBox="1"/>
          <p:nvPr/>
        </p:nvSpPr>
        <p:spPr>
          <a:xfrm>
            <a:off x="2326445" y="1381396"/>
            <a:ext cx="9891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</a:t>
            </a:r>
            <a:r>
              <a:rPr lang="en-GB" baseline="30000" dirty="0"/>
              <a:t>st</a:t>
            </a:r>
            <a:r>
              <a:rPr lang="en-GB" dirty="0"/>
              <a:t> batch</a:t>
            </a:r>
            <a:endParaRPr lang="LID4096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CA5C8F6-E783-46DE-8E84-EA346DB83543}"/>
              </a:ext>
            </a:extLst>
          </p:cNvPr>
          <p:cNvSpPr txBox="1"/>
          <p:nvPr/>
        </p:nvSpPr>
        <p:spPr>
          <a:xfrm>
            <a:off x="8917210" y="1381396"/>
            <a:ext cx="10389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</a:t>
            </a:r>
            <a:r>
              <a:rPr lang="en-GB" baseline="30000" dirty="0"/>
              <a:t>nd</a:t>
            </a:r>
            <a:r>
              <a:rPr lang="en-GB" dirty="0"/>
              <a:t> batch</a:t>
            </a:r>
            <a:endParaRPr lang="LID4096" dirty="0"/>
          </a:p>
        </p:txBody>
      </p:sp>
      <p:sp>
        <p:nvSpPr>
          <p:cNvPr id="17" name="Title 5">
            <a:extLst>
              <a:ext uri="{FF2B5EF4-FFF2-40B4-BE49-F238E27FC236}">
                <a16:creationId xmlns:a16="http://schemas.microsoft.com/office/drawing/2014/main" id="{1043E6AE-5C9B-4553-B422-341E571824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6325" y="-487269"/>
            <a:ext cx="10058400" cy="1450757"/>
          </a:xfrm>
        </p:spPr>
        <p:txBody>
          <a:bodyPr/>
          <a:lstStyle/>
          <a:p>
            <a:r>
              <a:rPr lang="en-GB" dirty="0"/>
              <a:t>FBK UFSD3.2</a:t>
            </a:r>
            <a:r>
              <a:rPr lang="en-150" dirty="0"/>
              <a:t> – V</a:t>
            </a:r>
            <a:r>
              <a:rPr lang="en-150" baseline="-25000" dirty="0"/>
              <a:t>gl</a:t>
            </a:r>
            <a:r>
              <a:rPr lang="en-150" dirty="0"/>
              <a:t> vs fluence</a:t>
            </a:r>
            <a:endParaRPr lang="LID4096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7CDE1DA-2B64-4D14-8BEC-AD6265FB6D6E}"/>
              </a:ext>
            </a:extLst>
          </p:cNvPr>
          <p:cNvSpPr txBox="1"/>
          <p:nvPr/>
        </p:nvSpPr>
        <p:spPr>
          <a:xfrm>
            <a:off x="4659945" y="4988885"/>
            <a:ext cx="25650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Large uncertainties in measured c – use them only as guidance!</a:t>
            </a:r>
            <a:endParaRPr lang="LID4096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B6CE475-E40C-447D-98E2-BA780FA8C48C}"/>
              </a:ext>
            </a:extLst>
          </p:cNvPr>
          <p:cNvSpPr txBox="1"/>
          <p:nvPr/>
        </p:nvSpPr>
        <p:spPr>
          <a:xfrm rot="20441633">
            <a:off x="8571441" y="309553"/>
            <a:ext cx="1287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preliminary</a:t>
            </a:r>
            <a:endParaRPr lang="LID4096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173339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9088" y="2711395"/>
            <a:ext cx="3673592" cy="227627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877339"/>
            <a:ext cx="3776869" cy="2037879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1A1D5E9-D586-498D-84B6-0B51D361E9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457" y="4802253"/>
            <a:ext cx="12035777" cy="1533891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150" dirty="0"/>
              <a:t>W10/12/14: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/>
              <a:t>Good results for 1.5e15cm</a:t>
            </a:r>
            <a:r>
              <a:rPr lang="en-GB" baseline="30000" dirty="0"/>
              <a:t>-2</a:t>
            </a:r>
            <a:r>
              <a:rPr lang="en-150" dirty="0"/>
              <a:t>(all perform similarly)</a:t>
            </a:r>
            <a:r>
              <a:rPr lang="en-GB" dirty="0"/>
              <a:t>, but early breakdown at &lt; 600V doesn’t allow exploitation of beneficial gain layer properties at 2.5e15 cm</a:t>
            </a:r>
            <a:r>
              <a:rPr lang="en-GB" baseline="30000" dirty="0"/>
              <a:t>-2</a:t>
            </a:r>
            <a:r>
              <a:rPr lang="en-GB" dirty="0"/>
              <a:t>. </a:t>
            </a:r>
            <a:endParaRPr lang="en-15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>
                <a:latin typeface="Symbol" panose="05050102010706020507" pitchFamily="18" charset="2"/>
              </a:rPr>
              <a:t>D</a:t>
            </a:r>
            <a:r>
              <a:rPr lang="en-GB" dirty="0"/>
              <a:t>V(5fC)~200 V between 1.5&amp;2.5e15, which corresponds roughly to </a:t>
            </a:r>
            <a:r>
              <a:rPr lang="en-GB" dirty="0">
                <a:latin typeface="Symbol" panose="05050102010706020507" pitchFamily="18" charset="2"/>
              </a:rPr>
              <a:t>D</a:t>
            </a:r>
            <a:r>
              <a:rPr lang="en-GB" dirty="0"/>
              <a:t>V</a:t>
            </a:r>
            <a:r>
              <a:rPr lang="en-GB" baseline="-25000" dirty="0"/>
              <a:t>GL</a:t>
            </a:r>
            <a:r>
              <a:rPr lang="en-GB" dirty="0"/>
              <a:t> ~8 V for GL depth of ~2 </a:t>
            </a:r>
            <a:r>
              <a:rPr lang="en-GB" dirty="0">
                <a:latin typeface="Symbol" panose="05050102010706020507" pitchFamily="18" charset="2"/>
              </a:rPr>
              <a:t>m</a:t>
            </a:r>
            <a:r>
              <a:rPr lang="en-GB" dirty="0"/>
              <a:t>m. Measured </a:t>
            </a:r>
            <a:r>
              <a:rPr lang="en-GB" dirty="0">
                <a:latin typeface="Symbol" panose="05050102010706020507" pitchFamily="18" charset="2"/>
              </a:rPr>
              <a:t>D</a:t>
            </a:r>
            <a:r>
              <a:rPr lang="en-GB" dirty="0"/>
              <a:t>V</a:t>
            </a:r>
            <a:r>
              <a:rPr lang="en-GB" baseline="-25000" dirty="0"/>
              <a:t>GL</a:t>
            </a:r>
            <a:r>
              <a:rPr lang="en-GB" dirty="0"/>
              <a:t>~6 V .</a:t>
            </a:r>
            <a:endParaRPr lang="en-150" dirty="0"/>
          </a:p>
          <a:p>
            <a:pPr>
              <a:buFont typeface="Wingdings" panose="05000000000000000000" pitchFamily="2" charset="2"/>
              <a:buChar char="Ø"/>
            </a:pPr>
            <a:r>
              <a:rPr lang="LID4096" dirty="0">
                <a:solidFill>
                  <a:schemeClr val="tx1"/>
                </a:solidFill>
              </a:rPr>
              <a:t>W19: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/>
              <a:t>much lower </a:t>
            </a:r>
            <a:r>
              <a:rPr lang="en-GB" dirty="0" err="1"/>
              <a:t>V</a:t>
            </a:r>
            <a:r>
              <a:rPr lang="en-GB" baseline="-25000" dirty="0" err="1"/>
              <a:t>op</a:t>
            </a:r>
            <a:r>
              <a:rPr lang="en-GB" dirty="0"/>
              <a:t> – </a:t>
            </a:r>
            <a:r>
              <a:rPr lang="en-GB" b="1" dirty="0">
                <a:solidFill>
                  <a:srgbClr val="FF0000"/>
                </a:solidFill>
              </a:rPr>
              <a:t>most radiation hard LGAD seen so far!</a:t>
            </a:r>
            <a:endParaRPr lang="en-150" b="1" baseline="-25000" dirty="0">
              <a:solidFill>
                <a:srgbClr val="FF0000"/>
              </a:solidFill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>
                <a:latin typeface="Symbol" panose="05050102010706020507" pitchFamily="18" charset="2"/>
              </a:rPr>
              <a:t>D</a:t>
            </a:r>
            <a:r>
              <a:rPr lang="en-GB" dirty="0"/>
              <a:t>V(5fC)~</a:t>
            </a:r>
            <a:r>
              <a:rPr lang="en-150" dirty="0"/>
              <a:t>13</a:t>
            </a:r>
            <a:r>
              <a:rPr lang="en-GB" dirty="0"/>
              <a:t>0 V between </a:t>
            </a:r>
            <a:r>
              <a:rPr lang="en-150" dirty="0"/>
              <a:t>W19 &amp; W14(2.5e15)</a:t>
            </a:r>
            <a:r>
              <a:rPr lang="en-GB" dirty="0"/>
              <a:t>, which corresponds roughly to </a:t>
            </a:r>
            <a:r>
              <a:rPr lang="en-GB" dirty="0">
                <a:latin typeface="Symbol" panose="05050102010706020507" pitchFamily="18" charset="2"/>
              </a:rPr>
              <a:t>D</a:t>
            </a:r>
            <a:r>
              <a:rPr lang="en-GB" dirty="0"/>
              <a:t>V</a:t>
            </a:r>
            <a:r>
              <a:rPr lang="en-GB" baseline="-25000" dirty="0"/>
              <a:t>GL</a:t>
            </a:r>
            <a:r>
              <a:rPr lang="en-GB" dirty="0"/>
              <a:t> ~</a:t>
            </a:r>
            <a:r>
              <a:rPr lang="en-150" dirty="0"/>
              <a:t>5</a:t>
            </a:r>
            <a:r>
              <a:rPr lang="en-GB" dirty="0"/>
              <a:t> V for GL depth of ~2 </a:t>
            </a:r>
            <a:r>
              <a:rPr lang="en-GB" dirty="0">
                <a:latin typeface="Symbol" panose="05050102010706020507" pitchFamily="18" charset="2"/>
              </a:rPr>
              <a:t>m</a:t>
            </a:r>
            <a:r>
              <a:rPr lang="en-GB" dirty="0"/>
              <a:t>m. Measured </a:t>
            </a:r>
            <a:r>
              <a:rPr lang="en-GB" dirty="0">
                <a:latin typeface="Symbol" panose="05050102010706020507" pitchFamily="18" charset="2"/>
              </a:rPr>
              <a:t>D</a:t>
            </a:r>
            <a:r>
              <a:rPr lang="en-GB" dirty="0"/>
              <a:t>V</a:t>
            </a:r>
            <a:r>
              <a:rPr lang="en-GB" baseline="-25000" dirty="0"/>
              <a:t>GL</a:t>
            </a:r>
            <a:r>
              <a:rPr lang="en-GB" dirty="0"/>
              <a:t>~</a:t>
            </a:r>
            <a:r>
              <a:rPr lang="en-150" dirty="0"/>
              <a:t>4</a:t>
            </a:r>
            <a:r>
              <a:rPr lang="en-GB" dirty="0"/>
              <a:t> V .</a:t>
            </a:r>
            <a:endParaRPr lang="en-15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28BB745-23BA-4B35-8DE8-57097F994D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19/11/2020</a:t>
            </a:r>
            <a:endParaRPr lang="LID4096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E7ABDFD-8210-40CE-94D0-E0698FA064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Howard, LGAD measurements from different producers, 37th RD50 Workshop</a:t>
            </a:r>
            <a:endParaRPr lang="LID4096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EFEAA68-9D20-4CCA-92C9-C838334E59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73F1-E440-471F-A1D6-3101CD187FFC}" type="slidenum">
              <a:rPr lang="LID4096" smtClean="0"/>
              <a:t>11</a:t>
            </a:fld>
            <a:endParaRPr lang="LID4096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043E6AE-5C9B-4553-B422-341E571824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FBK UFSD3.2</a:t>
            </a:r>
            <a:r>
              <a:rPr lang="en-150" dirty="0"/>
              <a:t> – Timing/CC </a:t>
            </a:r>
            <a:endParaRPr lang="LID4096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70503" y="2860587"/>
            <a:ext cx="3441915" cy="202790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20731" y="1001074"/>
            <a:ext cx="3623948" cy="1900983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457" y="996188"/>
            <a:ext cx="3677196" cy="194166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69894" y="1050142"/>
            <a:ext cx="3542524" cy="1827197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9E3C6DB-433B-46ED-BE73-E9653F3A7F49}"/>
              </a:ext>
            </a:extLst>
          </p:cNvPr>
          <p:cNvCxnSpPr/>
          <p:nvPr/>
        </p:nvCxnSpPr>
        <p:spPr>
          <a:xfrm>
            <a:off x="6925586" y="1637969"/>
            <a:ext cx="262393" cy="87464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2EC05CAB-45EA-4952-AD50-752F2C7F6F98}"/>
              </a:ext>
            </a:extLst>
          </p:cNvPr>
          <p:cNvSpPr txBox="1"/>
          <p:nvPr/>
        </p:nvSpPr>
        <p:spPr>
          <a:xfrm>
            <a:off x="6194310" y="1392565"/>
            <a:ext cx="8475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00B050"/>
                </a:solidFill>
              </a:rPr>
              <a:t>2x2 device</a:t>
            </a:r>
            <a:endParaRPr lang="LID4096" sz="1200" dirty="0">
              <a:solidFill>
                <a:srgbClr val="00B050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2D272EB-6BB3-41A9-8EDC-301C180CF63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190041" y="-17902"/>
            <a:ext cx="1505843" cy="957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40779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1A1D5E9-D586-498D-84B6-0B51D361E9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14059" y="2425148"/>
            <a:ext cx="2011176" cy="391099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endParaRPr lang="en-150" dirty="0"/>
          </a:p>
          <a:p>
            <a:pPr>
              <a:buFont typeface="Wingdings" panose="05000000000000000000" pitchFamily="2" charset="2"/>
              <a:buChar char="Ø"/>
            </a:pPr>
            <a:r>
              <a:rPr lang="en-150" dirty="0"/>
              <a:t>Excellent CC and time resolution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150" dirty="0"/>
              <a:t>Satisfies HGTD requirements</a:t>
            </a:r>
            <a:r>
              <a:rPr lang="en-GB" dirty="0"/>
              <a:t> and possibly extends the fluence range beyond required – </a:t>
            </a:r>
            <a:r>
              <a:rPr lang="en-GB" b="1" dirty="0">
                <a:solidFill>
                  <a:srgbClr val="FF0000"/>
                </a:solidFill>
              </a:rPr>
              <a:t>no need for inner ring replacements</a:t>
            </a:r>
            <a:endParaRPr lang="en-150" b="1" dirty="0">
              <a:solidFill>
                <a:srgbClr val="FF000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150" dirty="0"/>
          </a:p>
          <a:p>
            <a:pPr lvl="1">
              <a:buFont typeface="Wingdings" panose="05000000000000000000" pitchFamily="2" charset="2"/>
              <a:buChar char="Ø"/>
            </a:pPr>
            <a:endParaRPr lang="en-15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28BB745-23BA-4B35-8DE8-57097F994D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19/11/2020</a:t>
            </a:r>
            <a:endParaRPr lang="LID4096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E7ABDFD-8210-40CE-94D0-E0698FA064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Howard, LGAD measurements from different producers, 37th RD50 Workshop</a:t>
            </a:r>
            <a:endParaRPr lang="LID4096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EFEAA68-9D20-4CCA-92C9-C838334E59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73F1-E440-471F-A1D6-3101CD187FFC}" type="slidenum">
              <a:rPr lang="LID4096" smtClean="0"/>
              <a:t>12</a:t>
            </a:fld>
            <a:endParaRPr lang="LID4096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043E6AE-5C9B-4553-B422-341E571824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FBK UFSD3.2</a:t>
            </a:r>
            <a:r>
              <a:rPr lang="en-150" dirty="0"/>
              <a:t> – Timing/CC (W19)</a:t>
            </a:r>
            <a:endParaRPr lang="LID4096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8" y="1217176"/>
            <a:ext cx="3312079" cy="228139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13728" y="1155796"/>
            <a:ext cx="3470904" cy="235973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20483" y="1253496"/>
            <a:ext cx="3393575" cy="230551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905" y="3983425"/>
            <a:ext cx="3310827" cy="227910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60732" y="3935896"/>
            <a:ext cx="3423899" cy="229242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15900" y="3954137"/>
            <a:ext cx="3298159" cy="2256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06685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D4F1894-9165-4E1B-9516-04DD91E2B6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19/11/2020</a:t>
            </a:r>
            <a:endParaRPr lang="LID4096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D48BC2-EF4F-4AFD-ACBD-3C8E9201E2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Howard, LGAD measurements from different producers, 37th RD50 Workshop</a:t>
            </a:r>
            <a:endParaRPr lang="LID4096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E96694-7FFE-4324-909B-8FADE767E0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73F1-E440-471F-A1D6-3101CD187FFC}" type="slidenum">
              <a:rPr lang="LID4096" smtClean="0"/>
              <a:t>13</a:t>
            </a:fld>
            <a:endParaRPr lang="LID4096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05D3EEE-2E1E-458F-9DE8-52AA15698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ND</a:t>
            </a:r>
            <a:r>
              <a:rPr lang="en-150" dirty="0"/>
              <a:t>Lv3 – CV</a:t>
            </a:r>
            <a:endParaRPr lang="LID4096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85A646A-BBE7-4992-92EF-0B47F6B5B6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250" y="1553692"/>
            <a:ext cx="4998780" cy="346279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BC3D89D-9687-42A1-849F-9036C7E10C1D}"/>
              </a:ext>
            </a:extLst>
          </p:cNvPr>
          <p:cNvSpPr txBox="1"/>
          <p:nvPr/>
        </p:nvSpPr>
        <p:spPr>
          <a:xfrm>
            <a:off x="1325029" y="1487500"/>
            <a:ext cx="14074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150" sz="1600" dirty="0"/>
              <a:t>Non-irradiated</a:t>
            </a:r>
          </a:p>
          <a:p>
            <a:r>
              <a:rPr lang="en-GB" sz="1600" dirty="0"/>
              <a:t>Vgl~29.4 V</a:t>
            </a:r>
          </a:p>
          <a:p>
            <a:r>
              <a:rPr lang="en-GB" sz="1600" dirty="0"/>
              <a:t>Vfd~83 V</a:t>
            </a:r>
            <a:endParaRPr lang="LID4096" sz="16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025580D-0CD8-47D4-A383-A73CC07A6CDD}"/>
              </a:ext>
            </a:extLst>
          </p:cNvPr>
          <p:cNvSpPr txBox="1"/>
          <p:nvPr/>
        </p:nvSpPr>
        <p:spPr>
          <a:xfrm>
            <a:off x="3503090" y="1710635"/>
            <a:ext cx="13354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C~4.2 pF/pad </a:t>
            </a:r>
            <a:endParaRPr lang="LID4096" sz="16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E2DB2A2-29F3-4C51-BF12-E0B8CD80779F}"/>
              </a:ext>
            </a:extLst>
          </p:cNvPr>
          <p:cNvSpPr txBox="1"/>
          <p:nvPr/>
        </p:nvSpPr>
        <p:spPr>
          <a:xfrm>
            <a:off x="532015" y="5370022"/>
            <a:ext cx="883479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GB" dirty="0"/>
              <a:t>Leakage current very small – on the level of hundreds of </a:t>
            </a:r>
            <a:r>
              <a:rPr lang="en-GB" dirty="0" err="1"/>
              <a:t>pA</a:t>
            </a:r>
            <a:r>
              <a:rPr lang="en-GB" dirty="0"/>
              <a:t> – no break down up to 200 V.</a:t>
            </a:r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GB" dirty="0"/>
              <a:t>Small resistivity of the wafer – </a:t>
            </a:r>
            <a:r>
              <a:rPr lang="en-GB" dirty="0" err="1"/>
              <a:t>V</a:t>
            </a:r>
            <a:r>
              <a:rPr lang="en-GB" baseline="-25000" dirty="0" err="1"/>
              <a:t>fd</a:t>
            </a:r>
            <a:r>
              <a:rPr lang="en-GB" dirty="0"/>
              <a:t> ~ 83</a:t>
            </a:r>
            <a:r>
              <a:rPr lang="en-150" dirty="0"/>
              <a:t> V</a:t>
            </a:r>
            <a:endParaRPr lang="en-GB" dirty="0"/>
          </a:p>
          <a:p>
            <a:pPr>
              <a:buClr>
                <a:schemeClr val="accent1"/>
              </a:buClr>
            </a:pPr>
            <a:endParaRPr lang="LID4096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1D3B3D1-240D-46B0-B171-77AE35AA18C3}"/>
              </a:ext>
            </a:extLst>
          </p:cNvPr>
          <p:cNvSpPr txBox="1"/>
          <p:nvPr/>
        </p:nvSpPr>
        <p:spPr>
          <a:xfrm>
            <a:off x="542903" y="1044229"/>
            <a:ext cx="15840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GB" dirty="0"/>
              <a:t>50 </a:t>
            </a:r>
            <a:r>
              <a:rPr lang="en-GB" dirty="0">
                <a:latin typeface="Symbol" panose="05050102010706020507" pitchFamily="18" charset="2"/>
              </a:rPr>
              <a:t>m</a:t>
            </a:r>
            <a:r>
              <a:rPr lang="en-GB" dirty="0"/>
              <a:t>m thick</a:t>
            </a:r>
            <a:endParaRPr lang="LID4096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34AFA85-9E85-4D06-8695-53EB2CA3D760}"/>
              </a:ext>
            </a:extLst>
          </p:cNvPr>
          <p:cNvSpPr txBox="1"/>
          <p:nvPr/>
        </p:nvSpPr>
        <p:spPr>
          <a:xfrm>
            <a:off x="11002855" y="1856833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B58</a:t>
            </a:r>
            <a:endParaRPr lang="LID4096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ABB3F6F-4244-4F87-8B31-DC412C5A077E}"/>
              </a:ext>
            </a:extLst>
          </p:cNvPr>
          <p:cNvSpPr txBox="1"/>
          <p:nvPr/>
        </p:nvSpPr>
        <p:spPr>
          <a:xfrm>
            <a:off x="5072527" y="1840455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B14</a:t>
            </a:r>
            <a:endParaRPr lang="LID4096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4A0928FB-3575-4A78-975D-41E5C977DD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1694" y="2186490"/>
            <a:ext cx="1485406" cy="149101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962639" y="4178810"/>
            <a:ext cx="14147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B</a:t>
            </a:r>
            <a:r>
              <a:rPr lang="en-150" sz="1100" dirty="0"/>
              <a:t>lue/yellow/green overlap</a:t>
            </a:r>
            <a:endParaRPr lang="en-US" sz="1100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00CC29DC-506B-4471-B103-A0C4198080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93674" y="1553692"/>
            <a:ext cx="5092369" cy="3537711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E4A60DF5-3B48-4995-B94A-A80CE6BA81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13601" y="1035290"/>
            <a:ext cx="2913890" cy="2139004"/>
          </a:xfrm>
          <a:prstGeom prst="rect">
            <a:avLst/>
          </a:prstGeom>
        </p:spPr>
      </p:pic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122578C9-1B41-4A39-BD70-2F8A58DCE9EE}"/>
              </a:ext>
            </a:extLst>
          </p:cNvPr>
          <p:cNvCxnSpPr>
            <a:cxnSpLocks/>
          </p:cNvCxnSpPr>
          <p:nvPr/>
        </p:nvCxnSpPr>
        <p:spPr>
          <a:xfrm flipH="1">
            <a:off x="9321988" y="3041311"/>
            <a:ext cx="1171865" cy="7349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DBACC50B-9306-49DD-86AD-6C7A5054B359}"/>
              </a:ext>
            </a:extLst>
          </p:cNvPr>
          <p:cNvSpPr txBox="1"/>
          <p:nvPr/>
        </p:nvSpPr>
        <p:spPr>
          <a:xfrm>
            <a:off x="9321988" y="1148459"/>
            <a:ext cx="9620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CV PLOT</a:t>
            </a:r>
            <a:endParaRPr lang="LID4096" dirty="0"/>
          </a:p>
        </p:txBody>
      </p:sp>
      <p:sp>
        <p:nvSpPr>
          <p:cNvPr id="27" name="Content Placeholder 6">
            <a:extLst>
              <a:ext uri="{FF2B5EF4-FFF2-40B4-BE49-F238E27FC236}">
                <a16:creationId xmlns:a16="http://schemas.microsoft.com/office/drawing/2014/main" id="{6F7BFB42-B4BC-4A25-90D4-7DBC5431689E}"/>
              </a:ext>
            </a:extLst>
          </p:cNvPr>
          <p:cNvSpPr txBox="1">
            <a:spLocks/>
          </p:cNvSpPr>
          <p:nvPr/>
        </p:nvSpPr>
        <p:spPr>
          <a:xfrm>
            <a:off x="7032655" y="4235009"/>
            <a:ext cx="5011032" cy="514115"/>
          </a:xfrm>
          <a:prstGeom prst="rect">
            <a:avLst/>
          </a:prstGeom>
        </p:spPr>
        <p:txBody>
          <a:bodyPr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150" dirty="0"/>
              <a:t>3 fluences [8e14, 15e14, 25e14]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288D44E-A755-4971-BFBB-1B4F5022AE0A}"/>
              </a:ext>
            </a:extLst>
          </p:cNvPr>
          <p:cNvSpPr txBox="1"/>
          <p:nvPr/>
        </p:nvSpPr>
        <p:spPr>
          <a:xfrm>
            <a:off x="7182425" y="3776258"/>
            <a:ext cx="1598515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/>
              <a:t>c=7.3∙10</a:t>
            </a:r>
            <a:r>
              <a:rPr lang="en-GB" baseline="30000" dirty="0"/>
              <a:t>-16</a:t>
            </a:r>
            <a:r>
              <a:rPr lang="en-GB" dirty="0"/>
              <a:t> cm</a:t>
            </a:r>
            <a:r>
              <a:rPr lang="en-GB" baseline="30000" dirty="0"/>
              <a:t>2</a:t>
            </a:r>
            <a:endParaRPr lang="LID4096" baseline="300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BE001C6-2148-482B-BFFF-0A058B850AC9}"/>
              </a:ext>
            </a:extLst>
          </p:cNvPr>
          <p:cNvSpPr txBox="1"/>
          <p:nvPr/>
        </p:nvSpPr>
        <p:spPr>
          <a:xfrm>
            <a:off x="7707409" y="1902999"/>
            <a:ext cx="5485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B58</a:t>
            </a:r>
          </a:p>
          <a:p>
            <a:r>
              <a:rPr lang="en-GB" b="1" dirty="0"/>
              <a:t>B14</a:t>
            </a:r>
            <a:endParaRPr lang="LID4096" b="1" dirty="0"/>
          </a:p>
        </p:txBody>
      </p:sp>
    </p:spTree>
    <p:extLst>
      <p:ext uri="{BB962C8B-B14F-4D97-AF65-F5344CB8AC3E}">
        <p14:creationId xmlns:p14="http://schemas.microsoft.com/office/powerpoint/2010/main" val="21804550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61F1666-4E0F-4EC8-AC2D-5C61E144D9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86636" y="3683176"/>
            <a:ext cx="3839901" cy="252324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150" dirty="0"/>
              <a:t>Non-irradiated: </a:t>
            </a:r>
            <a:r>
              <a:rPr lang="en-GB" dirty="0"/>
              <a:t>Good charge collection, S/N and noise – similar for both device types</a:t>
            </a:r>
            <a:endParaRPr lang="en-150" dirty="0"/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Devices are functional</a:t>
            </a:r>
            <a:endParaRPr lang="en-150" dirty="0"/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Gain layer degradation is too large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/>
              <a:t>devices can not be operated at 2.5e15 cm</a:t>
            </a:r>
            <a:r>
              <a:rPr lang="en-GB" baseline="30000" dirty="0"/>
              <a:t>-2</a:t>
            </a:r>
            <a:r>
              <a:rPr lang="en-GB" dirty="0"/>
              <a:t> , breakdown at 710 V</a:t>
            </a:r>
            <a:endParaRPr lang="en-GB" baseline="300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519F305-21A0-40C2-A35D-166E749173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19/11/2020</a:t>
            </a:r>
            <a:endParaRPr lang="LID4096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B15AA7-C2E1-4E02-ADC2-C7422A4573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Howard, LGAD measurements from different producers, 37th RD50 Workshop</a:t>
            </a:r>
            <a:endParaRPr lang="LID4096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ED7A87-A30F-49C3-8E9D-981C7A23C0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73F1-E440-471F-A1D6-3101CD187FFC}" type="slidenum">
              <a:rPr lang="LID4096" smtClean="0"/>
              <a:t>14</a:t>
            </a:fld>
            <a:endParaRPr lang="LID4096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E1A6B51E-7B39-4651-B824-D2D310234C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NDLv3</a:t>
            </a:r>
            <a:r>
              <a:rPr lang="en-150" dirty="0"/>
              <a:t> – CC &amp; timing</a:t>
            </a:r>
            <a:endParaRPr lang="LID4096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153" y="1109935"/>
            <a:ext cx="3838392" cy="236478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5546" y="1109935"/>
            <a:ext cx="3747998" cy="233470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76754" y="1109935"/>
            <a:ext cx="3694116" cy="237529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152" y="3621168"/>
            <a:ext cx="3924641" cy="266371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23938" y="3619545"/>
            <a:ext cx="4140553" cy="2546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41618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4B0FC-E2BC-4ACB-9147-D6C640076F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1748" y="-485172"/>
            <a:ext cx="10058400" cy="1450757"/>
          </a:xfrm>
        </p:spPr>
        <p:txBody>
          <a:bodyPr/>
          <a:lstStyle/>
          <a:p>
            <a:r>
              <a:rPr lang="en-GB" dirty="0"/>
              <a:t>CNM – AIDA2020v2 (R12916)</a:t>
            </a:r>
            <a:endParaRPr lang="LID4096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5315E5-BEFC-41E0-9F8F-F6D06ED710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19/11/2020</a:t>
            </a:r>
            <a:endParaRPr lang="LID4096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3751CF4-F6B7-4D98-807D-9AF3F84E63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Howard, LGAD measurements from different producers, 37th RD50 Workshop</a:t>
            </a:r>
            <a:endParaRPr lang="LID4096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CAEFC2-74BE-4540-906E-EF38B77103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73F1-E440-471F-A1D6-3101CD187FFC}" type="slidenum">
              <a:rPr lang="LID4096" smtClean="0"/>
              <a:t>15</a:t>
            </a:fld>
            <a:endParaRPr lang="LID4096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68995CB-9995-462E-9A30-8FA6C87CCA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019" y="1081377"/>
            <a:ext cx="4413737" cy="367354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E940DED-4E55-4469-84A8-1213FF3A09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435" y="5132963"/>
            <a:ext cx="4914670" cy="64366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1019174-338D-42DE-8331-C5788CC008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1199" y="2608027"/>
            <a:ext cx="1423688" cy="127213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3E8FD2B-5DF8-4FC6-A049-2638783660E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70212" y="1100022"/>
            <a:ext cx="4981517" cy="403294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829A22D-FB81-4A60-A31B-A1B276E7F9D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02525" y="1866609"/>
            <a:ext cx="2290068" cy="2103079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86BF7024-AC3F-4823-A234-7382A7AF8E49}"/>
              </a:ext>
            </a:extLst>
          </p:cNvPr>
          <p:cNvSpPr/>
          <p:nvPr/>
        </p:nvSpPr>
        <p:spPr>
          <a:xfrm>
            <a:off x="7148223" y="2719346"/>
            <a:ext cx="954156" cy="429371"/>
          </a:xfrm>
          <a:prstGeom prst="rect">
            <a:avLst/>
          </a:prstGeom>
          <a:noFill/>
          <a:ln w="25400">
            <a:solidFill>
              <a:srgbClr val="FF0000"/>
            </a:solidFill>
            <a:prstDash val="dash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726DABCC-1437-4CA5-B67E-D9E54FA64AB5}"/>
              </a:ext>
            </a:extLst>
          </p:cNvPr>
          <p:cNvCxnSpPr/>
          <p:nvPr/>
        </p:nvCxnSpPr>
        <p:spPr>
          <a:xfrm>
            <a:off x="8102379" y="3148717"/>
            <a:ext cx="0" cy="24171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BEFE2D2A-3092-4472-95D5-EBF707677412}"/>
              </a:ext>
            </a:extLst>
          </p:cNvPr>
          <p:cNvSpPr txBox="1"/>
          <p:nvPr/>
        </p:nvSpPr>
        <p:spPr>
          <a:xfrm>
            <a:off x="7246931" y="5688159"/>
            <a:ext cx="47777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these two used in tests: irradiated to 2.5e15 cm</a:t>
            </a:r>
            <a:r>
              <a:rPr lang="en-GB" baseline="30000" dirty="0"/>
              <a:t>-2</a:t>
            </a:r>
            <a:endParaRPr lang="LID4096" baseline="300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CA3F348-1B06-4E44-AD62-1B699A517061}"/>
              </a:ext>
            </a:extLst>
          </p:cNvPr>
          <p:cNvSpPr txBox="1"/>
          <p:nvPr/>
        </p:nvSpPr>
        <p:spPr>
          <a:xfrm>
            <a:off x="258901" y="5889306"/>
            <a:ext cx="5085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Narrow and highly doped implant, but also shallow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1094755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19/11/2020</a:t>
            </a:r>
            <a:endParaRPr lang="LID4096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Howard, LGAD measurements from different producers, 37th RD50 Workshop</a:t>
            </a:r>
            <a:endParaRPr lang="LID4096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73F1-E440-471F-A1D6-3101CD187FFC}" type="slidenum">
              <a:rPr lang="LID4096" smtClean="0"/>
              <a:t>16</a:t>
            </a:fld>
            <a:endParaRPr lang="LID4096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150" dirty="0"/>
              <a:t>CNM – Timing/CC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43345" y="5163127"/>
            <a:ext cx="11406910" cy="94210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150" dirty="0"/>
              <a:t>Both irradiated to 2.5e15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4851" y="1008777"/>
            <a:ext cx="3446204" cy="207195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6156" y="1007951"/>
            <a:ext cx="3647675" cy="208592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2062" y="3080728"/>
            <a:ext cx="3446204" cy="207201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86166" y="1031831"/>
            <a:ext cx="3565818" cy="2048897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849E82B-70F5-4071-8A62-3FA7A5F8C35C}"/>
              </a:ext>
            </a:extLst>
          </p:cNvPr>
          <p:cNvCxnSpPr/>
          <p:nvPr/>
        </p:nvCxnSpPr>
        <p:spPr>
          <a:xfrm>
            <a:off x="588396" y="1789044"/>
            <a:ext cx="3275938" cy="0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25572" y="3126017"/>
            <a:ext cx="3460594" cy="207201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86166" y="3091110"/>
            <a:ext cx="3591510" cy="2157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795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A30DBC0-D674-4762-8158-FCB5C80BA07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103"/>
          <a:stretch/>
        </p:blipFill>
        <p:spPr>
          <a:xfrm>
            <a:off x="7774170" y="1073426"/>
            <a:ext cx="4419478" cy="275304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BC1BBA8-CF8E-4CE5-924E-86987EBA74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150" dirty="0"/>
              <a:t>Comparison of </a:t>
            </a:r>
            <a:r>
              <a:rPr lang="en-GB" dirty="0" err="1"/>
              <a:t>V</a:t>
            </a:r>
            <a:r>
              <a:rPr lang="en-GB" baseline="-25000" dirty="0" err="1"/>
              <a:t>gl</a:t>
            </a:r>
            <a:r>
              <a:rPr lang="en-GB" dirty="0"/>
              <a:t> vs </a:t>
            </a:r>
            <a:r>
              <a:rPr lang="en-GB" dirty="0" err="1"/>
              <a:t>Fluence</a:t>
            </a:r>
            <a:endParaRPr lang="LID4096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820EC5A-257C-4EC2-A536-236358E8C7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19/11/2020</a:t>
            </a:r>
            <a:endParaRPr lang="LID4096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4A826C-6C2B-497A-8EC5-65B12153B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Howard, LGAD measurements from different producers, 37th RD50 Workshop</a:t>
            </a:r>
            <a:endParaRPr lang="LID4096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0F87F0-D454-46F3-8ACD-D4F6551C50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73F1-E440-471F-A1D6-3101CD187FFC}" type="slidenum">
              <a:rPr lang="LID4096" smtClean="0"/>
              <a:t>17</a:t>
            </a:fld>
            <a:endParaRPr lang="LID4096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00D08D1-B9C4-4FC6-9702-B912DB3A29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0228" y="1051732"/>
            <a:ext cx="4076700" cy="273312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42964C4-A83D-4DB5-9FC9-1E49F0BBF4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48" y="1051732"/>
            <a:ext cx="3829480" cy="2774740"/>
          </a:xfrm>
          <a:prstGeom prst="rect">
            <a:avLst/>
          </a:prstGeom>
        </p:spPr>
      </p:pic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813B2D4A-F113-43CC-81D2-F39279D91D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2854779"/>
              </p:ext>
            </p:extLst>
          </p:nvPr>
        </p:nvGraphicFramePr>
        <p:xfrm>
          <a:off x="8908592" y="4421974"/>
          <a:ext cx="2150634" cy="1005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75317">
                  <a:extLst>
                    <a:ext uri="{9D8B030D-6E8A-4147-A177-3AD203B41FA5}">
                      <a16:colId xmlns:a16="http://schemas.microsoft.com/office/drawing/2014/main" val="3893684699"/>
                    </a:ext>
                  </a:extLst>
                </a:gridCol>
                <a:gridCol w="1075317">
                  <a:extLst>
                    <a:ext uri="{9D8B030D-6E8A-4147-A177-3AD203B41FA5}">
                      <a16:colId xmlns:a16="http://schemas.microsoft.com/office/drawing/2014/main" val="1681281939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150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Wafer</a:t>
                      </a:r>
                      <a:endParaRPr lang="sr-Latn-BA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 [10</a:t>
                      </a:r>
                      <a:r>
                        <a:rPr lang="en-GB" sz="16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-16 </a:t>
                      </a:r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cm</a:t>
                      </a:r>
                      <a:r>
                        <a:rPr lang="en-GB" sz="16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-2</a:t>
                      </a:r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]</a:t>
                      </a:r>
                      <a:endParaRPr lang="sr-Latn-BA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027351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SI" sz="1600" u="none" strike="noStrike" dirty="0">
                          <a:effectLst/>
                          <a:latin typeface="+mn-lt"/>
                        </a:rPr>
                        <a:t>13</a:t>
                      </a:r>
                      <a:endParaRPr lang="en-SI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BA" sz="1600" u="none" strike="noStrike" dirty="0">
                          <a:effectLst/>
                          <a:latin typeface="+mn-lt"/>
                        </a:rPr>
                        <a:t>1.</a:t>
                      </a:r>
                      <a:r>
                        <a:rPr lang="en-GB" sz="1600" u="none" strike="noStrike" dirty="0">
                          <a:effectLst/>
                          <a:latin typeface="+mn-lt"/>
                        </a:rPr>
                        <a:t>9</a:t>
                      </a:r>
                      <a:endParaRPr lang="sr-Latn-BA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634394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SI" sz="1600" u="none" strike="noStrike" dirty="0">
                          <a:effectLst/>
                          <a:latin typeface="+mn-lt"/>
                        </a:rPr>
                        <a:t>18</a:t>
                      </a:r>
                      <a:endParaRPr lang="en-SI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  <a:latin typeface="+mn-lt"/>
                        </a:rPr>
                        <a:t>2</a:t>
                      </a:r>
                      <a:endParaRPr lang="sr-Latn-BA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9253746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SI" sz="1600" u="none" strike="noStrike" dirty="0">
                          <a:effectLst/>
                          <a:latin typeface="+mn-lt"/>
                        </a:rPr>
                        <a:t>19</a:t>
                      </a:r>
                      <a:endParaRPr lang="en-SI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BA" sz="1600" u="none" strike="noStrike" dirty="0">
                          <a:effectLst/>
                          <a:latin typeface="+mn-lt"/>
                        </a:rPr>
                        <a:t>1.</a:t>
                      </a:r>
                      <a:r>
                        <a:rPr lang="en-GB" sz="1600" u="none" strike="noStrike" dirty="0">
                          <a:effectLst/>
                          <a:latin typeface="+mn-lt"/>
                        </a:rPr>
                        <a:t>9</a:t>
                      </a:r>
                      <a:endParaRPr lang="sr-Latn-BA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55411291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AA06FA2D-F9B0-4224-91B3-150892CBF2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7111775"/>
              </p:ext>
            </p:extLst>
          </p:nvPr>
        </p:nvGraphicFramePr>
        <p:xfrm>
          <a:off x="4924588" y="4264573"/>
          <a:ext cx="2238104" cy="12573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19052">
                  <a:extLst>
                    <a:ext uri="{9D8B030D-6E8A-4147-A177-3AD203B41FA5}">
                      <a16:colId xmlns:a16="http://schemas.microsoft.com/office/drawing/2014/main" val="3893684699"/>
                    </a:ext>
                  </a:extLst>
                </a:gridCol>
                <a:gridCol w="1119052">
                  <a:extLst>
                    <a:ext uri="{9D8B030D-6E8A-4147-A177-3AD203B41FA5}">
                      <a16:colId xmlns:a16="http://schemas.microsoft.com/office/drawing/2014/main" val="1681281939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sr-Latn-BA" sz="1600" b="1" u="none" strike="noStrike" dirty="0">
                          <a:effectLst/>
                          <a:latin typeface="+mn-lt"/>
                        </a:rPr>
                        <a:t>Wafer</a:t>
                      </a:r>
                      <a:endParaRPr lang="sr-Latn-BA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 [10</a:t>
                      </a:r>
                      <a:r>
                        <a:rPr lang="en-GB" sz="16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-16 </a:t>
                      </a:r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cm</a:t>
                      </a:r>
                      <a:r>
                        <a:rPr lang="en-GB" sz="16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-2</a:t>
                      </a:r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]</a:t>
                      </a:r>
                      <a:endParaRPr lang="sr-Latn-BA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027351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  <a:latin typeface="+mn-lt"/>
                        </a:rPr>
                        <a:t>28</a:t>
                      </a:r>
                      <a:endParaRPr lang="en-SI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4.3</a:t>
                      </a:r>
                      <a:endParaRPr lang="sr-Latn-BA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634394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  <a:latin typeface="+mn-lt"/>
                        </a:rPr>
                        <a:t>33</a:t>
                      </a:r>
                      <a:endParaRPr lang="en-SI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4.5</a:t>
                      </a:r>
                      <a:endParaRPr lang="sr-Latn-BA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9253746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37</a:t>
                      </a:r>
                      <a:endParaRPr lang="en-SI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4.6</a:t>
                      </a:r>
                      <a:endParaRPr lang="sr-Latn-BA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5541129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43</a:t>
                      </a:r>
                      <a:endParaRPr lang="en-SI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  <a:endParaRPr lang="sr-Latn-BA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7713686"/>
                  </a:ext>
                </a:extLst>
              </a:tr>
            </a:tbl>
          </a:graphicData>
        </a:graphic>
      </p:graphicFrame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573872AE-04B1-4AD7-BF04-B86F398C813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0100338"/>
              </p:ext>
            </p:extLst>
          </p:nvPr>
        </p:nvGraphicFramePr>
        <p:xfrm>
          <a:off x="1134392" y="4607031"/>
          <a:ext cx="1971947" cy="5029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20754">
                  <a:extLst>
                    <a:ext uri="{9D8B030D-6E8A-4147-A177-3AD203B41FA5}">
                      <a16:colId xmlns:a16="http://schemas.microsoft.com/office/drawing/2014/main" val="3893684699"/>
                    </a:ext>
                  </a:extLst>
                </a:gridCol>
                <a:gridCol w="1151193">
                  <a:extLst>
                    <a:ext uri="{9D8B030D-6E8A-4147-A177-3AD203B41FA5}">
                      <a16:colId xmlns:a16="http://schemas.microsoft.com/office/drawing/2014/main" val="1681281939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sr-Latn-BA" sz="1600" b="1" u="none" strike="noStrike" dirty="0">
                          <a:effectLst/>
                          <a:latin typeface="+mn-lt"/>
                        </a:rPr>
                        <a:t>Wafer</a:t>
                      </a:r>
                      <a:endParaRPr lang="sr-Latn-BA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 [10</a:t>
                      </a:r>
                      <a:r>
                        <a:rPr lang="en-GB" sz="16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-16 </a:t>
                      </a:r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cm</a:t>
                      </a:r>
                      <a:r>
                        <a:rPr lang="en-GB" sz="16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-2</a:t>
                      </a:r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]</a:t>
                      </a:r>
                      <a:endParaRPr lang="sr-Latn-BA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027351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  <a:latin typeface="+mn-lt"/>
                        </a:rPr>
                        <a:t>B58/14</a:t>
                      </a:r>
                      <a:endParaRPr lang="en-SI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7.3</a:t>
                      </a:r>
                      <a:endParaRPr lang="sr-Latn-BA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6343942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69353CDF-A3BE-437B-B249-89A13EF14407}"/>
              </a:ext>
            </a:extLst>
          </p:cNvPr>
          <p:cNvSpPr txBox="1"/>
          <p:nvPr/>
        </p:nvSpPr>
        <p:spPr>
          <a:xfrm>
            <a:off x="2760350" y="2184559"/>
            <a:ext cx="5485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B58</a:t>
            </a:r>
          </a:p>
          <a:p>
            <a:r>
              <a:rPr lang="en-GB" b="1" dirty="0"/>
              <a:t>B14</a:t>
            </a:r>
            <a:endParaRPr lang="LID4096" b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642A08A-31B7-435B-A51B-59659F98B105}"/>
              </a:ext>
            </a:extLst>
          </p:cNvPr>
          <p:cNvSpPr txBox="1"/>
          <p:nvPr/>
        </p:nvSpPr>
        <p:spPr>
          <a:xfrm>
            <a:off x="2835126" y="1158274"/>
            <a:ext cx="795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NLDv3</a:t>
            </a:r>
            <a:endParaRPr lang="LID4096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4966C09-DA3C-4F2B-B29C-1FE8D671175B}"/>
              </a:ext>
            </a:extLst>
          </p:cNvPr>
          <p:cNvSpPr txBox="1"/>
          <p:nvPr/>
        </p:nvSpPr>
        <p:spPr>
          <a:xfrm>
            <a:off x="5075530" y="1158274"/>
            <a:ext cx="873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HPK-P2</a:t>
            </a:r>
            <a:endParaRPr lang="LID4096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DFD8199-8302-49E8-A8EC-2AB3F8CC1634}"/>
              </a:ext>
            </a:extLst>
          </p:cNvPr>
          <p:cNvSpPr txBox="1"/>
          <p:nvPr/>
        </p:nvSpPr>
        <p:spPr>
          <a:xfrm>
            <a:off x="10051504" y="1235465"/>
            <a:ext cx="1396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FBK-UFSD3.2</a:t>
            </a:r>
            <a:endParaRPr lang="LID4096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BC762E9-AA7E-48D0-B22F-CBDC1FE5298D}"/>
              </a:ext>
            </a:extLst>
          </p:cNvPr>
          <p:cNvSpPr txBox="1"/>
          <p:nvPr/>
        </p:nvSpPr>
        <p:spPr>
          <a:xfrm>
            <a:off x="651611" y="3861660"/>
            <a:ext cx="29375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Shallow</a:t>
            </a:r>
            <a:r>
              <a:rPr lang="en-150" dirty="0"/>
              <a:t> </a:t>
            </a:r>
            <a:r>
              <a:rPr lang="en-GB" dirty="0"/>
              <a:t>&amp;</a:t>
            </a:r>
            <a:r>
              <a:rPr lang="en-150" dirty="0"/>
              <a:t> </a:t>
            </a:r>
            <a:r>
              <a:rPr lang="en-GB" dirty="0"/>
              <a:t>narrow highly doped implant</a:t>
            </a:r>
            <a:endParaRPr lang="LID4096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E872557-9527-433E-80AA-C282CB52A054}"/>
              </a:ext>
            </a:extLst>
          </p:cNvPr>
          <p:cNvSpPr txBox="1"/>
          <p:nvPr/>
        </p:nvSpPr>
        <p:spPr>
          <a:xfrm>
            <a:off x="8498159" y="3801641"/>
            <a:ext cx="29727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Deep</a:t>
            </a:r>
            <a:r>
              <a:rPr lang="en-150" dirty="0"/>
              <a:t> </a:t>
            </a:r>
            <a:r>
              <a:rPr lang="en-GB" dirty="0"/>
              <a:t>&amp;</a:t>
            </a:r>
            <a:r>
              <a:rPr lang="en-150" dirty="0"/>
              <a:t> </a:t>
            </a:r>
            <a:r>
              <a:rPr lang="en-GB" dirty="0"/>
              <a:t>highly doped C enriched implant</a:t>
            </a:r>
            <a:endParaRPr lang="LID4096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9B27784-4922-4C22-B061-A179A47A01F1}"/>
              </a:ext>
            </a:extLst>
          </p:cNvPr>
          <p:cNvSpPr txBox="1"/>
          <p:nvPr/>
        </p:nvSpPr>
        <p:spPr>
          <a:xfrm>
            <a:off x="4410318" y="3853114"/>
            <a:ext cx="36612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Deep</a:t>
            </a:r>
            <a:r>
              <a:rPr lang="en-150" dirty="0"/>
              <a:t> </a:t>
            </a:r>
            <a:r>
              <a:rPr lang="en-GB" dirty="0"/>
              <a:t>&amp;</a:t>
            </a:r>
            <a:r>
              <a:rPr lang="en-150" dirty="0"/>
              <a:t> </a:t>
            </a:r>
            <a:r>
              <a:rPr lang="en-GB" dirty="0"/>
              <a:t>narrow highly doped implant</a:t>
            </a:r>
            <a:endParaRPr lang="LID4096" dirty="0"/>
          </a:p>
        </p:txBody>
      </p:sp>
      <p:sp>
        <p:nvSpPr>
          <p:cNvPr id="10" name="Rectangle 9"/>
          <p:cNvSpPr/>
          <p:nvPr/>
        </p:nvSpPr>
        <p:spPr>
          <a:xfrm>
            <a:off x="756315" y="5612453"/>
            <a:ext cx="102358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GB" dirty="0"/>
              <a:t>Much lower </a:t>
            </a:r>
            <a:r>
              <a:rPr lang="en-GB" i="1" dirty="0"/>
              <a:t>c</a:t>
            </a:r>
            <a:r>
              <a:rPr lang="en-150" i="1" dirty="0"/>
              <a:t> </a:t>
            </a:r>
            <a:r>
              <a:rPr lang="en-150" dirty="0"/>
              <a:t>for FBK </a:t>
            </a:r>
            <a:r>
              <a:rPr lang="en-GB" dirty="0"/>
              <a:t>– carbon enrichment of gain layer significantly improves the radiation hardness</a:t>
            </a:r>
            <a:r>
              <a:rPr lang="en-15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80810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89637" y="1222648"/>
            <a:ext cx="3587308" cy="2603035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9F06188-0B25-4B1D-AF84-E2611ACD3D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19/11/2020</a:t>
            </a:r>
            <a:endParaRPr lang="LID4096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420FF40-E81C-4096-A48B-E8CA289454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Howard, LGAD measurements from different producers, 37th RD50 Workshop</a:t>
            </a:r>
            <a:endParaRPr lang="LID4096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ECF826D-9F72-4ED4-A157-60CB1BEF2B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73F1-E440-471F-A1D6-3101CD187FFC}" type="slidenum">
              <a:rPr lang="LID4096" smtClean="0"/>
              <a:t>18</a:t>
            </a:fld>
            <a:endParaRPr lang="LID4096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85EA8B7-6817-4B77-9BDC-1456E826AE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5819" y="-496722"/>
            <a:ext cx="11187261" cy="1450757"/>
          </a:xfrm>
        </p:spPr>
        <p:txBody>
          <a:bodyPr/>
          <a:lstStyle/>
          <a:p>
            <a:r>
              <a:rPr lang="en-GB" dirty="0"/>
              <a:t>Comparison at 2.5e15 cm</a:t>
            </a:r>
            <a:r>
              <a:rPr lang="en-GB" baseline="30000" dirty="0"/>
              <a:t>-2</a:t>
            </a:r>
            <a:endParaRPr lang="LID4096" baseline="300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DA30E1F-B9A1-4F24-A41E-58DA671FB57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982" t="1401" r="634" b="1323"/>
          <a:stretch/>
        </p:blipFill>
        <p:spPr>
          <a:xfrm>
            <a:off x="294198" y="1216551"/>
            <a:ext cx="3745065" cy="262393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02F2648-BC28-4E05-906F-E1293674534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203" t="1400" r="1025" b="1953"/>
          <a:stretch/>
        </p:blipFill>
        <p:spPr>
          <a:xfrm>
            <a:off x="4293704" y="1216550"/>
            <a:ext cx="3792774" cy="2608027"/>
          </a:xfrm>
          <a:prstGeom prst="rect">
            <a:avLst/>
          </a:prstGeom>
          <a:ln>
            <a:noFill/>
          </a:ln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47A8690-7113-4645-89B2-35BC3240047A}"/>
              </a:ext>
            </a:extLst>
          </p:cNvPr>
          <p:cNvSpPr txBox="1"/>
          <p:nvPr/>
        </p:nvSpPr>
        <p:spPr>
          <a:xfrm>
            <a:off x="1498171" y="1965294"/>
            <a:ext cx="95250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>
                <a:solidFill>
                  <a:srgbClr val="FFC000"/>
                </a:solidFill>
              </a:rPr>
              <a:t>(1.5e15 cm</a:t>
            </a:r>
            <a:r>
              <a:rPr lang="en-GB" sz="1100" b="1" baseline="30000" dirty="0">
                <a:solidFill>
                  <a:srgbClr val="FFC000"/>
                </a:solidFill>
              </a:rPr>
              <a:t>-2</a:t>
            </a:r>
            <a:r>
              <a:rPr lang="en-GB" sz="1100" b="1" dirty="0">
                <a:solidFill>
                  <a:srgbClr val="FFC000"/>
                </a:solidFill>
              </a:rPr>
              <a:t>)</a:t>
            </a:r>
            <a:endParaRPr lang="LID4096" sz="1100" b="1" dirty="0">
              <a:solidFill>
                <a:srgbClr val="FFC00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340617B-9A72-40B6-B656-E0F4F879A378}"/>
              </a:ext>
            </a:extLst>
          </p:cNvPr>
          <p:cNvSpPr txBox="1"/>
          <p:nvPr/>
        </p:nvSpPr>
        <p:spPr>
          <a:xfrm>
            <a:off x="5376478" y="2045868"/>
            <a:ext cx="95250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>
                <a:solidFill>
                  <a:srgbClr val="FFC000"/>
                </a:solidFill>
              </a:rPr>
              <a:t>(1.5e15 cm</a:t>
            </a:r>
            <a:r>
              <a:rPr lang="en-GB" sz="1100" b="1" baseline="30000" dirty="0">
                <a:solidFill>
                  <a:srgbClr val="FFC000"/>
                </a:solidFill>
              </a:rPr>
              <a:t>-2</a:t>
            </a:r>
            <a:r>
              <a:rPr lang="en-GB" sz="1100" b="1" dirty="0">
                <a:solidFill>
                  <a:srgbClr val="FFC000"/>
                </a:solidFill>
              </a:rPr>
              <a:t>)</a:t>
            </a:r>
            <a:endParaRPr lang="LID4096" sz="1100" b="1" dirty="0">
              <a:solidFill>
                <a:srgbClr val="FFC00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A03CD24-1A2E-4AC0-90A3-C8C3D4B3BBA0}"/>
              </a:ext>
            </a:extLst>
          </p:cNvPr>
          <p:cNvSpPr txBox="1"/>
          <p:nvPr/>
        </p:nvSpPr>
        <p:spPr>
          <a:xfrm>
            <a:off x="9222143" y="2095351"/>
            <a:ext cx="95250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>
                <a:solidFill>
                  <a:srgbClr val="FFC000"/>
                </a:solidFill>
              </a:rPr>
              <a:t>(1.5e15 cm</a:t>
            </a:r>
            <a:r>
              <a:rPr lang="en-GB" sz="1100" b="1" baseline="30000" dirty="0">
                <a:solidFill>
                  <a:srgbClr val="FFC000"/>
                </a:solidFill>
              </a:rPr>
              <a:t>-2</a:t>
            </a:r>
            <a:r>
              <a:rPr lang="en-GB" sz="1100" b="1" dirty="0">
                <a:solidFill>
                  <a:srgbClr val="FFC000"/>
                </a:solidFill>
              </a:rPr>
              <a:t>)</a:t>
            </a:r>
            <a:endParaRPr lang="LID4096" sz="1100" b="1" dirty="0">
              <a:solidFill>
                <a:srgbClr val="FFC000"/>
              </a:solidFill>
            </a:endParaRPr>
          </a:p>
        </p:txBody>
      </p:sp>
      <p:sp>
        <p:nvSpPr>
          <p:cNvPr id="21" name="Content Placeholder 1">
            <a:extLst>
              <a:ext uri="{FF2B5EF4-FFF2-40B4-BE49-F238E27FC236}">
                <a16:creationId xmlns:a16="http://schemas.microsoft.com/office/drawing/2014/main" id="{1E91D634-A0C7-43C3-AF25-18810786C9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6557" y="4094296"/>
            <a:ext cx="11930326" cy="216905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The most radiation hard wafers (FBK/HPK) and both NDLv3 and CNM-AIDA2020v2 compared!</a:t>
            </a:r>
            <a:endParaRPr lang="en-150" dirty="0"/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The performance </a:t>
            </a:r>
            <a:r>
              <a:rPr lang="en-150" dirty="0"/>
              <a:t>of FBK </a:t>
            </a:r>
            <a:r>
              <a:rPr lang="en-GB" dirty="0"/>
              <a:t>seems to be comparable to HPK at voltages that are 300 V lower – significant improvement.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 err="1">
                <a:latin typeface="Symbol" panose="05050102010706020507" pitchFamily="18" charset="2"/>
              </a:rPr>
              <a:t>D</a:t>
            </a:r>
            <a:r>
              <a:rPr lang="en-GB" dirty="0" err="1"/>
              <a:t>V</a:t>
            </a:r>
            <a:r>
              <a:rPr lang="en-GB" baseline="-25000" dirty="0" err="1"/>
              <a:t>bias</a:t>
            </a:r>
            <a:r>
              <a:rPr lang="en-GB" dirty="0"/>
              <a:t>=300 V for 50 </a:t>
            </a:r>
            <a:r>
              <a:rPr lang="en-GB" dirty="0">
                <a:latin typeface="Symbol" panose="05050102010706020507" pitchFamily="18" charset="2"/>
              </a:rPr>
              <a:t>m</a:t>
            </a:r>
            <a:r>
              <a:rPr lang="en-GB" dirty="0"/>
              <a:t>m thick detector means</a:t>
            </a:r>
            <a:r>
              <a:rPr lang="en-GB" dirty="0">
                <a:latin typeface="Symbol" panose="05050102010706020507" pitchFamily="18" charset="2"/>
              </a:rPr>
              <a:t> DE</a:t>
            </a:r>
            <a:r>
              <a:rPr lang="en-GB" dirty="0"/>
              <a:t>=6 V/</a:t>
            </a:r>
            <a:r>
              <a:rPr lang="en-GB" dirty="0">
                <a:latin typeface="Symbol" panose="05050102010706020507" pitchFamily="18" charset="2"/>
              </a:rPr>
              <a:t>m</a:t>
            </a:r>
            <a:r>
              <a:rPr lang="en-GB" dirty="0"/>
              <a:t>m. Assuming 2 </a:t>
            </a:r>
            <a:r>
              <a:rPr lang="en-GB" dirty="0">
                <a:latin typeface="Symbol" panose="05050102010706020507" pitchFamily="18" charset="2"/>
              </a:rPr>
              <a:t>m</a:t>
            </a:r>
            <a:r>
              <a:rPr lang="en-GB" dirty="0"/>
              <a:t>m thick gain layer that results in </a:t>
            </a:r>
            <a:r>
              <a:rPr lang="en-GB" dirty="0">
                <a:latin typeface="Symbol" panose="05050102010706020507" pitchFamily="18" charset="2"/>
              </a:rPr>
              <a:t>D</a:t>
            </a:r>
            <a:r>
              <a:rPr lang="en-GB" dirty="0"/>
              <a:t>V</a:t>
            </a:r>
            <a:r>
              <a:rPr lang="en-GB" baseline="-25000" dirty="0"/>
              <a:t>gl</a:t>
            </a:r>
            <a:r>
              <a:rPr lang="en-GB" dirty="0"/>
              <a:t>~12 V</a:t>
            </a:r>
            <a:r>
              <a:rPr lang="en-150" dirty="0"/>
              <a:t>. </a:t>
            </a:r>
            <a:r>
              <a:rPr lang="en-GB" dirty="0"/>
              <a:t>  </a:t>
            </a:r>
            <a:r>
              <a:rPr lang="en-150" dirty="0"/>
              <a:t>Measured </a:t>
            </a:r>
            <a:r>
              <a:rPr lang="en-GB" dirty="0" err="1">
                <a:latin typeface="Symbol" panose="05050102010706020507" pitchFamily="18" charset="2"/>
              </a:rPr>
              <a:t>D</a:t>
            </a:r>
            <a:r>
              <a:rPr lang="en-GB" dirty="0" err="1"/>
              <a:t>V</a:t>
            </a:r>
            <a:r>
              <a:rPr lang="en-GB" baseline="-25000" dirty="0" err="1"/>
              <a:t>gl</a:t>
            </a:r>
            <a:r>
              <a:rPr lang="en-GB" dirty="0"/>
              <a:t>~</a:t>
            </a:r>
            <a:r>
              <a:rPr lang="en-150" dirty="0"/>
              <a:t>12V.</a:t>
            </a:r>
            <a:endParaRPr lang="en-GB" dirty="0"/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FBK UFSD3.2 is clearly most radiation hard, but we see some problems </a:t>
            </a:r>
            <a:r>
              <a:rPr lang="en-150" dirty="0"/>
              <a:t>with</a:t>
            </a:r>
            <a:r>
              <a:rPr lang="en-GB" dirty="0"/>
              <a:t> sensors</a:t>
            </a:r>
            <a:r>
              <a:rPr lang="en-150" dirty="0"/>
              <a:t> breaking down</a:t>
            </a:r>
            <a:r>
              <a:rPr lang="en-GB" dirty="0"/>
              <a:t> at &gt;600V.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C56BE7B-91C6-4753-B2F8-751C3CC44514}"/>
              </a:ext>
            </a:extLst>
          </p:cNvPr>
          <p:cNvSpPr txBox="1"/>
          <p:nvPr/>
        </p:nvSpPr>
        <p:spPr>
          <a:xfrm>
            <a:off x="1868557" y="2951022"/>
            <a:ext cx="8931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V</a:t>
            </a:r>
            <a:r>
              <a:rPr lang="en-GB" baseline="-25000" dirty="0">
                <a:solidFill>
                  <a:srgbClr val="FF0000"/>
                </a:solidFill>
              </a:rPr>
              <a:t>gl</a:t>
            </a:r>
            <a:r>
              <a:rPr lang="en-GB" dirty="0">
                <a:solidFill>
                  <a:srgbClr val="FF0000"/>
                </a:solidFill>
              </a:rPr>
              <a:t>~33V</a:t>
            </a:r>
            <a:endParaRPr lang="LID4096" dirty="0">
              <a:solidFill>
                <a:srgbClr val="FF000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972504D-B461-45B9-AF11-6CB15A89C752}"/>
              </a:ext>
            </a:extLst>
          </p:cNvPr>
          <p:cNvSpPr txBox="1"/>
          <p:nvPr/>
        </p:nvSpPr>
        <p:spPr>
          <a:xfrm>
            <a:off x="3257004" y="1227587"/>
            <a:ext cx="8931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V</a:t>
            </a:r>
            <a:r>
              <a:rPr lang="en-GB" baseline="-25000" dirty="0">
                <a:solidFill>
                  <a:srgbClr val="0070C0"/>
                </a:solidFill>
              </a:rPr>
              <a:t>gl</a:t>
            </a:r>
            <a:r>
              <a:rPr lang="en-GB" dirty="0">
                <a:solidFill>
                  <a:srgbClr val="0070C0"/>
                </a:solidFill>
              </a:rPr>
              <a:t>~20V</a:t>
            </a:r>
            <a:endParaRPr lang="LID4096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8209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EEA991B-29BB-41C2-A6D2-FA748187A6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19631" y="1147019"/>
            <a:ext cx="8932008" cy="5110657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LID4096" dirty="0"/>
              <a:t>HPK meets radiation hardness requirement needed for HGTD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LID4096" dirty="0"/>
              <a:t>Behave well and have shown they can produce working full size sensors.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LID4096" dirty="0"/>
              <a:t>This will be the best we get from HPK </a:t>
            </a:r>
            <a:r>
              <a:rPr lang="en-150" dirty="0"/>
              <a:t>–</a:t>
            </a:r>
            <a:r>
              <a:rPr lang="LID4096" dirty="0"/>
              <a:t> they will not do any C implantation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LID4096" dirty="0"/>
              <a:t>FBK has also shown they can withstand high irradiation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LID4096" dirty="0"/>
              <a:t>Excellent GL design; C implantation significantly improves radiation hardness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LID4096" dirty="0"/>
              <a:t>V</a:t>
            </a:r>
            <a:r>
              <a:rPr lang="LID4096" baseline="-25000" dirty="0"/>
              <a:t>op</a:t>
            </a:r>
            <a:r>
              <a:rPr lang="LID4096" dirty="0"/>
              <a:t> way below any other vendors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LID4096" dirty="0"/>
              <a:t>But need to show can perform equally well with full size sensors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LID4096" dirty="0"/>
              <a:t>Also need to fix breakdown problem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LID4096" dirty="0"/>
              <a:t>CNM just reaches required radiation hardness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LID4096" dirty="0"/>
              <a:t>Future runs include C implantation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LID4096" dirty="0"/>
              <a:t>Also need to show can maintain performance with full size sensors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LID4096" dirty="0"/>
              <a:t>NDL produced a sensor that works, but still in early phase of development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LID4096" dirty="0"/>
              <a:t>Need to improve radiation hardness by modifying GL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LID4096" dirty="0"/>
          </a:p>
          <a:p>
            <a:pPr marL="0" indent="0">
              <a:buNone/>
            </a:pPr>
            <a:r>
              <a:rPr lang="LID4096" b="1" dirty="0">
                <a:solidFill>
                  <a:srgbClr val="FF0000"/>
                </a:solidFill>
              </a:rPr>
              <a:t>All future runs will be qualified in the same way as those presented here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9B069D2-610F-4A5D-9F44-7B380B8F9D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19/11/2020</a:t>
            </a:r>
            <a:endParaRPr lang="LID4096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16CF82-F614-46A5-B49F-7269D4AA44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Howard, LGAD measurements from different producers, 37th RD50 Workshop</a:t>
            </a:r>
            <a:endParaRPr lang="LID4096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4F89E4-A138-42B4-8F95-BD4CE86195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73F1-E440-471F-A1D6-3101CD187FFC}" type="slidenum">
              <a:rPr lang="LID4096" smtClean="0"/>
              <a:t>19</a:t>
            </a:fld>
            <a:endParaRPr lang="LID4096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68A64F4-09E8-4BCA-BDAD-50D35A4D9C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 and future work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387622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8D13D3F7-0B8A-4104-BDFC-9021C5D2FA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0353" y="3106169"/>
            <a:ext cx="4775920" cy="3164819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4037577-CB78-46BD-8F5F-588D1AB597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3711" y="1152285"/>
            <a:ext cx="6959734" cy="4699855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ATLAS </a:t>
            </a:r>
            <a:r>
              <a:rPr lang="en-150" dirty="0"/>
              <a:t>and</a:t>
            </a:r>
            <a:r>
              <a:rPr lang="en-GB" dirty="0"/>
              <a:t> CMS upgrades require sensors to withstand </a:t>
            </a:r>
            <a:r>
              <a:rPr lang="el-GR" dirty="0"/>
              <a:t>φ</a:t>
            </a:r>
            <a:r>
              <a:rPr lang="en-GB" baseline="-25000" dirty="0" err="1"/>
              <a:t>eq</a:t>
            </a:r>
            <a:r>
              <a:rPr lang="en-GB" dirty="0"/>
              <a:t>=2.5e15 cm</a:t>
            </a:r>
            <a:r>
              <a:rPr lang="en-GB" baseline="30000" dirty="0"/>
              <a:t>-2</a:t>
            </a:r>
            <a:r>
              <a:rPr lang="en-GB" dirty="0"/>
              <a:t> and TID 200 </a:t>
            </a:r>
            <a:r>
              <a:rPr lang="en-GB" dirty="0" err="1"/>
              <a:t>Mrad</a:t>
            </a:r>
            <a:r>
              <a:rPr lang="en-GB" dirty="0"/>
              <a:t> -&gt; significant decrease of gain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Gain decreases as boron substitutional atoms get deactivated (“acceptor removal”) –&gt; reduction of the field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Ways to mitigate degradation of gain layer: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/>
              <a:t>Make the implant thinner (IW-&gt;”0”) and more doped N</a:t>
            </a:r>
            <a:r>
              <a:rPr lang="en-GB" baseline="-25000" dirty="0"/>
              <a:t>B </a:t>
            </a:r>
            <a:r>
              <a:rPr lang="en-GB" dirty="0"/>
              <a:t>(~1e17 cm</a:t>
            </a:r>
            <a:r>
              <a:rPr lang="en-GB" baseline="30000" dirty="0"/>
              <a:t>-3</a:t>
            </a:r>
            <a:r>
              <a:rPr lang="en-GB" dirty="0"/>
              <a:t>), reduces the acceptor removal constant (c~2-7∙10</a:t>
            </a:r>
            <a:r>
              <a:rPr lang="en-GB" baseline="30000" dirty="0"/>
              <a:t>-16</a:t>
            </a:r>
            <a:r>
              <a:rPr lang="en-GB" dirty="0"/>
              <a:t> cm</a:t>
            </a:r>
            <a:r>
              <a:rPr lang="en-GB" baseline="30000" dirty="0"/>
              <a:t>2</a:t>
            </a:r>
            <a:r>
              <a:rPr lang="en-GB" dirty="0"/>
              <a:t>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/>
              <a:t>Increase the bias voltage -&gt; after depletion increase of electric field in the GL is </a:t>
            </a:r>
            <a:r>
              <a:rPr lang="en-GB" dirty="0">
                <a:latin typeface="Symbol" panose="05050102010706020507" pitchFamily="18" charset="2"/>
              </a:rPr>
              <a:t>DE</a:t>
            </a:r>
            <a:r>
              <a:rPr lang="en-GB" dirty="0"/>
              <a:t> ~</a:t>
            </a:r>
            <a:r>
              <a:rPr lang="en-GB" dirty="0" err="1">
                <a:latin typeface="Symbol" panose="05050102010706020507" pitchFamily="18" charset="2"/>
              </a:rPr>
              <a:t>D</a:t>
            </a:r>
            <a:r>
              <a:rPr lang="en-GB" dirty="0" err="1"/>
              <a:t>V</a:t>
            </a:r>
            <a:r>
              <a:rPr lang="en-GB" baseline="-25000" dirty="0" err="1"/>
              <a:t>bias</a:t>
            </a:r>
            <a:r>
              <a:rPr lang="en-GB" dirty="0"/>
              <a:t>/thickness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/>
              <a:t>Make the implant deeper (increase of GL)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GB" dirty="0"/>
              <a:t>Larger multiplication region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GB" dirty="0"/>
              <a:t>Easier to recuperate the electric field </a:t>
            </a:r>
            <a:r>
              <a:rPr lang="en-GB" dirty="0">
                <a:latin typeface="Symbol" panose="05050102010706020507" pitchFamily="18" charset="2"/>
              </a:rPr>
              <a:t>D</a:t>
            </a:r>
            <a:r>
              <a:rPr lang="en-GB" dirty="0"/>
              <a:t>V</a:t>
            </a:r>
            <a:r>
              <a:rPr lang="en-GB" baseline="-25000" dirty="0"/>
              <a:t>gl</a:t>
            </a:r>
            <a:r>
              <a:rPr lang="en-GB" dirty="0"/>
              <a:t>/GL compensated by </a:t>
            </a:r>
            <a:r>
              <a:rPr lang="en-GB" dirty="0" err="1">
                <a:latin typeface="Symbol" panose="05050102010706020507" pitchFamily="18" charset="2"/>
              </a:rPr>
              <a:t>D</a:t>
            </a:r>
            <a:r>
              <a:rPr lang="en-GB" dirty="0" err="1"/>
              <a:t>V</a:t>
            </a:r>
            <a:r>
              <a:rPr lang="en-GB" baseline="-25000" dirty="0" err="1"/>
              <a:t>bias</a:t>
            </a:r>
            <a:r>
              <a:rPr lang="en-GB" dirty="0"/>
              <a:t>/thickness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/>
              <a:t>Replacement of gain layer implantation material or co-implantation of material that decreases the acceptor removal rate (carbon)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989834A-8A7E-473F-9AFE-4E29370AAE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19/11/2020</a:t>
            </a:r>
            <a:endParaRPr lang="LID4096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457A81-0F68-43B7-A049-209340ECC5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Howard, LGAD measurements from different producers, 37th RD50 Workshop</a:t>
            </a:r>
            <a:endParaRPr lang="LID4096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B0F089-3B92-4626-8C6E-8988490B2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73F1-E440-471F-A1D6-3101CD187FFC}" type="slidenum">
              <a:rPr lang="LID4096" smtClean="0"/>
              <a:t>2</a:t>
            </a:fld>
            <a:endParaRPr lang="LID4096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9AAC326-6862-4B77-8DD5-E06033B7EF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Motivation for the studies</a:t>
            </a:r>
            <a:endParaRPr lang="LID4096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A547BEB-D96F-4A2A-893D-6B0ACE4E458F}"/>
              </a:ext>
            </a:extLst>
          </p:cNvPr>
          <p:cNvSpPr/>
          <p:nvPr/>
        </p:nvSpPr>
        <p:spPr>
          <a:xfrm>
            <a:off x="8795657" y="1364342"/>
            <a:ext cx="149525" cy="1450757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A208F9E-1BBA-444F-944C-FB009A5401A0}"/>
              </a:ext>
            </a:extLst>
          </p:cNvPr>
          <p:cNvSpPr/>
          <p:nvPr/>
        </p:nvSpPr>
        <p:spPr>
          <a:xfrm>
            <a:off x="9376228" y="1364342"/>
            <a:ext cx="149525" cy="14507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8B7FC04-C3E0-4195-A27E-0EF3E347EB0F}"/>
              </a:ext>
            </a:extLst>
          </p:cNvPr>
          <p:cNvSpPr/>
          <p:nvPr/>
        </p:nvSpPr>
        <p:spPr>
          <a:xfrm>
            <a:off x="11321345" y="1364342"/>
            <a:ext cx="149525" cy="1450757"/>
          </a:xfrm>
          <a:prstGeom prst="rect">
            <a:avLst/>
          </a:prstGeom>
          <a:solidFill>
            <a:srgbClr val="050AE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250E973-1F87-4EFB-8917-096A34899EA6}"/>
              </a:ext>
            </a:extLst>
          </p:cNvPr>
          <p:cNvCxnSpPr>
            <a:endCxn id="9" idx="2"/>
          </p:cNvCxnSpPr>
          <p:nvPr/>
        </p:nvCxnSpPr>
        <p:spPr>
          <a:xfrm>
            <a:off x="8870419" y="2815099"/>
            <a:ext cx="252568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9CEE377-70B8-496F-8AE0-F8B1615881F1}"/>
              </a:ext>
            </a:extLst>
          </p:cNvPr>
          <p:cNvCxnSpPr>
            <a:cxnSpLocks/>
          </p:cNvCxnSpPr>
          <p:nvPr/>
        </p:nvCxnSpPr>
        <p:spPr>
          <a:xfrm>
            <a:off x="8795657" y="2917371"/>
            <a:ext cx="730096" cy="0"/>
          </a:xfrm>
          <a:prstGeom prst="line">
            <a:avLst/>
          </a:prstGeom>
          <a:ln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852C24D6-8FD4-4C56-BB4A-DA77740F14DC}"/>
              </a:ext>
            </a:extLst>
          </p:cNvPr>
          <p:cNvSpPr txBox="1"/>
          <p:nvPr/>
        </p:nvSpPr>
        <p:spPr>
          <a:xfrm>
            <a:off x="8958033" y="2844367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GL</a:t>
            </a:r>
            <a:endParaRPr lang="LID4096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359669A-3479-480E-9087-7DC91898FBE7}"/>
              </a:ext>
            </a:extLst>
          </p:cNvPr>
          <p:cNvCxnSpPr>
            <a:cxnSpLocks/>
          </p:cNvCxnSpPr>
          <p:nvPr/>
        </p:nvCxnSpPr>
        <p:spPr>
          <a:xfrm>
            <a:off x="9339943" y="1255486"/>
            <a:ext cx="217715" cy="0"/>
          </a:xfrm>
          <a:prstGeom prst="line">
            <a:avLst/>
          </a:prstGeom>
          <a:ln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B7EB465A-BF1C-4657-85B6-59E53481E0CE}"/>
              </a:ext>
            </a:extLst>
          </p:cNvPr>
          <p:cNvSpPr txBox="1"/>
          <p:nvPr/>
        </p:nvSpPr>
        <p:spPr>
          <a:xfrm>
            <a:off x="9247463" y="910363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iw</a:t>
            </a:r>
            <a:endParaRPr lang="LID4096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E132801-670F-4BDF-AF7C-175F3291CB4B}"/>
              </a:ext>
            </a:extLst>
          </p:cNvPr>
          <p:cNvSpPr txBox="1"/>
          <p:nvPr/>
        </p:nvSpPr>
        <p:spPr>
          <a:xfrm>
            <a:off x="9835207" y="2129561"/>
            <a:ext cx="10550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thickness</a:t>
            </a:r>
            <a:endParaRPr lang="LID4096" dirty="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53BF87C9-CACE-40FC-8AB5-7D59EC05B429}"/>
              </a:ext>
            </a:extLst>
          </p:cNvPr>
          <p:cNvCxnSpPr>
            <a:cxnSpLocks/>
            <a:endCxn id="9" idx="3"/>
          </p:cNvCxnSpPr>
          <p:nvPr/>
        </p:nvCxnSpPr>
        <p:spPr>
          <a:xfrm>
            <a:off x="8807146" y="2088631"/>
            <a:ext cx="2663724" cy="1090"/>
          </a:xfrm>
          <a:prstGeom prst="line">
            <a:avLst/>
          </a:prstGeom>
          <a:ln>
            <a:solidFill>
              <a:schemeClr val="tx1"/>
            </a:solidFill>
            <a:prstDash val="dash"/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E7723C72-AA3F-4C31-BA90-7CAB68401841}"/>
              </a:ext>
            </a:extLst>
          </p:cNvPr>
          <p:cNvSpPr txBox="1"/>
          <p:nvPr/>
        </p:nvSpPr>
        <p:spPr>
          <a:xfrm>
            <a:off x="9528288" y="1196591"/>
            <a:ext cx="192071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GL~1-2.5 </a:t>
            </a:r>
            <a:r>
              <a:rPr lang="en-GB" dirty="0">
                <a:latin typeface="Symbol" panose="05050102010706020507" pitchFamily="18" charset="2"/>
              </a:rPr>
              <a:t>m</a:t>
            </a:r>
            <a:r>
              <a:rPr lang="en-GB" dirty="0"/>
              <a:t>m</a:t>
            </a:r>
          </a:p>
          <a:p>
            <a:r>
              <a:rPr lang="en-GB" dirty="0"/>
              <a:t>iw~1 </a:t>
            </a:r>
            <a:r>
              <a:rPr lang="en-GB" dirty="0">
                <a:latin typeface="Symbol" panose="05050102010706020507" pitchFamily="18" charset="2"/>
              </a:rPr>
              <a:t>m</a:t>
            </a:r>
            <a:r>
              <a:rPr lang="en-GB" dirty="0"/>
              <a:t>m</a:t>
            </a:r>
          </a:p>
          <a:p>
            <a:r>
              <a:rPr lang="en-GB" dirty="0"/>
              <a:t>N</a:t>
            </a:r>
            <a:r>
              <a:rPr lang="en-GB" baseline="-25000" dirty="0"/>
              <a:t>B</a:t>
            </a:r>
            <a:r>
              <a:rPr lang="en-GB" dirty="0"/>
              <a:t>~1-10∙10</a:t>
            </a:r>
            <a:r>
              <a:rPr lang="en-GB" baseline="30000" dirty="0"/>
              <a:t>16</a:t>
            </a:r>
            <a:r>
              <a:rPr lang="en-GB" dirty="0"/>
              <a:t> cm</a:t>
            </a:r>
            <a:r>
              <a:rPr lang="en-GB" baseline="30000" dirty="0"/>
              <a:t>-3</a:t>
            </a:r>
            <a:endParaRPr lang="LID4096" baseline="30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1E613E0D-C047-4430-B663-600118D83530}"/>
                  </a:ext>
                </a:extLst>
              </p:cNvPr>
              <p:cNvSpPr txBox="1"/>
              <p:nvPr/>
            </p:nvSpPr>
            <p:spPr>
              <a:xfrm>
                <a:off x="8026790" y="3707139"/>
                <a:ext cx="1738874" cy="8761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sl-SI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𝑒𝑓𝑓</m:t>
                          </m:r>
                        </m:sub>
                      </m:sSub>
                      <m:r>
                        <a:rPr lang="sl-SI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b>
                        <m:sSubPr>
                          <m:ctrlPr>
                            <a:rPr lang="sl-SI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𝑓𝑑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sl-SI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𝑔𝑙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sl-SI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r>
                        <a:rPr lang="sl-SI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b>
                        <m:sSubPr>
                          <m:ctrlPr>
                            <a:rPr lang="sl-SI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𝑔𝑙</m:t>
                          </m:r>
                        </m:sub>
                      </m:sSub>
                    </m:oMath>
                  </m:oMathPara>
                </a14:m>
                <a:endParaRPr lang="LID4096" dirty="0"/>
              </a:p>
              <a:p>
                <a:endParaRPr lang="LID4096" dirty="0"/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1E613E0D-C047-4430-B663-600118D835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26790" y="3707139"/>
                <a:ext cx="1738874" cy="876137"/>
              </a:xfrm>
              <a:prstGeom prst="rect">
                <a:avLst/>
              </a:prstGeom>
              <a:blipFill>
                <a:blip r:embed="rId4"/>
                <a:stretch>
                  <a:fillRect l="-1404" r="-351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A8FC215F-32B0-4BE7-A3ED-3769CD030792}"/>
              </a:ext>
            </a:extLst>
          </p:cNvPr>
          <p:cNvSpPr txBox="1"/>
          <p:nvPr/>
        </p:nvSpPr>
        <p:spPr>
          <a:xfrm>
            <a:off x="731521" y="5624657"/>
            <a:ext cx="59714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We want to compare the producers</a:t>
            </a:r>
            <a:r>
              <a:rPr lang="en-150" dirty="0">
                <a:solidFill>
                  <a:srgbClr val="FF0000"/>
                </a:solidFill>
              </a:rPr>
              <a:t>, which have</a:t>
            </a:r>
            <a:r>
              <a:rPr lang="en-GB" dirty="0">
                <a:solidFill>
                  <a:srgbClr val="FF0000"/>
                </a:solidFill>
              </a:rPr>
              <a:t> choose</a:t>
            </a:r>
            <a:r>
              <a:rPr lang="en-150" dirty="0">
                <a:solidFill>
                  <a:srgbClr val="FF0000"/>
                </a:solidFill>
              </a:rPr>
              <a:t>n</a:t>
            </a:r>
            <a:r>
              <a:rPr lang="en-GB" dirty="0">
                <a:solidFill>
                  <a:srgbClr val="FF0000"/>
                </a:solidFill>
              </a:rPr>
              <a:t> different approaches to achieve sufficient radiation hardness.</a:t>
            </a:r>
            <a:endParaRPr lang="LID4096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0138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EEA991B-29BB-41C2-A6D2-FA748187A6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3474" y="1463039"/>
            <a:ext cx="5094516" cy="492005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LID4096" dirty="0" smtClean="0">
                <a:solidFill>
                  <a:schemeClr val="tx1"/>
                </a:solidFill>
              </a:rPr>
              <a:t>In HGTD inner ring, neutron/charge hadron mix is ~50/50, goes to ~75/25 in outer ring.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LID4096" dirty="0" smtClean="0">
                <a:solidFill>
                  <a:schemeClr val="tx1"/>
                </a:solidFill>
              </a:rPr>
              <a:t>Can use the c</a:t>
            </a:r>
            <a:r>
              <a:rPr lang="LID4096" baseline="-25000" dirty="0" smtClean="0">
                <a:solidFill>
                  <a:schemeClr val="tx1"/>
                </a:solidFill>
              </a:rPr>
              <a:t>p</a:t>
            </a:r>
            <a:r>
              <a:rPr lang="LID4096" dirty="0" smtClean="0">
                <a:solidFill>
                  <a:schemeClr val="tx1"/>
                </a:solidFill>
              </a:rPr>
              <a:t>/c</a:t>
            </a:r>
            <a:r>
              <a:rPr lang="LID4096" baseline="-25000" dirty="0" smtClean="0">
                <a:solidFill>
                  <a:schemeClr val="tx1"/>
                </a:solidFill>
              </a:rPr>
              <a:t>n</a:t>
            </a:r>
            <a:r>
              <a:rPr lang="LID4096" dirty="0" smtClean="0">
                <a:solidFill>
                  <a:schemeClr val="tx1"/>
                </a:solidFill>
              </a:rPr>
              <a:t> ratio during neutron irradiations, irradiating to higher fluence to take into account extra damage charged hadrons would cause.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9B069D2-610F-4A5D-9F44-7B380B8F9D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19/11/2020</a:t>
            </a:r>
            <a:endParaRPr lang="LID4096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16CF82-F614-46A5-B49F-7269D4AA44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Howard, LGAD measurements from different producers, 37th RD50 Workshop</a:t>
            </a:r>
            <a:endParaRPr lang="LID4096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4F89E4-A138-42B4-8F95-BD4CE86195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73F1-E440-471F-A1D6-3101CD187FFC}" type="slidenum">
              <a:rPr lang="LID4096" smtClean="0"/>
              <a:t>20</a:t>
            </a:fld>
            <a:endParaRPr lang="LID4096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68A64F4-09E8-4BCA-BDAD-50D35A4D9C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150" dirty="0" smtClean="0"/>
              <a:t>Backup: c</a:t>
            </a:r>
            <a:r>
              <a:rPr lang="en-150" baseline="-25000" dirty="0" smtClean="0"/>
              <a:t>p</a:t>
            </a:r>
            <a:r>
              <a:rPr lang="en-150" dirty="0" smtClean="0"/>
              <a:t>/c</a:t>
            </a:r>
            <a:r>
              <a:rPr lang="en-150" baseline="-25000" dirty="0" smtClean="0"/>
              <a:t>n</a:t>
            </a:r>
            <a:endParaRPr lang="LID4096" baseline="-250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CD46A85-D4DF-4CEB-9566-A57CE38EBA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04710" y="1055040"/>
            <a:ext cx="5170016" cy="5251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1711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3820789"/>
              </p:ext>
            </p:extLst>
          </p:nvPr>
        </p:nvGraphicFramePr>
        <p:xfrm>
          <a:off x="3379322" y="3749964"/>
          <a:ext cx="5212072" cy="24883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16" name="Acrobat Document" r:id="rId3" imgW="6431221" imgH="3070492" progId="AcroExch.Document.DC">
                  <p:embed/>
                </p:oleObj>
              </mc:Choice>
              <mc:Fallback>
                <p:oleObj name="Acrobat Document" r:id="rId3" imgW="6431221" imgH="3070492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379322" y="3749964"/>
                        <a:ext cx="5212072" cy="248831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97280" y="1323703"/>
            <a:ext cx="6329238" cy="4693063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150" dirty="0"/>
              <a:t>Irradiated with neutrons (at JSI Triga II reactor)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150" dirty="0"/>
              <a:t>Annealed for 80 mins @ 60˚C</a:t>
            </a:r>
            <a:r>
              <a:rPr lang="en-GB" dirty="0"/>
              <a:t> and kept cold </a:t>
            </a:r>
            <a:endParaRPr lang="en-150" dirty="0"/>
          </a:p>
          <a:p>
            <a:pPr>
              <a:buFont typeface="Wingdings" panose="05000000000000000000" pitchFamily="2" charset="2"/>
              <a:buChar char="Ø"/>
            </a:pPr>
            <a:r>
              <a:rPr lang="en-150" dirty="0"/>
              <a:t>CVIV: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150" dirty="0"/>
              <a:t>20˚C/500mV/10kHz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150" dirty="0"/>
              <a:t>V</a:t>
            </a:r>
            <a:r>
              <a:rPr lang="en-150" baseline="-25000" dirty="0"/>
              <a:t>gl</a:t>
            </a:r>
            <a:r>
              <a:rPr lang="en-150" dirty="0"/>
              <a:t>/V</a:t>
            </a:r>
            <a:r>
              <a:rPr lang="en-150" baseline="-25000" dirty="0"/>
              <a:t>fd</a:t>
            </a:r>
            <a:r>
              <a:rPr lang="en-150" dirty="0"/>
              <a:t> determined from CV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150" dirty="0"/>
              <a:t>Timing/CC</a:t>
            </a:r>
            <a:r>
              <a:rPr lang="en-GB" dirty="0"/>
              <a:t> </a:t>
            </a:r>
            <a:r>
              <a:rPr lang="en-150" dirty="0"/>
              <a:t>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150" dirty="0"/>
              <a:t>-30</a:t>
            </a:r>
            <a:r>
              <a:rPr lang="en-150"/>
              <a:t>˚C/</a:t>
            </a:r>
            <a:r>
              <a:rPr lang="en-150" baseline="30000"/>
              <a:t>90</a:t>
            </a:r>
            <a:r>
              <a:rPr lang="en-150"/>
              <a:t>Sr </a:t>
            </a:r>
            <a:r>
              <a:rPr lang="en-150" dirty="0"/>
              <a:t>source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150" dirty="0"/>
              <a:t>See Gregor’s talk for details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19/11/2020</a:t>
            </a:r>
            <a:endParaRPr lang="LID4096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Howard, LGAD measurements from different producers, 37th RD50 Workshop</a:t>
            </a:r>
            <a:endParaRPr lang="LID4096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73F1-E440-471F-A1D6-3101CD187FFC}" type="slidenum">
              <a:rPr lang="LID4096" smtClean="0"/>
              <a:t>3</a:t>
            </a:fld>
            <a:endParaRPr lang="LID4096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Experimental </a:t>
            </a:r>
            <a:r>
              <a:rPr lang="en-150" dirty="0"/>
              <a:t>Procedure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228842"/>
              </p:ext>
            </p:extLst>
          </p:nvPr>
        </p:nvGraphicFramePr>
        <p:xfrm>
          <a:off x="7309981" y="1406507"/>
          <a:ext cx="4364090" cy="27864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17" name="Acrobat Document" r:id="rId5" imgW="4320466" imgH="2758335" progId="AcroExch.Document.DC">
                  <p:embed/>
                </p:oleObj>
              </mc:Choice>
              <mc:Fallback>
                <p:oleObj name="Acrobat Document" r:id="rId5" imgW="4320466" imgH="2758335" progId="AcroExch.Document.DC">
                  <p:embed/>
                  <p:pic>
                    <p:nvPicPr>
                      <p:cNvPr id="11" name="Object 10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309981" y="1406507"/>
                        <a:ext cx="4364090" cy="27864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/>
          <p:nvPr/>
        </p:nvSpPr>
        <p:spPr>
          <a:xfrm>
            <a:off x="7893602" y="1037175"/>
            <a:ext cx="34275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Example of </a:t>
            </a:r>
            <a:r>
              <a:rPr lang="en-US" dirty="0" err="1"/>
              <a:t>Vgl</a:t>
            </a:r>
            <a:r>
              <a:rPr lang="en-US" dirty="0"/>
              <a:t>/</a:t>
            </a:r>
            <a:r>
              <a:rPr lang="en-US" dirty="0" err="1"/>
              <a:t>Vfd</a:t>
            </a:r>
            <a:r>
              <a:rPr lang="en-US" dirty="0"/>
              <a:t> determination:</a:t>
            </a:r>
          </a:p>
        </p:txBody>
      </p:sp>
    </p:spTree>
    <p:extLst>
      <p:ext uri="{BB962C8B-B14F-4D97-AF65-F5344CB8AC3E}">
        <p14:creationId xmlns:p14="http://schemas.microsoft.com/office/powerpoint/2010/main" val="2570501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47FDA8-98A7-4F3F-A126-2AE4643339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9966" y="1323319"/>
            <a:ext cx="6533957" cy="493814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150" dirty="0"/>
              <a:t>HPK-Prototype 2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4 different doping profile (“Splits”)</a:t>
            </a:r>
            <a:endParaRPr lang="en-15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150" dirty="0"/>
              <a:t>50µm</a:t>
            </a:r>
            <a:r>
              <a:rPr lang="en-US" dirty="0"/>
              <a:t> </a:t>
            </a:r>
            <a:endParaRPr lang="en-150" dirty="0"/>
          </a:p>
          <a:p>
            <a:pPr>
              <a:buFont typeface="Wingdings" panose="05000000000000000000" pitchFamily="2" charset="2"/>
              <a:buChar char="Ø"/>
            </a:pPr>
            <a:r>
              <a:rPr lang="en-150" dirty="0"/>
              <a:t>7 fluences [1e14, 4e14, 8e14, 15e14, 25e14, 30e14, 4</a:t>
            </a:r>
            <a:r>
              <a:rPr lang="en-GB" dirty="0"/>
              <a:t>0</a:t>
            </a:r>
            <a:r>
              <a:rPr lang="en-150" dirty="0"/>
              <a:t>e14]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Sensors were irradiated together (W28,33) and (W37,43) and were packed close together to </a:t>
            </a:r>
            <a:r>
              <a:rPr lang="en-GB" dirty="0" err="1"/>
              <a:t>minimi</a:t>
            </a:r>
            <a:r>
              <a:rPr lang="en-150" dirty="0"/>
              <a:t>s</a:t>
            </a:r>
            <a:r>
              <a:rPr lang="en-GB" dirty="0"/>
              <a:t>e fluence uncertainty.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150" dirty="0"/>
              <a:t>Difference </a:t>
            </a:r>
            <a:r>
              <a:rPr lang="en-GB" dirty="0"/>
              <a:t>in sensors V</a:t>
            </a:r>
            <a:r>
              <a:rPr lang="en-GB" baseline="-25000" dirty="0"/>
              <a:t>GL</a:t>
            </a:r>
            <a:r>
              <a:rPr lang="en-GB" dirty="0"/>
              <a:t> was small and measured V</a:t>
            </a:r>
            <a:r>
              <a:rPr lang="en-GB" baseline="-25000" dirty="0"/>
              <a:t>BR</a:t>
            </a:r>
            <a:r>
              <a:rPr lang="en-GB" dirty="0"/>
              <a:t> was close to targeted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22FE2DA6-15D7-4ECC-885E-869727232F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19/11/2020</a:t>
            </a:r>
            <a:endParaRPr lang="LID4096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2CD847D0-59D3-4B86-BFCB-B5555CFBD3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Howard, LGAD measurements from different producers, 37th RD50 Workshop</a:t>
            </a:r>
            <a:endParaRPr lang="LID4096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6067277-5BBB-45F7-B068-FFD548AC98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73F1-E440-471F-A1D6-3101CD187FFC}" type="slidenum">
              <a:rPr lang="LID4096" smtClean="0"/>
              <a:t>4</a:t>
            </a:fld>
            <a:endParaRPr lang="LID4096"/>
          </a:p>
        </p:txBody>
      </p:sp>
      <p:sp>
        <p:nvSpPr>
          <p:cNvPr id="6" name="TextBox 5"/>
          <p:cNvSpPr txBox="1"/>
          <p:nvPr/>
        </p:nvSpPr>
        <p:spPr>
          <a:xfrm>
            <a:off x="8421189" y="3944983"/>
            <a:ext cx="2767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150" dirty="0"/>
              <a:t>PHOTO?</a:t>
            </a:r>
          </a:p>
        </p:txBody>
      </p:sp>
      <p:sp>
        <p:nvSpPr>
          <p:cNvPr id="12" name="Title 5">
            <a:extLst>
              <a:ext uri="{FF2B5EF4-FFF2-40B4-BE49-F238E27FC236}">
                <a16:creationId xmlns:a16="http://schemas.microsoft.com/office/drawing/2014/main" id="{D30EF707-C3DA-4850-B451-1337C50304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6325" y="-487269"/>
            <a:ext cx="10058400" cy="1450757"/>
          </a:xfrm>
        </p:spPr>
        <p:txBody>
          <a:bodyPr/>
          <a:lstStyle/>
          <a:p>
            <a:r>
              <a:rPr lang="en-150" dirty="0"/>
              <a:t>HPK-P2 – Samples</a:t>
            </a:r>
            <a:endParaRPr lang="LID4096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01C548A-688F-4946-9DF7-F286960F7D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4139" y="4161943"/>
            <a:ext cx="2987596" cy="20452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3E8E7FB-7C67-490F-9F91-811202DC43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95702" y="2545056"/>
            <a:ext cx="4621154" cy="3720094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F27F73B0-3243-4A92-995E-27287AD0465D}"/>
              </a:ext>
            </a:extLst>
          </p:cNvPr>
          <p:cNvGrpSpPr/>
          <p:nvPr/>
        </p:nvGrpSpPr>
        <p:grpSpPr>
          <a:xfrm>
            <a:off x="960520" y="4272652"/>
            <a:ext cx="1804459" cy="1988810"/>
            <a:chOff x="9767089" y="2901879"/>
            <a:chExt cx="1507636" cy="1661662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FF3E686A-D8A9-4B07-8130-4BB8DF5AC7D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767089" y="2901879"/>
              <a:ext cx="1507636" cy="1661662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8D6E98C2-3D92-495A-85A1-A721C21192D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115789" y="3177660"/>
              <a:ext cx="141976" cy="99632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CB379AE9-16B9-468E-96D1-8FE65DEFF6D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814858" y="3277292"/>
              <a:ext cx="141976" cy="99632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0AE44E60-0172-4362-8958-26A515E9BDD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814858" y="3821829"/>
              <a:ext cx="141976" cy="99632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97FBB698-D07A-4386-9540-7CB731DCEB2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324687" y="3975531"/>
              <a:ext cx="141976" cy="99632"/>
            </a:xfrm>
            <a:prstGeom prst="rect">
              <a:avLst/>
            </a:prstGeom>
          </p:spPr>
        </p:pic>
      </p:grp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5426527"/>
              </p:ext>
            </p:extLst>
          </p:nvPr>
        </p:nvGraphicFramePr>
        <p:xfrm>
          <a:off x="6710900" y="1154670"/>
          <a:ext cx="5481102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2839">
                  <a:extLst>
                    <a:ext uri="{9D8B030D-6E8A-4147-A177-3AD203B41FA5}">
                      <a16:colId xmlns:a16="http://schemas.microsoft.com/office/drawing/2014/main" val="2345696568"/>
                    </a:ext>
                  </a:extLst>
                </a:gridCol>
                <a:gridCol w="1025718">
                  <a:extLst>
                    <a:ext uri="{9D8B030D-6E8A-4147-A177-3AD203B41FA5}">
                      <a16:colId xmlns:a16="http://schemas.microsoft.com/office/drawing/2014/main" val="3551518757"/>
                    </a:ext>
                  </a:extLst>
                </a:gridCol>
                <a:gridCol w="795131">
                  <a:extLst>
                    <a:ext uri="{9D8B030D-6E8A-4147-A177-3AD203B41FA5}">
                      <a16:colId xmlns:a16="http://schemas.microsoft.com/office/drawing/2014/main" val="881974245"/>
                    </a:ext>
                  </a:extLst>
                </a:gridCol>
                <a:gridCol w="803082">
                  <a:extLst>
                    <a:ext uri="{9D8B030D-6E8A-4147-A177-3AD203B41FA5}">
                      <a16:colId xmlns:a16="http://schemas.microsoft.com/office/drawing/2014/main" val="2000489524"/>
                    </a:ext>
                  </a:extLst>
                </a:gridCol>
                <a:gridCol w="922351">
                  <a:extLst>
                    <a:ext uri="{9D8B030D-6E8A-4147-A177-3AD203B41FA5}">
                      <a16:colId xmlns:a16="http://schemas.microsoft.com/office/drawing/2014/main" val="183250275"/>
                    </a:ext>
                  </a:extLst>
                </a:gridCol>
                <a:gridCol w="1091981">
                  <a:extLst>
                    <a:ext uri="{9D8B030D-6E8A-4147-A177-3AD203B41FA5}">
                      <a16:colId xmlns:a16="http://schemas.microsoft.com/office/drawing/2014/main" val="1124123776"/>
                    </a:ext>
                  </a:extLst>
                </a:gridCol>
              </a:tblGrid>
              <a:tr h="197052">
                <a:tc>
                  <a:txBody>
                    <a:bodyPr/>
                    <a:lstStyle/>
                    <a:p>
                      <a:pPr algn="ctr"/>
                      <a:r>
                        <a:rPr lang="en-150" sz="1200" dirty="0">
                          <a:solidFill>
                            <a:schemeClr val="tx1"/>
                          </a:solidFill>
                        </a:rPr>
                        <a:t>Wafer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150" sz="1200" dirty="0">
                          <a:solidFill>
                            <a:schemeClr val="tx1"/>
                          </a:solidFill>
                        </a:rPr>
                        <a:t>Wafer Layout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150" sz="1200" dirty="0">
                          <a:solidFill>
                            <a:schemeClr val="tx1"/>
                          </a:solidFill>
                        </a:rPr>
                        <a:t>Split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150" sz="1200" dirty="0">
                          <a:solidFill>
                            <a:schemeClr val="tx1"/>
                          </a:solidFill>
                        </a:rPr>
                        <a:t>Vgl 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150" sz="1200" dirty="0">
                          <a:solidFill>
                            <a:schemeClr val="tx1"/>
                          </a:solidFill>
                        </a:rPr>
                        <a:t>Target</a:t>
                      </a:r>
                      <a:r>
                        <a:rPr lang="en-150" sz="12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150" sz="1200" dirty="0">
                          <a:solidFill>
                            <a:schemeClr val="tx1"/>
                          </a:solidFill>
                        </a:rPr>
                        <a:t>Vbr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150" sz="1200" dirty="0">
                          <a:solidFill>
                            <a:schemeClr val="tx1"/>
                          </a:solidFill>
                        </a:rPr>
                        <a:t>Measured Vbr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03504302"/>
                  </a:ext>
                </a:extLst>
              </a:tr>
              <a:tr h="187720">
                <a:tc>
                  <a:txBody>
                    <a:bodyPr/>
                    <a:lstStyle/>
                    <a:p>
                      <a:pPr algn="ctr"/>
                      <a:r>
                        <a:rPr lang="en-150" sz="1200" dirty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150" sz="1200" dirty="0">
                          <a:solidFill>
                            <a:schemeClr val="tx1"/>
                          </a:solidFill>
                        </a:rPr>
                        <a:t>Small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150" sz="12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150" sz="1200" dirty="0">
                          <a:solidFill>
                            <a:schemeClr val="tx1"/>
                          </a:solidFill>
                        </a:rPr>
                        <a:t>50.5V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150" sz="1200" dirty="0">
                          <a:solidFill>
                            <a:schemeClr val="tx1"/>
                          </a:solidFill>
                        </a:rPr>
                        <a:t>160V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150" sz="1200" dirty="0">
                          <a:solidFill>
                            <a:schemeClr val="tx1"/>
                          </a:solidFill>
                        </a:rPr>
                        <a:t>85-155V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4840256"/>
                  </a:ext>
                </a:extLst>
              </a:tr>
              <a:tr h="187720">
                <a:tc>
                  <a:txBody>
                    <a:bodyPr/>
                    <a:lstStyle/>
                    <a:p>
                      <a:pPr algn="ctr"/>
                      <a:r>
                        <a:rPr lang="en-150" sz="1200" dirty="0">
                          <a:solidFill>
                            <a:schemeClr val="tx1"/>
                          </a:solidFill>
                        </a:rPr>
                        <a:t>33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150" sz="1200" dirty="0">
                          <a:solidFill>
                            <a:schemeClr val="tx1"/>
                          </a:solidFill>
                        </a:rPr>
                        <a:t>Small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150" sz="120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150" sz="1200" dirty="0">
                          <a:solidFill>
                            <a:schemeClr val="tx1"/>
                          </a:solidFill>
                        </a:rPr>
                        <a:t>51.0V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150" sz="1200" dirty="0">
                          <a:solidFill>
                            <a:schemeClr val="tx1"/>
                          </a:solidFill>
                        </a:rPr>
                        <a:t>180V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150" sz="1200" dirty="0">
                          <a:solidFill>
                            <a:schemeClr val="tx1"/>
                          </a:solidFill>
                        </a:rPr>
                        <a:t>85-170V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46647513"/>
                  </a:ext>
                </a:extLst>
              </a:tr>
              <a:tr h="187720">
                <a:tc>
                  <a:txBody>
                    <a:bodyPr/>
                    <a:lstStyle/>
                    <a:p>
                      <a:pPr algn="ctr"/>
                      <a:r>
                        <a:rPr lang="en-150" sz="1200" dirty="0">
                          <a:solidFill>
                            <a:schemeClr val="tx1"/>
                          </a:solidFill>
                        </a:rPr>
                        <a:t>37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150" sz="1200" dirty="0">
                          <a:solidFill>
                            <a:schemeClr val="tx1"/>
                          </a:solidFill>
                        </a:rPr>
                        <a:t>Small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150" sz="120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150" sz="1200" dirty="0">
                          <a:solidFill>
                            <a:schemeClr val="tx1"/>
                          </a:solidFill>
                        </a:rPr>
                        <a:t>53.7V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150" sz="1200" dirty="0">
                          <a:solidFill>
                            <a:schemeClr val="tx1"/>
                          </a:solidFill>
                        </a:rPr>
                        <a:t>220V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150" sz="1200" dirty="0">
                          <a:solidFill>
                            <a:schemeClr val="tx1"/>
                          </a:solidFill>
                        </a:rPr>
                        <a:t>155-205V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605216"/>
                  </a:ext>
                </a:extLst>
              </a:tr>
              <a:tr h="187720">
                <a:tc>
                  <a:txBody>
                    <a:bodyPr/>
                    <a:lstStyle/>
                    <a:p>
                      <a:pPr algn="ctr"/>
                      <a:r>
                        <a:rPr lang="en-150" sz="1200" dirty="0">
                          <a:solidFill>
                            <a:schemeClr val="tx1"/>
                          </a:solidFill>
                        </a:rPr>
                        <a:t>43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150" sz="1200" dirty="0">
                          <a:solidFill>
                            <a:schemeClr val="tx1"/>
                          </a:solidFill>
                        </a:rPr>
                        <a:t>Small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150" sz="120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150" sz="1200" dirty="0">
                          <a:solidFill>
                            <a:schemeClr val="tx1"/>
                          </a:solidFill>
                        </a:rPr>
                        <a:t>54.5V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150" sz="1200" dirty="0">
                          <a:solidFill>
                            <a:schemeClr val="tx1"/>
                          </a:solidFill>
                        </a:rPr>
                        <a:t>240V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150" sz="1200" dirty="0">
                          <a:solidFill>
                            <a:schemeClr val="tx1"/>
                          </a:solidFill>
                        </a:rPr>
                        <a:t>170-235V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42472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6277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1888CEA-9857-4951-9D26-EB815132A8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19/11/2020</a:t>
            </a:r>
            <a:endParaRPr lang="LID4096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2BEC12-C367-4035-BC4B-805AEB2DC3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Howard, LGAD measurements from different producers, 37th RD50 Workshop</a:t>
            </a:r>
            <a:endParaRPr lang="LID4096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D68B07-DA70-4322-B4B0-BF063C04BF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73F1-E440-471F-A1D6-3101CD187FFC}" type="slidenum">
              <a:rPr lang="LID4096" smtClean="0"/>
              <a:t>5</a:t>
            </a:fld>
            <a:endParaRPr lang="LID4096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30EF707-C3DA-4850-B451-1337C5030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150" dirty="0"/>
              <a:t>HPK-P2 – </a:t>
            </a:r>
            <a:r>
              <a:rPr lang="en-GB" dirty="0" err="1"/>
              <a:t>V</a:t>
            </a:r>
            <a:r>
              <a:rPr lang="en-GB" baseline="-25000" dirty="0" err="1"/>
              <a:t>gl</a:t>
            </a:r>
            <a:r>
              <a:rPr lang="en-GB" dirty="0"/>
              <a:t> and Neff vs </a:t>
            </a:r>
            <a:r>
              <a:rPr lang="en-GB" dirty="0" err="1"/>
              <a:t>fluence</a:t>
            </a:r>
            <a:endParaRPr lang="LID4096" dirty="0"/>
          </a:p>
        </p:txBody>
      </p:sp>
      <p:sp>
        <p:nvSpPr>
          <p:cNvPr id="21" name="Content Placeholder 2"/>
          <p:cNvSpPr>
            <a:spLocks noGrp="1"/>
          </p:cNvSpPr>
          <p:nvPr>
            <p:ph idx="1"/>
          </p:nvPr>
        </p:nvSpPr>
        <p:spPr>
          <a:xfrm>
            <a:off x="869744" y="1173418"/>
            <a:ext cx="9321354" cy="492162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150" dirty="0"/>
              <a:t>Dashed line is fit of V</a:t>
            </a:r>
            <a:r>
              <a:rPr lang="en-150" baseline="-25000" dirty="0"/>
              <a:t>gl</a:t>
            </a:r>
            <a:r>
              <a:rPr lang="en-150" dirty="0"/>
              <a:t>(</a:t>
            </a:r>
            <a:r>
              <a:rPr lang="el-GR" dirty="0"/>
              <a:t>φ</a:t>
            </a:r>
            <a:r>
              <a:rPr lang="en-150" dirty="0"/>
              <a:t>)=V</a:t>
            </a:r>
            <a:r>
              <a:rPr lang="en-150" baseline="-25000" dirty="0"/>
              <a:t>gl</a:t>
            </a:r>
            <a:r>
              <a:rPr lang="en-150" dirty="0"/>
              <a:t>(t=0)exp(-c*</a:t>
            </a:r>
            <a:r>
              <a:rPr lang="el-GR" dirty="0"/>
              <a:t>φ</a:t>
            </a:r>
            <a:r>
              <a:rPr lang="en-150" dirty="0"/>
              <a:t>)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25" r="3724"/>
          <a:stretch/>
        </p:blipFill>
        <p:spPr>
          <a:xfrm>
            <a:off x="251436" y="1627165"/>
            <a:ext cx="6181169" cy="4048105"/>
          </a:xfrm>
          <a:prstGeom prst="rect">
            <a:avLst/>
          </a:prstGeom>
        </p:spPr>
      </p:pic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6712841"/>
              </p:ext>
            </p:extLst>
          </p:nvPr>
        </p:nvGraphicFramePr>
        <p:xfrm>
          <a:off x="1192318" y="5579295"/>
          <a:ext cx="4243172" cy="67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4131">
                  <a:extLst>
                    <a:ext uri="{9D8B030D-6E8A-4147-A177-3AD203B41FA5}">
                      <a16:colId xmlns:a16="http://schemas.microsoft.com/office/drawing/2014/main" val="11143615"/>
                    </a:ext>
                  </a:extLst>
                </a:gridCol>
                <a:gridCol w="697316">
                  <a:extLst>
                    <a:ext uri="{9D8B030D-6E8A-4147-A177-3AD203B41FA5}">
                      <a16:colId xmlns:a16="http://schemas.microsoft.com/office/drawing/2014/main" val="3181897110"/>
                    </a:ext>
                  </a:extLst>
                </a:gridCol>
                <a:gridCol w="711403">
                  <a:extLst>
                    <a:ext uri="{9D8B030D-6E8A-4147-A177-3AD203B41FA5}">
                      <a16:colId xmlns:a16="http://schemas.microsoft.com/office/drawing/2014/main" val="443432139"/>
                    </a:ext>
                  </a:extLst>
                </a:gridCol>
                <a:gridCol w="711403">
                  <a:extLst>
                    <a:ext uri="{9D8B030D-6E8A-4147-A177-3AD203B41FA5}">
                      <a16:colId xmlns:a16="http://schemas.microsoft.com/office/drawing/2014/main" val="2553511359"/>
                    </a:ext>
                  </a:extLst>
                </a:gridCol>
                <a:gridCol w="718919">
                  <a:extLst>
                    <a:ext uri="{9D8B030D-6E8A-4147-A177-3AD203B41FA5}">
                      <a16:colId xmlns:a16="http://schemas.microsoft.com/office/drawing/2014/main" val="2062977093"/>
                    </a:ext>
                  </a:extLst>
                </a:gridCol>
              </a:tblGrid>
              <a:tr h="26000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HPK-P2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150" sz="1600" dirty="0">
                          <a:solidFill>
                            <a:schemeClr val="tx1"/>
                          </a:solidFill>
                        </a:rPr>
                        <a:t>W28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150" sz="1600" dirty="0">
                          <a:solidFill>
                            <a:schemeClr val="tx1"/>
                          </a:solidFill>
                        </a:rPr>
                        <a:t>W33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150" sz="1600" dirty="0">
                          <a:solidFill>
                            <a:schemeClr val="tx1"/>
                          </a:solidFill>
                        </a:rPr>
                        <a:t>W37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150" sz="1600" dirty="0">
                          <a:solidFill>
                            <a:schemeClr val="tx1"/>
                          </a:solidFill>
                        </a:rPr>
                        <a:t>W43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5429426"/>
                  </a:ext>
                </a:extLst>
              </a:tr>
              <a:tr h="323287">
                <a:tc>
                  <a:txBody>
                    <a:bodyPr/>
                    <a:lstStyle/>
                    <a:p>
                      <a:pPr algn="ctr"/>
                      <a:r>
                        <a:rPr lang="en-150" sz="1600" baseline="0" dirty="0"/>
                        <a:t>c [ 10</a:t>
                      </a:r>
                      <a:r>
                        <a:rPr lang="en-150" sz="1600" baseline="30000" dirty="0"/>
                        <a:t>-16</a:t>
                      </a:r>
                      <a:r>
                        <a:rPr lang="en-150" sz="1600" baseline="0" dirty="0"/>
                        <a:t> cm</a:t>
                      </a:r>
                      <a:r>
                        <a:rPr lang="en-150" sz="1600" baseline="30000" dirty="0"/>
                        <a:t>-2</a:t>
                      </a:r>
                      <a:r>
                        <a:rPr lang="en-150" sz="1600" baseline="0" dirty="0"/>
                        <a:t>]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150" sz="1600" dirty="0"/>
                        <a:t>4.3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150" sz="1600" dirty="0"/>
                        <a:t>4.5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150" sz="1600" dirty="0"/>
                        <a:t>4.6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150" sz="1600" dirty="0"/>
                        <a:t>5.0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86350597"/>
                  </a:ext>
                </a:extLst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0" t="4246" r="7659"/>
          <a:stretch/>
        </p:blipFill>
        <p:spPr>
          <a:xfrm>
            <a:off x="6301184" y="1486681"/>
            <a:ext cx="5711406" cy="417650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8954605" y="4223765"/>
                <a:ext cx="2516265" cy="70654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15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150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150" i="1">
                              <a:latin typeface="Cambria Math" panose="02040503050406030204" pitchFamily="18" charset="0"/>
                            </a:rPr>
                            <m:t>𝑒𝑓𝑓</m:t>
                          </m:r>
                        </m:sub>
                      </m:sSub>
                      <m:r>
                        <a:rPr lang="en-15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15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150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m:rPr>
                              <m:sty m:val="p"/>
                            </m:rPr>
                            <a:rPr lang="el-GR" i="1">
                              <a:latin typeface="Cambria Math" panose="02040503050406030204" pitchFamily="18" charset="0"/>
                            </a:rPr>
                            <m:t>ε</m:t>
                          </m:r>
                          <m:sSub>
                            <m:sSubPr>
                              <m:ctrlPr>
                                <a:rPr lang="en-15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i="1">
                                  <a:latin typeface="Cambria Math" panose="02040503050406030204" pitchFamily="18" charset="0"/>
                                </a:rPr>
                                <m:t>ε</m:t>
                              </m:r>
                            </m:e>
                            <m:sub>
                              <m:r>
                                <a:rPr lang="en-15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150" i="1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15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150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150" i="1">
                                  <a:latin typeface="Cambria Math" panose="02040503050406030204" pitchFamily="18" charset="0"/>
                                </a:rPr>
                                <m:t>𝑓𝑑</m:t>
                              </m:r>
                            </m:sub>
                          </m:sSub>
                          <m:r>
                            <a:rPr lang="en-150" i="1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15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150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150" i="1">
                                  <a:latin typeface="Cambria Math" panose="02040503050406030204" pitchFamily="18" charset="0"/>
                                </a:rPr>
                                <m:t>𝑔𝑙</m:t>
                              </m:r>
                            </m:sub>
                          </m:sSub>
                          <m:r>
                            <a:rPr lang="en-150" i="1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lang="en-15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15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en-15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15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150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150" i="1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  <m:r>
                                <a:rPr lang="en-15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15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15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150" i="1">
                                      <a:latin typeface="Cambria Math" panose="02040503050406030204" pitchFamily="18" charset="0"/>
                                    </a:rPr>
                                    <m:t>𝑔𝑙</m:t>
                                  </m:r>
                                </m:sub>
                              </m:sSub>
                              <m:r>
                                <a:rPr lang="en-150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15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54605" y="4223765"/>
                <a:ext cx="2516265" cy="70654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8821783" y="5714820"/>
            <a:ext cx="33702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150" sz="1600" dirty="0"/>
              <a:t>D=Sensor thickness</a:t>
            </a:r>
          </a:p>
          <a:p>
            <a:r>
              <a:rPr lang="en-150" sz="1600" dirty="0"/>
              <a:t>x</a:t>
            </a:r>
            <a:r>
              <a:rPr lang="en-150" sz="1600" baseline="-25000" dirty="0"/>
              <a:t>gl</a:t>
            </a:r>
            <a:r>
              <a:rPr lang="en-150" sz="1600" dirty="0"/>
              <a:t>=gain layer </a:t>
            </a:r>
            <a:r>
              <a:rPr lang="en-150" sz="1600" dirty="0" smtClean="0"/>
              <a:t>thickness (assume 2 µm)</a:t>
            </a:r>
            <a:endParaRPr lang="en-US" sz="1600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ED6BA25-4D2B-4725-B909-77FCE0867D76}"/>
              </a:ext>
            </a:extLst>
          </p:cNvPr>
          <p:cNvCxnSpPr>
            <a:cxnSpLocks/>
          </p:cNvCxnSpPr>
          <p:nvPr/>
        </p:nvCxnSpPr>
        <p:spPr>
          <a:xfrm flipV="1">
            <a:off x="6830170" y="1760085"/>
            <a:ext cx="3118084" cy="3273092"/>
          </a:xfrm>
          <a:prstGeom prst="line">
            <a:avLst/>
          </a:prstGeom>
          <a:ln>
            <a:solidFill>
              <a:srgbClr val="FF00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482C991C-D12A-4413-95C4-D8863B2ECFB5}"/>
              </a:ext>
            </a:extLst>
          </p:cNvPr>
          <p:cNvSpPr txBox="1"/>
          <p:nvPr/>
        </p:nvSpPr>
        <p:spPr>
          <a:xfrm>
            <a:off x="9304057" y="3558277"/>
            <a:ext cx="2039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g</a:t>
            </a:r>
            <a:r>
              <a:rPr lang="en-GB" baseline="-25000" dirty="0"/>
              <a:t>eff</a:t>
            </a:r>
            <a:r>
              <a:rPr lang="en-GB" dirty="0"/>
              <a:t>~0.01-0.015 cm</a:t>
            </a:r>
            <a:r>
              <a:rPr lang="en-GB" baseline="30000" dirty="0"/>
              <a:t>-1</a:t>
            </a:r>
            <a:endParaRPr lang="LID4096" baseline="30000" dirty="0"/>
          </a:p>
        </p:txBody>
      </p:sp>
    </p:spTree>
    <p:extLst>
      <p:ext uri="{BB962C8B-B14F-4D97-AF65-F5344CB8AC3E}">
        <p14:creationId xmlns:p14="http://schemas.microsoft.com/office/powerpoint/2010/main" val="2871962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DF26D35-07CA-4AE2-92A9-C211FB1BFC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26981" y="2520563"/>
            <a:ext cx="1565019" cy="2037102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W28 is slightly better in CC , but all sensors are very close in performance</a:t>
            </a:r>
            <a:r>
              <a:rPr lang="en-150" dirty="0"/>
              <a:t>.</a:t>
            </a:r>
          </a:p>
          <a:p>
            <a:pPr>
              <a:buFont typeface="Wingdings" panose="05000000000000000000" pitchFamily="2" charset="2"/>
              <a:buChar char="Ø"/>
            </a:pPr>
            <a:endParaRPr lang="LID4096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B7564A3-A46E-4869-8DEE-395AF5BBB4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19/11/2020</a:t>
            </a:r>
            <a:endParaRPr lang="LID4096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D911D41-F883-4980-82C3-890E0E43B0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Howard, LGAD measurements from different producers, 37th RD50 Workshop</a:t>
            </a:r>
            <a:endParaRPr lang="LID4096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EBD188-243E-4814-9019-EB36E9109A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73F1-E440-471F-A1D6-3101CD187FFC}" type="slidenum">
              <a:rPr lang="LID4096" smtClean="0"/>
              <a:t>6</a:t>
            </a:fld>
            <a:endParaRPr lang="LID4096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E779246-659F-4DA7-88F4-6971A6939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6325" y="-487269"/>
            <a:ext cx="10532852" cy="1450757"/>
          </a:xfrm>
        </p:spPr>
        <p:txBody>
          <a:bodyPr>
            <a:normAutofit/>
          </a:bodyPr>
          <a:lstStyle/>
          <a:p>
            <a:r>
              <a:rPr lang="en-150" dirty="0"/>
              <a:t>HPK-P2 – Timing/CC (</a:t>
            </a:r>
            <a:r>
              <a:rPr lang="en-GB" dirty="0"/>
              <a:t>at 2.5e15 cm-2</a:t>
            </a:r>
            <a:r>
              <a:rPr lang="en-150" dirty="0"/>
              <a:t>)</a:t>
            </a:r>
            <a:endParaRPr lang="LID4096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B14E2CB-6A6F-4FBD-B22C-D064FCDF3E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615" y="1064443"/>
            <a:ext cx="3391837" cy="263850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58E2BD6-8989-4A32-820B-DCEDB1D3F1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0452" y="1044836"/>
            <a:ext cx="3744692" cy="266645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492FF2B-3817-4155-82A9-F8424D0303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35145" y="1014714"/>
            <a:ext cx="3391837" cy="274320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AEDDB27-9B4B-4A1D-BD6D-8DA2CD7672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25" y="3702948"/>
            <a:ext cx="3480327" cy="247129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D836ED7-C204-4B7B-AFB8-578EFBA6F11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90452" y="3702949"/>
            <a:ext cx="3744693" cy="248713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5441748-556A-4BFC-8A93-0049F65DFA4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35144" y="3727127"/>
            <a:ext cx="3391837" cy="242293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7EFDF64-4C35-41A2-AB86-DEA34994D712}"/>
              </a:ext>
            </a:extLst>
          </p:cNvPr>
          <p:cNvSpPr txBox="1"/>
          <p:nvPr/>
        </p:nvSpPr>
        <p:spPr>
          <a:xfrm>
            <a:off x="730685" y="1130628"/>
            <a:ext cx="17432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Collected charge</a:t>
            </a:r>
            <a:endParaRPr lang="LID4096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35048B9-2B8C-4B12-9F2B-BDF5DD216008}"/>
              </a:ext>
            </a:extLst>
          </p:cNvPr>
          <p:cNvSpPr txBox="1"/>
          <p:nvPr/>
        </p:nvSpPr>
        <p:spPr>
          <a:xfrm>
            <a:off x="1054148" y="3755914"/>
            <a:ext cx="686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/>
              <a:t>noise</a:t>
            </a:r>
            <a:endParaRPr lang="LID4096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1CC2B4D-A52F-497A-9ABB-57908584AC71}"/>
              </a:ext>
            </a:extLst>
          </p:cNvPr>
          <p:cNvSpPr txBox="1"/>
          <p:nvPr/>
        </p:nvSpPr>
        <p:spPr>
          <a:xfrm>
            <a:off x="5890647" y="3796505"/>
            <a:ext cx="654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Jitter</a:t>
            </a:r>
            <a:endParaRPr lang="LID4096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5B100FD-57F5-4209-B6CE-588340F1EBF7}"/>
              </a:ext>
            </a:extLst>
          </p:cNvPr>
          <p:cNvSpPr txBox="1"/>
          <p:nvPr/>
        </p:nvSpPr>
        <p:spPr>
          <a:xfrm>
            <a:off x="8308989" y="1088544"/>
            <a:ext cx="16548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Time resolution</a:t>
            </a:r>
            <a:endParaRPr lang="LID4096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DBA5100-2695-452F-A6AE-F353804F9116}"/>
              </a:ext>
            </a:extLst>
          </p:cNvPr>
          <p:cNvSpPr txBox="1"/>
          <p:nvPr/>
        </p:nvSpPr>
        <p:spPr>
          <a:xfrm>
            <a:off x="4122522" y="1178259"/>
            <a:ext cx="529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S/N</a:t>
            </a:r>
            <a:endParaRPr lang="LID4096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4DB211F-DDCA-4F4D-9354-3B73991C13A1}"/>
              </a:ext>
            </a:extLst>
          </p:cNvPr>
          <p:cNvSpPr txBox="1"/>
          <p:nvPr/>
        </p:nvSpPr>
        <p:spPr>
          <a:xfrm>
            <a:off x="7848238" y="3902913"/>
            <a:ext cx="1683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Leakage current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1850772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15794" y="1148499"/>
            <a:ext cx="4328811" cy="2226836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6778DF8-9053-4BCD-A44C-28C0AD34F6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3806" y="1207338"/>
            <a:ext cx="10058400" cy="247589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150" sz="1800" dirty="0"/>
              <a:t>W</a:t>
            </a:r>
            <a:r>
              <a:rPr lang="en-GB" sz="1800" dirty="0"/>
              <a:t>28 </a:t>
            </a:r>
            <a:r>
              <a:rPr lang="en-150" sz="1800" dirty="0"/>
              <a:t>- </a:t>
            </a:r>
            <a:r>
              <a:rPr lang="en-GB" sz="1800" dirty="0"/>
              <a:t>highest gain layer doping</a:t>
            </a:r>
            <a:endParaRPr lang="en-150" sz="1800" b="1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GB" sz="1800" b="1" dirty="0">
                <a:solidFill>
                  <a:schemeClr val="tx1"/>
                </a:solidFill>
              </a:rPr>
              <a:t>HPK-P2 run satisfies HGTD –TDR requirements (pre and post radiation!)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tx1"/>
                </a:solidFill>
              </a:rPr>
              <a:t>4fC @ 720 V and </a:t>
            </a:r>
            <a:r>
              <a:rPr lang="en-GB" dirty="0">
                <a:solidFill>
                  <a:schemeClr val="tx1"/>
                </a:solidFill>
                <a:latin typeface="Symbol" panose="05050102010706020507" pitchFamily="18" charset="2"/>
              </a:rPr>
              <a:t>s</a:t>
            </a:r>
            <a:r>
              <a:rPr lang="en-GB" baseline="-25000" dirty="0">
                <a:solidFill>
                  <a:schemeClr val="tx1"/>
                </a:solidFill>
              </a:rPr>
              <a:t>t</a:t>
            </a:r>
            <a:r>
              <a:rPr lang="en-GB" dirty="0">
                <a:solidFill>
                  <a:schemeClr val="tx1"/>
                </a:solidFill>
              </a:rPr>
              <a:t>&lt;50 ps after 2.5e15 cm-2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tx1"/>
                </a:solidFill>
              </a:rPr>
              <a:t>I</a:t>
            </a:r>
            <a:r>
              <a:rPr lang="en-GB" baseline="-25000" dirty="0">
                <a:solidFill>
                  <a:schemeClr val="tx1"/>
                </a:solidFill>
              </a:rPr>
              <a:t>leak</a:t>
            </a:r>
            <a:r>
              <a:rPr lang="en-GB" dirty="0">
                <a:solidFill>
                  <a:schemeClr val="tx1"/>
                </a:solidFill>
              </a:rPr>
              <a:t>&lt;5 </a:t>
            </a:r>
            <a:r>
              <a:rPr lang="en-GB" dirty="0">
                <a:solidFill>
                  <a:schemeClr val="tx1"/>
                </a:solidFill>
                <a:latin typeface="Symbol" panose="05050102010706020507" pitchFamily="18" charset="2"/>
              </a:rPr>
              <a:t>m</a:t>
            </a:r>
            <a:r>
              <a:rPr lang="en-GB" dirty="0">
                <a:solidFill>
                  <a:schemeClr val="tx1"/>
                </a:solidFill>
              </a:rPr>
              <a:t>m, P</a:t>
            </a:r>
            <a:r>
              <a:rPr lang="en-GB" baseline="-25000" dirty="0">
                <a:solidFill>
                  <a:schemeClr val="tx1"/>
                </a:solidFill>
              </a:rPr>
              <a:t>dis</a:t>
            </a:r>
            <a:r>
              <a:rPr lang="en-GB" dirty="0">
                <a:solidFill>
                  <a:schemeClr val="tx1"/>
                </a:solidFill>
              </a:rPr>
              <a:t>&lt;100 mW cm</a:t>
            </a:r>
            <a:r>
              <a:rPr lang="en-GB" baseline="30000" dirty="0">
                <a:solidFill>
                  <a:schemeClr val="tx1"/>
                </a:solidFill>
              </a:rPr>
              <a:t>2 </a:t>
            </a:r>
            <a:r>
              <a:rPr lang="en-GB" dirty="0">
                <a:solidFill>
                  <a:schemeClr val="tx1"/>
                </a:solidFill>
              </a:rPr>
              <a:t>, S/N &gt; 10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tx1"/>
                </a:solidFill>
              </a:rPr>
              <a:t>safe operation voltage V</a:t>
            </a:r>
            <a:r>
              <a:rPr lang="en-GB" baseline="-25000" dirty="0">
                <a:solidFill>
                  <a:schemeClr val="tx1"/>
                </a:solidFill>
              </a:rPr>
              <a:t>op</a:t>
            </a:r>
            <a:r>
              <a:rPr lang="en-GB" dirty="0">
                <a:solidFill>
                  <a:schemeClr val="tx1"/>
                </a:solidFill>
              </a:rPr>
              <a:t>~780 V for the highest </a:t>
            </a:r>
            <a:r>
              <a:rPr lang="en-GB" dirty="0" err="1">
                <a:solidFill>
                  <a:schemeClr val="tx1"/>
                </a:solidFill>
              </a:rPr>
              <a:t>fluence</a:t>
            </a:r>
            <a:r>
              <a:rPr lang="en-GB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F1A00A5-B061-4122-B6AD-6DDF17458E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19/11/2020</a:t>
            </a:r>
            <a:endParaRPr lang="LID4096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AF9DCF-43AA-46C3-B1CC-B354FC0648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Howard, LGAD measurements from different producers, 37th RD50 Workshop</a:t>
            </a:r>
            <a:endParaRPr lang="LID4096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69F539-86C5-41E0-9C26-98C14312F9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73F1-E440-471F-A1D6-3101CD187FFC}" type="slidenum">
              <a:rPr lang="LID4096" smtClean="0"/>
              <a:t>7</a:t>
            </a:fld>
            <a:endParaRPr lang="LID4096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5398FC2-7C0F-42B3-A779-47FBB12042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8" y="3453147"/>
            <a:ext cx="3910584" cy="277232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5044CCB-9424-4D53-AF69-3BA404A880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12232" y="3469183"/>
            <a:ext cx="4156193" cy="275628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CC66385-A70C-4530-9D6D-A127AA9E42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16389" y="3463465"/>
            <a:ext cx="4010494" cy="274261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7EFDF64-4C35-41A2-AB86-DEA34994D712}"/>
              </a:ext>
            </a:extLst>
          </p:cNvPr>
          <p:cNvSpPr txBox="1"/>
          <p:nvPr/>
        </p:nvSpPr>
        <p:spPr>
          <a:xfrm>
            <a:off x="730685" y="3498562"/>
            <a:ext cx="17432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Collected charge</a:t>
            </a:r>
            <a:endParaRPr lang="LID4096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7EFDF64-4C35-41A2-AB86-DEA34994D712}"/>
              </a:ext>
            </a:extLst>
          </p:cNvPr>
          <p:cNvSpPr txBox="1"/>
          <p:nvPr/>
        </p:nvSpPr>
        <p:spPr>
          <a:xfrm>
            <a:off x="4906012" y="3482228"/>
            <a:ext cx="1698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150" dirty="0"/>
              <a:t>Time Resolution</a:t>
            </a:r>
            <a:endParaRPr lang="LID4096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7EFDF64-4C35-41A2-AB86-DEA34994D712}"/>
              </a:ext>
            </a:extLst>
          </p:cNvPr>
          <p:cNvSpPr txBox="1"/>
          <p:nvPr/>
        </p:nvSpPr>
        <p:spPr>
          <a:xfrm>
            <a:off x="9272301" y="3383353"/>
            <a:ext cx="1683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150" dirty="0"/>
              <a:t>Leakage current</a:t>
            </a:r>
            <a:endParaRPr lang="LID4096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7EFDF64-4C35-41A2-AB86-DEA34994D712}"/>
              </a:ext>
            </a:extLst>
          </p:cNvPr>
          <p:cNvSpPr txBox="1"/>
          <p:nvPr/>
        </p:nvSpPr>
        <p:spPr>
          <a:xfrm>
            <a:off x="8756094" y="1137881"/>
            <a:ext cx="713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150" dirty="0"/>
              <a:t>Noise</a:t>
            </a:r>
            <a:endParaRPr lang="LID4096" dirty="0"/>
          </a:p>
        </p:txBody>
      </p:sp>
      <p:sp>
        <p:nvSpPr>
          <p:cNvPr id="17" name="Title 5">
            <a:extLst>
              <a:ext uri="{FF2B5EF4-FFF2-40B4-BE49-F238E27FC236}">
                <a16:creationId xmlns:a16="http://schemas.microsoft.com/office/drawing/2014/main" id="{2E779246-659F-4DA7-88F4-6971A6939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6325" y="-487269"/>
            <a:ext cx="10532852" cy="1450757"/>
          </a:xfrm>
        </p:spPr>
        <p:txBody>
          <a:bodyPr>
            <a:normAutofit/>
          </a:bodyPr>
          <a:lstStyle/>
          <a:p>
            <a:r>
              <a:rPr lang="en-150" dirty="0"/>
              <a:t>HPK-P2 – Timing/CC (W28)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603952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C60BF5-4C1C-4B83-82ED-7742FE4ED7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1748" y="-421563"/>
            <a:ext cx="10058400" cy="1386862"/>
          </a:xfrm>
        </p:spPr>
        <p:txBody>
          <a:bodyPr/>
          <a:lstStyle/>
          <a:p>
            <a:r>
              <a:rPr lang="en-GB" dirty="0"/>
              <a:t>HPK-P2</a:t>
            </a:r>
            <a:r>
              <a:rPr lang="en-150" dirty="0"/>
              <a:t> – </a:t>
            </a:r>
            <a:r>
              <a:rPr lang="en-GB" dirty="0"/>
              <a:t>70 MeV proton </a:t>
            </a:r>
            <a:r>
              <a:rPr lang="sl-SI" dirty="0" err="1"/>
              <a:t>irradiated</a:t>
            </a:r>
            <a:endParaRPr lang="LID4096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D46982-F2B2-49DF-9215-E3295B3E9A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19/11/2020</a:t>
            </a:r>
            <a:endParaRPr lang="LID4096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8443612-5CA4-4D63-B760-8A46D0E25D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Howard, LGAD measurements from different producers, 37th RD50 Workshop</a:t>
            </a:r>
            <a:endParaRPr lang="LID4096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6929DA-D99D-45A2-A7B7-121EF03C05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73F1-E440-471F-A1D6-3101CD187FFC}" type="slidenum">
              <a:rPr lang="LID4096" smtClean="0"/>
              <a:t>8</a:t>
            </a:fld>
            <a:endParaRPr lang="LID4096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A28A6F4-1C95-4CE8-A67C-2086ABB87BA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414"/>
          <a:stretch/>
        </p:blipFill>
        <p:spPr>
          <a:xfrm>
            <a:off x="0" y="1070869"/>
            <a:ext cx="5090160" cy="3429569"/>
          </a:xfrm>
          <a:prstGeom prst="rect">
            <a:avLst/>
          </a:prstGeom>
        </p:spPr>
      </p:pic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F1C7B907-73FE-49F4-BD07-DBAB8E488F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104604"/>
              </p:ext>
            </p:extLst>
          </p:nvPr>
        </p:nvGraphicFramePr>
        <p:xfrm>
          <a:off x="750866" y="4694974"/>
          <a:ext cx="2259124" cy="1369140"/>
        </p:xfrm>
        <a:graphic>
          <a:graphicData uri="http://schemas.openxmlformats.org/drawingml/2006/table">
            <a:tbl>
              <a:tblPr/>
              <a:tblGrid>
                <a:gridCol w="1129562">
                  <a:extLst>
                    <a:ext uri="{9D8B030D-6E8A-4147-A177-3AD203B41FA5}">
                      <a16:colId xmlns:a16="http://schemas.microsoft.com/office/drawing/2014/main" val="1243037207"/>
                    </a:ext>
                  </a:extLst>
                </a:gridCol>
                <a:gridCol w="1129562">
                  <a:extLst>
                    <a:ext uri="{9D8B030D-6E8A-4147-A177-3AD203B41FA5}">
                      <a16:colId xmlns:a16="http://schemas.microsoft.com/office/drawing/2014/main" val="1684139315"/>
                    </a:ext>
                  </a:extLst>
                </a:gridCol>
              </a:tblGrid>
              <a:tr h="273828">
                <a:tc>
                  <a:txBody>
                    <a:bodyPr/>
                    <a:lstStyle/>
                    <a:p>
                      <a:pPr algn="ctr" fontAlgn="b"/>
                      <a:r>
                        <a:rPr lang="sr-Latn-BA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Wafer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 [10</a:t>
                      </a:r>
                      <a:r>
                        <a:rPr lang="en-GB" sz="16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-16 </a:t>
                      </a:r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cm</a:t>
                      </a:r>
                      <a:r>
                        <a:rPr lang="en-GB" sz="16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</a:t>
                      </a:r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]</a:t>
                      </a:r>
                      <a:endParaRPr lang="sr-Latn-BA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3001763"/>
                  </a:ext>
                </a:extLst>
              </a:tr>
              <a:tr h="273828">
                <a:tc>
                  <a:txBody>
                    <a:bodyPr/>
                    <a:lstStyle/>
                    <a:p>
                      <a:pPr algn="ctr" fontAlgn="b"/>
                      <a:r>
                        <a:rPr lang="en-SI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B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6.51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3956257"/>
                  </a:ext>
                </a:extLst>
              </a:tr>
              <a:tr h="273828">
                <a:tc>
                  <a:txBody>
                    <a:bodyPr/>
                    <a:lstStyle/>
                    <a:p>
                      <a:pPr algn="ctr" fontAlgn="b"/>
                      <a:r>
                        <a:rPr lang="en-SI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B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6.53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6835667"/>
                  </a:ext>
                </a:extLst>
              </a:tr>
              <a:tr h="273828">
                <a:tc>
                  <a:txBody>
                    <a:bodyPr/>
                    <a:lstStyle/>
                    <a:p>
                      <a:pPr algn="ctr" fontAlgn="b"/>
                      <a:r>
                        <a:rPr lang="en-SI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B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6.87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90033492"/>
                  </a:ext>
                </a:extLst>
              </a:tr>
              <a:tr h="273828">
                <a:tc>
                  <a:txBody>
                    <a:bodyPr/>
                    <a:lstStyle/>
                    <a:p>
                      <a:pPr algn="ctr" fontAlgn="b"/>
                      <a:r>
                        <a:rPr lang="en-SI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B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6.96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79947672"/>
                  </a:ext>
                </a:extLst>
              </a:tr>
            </a:tbl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75D5B16B-561B-42A4-B95D-F2771BD035BF}"/>
              </a:ext>
            </a:extLst>
          </p:cNvPr>
          <p:cNvSpPr txBox="1"/>
          <p:nvPr/>
        </p:nvSpPr>
        <p:spPr>
          <a:xfrm>
            <a:off x="3331597" y="4863785"/>
            <a:ext cx="2162423" cy="1200329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c</a:t>
            </a:r>
            <a:r>
              <a:rPr lang="en-GB" baseline="-25000" dirty="0"/>
              <a:t>p</a:t>
            </a:r>
            <a:r>
              <a:rPr lang="en-GB" dirty="0"/>
              <a:t>/c</a:t>
            </a:r>
            <a:r>
              <a:rPr lang="en-GB" baseline="-25000" dirty="0"/>
              <a:t>n</a:t>
            </a:r>
            <a:r>
              <a:rPr lang="en-GB" dirty="0"/>
              <a:t>~1.5-1.6</a:t>
            </a:r>
          </a:p>
          <a:p>
            <a:endParaRPr lang="en-GB" dirty="0"/>
          </a:p>
          <a:p>
            <a:r>
              <a:rPr lang="en-GB" dirty="0"/>
              <a:t>similar to previous measurements</a:t>
            </a:r>
            <a:endParaRPr lang="LID4096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0AFD10D-F385-406B-BBB9-C7127E5013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6016" y="1174752"/>
            <a:ext cx="5038046" cy="368903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9DB0281-7A5D-4510-8853-16252AD2CBF4}"/>
              </a:ext>
            </a:extLst>
          </p:cNvPr>
          <p:cNvSpPr txBox="1"/>
          <p:nvPr/>
        </p:nvSpPr>
        <p:spPr>
          <a:xfrm>
            <a:off x="5494020" y="4964183"/>
            <a:ext cx="66328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150" dirty="0"/>
              <a:t>2 fluences [1e14, 15e14]</a:t>
            </a:r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GB" dirty="0"/>
              <a:t>Ratio between neutron and proton damage </a:t>
            </a:r>
            <a:r>
              <a:rPr lang="en-GB" dirty="0" smtClean="0"/>
              <a:t>c</a:t>
            </a:r>
            <a:r>
              <a:rPr lang="en-150" baseline="-25000" dirty="0" smtClean="0"/>
              <a:t>p</a:t>
            </a:r>
            <a:r>
              <a:rPr lang="en-GB" dirty="0" smtClean="0"/>
              <a:t>/c</a:t>
            </a:r>
            <a:r>
              <a:rPr lang="en-150" baseline="-25000" dirty="0" smtClean="0"/>
              <a:t>n</a:t>
            </a:r>
            <a:r>
              <a:rPr lang="sl-SI" dirty="0" smtClean="0"/>
              <a:t> </a:t>
            </a:r>
            <a:r>
              <a:rPr lang="sl-SI" dirty="0"/>
              <a:t>is</a:t>
            </a:r>
            <a:r>
              <a:rPr lang="en-150" dirty="0"/>
              <a:t> </a:t>
            </a:r>
            <a:r>
              <a:rPr lang="en-GB" dirty="0"/>
              <a:t>nicely reflected in CC measurements – </a:t>
            </a:r>
            <a:r>
              <a:rPr lang="sl-SI" dirty="0" smtClean="0"/>
              <a:t>similar</a:t>
            </a:r>
            <a:r>
              <a:rPr lang="en-150" dirty="0"/>
              <a:t> </a:t>
            </a:r>
            <a:r>
              <a:rPr lang="sl-SI" dirty="0" smtClean="0"/>
              <a:t>charge </a:t>
            </a:r>
            <a:r>
              <a:rPr lang="sl-SI" dirty="0"/>
              <a:t>vs. vo</a:t>
            </a:r>
            <a:r>
              <a:rPr lang="en-150" dirty="0"/>
              <a:t>lt</a:t>
            </a:r>
            <a:r>
              <a:rPr lang="sl-SI" dirty="0"/>
              <a:t>age plot</a:t>
            </a:r>
            <a:r>
              <a:rPr lang="en-150" dirty="0"/>
              <a:t> </a:t>
            </a:r>
            <a:r>
              <a:rPr lang="sl-SI" dirty="0"/>
              <a:t>f</a:t>
            </a:r>
            <a:r>
              <a:rPr lang="en-GB" dirty="0"/>
              <a:t>or 1.5e15 p and 2.5e15</a:t>
            </a:r>
            <a:r>
              <a:rPr lang="sl-SI" dirty="0"/>
              <a:t> </a:t>
            </a:r>
            <a:r>
              <a:rPr lang="en-GB" dirty="0"/>
              <a:t>n</a:t>
            </a:r>
            <a:r>
              <a:rPr lang="en-GB" dirty="0" smtClean="0"/>
              <a:t>.</a:t>
            </a:r>
            <a:r>
              <a:rPr lang="en-150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197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D46982-F2B2-49DF-9215-E3295B3E9A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19/11/2020</a:t>
            </a:r>
            <a:endParaRPr lang="LID4096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8443612-5CA4-4D63-B760-8A46D0E25D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Howard, LGAD measurements from different producers, 37th RD50 Workshop</a:t>
            </a:r>
            <a:endParaRPr lang="LID4096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6929DA-D99D-45A2-A7B7-121EF03C05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73F1-E440-471F-A1D6-3101CD187FFC}" type="slidenum">
              <a:rPr lang="LID4096" smtClean="0"/>
              <a:t>9</a:t>
            </a:fld>
            <a:endParaRPr lang="LID4096"/>
          </a:p>
        </p:txBody>
      </p:sp>
      <p:sp>
        <p:nvSpPr>
          <p:cNvPr id="13" name="Title 5">
            <a:extLst>
              <a:ext uri="{FF2B5EF4-FFF2-40B4-BE49-F238E27FC236}">
                <a16:creationId xmlns:a16="http://schemas.microsoft.com/office/drawing/2014/main" id="{DC7AE103-EE12-4DD2-8ED4-3DAA68FC8F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6325" y="-487269"/>
            <a:ext cx="10058400" cy="1450757"/>
          </a:xfrm>
        </p:spPr>
        <p:txBody>
          <a:bodyPr/>
          <a:lstStyle/>
          <a:p>
            <a:r>
              <a:rPr lang="en-GB" dirty="0"/>
              <a:t>FBK UFSD3.2 run</a:t>
            </a:r>
            <a:endParaRPr lang="LID4096" dirty="0"/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BD3A2C63-50E8-4C1B-A4F2-075E86CE5553}"/>
              </a:ext>
            </a:extLst>
          </p:cNvPr>
          <p:cNvSpPr txBox="1">
            <a:spLocks/>
          </p:cNvSpPr>
          <p:nvPr/>
        </p:nvSpPr>
        <p:spPr>
          <a:xfrm>
            <a:off x="154005" y="956338"/>
            <a:ext cx="7088318" cy="4160121"/>
          </a:xfrm>
          <a:prstGeom prst="rect">
            <a:avLst/>
          </a:prstGeom>
        </p:spPr>
        <p:txBody>
          <a:bodyPr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Purpose of the run to find optimum gain layer doping layer parameters</a:t>
            </a:r>
          </a:p>
          <a:p>
            <a:pPr marL="761238" lvl="2" indent="-285750">
              <a:buFont typeface="Wingdings" panose="05000000000000000000" pitchFamily="2" charset="2"/>
              <a:buChar char="Ø"/>
            </a:pPr>
            <a:r>
              <a:rPr lang="en-GB" dirty="0"/>
              <a:t>Carbon dose</a:t>
            </a:r>
          </a:p>
          <a:p>
            <a:pPr marL="761238" lvl="2" indent="-285750">
              <a:buFont typeface="Wingdings" panose="05000000000000000000" pitchFamily="2" charset="2"/>
              <a:buChar char="Ø"/>
            </a:pPr>
            <a:r>
              <a:rPr lang="en-GB" dirty="0"/>
              <a:t>Boron dose</a:t>
            </a:r>
          </a:p>
          <a:p>
            <a:pPr marL="761238" lvl="2" indent="-285750">
              <a:buFont typeface="Wingdings" panose="05000000000000000000" pitchFamily="2" charset="2"/>
              <a:buChar char="Ø"/>
            </a:pPr>
            <a:r>
              <a:rPr lang="en-GB" dirty="0"/>
              <a:t>Depth of implantation</a:t>
            </a:r>
          </a:p>
          <a:p>
            <a:pPr marL="761238" lvl="2" indent="-285750">
              <a:buFont typeface="Wingdings" panose="05000000000000000000" pitchFamily="2" charset="2"/>
              <a:buChar char="Ø"/>
            </a:pPr>
            <a:r>
              <a:rPr lang="en-GB" dirty="0"/>
              <a:t>Thermal budget during </a:t>
            </a:r>
            <a:r>
              <a:rPr lang="en-GB" dirty="0" err="1"/>
              <a:t>activatio</a:t>
            </a:r>
            <a:r>
              <a:rPr lang="en-150" dirty="0"/>
              <a:t>n</a:t>
            </a:r>
            <a:endParaRPr lang="en-GB" dirty="0"/>
          </a:p>
          <a:p>
            <a:pPr>
              <a:buFont typeface="Wingdings" panose="05000000000000000000" pitchFamily="2" charset="2"/>
              <a:buChar char="Ø"/>
            </a:pPr>
            <a:r>
              <a:rPr lang="en-150" dirty="0"/>
              <a:t>Irradiated in two batches: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150" dirty="0"/>
              <a:t>Batch 1: Wafers 4, 7, 8, 10, 12, 14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150" dirty="0"/>
              <a:t>Batch 2 : Wafers 13, 18, 19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150" dirty="0"/>
              <a:t>5 fluences [1e13(batch1)/1e14(batch2), 4e14, 8e14, 15e14, 25e14]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GB" dirty="0"/>
          </a:p>
          <a:p>
            <a:pPr lvl="1">
              <a:buFont typeface="Wingdings" panose="05000000000000000000" pitchFamily="2" charset="2"/>
              <a:buChar char="Ø"/>
            </a:pPr>
            <a:endParaRPr lang="LID4096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78E9C6C8-6BE0-4145-B7E2-8B43ED72B2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42323" y="1112188"/>
            <a:ext cx="4949677" cy="3552808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9141BC91-90D8-4D88-BD1D-B800B71376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881" y="4493410"/>
            <a:ext cx="2342715" cy="175637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8FE3E12-36DE-4AEA-98C3-B2EBE32980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71789" y="4664996"/>
            <a:ext cx="1991008" cy="149158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5AEAE81-F55D-4A1F-98A0-F9366291F2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38221" y="4299518"/>
            <a:ext cx="2104102" cy="1931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470013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K-ATLAS-MixedIrradiations" id="{C3BC0814-703D-4C40-A3A0-3EB539DCE451}" vid="{E80250AD-F589-493E-AED7-F7EAA4367F2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GK-RD50-FluxDependence</Template>
  <TotalTime>24637</TotalTime>
  <Words>1647</Words>
  <Application>Microsoft Office PowerPoint</Application>
  <PresentationFormat>Widescreen</PresentationFormat>
  <Paragraphs>326</Paragraphs>
  <Slides>20</Slides>
  <Notes>6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Calibri</vt:lpstr>
      <vt:lpstr>Calibri Light</vt:lpstr>
      <vt:lpstr>Cambria Math</vt:lpstr>
      <vt:lpstr>Symbol</vt:lpstr>
      <vt:lpstr>Wingdings</vt:lpstr>
      <vt:lpstr>Retrospect</vt:lpstr>
      <vt:lpstr>Acrobat Document</vt:lpstr>
      <vt:lpstr>LGAD measurements from different producers</vt:lpstr>
      <vt:lpstr>Motivation for the studies</vt:lpstr>
      <vt:lpstr>Experimental Procedure</vt:lpstr>
      <vt:lpstr>HPK-P2 – Samples</vt:lpstr>
      <vt:lpstr>HPK-P2 – Vgl and Neff vs fluence</vt:lpstr>
      <vt:lpstr>HPK-P2 – Timing/CC (at 2.5e15 cm-2)</vt:lpstr>
      <vt:lpstr>HPK-P2 – Timing/CC (W28)</vt:lpstr>
      <vt:lpstr>HPK-P2 – 70 MeV proton irradiated</vt:lpstr>
      <vt:lpstr>FBK UFSD3.2 run</vt:lpstr>
      <vt:lpstr>FBK UFSD3.2 – Vgl vs fluence</vt:lpstr>
      <vt:lpstr>FBK UFSD3.2 – Timing/CC </vt:lpstr>
      <vt:lpstr>FBK UFSD3.2 – Timing/CC (W19)</vt:lpstr>
      <vt:lpstr>NDLv3 – CV</vt:lpstr>
      <vt:lpstr>NDLv3 – CC &amp; timing</vt:lpstr>
      <vt:lpstr>CNM – AIDA2020v2 (R12916)</vt:lpstr>
      <vt:lpstr>CNM – Timing/CC</vt:lpstr>
      <vt:lpstr>Comparison of Vgl vs Fluence</vt:lpstr>
      <vt:lpstr>Comparison at 2.5e15 cm-2</vt:lpstr>
      <vt:lpstr>Conclusions and future work</vt:lpstr>
      <vt:lpstr>Backup: cp/cn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Investigation of LGAD performance dependence on neutron flux</dc:title>
  <dc:creator>ata krambi</dc:creator>
  <cp:lastModifiedBy>Alissa Howard</cp:lastModifiedBy>
  <cp:revision>562</cp:revision>
  <dcterms:created xsi:type="dcterms:W3CDTF">2020-05-22T12:31:57Z</dcterms:created>
  <dcterms:modified xsi:type="dcterms:W3CDTF">2020-11-19T13:22:01Z</dcterms:modified>
</cp:coreProperties>
</file>