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78" r:id="rId2"/>
    <p:sldId id="436" r:id="rId3"/>
    <p:sldId id="386" r:id="rId4"/>
    <p:sldId id="326" r:id="rId5"/>
    <p:sldId id="265" r:id="rId6"/>
    <p:sldId id="266" r:id="rId7"/>
    <p:sldId id="263" r:id="rId8"/>
    <p:sldId id="308" r:id="rId9"/>
    <p:sldId id="276" r:id="rId10"/>
    <p:sldId id="259" r:id="rId11"/>
    <p:sldId id="364" r:id="rId12"/>
    <p:sldId id="415" r:id="rId13"/>
    <p:sldId id="414" r:id="rId14"/>
    <p:sldId id="261" r:id="rId15"/>
    <p:sldId id="417" r:id="rId16"/>
    <p:sldId id="426" r:id="rId17"/>
    <p:sldId id="421" r:id="rId18"/>
    <p:sldId id="423" r:id="rId19"/>
    <p:sldId id="264" r:id="rId20"/>
    <p:sldId id="433" r:id="rId21"/>
    <p:sldId id="434" r:id="rId22"/>
    <p:sldId id="437" r:id="rId23"/>
    <p:sldId id="271" r:id="rId24"/>
    <p:sldId id="272" r:id="rId25"/>
    <p:sldId id="258" r:id="rId26"/>
    <p:sldId id="26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71" autoAdjust="0"/>
    <p:restoredTop sz="94660"/>
  </p:normalViewPr>
  <p:slideViewPr>
    <p:cSldViewPr snapToGrid="0">
      <p:cViewPr>
        <p:scale>
          <a:sx n="98" d="100"/>
          <a:sy n="98" d="100"/>
        </p:scale>
        <p:origin x="-27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ownloads\SampleList-ELI-Sept202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ser\Downloads\SampleList-ELI-Sept2020.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2.50E+15</c:v>
          </c:tx>
          <c:spPr>
            <a:ln w="19050" cap="rnd">
              <a:solidFill>
                <a:srgbClr val="FF0000"/>
              </a:solidFill>
              <a:round/>
            </a:ln>
            <a:effectLst/>
          </c:spPr>
          <c:marker>
            <c:symbol val="circle"/>
            <c:size val="5"/>
            <c:spPr>
              <a:solidFill>
                <a:srgbClr val="FF0000"/>
              </a:solidFill>
              <a:ln w="9525">
                <a:solidFill>
                  <a:srgbClr val="FF0000"/>
                </a:solidFill>
              </a:ln>
              <a:effectLst/>
            </c:spPr>
          </c:marker>
          <c:xVal>
            <c:numRef>
              <c:f>[1]W28!$E$2:$E$22</c:f>
              <c:numCache>
                <c:formatCode>General</c:formatCode>
                <c:ptCount val="21"/>
                <c:pt idx="0">
                  <c:v>780</c:v>
                </c:pt>
                <c:pt idx="1">
                  <c:v>760</c:v>
                </c:pt>
                <c:pt idx="2">
                  <c:v>740</c:v>
                </c:pt>
                <c:pt idx="3">
                  <c:v>720</c:v>
                </c:pt>
                <c:pt idx="4">
                  <c:v>700</c:v>
                </c:pt>
                <c:pt idx="5">
                  <c:v>675</c:v>
                </c:pt>
                <c:pt idx="6">
                  <c:v>650</c:v>
                </c:pt>
                <c:pt idx="7">
                  <c:v>625</c:v>
                </c:pt>
                <c:pt idx="8">
                  <c:v>600</c:v>
                </c:pt>
                <c:pt idx="9">
                  <c:v>550</c:v>
                </c:pt>
                <c:pt idx="10">
                  <c:v>500</c:v>
                </c:pt>
                <c:pt idx="11">
                  <c:v>450</c:v>
                </c:pt>
                <c:pt idx="12">
                  <c:v>400</c:v>
                </c:pt>
                <c:pt idx="13">
                  <c:v>350</c:v>
                </c:pt>
                <c:pt idx="14">
                  <c:v>300</c:v>
                </c:pt>
                <c:pt idx="15">
                  <c:v>250</c:v>
                </c:pt>
                <c:pt idx="16">
                  <c:v>200</c:v>
                </c:pt>
                <c:pt idx="17">
                  <c:v>150</c:v>
                </c:pt>
                <c:pt idx="18">
                  <c:v>100</c:v>
                </c:pt>
                <c:pt idx="19">
                  <c:v>50</c:v>
                </c:pt>
                <c:pt idx="20">
                  <c:v>10</c:v>
                </c:pt>
              </c:numCache>
            </c:numRef>
          </c:xVal>
          <c:yVal>
            <c:numRef>
              <c:f>[1]W28!$F$2:$F$22</c:f>
              <c:numCache>
                <c:formatCode>General</c:formatCode>
                <c:ptCount val="21"/>
                <c:pt idx="0">
                  <c:v>4985.3</c:v>
                </c:pt>
                <c:pt idx="1">
                  <c:v>2854.4</c:v>
                </c:pt>
                <c:pt idx="2">
                  <c:v>1819.6</c:v>
                </c:pt>
                <c:pt idx="3">
                  <c:v>1242.7</c:v>
                </c:pt>
                <c:pt idx="4">
                  <c:v>900.4</c:v>
                </c:pt>
                <c:pt idx="5">
                  <c:v>628.4</c:v>
                </c:pt>
                <c:pt idx="6">
                  <c:v>467.4</c:v>
                </c:pt>
                <c:pt idx="7">
                  <c:v>360.6</c:v>
                </c:pt>
                <c:pt idx="8">
                  <c:v>286.89999999999998</c:v>
                </c:pt>
                <c:pt idx="9">
                  <c:v>194.6</c:v>
                </c:pt>
                <c:pt idx="10">
                  <c:v>137.5</c:v>
                </c:pt>
                <c:pt idx="11">
                  <c:v>100.9</c:v>
                </c:pt>
                <c:pt idx="12">
                  <c:v>73.099999999999994</c:v>
                </c:pt>
                <c:pt idx="13">
                  <c:v>57.5</c:v>
                </c:pt>
                <c:pt idx="14">
                  <c:v>42.4</c:v>
                </c:pt>
                <c:pt idx="15">
                  <c:v>31.4</c:v>
                </c:pt>
                <c:pt idx="16">
                  <c:v>21.8</c:v>
                </c:pt>
                <c:pt idx="17">
                  <c:v>11.7</c:v>
                </c:pt>
                <c:pt idx="18">
                  <c:v>2.4</c:v>
                </c:pt>
                <c:pt idx="19">
                  <c:v>-24.7</c:v>
                </c:pt>
                <c:pt idx="20">
                  <c:v>-48.1</c:v>
                </c:pt>
              </c:numCache>
            </c:numRef>
          </c:yVal>
          <c:smooth val="1"/>
          <c:extLst>
            <c:ext xmlns:c16="http://schemas.microsoft.com/office/drawing/2014/chart" uri="{C3380CC4-5D6E-409C-BE32-E72D297353CC}">
              <c16:uniqueId val="{00000000-4472-4B70-9F84-3AA446E964BE}"/>
            </c:ext>
          </c:extLst>
        </c:ser>
        <c:ser>
          <c:idx val="1"/>
          <c:order val="1"/>
          <c:tx>
            <c:v>1.50E+15</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[1]W28!$E$26:$E$45</c:f>
              <c:numCache>
                <c:formatCode>General</c:formatCode>
                <c:ptCount val="20"/>
                <c:pt idx="0">
                  <c:v>680</c:v>
                </c:pt>
                <c:pt idx="1">
                  <c:v>655</c:v>
                </c:pt>
                <c:pt idx="2">
                  <c:v>630</c:v>
                </c:pt>
                <c:pt idx="3">
                  <c:v>605</c:v>
                </c:pt>
                <c:pt idx="4">
                  <c:v>580</c:v>
                </c:pt>
                <c:pt idx="5">
                  <c:v>550</c:v>
                </c:pt>
                <c:pt idx="6">
                  <c:v>520</c:v>
                </c:pt>
                <c:pt idx="7">
                  <c:v>490</c:v>
                </c:pt>
                <c:pt idx="8">
                  <c:v>460</c:v>
                </c:pt>
                <c:pt idx="9">
                  <c:v>430</c:v>
                </c:pt>
                <c:pt idx="10">
                  <c:v>400</c:v>
                </c:pt>
                <c:pt idx="11">
                  <c:v>370</c:v>
                </c:pt>
                <c:pt idx="12">
                  <c:v>340</c:v>
                </c:pt>
                <c:pt idx="13">
                  <c:v>300</c:v>
                </c:pt>
                <c:pt idx="14">
                  <c:v>250</c:v>
                </c:pt>
                <c:pt idx="15">
                  <c:v>200</c:v>
                </c:pt>
                <c:pt idx="16">
                  <c:v>150</c:v>
                </c:pt>
                <c:pt idx="17">
                  <c:v>100</c:v>
                </c:pt>
                <c:pt idx="18">
                  <c:v>50</c:v>
                </c:pt>
                <c:pt idx="19">
                  <c:v>10</c:v>
                </c:pt>
              </c:numCache>
            </c:numRef>
          </c:xVal>
          <c:yVal>
            <c:numRef>
              <c:f>[1]W28!$F$26:$F$45</c:f>
              <c:numCache>
                <c:formatCode>General</c:formatCode>
                <c:ptCount val="20"/>
                <c:pt idx="0">
                  <c:v>5714.1</c:v>
                </c:pt>
                <c:pt idx="1">
                  <c:v>3436.2</c:v>
                </c:pt>
                <c:pt idx="2">
                  <c:v>2171.6</c:v>
                </c:pt>
                <c:pt idx="3">
                  <c:v>1435.8</c:v>
                </c:pt>
                <c:pt idx="4">
                  <c:v>1002.5</c:v>
                </c:pt>
                <c:pt idx="5">
                  <c:v>684.4</c:v>
                </c:pt>
                <c:pt idx="6">
                  <c:v>487</c:v>
                </c:pt>
                <c:pt idx="7">
                  <c:v>358.8</c:v>
                </c:pt>
                <c:pt idx="8">
                  <c:v>268.3</c:v>
                </c:pt>
                <c:pt idx="9">
                  <c:v>206.9</c:v>
                </c:pt>
                <c:pt idx="10">
                  <c:v>164.4</c:v>
                </c:pt>
                <c:pt idx="11">
                  <c:v>128.69999999999999</c:v>
                </c:pt>
                <c:pt idx="12">
                  <c:v>101.3</c:v>
                </c:pt>
                <c:pt idx="13">
                  <c:v>68.8</c:v>
                </c:pt>
                <c:pt idx="14">
                  <c:v>45.5</c:v>
                </c:pt>
                <c:pt idx="15">
                  <c:v>27.6</c:v>
                </c:pt>
                <c:pt idx="16">
                  <c:v>14</c:v>
                </c:pt>
                <c:pt idx="17">
                  <c:v>4.49</c:v>
                </c:pt>
                <c:pt idx="18">
                  <c:v>-21.7</c:v>
                </c:pt>
                <c:pt idx="19">
                  <c:v>-37.9</c:v>
                </c:pt>
              </c:numCache>
            </c:numRef>
          </c:yVal>
          <c:smooth val="1"/>
          <c:extLst>
            <c:ext xmlns:c16="http://schemas.microsoft.com/office/drawing/2014/chart" uri="{C3380CC4-5D6E-409C-BE32-E72D297353CC}">
              <c16:uniqueId val="{00000001-4472-4B70-9F84-3AA446E964BE}"/>
            </c:ext>
          </c:extLst>
        </c:ser>
        <c:ser>
          <c:idx val="2"/>
          <c:order val="2"/>
          <c:tx>
            <c:v>8.00E+14</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[1]W28!$E$49:$E$64</c:f>
              <c:numCache>
                <c:formatCode>General</c:formatCode>
                <c:ptCount val="16"/>
                <c:pt idx="0">
                  <c:v>520</c:v>
                </c:pt>
                <c:pt idx="1">
                  <c:v>500</c:v>
                </c:pt>
                <c:pt idx="2">
                  <c:v>480</c:v>
                </c:pt>
                <c:pt idx="3">
                  <c:v>460</c:v>
                </c:pt>
                <c:pt idx="4">
                  <c:v>440</c:v>
                </c:pt>
                <c:pt idx="5">
                  <c:v>420</c:v>
                </c:pt>
                <c:pt idx="6">
                  <c:v>390</c:v>
                </c:pt>
                <c:pt idx="7">
                  <c:v>360</c:v>
                </c:pt>
                <c:pt idx="8">
                  <c:v>330</c:v>
                </c:pt>
                <c:pt idx="9">
                  <c:v>300</c:v>
                </c:pt>
                <c:pt idx="10">
                  <c:v>250</c:v>
                </c:pt>
                <c:pt idx="11">
                  <c:v>200</c:v>
                </c:pt>
                <c:pt idx="12">
                  <c:v>150</c:v>
                </c:pt>
                <c:pt idx="13">
                  <c:v>100</c:v>
                </c:pt>
                <c:pt idx="14">
                  <c:v>50</c:v>
                </c:pt>
                <c:pt idx="15">
                  <c:v>10</c:v>
                </c:pt>
              </c:numCache>
            </c:numRef>
          </c:xVal>
          <c:yVal>
            <c:numRef>
              <c:f>[1]W28!$F$49:$F$64</c:f>
              <c:numCache>
                <c:formatCode>General</c:formatCode>
                <c:ptCount val="16"/>
                <c:pt idx="0">
                  <c:v>4638.7</c:v>
                </c:pt>
                <c:pt idx="1">
                  <c:v>2349.5</c:v>
                </c:pt>
                <c:pt idx="2">
                  <c:v>1346</c:v>
                </c:pt>
                <c:pt idx="3">
                  <c:v>853.4</c:v>
                </c:pt>
                <c:pt idx="4">
                  <c:v>581.70000000000005</c:v>
                </c:pt>
                <c:pt idx="5">
                  <c:v>418</c:v>
                </c:pt>
                <c:pt idx="6">
                  <c:v>272.89999999999998</c:v>
                </c:pt>
                <c:pt idx="7">
                  <c:v>186.9</c:v>
                </c:pt>
                <c:pt idx="8">
                  <c:v>129.6</c:v>
                </c:pt>
                <c:pt idx="9">
                  <c:v>96.7</c:v>
                </c:pt>
                <c:pt idx="10">
                  <c:v>54</c:v>
                </c:pt>
                <c:pt idx="11">
                  <c:v>27.5</c:v>
                </c:pt>
                <c:pt idx="12">
                  <c:v>4.5</c:v>
                </c:pt>
                <c:pt idx="13">
                  <c:v>-4.5999999999999996</c:v>
                </c:pt>
                <c:pt idx="14">
                  <c:v>-27.2</c:v>
                </c:pt>
                <c:pt idx="15">
                  <c:v>-50.9</c:v>
                </c:pt>
              </c:numCache>
            </c:numRef>
          </c:yVal>
          <c:smooth val="1"/>
          <c:extLst>
            <c:ext xmlns:c16="http://schemas.microsoft.com/office/drawing/2014/chart" uri="{C3380CC4-5D6E-409C-BE32-E72D297353CC}">
              <c16:uniqueId val="{00000002-4472-4B70-9F84-3AA446E964BE}"/>
            </c:ext>
          </c:extLst>
        </c:ser>
        <c:ser>
          <c:idx val="3"/>
          <c:order val="3"/>
          <c:tx>
            <c:v>4.00E+14</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[1]W28!$E$67:$E$80</c:f>
              <c:numCache>
                <c:formatCode>General</c:formatCode>
                <c:ptCount val="14"/>
                <c:pt idx="0">
                  <c:v>340</c:v>
                </c:pt>
                <c:pt idx="1">
                  <c:v>320</c:v>
                </c:pt>
                <c:pt idx="2">
                  <c:v>300</c:v>
                </c:pt>
                <c:pt idx="3">
                  <c:v>280</c:v>
                </c:pt>
                <c:pt idx="4">
                  <c:v>260</c:v>
                </c:pt>
                <c:pt idx="5">
                  <c:v>240</c:v>
                </c:pt>
                <c:pt idx="6">
                  <c:v>220</c:v>
                </c:pt>
                <c:pt idx="7">
                  <c:v>200</c:v>
                </c:pt>
                <c:pt idx="8">
                  <c:v>180</c:v>
                </c:pt>
                <c:pt idx="9">
                  <c:v>160</c:v>
                </c:pt>
                <c:pt idx="10">
                  <c:v>140</c:v>
                </c:pt>
                <c:pt idx="11">
                  <c:v>100</c:v>
                </c:pt>
                <c:pt idx="12">
                  <c:v>50</c:v>
                </c:pt>
                <c:pt idx="13">
                  <c:v>10</c:v>
                </c:pt>
              </c:numCache>
            </c:numRef>
          </c:xVal>
          <c:yVal>
            <c:numRef>
              <c:f>[1]W28!$F$67:$F$80</c:f>
              <c:numCache>
                <c:formatCode>General</c:formatCode>
                <c:ptCount val="14"/>
                <c:pt idx="0">
                  <c:v>4014.4</c:v>
                </c:pt>
                <c:pt idx="1">
                  <c:v>1291.5</c:v>
                </c:pt>
                <c:pt idx="2">
                  <c:v>591.9</c:v>
                </c:pt>
                <c:pt idx="3">
                  <c:v>337.1</c:v>
                </c:pt>
                <c:pt idx="4">
                  <c:v>219.4</c:v>
                </c:pt>
                <c:pt idx="5">
                  <c:v>149.1</c:v>
                </c:pt>
                <c:pt idx="6">
                  <c:v>106.3</c:v>
                </c:pt>
                <c:pt idx="7">
                  <c:v>74.599999999999994</c:v>
                </c:pt>
                <c:pt idx="8">
                  <c:v>53.9</c:v>
                </c:pt>
                <c:pt idx="9">
                  <c:v>36.5</c:v>
                </c:pt>
                <c:pt idx="10">
                  <c:v>20.9</c:v>
                </c:pt>
                <c:pt idx="11">
                  <c:v>3.5</c:v>
                </c:pt>
                <c:pt idx="12">
                  <c:v>-27.6</c:v>
                </c:pt>
                <c:pt idx="13">
                  <c:v>-43.1</c:v>
                </c:pt>
              </c:numCache>
            </c:numRef>
          </c:yVal>
          <c:smooth val="1"/>
          <c:extLst>
            <c:ext xmlns:c16="http://schemas.microsoft.com/office/drawing/2014/chart" uri="{C3380CC4-5D6E-409C-BE32-E72D297353CC}">
              <c16:uniqueId val="{00000003-4472-4B70-9F84-3AA446E964BE}"/>
            </c:ext>
          </c:extLst>
        </c:ser>
        <c:ser>
          <c:idx val="4"/>
          <c:order val="4"/>
          <c:tx>
            <c:v>1.00E+14</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[1]W28!$E$83:$E$96</c:f>
              <c:numCache>
                <c:formatCode>General</c:formatCode>
                <c:ptCount val="14"/>
                <c:pt idx="0">
                  <c:v>200</c:v>
                </c:pt>
                <c:pt idx="1">
                  <c:v>190</c:v>
                </c:pt>
                <c:pt idx="2">
                  <c:v>180</c:v>
                </c:pt>
                <c:pt idx="3">
                  <c:v>170</c:v>
                </c:pt>
                <c:pt idx="4">
                  <c:v>160</c:v>
                </c:pt>
                <c:pt idx="5">
                  <c:v>150</c:v>
                </c:pt>
                <c:pt idx="6">
                  <c:v>140</c:v>
                </c:pt>
                <c:pt idx="7">
                  <c:v>130</c:v>
                </c:pt>
                <c:pt idx="8">
                  <c:v>120</c:v>
                </c:pt>
                <c:pt idx="9">
                  <c:v>110</c:v>
                </c:pt>
                <c:pt idx="10">
                  <c:v>100</c:v>
                </c:pt>
                <c:pt idx="11">
                  <c:v>90</c:v>
                </c:pt>
                <c:pt idx="12">
                  <c:v>50</c:v>
                </c:pt>
                <c:pt idx="13">
                  <c:v>10</c:v>
                </c:pt>
              </c:numCache>
            </c:numRef>
          </c:xVal>
          <c:yVal>
            <c:numRef>
              <c:f>[1]W28!$F$83:$F$96</c:f>
              <c:numCache>
                <c:formatCode>General</c:formatCode>
                <c:ptCount val="14"/>
                <c:pt idx="0">
                  <c:v>2551.6999999999998</c:v>
                </c:pt>
                <c:pt idx="1">
                  <c:v>555.79999999999995</c:v>
                </c:pt>
                <c:pt idx="2">
                  <c:v>332.1</c:v>
                </c:pt>
                <c:pt idx="3">
                  <c:v>249.7</c:v>
                </c:pt>
                <c:pt idx="4">
                  <c:v>143.6</c:v>
                </c:pt>
                <c:pt idx="5">
                  <c:v>84.7</c:v>
                </c:pt>
                <c:pt idx="6">
                  <c:v>56.5</c:v>
                </c:pt>
                <c:pt idx="7">
                  <c:v>35.799999999999997</c:v>
                </c:pt>
                <c:pt idx="8">
                  <c:v>22</c:v>
                </c:pt>
                <c:pt idx="9">
                  <c:v>9.6999999999999993</c:v>
                </c:pt>
                <c:pt idx="10">
                  <c:v>2.5</c:v>
                </c:pt>
                <c:pt idx="11">
                  <c:v>-3.4</c:v>
                </c:pt>
                <c:pt idx="12">
                  <c:v>-37.4</c:v>
                </c:pt>
                <c:pt idx="13">
                  <c:v>-48.4</c:v>
                </c:pt>
              </c:numCache>
            </c:numRef>
          </c:yVal>
          <c:smooth val="1"/>
          <c:extLst>
            <c:ext xmlns:c16="http://schemas.microsoft.com/office/drawing/2014/chart" uri="{C3380CC4-5D6E-409C-BE32-E72D297353CC}">
              <c16:uniqueId val="{00000004-4472-4B70-9F84-3AA446E964BE}"/>
            </c:ext>
          </c:extLst>
        </c:ser>
        <c:dLbls>
          <c:showLegendKey val="0"/>
          <c:showVal val="0"/>
          <c:showCatName val="0"/>
          <c:showSerName val="0"/>
          <c:showPercent val="0"/>
          <c:showBubbleSize val="0"/>
        </c:dLbls>
        <c:axId val="1683145632"/>
        <c:axId val="1683150208"/>
      </c:scatterChart>
      <c:valAx>
        <c:axId val="16831456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800" b="1" i="0" baseline="0"/>
                  <a:t>Voltage[V]</a:t>
                </a:r>
              </a:p>
            </c:rich>
          </c:tx>
          <c:layout>
            <c:manualLayout>
              <c:xMode val="edge"/>
              <c:yMode val="edge"/>
              <c:x val="0.46140051047286001"/>
              <c:y val="0.92580299236859065"/>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700" b="1" i="0" u="none" strike="noStrike" kern="1200" baseline="0">
                <a:solidFill>
                  <a:schemeClr val="tx1">
                    <a:lumMod val="65000"/>
                    <a:lumOff val="35000"/>
                  </a:schemeClr>
                </a:solidFill>
                <a:latin typeface="+mn-lt"/>
                <a:ea typeface="+mn-ea"/>
                <a:cs typeface="+mn-cs"/>
              </a:defRPr>
            </a:pPr>
            <a:endParaRPr lang="en-US"/>
          </a:p>
        </c:txPr>
        <c:crossAx val="1683150208"/>
        <c:crosses val="autoZero"/>
        <c:crossBetween val="midCat"/>
      </c:valAx>
      <c:valAx>
        <c:axId val="16831502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800" b="1" i="0" baseline="0"/>
                  <a:t>ILeak[nA]</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83145632"/>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2.50E+15</c:v>
          </c:tx>
          <c:spPr>
            <a:ln w="19050" cap="rnd">
              <a:solidFill>
                <a:srgbClr val="FF0000"/>
              </a:solidFill>
              <a:round/>
            </a:ln>
            <a:effectLst/>
          </c:spPr>
          <c:marker>
            <c:symbol val="circle"/>
            <c:size val="5"/>
            <c:spPr>
              <a:solidFill>
                <a:srgbClr val="FF0000"/>
              </a:solidFill>
              <a:ln w="9525">
                <a:solidFill>
                  <a:srgbClr val="FF0000"/>
                </a:solidFill>
              </a:ln>
              <a:effectLst/>
            </c:spPr>
          </c:marker>
          <c:xVal>
            <c:numRef>
              <c:f>[1]W28!$E$2:$E$22</c:f>
              <c:numCache>
                <c:formatCode>General</c:formatCode>
                <c:ptCount val="21"/>
                <c:pt idx="0">
                  <c:v>780</c:v>
                </c:pt>
                <c:pt idx="1">
                  <c:v>760</c:v>
                </c:pt>
                <c:pt idx="2">
                  <c:v>740</c:v>
                </c:pt>
                <c:pt idx="3">
                  <c:v>720</c:v>
                </c:pt>
                <c:pt idx="4">
                  <c:v>700</c:v>
                </c:pt>
                <c:pt idx="5">
                  <c:v>675</c:v>
                </c:pt>
                <c:pt idx="6">
                  <c:v>650</c:v>
                </c:pt>
                <c:pt idx="7">
                  <c:v>625</c:v>
                </c:pt>
                <c:pt idx="8">
                  <c:v>600</c:v>
                </c:pt>
                <c:pt idx="9">
                  <c:v>550</c:v>
                </c:pt>
                <c:pt idx="10">
                  <c:v>500</c:v>
                </c:pt>
                <c:pt idx="11">
                  <c:v>450</c:v>
                </c:pt>
                <c:pt idx="12">
                  <c:v>400</c:v>
                </c:pt>
                <c:pt idx="13">
                  <c:v>350</c:v>
                </c:pt>
                <c:pt idx="14">
                  <c:v>300</c:v>
                </c:pt>
                <c:pt idx="15">
                  <c:v>250</c:v>
                </c:pt>
                <c:pt idx="16">
                  <c:v>200</c:v>
                </c:pt>
                <c:pt idx="17">
                  <c:v>150</c:v>
                </c:pt>
                <c:pt idx="18">
                  <c:v>100</c:v>
                </c:pt>
                <c:pt idx="19">
                  <c:v>50</c:v>
                </c:pt>
                <c:pt idx="20">
                  <c:v>10</c:v>
                </c:pt>
              </c:numCache>
            </c:numRef>
          </c:xVal>
          <c:yVal>
            <c:numRef>
              <c:f>[1]W28!$F$2:$F$22</c:f>
              <c:numCache>
                <c:formatCode>General</c:formatCode>
                <c:ptCount val="21"/>
                <c:pt idx="0">
                  <c:v>4985.3</c:v>
                </c:pt>
                <c:pt idx="1">
                  <c:v>2854.4</c:v>
                </c:pt>
                <c:pt idx="2">
                  <c:v>1819.6</c:v>
                </c:pt>
                <c:pt idx="3">
                  <c:v>1242.7</c:v>
                </c:pt>
                <c:pt idx="4">
                  <c:v>900.4</c:v>
                </c:pt>
                <c:pt idx="5">
                  <c:v>628.4</c:v>
                </c:pt>
                <c:pt idx="6">
                  <c:v>467.4</c:v>
                </c:pt>
                <c:pt idx="7">
                  <c:v>360.6</c:v>
                </c:pt>
                <c:pt idx="8">
                  <c:v>286.89999999999998</c:v>
                </c:pt>
                <c:pt idx="9">
                  <c:v>194.6</c:v>
                </c:pt>
                <c:pt idx="10">
                  <c:v>137.5</c:v>
                </c:pt>
                <c:pt idx="11">
                  <c:v>100.9</c:v>
                </c:pt>
                <c:pt idx="12">
                  <c:v>73.099999999999994</c:v>
                </c:pt>
                <c:pt idx="13">
                  <c:v>57.5</c:v>
                </c:pt>
                <c:pt idx="14">
                  <c:v>42.4</c:v>
                </c:pt>
                <c:pt idx="15">
                  <c:v>31.4</c:v>
                </c:pt>
                <c:pt idx="16">
                  <c:v>21.8</c:v>
                </c:pt>
                <c:pt idx="17">
                  <c:v>11.7</c:v>
                </c:pt>
                <c:pt idx="18">
                  <c:v>2.4</c:v>
                </c:pt>
                <c:pt idx="19">
                  <c:v>-24.7</c:v>
                </c:pt>
                <c:pt idx="20">
                  <c:v>-48.1</c:v>
                </c:pt>
              </c:numCache>
            </c:numRef>
          </c:yVal>
          <c:smooth val="1"/>
          <c:extLst>
            <c:ext xmlns:c16="http://schemas.microsoft.com/office/drawing/2014/chart" uri="{C3380CC4-5D6E-409C-BE32-E72D297353CC}">
              <c16:uniqueId val="{00000000-A717-4694-8A19-F0E541A50C77}"/>
            </c:ext>
          </c:extLst>
        </c:ser>
        <c:ser>
          <c:idx val="1"/>
          <c:order val="1"/>
          <c:tx>
            <c:v>1.50E+15</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[1]W28!$E$26:$E$45</c:f>
              <c:numCache>
                <c:formatCode>General</c:formatCode>
                <c:ptCount val="20"/>
                <c:pt idx="0">
                  <c:v>680</c:v>
                </c:pt>
                <c:pt idx="1">
                  <c:v>655</c:v>
                </c:pt>
                <c:pt idx="2">
                  <c:v>630</c:v>
                </c:pt>
                <c:pt idx="3">
                  <c:v>605</c:v>
                </c:pt>
                <c:pt idx="4">
                  <c:v>580</c:v>
                </c:pt>
                <c:pt idx="5">
                  <c:v>550</c:v>
                </c:pt>
                <c:pt idx="6">
                  <c:v>520</c:v>
                </c:pt>
                <c:pt idx="7">
                  <c:v>490</c:v>
                </c:pt>
                <c:pt idx="8">
                  <c:v>460</c:v>
                </c:pt>
                <c:pt idx="9">
                  <c:v>430</c:v>
                </c:pt>
                <c:pt idx="10">
                  <c:v>400</c:v>
                </c:pt>
                <c:pt idx="11">
                  <c:v>370</c:v>
                </c:pt>
                <c:pt idx="12">
                  <c:v>340</c:v>
                </c:pt>
                <c:pt idx="13">
                  <c:v>300</c:v>
                </c:pt>
                <c:pt idx="14">
                  <c:v>250</c:v>
                </c:pt>
                <c:pt idx="15">
                  <c:v>200</c:v>
                </c:pt>
                <c:pt idx="16">
                  <c:v>150</c:v>
                </c:pt>
                <c:pt idx="17">
                  <c:v>100</c:v>
                </c:pt>
                <c:pt idx="18">
                  <c:v>50</c:v>
                </c:pt>
                <c:pt idx="19">
                  <c:v>10</c:v>
                </c:pt>
              </c:numCache>
            </c:numRef>
          </c:xVal>
          <c:yVal>
            <c:numRef>
              <c:f>[1]W28!$F$26:$F$45</c:f>
              <c:numCache>
                <c:formatCode>General</c:formatCode>
                <c:ptCount val="20"/>
                <c:pt idx="0">
                  <c:v>5714.1</c:v>
                </c:pt>
                <c:pt idx="1">
                  <c:v>3436.2</c:v>
                </c:pt>
                <c:pt idx="2">
                  <c:v>2171.6</c:v>
                </c:pt>
                <c:pt idx="3">
                  <c:v>1435.8</c:v>
                </c:pt>
                <c:pt idx="4">
                  <c:v>1002.5</c:v>
                </c:pt>
                <c:pt idx="5">
                  <c:v>684.4</c:v>
                </c:pt>
                <c:pt idx="6">
                  <c:v>487</c:v>
                </c:pt>
                <c:pt idx="7">
                  <c:v>358.8</c:v>
                </c:pt>
                <c:pt idx="8">
                  <c:v>268.3</c:v>
                </c:pt>
                <c:pt idx="9">
                  <c:v>206.9</c:v>
                </c:pt>
                <c:pt idx="10">
                  <c:v>164.4</c:v>
                </c:pt>
                <c:pt idx="11">
                  <c:v>128.69999999999999</c:v>
                </c:pt>
                <c:pt idx="12">
                  <c:v>101.3</c:v>
                </c:pt>
                <c:pt idx="13">
                  <c:v>68.8</c:v>
                </c:pt>
                <c:pt idx="14">
                  <c:v>45.5</c:v>
                </c:pt>
                <c:pt idx="15">
                  <c:v>27.6</c:v>
                </c:pt>
                <c:pt idx="16">
                  <c:v>14</c:v>
                </c:pt>
                <c:pt idx="17">
                  <c:v>4.49</c:v>
                </c:pt>
                <c:pt idx="18">
                  <c:v>-21.7</c:v>
                </c:pt>
                <c:pt idx="19">
                  <c:v>-37.9</c:v>
                </c:pt>
              </c:numCache>
            </c:numRef>
          </c:yVal>
          <c:smooth val="1"/>
          <c:extLst>
            <c:ext xmlns:c16="http://schemas.microsoft.com/office/drawing/2014/chart" uri="{C3380CC4-5D6E-409C-BE32-E72D297353CC}">
              <c16:uniqueId val="{00000001-A717-4694-8A19-F0E541A50C77}"/>
            </c:ext>
          </c:extLst>
        </c:ser>
        <c:ser>
          <c:idx val="2"/>
          <c:order val="2"/>
          <c:tx>
            <c:v>8.00E+14</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[1]W28!$E$49:$E$64</c:f>
              <c:numCache>
                <c:formatCode>General</c:formatCode>
                <c:ptCount val="16"/>
                <c:pt idx="0">
                  <c:v>520</c:v>
                </c:pt>
                <c:pt idx="1">
                  <c:v>500</c:v>
                </c:pt>
                <c:pt idx="2">
                  <c:v>480</c:v>
                </c:pt>
                <c:pt idx="3">
                  <c:v>460</c:v>
                </c:pt>
                <c:pt idx="4">
                  <c:v>440</c:v>
                </c:pt>
                <c:pt idx="5">
                  <c:v>420</c:v>
                </c:pt>
                <c:pt idx="6">
                  <c:v>390</c:v>
                </c:pt>
                <c:pt idx="7">
                  <c:v>360</c:v>
                </c:pt>
                <c:pt idx="8">
                  <c:v>330</c:v>
                </c:pt>
                <c:pt idx="9">
                  <c:v>300</c:v>
                </c:pt>
                <c:pt idx="10">
                  <c:v>250</c:v>
                </c:pt>
                <c:pt idx="11">
                  <c:v>200</c:v>
                </c:pt>
                <c:pt idx="12">
                  <c:v>150</c:v>
                </c:pt>
                <c:pt idx="13">
                  <c:v>100</c:v>
                </c:pt>
                <c:pt idx="14">
                  <c:v>50</c:v>
                </c:pt>
                <c:pt idx="15">
                  <c:v>10</c:v>
                </c:pt>
              </c:numCache>
            </c:numRef>
          </c:xVal>
          <c:yVal>
            <c:numRef>
              <c:f>[1]W28!$F$49:$F$64</c:f>
              <c:numCache>
                <c:formatCode>General</c:formatCode>
                <c:ptCount val="16"/>
                <c:pt idx="0">
                  <c:v>4638.7</c:v>
                </c:pt>
                <c:pt idx="1">
                  <c:v>2349.5</c:v>
                </c:pt>
                <c:pt idx="2">
                  <c:v>1346</c:v>
                </c:pt>
                <c:pt idx="3">
                  <c:v>853.4</c:v>
                </c:pt>
                <c:pt idx="4">
                  <c:v>581.70000000000005</c:v>
                </c:pt>
                <c:pt idx="5">
                  <c:v>418</c:v>
                </c:pt>
                <c:pt idx="6">
                  <c:v>272.89999999999998</c:v>
                </c:pt>
                <c:pt idx="7">
                  <c:v>186.9</c:v>
                </c:pt>
                <c:pt idx="8">
                  <c:v>129.6</c:v>
                </c:pt>
                <c:pt idx="9">
                  <c:v>96.7</c:v>
                </c:pt>
                <c:pt idx="10">
                  <c:v>54</c:v>
                </c:pt>
                <c:pt idx="11">
                  <c:v>27.5</c:v>
                </c:pt>
                <c:pt idx="12">
                  <c:v>4.5</c:v>
                </c:pt>
                <c:pt idx="13">
                  <c:v>-4.5999999999999996</c:v>
                </c:pt>
                <c:pt idx="14">
                  <c:v>-27.2</c:v>
                </c:pt>
                <c:pt idx="15">
                  <c:v>-50.9</c:v>
                </c:pt>
              </c:numCache>
            </c:numRef>
          </c:yVal>
          <c:smooth val="1"/>
          <c:extLst>
            <c:ext xmlns:c16="http://schemas.microsoft.com/office/drawing/2014/chart" uri="{C3380CC4-5D6E-409C-BE32-E72D297353CC}">
              <c16:uniqueId val="{00000002-A717-4694-8A19-F0E541A50C77}"/>
            </c:ext>
          </c:extLst>
        </c:ser>
        <c:ser>
          <c:idx val="3"/>
          <c:order val="3"/>
          <c:tx>
            <c:v>4.00E+14</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[1]W28!$E$67:$E$80</c:f>
              <c:numCache>
                <c:formatCode>General</c:formatCode>
                <c:ptCount val="14"/>
                <c:pt idx="0">
                  <c:v>340</c:v>
                </c:pt>
                <c:pt idx="1">
                  <c:v>320</c:v>
                </c:pt>
                <c:pt idx="2">
                  <c:v>300</c:v>
                </c:pt>
                <c:pt idx="3">
                  <c:v>280</c:v>
                </c:pt>
                <c:pt idx="4">
                  <c:v>260</c:v>
                </c:pt>
                <c:pt idx="5">
                  <c:v>240</c:v>
                </c:pt>
                <c:pt idx="6">
                  <c:v>220</c:v>
                </c:pt>
                <c:pt idx="7">
                  <c:v>200</c:v>
                </c:pt>
                <c:pt idx="8">
                  <c:v>180</c:v>
                </c:pt>
                <c:pt idx="9">
                  <c:v>160</c:v>
                </c:pt>
                <c:pt idx="10">
                  <c:v>140</c:v>
                </c:pt>
                <c:pt idx="11">
                  <c:v>100</c:v>
                </c:pt>
                <c:pt idx="12">
                  <c:v>50</c:v>
                </c:pt>
                <c:pt idx="13">
                  <c:v>10</c:v>
                </c:pt>
              </c:numCache>
            </c:numRef>
          </c:xVal>
          <c:yVal>
            <c:numRef>
              <c:f>[1]W28!$F$67:$F$80</c:f>
              <c:numCache>
                <c:formatCode>General</c:formatCode>
                <c:ptCount val="14"/>
                <c:pt idx="0">
                  <c:v>4014.4</c:v>
                </c:pt>
                <c:pt idx="1">
                  <c:v>1291.5</c:v>
                </c:pt>
                <c:pt idx="2">
                  <c:v>591.9</c:v>
                </c:pt>
                <c:pt idx="3">
                  <c:v>337.1</c:v>
                </c:pt>
                <c:pt idx="4">
                  <c:v>219.4</c:v>
                </c:pt>
                <c:pt idx="5">
                  <c:v>149.1</c:v>
                </c:pt>
                <c:pt idx="6">
                  <c:v>106.3</c:v>
                </c:pt>
                <c:pt idx="7">
                  <c:v>74.599999999999994</c:v>
                </c:pt>
                <c:pt idx="8">
                  <c:v>53.9</c:v>
                </c:pt>
                <c:pt idx="9">
                  <c:v>36.5</c:v>
                </c:pt>
                <c:pt idx="10">
                  <c:v>20.9</c:v>
                </c:pt>
                <c:pt idx="11">
                  <c:v>3.5</c:v>
                </c:pt>
                <c:pt idx="12">
                  <c:v>-27.6</c:v>
                </c:pt>
                <c:pt idx="13">
                  <c:v>-43.1</c:v>
                </c:pt>
              </c:numCache>
            </c:numRef>
          </c:yVal>
          <c:smooth val="1"/>
          <c:extLst>
            <c:ext xmlns:c16="http://schemas.microsoft.com/office/drawing/2014/chart" uri="{C3380CC4-5D6E-409C-BE32-E72D297353CC}">
              <c16:uniqueId val="{00000003-A717-4694-8A19-F0E541A50C77}"/>
            </c:ext>
          </c:extLst>
        </c:ser>
        <c:ser>
          <c:idx val="4"/>
          <c:order val="4"/>
          <c:tx>
            <c:v>1.00E+14</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[1]W28!$E$83:$E$96</c:f>
              <c:numCache>
                <c:formatCode>General</c:formatCode>
                <c:ptCount val="14"/>
                <c:pt idx="0">
                  <c:v>200</c:v>
                </c:pt>
                <c:pt idx="1">
                  <c:v>190</c:v>
                </c:pt>
                <c:pt idx="2">
                  <c:v>180</c:v>
                </c:pt>
                <c:pt idx="3">
                  <c:v>170</c:v>
                </c:pt>
                <c:pt idx="4">
                  <c:v>160</c:v>
                </c:pt>
                <c:pt idx="5">
                  <c:v>150</c:v>
                </c:pt>
                <c:pt idx="6">
                  <c:v>140</c:v>
                </c:pt>
                <c:pt idx="7">
                  <c:v>130</c:v>
                </c:pt>
                <c:pt idx="8">
                  <c:v>120</c:v>
                </c:pt>
                <c:pt idx="9">
                  <c:v>110</c:v>
                </c:pt>
                <c:pt idx="10">
                  <c:v>100</c:v>
                </c:pt>
                <c:pt idx="11">
                  <c:v>90</c:v>
                </c:pt>
                <c:pt idx="12">
                  <c:v>50</c:v>
                </c:pt>
                <c:pt idx="13">
                  <c:v>10</c:v>
                </c:pt>
              </c:numCache>
            </c:numRef>
          </c:xVal>
          <c:yVal>
            <c:numRef>
              <c:f>[1]W28!$F$83:$F$96</c:f>
              <c:numCache>
                <c:formatCode>General</c:formatCode>
                <c:ptCount val="14"/>
                <c:pt idx="0">
                  <c:v>2551.6999999999998</c:v>
                </c:pt>
                <c:pt idx="1">
                  <c:v>555.79999999999995</c:v>
                </c:pt>
                <c:pt idx="2">
                  <c:v>332.1</c:v>
                </c:pt>
                <c:pt idx="3">
                  <c:v>249.7</c:v>
                </c:pt>
                <c:pt idx="4">
                  <c:v>143.6</c:v>
                </c:pt>
                <c:pt idx="5">
                  <c:v>84.7</c:v>
                </c:pt>
                <c:pt idx="6">
                  <c:v>56.5</c:v>
                </c:pt>
                <c:pt idx="7">
                  <c:v>35.799999999999997</c:v>
                </c:pt>
                <c:pt idx="8">
                  <c:v>22</c:v>
                </c:pt>
                <c:pt idx="9">
                  <c:v>9.6999999999999993</c:v>
                </c:pt>
                <c:pt idx="10">
                  <c:v>2.5</c:v>
                </c:pt>
                <c:pt idx="11">
                  <c:v>-3.4</c:v>
                </c:pt>
                <c:pt idx="12">
                  <c:v>-37.4</c:v>
                </c:pt>
                <c:pt idx="13">
                  <c:v>-48.4</c:v>
                </c:pt>
              </c:numCache>
            </c:numRef>
          </c:yVal>
          <c:smooth val="1"/>
          <c:extLst>
            <c:ext xmlns:c16="http://schemas.microsoft.com/office/drawing/2014/chart" uri="{C3380CC4-5D6E-409C-BE32-E72D297353CC}">
              <c16:uniqueId val="{00000004-A717-4694-8A19-F0E541A50C77}"/>
            </c:ext>
          </c:extLst>
        </c:ser>
        <c:dLbls>
          <c:showLegendKey val="0"/>
          <c:showVal val="0"/>
          <c:showCatName val="0"/>
          <c:showSerName val="0"/>
          <c:showPercent val="0"/>
          <c:showBubbleSize val="0"/>
        </c:dLbls>
        <c:axId val="1683145632"/>
        <c:axId val="1683150208"/>
      </c:scatterChart>
      <c:valAx>
        <c:axId val="16831456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800" b="1" i="0" baseline="0"/>
                  <a:t>Voltage[V]</a:t>
                </a:r>
              </a:p>
            </c:rich>
          </c:tx>
          <c:layout>
            <c:manualLayout>
              <c:xMode val="edge"/>
              <c:yMode val="edge"/>
              <c:x val="0.46140051047286001"/>
              <c:y val="0.92580299236859065"/>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700" b="1" i="0" u="none" strike="noStrike" kern="1200" baseline="0">
                <a:solidFill>
                  <a:schemeClr val="tx1">
                    <a:lumMod val="65000"/>
                    <a:lumOff val="35000"/>
                  </a:schemeClr>
                </a:solidFill>
                <a:latin typeface="+mn-lt"/>
                <a:ea typeface="+mn-ea"/>
                <a:cs typeface="+mn-cs"/>
              </a:defRPr>
            </a:pPr>
            <a:endParaRPr lang="en-US"/>
          </a:p>
        </c:txPr>
        <c:crossAx val="1683150208"/>
        <c:crosses val="autoZero"/>
        <c:crossBetween val="midCat"/>
      </c:valAx>
      <c:valAx>
        <c:axId val="16831502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800" b="1" i="0" baseline="0"/>
                  <a:t>ILeak[nA]</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83145632"/>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0.1526</cdr:x>
      <cdr:y>0.71959</cdr:y>
    </cdr:from>
    <cdr:to>
      <cdr:x>0.21165</cdr:x>
      <cdr:y>0.78059</cdr:y>
    </cdr:to>
    <cdr:sp macro="" textlink="">
      <cdr:nvSpPr>
        <cdr:cNvPr id="2" name="TextBox 1">
          <a:extLst xmlns:a="http://schemas.openxmlformats.org/drawingml/2006/main">
            <a:ext uri="{FF2B5EF4-FFF2-40B4-BE49-F238E27FC236}">
              <a16:creationId xmlns:a16="http://schemas.microsoft.com/office/drawing/2014/main" id="{67CFFEBA-C8B1-41D7-843E-AA47D1231BE4}"/>
            </a:ext>
          </a:extLst>
        </cdr:cNvPr>
        <cdr:cNvSpPr txBox="1"/>
      </cdr:nvSpPr>
      <cdr:spPr>
        <a:xfrm xmlns:a="http://schemas.openxmlformats.org/drawingml/2006/main">
          <a:off x="1233714" y="2934875"/>
          <a:ext cx="477371" cy="24877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b="1" dirty="0"/>
        </a:p>
      </cdr:txBody>
    </cdr:sp>
  </cdr:relSizeAnchor>
  <cdr:relSizeAnchor xmlns:cdr="http://schemas.openxmlformats.org/drawingml/2006/chartDrawing">
    <cdr:from>
      <cdr:x>0.5834</cdr:x>
      <cdr:y>0.70805</cdr:y>
    </cdr:from>
    <cdr:to>
      <cdr:x>0.64744</cdr:x>
      <cdr:y>0.77235</cdr:y>
    </cdr:to>
    <cdr:sp macro="" textlink="">
      <cdr:nvSpPr>
        <cdr:cNvPr id="3" name="TextBox 2">
          <a:extLst xmlns:a="http://schemas.openxmlformats.org/drawingml/2006/main">
            <a:ext uri="{FF2B5EF4-FFF2-40B4-BE49-F238E27FC236}">
              <a16:creationId xmlns:a16="http://schemas.microsoft.com/office/drawing/2014/main" id="{B2133266-9073-46AA-9AF8-9FC93ED42E9B}"/>
            </a:ext>
          </a:extLst>
        </cdr:cNvPr>
        <cdr:cNvSpPr txBox="1"/>
      </cdr:nvSpPr>
      <cdr:spPr>
        <a:xfrm xmlns:a="http://schemas.openxmlformats.org/drawingml/2006/main">
          <a:off x="4716502" y="2887811"/>
          <a:ext cx="517712" cy="26221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b="1" dirty="0"/>
            <a:t>0</a:t>
          </a:r>
        </a:p>
      </cdr:txBody>
    </cdr:sp>
  </cdr:relSizeAnchor>
  <cdr:relSizeAnchor xmlns:cdr="http://schemas.openxmlformats.org/drawingml/2006/chartDrawing">
    <cdr:from>
      <cdr:x>0.09794</cdr:x>
      <cdr:y>0.45605</cdr:y>
    </cdr:from>
    <cdr:to>
      <cdr:x>0.17145</cdr:x>
      <cdr:y>0.50463</cdr:y>
    </cdr:to>
    <cdr:sp macro="" textlink="">
      <cdr:nvSpPr>
        <cdr:cNvPr id="4" name="TextBox 3">
          <a:extLst xmlns:a="http://schemas.openxmlformats.org/drawingml/2006/main">
            <a:ext uri="{FF2B5EF4-FFF2-40B4-BE49-F238E27FC236}">
              <a16:creationId xmlns:a16="http://schemas.microsoft.com/office/drawing/2014/main" id="{C35D0CBD-165C-43EB-95DC-4A0EFA73496D}"/>
            </a:ext>
          </a:extLst>
        </cdr:cNvPr>
        <cdr:cNvSpPr txBox="1"/>
      </cdr:nvSpPr>
      <cdr:spPr>
        <a:xfrm xmlns:a="http://schemas.openxmlformats.org/drawingml/2006/main">
          <a:off x="791754" y="1860007"/>
          <a:ext cx="594360" cy="1981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2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0.1526</cdr:x>
      <cdr:y>0.71959</cdr:y>
    </cdr:from>
    <cdr:to>
      <cdr:x>0.21165</cdr:x>
      <cdr:y>0.78059</cdr:y>
    </cdr:to>
    <cdr:sp macro="" textlink="">
      <cdr:nvSpPr>
        <cdr:cNvPr id="2" name="TextBox 1">
          <a:extLst xmlns:a="http://schemas.openxmlformats.org/drawingml/2006/main">
            <a:ext uri="{FF2B5EF4-FFF2-40B4-BE49-F238E27FC236}">
              <a16:creationId xmlns:a16="http://schemas.microsoft.com/office/drawing/2014/main" id="{67CFFEBA-C8B1-41D7-843E-AA47D1231BE4}"/>
            </a:ext>
          </a:extLst>
        </cdr:cNvPr>
        <cdr:cNvSpPr txBox="1"/>
      </cdr:nvSpPr>
      <cdr:spPr>
        <a:xfrm xmlns:a="http://schemas.openxmlformats.org/drawingml/2006/main">
          <a:off x="1233714" y="2934875"/>
          <a:ext cx="477371" cy="24877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b="1" dirty="0"/>
        </a:p>
      </cdr:txBody>
    </cdr:sp>
  </cdr:relSizeAnchor>
  <cdr:relSizeAnchor xmlns:cdr="http://schemas.openxmlformats.org/drawingml/2006/chartDrawing">
    <cdr:from>
      <cdr:x>0.5834</cdr:x>
      <cdr:y>0.70805</cdr:y>
    </cdr:from>
    <cdr:to>
      <cdr:x>0.64744</cdr:x>
      <cdr:y>0.77235</cdr:y>
    </cdr:to>
    <cdr:sp macro="" textlink="">
      <cdr:nvSpPr>
        <cdr:cNvPr id="3" name="TextBox 2">
          <a:extLst xmlns:a="http://schemas.openxmlformats.org/drawingml/2006/main">
            <a:ext uri="{FF2B5EF4-FFF2-40B4-BE49-F238E27FC236}">
              <a16:creationId xmlns:a16="http://schemas.microsoft.com/office/drawing/2014/main" id="{B2133266-9073-46AA-9AF8-9FC93ED42E9B}"/>
            </a:ext>
          </a:extLst>
        </cdr:cNvPr>
        <cdr:cNvSpPr txBox="1"/>
      </cdr:nvSpPr>
      <cdr:spPr>
        <a:xfrm xmlns:a="http://schemas.openxmlformats.org/drawingml/2006/main">
          <a:off x="4716502" y="2887811"/>
          <a:ext cx="517712" cy="26221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b="1" dirty="0"/>
            <a:t>0</a:t>
          </a:r>
        </a:p>
      </cdr:txBody>
    </cdr:sp>
  </cdr:relSizeAnchor>
  <cdr:relSizeAnchor xmlns:cdr="http://schemas.openxmlformats.org/drawingml/2006/chartDrawing">
    <cdr:from>
      <cdr:x>0.09794</cdr:x>
      <cdr:y>0.45605</cdr:y>
    </cdr:from>
    <cdr:to>
      <cdr:x>0.17145</cdr:x>
      <cdr:y>0.50463</cdr:y>
    </cdr:to>
    <cdr:sp macro="" textlink="">
      <cdr:nvSpPr>
        <cdr:cNvPr id="4" name="TextBox 3">
          <a:extLst xmlns:a="http://schemas.openxmlformats.org/drawingml/2006/main">
            <a:ext uri="{FF2B5EF4-FFF2-40B4-BE49-F238E27FC236}">
              <a16:creationId xmlns:a16="http://schemas.microsoft.com/office/drawing/2014/main" id="{C35D0CBD-165C-43EB-95DC-4A0EFA73496D}"/>
            </a:ext>
          </a:extLst>
        </cdr:cNvPr>
        <cdr:cNvSpPr txBox="1"/>
      </cdr:nvSpPr>
      <cdr:spPr>
        <a:xfrm xmlns:a="http://schemas.openxmlformats.org/drawingml/2006/main">
          <a:off x="791754" y="1860007"/>
          <a:ext cx="594360" cy="1981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2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56A10-1130-4130-99F5-5C2B47A99B1C}" type="datetimeFigureOut">
              <a:rPr lang="en-GB" smtClean="0"/>
              <a:t>19/11/2020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6AA8B4-4CDC-428C-A4E1-9602756C17AF}" type="slidenum">
              <a:rPr lang="en-GB" smtClean="0"/>
              <a:t>‹#›</a:t>
            </a:fld>
            <a:endParaRPr lang="en-GB"/>
          </a:p>
        </p:txBody>
      </p:sp>
    </p:spTree>
    <p:extLst>
      <p:ext uri="{BB962C8B-B14F-4D97-AF65-F5344CB8AC3E}">
        <p14:creationId xmlns:p14="http://schemas.microsoft.com/office/powerpoint/2010/main" val="155369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13</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14</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16</a:t>
            </a:fld>
            <a:endParaRPr lang="en-US"/>
          </a:p>
        </p:txBody>
      </p:sp>
    </p:spTree>
    <p:extLst>
      <p:ext uri="{BB962C8B-B14F-4D97-AF65-F5344CB8AC3E}">
        <p14:creationId xmlns:p14="http://schemas.microsoft.com/office/powerpoint/2010/main" val="3052765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2C661-1BBD-4294-AB8B-04C34AE249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D0191EE-DE56-401A-80A9-F67DEFD1B0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0B693DF-2CC6-4137-96ED-1F02F2079A42}"/>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A916E7A5-127D-426C-8EFB-95089C462F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F63067-BAA2-4341-BA38-DEC5D3DB71A1}"/>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1494398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66D9-8022-4B1B-8D30-C0A08682F1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171063F-3FD0-4CF9-8BCB-7BFBFD29F6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5EA3D3-E4C2-4042-8F7A-9C24D30E7A7B}"/>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A8FEDFFE-4249-4724-A8F7-8A3437A821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F87887-530D-4086-A799-A4CFEF71F8F4}"/>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141235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01060D-5F7D-4375-9F47-03DF95095D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43C554-72FA-4813-B67F-030A49A2DD2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ACE848-1514-4BD9-A90E-F9DC37652842}"/>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8CE55BB7-864B-4E85-8294-A06C338807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3F1868-ED35-4ECA-A325-004242F39052}"/>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176035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29A7-BD85-4EFD-A57E-39FA4E951A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9F29ABD-95E1-4726-9672-399DD0DA58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08C41D-840F-4EE4-AB53-F5A2192337D7}"/>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5617C2D4-6F5C-44E8-AD97-9965582137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C65141-BEC4-4FF3-85DB-10E5655DF4E5}"/>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404244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62AC6-0FA2-4E21-8C90-A88C92B0FFB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6562711-EB36-47B9-8C12-C215A2FB17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E8EF67-4370-412F-9ED5-4E57B53A2A6D}"/>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53922930-A1B6-4BF9-B7A3-A7C3161F07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9BB401-0A06-4083-9B89-83D061E35531}"/>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2233666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AEF19-16C2-43AD-AED3-43E7F98A9D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6146B4-4D6C-4039-85E2-76AC575D5A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1B59449-D2C3-495C-A7A9-22C0A69C81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A281403-D480-4465-9178-E9283F5A203C}"/>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6" name="Footer Placeholder 5">
            <a:extLst>
              <a:ext uri="{FF2B5EF4-FFF2-40B4-BE49-F238E27FC236}">
                <a16:creationId xmlns:a16="http://schemas.microsoft.com/office/drawing/2014/main" id="{05DD415D-7A4F-4A82-864D-F5CC87C1FF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3856C4-3B69-4EB3-AA41-E5CD1ADA4B8C}"/>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3983750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031B3-55EC-4BF7-805A-D9660541E5E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157896-A2B9-4DBF-97B9-E7D9488C25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82B3C2-B07F-438C-AA7A-A6A209B1E43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B01EB5-37CB-4AC5-91F0-0ACC483637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489081-D39C-49FA-85BC-DABEB9F80B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969B438-E354-4C2C-8A4B-27011B6A272E}"/>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8" name="Footer Placeholder 7">
            <a:extLst>
              <a:ext uri="{FF2B5EF4-FFF2-40B4-BE49-F238E27FC236}">
                <a16:creationId xmlns:a16="http://schemas.microsoft.com/office/drawing/2014/main" id="{8E0BE297-0746-4537-A2C0-BF78447B816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5E1FAC-14E4-4AFE-8AAC-5CB2DECB179C}"/>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3243433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8B7F5-22E5-4846-A7B0-2843F946D8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0881DB4-87EB-421D-BE4E-20F0B35D6B74}"/>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4" name="Footer Placeholder 3">
            <a:extLst>
              <a:ext uri="{FF2B5EF4-FFF2-40B4-BE49-F238E27FC236}">
                <a16:creationId xmlns:a16="http://schemas.microsoft.com/office/drawing/2014/main" id="{99FD5708-EE81-4427-AFB5-BD15245A10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02D4F3C-DAEC-4365-8A96-4D2E36FA48EB}"/>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3823360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89F98-BA26-4D86-991C-7888DFB311A4}"/>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3" name="Footer Placeholder 2">
            <a:extLst>
              <a:ext uri="{FF2B5EF4-FFF2-40B4-BE49-F238E27FC236}">
                <a16:creationId xmlns:a16="http://schemas.microsoft.com/office/drawing/2014/main" id="{BB58621A-7193-4DBB-A639-9D120DDD69B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FE10DD0-88EA-4507-A0AE-B2B4B356AA1A}"/>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319167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DDA0D-2992-4D70-B59D-2468DB612B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D772F7E-F26F-4E15-894F-C05A1A17FE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19832D8-3BEA-4912-B938-E8A97AFE44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F479BB-CAFB-46B0-B3B9-A81355EC07BE}"/>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6" name="Footer Placeholder 5">
            <a:extLst>
              <a:ext uri="{FF2B5EF4-FFF2-40B4-BE49-F238E27FC236}">
                <a16:creationId xmlns:a16="http://schemas.microsoft.com/office/drawing/2014/main" id="{6DD9525B-1C45-401B-A194-0BCF57CE18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8E8349-2405-48BE-A718-51B1903C414A}"/>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2355462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03D3B-249F-41F4-A41D-62926A3A38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D358620-0DC5-427C-AF4E-0AE6690B93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5A111F-37B5-4E7F-8A4C-6A4FF80532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025292-9B13-4FE6-B441-F43A44CAE8DE}"/>
              </a:ext>
            </a:extLst>
          </p:cNvPr>
          <p:cNvSpPr>
            <a:spLocks noGrp="1"/>
          </p:cNvSpPr>
          <p:nvPr>
            <p:ph type="dt" sz="half" idx="10"/>
          </p:nvPr>
        </p:nvSpPr>
        <p:spPr/>
        <p:txBody>
          <a:bodyPr/>
          <a:lstStyle/>
          <a:p>
            <a:fld id="{D9D8EDEF-9B0B-4155-9B8C-FDFC9BFAE257}" type="datetimeFigureOut">
              <a:rPr lang="en-GB" smtClean="0"/>
              <a:t>19/11/2020</a:t>
            </a:fld>
            <a:endParaRPr lang="en-GB"/>
          </a:p>
        </p:txBody>
      </p:sp>
      <p:sp>
        <p:nvSpPr>
          <p:cNvPr id="6" name="Footer Placeholder 5">
            <a:extLst>
              <a:ext uri="{FF2B5EF4-FFF2-40B4-BE49-F238E27FC236}">
                <a16:creationId xmlns:a16="http://schemas.microsoft.com/office/drawing/2014/main" id="{F958B9C2-E598-4044-A698-9AF68014AD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E2315A-4A29-440A-858B-D2CFCB3139A0}"/>
              </a:ext>
            </a:extLst>
          </p:cNvPr>
          <p:cNvSpPr>
            <a:spLocks noGrp="1"/>
          </p:cNvSpPr>
          <p:nvPr>
            <p:ph type="sldNum" sz="quarter" idx="12"/>
          </p:nvPr>
        </p:nvSpPr>
        <p:spPr/>
        <p:txBody>
          <a:bodyPr/>
          <a:lstStyle/>
          <a:p>
            <a:fld id="{5269FB38-10BC-4610-9FB1-8EFC243CF8C3}" type="slidenum">
              <a:rPr lang="en-GB" smtClean="0"/>
              <a:t>‹#›</a:t>
            </a:fld>
            <a:endParaRPr lang="en-GB"/>
          </a:p>
        </p:txBody>
      </p:sp>
    </p:spTree>
    <p:extLst>
      <p:ext uri="{BB962C8B-B14F-4D97-AF65-F5344CB8AC3E}">
        <p14:creationId xmlns:p14="http://schemas.microsoft.com/office/powerpoint/2010/main" val="4175646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44E14E-BCC0-468C-947B-BE05533FF3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14639E-4ACF-4CC9-9CB6-78EAA4B87C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944322-D2ED-4003-8622-F55245CDEF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D8EDEF-9B0B-4155-9B8C-FDFC9BFAE257}" type="datetimeFigureOut">
              <a:rPr lang="en-GB" smtClean="0"/>
              <a:t>19/11/2020</a:t>
            </a:fld>
            <a:endParaRPr lang="en-GB"/>
          </a:p>
        </p:txBody>
      </p:sp>
      <p:sp>
        <p:nvSpPr>
          <p:cNvPr id="5" name="Footer Placeholder 4">
            <a:extLst>
              <a:ext uri="{FF2B5EF4-FFF2-40B4-BE49-F238E27FC236}">
                <a16:creationId xmlns:a16="http://schemas.microsoft.com/office/drawing/2014/main" id="{175A6D63-6CF2-48A1-808D-FC08312A8E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2BBB8A-1BB6-445A-9E86-7DB4C37569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9FB38-10BC-4610-9FB1-8EFC243CF8C3}" type="slidenum">
              <a:rPr lang="en-GB" smtClean="0"/>
              <a:t>‹#›</a:t>
            </a:fld>
            <a:endParaRPr lang="en-GB"/>
          </a:p>
        </p:txBody>
      </p:sp>
    </p:spTree>
    <p:extLst>
      <p:ext uri="{BB962C8B-B14F-4D97-AF65-F5344CB8AC3E}">
        <p14:creationId xmlns:p14="http://schemas.microsoft.com/office/powerpoint/2010/main" val="8780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B3C1-4E58-428D-ADD9-BC48918BCF91}"/>
              </a:ext>
            </a:extLst>
          </p:cNvPr>
          <p:cNvSpPr>
            <a:spLocks noGrp="1"/>
          </p:cNvSpPr>
          <p:nvPr>
            <p:ph type="title"/>
          </p:nvPr>
        </p:nvSpPr>
        <p:spPr>
          <a:xfrm>
            <a:off x="844551" y="1736726"/>
            <a:ext cx="8229112" cy="2852737"/>
          </a:xfrm>
        </p:spPr>
        <p:txBody>
          <a:bodyPr>
            <a:normAutofit/>
          </a:bodyPr>
          <a:lstStyle/>
          <a:p>
            <a:r>
              <a:rPr lang="en-GB" sz="4000" b="1" dirty="0">
                <a:latin typeface="Arial Black" panose="020B0A04020102020204" pitchFamily="34" charset="0"/>
              </a:rPr>
              <a:t>Preliminary results from mortality studies conducted on the LGADs using the ELI fs-laser beam</a:t>
            </a:r>
            <a:endParaRPr lang="en-GB" sz="4000" dirty="0">
              <a:latin typeface="Arial Black" panose="020B0A04020102020204" pitchFamily="34" charset="0"/>
            </a:endParaRPr>
          </a:p>
        </p:txBody>
      </p:sp>
      <p:sp>
        <p:nvSpPr>
          <p:cNvPr id="3" name="Text Placeholder 2">
            <a:extLst>
              <a:ext uri="{FF2B5EF4-FFF2-40B4-BE49-F238E27FC236}">
                <a16:creationId xmlns:a16="http://schemas.microsoft.com/office/drawing/2014/main" id="{5E7CA2B6-BB72-444E-B45C-94ECAF8DABC5}"/>
              </a:ext>
            </a:extLst>
          </p:cNvPr>
          <p:cNvSpPr>
            <a:spLocks noGrp="1"/>
          </p:cNvSpPr>
          <p:nvPr>
            <p:ph type="body" idx="1"/>
          </p:nvPr>
        </p:nvSpPr>
        <p:spPr/>
        <p:txBody>
          <a:bodyPr/>
          <a:lstStyle/>
          <a:p>
            <a:r>
              <a:rPr lang="en-GB" dirty="0">
                <a:solidFill>
                  <a:schemeClr val="tx1">
                    <a:lumMod val="75000"/>
                    <a:lumOff val="25000"/>
                  </a:schemeClr>
                </a:solidFill>
              </a:rPr>
              <a:t>Presented by Gordana Medin </a:t>
            </a:r>
          </a:p>
          <a:p>
            <a:r>
              <a:rPr lang="en-GB" dirty="0">
                <a:solidFill>
                  <a:schemeClr val="tx1">
                    <a:lumMod val="75000"/>
                    <a:lumOff val="25000"/>
                  </a:schemeClr>
                </a:solidFill>
              </a:rPr>
              <a:t>Full list of authors/institutions on the next page</a:t>
            </a:r>
          </a:p>
          <a:p>
            <a:endParaRPr lang="en-GB" dirty="0"/>
          </a:p>
        </p:txBody>
      </p:sp>
      <p:sp>
        <p:nvSpPr>
          <p:cNvPr id="4" name="TextBox 3">
            <a:extLst>
              <a:ext uri="{FF2B5EF4-FFF2-40B4-BE49-F238E27FC236}">
                <a16:creationId xmlns:a16="http://schemas.microsoft.com/office/drawing/2014/main" id="{51303FD3-0DBC-4CFB-A460-0CF290F67FC6}"/>
              </a:ext>
            </a:extLst>
          </p:cNvPr>
          <p:cNvSpPr txBox="1"/>
          <p:nvPr/>
        </p:nvSpPr>
        <p:spPr>
          <a:xfrm>
            <a:off x="7508838" y="398033"/>
            <a:ext cx="4260028" cy="646331"/>
          </a:xfrm>
          <a:prstGeom prst="rect">
            <a:avLst/>
          </a:prstGeom>
          <a:noFill/>
        </p:spPr>
        <p:txBody>
          <a:bodyPr wrap="square" rtlCol="0">
            <a:spAutoFit/>
          </a:bodyPr>
          <a:lstStyle/>
          <a:p>
            <a:r>
              <a:rPr lang="en-GB" dirty="0"/>
              <a:t>37</a:t>
            </a:r>
            <a:r>
              <a:rPr lang="en-GB" baseline="30000" dirty="0"/>
              <a:t>th</a:t>
            </a:r>
            <a:r>
              <a:rPr lang="en-GB" dirty="0"/>
              <a:t> RD50 Workshop, </a:t>
            </a:r>
          </a:p>
          <a:p>
            <a:r>
              <a:rPr lang="en-GB" dirty="0"/>
              <a:t>November, 18-20 Zagreb, Croatia</a:t>
            </a:r>
          </a:p>
        </p:txBody>
      </p:sp>
    </p:spTree>
    <p:extLst>
      <p:ext uri="{BB962C8B-B14F-4D97-AF65-F5344CB8AC3E}">
        <p14:creationId xmlns:p14="http://schemas.microsoft.com/office/powerpoint/2010/main" val="1636892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FB5D6-5982-4720-AB13-25BF7BF09615}"/>
              </a:ext>
            </a:extLst>
          </p:cNvPr>
          <p:cNvSpPr>
            <a:spLocks noGrp="1"/>
          </p:cNvSpPr>
          <p:nvPr>
            <p:ph type="title"/>
          </p:nvPr>
        </p:nvSpPr>
        <p:spPr>
          <a:xfrm>
            <a:off x="838200" y="36485"/>
            <a:ext cx="10515600" cy="753028"/>
          </a:xfrm>
        </p:spPr>
        <p:txBody>
          <a:bodyPr>
            <a:normAutofit/>
          </a:bodyPr>
          <a:lstStyle/>
          <a:p>
            <a:r>
              <a:rPr lang="en-GB" sz="3600" b="1" dirty="0">
                <a:latin typeface="Arial Black" panose="020B0A04020102020204" pitchFamily="34" charset="0"/>
              </a:rPr>
              <a:t>Measurement procedure</a:t>
            </a:r>
          </a:p>
        </p:txBody>
      </p:sp>
      <p:sp>
        <p:nvSpPr>
          <p:cNvPr id="4" name="TextBox 3">
            <a:extLst>
              <a:ext uri="{FF2B5EF4-FFF2-40B4-BE49-F238E27FC236}">
                <a16:creationId xmlns:a16="http://schemas.microsoft.com/office/drawing/2014/main" id="{7A73A7B4-BD61-48E1-9021-5BE5D0B9753F}"/>
              </a:ext>
            </a:extLst>
          </p:cNvPr>
          <p:cNvSpPr txBox="1"/>
          <p:nvPr/>
        </p:nvSpPr>
        <p:spPr>
          <a:xfrm>
            <a:off x="249691" y="371581"/>
            <a:ext cx="11784265" cy="2031325"/>
          </a:xfrm>
          <a:prstGeom prst="rect">
            <a:avLst/>
          </a:prstGeom>
          <a:noFill/>
        </p:spPr>
        <p:txBody>
          <a:bodyPr wrap="square">
            <a:spAutoFit/>
          </a:bodyPr>
          <a:lstStyle/>
          <a:p>
            <a:pPr algn="l"/>
            <a:endParaRPr lang="en-GB" b="0" i="0" dirty="0">
              <a:solidFill>
                <a:srgbClr val="222222"/>
              </a:solidFill>
              <a:effectLst/>
              <a:latin typeface="Arial" panose="020B0604020202020204" pitchFamily="34" charset="0"/>
            </a:endParaRPr>
          </a:p>
          <a:p>
            <a:pPr marL="285750" indent="-285750" algn="l">
              <a:buFont typeface="Wingdings" panose="05000000000000000000" pitchFamily="2" charset="2"/>
              <a:buChar char="q"/>
            </a:pPr>
            <a:r>
              <a:rPr lang="en-GB" dirty="0">
                <a:solidFill>
                  <a:srgbClr val="222222"/>
                </a:solidFill>
                <a:latin typeface="Arial" panose="020B0604020202020204" pitchFamily="34" charset="0"/>
              </a:rPr>
              <a:t>T</a:t>
            </a:r>
            <a:r>
              <a:rPr lang="en-GB" b="0" i="0" dirty="0">
                <a:solidFill>
                  <a:srgbClr val="222222"/>
                </a:solidFill>
                <a:effectLst/>
                <a:latin typeface="Arial" panose="020B0604020202020204" pitchFamily="34" charset="0"/>
              </a:rPr>
              <a:t>he number of triggers/events taken doesn’t have to be very large – 1 kHz</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It would be interesting if possible to see what happens if </a:t>
            </a:r>
            <a:r>
              <a:rPr lang="en-GB" dirty="0">
                <a:solidFill>
                  <a:srgbClr val="222222"/>
                </a:solidFill>
                <a:latin typeface="Arial" panose="020B0604020202020204" pitchFamily="34" charset="0"/>
              </a:rPr>
              <a:t>we</a:t>
            </a:r>
            <a:r>
              <a:rPr lang="en-GB" b="0" i="0" dirty="0">
                <a:solidFill>
                  <a:srgbClr val="222222"/>
                </a:solidFill>
                <a:effectLst/>
                <a:latin typeface="Arial" panose="020B0604020202020204" pitchFamily="34" charset="0"/>
              </a:rPr>
              <a:t> </a:t>
            </a:r>
            <a:r>
              <a:rPr lang="en-GB" dirty="0">
                <a:solidFill>
                  <a:srgbClr val="222222"/>
                </a:solidFill>
                <a:latin typeface="Arial" panose="020B0604020202020204" pitchFamily="34" charset="0"/>
              </a:rPr>
              <a:t>hit</a:t>
            </a:r>
            <a:r>
              <a:rPr lang="en-GB" b="0" i="0" dirty="0">
                <a:solidFill>
                  <a:srgbClr val="222222"/>
                </a:solidFill>
                <a:effectLst/>
                <a:latin typeface="Arial" panose="020B0604020202020204" pitchFamily="34" charset="0"/>
              </a:rPr>
              <a:t> the GR area. </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The reason for that is that at LHC </a:t>
            </a:r>
            <a:r>
              <a:rPr lang="en-GB" dirty="0">
                <a:solidFill>
                  <a:srgbClr val="222222"/>
                </a:solidFill>
                <a:latin typeface="Arial" panose="020B0604020202020204" pitchFamily="34" charset="0"/>
              </a:rPr>
              <a:t>there will be</a:t>
            </a:r>
            <a:r>
              <a:rPr lang="en-GB" b="0" i="0" dirty="0">
                <a:solidFill>
                  <a:srgbClr val="222222"/>
                </a:solidFill>
                <a:effectLst/>
                <a:latin typeface="Arial" panose="020B0604020202020204" pitchFamily="34" charset="0"/>
              </a:rPr>
              <a:t> events that will deposit very large energy</a:t>
            </a:r>
            <a:r>
              <a:rPr lang="en-GB" dirty="0">
                <a:solidFill>
                  <a:srgbClr val="222222"/>
                </a:solidFill>
                <a:latin typeface="Arial" panose="020B0604020202020204" pitchFamily="34" charset="0"/>
              </a:rPr>
              <a:t>; </a:t>
            </a:r>
            <a:r>
              <a:rPr lang="en-GB" b="0" i="0" dirty="0">
                <a:solidFill>
                  <a:srgbClr val="222222"/>
                </a:solidFill>
                <a:effectLst/>
                <a:latin typeface="Arial" panose="020B0604020202020204" pitchFamily="34" charset="0"/>
              </a:rPr>
              <a:t>As </a:t>
            </a:r>
            <a:r>
              <a:rPr lang="en-GB" dirty="0">
                <a:solidFill>
                  <a:srgbClr val="222222"/>
                </a:solidFill>
                <a:latin typeface="Arial" panose="020B0604020202020204" pitchFamily="34" charset="0"/>
              </a:rPr>
              <a:t>LGADs</a:t>
            </a:r>
            <a:r>
              <a:rPr lang="en-GB" b="0" i="0" dirty="0">
                <a:solidFill>
                  <a:srgbClr val="222222"/>
                </a:solidFill>
                <a:effectLst/>
                <a:latin typeface="Arial" panose="020B0604020202020204" pitchFamily="34" charset="0"/>
              </a:rPr>
              <a:t> are close to breakdown the fear is that large amount of ionization in small space may lead to collapse of the field and destructive breakdown. </a:t>
            </a:r>
          </a:p>
          <a:p>
            <a:pPr marL="285750" indent="-285750" algn="l">
              <a:buFont typeface="Wingdings" panose="05000000000000000000" pitchFamily="2" charset="2"/>
              <a:buChar char="q"/>
            </a:pPr>
            <a:r>
              <a:rPr lang="en-GB" dirty="0">
                <a:solidFill>
                  <a:srgbClr val="222222"/>
                </a:solidFill>
                <a:latin typeface="Arial" panose="020B0604020202020204" pitchFamily="34" charset="0"/>
              </a:rPr>
              <a:t>The </a:t>
            </a:r>
            <a:r>
              <a:rPr lang="en-GB" b="0" i="0" dirty="0">
                <a:solidFill>
                  <a:srgbClr val="222222"/>
                </a:solidFill>
                <a:effectLst/>
                <a:latin typeface="Arial" panose="020B0604020202020204" pitchFamily="34" charset="0"/>
              </a:rPr>
              <a:t>fatalities of the sensors at test beam appear sooner than at the lab tests with </a:t>
            </a:r>
            <a:r>
              <a:rPr lang="en-GB" b="0" i="0" baseline="30000" dirty="0">
                <a:solidFill>
                  <a:srgbClr val="222222"/>
                </a:solidFill>
                <a:effectLst/>
                <a:latin typeface="Arial" panose="020B0604020202020204" pitchFamily="34" charset="0"/>
              </a:rPr>
              <a:t>90</a:t>
            </a:r>
            <a:r>
              <a:rPr lang="en-GB" b="0" i="0" dirty="0">
                <a:solidFill>
                  <a:srgbClr val="222222"/>
                </a:solidFill>
                <a:effectLst/>
                <a:latin typeface="Arial" panose="020B0604020202020204" pitchFamily="34" charset="0"/>
              </a:rPr>
              <a:t>Sr electrons. </a:t>
            </a:r>
          </a:p>
        </p:txBody>
      </p:sp>
      <p:sp>
        <p:nvSpPr>
          <p:cNvPr id="5" name="TextBox 4">
            <a:extLst>
              <a:ext uri="{FF2B5EF4-FFF2-40B4-BE49-F238E27FC236}">
                <a16:creationId xmlns:a16="http://schemas.microsoft.com/office/drawing/2014/main" id="{B6A0553B-6F82-4D77-9D5C-BC93B5456F5D}"/>
              </a:ext>
            </a:extLst>
          </p:cNvPr>
          <p:cNvSpPr txBox="1"/>
          <p:nvPr/>
        </p:nvSpPr>
        <p:spPr>
          <a:xfrm>
            <a:off x="249691" y="2577658"/>
            <a:ext cx="10880035" cy="4062651"/>
          </a:xfrm>
          <a:prstGeom prst="rect">
            <a:avLst/>
          </a:prstGeom>
          <a:noFill/>
        </p:spPr>
        <p:txBody>
          <a:bodyPr wrap="square">
            <a:spAutoFit/>
          </a:bodyPr>
          <a:lstStyle/>
          <a:p>
            <a:pPr algn="l"/>
            <a:r>
              <a:rPr lang="en-GB" sz="2000" b="0" i="0" dirty="0">
                <a:solidFill>
                  <a:srgbClr val="222222"/>
                </a:solidFill>
                <a:effectLst/>
                <a:latin typeface="Arial Black" panose="020B0A04020102020204" pitchFamily="34" charset="0"/>
              </a:rPr>
              <a:t>Strategy/Methodology to be applied:</a:t>
            </a:r>
          </a:p>
          <a:p>
            <a:pPr marL="342900" indent="-342900" algn="l">
              <a:buFont typeface="Wingdings" panose="05000000000000000000" pitchFamily="2" charset="2"/>
              <a:buChar char="q"/>
            </a:pPr>
            <a:r>
              <a:rPr lang="en-GB" sz="2000" b="0" i="0" dirty="0">
                <a:solidFill>
                  <a:srgbClr val="222222"/>
                </a:solidFill>
                <a:effectLst/>
                <a:latin typeface="Arial" panose="020B0604020202020204" pitchFamily="34" charset="0"/>
              </a:rPr>
              <a:t>The HV </a:t>
            </a:r>
            <a:r>
              <a:rPr lang="en-GB" sz="2000" dirty="0">
                <a:solidFill>
                  <a:srgbClr val="222222"/>
                </a:solidFill>
                <a:latin typeface="Arial" panose="020B0604020202020204" pitchFamily="34" charset="0"/>
              </a:rPr>
              <a:t>has to be</a:t>
            </a:r>
            <a:r>
              <a:rPr lang="en-GB" sz="2000" b="0" i="0" dirty="0">
                <a:solidFill>
                  <a:srgbClr val="222222"/>
                </a:solidFill>
                <a:effectLst/>
                <a:latin typeface="Arial" panose="020B0604020202020204" pitchFamily="34" charset="0"/>
              </a:rPr>
              <a:t> applied to the timing board – all the sensors are at the same bias and the sum of the currents are measured  </a:t>
            </a:r>
          </a:p>
          <a:p>
            <a:pPr marL="342900" indent="-342900" algn="l">
              <a:buFont typeface="Wingdings" panose="05000000000000000000" pitchFamily="2" charset="2"/>
              <a:buChar char="q"/>
            </a:pPr>
            <a:r>
              <a:rPr lang="en-GB" sz="2000" b="0" i="0" dirty="0">
                <a:solidFill>
                  <a:srgbClr val="222222"/>
                </a:solidFill>
                <a:effectLst/>
                <a:latin typeface="Arial" panose="020B0604020202020204" pitchFamily="34" charset="0"/>
              </a:rPr>
              <a:t>The intensity of the laser should have no effect to leakage unless </a:t>
            </a:r>
            <a:r>
              <a:rPr lang="en-GB" sz="2000" dirty="0">
                <a:solidFill>
                  <a:srgbClr val="222222"/>
                </a:solidFill>
                <a:latin typeface="Arial" panose="020B0604020202020204" pitchFamily="34" charset="0"/>
              </a:rPr>
              <a:t>we</a:t>
            </a:r>
            <a:r>
              <a:rPr lang="en-GB" sz="2000" b="0" i="0" dirty="0">
                <a:solidFill>
                  <a:srgbClr val="222222"/>
                </a:solidFill>
                <a:effectLst/>
                <a:latin typeface="Arial" panose="020B0604020202020204" pitchFamily="34" charset="0"/>
              </a:rPr>
              <a:t> use very high repetition/pulse rate. </a:t>
            </a:r>
          </a:p>
          <a:p>
            <a:pPr marL="342900" indent="-342900" algn="l">
              <a:buFont typeface="Wingdings" panose="05000000000000000000" pitchFamily="2" charset="2"/>
              <a:buChar char="q"/>
            </a:pPr>
            <a:r>
              <a:rPr lang="en-GB" sz="2000" dirty="0">
                <a:solidFill>
                  <a:srgbClr val="222222"/>
                </a:solidFill>
                <a:latin typeface="Arial" panose="020B0604020202020204" pitchFamily="34" charset="0"/>
              </a:rPr>
              <a:t>We decided to leave the electronics boards connected – exposing them to the risk of being destroyed (we measured also Q-V at each point)</a:t>
            </a:r>
          </a:p>
          <a:p>
            <a:pPr marL="342900" indent="-342900" algn="l">
              <a:buFont typeface="Wingdings" panose="05000000000000000000" pitchFamily="2" charset="2"/>
              <a:buChar char="q"/>
            </a:pPr>
            <a:r>
              <a:rPr lang="en-GB" sz="2000" b="1" i="0" dirty="0">
                <a:solidFill>
                  <a:schemeClr val="bg1"/>
                </a:solidFill>
                <a:effectLst/>
                <a:highlight>
                  <a:srgbClr val="000000"/>
                </a:highlight>
                <a:latin typeface="Arial" panose="020B0604020202020204" pitchFamily="34" charset="0"/>
              </a:rPr>
              <a:t>At focused laser </a:t>
            </a:r>
            <a:r>
              <a:rPr lang="en-GB" sz="2000" b="1" dirty="0">
                <a:solidFill>
                  <a:schemeClr val="bg1"/>
                </a:solidFill>
                <a:highlight>
                  <a:srgbClr val="000000"/>
                </a:highlight>
                <a:latin typeface="Arial" panose="020B0604020202020204" pitchFamily="34" charset="0"/>
              </a:rPr>
              <a:t>we looked for the</a:t>
            </a:r>
            <a:r>
              <a:rPr lang="en-GB" sz="2000" b="1" i="0" dirty="0">
                <a:solidFill>
                  <a:schemeClr val="bg1"/>
                </a:solidFill>
                <a:effectLst/>
                <a:highlight>
                  <a:srgbClr val="000000"/>
                </a:highlight>
                <a:latin typeface="Arial" panose="020B0604020202020204" pitchFamily="34" charset="0"/>
              </a:rPr>
              <a:t> breakdown of the detector by increasing the pulse energy alone</a:t>
            </a:r>
            <a:r>
              <a:rPr lang="en-GB" sz="2000" b="1" i="0" dirty="0">
                <a:solidFill>
                  <a:srgbClr val="002060"/>
                </a:solidFill>
                <a:effectLst/>
                <a:highlight>
                  <a:srgbClr val="000000"/>
                </a:highlight>
                <a:latin typeface="Arial" panose="020B0604020202020204" pitchFamily="34" charset="0"/>
              </a:rPr>
              <a:t>. </a:t>
            </a:r>
          </a:p>
          <a:p>
            <a:pPr marL="342900" indent="-342900" algn="l">
              <a:buFont typeface="Wingdings" panose="05000000000000000000" pitchFamily="2" charset="2"/>
              <a:buChar char="q"/>
            </a:pPr>
            <a:r>
              <a:rPr lang="en-GB" sz="2000" i="0" dirty="0">
                <a:effectLst/>
                <a:latin typeface="Arial" panose="020B0604020202020204" pitchFamily="34" charset="0"/>
              </a:rPr>
              <a:t>The breakdown will be seen as sudden increase of the leakage current.</a:t>
            </a:r>
          </a:p>
          <a:p>
            <a:pPr marL="342900" indent="-342900" algn="l">
              <a:buFont typeface="Wingdings" panose="05000000000000000000" pitchFamily="2" charset="2"/>
              <a:buChar char="q"/>
            </a:pPr>
            <a:r>
              <a:rPr lang="en-GB" sz="2000" dirty="0">
                <a:latin typeface="Arial" panose="020B0604020202020204" pitchFamily="34" charset="0"/>
              </a:rPr>
              <a:t>We could only cool the sensors to -3C and were not able to explore the entire bias range due to large currents.</a:t>
            </a:r>
            <a:endParaRPr lang="en-GB" sz="2000" i="0" dirty="0">
              <a:effectLst/>
              <a:latin typeface="Arial" panose="020B0604020202020204" pitchFamily="34" charset="0"/>
            </a:endParaRPr>
          </a:p>
          <a:p>
            <a:pPr marL="285750" indent="-285750" algn="l">
              <a:buFont typeface="Wingdings" panose="05000000000000000000" pitchFamily="2" charset="2"/>
              <a:buChar char="q"/>
            </a:pPr>
            <a:endParaRPr lang="en-GB"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1033846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33243-70A0-4EB4-8BFC-BAE60ED4DF9F}"/>
              </a:ext>
            </a:extLst>
          </p:cNvPr>
          <p:cNvSpPr>
            <a:spLocks noGrp="1"/>
          </p:cNvSpPr>
          <p:nvPr>
            <p:ph type="title"/>
          </p:nvPr>
        </p:nvSpPr>
        <p:spPr>
          <a:xfrm>
            <a:off x="640079" y="5615680"/>
            <a:ext cx="10911840" cy="640081"/>
          </a:xfrm>
        </p:spPr>
        <p:txBody>
          <a:bodyPr>
            <a:normAutofit/>
          </a:bodyPr>
          <a:lstStyle/>
          <a:p>
            <a:pPr algn="ctr"/>
            <a:r>
              <a:rPr lang="en-GB" sz="3200" dirty="0">
                <a:latin typeface="Arial Black" panose="020B0A04020102020204" pitchFamily="34" charset="0"/>
              </a:rPr>
              <a:t>Reminder:  Set-up</a:t>
            </a:r>
          </a:p>
        </p:txBody>
      </p:sp>
      <p:pic>
        <p:nvPicPr>
          <p:cNvPr id="3" name="Picture 2">
            <a:extLst>
              <a:ext uri="{FF2B5EF4-FFF2-40B4-BE49-F238E27FC236}">
                <a16:creationId xmlns:a16="http://schemas.microsoft.com/office/drawing/2014/main" id="{8F6EDF11-E67C-498A-BA72-055543FAA5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3692" y="225912"/>
            <a:ext cx="10363201" cy="5389768"/>
          </a:xfrm>
          <a:prstGeom prst="rect">
            <a:avLst/>
          </a:prstGeom>
        </p:spPr>
      </p:pic>
    </p:spTree>
    <p:extLst>
      <p:ext uri="{BB962C8B-B14F-4D97-AF65-F5344CB8AC3E}">
        <p14:creationId xmlns:p14="http://schemas.microsoft.com/office/powerpoint/2010/main" val="103436765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AE1E7-1644-4A5D-B902-84D13DDA99CC}"/>
              </a:ext>
            </a:extLst>
          </p:cNvPr>
          <p:cNvSpPr>
            <a:spLocks noGrp="1"/>
          </p:cNvSpPr>
          <p:nvPr>
            <p:ph type="title"/>
          </p:nvPr>
        </p:nvSpPr>
        <p:spPr/>
        <p:txBody>
          <a:bodyPr/>
          <a:lstStyle/>
          <a:p>
            <a:r>
              <a:rPr lang="en-GB" b="1" dirty="0">
                <a:latin typeface="Arial Black" panose="020B0A04020102020204" pitchFamily="34" charset="0"/>
              </a:rPr>
              <a:t>Results</a:t>
            </a:r>
          </a:p>
        </p:txBody>
      </p:sp>
      <p:sp>
        <p:nvSpPr>
          <p:cNvPr id="3" name="Text Placeholder 2">
            <a:extLst>
              <a:ext uri="{FF2B5EF4-FFF2-40B4-BE49-F238E27FC236}">
                <a16:creationId xmlns:a16="http://schemas.microsoft.com/office/drawing/2014/main" id="{B46754B2-AF9A-41FE-BF2F-69F48DCEF6E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712089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0" y="243286"/>
            <a:ext cx="5904117" cy="400110"/>
          </a:xfrm>
          <a:prstGeom prst="rect">
            <a:avLst/>
          </a:prstGeom>
          <a:noFill/>
        </p:spPr>
        <p:txBody>
          <a:bodyPr wrap="none" rtlCol="0">
            <a:spAutoFit/>
          </a:bodyPr>
          <a:lstStyle/>
          <a:p>
            <a:r>
              <a:rPr lang="en-US" sz="2000" dirty="0">
                <a:latin typeface="Arial Black" panose="020B0A04020102020204" pitchFamily="34" charset="0"/>
              </a:rPr>
              <a:t>Mortality study on irradiated W25 LGADs</a:t>
            </a:r>
          </a:p>
        </p:txBody>
      </p:sp>
      <p:sp>
        <p:nvSpPr>
          <p:cNvPr id="5" name="TextBox 4"/>
          <p:cNvSpPr txBox="1"/>
          <p:nvPr/>
        </p:nvSpPr>
        <p:spPr>
          <a:xfrm>
            <a:off x="2133601" y="762000"/>
            <a:ext cx="7924800" cy="1754326"/>
          </a:xfrm>
          <a:prstGeom prst="rect">
            <a:avLst/>
          </a:prstGeom>
          <a:noFill/>
        </p:spPr>
        <p:txBody>
          <a:bodyPr wrap="square" rtlCol="0">
            <a:spAutoFit/>
          </a:bodyPr>
          <a:lstStyle/>
          <a:p>
            <a:r>
              <a:rPr lang="en-US" dirty="0">
                <a:latin typeface="Arial Black" panose="020B0A04020102020204" pitchFamily="34" charset="0"/>
              </a:rPr>
              <a:t>Conditions:</a:t>
            </a:r>
          </a:p>
          <a:p>
            <a:pPr marL="285750" indent="-285750">
              <a:buFont typeface="Wingdings" panose="05000000000000000000" pitchFamily="2" charset="2"/>
              <a:buChar char="q"/>
            </a:pPr>
            <a:r>
              <a:rPr lang="en-US" dirty="0"/>
              <a:t>λ = 800 nm (beam focused in the </a:t>
            </a:r>
            <a:r>
              <a:rPr lang="en-US" dirty="0" err="1"/>
              <a:t>centre</a:t>
            </a:r>
            <a:r>
              <a:rPr lang="en-US" dirty="0"/>
              <a:t> of pad)</a:t>
            </a:r>
          </a:p>
          <a:p>
            <a:pPr marL="285750" indent="-285750">
              <a:buFont typeface="Wingdings" panose="05000000000000000000" pitchFamily="2" charset="2"/>
              <a:buChar char="q"/>
            </a:pPr>
            <a:r>
              <a:rPr lang="en-US" dirty="0"/>
              <a:t>Beam diameter: d = 1.7 </a:t>
            </a:r>
            <a:r>
              <a:rPr lang="el-GR" dirty="0"/>
              <a:t>μ</a:t>
            </a:r>
            <a:r>
              <a:rPr lang="en-US" dirty="0"/>
              <a:t>m</a:t>
            </a:r>
          </a:p>
          <a:p>
            <a:pPr marL="285750" indent="-285750">
              <a:buFont typeface="Wingdings" panose="05000000000000000000" pitchFamily="2" charset="2"/>
              <a:buChar char="q"/>
            </a:pPr>
            <a:r>
              <a:rPr lang="en-US" dirty="0"/>
              <a:t>Temperature: not exactly known (probably a few degrees below 0 C) but kept constant for all measurements</a:t>
            </a:r>
          </a:p>
          <a:p>
            <a:pPr marL="285750" indent="-285750">
              <a:buFont typeface="Wingdings" panose="05000000000000000000" pitchFamily="2" charset="2"/>
              <a:buChar char="q"/>
            </a:pPr>
            <a:endParaRPr lang="en-US" dirty="0"/>
          </a:p>
        </p:txBody>
      </p:sp>
      <p:graphicFrame>
        <p:nvGraphicFramePr>
          <p:cNvPr id="3" name="Table 2"/>
          <p:cNvGraphicFramePr>
            <a:graphicFrameLocks noGrp="1"/>
          </p:cNvGraphicFramePr>
          <p:nvPr/>
        </p:nvGraphicFramePr>
        <p:xfrm>
          <a:off x="2854522" y="2209800"/>
          <a:ext cx="6518079" cy="2363930"/>
        </p:xfrm>
        <a:graphic>
          <a:graphicData uri="http://schemas.openxmlformats.org/drawingml/2006/table">
            <a:tbl>
              <a:tblPr firstRow="1" firstCol="1" bandRow="1">
                <a:tableStyleId>{5C22544A-7EE6-4342-B048-85BDC9FD1C3A}</a:tableStyleId>
              </a:tblPr>
              <a:tblGrid>
                <a:gridCol w="1010238">
                  <a:extLst>
                    <a:ext uri="{9D8B030D-6E8A-4147-A177-3AD203B41FA5}">
                      <a16:colId xmlns:a16="http://schemas.microsoft.com/office/drawing/2014/main" val="20000"/>
                    </a:ext>
                  </a:extLst>
                </a:gridCol>
                <a:gridCol w="2409380">
                  <a:extLst>
                    <a:ext uri="{9D8B030D-6E8A-4147-A177-3AD203B41FA5}">
                      <a16:colId xmlns:a16="http://schemas.microsoft.com/office/drawing/2014/main" val="20001"/>
                    </a:ext>
                  </a:extLst>
                </a:gridCol>
                <a:gridCol w="1723681">
                  <a:extLst>
                    <a:ext uri="{9D8B030D-6E8A-4147-A177-3AD203B41FA5}">
                      <a16:colId xmlns:a16="http://schemas.microsoft.com/office/drawing/2014/main" val="20002"/>
                    </a:ext>
                  </a:extLst>
                </a:gridCol>
                <a:gridCol w="1374780">
                  <a:extLst>
                    <a:ext uri="{9D8B030D-6E8A-4147-A177-3AD203B41FA5}">
                      <a16:colId xmlns:a16="http://schemas.microsoft.com/office/drawing/2014/main" val="20003"/>
                    </a:ext>
                  </a:extLst>
                </a:gridCol>
              </a:tblGrid>
              <a:tr h="804238">
                <a:tc>
                  <a:txBody>
                    <a:bodyPr/>
                    <a:lstStyle/>
                    <a:p>
                      <a:pPr marL="0" marR="0">
                        <a:lnSpc>
                          <a:spcPct val="115000"/>
                        </a:lnSpc>
                        <a:spcBef>
                          <a:spcPts val="0"/>
                        </a:spcBef>
                        <a:spcAft>
                          <a:spcPts val="0"/>
                        </a:spcAft>
                      </a:pPr>
                      <a:r>
                        <a:rPr lang="en-US" sz="1600" dirty="0">
                          <a:effectLst/>
                        </a:rPr>
                        <a:t>Fluence</a:t>
                      </a:r>
                    </a:p>
                    <a:p>
                      <a:pPr marL="0" marR="0">
                        <a:lnSpc>
                          <a:spcPct val="115000"/>
                        </a:lnSpc>
                        <a:spcBef>
                          <a:spcPts val="0"/>
                        </a:spcBef>
                        <a:spcAft>
                          <a:spcPts val="0"/>
                        </a:spcAft>
                      </a:pPr>
                      <a:r>
                        <a:rPr lang="en-US" sz="1600" dirty="0">
                          <a:effectLst/>
                          <a:latin typeface="Calibri"/>
                          <a:ea typeface="Calibri"/>
                          <a:cs typeface="Times New Roman"/>
                        </a:rPr>
                        <a:t>(cm</a:t>
                      </a:r>
                      <a:r>
                        <a:rPr lang="en-US" sz="1600" baseline="30000" dirty="0">
                          <a:effectLst/>
                          <a:latin typeface="Calibri"/>
                          <a:ea typeface="Calibri"/>
                          <a:cs typeface="Times New Roman"/>
                        </a:rPr>
                        <a:t>-2</a:t>
                      </a:r>
                      <a:r>
                        <a:rPr lang="en-US" sz="1600" dirty="0">
                          <a:effectLst/>
                          <a:latin typeface="Calibri"/>
                          <a:ea typeface="Calibri"/>
                          <a:cs typeface="Times New Roman"/>
                        </a:rPr>
                        <a:t>)</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Max. achievable bias </a:t>
                      </a:r>
                      <a:r>
                        <a:rPr lang="en-US" sz="1600" baseline="30000" dirty="0">
                          <a:effectLst/>
                        </a:rPr>
                        <a:t>a</a:t>
                      </a:r>
                      <a:endParaRPr lang="en-US" sz="1100" baseline="30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Max. used laser power</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Damage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89923">
                <a:tc>
                  <a:txBody>
                    <a:bodyPr/>
                    <a:lstStyle/>
                    <a:p>
                      <a:pPr marL="0" marR="0" algn="ctr">
                        <a:lnSpc>
                          <a:spcPct val="115000"/>
                        </a:lnSpc>
                        <a:spcBef>
                          <a:spcPts val="0"/>
                        </a:spcBef>
                        <a:spcAft>
                          <a:spcPts val="0"/>
                        </a:spcAft>
                      </a:pPr>
                      <a:r>
                        <a:rPr lang="en-US" sz="1600">
                          <a:effectLst/>
                        </a:rPr>
                        <a:t>4e+14</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340 V</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1 μW</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no</a:t>
                      </a:r>
                      <a:endParaRPr lang="en-US" sz="1100">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389923">
                <a:tc>
                  <a:txBody>
                    <a:bodyPr/>
                    <a:lstStyle/>
                    <a:p>
                      <a:pPr marL="0" marR="0" algn="ctr">
                        <a:lnSpc>
                          <a:spcPct val="115000"/>
                        </a:lnSpc>
                        <a:spcBef>
                          <a:spcPts val="0"/>
                        </a:spcBef>
                        <a:spcAft>
                          <a:spcPts val="0"/>
                        </a:spcAft>
                      </a:pPr>
                      <a:r>
                        <a:rPr lang="en-US" sz="1600">
                          <a:effectLst/>
                        </a:rPr>
                        <a:t>8e+14</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300 V</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1 μW</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no</a:t>
                      </a:r>
                      <a:endParaRPr lang="en-US" sz="110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389923">
                <a:tc>
                  <a:txBody>
                    <a:bodyPr/>
                    <a:lstStyle/>
                    <a:p>
                      <a:pPr marL="0" marR="0" algn="ctr">
                        <a:lnSpc>
                          <a:spcPct val="115000"/>
                        </a:lnSpc>
                        <a:spcBef>
                          <a:spcPts val="0"/>
                        </a:spcBef>
                        <a:spcAft>
                          <a:spcPts val="0"/>
                        </a:spcAft>
                      </a:pPr>
                      <a:r>
                        <a:rPr lang="en-US" sz="1600">
                          <a:effectLst/>
                        </a:rPr>
                        <a:t>1.5e+15</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400 V </a:t>
                      </a:r>
                      <a:r>
                        <a:rPr lang="en-US" sz="1600" baseline="30000" dirty="0">
                          <a:effectLst/>
                        </a:rPr>
                        <a:t>b</a:t>
                      </a:r>
                      <a:endParaRPr lang="en-US" sz="11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1 μW</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partially </a:t>
                      </a:r>
                      <a:r>
                        <a:rPr lang="en-US" sz="1600" baseline="30000" dirty="0">
                          <a:effectLst/>
                        </a:rPr>
                        <a:t>c</a:t>
                      </a:r>
                      <a:endParaRPr lang="en-US"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3"/>
                  </a:ext>
                </a:extLst>
              </a:tr>
              <a:tr h="389923">
                <a:tc>
                  <a:txBody>
                    <a:bodyPr/>
                    <a:lstStyle/>
                    <a:p>
                      <a:pPr marL="0" marR="0" algn="ctr">
                        <a:lnSpc>
                          <a:spcPct val="115000"/>
                        </a:lnSpc>
                        <a:spcBef>
                          <a:spcPts val="0"/>
                        </a:spcBef>
                        <a:spcAft>
                          <a:spcPts val="0"/>
                        </a:spcAft>
                      </a:pPr>
                      <a:r>
                        <a:rPr lang="en-US" sz="1600">
                          <a:effectLst/>
                        </a:rPr>
                        <a:t>2.5e+15</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360 V</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10 μW</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no</a:t>
                      </a:r>
                      <a:endParaRPr lang="en-US"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4"/>
                  </a:ext>
                </a:extLst>
              </a:tr>
            </a:tbl>
          </a:graphicData>
        </a:graphic>
      </p:graphicFrame>
      <p:sp>
        <p:nvSpPr>
          <p:cNvPr id="6" name="Rectangle 5"/>
          <p:cNvSpPr/>
          <p:nvPr/>
        </p:nvSpPr>
        <p:spPr>
          <a:xfrm>
            <a:off x="1828801" y="5280319"/>
            <a:ext cx="8229600" cy="1569660"/>
          </a:xfrm>
          <a:prstGeom prst="rect">
            <a:avLst/>
          </a:prstGeom>
        </p:spPr>
        <p:txBody>
          <a:bodyPr wrap="square">
            <a:spAutoFit/>
          </a:bodyPr>
          <a:lstStyle/>
          <a:p>
            <a:r>
              <a:rPr lang="en-US" sz="1400" baseline="30000" dirty="0"/>
              <a:t>a</a:t>
            </a:r>
            <a:r>
              <a:rPr lang="en-US" sz="1400" dirty="0"/>
              <a:t> </a:t>
            </a:r>
            <a:r>
              <a:rPr lang="en-US" sz="1600" dirty="0"/>
              <a:t>our HV power supply allows maximal current 0.5 mA so maximal achievable bias  corresponds to situation when current does not exceed this value</a:t>
            </a:r>
          </a:p>
          <a:p>
            <a:r>
              <a:rPr lang="en-US" sz="1600" baseline="30000" dirty="0"/>
              <a:t>b</a:t>
            </a:r>
            <a:r>
              <a:rPr lang="en-US" sz="1600" dirty="0"/>
              <a:t> 400 V was maximal achievable value but at this voltage there was no pulse (only noise detected). Clear pulse appeared when bias was reduced to 360 V</a:t>
            </a:r>
          </a:p>
          <a:p>
            <a:r>
              <a:rPr lang="en-US" sz="1600" baseline="30000" dirty="0"/>
              <a:t>c</a:t>
            </a:r>
            <a:r>
              <a:rPr lang="en-US" sz="1600" dirty="0"/>
              <a:t> after illumination with 1 </a:t>
            </a:r>
            <a:r>
              <a:rPr lang="en-US" sz="1600" dirty="0" err="1"/>
              <a:t>μW</a:t>
            </a:r>
            <a:r>
              <a:rPr lang="en-US" sz="1600" dirty="0"/>
              <a:t> current jumped and the signal was gone. However it was possible to get signal again after reduction of bias. Maximal achievable value dropped to 320 V</a:t>
            </a:r>
          </a:p>
        </p:txBody>
      </p:sp>
    </p:spTree>
    <p:extLst>
      <p:ext uri="{BB962C8B-B14F-4D97-AF65-F5344CB8AC3E}">
        <p14:creationId xmlns:p14="http://schemas.microsoft.com/office/powerpoint/2010/main" val="4037795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71800" y="240268"/>
            <a:ext cx="7756932" cy="369332"/>
          </a:xfrm>
          <a:prstGeom prst="rect">
            <a:avLst/>
          </a:prstGeom>
          <a:noFill/>
        </p:spPr>
        <p:txBody>
          <a:bodyPr wrap="none" rtlCol="0">
            <a:spAutoFit/>
          </a:bodyPr>
          <a:lstStyle/>
          <a:p>
            <a:r>
              <a:rPr lang="en-US" dirty="0">
                <a:latin typeface="Arial Black" panose="020B0A04020102020204" pitchFamily="34" charset="0"/>
              </a:rPr>
              <a:t>Leakage current, Collected charge, Noise and Jitter vs Bias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2600" y="3865494"/>
            <a:ext cx="4114800" cy="2535307"/>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7067" y="3941693"/>
            <a:ext cx="2209800" cy="134278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1034144"/>
            <a:ext cx="4114800" cy="2547257"/>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600" y="3865493"/>
            <a:ext cx="4114800" cy="2530196"/>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48400" y="1056576"/>
            <a:ext cx="4114800" cy="2524824"/>
          </a:xfrm>
          <a:prstGeom prst="rect">
            <a:avLst/>
          </a:prstGeom>
        </p:spPr>
      </p:pic>
    </p:spTree>
    <p:extLst>
      <p:ext uri="{BB962C8B-B14F-4D97-AF65-F5344CB8AC3E}">
        <p14:creationId xmlns:p14="http://schemas.microsoft.com/office/powerpoint/2010/main" val="1882743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87829" y="199435"/>
            <a:ext cx="2055371" cy="369332"/>
          </a:xfrm>
          <a:prstGeom prst="rect">
            <a:avLst/>
          </a:prstGeom>
          <a:noFill/>
        </p:spPr>
        <p:txBody>
          <a:bodyPr wrap="none" rtlCol="0">
            <a:spAutoFit/>
          </a:bodyPr>
          <a:lstStyle/>
          <a:p>
            <a:r>
              <a:rPr lang="en-US" dirty="0">
                <a:latin typeface="Arial Black" panose="020B0A04020102020204" pitchFamily="34" charset="0"/>
              </a:rPr>
              <a:t>Sample: 4E+14</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445" y="958914"/>
            <a:ext cx="4747020" cy="2693961"/>
          </a:xfrm>
          <a:prstGeom prst="rect">
            <a:avLst/>
          </a:prstGeom>
        </p:spPr>
      </p:pic>
      <p:sp>
        <p:nvSpPr>
          <p:cNvPr id="9" name="TextBox 8"/>
          <p:cNvSpPr txBox="1"/>
          <p:nvPr/>
        </p:nvSpPr>
        <p:spPr>
          <a:xfrm>
            <a:off x="435429" y="637620"/>
            <a:ext cx="2550763" cy="369332"/>
          </a:xfrm>
          <a:prstGeom prst="rect">
            <a:avLst/>
          </a:prstGeom>
          <a:noFill/>
        </p:spPr>
        <p:txBody>
          <a:bodyPr wrap="none" rtlCol="0">
            <a:spAutoFit/>
          </a:bodyPr>
          <a:lstStyle/>
          <a:p>
            <a:r>
              <a:rPr lang="en-US" dirty="0"/>
              <a:t>Signal vs bias at P=23 </a:t>
            </a:r>
            <a:r>
              <a:rPr lang="en-US" dirty="0" err="1"/>
              <a:t>pW</a:t>
            </a:r>
            <a:endParaRPr lang="en-US" dirty="0"/>
          </a:p>
        </p:txBody>
      </p:sp>
      <p:pic>
        <p:nvPicPr>
          <p:cNvPr id="3" name="Picture 2">
            <a:extLst>
              <a:ext uri="{FF2B5EF4-FFF2-40B4-BE49-F238E27FC236}">
                <a16:creationId xmlns:a16="http://schemas.microsoft.com/office/drawing/2014/main" id="{7A7C48EA-9A17-41E7-A97E-FA251A23D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7371" y="855247"/>
            <a:ext cx="5164184" cy="2884499"/>
          </a:xfrm>
          <a:prstGeom prst="rect">
            <a:avLst/>
          </a:prstGeom>
        </p:spPr>
      </p:pic>
      <p:sp>
        <p:nvSpPr>
          <p:cNvPr id="10" name="TextBox 9">
            <a:extLst>
              <a:ext uri="{FF2B5EF4-FFF2-40B4-BE49-F238E27FC236}">
                <a16:creationId xmlns:a16="http://schemas.microsoft.com/office/drawing/2014/main" id="{6291FFF5-C5CF-422E-AEEF-B05315F956A2}"/>
              </a:ext>
            </a:extLst>
          </p:cNvPr>
          <p:cNvSpPr txBox="1"/>
          <p:nvPr/>
        </p:nvSpPr>
        <p:spPr>
          <a:xfrm>
            <a:off x="7050677" y="589582"/>
            <a:ext cx="6106886" cy="369332"/>
          </a:xfrm>
          <a:prstGeom prst="rect">
            <a:avLst/>
          </a:prstGeom>
          <a:noFill/>
        </p:spPr>
        <p:txBody>
          <a:bodyPr wrap="square">
            <a:spAutoFit/>
          </a:bodyPr>
          <a:lstStyle/>
          <a:p>
            <a:r>
              <a:rPr lang="en-US" dirty="0"/>
              <a:t>Signal vs bias at P=40 </a:t>
            </a:r>
            <a:r>
              <a:rPr lang="en-US" dirty="0" err="1"/>
              <a:t>pW</a:t>
            </a:r>
            <a:endParaRPr lang="en-US" dirty="0"/>
          </a:p>
        </p:txBody>
      </p:sp>
      <p:sp>
        <p:nvSpPr>
          <p:cNvPr id="11" name="TextBox 10">
            <a:extLst>
              <a:ext uri="{FF2B5EF4-FFF2-40B4-BE49-F238E27FC236}">
                <a16:creationId xmlns:a16="http://schemas.microsoft.com/office/drawing/2014/main" id="{CC2B61CE-15D0-411F-8993-742B1FD3C840}"/>
              </a:ext>
            </a:extLst>
          </p:cNvPr>
          <p:cNvSpPr txBox="1"/>
          <p:nvPr/>
        </p:nvSpPr>
        <p:spPr>
          <a:xfrm>
            <a:off x="7050677" y="199435"/>
            <a:ext cx="3086100" cy="369332"/>
          </a:xfrm>
          <a:prstGeom prst="rect">
            <a:avLst/>
          </a:prstGeom>
          <a:noFill/>
        </p:spPr>
        <p:txBody>
          <a:bodyPr wrap="square">
            <a:spAutoFit/>
          </a:bodyPr>
          <a:lstStyle/>
          <a:p>
            <a:r>
              <a:rPr lang="en-US" dirty="0">
                <a:latin typeface="Arial Black" panose="020B0A04020102020204" pitchFamily="34" charset="0"/>
              </a:rPr>
              <a:t>Sample: 8E+14</a:t>
            </a:r>
          </a:p>
        </p:txBody>
      </p:sp>
      <p:pic>
        <p:nvPicPr>
          <p:cNvPr id="7" name="Picture 6">
            <a:extLst>
              <a:ext uri="{FF2B5EF4-FFF2-40B4-BE49-F238E27FC236}">
                <a16:creationId xmlns:a16="http://schemas.microsoft.com/office/drawing/2014/main" id="{B234FF08-62B8-4D49-9C5D-5CE855EFF3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445" y="4240462"/>
            <a:ext cx="4626429" cy="2617538"/>
          </a:xfrm>
          <a:prstGeom prst="rect">
            <a:avLst/>
          </a:prstGeom>
        </p:spPr>
      </p:pic>
      <p:sp>
        <p:nvSpPr>
          <p:cNvPr id="14" name="TextBox 13">
            <a:extLst>
              <a:ext uri="{FF2B5EF4-FFF2-40B4-BE49-F238E27FC236}">
                <a16:creationId xmlns:a16="http://schemas.microsoft.com/office/drawing/2014/main" id="{F3B9ADA5-531E-4FCC-9167-F1720DAEB9B4}"/>
              </a:ext>
            </a:extLst>
          </p:cNvPr>
          <p:cNvSpPr txBox="1"/>
          <p:nvPr/>
        </p:nvSpPr>
        <p:spPr>
          <a:xfrm>
            <a:off x="642201" y="3686909"/>
            <a:ext cx="4073490" cy="369332"/>
          </a:xfrm>
          <a:prstGeom prst="rect">
            <a:avLst/>
          </a:prstGeom>
          <a:noFill/>
        </p:spPr>
        <p:txBody>
          <a:bodyPr wrap="square">
            <a:spAutoFit/>
          </a:bodyPr>
          <a:lstStyle/>
          <a:p>
            <a:r>
              <a:rPr lang="en-US" dirty="0">
                <a:latin typeface="Arial Black" panose="020B0A04020102020204" pitchFamily="34" charset="0"/>
              </a:rPr>
              <a:t>Sample: 1.5E+15</a:t>
            </a:r>
          </a:p>
        </p:txBody>
      </p:sp>
      <p:sp>
        <p:nvSpPr>
          <p:cNvPr id="16" name="TextBox 15">
            <a:extLst>
              <a:ext uri="{FF2B5EF4-FFF2-40B4-BE49-F238E27FC236}">
                <a16:creationId xmlns:a16="http://schemas.microsoft.com/office/drawing/2014/main" id="{A5840CA4-2902-4D72-A585-F2AE3C2B3549}"/>
              </a:ext>
            </a:extLst>
          </p:cNvPr>
          <p:cNvSpPr txBox="1"/>
          <p:nvPr/>
        </p:nvSpPr>
        <p:spPr>
          <a:xfrm>
            <a:off x="617404" y="4005411"/>
            <a:ext cx="6577148" cy="369332"/>
          </a:xfrm>
          <a:prstGeom prst="rect">
            <a:avLst/>
          </a:prstGeom>
          <a:noFill/>
        </p:spPr>
        <p:txBody>
          <a:bodyPr wrap="square">
            <a:spAutoFit/>
          </a:bodyPr>
          <a:lstStyle/>
          <a:p>
            <a:r>
              <a:rPr lang="en-US" dirty="0"/>
              <a:t>Signal vs bias at P=22 </a:t>
            </a:r>
            <a:r>
              <a:rPr lang="en-US" dirty="0" err="1"/>
              <a:t>pW</a:t>
            </a:r>
            <a:endParaRPr lang="en-US" dirty="0"/>
          </a:p>
        </p:txBody>
      </p:sp>
      <p:pic>
        <p:nvPicPr>
          <p:cNvPr id="18" name="Picture 17">
            <a:extLst>
              <a:ext uri="{FF2B5EF4-FFF2-40B4-BE49-F238E27FC236}">
                <a16:creationId xmlns:a16="http://schemas.microsoft.com/office/drawing/2014/main" id="{8F454B71-F180-4A00-86BD-84D249CE3B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0677" y="4183201"/>
            <a:ext cx="4310708" cy="2425996"/>
          </a:xfrm>
          <a:prstGeom prst="rect">
            <a:avLst/>
          </a:prstGeom>
        </p:spPr>
      </p:pic>
      <p:sp>
        <p:nvSpPr>
          <p:cNvPr id="20" name="TextBox 19">
            <a:extLst>
              <a:ext uri="{FF2B5EF4-FFF2-40B4-BE49-F238E27FC236}">
                <a16:creationId xmlns:a16="http://schemas.microsoft.com/office/drawing/2014/main" id="{C4651A2D-26F5-4A99-8BA6-B767B1C4FDC9}"/>
              </a:ext>
            </a:extLst>
          </p:cNvPr>
          <p:cNvSpPr txBox="1"/>
          <p:nvPr/>
        </p:nvSpPr>
        <p:spPr>
          <a:xfrm>
            <a:off x="7370475" y="3683746"/>
            <a:ext cx="3565256" cy="369332"/>
          </a:xfrm>
          <a:prstGeom prst="rect">
            <a:avLst/>
          </a:prstGeom>
          <a:noFill/>
        </p:spPr>
        <p:txBody>
          <a:bodyPr wrap="square">
            <a:spAutoFit/>
          </a:bodyPr>
          <a:lstStyle/>
          <a:p>
            <a:r>
              <a:rPr lang="en-US" dirty="0">
                <a:latin typeface="Arial Black" panose="020B0A04020102020204" pitchFamily="34" charset="0"/>
              </a:rPr>
              <a:t>Sample: 2.5E+15</a:t>
            </a:r>
          </a:p>
        </p:txBody>
      </p:sp>
      <p:sp>
        <p:nvSpPr>
          <p:cNvPr id="22" name="TextBox 21">
            <a:extLst>
              <a:ext uri="{FF2B5EF4-FFF2-40B4-BE49-F238E27FC236}">
                <a16:creationId xmlns:a16="http://schemas.microsoft.com/office/drawing/2014/main" id="{75823D31-9A48-4B02-A346-61F7BE8925EA}"/>
              </a:ext>
            </a:extLst>
          </p:cNvPr>
          <p:cNvSpPr txBox="1"/>
          <p:nvPr/>
        </p:nvSpPr>
        <p:spPr>
          <a:xfrm>
            <a:off x="7370475" y="3949541"/>
            <a:ext cx="4073490" cy="369332"/>
          </a:xfrm>
          <a:prstGeom prst="rect">
            <a:avLst/>
          </a:prstGeom>
          <a:noFill/>
        </p:spPr>
        <p:txBody>
          <a:bodyPr wrap="square">
            <a:spAutoFit/>
          </a:bodyPr>
          <a:lstStyle/>
          <a:p>
            <a:r>
              <a:rPr lang="en-US" dirty="0"/>
              <a:t>Signal vs bias at P=40 </a:t>
            </a:r>
            <a:r>
              <a:rPr lang="en-US" dirty="0" err="1"/>
              <a:t>pW</a:t>
            </a:r>
            <a:endParaRPr lang="en-US" dirty="0"/>
          </a:p>
        </p:txBody>
      </p:sp>
    </p:spTree>
    <p:extLst>
      <p:ext uri="{BB962C8B-B14F-4D97-AF65-F5344CB8AC3E}">
        <p14:creationId xmlns:p14="http://schemas.microsoft.com/office/powerpoint/2010/main" val="869151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71800" y="240269"/>
            <a:ext cx="3714478" cy="523220"/>
          </a:xfrm>
          <a:prstGeom prst="rect">
            <a:avLst/>
          </a:prstGeom>
          <a:noFill/>
        </p:spPr>
        <p:txBody>
          <a:bodyPr wrap="none" rtlCol="0">
            <a:spAutoFit/>
          </a:bodyPr>
          <a:lstStyle/>
          <a:p>
            <a:r>
              <a:rPr lang="en-US" sz="2800" dirty="0">
                <a:latin typeface="Arial Black" panose="020B0A04020102020204" pitchFamily="34" charset="0"/>
              </a:rPr>
              <a:t>Amplitude vs Bias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9871" y="1066801"/>
            <a:ext cx="7603631" cy="4590365"/>
          </a:xfrm>
          <a:prstGeom prst="rect">
            <a:avLst/>
          </a:prstGeom>
        </p:spPr>
      </p:pic>
      <p:sp>
        <p:nvSpPr>
          <p:cNvPr id="6" name="TextBox 5">
            <a:extLst>
              <a:ext uri="{FF2B5EF4-FFF2-40B4-BE49-F238E27FC236}">
                <a16:creationId xmlns:a16="http://schemas.microsoft.com/office/drawing/2014/main" id="{3D6B287C-3955-4586-B9DE-5C29E9E15FD2}"/>
              </a:ext>
            </a:extLst>
          </p:cNvPr>
          <p:cNvSpPr txBox="1"/>
          <p:nvPr/>
        </p:nvSpPr>
        <p:spPr>
          <a:xfrm>
            <a:off x="8694869" y="2118820"/>
            <a:ext cx="2396265" cy="1169551"/>
          </a:xfrm>
          <a:prstGeom prst="rect">
            <a:avLst/>
          </a:prstGeom>
          <a:noFill/>
        </p:spPr>
        <p:txBody>
          <a:bodyPr wrap="square">
            <a:spAutoFit/>
          </a:bodyPr>
          <a:lstStyle/>
          <a:p>
            <a:r>
              <a:rPr lang="en-GB" sz="1400" b="0" i="0" dirty="0">
                <a:solidFill>
                  <a:srgbClr val="000000"/>
                </a:solidFill>
                <a:effectLst/>
                <a:latin typeface="Arial Black" panose="020B0A04020102020204" pitchFamily="34" charset="0"/>
                <a:cs typeface="Calibri" panose="020F0502020204030204" pitchFamily="34" charset="0"/>
              </a:rPr>
              <a:t>20 </a:t>
            </a:r>
            <a:r>
              <a:rPr lang="en-GB" sz="1400" b="0" i="0" dirty="0" err="1">
                <a:solidFill>
                  <a:srgbClr val="000000"/>
                </a:solidFill>
                <a:effectLst/>
                <a:latin typeface="Arial Black" panose="020B0A04020102020204" pitchFamily="34" charset="0"/>
                <a:cs typeface="Calibri" panose="020F0502020204030204" pitchFamily="34" charset="0"/>
              </a:rPr>
              <a:t>pW</a:t>
            </a:r>
            <a:r>
              <a:rPr lang="en-GB" sz="1400" b="0" i="0" dirty="0">
                <a:solidFill>
                  <a:srgbClr val="000000"/>
                </a:solidFill>
                <a:effectLst/>
                <a:latin typeface="Arial Black" panose="020B0A04020102020204" pitchFamily="34" charset="0"/>
                <a:cs typeface="Calibri" panose="020F0502020204030204" pitchFamily="34" charset="0"/>
              </a:rPr>
              <a:t> (i.e. 0.02 </a:t>
            </a:r>
            <a:r>
              <a:rPr lang="en-GB" sz="1400" b="0" i="0" dirty="0" err="1">
                <a:solidFill>
                  <a:srgbClr val="000000"/>
                </a:solidFill>
                <a:effectLst/>
                <a:latin typeface="Arial Black" panose="020B0A04020102020204" pitchFamily="34" charset="0"/>
                <a:cs typeface="Calibri" panose="020F0502020204030204" pitchFamily="34" charset="0"/>
              </a:rPr>
              <a:t>pJ</a:t>
            </a:r>
            <a:r>
              <a:rPr lang="en-GB" sz="1400" b="0" i="0" dirty="0">
                <a:solidFill>
                  <a:srgbClr val="000000"/>
                </a:solidFill>
                <a:effectLst/>
                <a:latin typeface="Arial Black" panose="020B0A04020102020204" pitchFamily="34" charset="0"/>
                <a:cs typeface="Calibri" panose="020F0502020204030204" pitchFamily="34" charset="0"/>
              </a:rPr>
              <a:t>/pulse) </a:t>
            </a:r>
            <a:r>
              <a:rPr lang="en-GB" sz="1400" dirty="0">
                <a:solidFill>
                  <a:srgbClr val="000000"/>
                </a:solidFill>
                <a:latin typeface="Arial Black" panose="020B0A04020102020204" pitchFamily="34" charset="0"/>
                <a:cs typeface="Calibri" panose="020F0502020204030204" pitchFamily="34" charset="0"/>
              </a:rPr>
              <a:t>was</a:t>
            </a:r>
            <a:r>
              <a:rPr lang="en-GB" sz="1400" b="0" i="0" dirty="0">
                <a:solidFill>
                  <a:srgbClr val="000000"/>
                </a:solidFill>
                <a:effectLst/>
                <a:latin typeface="Arial Black" panose="020B0A04020102020204" pitchFamily="34" charset="0"/>
                <a:cs typeface="Calibri" panose="020F0502020204030204" pitchFamily="34" charset="0"/>
              </a:rPr>
              <a:t> enough to generate amplitude about 100 mV at 100 V bias</a:t>
            </a:r>
            <a:endParaRPr lang="en-GB" sz="1400" dirty="0">
              <a:latin typeface="Arial Black" panose="020B0A04020102020204" pitchFamily="34" charset="0"/>
              <a:cs typeface="Calibri" panose="020F0502020204030204" pitchFamily="34" charset="0"/>
            </a:endParaRPr>
          </a:p>
        </p:txBody>
      </p:sp>
    </p:spTree>
    <p:extLst>
      <p:ext uri="{BB962C8B-B14F-4D97-AF65-F5344CB8AC3E}">
        <p14:creationId xmlns:p14="http://schemas.microsoft.com/office/powerpoint/2010/main" val="244048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38401" y="65234"/>
            <a:ext cx="3880421" cy="400110"/>
          </a:xfrm>
          <a:prstGeom prst="rect">
            <a:avLst/>
          </a:prstGeom>
          <a:noFill/>
        </p:spPr>
        <p:txBody>
          <a:bodyPr wrap="none" rtlCol="0">
            <a:spAutoFit/>
          </a:bodyPr>
          <a:lstStyle/>
          <a:p>
            <a:r>
              <a:rPr lang="en-US" dirty="0">
                <a:latin typeface="Arial Black" panose="020B0A04020102020204" pitchFamily="34" charset="0"/>
              </a:rPr>
              <a:t>Sample: </a:t>
            </a:r>
            <a:r>
              <a:rPr lang="en-US" sz="2000" b="1" dirty="0">
                <a:latin typeface="Arial Black" panose="020B0A04020102020204" pitchFamily="34" charset="0"/>
              </a:rPr>
              <a:t>4E+14 </a:t>
            </a:r>
            <a:r>
              <a:rPr lang="en-US" dirty="0">
                <a:latin typeface="Arial Black" panose="020B0A04020102020204" pitchFamily="34" charset="0"/>
              </a:rPr>
              <a:t>at </a:t>
            </a:r>
            <a:r>
              <a:rPr lang="en-US" b="1" dirty="0">
                <a:latin typeface="Arial Black" panose="020B0A04020102020204" pitchFamily="34" charset="0"/>
              </a:rPr>
              <a:t>bias 300 V</a:t>
            </a:r>
          </a:p>
        </p:txBody>
      </p:sp>
      <p:sp>
        <p:nvSpPr>
          <p:cNvPr id="9" name="TextBox 8"/>
          <p:cNvSpPr txBox="1"/>
          <p:nvPr/>
        </p:nvSpPr>
        <p:spPr>
          <a:xfrm>
            <a:off x="2590801" y="956298"/>
            <a:ext cx="2550763" cy="369332"/>
          </a:xfrm>
          <a:prstGeom prst="rect">
            <a:avLst/>
          </a:prstGeom>
          <a:noFill/>
        </p:spPr>
        <p:txBody>
          <a:bodyPr wrap="none" rtlCol="0">
            <a:spAutoFit/>
          </a:bodyPr>
          <a:lstStyle/>
          <a:p>
            <a:r>
              <a:rPr lang="en-US" dirty="0"/>
              <a:t>Signal vs bias at P=40 </a:t>
            </a:r>
            <a:r>
              <a:rPr lang="en-US" dirty="0" err="1"/>
              <a:t>pW</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470" y="845820"/>
            <a:ext cx="4572000" cy="27851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5470" y="3645697"/>
            <a:ext cx="4572000" cy="2796065"/>
          </a:xfrm>
          <a:prstGeom prst="rect">
            <a:avLst/>
          </a:prstGeom>
        </p:spPr>
      </p:pic>
      <p:sp>
        <p:nvSpPr>
          <p:cNvPr id="10" name="TextBox 9"/>
          <p:cNvSpPr txBox="1"/>
          <p:nvPr/>
        </p:nvSpPr>
        <p:spPr>
          <a:xfrm>
            <a:off x="2438399" y="402300"/>
            <a:ext cx="2577822" cy="369332"/>
          </a:xfrm>
          <a:prstGeom prst="rect">
            <a:avLst/>
          </a:prstGeom>
          <a:noFill/>
        </p:spPr>
        <p:txBody>
          <a:bodyPr wrap="none" rtlCol="0">
            <a:spAutoFit/>
          </a:bodyPr>
          <a:lstStyle/>
          <a:p>
            <a:r>
              <a:rPr lang="en-US" dirty="0"/>
              <a:t>Signal for different power</a:t>
            </a:r>
          </a:p>
        </p:txBody>
      </p:sp>
      <p:sp>
        <p:nvSpPr>
          <p:cNvPr id="11" name="TextBox 10"/>
          <p:cNvSpPr txBox="1"/>
          <p:nvPr/>
        </p:nvSpPr>
        <p:spPr>
          <a:xfrm>
            <a:off x="7086601" y="4859062"/>
            <a:ext cx="2778838" cy="369332"/>
          </a:xfrm>
          <a:prstGeom prst="rect">
            <a:avLst/>
          </a:prstGeom>
          <a:noFill/>
        </p:spPr>
        <p:txBody>
          <a:bodyPr wrap="none" rtlCol="0">
            <a:spAutoFit/>
          </a:bodyPr>
          <a:lstStyle/>
          <a:p>
            <a:r>
              <a:rPr lang="en-US" dirty="0">
                <a:latin typeface="Arial Black" panose="020B0A04020102020204" pitchFamily="34" charset="0"/>
              </a:rPr>
              <a:t>Sensor not damaged</a:t>
            </a:r>
          </a:p>
        </p:txBody>
      </p:sp>
      <p:cxnSp>
        <p:nvCxnSpPr>
          <p:cNvPr id="7" name="Straight Connector 6">
            <a:extLst>
              <a:ext uri="{FF2B5EF4-FFF2-40B4-BE49-F238E27FC236}">
                <a16:creationId xmlns:a16="http://schemas.microsoft.com/office/drawing/2014/main" id="{B82D5AC1-193D-437D-A703-7DFCD6A3C3DD}"/>
              </a:ext>
            </a:extLst>
          </p:cNvPr>
          <p:cNvCxnSpPr/>
          <p:nvPr/>
        </p:nvCxnSpPr>
        <p:spPr>
          <a:xfrm>
            <a:off x="6714309" y="434566"/>
            <a:ext cx="0" cy="35365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A134F4F-36EB-4FC2-8041-DA0CE1096925}"/>
              </a:ext>
            </a:extLst>
          </p:cNvPr>
          <p:cNvSpPr txBox="1"/>
          <p:nvPr/>
        </p:nvSpPr>
        <p:spPr>
          <a:xfrm>
            <a:off x="7697170" y="402300"/>
            <a:ext cx="4050605" cy="338554"/>
          </a:xfrm>
          <a:prstGeom prst="rect">
            <a:avLst/>
          </a:prstGeom>
          <a:noFill/>
        </p:spPr>
        <p:txBody>
          <a:bodyPr wrap="square" rtlCol="0">
            <a:spAutoFit/>
          </a:bodyPr>
          <a:lstStyle/>
          <a:p>
            <a:r>
              <a:rPr lang="en-GB" sz="1600" dirty="0">
                <a:latin typeface="Arial Black" panose="020B0A04020102020204" pitchFamily="34" charset="0"/>
              </a:rPr>
              <a:t>Measurement by Sr-90 in Ljubljana</a:t>
            </a:r>
          </a:p>
        </p:txBody>
      </p:sp>
      <p:cxnSp>
        <p:nvCxnSpPr>
          <p:cNvPr id="16" name="Straight Connector 15">
            <a:extLst>
              <a:ext uri="{FF2B5EF4-FFF2-40B4-BE49-F238E27FC236}">
                <a16:creationId xmlns:a16="http://schemas.microsoft.com/office/drawing/2014/main" id="{9D3BCA57-A890-4AD3-93EA-1DE80BFA91FB}"/>
              </a:ext>
            </a:extLst>
          </p:cNvPr>
          <p:cNvCxnSpPr>
            <a:cxnSpLocks/>
          </p:cNvCxnSpPr>
          <p:nvPr/>
        </p:nvCxnSpPr>
        <p:spPr>
          <a:xfrm flipV="1">
            <a:off x="8711387" y="280678"/>
            <a:ext cx="0" cy="3135086"/>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7E526AB-CFFE-4BF7-AD89-572A7A79E764}"/>
              </a:ext>
            </a:extLst>
          </p:cNvPr>
          <p:cNvSpPr txBox="1"/>
          <p:nvPr/>
        </p:nvSpPr>
        <p:spPr>
          <a:xfrm>
            <a:off x="8395062" y="3461031"/>
            <a:ext cx="937259" cy="369332"/>
          </a:xfrm>
          <a:prstGeom prst="rect">
            <a:avLst/>
          </a:prstGeom>
          <a:noFill/>
        </p:spPr>
        <p:txBody>
          <a:bodyPr wrap="square">
            <a:spAutoFit/>
          </a:bodyPr>
          <a:lstStyle/>
          <a:p>
            <a:r>
              <a:rPr lang="en-US" dirty="0"/>
              <a:t>300 V</a:t>
            </a:r>
            <a:endParaRPr lang="en-GB" dirty="0"/>
          </a:p>
        </p:txBody>
      </p:sp>
      <p:graphicFrame>
        <p:nvGraphicFramePr>
          <p:cNvPr id="4" name="Chart 3">
            <a:extLst>
              <a:ext uri="{FF2B5EF4-FFF2-40B4-BE49-F238E27FC236}">
                <a16:creationId xmlns:a16="http://schemas.microsoft.com/office/drawing/2014/main" id="{61AD818F-AAC8-46B8-98C1-958C1003EAC7}"/>
              </a:ext>
            </a:extLst>
          </p:cNvPr>
          <p:cNvGraphicFramePr>
            <a:graphicFrameLocks/>
          </p:cNvGraphicFramePr>
          <p:nvPr>
            <p:extLst>
              <p:ext uri="{D42A27DB-BD31-4B8C-83A1-F6EECF244321}">
                <p14:modId xmlns:p14="http://schemas.microsoft.com/office/powerpoint/2010/main" val="864719507"/>
              </p:ext>
            </p:extLst>
          </p:nvPr>
        </p:nvGraphicFramePr>
        <p:xfrm>
          <a:off x="6842165" y="1169888"/>
          <a:ext cx="5335794" cy="2565400"/>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a:extLst>
              <a:ext uri="{FF2B5EF4-FFF2-40B4-BE49-F238E27FC236}">
                <a16:creationId xmlns:a16="http://schemas.microsoft.com/office/drawing/2014/main" id="{FBD8912A-5853-4D0F-B5F9-1AD773F8E53E}"/>
              </a:ext>
            </a:extLst>
          </p:cNvPr>
          <p:cNvSpPr txBox="1"/>
          <p:nvPr/>
        </p:nvSpPr>
        <p:spPr>
          <a:xfrm>
            <a:off x="7697170" y="96012"/>
            <a:ext cx="1670196" cy="369332"/>
          </a:xfrm>
          <a:prstGeom prst="rect">
            <a:avLst/>
          </a:prstGeom>
          <a:noFill/>
        </p:spPr>
        <p:txBody>
          <a:bodyPr wrap="square" rtlCol="0">
            <a:spAutoFit/>
          </a:bodyPr>
          <a:lstStyle/>
          <a:p>
            <a:r>
              <a:rPr lang="en-GB" dirty="0">
                <a:latin typeface="Arial Black" panose="020B0A04020102020204" pitchFamily="34" charset="0"/>
              </a:rPr>
              <a:t>REMINDER</a:t>
            </a:r>
          </a:p>
        </p:txBody>
      </p:sp>
    </p:spTree>
    <p:extLst>
      <p:ext uri="{BB962C8B-B14F-4D97-AF65-F5344CB8AC3E}">
        <p14:creationId xmlns:p14="http://schemas.microsoft.com/office/powerpoint/2010/main" val="4039040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95155" y="316468"/>
            <a:ext cx="4982005" cy="461665"/>
          </a:xfrm>
          <a:prstGeom prst="rect">
            <a:avLst/>
          </a:prstGeom>
          <a:noFill/>
        </p:spPr>
        <p:txBody>
          <a:bodyPr wrap="none" rtlCol="0">
            <a:spAutoFit/>
          </a:bodyPr>
          <a:lstStyle/>
          <a:p>
            <a:r>
              <a:rPr lang="en-US" sz="2400" dirty="0">
                <a:latin typeface="Arial Black" panose="020B0A04020102020204" pitchFamily="34" charset="0"/>
              </a:rPr>
              <a:t>Sample: </a:t>
            </a:r>
            <a:r>
              <a:rPr lang="en-US" sz="2400" b="1" dirty="0">
                <a:latin typeface="Arial Black" panose="020B0A04020102020204" pitchFamily="34" charset="0"/>
              </a:rPr>
              <a:t>8E+14 </a:t>
            </a:r>
            <a:r>
              <a:rPr lang="en-US" sz="2400" dirty="0">
                <a:latin typeface="Arial Black" panose="020B0A04020102020204" pitchFamily="34" charset="0"/>
              </a:rPr>
              <a:t>at bias 300 V</a:t>
            </a:r>
          </a:p>
        </p:txBody>
      </p:sp>
      <p:sp>
        <p:nvSpPr>
          <p:cNvPr id="10" name="TextBox 9"/>
          <p:cNvSpPr txBox="1"/>
          <p:nvPr/>
        </p:nvSpPr>
        <p:spPr>
          <a:xfrm>
            <a:off x="3429001" y="1080575"/>
            <a:ext cx="3060133" cy="369332"/>
          </a:xfrm>
          <a:prstGeom prst="rect">
            <a:avLst/>
          </a:prstGeom>
          <a:noFill/>
        </p:spPr>
        <p:txBody>
          <a:bodyPr wrap="none" rtlCol="0">
            <a:spAutoFit/>
          </a:bodyPr>
          <a:lstStyle/>
          <a:p>
            <a:r>
              <a:rPr lang="en-US" dirty="0"/>
              <a:t>Signal for maximal used power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3258" y="1371601"/>
            <a:ext cx="6797402" cy="4038599"/>
          </a:xfrm>
          <a:prstGeom prst="rect">
            <a:avLst/>
          </a:prstGeom>
        </p:spPr>
      </p:pic>
      <p:sp>
        <p:nvSpPr>
          <p:cNvPr id="11" name="TextBox 10"/>
          <p:cNvSpPr txBox="1"/>
          <p:nvPr/>
        </p:nvSpPr>
        <p:spPr>
          <a:xfrm>
            <a:off x="3569648" y="5777425"/>
            <a:ext cx="2778838" cy="369332"/>
          </a:xfrm>
          <a:prstGeom prst="rect">
            <a:avLst/>
          </a:prstGeom>
          <a:noFill/>
        </p:spPr>
        <p:txBody>
          <a:bodyPr wrap="none" rtlCol="0">
            <a:spAutoFit/>
          </a:bodyPr>
          <a:lstStyle/>
          <a:p>
            <a:r>
              <a:rPr lang="en-US" dirty="0">
                <a:latin typeface="Arial Black" panose="020B0A04020102020204" pitchFamily="34" charset="0"/>
              </a:rPr>
              <a:t>Sensor not damaged</a:t>
            </a:r>
          </a:p>
        </p:txBody>
      </p:sp>
    </p:spTree>
    <p:extLst>
      <p:ext uri="{BB962C8B-B14F-4D97-AF65-F5344CB8AC3E}">
        <p14:creationId xmlns:p14="http://schemas.microsoft.com/office/powerpoint/2010/main" val="1943188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7850" y="838202"/>
            <a:ext cx="4572000" cy="2788305"/>
          </a:xfrm>
          <a:prstGeom prst="rect">
            <a:avLst/>
          </a:prstGeom>
        </p:spPr>
      </p:pic>
      <p:sp>
        <p:nvSpPr>
          <p:cNvPr id="8" name="TextBox 7"/>
          <p:cNvSpPr txBox="1"/>
          <p:nvPr/>
        </p:nvSpPr>
        <p:spPr>
          <a:xfrm>
            <a:off x="2438400" y="65234"/>
            <a:ext cx="4442691" cy="400110"/>
          </a:xfrm>
          <a:prstGeom prst="rect">
            <a:avLst/>
          </a:prstGeom>
          <a:noFill/>
        </p:spPr>
        <p:txBody>
          <a:bodyPr wrap="none" rtlCol="0">
            <a:spAutoFit/>
          </a:bodyPr>
          <a:lstStyle/>
          <a:p>
            <a:r>
              <a:rPr lang="en-US" sz="2000" dirty="0">
                <a:latin typeface="Arial Black" panose="020B0A04020102020204" pitchFamily="34" charset="0"/>
              </a:rPr>
              <a:t>Sample: </a:t>
            </a:r>
            <a:r>
              <a:rPr lang="en-US" sz="2000" b="1" dirty="0">
                <a:latin typeface="Arial Black" panose="020B0A04020102020204" pitchFamily="34" charset="0"/>
              </a:rPr>
              <a:t>1.5E+15 </a:t>
            </a:r>
            <a:r>
              <a:rPr lang="en-US" sz="2000" dirty="0">
                <a:latin typeface="Arial Black" panose="020B0A04020102020204" pitchFamily="34" charset="0"/>
              </a:rPr>
              <a:t>at </a:t>
            </a:r>
            <a:r>
              <a:rPr lang="en-US" sz="2000" b="1" dirty="0">
                <a:latin typeface="Arial Black" panose="020B0A04020102020204" pitchFamily="34" charset="0"/>
              </a:rPr>
              <a:t>bias 360 V</a:t>
            </a:r>
          </a:p>
        </p:txBody>
      </p:sp>
      <p:sp>
        <p:nvSpPr>
          <p:cNvPr id="10" name="TextBox 9"/>
          <p:cNvSpPr txBox="1"/>
          <p:nvPr/>
        </p:nvSpPr>
        <p:spPr>
          <a:xfrm>
            <a:off x="2438399" y="402300"/>
            <a:ext cx="2577822" cy="369332"/>
          </a:xfrm>
          <a:prstGeom prst="rect">
            <a:avLst/>
          </a:prstGeom>
          <a:noFill/>
        </p:spPr>
        <p:txBody>
          <a:bodyPr wrap="none" rtlCol="0">
            <a:spAutoFit/>
          </a:bodyPr>
          <a:lstStyle/>
          <a:p>
            <a:r>
              <a:rPr lang="en-US" dirty="0"/>
              <a:t>Signal for different power</a:t>
            </a:r>
          </a:p>
        </p:txBody>
      </p:sp>
      <p:sp>
        <p:nvSpPr>
          <p:cNvPr id="11" name="TextBox 10"/>
          <p:cNvSpPr txBox="1"/>
          <p:nvPr/>
        </p:nvSpPr>
        <p:spPr>
          <a:xfrm>
            <a:off x="7690441" y="5029201"/>
            <a:ext cx="3688759" cy="1077218"/>
          </a:xfrm>
          <a:prstGeom prst="rect">
            <a:avLst/>
          </a:prstGeom>
          <a:noFill/>
        </p:spPr>
        <p:txBody>
          <a:bodyPr wrap="square" rtlCol="0">
            <a:spAutoFit/>
          </a:bodyPr>
          <a:lstStyle/>
          <a:p>
            <a:r>
              <a:rPr lang="en-US" sz="1600" dirty="0">
                <a:latin typeface="Arial Black" panose="020B0A04020102020204" pitchFamily="34" charset="0"/>
              </a:rPr>
              <a:t>Sensor probably slightly damaged at 1 </a:t>
            </a:r>
            <a:r>
              <a:rPr lang="en-US" sz="1600" dirty="0" err="1">
                <a:latin typeface="Arial Black" panose="020B0A04020102020204" pitchFamily="34" charset="0"/>
              </a:rPr>
              <a:t>uW</a:t>
            </a:r>
            <a:r>
              <a:rPr lang="en-US" sz="1600" dirty="0">
                <a:latin typeface="Arial Black" panose="020B0A04020102020204" pitchFamily="34" charset="0"/>
              </a:rPr>
              <a:t>. </a:t>
            </a:r>
          </a:p>
          <a:p>
            <a:r>
              <a:rPr lang="en-US" sz="1600" dirty="0"/>
              <a:t>It was still responsive but maximal achievable bias dropped to 320 V</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3809498"/>
            <a:ext cx="4572000" cy="2837793"/>
          </a:xfrm>
          <a:prstGeom prst="rect">
            <a:avLst/>
          </a:prstGeom>
        </p:spPr>
      </p:pic>
      <p:sp>
        <p:nvSpPr>
          <p:cNvPr id="12" name="TextBox 11"/>
          <p:cNvSpPr txBox="1"/>
          <p:nvPr/>
        </p:nvSpPr>
        <p:spPr>
          <a:xfrm>
            <a:off x="5016222" y="2305853"/>
            <a:ext cx="1222771" cy="369332"/>
          </a:xfrm>
          <a:prstGeom prst="rect">
            <a:avLst/>
          </a:prstGeom>
          <a:noFill/>
        </p:spPr>
        <p:txBody>
          <a:bodyPr wrap="none" rtlCol="0">
            <a:spAutoFit/>
          </a:bodyPr>
          <a:lstStyle/>
          <a:p>
            <a:r>
              <a:rPr lang="en-US" dirty="0"/>
              <a:t>Low power</a:t>
            </a:r>
          </a:p>
        </p:txBody>
      </p:sp>
      <p:sp>
        <p:nvSpPr>
          <p:cNvPr id="13" name="TextBox 12"/>
          <p:cNvSpPr txBox="1"/>
          <p:nvPr/>
        </p:nvSpPr>
        <p:spPr>
          <a:xfrm>
            <a:off x="4972042" y="5459225"/>
            <a:ext cx="1266950" cy="369332"/>
          </a:xfrm>
          <a:prstGeom prst="rect">
            <a:avLst/>
          </a:prstGeom>
          <a:noFill/>
        </p:spPr>
        <p:txBody>
          <a:bodyPr wrap="none" rtlCol="0">
            <a:spAutoFit/>
          </a:bodyPr>
          <a:lstStyle/>
          <a:p>
            <a:r>
              <a:rPr lang="en-US" dirty="0"/>
              <a:t>High power</a:t>
            </a:r>
          </a:p>
        </p:txBody>
      </p:sp>
      <p:sp>
        <p:nvSpPr>
          <p:cNvPr id="14" name="TextBox 13"/>
          <p:cNvSpPr txBox="1"/>
          <p:nvPr/>
        </p:nvSpPr>
        <p:spPr>
          <a:xfrm>
            <a:off x="7697986" y="1828800"/>
            <a:ext cx="2936147" cy="1323439"/>
          </a:xfrm>
          <a:prstGeom prst="rect">
            <a:avLst/>
          </a:prstGeom>
          <a:noFill/>
        </p:spPr>
        <p:txBody>
          <a:bodyPr wrap="square" rtlCol="0">
            <a:spAutoFit/>
          </a:bodyPr>
          <a:lstStyle/>
          <a:p>
            <a:r>
              <a:rPr lang="en-US" sz="1600" dirty="0"/>
              <a:t>Maximal achievable bias is 400 V but at this value there is no pulsed signal (just noise). </a:t>
            </a:r>
          </a:p>
          <a:p>
            <a:r>
              <a:rPr lang="en-US" sz="1600" dirty="0">
                <a:latin typeface="Arial Black" panose="020B0A04020102020204" pitchFamily="34" charset="0"/>
              </a:rPr>
              <a:t>To see clear pulse we have to lower to 360 V.</a:t>
            </a:r>
          </a:p>
        </p:txBody>
      </p:sp>
    </p:spTree>
    <p:extLst>
      <p:ext uri="{BB962C8B-B14F-4D97-AF65-F5344CB8AC3E}">
        <p14:creationId xmlns:p14="http://schemas.microsoft.com/office/powerpoint/2010/main" val="3856635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5C7B4-563B-4C08-83B5-5B090480FA04}"/>
              </a:ext>
            </a:extLst>
          </p:cNvPr>
          <p:cNvSpPr>
            <a:spLocks noGrp="1"/>
          </p:cNvSpPr>
          <p:nvPr>
            <p:ph type="title"/>
          </p:nvPr>
        </p:nvSpPr>
        <p:spPr>
          <a:xfrm>
            <a:off x="1295400" y="533400"/>
            <a:ext cx="9880600" cy="994172"/>
          </a:xfrm>
        </p:spPr>
        <p:txBody>
          <a:bodyPr>
            <a:normAutofit fontScale="90000"/>
          </a:bodyPr>
          <a:lstStyle/>
          <a:p>
            <a:r>
              <a:rPr lang="en-GB" b="1" dirty="0">
                <a:latin typeface="Arial Black" panose="020B0A04020102020204" pitchFamily="34" charset="0"/>
              </a:rPr>
              <a:t>Collaboration/People &amp; Institutions</a:t>
            </a:r>
          </a:p>
        </p:txBody>
      </p:sp>
      <p:sp>
        <p:nvSpPr>
          <p:cNvPr id="6" name="TextBox 5">
            <a:extLst>
              <a:ext uri="{FF2B5EF4-FFF2-40B4-BE49-F238E27FC236}">
                <a16:creationId xmlns:a16="http://schemas.microsoft.com/office/drawing/2014/main" id="{2B223437-7707-4B85-8410-CBF13F15B79B}"/>
              </a:ext>
            </a:extLst>
          </p:cNvPr>
          <p:cNvSpPr txBox="1"/>
          <p:nvPr/>
        </p:nvSpPr>
        <p:spPr>
          <a:xfrm>
            <a:off x="2098505" y="1714964"/>
            <a:ext cx="8547724" cy="3970318"/>
          </a:xfrm>
          <a:prstGeom prst="rect">
            <a:avLst/>
          </a:prstGeom>
          <a:noFill/>
        </p:spPr>
        <p:txBody>
          <a:bodyPr wrap="square" rtlCol="0">
            <a:spAutoFit/>
          </a:bodyPr>
          <a:lstStyle/>
          <a:p>
            <a:pPr marL="214313" indent="-214313">
              <a:buFont typeface="Wingdings" panose="05000000000000000000" pitchFamily="2" charset="2"/>
              <a:buChar char="q"/>
            </a:pPr>
            <a:r>
              <a:rPr lang="en-GB" sz="2100" b="1" dirty="0"/>
              <a:t> ELI Beamline, CZ </a:t>
            </a:r>
            <a:r>
              <a:rPr lang="en-GB" sz="2100" dirty="0"/>
              <a:t>– RP4 group (Application in Molecular, Bio-medical and Material Science) and BIS group</a:t>
            </a:r>
          </a:p>
          <a:p>
            <a:pPr marL="900113" lvl="2" indent="-214313">
              <a:buFont typeface="Wingdings" panose="05000000000000000000" pitchFamily="2" charset="2"/>
              <a:buChar char="q"/>
            </a:pPr>
            <a:r>
              <a:rPr lang="en-GB" sz="2100" dirty="0"/>
              <a:t> Mateusz Rebarz, Jakob Andreasson</a:t>
            </a:r>
          </a:p>
          <a:p>
            <a:pPr marL="900113" lvl="2" indent="-214313">
              <a:buFont typeface="Wingdings" panose="05000000000000000000" pitchFamily="2" charset="2"/>
              <a:buChar char="q"/>
            </a:pPr>
            <a:r>
              <a:rPr lang="en-GB" sz="2100" dirty="0"/>
              <a:t> </a:t>
            </a:r>
            <a:r>
              <a:rPr lang="cs-CZ" sz="2100" dirty="0"/>
              <a:t>Tomáš</a:t>
            </a:r>
            <a:r>
              <a:rPr lang="en-GB" sz="2100" dirty="0"/>
              <a:t> </a:t>
            </a:r>
            <a:r>
              <a:rPr lang="cs-CZ" sz="2100" dirty="0"/>
              <a:t>Laštovička</a:t>
            </a:r>
            <a:r>
              <a:rPr lang="en-GB" sz="2100" dirty="0"/>
              <a:t>,  </a:t>
            </a:r>
            <a:r>
              <a:rPr lang="en-GB" sz="2100" noProof="1"/>
              <a:t>Kamil Kropielniczki</a:t>
            </a:r>
          </a:p>
          <a:p>
            <a:pPr marL="214313" indent="-214313">
              <a:buFont typeface="Wingdings" panose="05000000000000000000" pitchFamily="2" charset="2"/>
              <a:buChar char="q"/>
            </a:pPr>
            <a:r>
              <a:rPr lang="en-GB" sz="2100" dirty="0"/>
              <a:t> </a:t>
            </a:r>
            <a:r>
              <a:rPr lang="en-GB" sz="2100" b="1" dirty="0"/>
              <a:t>Institute of Physics, Academy of Sciences, CZ</a:t>
            </a:r>
          </a:p>
          <a:p>
            <a:pPr marL="900113" lvl="2" indent="-214313">
              <a:buFont typeface="Wingdings" panose="05000000000000000000" pitchFamily="2" charset="2"/>
              <a:buChar char="q"/>
            </a:pPr>
            <a:r>
              <a:rPr lang="en-GB" sz="2100" dirty="0"/>
              <a:t> </a:t>
            </a:r>
            <a:r>
              <a:rPr lang="cs-CZ" sz="2100" dirty="0"/>
              <a:t>Jiří</a:t>
            </a:r>
            <a:r>
              <a:rPr lang="en-GB" sz="2100" dirty="0"/>
              <a:t> Kroll</a:t>
            </a:r>
            <a:r>
              <a:rPr lang="cs-CZ" sz="2100" dirty="0"/>
              <a:t>, Michal Tomášek</a:t>
            </a:r>
            <a:endParaRPr lang="en-GB" sz="2100" dirty="0"/>
          </a:p>
          <a:p>
            <a:pPr marL="214313" indent="-214313">
              <a:buFont typeface="Wingdings" panose="05000000000000000000" pitchFamily="2" charset="2"/>
              <a:buChar char="q"/>
            </a:pPr>
            <a:r>
              <a:rPr lang="en-GB" sz="2100" dirty="0"/>
              <a:t> </a:t>
            </a:r>
            <a:r>
              <a:rPr lang="en-GB" sz="2100" b="1" dirty="0"/>
              <a:t>University of Montenegro</a:t>
            </a:r>
          </a:p>
          <a:p>
            <a:pPr marL="900113" lvl="2" indent="-214313">
              <a:buFont typeface="Wingdings" panose="05000000000000000000" pitchFamily="2" charset="2"/>
              <a:buChar char="q"/>
            </a:pPr>
            <a:r>
              <a:rPr lang="en-GB" sz="2100" dirty="0"/>
              <a:t> Gordana Medin</a:t>
            </a:r>
          </a:p>
          <a:p>
            <a:pPr marL="214313" indent="-214313">
              <a:buFont typeface="Wingdings" panose="05000000000000000000" pitchFamily="2" charset="2"/>
              <a:buChar char="q"/>
            </a:pPr>
            <a:r>
              <a:rPr lang="en-GB" sz="2100" b="1" dirty="0"/>
              <a:t> JSI</a:t>
            </a:r>
          </a:p>
          <a:p>
            <a:pPr marL="900113" lvl="2" indent="-214313">
              <a:buFont typeface="Wingdings" panose="05000000000000000000" pitchFamily="2" charset="2"/>
              <a:buChar char="q"/>
            </a:pPr>
            <a:r>
              <a:rPr lang="en-GB" sz="2100" dirty="0"/>
              <a:t> Gregor Kramberger</a:t>
            </a:r>
          </a:p>
          <a:p>
            <a:pPr marL="214313" indent="-214313">
              <a:buFont typeface="Wingdings" panose="05000000000000000000" pitchFamily="2" charset="2"/>
              <a:buChar char="q"/>
            </a:pPr>
            <a:r>
              <a:rPr lang="en-GB" sz="2100" b="1" dirty="0"/>
              <a:t> INFN Torino</a:t>
            </a:r>
          </a:p>
          <a:p>
            <a:pPr marL="900113" lvl="2" indent="-214313">
              <a:buFont typeface="Wingdings" panose="05000000000000000000" pitchFamily="2" charset="2"/>
              <a:buChar char="q"/>
            </a:pPr>
            <a:r>
              <a:rPr lang="en-GB" sz="2100" dirty="0"/>
              <a:t> </a:t>
            </a:r>
            <a:r>
              <a:rPr lang="en-GB" sz="2100" noProof="1"/>
              <a:t>Nicolo Cartiglia, Valentina Sola</a:t>
            </a:r>
          </a:p>
        </p:txBody>
      </p:sp>
    </p:spTree>
    <p:extLst>
      <p:ext uri="{BB962C8B-B14F-4D97-AF65-F5344CB8AC3E}">
        <p14:creationId xmlns:p14="http://schemas.microsoft.com/office/powerpoint/2010/main" val="3311408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38400" y="65234"/>
            <a:ext cx="4013471" cy="369332"/>
          </a:xfrm>
          <a:prstGeom prst="rect">
            <a:avLst/>
          </a:prstGeom>
          <a:noFill/>
        </p:spPr>
        <p:txBody>
          <a:bodyPr wrap="none" rtlCol="0">
            <a:spAutoFit/>
          </a:bodyPr>
          <a:lstStyle/>
          <a:p>
            <a:r>
              <a:rPr lang="en-US" dirty="0">
                <a:latin typeface="Arial Black" panose="020B0A04020102020204" pitchFamily="34" charset="0"/>
              </a:rPr>
              <a:t>Sample: </a:t>
            </a:r>
            <a:r>
              <a:rPr lang="en-US" b="1" dirty="0">
                <a:latin typeface="Arial Black" panose="020B0A04020102020204" pitchFamily="34" charset="0"/>
              </a:rPr>
              <a:t>2.5E+15 </a:t>
            </a:r>
            <a:r>
              <a:rPr lang="en-US" dirty="0">
                <a:latin typeface="Arial Black" panose="020B0A04020102020204" pitchFamily="34" charset="0"/>
              </a:rPr>
              <a:t>at bias 300 V</a:t>
            </a:r>
          </a:p>
        </p:txBody>
      </p:sp>
      <p:sp>
        <p:nvSpPr>
          <p:cNvPr id="10" name="TextBox 9"/>
          <p:cNvSpPr txBox="1"/>
          <p:nvPr/>
        </p:nvSpPr>
        <p:spPr>
          <a:xfrm>
            <a:off x="2438399" y="402300"/>
            <a:ext cx="2577822" cy="369332"/>
          </a:xfrm>
          <a:prstGeom prst="rect">
            <a:avLst/>
          </a:prstGeom>
          <a:noFill/>
        </p:spPr>
        <p:txBody>
          <a:bodyPr wrap="none" rtlCol="0">
            <a:spAutoFit/>
          </a:bodyPr>
          <a:lstStyle/>
          <a:p>
            <a:r>
              <a:rPr lang="en-US" dirty="0"/>
              <a:t>Signal for different power</a:t>
            </a:r>
          </a:p>
        </p:txBody>
      </p:sp>
      <p:sp>
        <p:nvSpPr>
          <p:cNvPr id="11" name="TextBox 10"/>
          <p:cNvSpPr txBox="1"/>
          <p:nvPr/>
        </p:nvSpPr>
        <p:spPr>
          <a:xfrm>
            <a:off x="8195552" y="2828835"/>
            <a:ext cx="2992632" cy="1200329"/>
          </a:xfrm>
          <a:prstGeom prst="rect">
            <a:avLst/>
          </a:prstGeom>
          <a:noFill/>
        </p:spPr>
        <p:txBody>
          <a:bodyPr wrap="square" rtlCol="0">
            <a:spAutoFit/>
          </a:bodyPr>
          <a:lstStyle/>
          <a:p>
            <a:pPr marL="285750" indent="-285750">
              <a:buFont typeface="Wingdings" panose="05000000000000000000" pitchFamily="2" charset="2"/>
              <a:buChar char="q"/>
            </a:pPr>
            <a:r>
              <a:rPr lang="en-US" b="1" dirty="0">
                <a:latin typeface="Arial Black" panose="020B0A04020102020204" pitchFamily="34" charset="0"/>
              </a:rPr>
              <a:t>Sensor survived even 10 </a:t>
            </a:r>
            <a:r>
              <a:rPr lang="en-US" b="1" dirty="0" err="1">
                <a:latin typeface="Arial Black" panose="020B0A04020102020204" pitchFamily="34" charset="0"/>
              </a:rPr>
              <a:t>uW</a:t>
            </a:r>
            <a:r>
              <a:rPr lang="en-US" b="1" dirty="0"/>
              <a:t> </a:t>
            </a:r>
            <a:r>
              <a:rPr lang="en-US" dirty="0"/>
              <a:t>however for this power the signal became narrower</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838200"/>
            <a:ext cx="4572000" cy="2780992"/>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3697254"/>
            <a:ext cx="4572000" cy="2855946"/>
          </a:xfrm>
          <a:prstGeom prst="rect">
            <a:avLst/>
          </a:prstGeom>
        </p:spPr>
      </p:pic>
      <p:sp>
        <p:nvSpPr>
          <p:cNvPr id="12" name="TextBox 11"/>
          <p:cNvSpPr txBox="1"/>
          <p:nvPr/>
        </p:nvSpPr>
        <p:spPr>
          <a:xfrm>
            <a:off x="5025630" y="1992868"/>
            <a:ext cx="1222771" cy="369332"/>
          </a:xfrm>
          <a:prstGeom prst="rect">
            <a:avLst/>
          </a:prstGeom>
          <a:noFill/>
        </p:spPr>
        <p:txBody>
          <a:bodyPr wrap="none" rtlCol="0">
            <a:spAutoFit/>
          </a:bodyPr>
          <a:lstStyle/>
          <a:p>
            <a:r>
              <a:rPr lang="en-US" dirty="0"/>
              <a:t>Low power</a:t>
            </a:r>
          </a:p>
        </p:txBody>
      </p:sp>
      <p:sp>
        <p:nvSpPr>
          <p:cNvPr id="13" name="TextBox 12"/>
          <p:cNvSpPr txBox="1"/>
          <p:nvPr/>
        </p:nvSpPr>
        <p:spPr>
          <a:xfrm>
            <a:off x="5133850" y="5410200"/>
            <a:ext cx="1266950" cy="369332"/>
          </a:xfrm>
          <a:prstGeom prst="rect">
            <a:avLst/>
          </a:prstGeom>
          <a:noFill/>
        </p:spPr>
        <p:txBody>
          <a:bodyPr wrap="none" rtlCol="0">
            <a:spAutoFit/>
          </a:bodyPr>
          <a:lstStyle/>
          <a:p>
            <a:r>
              <a:rPr lang="en-US" dirty="0"/>
              <a:t>High power</a:t>
            </a:r>
          </a:p>
        </p:txBody>
      </p:sp>
      <p:sp>
        <p:nvSpPr>
          <p:cNvPr id="14" name="TextBox 13">
            <a:extLst>
              <a:ext uri="{FF2B5EF4-FFF2-40B4-BE49-F238E27FC236}">
                <a16:creationId xmlns:a16="http://schemas.microsoft.com/office/drawing/2014/main" id="{EFBB1112-92AC-49B1-9C85-E390759CA82C}"/>
              </a:ext>
            </a:extLst>
          </p:cNvPr>
          <p:cNvSpPr txBox="1"/>
          <p:nvPr/>
        </p:nvSpPr>
        <p:spPr>
          <a:xfrm>
            <a:off x="8195552" y="4451485"/>
            <a:ext cx="3667397" cy="1754326"/>
          </a:xfrm>
          <a:prstGeom prst="rect">
            <a:avLst/>
          </a:prstGeom>
          <a:noFill/>
        </p:spPr>
        <p:txBody>
          <a:bodyPr wrap="square">
            <a:spAutoFit/>
          </a:bodyPr>
          <a:lstStyle/>
          <a:p>
            <a:pPr marL="285750" indent="-285750">
              <a:buFont typeface="Wingdings" panose="05000000000000000000" pitchFamily="2" charset="2"/>
              <a:buChar char="q"/>
            </a:pPr>
            <a:r>
              <a:rPr lang="en-US" sz="1600" dirty="0">
                <a:latin typeface="Arial Black" panose="020B0A04020102020204" pitchFamily="34" charset="0"/>
              </a:rPr>
              <a:t>300 V is too low HV  to allow fully exploitation  of sensor mortality</a:t>
            </a:r>
            <a:r>
              <a:rPr lang="en-US" dirty="0"/>
              <a:t>; </a:t>
            </a:r>
          </a:p>
          <a:p>
            <a:pPr marL="285750" indent="-285750">
              <a:buFont typeface="Wingdings" panose="05000000000000000000" pitchFamily="2" charset="2"/>
              <a:buChar char="q"/>
            </a:pPr>
            <a:r>
              <a:rPr lang="en-US" dirty="0"/>
              <a:t>Colling down to -39C has to be achieved in order  to enable  increase in HV bias up to 700 V.</a:t>
            </a:r>
            <a:endParaRPr lang="en-GB" dirty="0"/>
          </a:p>
        </p:txBody>
      </p:sp>
    </p:spTree>
    <p:extLst>
      <p:ext uri="{BB962C8B-B14F-4D97-AF65-F5344CB8AC3E}">
        <p14:creationId xmlns:p14="http://schemas.microsoft.com/office/powerpoint/2010/main" val="4062768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FDB4B-FDBB-4600-8692-854E2DE09294}"/>
              </a:ext>
            </a:extLst>
          </p:cNvPr>
          <p:cNvSpPr>
            <a:spLocks noGrp="1"/>
          </p:cNvSpPr>
          <p:nvPr>
            <p:ph type="title"/>
          </p:nvPr>
        </p:nvSpPr>
        <p:spPr>
          <a:xfrm>
            <a:off x="838200" y="-26413"/>
            <a:ext cx="10515600" cy="1325563"/>
          </a:xfrm>
        </p:spPr>
        <p:txBody>
          <a:bodyPr>
            <a:normAutofit/>
          </a:bodyPr>
          <a:lstStyle/>
          <a:p>
            <a:r>
              <a:rPr lang="en-GB" sz="3600" b="1" dirty="0">
                <a:latin typeface="Arial Black" panose="020B0A04020102020204" pitchFamily="34" charset="0"/>
              </a:rPr>
              <a:t>Conclusion</a:t>
            </a:r>
          </a:p>
        </p:txBody>
      </p:sp>
      <p:sp>
        <p:nvSpPr>
          <p:cNvPr id="4" name="TextBox 3">
            <a:extLst>
              <a:ext uri="{FF2B5EF4-FFF2-40B4-BE49-F238E27FC236}">
                <a16:creationId xmlns:a16="http://schemas.microsoft.com/office/drawing/2014/main" id="{430CF4FB-88A3-4DA9-B901-DFECC18CC3D3}"/>
              </a:ext>
            </a:extLst>
          </p:cNvPr>
          <p:cNvSpPr txBox="1"/>
          <p:nvPr/>
        </p:nvSpPr>
        <p:spPr>
          <a:xfrm>
            <a:off x="853441" y="1098490"/>
            <a:ext cx="5257800" cy="5355312"/>
          </a:xfrm>
          <a:prstGeom prst="rect">
            <a:avLst/>
          </a:prstGeom>
          <a:noFill/>
        </p:spPr>
        <p:txBody>
          <a:bodyPr wrap="square">
            <a:spAutoFit/>
          </a:bodyPr>
          <a:lstStyle/>
          <a:p>
            <a:r>
              <a:rPr lang="en-GB" dirty="0"/>
              <a:t>Good progress made given the Covid19 times</a:t>
            </a:r>
          </a:p>
          <a:p>
            <a:endParaRPr lang="en-GB" dirty="0"/>
          </a:p>
          <a:p>
            <a:pPr marL="285750" indent="-285750">
              <a:buFont typeface="Wingdings" panose="05000000000000000000" pitchFamily="2" charset="2"/>
              <a:buChar char="q"/>
            </a:pPr>
            <a:r>
              <a:rPr lang="en-GB" dirty="0"/>
              <a:t>Unfortunately, HV-PS current limit didn’t allow checking the full range of biases. </a:t>
            </a:r>
          </a:p>
          <a:p>
            <a:pPr marL="285750" indent="-285750" algn="l">
              <a:buFont typeface="Wingdings" panose="05000000000000000000" pitchFamily="2" charset="2"/>
              <a:buChar char="q"/>
            </a:pPr>
            <a:r>
              <a:rPr lang="en-GB" dirty="0"/>
              <a:t>Going to lower temperatures and having single sensors mounted is extremely important for the future. </a:t>
            </a:r>
          </a:p>
          <a:p>
            <a:pPr marL="285750" indent="-285750" algn="l">
              <a:buFont typeface="Wingdings" panose="05000000000000000000" pitchFamily="2" charset="2"/>
              <a:buChar char="q"/>
            </a:pPr>
            <a:r>
              <a:rPr lang="en-GB" dirty="0">
                <a:solidFill>
                  <a:srgbClr val="000000"/>
                </a:solidFill>
                <a:latin typeface="Calibri" panose="020F0502020204030204" pitchFamily="34" charset="0"/>
              </a:rPr>
              <a:t>W</a:t>
            </a:r>
            <a:r>
              <a:rPr lang="en-GB" b="0" i="0" dirty="0">
                <a:solidFill>
                  <a:srgbClr val="000000"/>
                </a:solidFill>
                <a:effectLst/>
                <a:latin typeface="Calibri" panose="020F0502020204030204" pitchFamily="34" charset="0"/>
              </a:rPr>
              <a:t>e know that Peltier works and cool the sensor below 0 C but we don’t know exact value. Temperature is stable and doesn’t induce condensation in dry condition.</a:t>
            </a:r>
            <a:endParaRPr lang="en-GB" dirty="0"/>
          </a:p>
          <a:p>
            <a:pPr marL="285750" indent="-285750">
              <a:buFont typeface="Wingdings" panose="05000000000000000000" pitchFamily="2" charset="2"/>
              <a:buChar char="q"/>
            </a:pPr>
            <a:r>
              <a:rPr lang="en-GB" dirty="0"/>
              <a:t>For 4e14 cm-2 the bias where the break down occurs is around 340 V, but the rest have a higher “breakdown” bias (or better large gain bias voltage). </a:t>
            </a:r>
          </a:p>
          <a:p>
            <a:pPr marL="285750" indent="-285750">
              <a:buFont typeface="Wingdings" panose="05000000000000000000" pitchFamily="2" charset="2"/>
              <a:buChar char="q"/>
            </a:pPr>
            <a:r>
              <a:rPr lang="en-GB" dirty="0"/>
              <a:t>The signals are similar as expected for fully depleted detector. </a:t>
            </a:r>
          </a:p>
          <a:p>
            <a:pPr marL="285750" indent="-285750">
              <a:buFont typeface="Wingdings" panose="05000000000000000000" pitchFamily="2" charset="2"/>
              <a:buChar char="q"/>
            </a:pPr>
            <a:r>
              <a:rPr lang="en-GB" dirty="0"/>
              <a:t>We have to visually inspect the 1.5e15 to see if there is something visible in the sensors.  </a:t>
            </a:r>
          </a:p>
        </p:txBody>
      </p:sp>
      <p:sp>
        <p:nvSpPr>
          <p:cNvPr id="5" name="TextBox 4">
            <a:extLst>
              <a:ext uri="{FF2B5EF4-FFF2-40B4-BE49-F238E27FC236}">
                <a16:creationId xmlns:a16="http://schemas.microsoft.com/office/drawing/2014/main" id="{BC378232-0D93-4846-B605-49DAA40E3D1B}"/>
              </a:ext>
            </a:extLst>
          </p:cNvPr>
          <p:cNvSpPr txBox="1"/>
          <p:nvPr/>
        </p:nvSpPr>
        <p:spPr>
          <a:xfrm>
            <a:off x="7262949" y="509452"/>
            <a:ext cx="4193177" cy="646331"/>
          </a:xfrm>
          <a:prstGeom prst="rect">
            <a:avLst/>
          </a:prstGeom>
          <a:noFill/>
        </p:spPr>
        <p:txBody>
          <a:bodyPr wrap="square" rtlCol="0">
            <a:spAutoFit/>
          </a:bodyPr>
          <a:lstStyle/>
          <a:p>
            <a:r>
              <a:rPr lang="en-GB" sz="3600" dirty="0">
                <a:latin typeface="Arial Black" panose="020B0A04020102020204" pitchFamily="34" charset="0"/>
              </a:rPr>
              <a:t>Future plan</a:t>
            </a:r>
          </a:p>
        </p:txBody>
      </p:sp>
      <p:sp>
        <p:nvSpPr>
          <p:cNvPr id="6" name="TextBox 5">
            <a:extLst>
              <a:ext uri="{FF2B5EF4-FFF2-40B4-BE49-F238E27FC236}">
                <a16:creationId xmlns:a16="http://schemas.microsoft.com/office/drawing/2014/main" id="{285B148D-611D-4B34-840D-28B174EC054F}"/>
              </a:ext>
            </a:extLst>
          </p:cNvPr>
          <p:cNvSpPr txBox="1"/>
          <p:nvPr/>
        </p:nvSpPr>
        <p:spPr>
          <a:xfrm>
            <a:off x="7162588" y="1415890"/>
            <a:ext cx="4090851" cy="1754326"/>
          </a:xfrm>
          <a:prstGeom prst="rect">
            <a:avLst/>
          </a:prstGeom>
          <a:noFill/>
        </p:spPr>
        <p:txBody>
          <a:bodyPr wrap="square" rtlCol="0">
            <a:spAutoFit/>
          </a:bodyPr>
          <a:lstStyle/>
          <a:p>
            <a:pPr marL="285750" indent="-285750">
              <a:buFont typeface="Wingdings" panose="05000000000000000000" pitchFamily="2" charset="2"/>
              <a:buChar char="q"/>
            </a:pPr>
            <a:r>
              <a:rPr lang="en-GB" sz="1800" dirty="0"/>
              <a:t>To ensure cooling </a:t>
            </a:r>
            <a:r>
              <a:rPr lang="en-GB" dirty="0"/>
              <a:t>down to -30C and low noise power supply</a:t>
            </a:r>
          </a:p>
          <a:p>
            <a:pPr marL="285750" indent="-285750">
              <a:buFont typeface="Wingdings" panose="05000000000000000000" pitchFamily="2" charset="2"/>
              <a:buChar char="q"/>
            </a:pPr>
            <a:r>
              <a:rPr lang="en-GB" sz="1800" dirty="0"/>
              <a:t>Tests on</a:t>
            </a:r>
            <a:r>
              <a:rPr lang="en-GB" dirty="0"/>
              <a:t> larger amount of sensors. </a:t>
            </a:r>
          </a:p>
          <a:p>
            <a:pPr marL="285750" indent="-285750">
              <a:buFont typeface="Wingdings" panose="05000000000000000000" pitchFamily="2" charset="2"/>
              <a:buChar char="q"/>
            </a:pPr>
            <a:r>
              <a:rPr lang="en-GB" dirty="0"/>
              <a:t>Single sensor per board – to </a:t>
            </a:r>
            <a:r>
              <a:rPr lang="en-GB" sz="1800" dirty="0"/>
              <a:t>use </a:t>
            </a:r>
            <a:r>
              <a:rPr lang="en-GB" dirty="0"/>
              <a:t>LGAD with 2</a:t>
            </a:r>
            <a:r>
              <a:rPr lang="en-GB" baseline="30000" dirty="0"/>
              <a:t>nd</a:t>
            </a:r>
            <a:r>
              <a:rPr lang="en-GB" dirty="0"/>
              <a:t> amplifier or even without any amplifiers (to be further discussed)</a:t>
            </a:r>
            <a:endParaRPr lang="en-US" sz="1800" dirty="0"/>
          </a:p>
        </p:txBody>
      </p:sp>
      <p:sp>
        <p:nvSpPr>
          <p:cNvPr id="7" name="TextBox 6">
            <a:extLst>
              <a:ext uri="{FF2B5EF4-FFF2-40B4-BE49-F238E27FC236}">
                <a16:creationId xmlns:a16="http://schemas.microsoft.com/office/drawing/2014/main" id="{FDFD607A-C1B9-418D-B522-45C627A595B7}"/>
              </a:ext>
            </a:extLst>
          </p:cNvPr>
          <p:cNvSpPr txBox="1"/>
          <p:nvPr/>
        </p:nvSpPr>
        <p:spPr>
          <a:xfrm>
            <a:off x="7380514" y="3776146"/>
            <a:ext cx="4090851" cy="584775"/>
          </a:xfrm>
          <a:prstGeom prst="rect">
            <a:avLst/>
          </a:prstGeom>
          <a:noFill/>
        </p:spPr>
        <p:txBody>
          <a:bodyPr wrap="square" rtlCol="0">
            <a:spAutoFit/>
          </a:bodyPr>
          <a:lstStyle/>
          <a:p>
            <a:r>
              <a:rPr lang="en-GB" sz="3200" dirty="0">
                <a:latin typeface="Arial Black" panose="020B0A04020102020204" pitchFamily="34" charset="0"/>
              </a:rPr>
              <a:t>Next Goal</a:t>
            </a:r>
          </a:p>
        </p:txBody>
      </p:sp>
      <p:sp>
        <p:nvSpPr>
          <p:cNvPr id="8" name="TextBox 7">
            <a:extLst>
              <a:ext uri="{FF2B5EF4-FFF2-40B4-BE49-F238E27FC236}">
                <a16:creationId xmlns:a16="http://schemas.microsoft.com/office/drawing/2014/main" id="{6AFB2302-8E81-4B4D-96B5-7DF9B5793E21}"/>
              </a:ext>
            </a:extLst>
          </p:cNvPr>
          <p:cNvSpPr txBox="1"/>
          <p:nvPr/>
        </p:nvSpPr>
        <p:spPr>
          <a:xfrm>
            <a:off x="7295394" y="4703446"/>
            <a:ext cx="3958045" cy="1200329"/>
          </a:xfrm>
          <a:prstGeom prst="rect">
            <a:avLst/>
          </a:prstGeom>
          <a:noFill/>
        </p:spPr>
        <p:txBody>
          <a:bodyPr wrap="square" rtlCol="0">
            <a:spAutoFit/>
          </a:bodyPr>
          <a:lstStyle/>
          <a:p>
            <a:pPr marL="285750" indent="-285750">
              <a:buFont typeface="Wingdings" panose="05000000000000000000" pitchFamily="2" charset="2"/>
              <a:buChar char="q"/>
            </a:pPr>
            <a:r>
              <a:rPr lang="en-GB" dirty="0"/>
              <a:t>Fully functional cooling system soon and fully complied mortality study on LGAD irradiated at 2.5e15</a:t>
            </a:r>
          </a:p>
          <a:p>
            <a:endParaRPr lang="en-GB" dirty="0"/>
          </a:p>
        </p:txBody>
      </p:sp>
    </p:spTree>
    <p:extLst>
      <p:ext uri="{BB962C8B-B14F-4D97-AF65-F5344CB8AC3E}">
        <p14:creationId xmlns:p14="http://schemas.microsoft.com/office/powerpoint/2010/main" val="3930486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27886-D5A0-42FC-B855-0C257C42DCCB}"/>
              </a:ext>
            </a:extLst>
          </p:cNvPr>
          <p:cNvSpPr>
            <a:spLocks noGrp="1"/>
          </p:cNvSpPr>
          <p:nvPr>
            <p:ph type="title"/>
          </p:nvPr>
        </p:nvSpPr>
        <p:spPr>
          <a:xfrm>
            <a:off x="676836" y="4582122"/>
            <a:ext cx="10515600" cy="1325563"/>
          </a:xfrm>
        </p:spPr>
        <p:txBody>
          <a:bodyPr/>
          <a:lstStyle/>
          <a:p>
            <a:r>
              <a:rPr lang="en-GB" dirty="0">
                <a:latin typeface="Arial Black" panose="020B0A04020102020204" pitchFamily="34" charset="0"/>
              </a:rPr>
              <a:t>Backup Slides</a:t>
            </a:r>
          </a:p>
        </p:txBody>
      </p:sp>
    </p:spTree>
    <p:extLst>
      <p:ext uri="{BB962C8B-B14F-4D97-AF65-F5344CB8AC3E}">
        <p14:creationId xmlns:p14="http://schemas.microsoft.com/office/powerpoint/2010/main" val="3758201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B1A8C-95ED-44A1-8070-3AB326EF71C8}"/>
              </a:ext>
            </a:extLst>
          </p:cNvPr>
          <p:cNvSpPr>
            <a:spLocks noGrp="1"/>
          </p:cNvSpPr>
          <p:nvPr>
            <p:ph type="title"/>
          </p:nvPr>
        </p:nvSpPr>
        <p:spPr>
          <a:xfrm>
            <a:off x="730623" y="190773"/>
            <a:ext cx="10515600" cy="816629"/>
          </a:xfrm>
        </p:spPr>
        <p:txBody>
          <a:bodyPr>
            <a:normAutofit/>
          </a:bodyPr>
          <a:lstStyle/>
          <a:p>
            <a:r>
              <a:rPr lang="en-GB" sz="3200" b="1" dirty="0">
                <a:latin typeface="Arial Black" panose="020B0A04020102020204" pitchFamily="34" charset="0"/>
              </a:rPr>
              <a:t>Properties of the samples</a:t>
            </a:r>
          </a:p>
        </p:txBody>
      </p:sp>
      <p:pic>
        <p:nvPicPr>
          <p:cNvPr id="3" name="Picture 2">
            <a:extLst>
              <a:ext uri="{FF2B5EF4-FFF2-40B4-BE49-F238E27FC236}">
                <a16:creationId xmlns:a16="http://schemas.microsoft.com/office/drawing/2014/main" id="{D7802D21-FB73-4976-83A8-E1851DE35169}"/>
              </a:ext>
            </a:extLst>
          </p:cNvPr>
          <p:cNvPicPr>
            <a:picLocks noChangeAspect="1"/>
          </p:cNvPicPr>
          <p:nvPr/>
        </p:nvPicPr>
        <p:blipFill>
          <a:blip r:embed="rId2"/>
          <a:stretch>
            <a:fillRect/>
          </a:stretch>
        </p:blipFill>
        <p:spPr>
          <a:xfrm>
            <a:off x="1397902" y="1231800"/>
            <a:ext cx="8791126" cy="6117086"/>
          </a:xfrm>
          <a:prstGeom prst="rect">
            <a:avLst/>
          </a:prstGeom>
        </p:spPr>
      </p:pic>
    </p:spTree>
    <p:extLst>
      <p:ext uri="{BB962C8B-B14F-4D97-AF65-F5344CB8AC3E}">
        <p14:creationId xmlns:p14="http://schemas.microsoft.com/office/powerpoint/2010/main" val="2947592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A1D73-232F-49C6-A8BA-A304A51755F6}"/>
              </a:ext>
            </a:extLst>
          </p:cNvPr>
          <p:cNvSpPr>
            <a:spLocks noGrp="1"/>
          </p:cNvSpPr>
          <p:nvPr>
            <p:ph type="title"/>
          </p:nvPr>
        </p:nvSpPr>
        <p:spPr>
          <a:xfrm>
            <a:off x="838200" y="81032"/>
            <a:ext cx="10515600" cy="653251"/>
          </a:xfrm>
        </p:spPr>
        <p:txBody>
          <a:bodyPr>
            <a:normAutofit/>
          </a:bodyPr>
          <a:lstStyle/>
          <a:p>
            <a:r>
              <a:rPr lang="en-GB" sz="3200" b="1" dirty="0">
                <a:latin typeface="Arial Black" panose="020B0A04020102020204" pitchFamily="34" charset="0"/>
              </a:rPr>
              <a:t>Properties of sensors</a:t>
            </a:r>
          </a:p>
        </p:txBody>
      </p:sp>
      <p:pic>
        <p:nvPicPr>
          <p:cNvPr id="3" name="Picture 2">
            <a:extLst>
              <a:ext uri="{FF2B5EF4-FFF2-40B4-BE49-F238E27FC236}">
                <a16:creationId xmlns:a16="http://schemas.microsoft.com/office/drawing/2014/main" id="{65C8201E-E280-4CDD-82F5-FD67A78B1BBB}"/>
              </a:ext>
            </a:extLst>
          </p:cNvPr>
          <p:cNvPicPr>
            <a:picLocks noChangeAspect="1"/>
          </p:cNvPicPr>
          <p:nvPr/>
        </p:nvPicPr>
        <p:blipFill>
          <a:blip r:embed="rId2"/>
          <a:stretch>
            <a:fillRect/>
          </a:stretch>
        </p:blipFill>
        <p:spPr>
          <a:xfrm>
            <a:off x="2045431" y="541953"/>
            <a:ext cx="8260976" cy="5774093"/>
          </a:xfrm>
          <a:prstGeom prst="rect">
            <a:avLst/>
          </a:prstGeom>
        </p:spPr>
      </p:pic>
    </p:spTree>
    <p:extLst>
      <p:ext uri="{BB962C8B-B14F-4D97-AF65-F5344CB8AC3E}">
        <p14:creationId xmlns:p14="http://schemas.microsoft.com/office/powerpoint/2010/main" val="3971488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AB4D5-5DF2-4D1F-8E9D-71C2F6094DDF}"/>
              </a:ext>
            </a:extLst>
          </p:cNvPr>
          <p:cNvSpPr>
            <a:spLocks noGrp="1"/>
          </p:cNvSpPr>
          <p:nvPr>
            <p:ph type="title"/>
          </p:nvPr>
        </p:nvSpPr>
        <p:spPr>
          <a:xfrm>
            <a:off x="681446" y="209006"/>
            <a:ext cx="10515600" cy="933677"/>
          </a:xfrm>
        </p:spPr>
        <p:txBody>
          <a:bodyPr>
            <a:normAutofit/>
          </a:bodyPr>
          <a:lstStyle/>
          <a:p>
            <a:r>
              <a:rPr lang="en-GB" sz="3200" b="1" dirty="0">
                <a:latin typeface="Arial Black" panose="020B0A04020102020204" pitchFamily="34" charset="0"/>
              </a:rPr>
              <a:t>How to measure leakage current?</a:t>
            </a:r>
          </a:p>
        </p:txBody>
      </p:sp>
      <p:sp>
        <p:nvSpPr>
          <p:cNvPr id="6" name="TextBox 5">
            <a:extLst>
              <a:ext uri="{FF2B5EF4-FFF2-40B4-BE49-F238E27FC236}">
                <a16:creationId xmlns:a16="http://schemas.microsoft.com/office/drawing/2014/main" id="{AEA16105-4F83-4A04-9C61-3F6C20D4B86A}"/>
              </a:ext>
            </a:extLst>
          </p:cNvPr>
          <p:cNvSpPr txBox="1"/>
          <p:nvPr/>
        </p:nvSpPr>
        <p:spPr>
          <a:xfrm>
            <a:off x="511249" y="1342707"/>
            <a:ext cx="11680751" cy="5909310"/>
          </a:xfrm>
          <a:prstGeom prst="rect">
            <a:avLst/>
          </a:prstGeom>
          <a:noFill/>
        </p:spPr>
        <p:txBody>
          <a:bodyPr wrap="square">
            <a:spAutoFit/>
          </a:bodyPr>
          <a:lstStyle/>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The leakage current is measured with the sensors on the timing board.</a:t>
            </a:r>
          </a:p>
          <a:p>
            <a:pPr marL="285750" indent="-285750">
              <a:buFont typeface="Wingdings" panose="05000000000000000000" pitchFamily="2" charset="2"/>
              <a:buChar char="q"/>
            </a:pPr>
            <a:r>
              <a:rPr lang="en-GB" b="1" i="0" dirty="0">
                <a:solidFill>
                  <a:srgbClr val="222222"/>
                </a:solidFill>
                <a:effectLst/>
                <a:latin typeface="Arial" panose="020B0604020202020204" pitchFamily="34" charset="0"/>
              </a:rPr>
              <a:t>If the repetition frequency is not too large the impact of beam to leakage current should be small</a:t>
            </a:r>
            <a:endParaRPr lang="en-GB" b="0" i="0" dirty="0">
              <a:solidFill>
                <a:srgbClr val="222222"/>
              </a:solidFill>
              <a:effectLst/>
              <a:latin typeface="Arial" panose="020B0604020202020204" pitchFamily="34" charset="0"/>
            </a:endParaRPr>
          </a:p>
          <a:p>
            <a:pPr marL="285750" indent="-285750" algn="l">
              <a:buFont typeface="Wingdings" panose="05000000000000000000" pitchFamily="2" charset="2"/>
              <a:buChar char="q"/>
            </a:pPr>
            <a:r>
              <a:rPr lang="en-GB" b="1" dirty="0">
                <a:solidFill>
                  <a:srgbClr val="222222"/>
                </a:solidFill>
                <a:latin typeface="Arial" panose="020B0604020202020204" pitchFamily="34" charset="0"/>
              </a:rPr>
              <a:t>One </a:t>
            </a:r>
            <a:r>
              <a:rPr lang="en-GB" b="1" i="0" dirty="0">
                <a:solidFill>
                  <a:srgbClr val="222222"/>
                </a:solidFill>
                <a:effectLst/>
                <a:latin typeface="Arial" panose="020B0604020202020204" pitchFamily="34" charset="0"/>
              </a:rPr>
              <a:t>can easily calculate that and see when the intensity and frequency will be high enough to impact DC current measurement.</a:t>
            </a:r>
            <a:endParaRPr lang="en-GB" b="0" i="0" dirty="0">
              <a:solidFill>
                <a:srgbClr val="222222"/>
              </a:solidFill>
              <a:effectLst/>
              <a:latin typeface="Arial" panose="020B0604020202020204" pitchFamily="34" charset="0"/>
            </a:endParaRPr>
          </a:p>
          <a:p>
            <a:pPr marL="285750" indent="-285750" algn="l">
              <a:buFont typeface="Wingdings" panose="05000000000000000000" pitchFamily="2" charset="2"/>
              <a:buChar char="q"/>
            </a:pPr>
            <a:r>
              <a:rPr lang="en-GB" b="1" i="0" dirty="0">
                <a:solidFill>
                  <a:srgbClr val="222222"/>
                </a:solidFill>
                <a:effectLst/>
                <a:latin typeface="Arial" panose="020B0604020202020204" pitchFamily="34" charset="0"/>
              </a:rPr>
              <a:t>The full depletion of these devices will be max. around 100-150 V and the operation voltage at which </a:t>
            </a:r>
            <a:r>
              <a:rPr lang="en-GB" b="1" dirty="0">
                <a:solidFill>
                  <a:srgbClr val="222222"/>
                </a:solidFill>
                <a:latin typeface="Arial" panose="020B0604020202020204" pitchFamily="34" charset="0"/>
              </a:rPr>
              <a:t>we have to </a:t>
            </a:r>
            <a:r>
              <a:rPr lang="en-GB" b="1" i="0" dirty="0">
                <a:solidFill>
                  <a:srgbClr val="222222"/>
                </a:solidFill>
                <a:effectLst/>
                <a:latin typeface="Arial" panose="020B0604020202020204" pitchFamily="34" charset="0"/>
              </a:rPr>
              <a:t> look for breaking down is around 700 V (2.5e15 cm-2)  </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The capacitance of these devices is 4.2 pF once fully depleted.</a:t>
            </a:r>
          </a:p>
          <a:p>
            <a:pPr algn="l"/>
            <a:endParaRPr lang="en-GB" dirty="0">
              <a:solidFill>
                <a:srgbClr val="222222"/>
              </a:solidFill>
              <a:latin typeface="Arial" panose="020B0604020202020204" pitchFamily="34" charset="0"/>
            </a:endParaRPr>
          </a:p>
          <a:p>
            <a:pPr marL="285750" indent="-285750" algn="l">
              <a:buFont typeface="Wingdings" panose="05000000000000000000" pitchFamily="2" charset="2"/>
              <a:buChar char="q"/>
            </a:pPr>
            <a:r>
              <a:rPr lang="en-GB" b="1" i="0" dirty="0">
                <a:solidFill>
                  <a:srgbClr val="FF0000"/>
                </a:solidFill>
                <a:effectLst/>
                <a:latin typeface="Arial" panose="020B0604020202020204" pitchFamily="34" charset="0"/>
              </a:rPr>
              <a:t>So, the only thing that needs to be closely monitored is the HV power supply leakage current.</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ALTIROC (ATLAS ASIC for LGADs) can sink up to 5 </a:t>
            </a:r>
            <a:r>
              <a:rPr lang="en-GB" b="0" i="0" dirty="0" err="1">
                <a:solidFill>
                  <a:srgbClr val="222222"/>
                </a:solidFill>
                <a:effectLst/>
                <a:latin typeface="Arial" panose="020B0604020202020204" pitchFamily="34" charset="0"/>
              </a:rPr>
              <a:t>uA</a:t>
            </a:r>
            <a:r>
              <a:rPr lang="en-GB" b="0" i="0" dirty="0">
                <a:solidFill>
                  <a:srgbClr val="222222"/>
                </a:solidFill>
                <a:effectLst/>
                <a:latin typeface="Arial" panose="020B0604020202020204" pitchFamily="34" charset="0"/>
              </a:rPr>
              <a:t>/pad and this sets the operational limit for current. </a:t>
            </a:r>
          </a:p>
          <a:p>
            <a:pPr marL="285750" indent="-285750" algn="l">
              <a:buFont typeface="Wingdings" panose="05000000000000000000" pitchFamily="2" charset="2"/>
              <a:buChar char="q"/>
            </a:pPr>
            <a:r>
              <a:rPr lang="en-GB" b="1" i="0" dirty="0">
                <a:solidFill>
                  <a:srgbClr val="FF0000"/>
                </a:solidFill>
                <a:effectLst/>
                <a:latin typeface="Arial" panose="020B0604020202020204" pitchFamily="34" charset="0"/>
              </a:rPr>
              <a:t>The idea is to e.g. scan the operation voltage </a:t>
            </a:r>
            <a:r>
              <a:rPr lang="en-GB" b="1" i="0" dirty="0" err="1">
                <a:solidFill>
                  <a:srgbClr val="FF0000"/>
                </a:solidFill>
                <a:effectLst/>
                <a:latin typeface="Arial" panose="020B0604020202020204" pitchFamily="34" charset="0"/>
              </a:rPr>
              <a:t>e.g</a:t>
            </a:r>
            <a:r>
              <a:rPr lang="en-GB" b="1" i="0" dirty="0">
                <a:solidFill>
                  <a:srgbClr val="FF0000"/>
                </a:solidFill>
                <a:effectLst/>
                <a:latin typeface="Arial" panose="020B0604020202020204" pitchFamily="34" charset="0"/>
              </a:rPr>
              <a:t> for 2.5e15 up to 740 V </a:t>
            </a:r>
            <a:r>
              <a:rPr lang="en-GB" b="1" i="0" u="sng" dirty="0">
                <a:solidFill>
                  <a:srgbClr val="FF0000"/>
                </a:solidFill>
                <a:effectLst/>
                <a:latin typeface="Arial" panose="020B0604020202020204" pitchFamily="34" charset="0"/>
              </a:rPr>
              <a:t>with beam focused to the smallest spot (800 nm, no TPA) </a:t>
            </a:r>
            <a:r>
              <a:rPr lang="en-GB" b="1" i="0" dirty="0">
                <a:solidFill>
                  <a:srgbClr val="FF0000"/>
                </a:solidFill>
                <a:effectLst/>
                <a:latin typeface="Arial" panose="020B0604020202020204" pitchFamily="34" charset="0"/>
              </a:rPr>
              <a:t>and simply do intensity scan and see what happens</a:t>
            </a:r>
            <a:r>
              <a:rPr lang="en-GB" b="0" i="0" dirty="0">
                <a:solidFill>
                  <a:srgbClr val="222222"/>
                </a:solidFill>
                <a:effectLst/>
                <a:latin typeface="Arial" panose="020B0604020202020204" pitchFamily="34" charset="0"/>
              </a:rPr>
              <a:t>. If at some point </a:t>
            </a:r>
            <a:r>
              <a:rPr lang="en-GB" dirty="0">
                <a:solidFill>
                  <a:srgbClr val="222222"/>
                </a:solidFill>
                <a:latin typeface="Arial" panose="020B0604020202020204" pitchFamily="34" charset="0"/>
              </a:rPr>
              <a:t>we</a:t>
            </a:r>
            <a:r>
              <a:rPr lang="en-GB" b="0" i="0" dirty="0">
                <a:solidFill>
                  <a:srgbClr val="222222"/>
                </a:solidFill>
                <a:effectLst/>
                <a:latin typeface="Arial" panose="020B0604020202020204" pitchFamily="34" charset="0"/>
              </a:rPr>
              <a:t> manage to collapse the field due to too much ionization the sensor may break down. We are looking at single event effect and the repetition rate should be small.</a:t>
            </a:r>
          </a:p>
          <a:p>
            <a:pPr marL="285750" indent="-285750">
              <a:buFont typeface="Wingdings" panose="05000000000000000000" pitchFamily="2" charset="2"/>
              <a:buChar char="q"/>
            </a:pPr>
            <a:r>
              <a:rPr kumimoji="0" lang="en-GB" altLang="en-US" sz="1800" b="1" i="0" u="none" strike="noStrike" cap="none" normalizeH="0" baseline="0" dirty="0">
                <a:ln>
                  <a:noFill/>
                </a:ln>
                <a:solidFill>
                  <a:srgbClr val="222222"/>
                </a:solidFill>
                <a:effectLst/>
                <a:latin typeface="Calibri" panose="020F0502020204030204" pitchFamily="34" charset="0"/>
                <a:cs typeface="Calibri" panose="020F0502020204030204" pitchFamily="34" charset="0"/>
              </a:rPr>
              <a:t>The max. pulse energy should correspond to large energy deposits  </a:t>
            </a:r>
            <a:r>
              <a:rPr kumimoji="0" lang="en-GB" altLang="en-US" sz="1800" b="1" i="0" u="none" strike="noStrike" cap="none" normalizeH="0" baseline="0" dirty="0" err="1">
                <a:ln>
                  <a:noFill/>
                </a:ln>
                <a:solidFill>
                  <a:srgbClr val="222222"/>
                </a:solidFill>
                <a:effectLst/>
                <a:latin typeface="Calibri" panose="020F0502020204030204" pitchFamily="34" charset="0"/>
                <a:cs typeface="Calibri" panose="020F0502020204030204" pitchFamily="34" charset="0"/>
              </a:rPr>
              <a:t>e.g</a:t>
            </a:r>
            <a:r>
              <a:rPr kumimoji="0" lang="en-GB" altLang="en-US" sz="1800" b="1" i="0" u="none" strike="noStrike" cap="none" normalizeH="0" baseline="0" dirty="0">
                <a:ln>
                  <a:noFill/>
                </a:ln>
                <a:solidFill>
                  <a:srgbClr val="222222"/>
                </a:solidFill>
                <a:effectLst/>
                <a:latin typeface="Calibri" panose="020F0502020204030204" pitchFamily="34" charset="0"/>
                <a:cs typeface="Calibri" panose="020F0502020204030204" pitchFamily="34" charset="0"/>
              </a:rPr>
              <a:t> 100 MeV while the repetition frequency should be small. </a:t>
            </a:r>
            <a:r>
              <a:rPr kumimoji="0" lang="en-GB" altLang="en-US" sz="1800" u="none" strike="noStrike" cap="none" normalizeH="0" baseline="0" dirty="0">
                <a:ln>
                  <a:noFill/>
                </a:ln>
                <a:solidFill>
                  <a:srgbClr val="222222"/>
                </a:solidFill>
                <a:latin typeface="Arial" panose="020B0604020202020204" pitchFamily="34" charset="0"/>
                <a:cs typeface="Calibri" panose="020F0502020204030204" pitchFamily="34" charset="0"/>
              </a:rPr>
              <a:t>Since we have </a:t>
            </a:r>
            <a:r>
              <a:rPr lang="en-GB" b="0" i="0" dirty="0">
                <a:solidFill>
                  <a:srgbClr val="222222"/>
                </a:solidFill>
                <a:effectLst/>
                <a:latin typeface="Arial" panose="020B0604020202020204" pitchFamily="34" charset="0"/>
              </a:rPr>
              <a:t>50fs pulse with repletion rate of 1kHz,  </a:t>
            </a:r>
            <a:r>
              <a:rPr lang="en-GB" dirty="0">
                <a:solidFill>
                  <a:srgbClr val="222222"/>
                </a:solidFill>
                <a:latin typeface="Arial" panose="020B0604020202020204" pitchFamily="34" charset="0"/>
              </a:rPr>
              <a:t>when </a:t>
            </a:r>
            <a:r>
              <a:rPr lang="en-GB" b="0" i="0" dirty="0">
                <a:solidFill>
                  <a:srgbClr val="222222"/>
                </a:solidFill>
                <a:effectLst/>
                <a:latin typeface="Arial" panose="020B0604020202020204" pitchFamily="34" charset="0"/>
              </a:rPr>
              <a:t>power is  tuned  we can get up to 1G photons in the pulse. </a:t>
            </a:r>
            <a:r>
              <a:rPr lang="en-GB" dirty="0">
                <a:solidFill>
                  <a:srgbClr val="222222"/>
                </a:solidFill>
                <a:latin typeface="Arial" panose="020B0604020202020204" pitchFamily="34" charset="0"/>
              </a:rPr>
              <a:t>The aim is to l</a:t>
            </a:r>
            <a:r>
              <a:rPr lang="en-GB" b="0" i="0" dirty="0">
                <a:solidFill>
                  <a:srgbClr val="222222"/>
                </a:solidFill>
                <a:effectLst/>
                <a:latin typeface="Arial" panose="020B0604020202020204" pitchFamily="34" charset="0"/>
              </a:rPr>
              <a:t>eave it running for few s at each power step.</a:t>
            </a:r>
          </a:p>
          <a:p>
            <a:pPr marL="285750" indent="-285750">
              <a:buFont typeface="Wingdings" panose="05000000000000000000" pitchFamily="2" charset="2"/>
              <a:buChar char="q"/>
            </a:pPr>
            <a:endParaRPr kumimoji="0" lang="en-GB" altLang="en-US" sz="1800" b="1" i="0" u="none" strike="noStrike" cap="none" normalizeH="0" baseline="0" dirty="0">
              <a:ln>
                <a:noFill/>
              </a:ln>
              <a:solidFill>
                <a:srgbClr val="222222"/>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q"/>
            </a:pPr>
            <a:endParaRPr lang="en-GB" b="0" i="0" dirty="0">
              <a:solidFill>
                <a:srgbClr val="222222"/>
              </a:solidFill>
              <a:effectLst/>
              <a:latin typeface="Arial" panose="020B0604020202020204" pitchFamily="34" charset="0"/>
            </a:endParaRPr>
          </a:p>
          <a:p>
            <a:pPr algn="l"/>
            <a:endParaRPr lang="en-GB" b="0" i="0" dirty="0">
              <a:solidFill>
                <a:srgbClr val="222222"/>
              </a:solidFill>
              <a:effectLst/>
              <a:latin typeface="Arial" panose="020B0604020202020204" pitchFamily="34" charset="0"/>
            </a:endParaRPr>
          </a:p>
          <a:p>
            <a:pPr algn="l"/>
            <a:r>
              <a:rPr lang="en-GB" b="0" i="0" dirty="0">
                <a:solidFill>
                  <a:srgbClr val="222222"/>
                </a:solidFill>
                <a:effectLst/>
                <a:latin typeface="Arial" panose="020B0604020202020204" pitchFamily="34" charset="0"/>
              </a:rPr>
              <a:t> </a:t>
            </a:r>
          </a:p>
        </p:txBody>
      </p:sp>
    </p:spTree>
    <p:extLst>
      <p:ext uri="{BB962C8B-B14F-4D97-AF65-F5344CB8AC3E}">
        <p14:creationId xmlns:p14="http://schemas.microsoft.com/office/powerpoint/2010/main" val="3272387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EA76F-ABA9-4690-963F-E826DBB0E95A}"/>
              </a:ext>
            </a:extLst>
          </p:cNvPr>
          <p:cNvSpPr>
            <a:spLocks noGrp="1"/>
          </p:cNvSpPr>
          <p:nvPr>
            <p:ph type="title"/>
          </p:nvPr>
        </p:nvSpPr>
        <p:spPr/>
        <p:txBody>
          <a:bodyPr>
            <a:normAutofit/>
          </a:bodyPr>
          <a:lstStyle/>
          <a:p>
            <a:r>
              <a:rPr lang="en-GB" sz="2800" b="1" dirty="0">
                <a:latin typeface="Arial Black" panose="020B0A04020102020204" pitchFamily="34" charset="0"/>
              </a:rPr>
              <a:t>Can we protect amplifier in mortality studies?</a:t>
            </a:r>
          </a:p>
        </p:txBody>
      </p:sp>
      <p:sp>
        <p:nvSpPr>
          <p:cNvPr id="4" name="TextBox 3">
            <a:extLst>
              <a:ext uri="{FF2B5EF4-FFF2-40B4-BE49-F238E27FC236}">
                <a16:creationId xmlns:a16="http://schemas.microsoft.com/office/drawing/2014/main" id="{3765C75A-534F-4E3F-8819-D41559546BC3}"/>
              </a:ext>
            </a:extLst>
          </p:cNvPr>
          <p:cNvSpPr txBox="1"/>
          <p:nvPr/>
        </p:nvSpPr>
        <p:spPr>
          <a:xfrm>
            <a:off x="954157" y="2342324"/>
            <a:ext cx="9621078" cy="2585323"/>
          </a:xfrm>
          <a:prstGeom prst="rect">
            <a:avLst/>
          </a:prstGeom>
          <a:noFill/>
        </p:spPr>
        <p:txBody>
          <a:bodyPr wrap="square">
            <a:spAutoFit/>
          </a:bodyPr>
          <a:lstStyle/>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A possible way (not checked) to protect the amp is to find the focus, see signals and moderate/small intensity (pulse energy) and switch off the electronics. </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Only then to increase the pulse energy. </a:t>
            </a: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If the sensor permanently break down the leakage will go through the roof and we will know. Maybe that will save the amplifier. </a:t>
            </a:r>
          </a:p>
          <a:p>
            <a:pPr algn="l"/>
            <a:r>
              <a:rPr lang="en-GB" b="0" i="0" dirty="0">
                <a:solidFill>
                  <a:srgbClr val="222222"/>
                </a:solidFill>
                <a:effectLst/>
                <a:latin typeface="Arial" panose="020B0604020202020204" pitchFamily="34" charset="0"/>
              </a:rPr>
              <a:t> </a:t>
            </a:r>
          </a:p>
          <a:p>
            <a:pPr algn="l"/>
            <a:r>
              <a:rPr lang="en-GB" b="0" i="0" dirty="0">
                <a:solidFill>
                  <a:srgbClr val="222222"/>
                </a:solidFill>
                <a:effectLst/>
                <a:latin typeface="Arial" panose="020B0604020202020204" pitchFamily="34" charset="0"/>
              </a:rPr>
              <a:t>The sensors have a gain layer doping profile that peaks at &gt;2um – this is HPK standard as it leads to better performance after large fluences.</a:t>
            </a:r>
          </a:p>
          <a:p>
            <a:pPr algn="l"/>
            <a:r>
              <a:rPr lang="en-GB" b="0" i="0" dirty="0">
                <a:solidFill>
                  <a:srgbClr val="222222"/>
                </a:solidFill>
                <a:effectLst/>
                <a:latin typeface="Arial" panose="020B0604020202020204" pitchFamily="34" charset="0"/>
              </a:rPr>
              <a:t> </a:t>
            </a:r>
          </a:p>
        </p:txBody>
      </p:sp>
      <p:sp>
        <p:nvSpPr>
          <p:cNvPr id="5" name="TextBox 4">
            <a:extLst>
              <a:ext uri="{FF2B5EF4-FFF2-40B4-BE49-F238E27FC236}">
                <a16:creationId xmlns:a16="http://schemas.microsoft.com/office/drawing/2014/main" id="{C0A1DF4D-0225-4068-A002-82ACACA934E7}"/>
              </a:ext>
            </a:extLst>
          </p:cNvPr>
          <p:cNvSpPr txBox="1"/>
          <p:nvPr/>
        </p:nvSpPr>
        <p:spPr>
          <a:xfrm>
            <a:off x="2139895" y="4927647"/>
            <a:ext cx="8435340" cy="1754326"/>
          </a:xfrm>
          <a:prstGeom prst="rect">
            <a:avLst/>
          </a:prstGeom>
          <a:noFill/>
        </p:spPr>
        <p:txBody>
          <a:bodyPr wrap="square">
            <a:spAutoFit/>
          </a:bodyPr>
          <a:lstStyle/>
          <a:p>
            <a:r>
              <a:rPr lang="en-GB" b="0" i="0" dirty="0">
                <a:solidFill>
                  <a:srgbClr val="222222"/>
                </a:solidFill>
                <a:effectLst/>
                <a:latin typeface="Arial" panose="020B0604020202020204" pitchFamily="34" charset="0"/>
              </a:rPr>
              <a:t>To force the 2.5e15 to higher currents (&gt; 100 </a:t>
            </a:r>
            <a:r>
              <a:rPr lang="en-GB" b="0" i="0" dirty="0" err="1">
                <a:solidFill>
                  <a:srgbClr val="222222"/>
                </a:solidFill>
                <a:effectLst/>
                <a:latin typeface="Arial" panose="020B0604020202020204" pitchFamily="34" charset="0"/>
              </a:rPr>
              <a:t>uA</a:t>
            </a:r>
            <a:r>
              <a:rPr lang="en-GB" b="0" i="0" dirty="0">
                <a:solidFill>
                  <a:srgbClr val="222222"/>
                </a:solidFill>
                <a:effectLst/>
                <a:latin typeface="Arial" panose="020B0604020202020204" pitchFamily="34" charset="0"/>
              </a:rPr>
              <a:t>). Normally the current should be &lt;5 </a:t>
            </a:r>
            <a:r>
              <a:rPr lang="en-GB" b="0" i="0" dirty="0" err="1">
                <a:solidFill>
                  <a:srgbClr val="222222"/>
                </a:solidFill>
                <a:effectLst/>
                <a:latin typeface="Arial" panose="020B0604020202020204" pitchFamily="34" charset="0"/>
              </a:rPr>
              <a:t>uA</a:t>
            </a:r>
            <a:r>
              <a:rPr lang="en-GB" b="0" i="0" dirty="0">
                <a:solidFill>
                  <a:srgbClr val="222222"/>
                </a:solidFill>
                <a:effectLst/>
                <a:latin typeface="Arial" panose="020B0604020202020204" pitchFamily="34" charset="0"/>
              </a:rPr>
              <a:t> at 700 V for 2.5e15 at -30C. If we assume the same gain (which is not true) and estimate generation current at -2C as 16 times larger than at -30C we can expect ~100 </a:t>
            </a:r>
            <a:r>
              <a:rPr lang="en-GB" b="0" i="0" dirty="0" err="1">
                <a:solidFill>
                  <a:srgbClr val="222222"/>
                </a:solidFill>
                <a:effectLst/>
                <a:latin typeface="Arial" panose="020B0604020202020204" pitchFamily="34" charset="0"/>
              </a:rPr>
              <a:t>uA</a:t>
            </a:r>
            <a:r>
              <a:rPr lang="en-GB" b="0" i="0" dirty="0">
                <a:solidFill>
                  <a:srgbClr val="222222"/>
                </a:solidFill>
                <a:effectLst/>
                <a:latin typeface="Arial" panose="020B0604020202020204" pitchFamily="34" charset="0"/>
              </a:rPr>
              <a:t>, but we may run into thermal runaway. At the same time it was requested t</a:t>
            </a:r>
            <a:r>
              <a:rPr lang="en-GB" dirty="0">
                <a:solidFill>
                  <a:srgbClr val="222222"/>
                </a:solidFill>
                <a:latin typeface="Arial" panose="020B0604020202020204" pitchFamily="34" charset="0"/>
              </a:rPr>
              <a:t>o</a:t>
            </a:r>
            <a:r>
              <a:rPr lang="en-GB" b="0" i="0" dirty="0">
                <a:solidFill>
                  <a:srgbClr val="222222"/>
                </a:solidFill>
                <a:effectLst/>
                <a:latin typeface="Arial" panose="020B0604020202020204" pitchFamily="34" charset="0"/>
              </a:rPr>
              <a:t> check that the leakage current doesn’t rise with time upon illumination with</a:t>
            </a:r>
            <a:r>
              <a:rPr lang="en-GB" dirty="0">
                <a:solidFill>
                  <a:srgbClr val="222222"/>
                </a:solidFill>
                <a:latin typeface="Arial" panose="020B0604020202020204" pitchFamily="34" charset="0"/>
              </a:rPr>
              <a:t> beams</a:t>
            </a:r>
            <a:endParaRPr lang="en-GB" dirty="0"/>
          </a:p>
        </p:txBody>
      </p:sp>
      <p:sp>
        <p:nvSpPr>
          <p:cNvPr id="6" name="TextBox 5">
            <a:extLst>
              <a:ext uri="{FF2B5EF4-FFF2-40B4-BE49-F238E27FC236}">
                <a16:creationId xmlns:a16="http://schemas.microsoft.com/office/drawing/2014/main" id="{D14E1D2F-21E5-4E64-9D39-6682A9EE7BA2}"/>
              </a:ext>
            </a:extLst>
          </p:cNvPr>
          <p:cNvSpPr txBox="1"/>
          <p:nvPr/>
        </p:nvSpPr>
        <p:spPr>
          <a:xfrm>
            <a:off x="389580" y="5206701"/>
            <a:ext cx="1837252" cy="954107"/>
          </a:xfrm>
          <a:prstGeom prst="rect">
            <a:avLst/>
          </a:prstGeom>
          <a:noFill/>
        </p:spPr>
        <p:txBody>
          <a:bodyPr wrap="square" rtlCol="0">
            <a:spAutoFit/>
          </a:bodyPr>
          <a:lstStyle/>
          <a:p>
            <a:r>
              <a:rPr lang="en-GB" sz="2800" b="1" dirty="0">
                <a:latin typeface="Arial Black" panose="020B0A04020102020204" pitchFamily="34" charset="0"/>
              </a:rPr>
              <a:t>Further request</a:t>
            </a:r>
            <a:r>
              <a:rPr lang="en-GB" sz="2800" dirty="0">
                <a:latin typeface="Arial Black" panose="020B0A04020102020204" pitchFamily="34" charset="0"/>
              </a:rPr>
              <a:t>:</a:t>
            </a:r>
          </a:p>
        </p:txBody>
      </p:sp>
    </p:spTree>
    <p:extLst>
      <p:ext uri="{BB962C8B-B14F-4D97-AF65-F5344CB8AC3E}">
        <p14:creationId xmlns:p14="http://schemas.microsoft.com/office/powerpoint/2010/main" val="121482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6D51-F21D-437D-9ABE-41814B717AAE}"/>
              </a:ext>
            </a:extLst>
          </p:cNvPr>
          <p:cNvSpPr>
            <a:spLocks noGrp="1"/>
          </p:cNvSpPr>
          <p:nvPr>
            <p:ph type="title"/>
          </p:nvPr>
        </p:nvSpPr>
        <p:spPr>
          <a:xfrm>
            <a:off x="270191" y="0"/>
            <a:ext cx="10741797" cy="524374"/>
          </a:xfrm>
        </p:spPr>
        <p:txBody>
          <a:bodyPr>
            <a:normAutofit fontScale="90000"/>
          </a:bodyPr>
          <a:lstStyle/>
          <a:p>
            <a:r>
              <a:rPr lang="en-GB" b="1" dirty="0">
                <a:latin typeface="Arial Black" panose="020B0A04020102020204" pitchFamily="34" charset="0"/>
              </a:rPr>
              <a:t>Motivation</a:t>
            </a:r>
          </a:p>
        </p:txBody>
      </p:sp>
      <p:sp>
        <p:nvSpPr>
          <p:cNvPr id="4" name="TextBox 3">
            <a:extLst>
              <a:ext uri="{FF2B5EF4-FFF2-40B4-BE49-F238E27FC236}">
                <a16:creationId xmlns:a16="http://schemas.microsoft.com/office/drawing/2014/main" id="{05D0E375-DE42-49E4-BE00-8C3135FA8B22}"/>
              </a:ext>
            </a:extLst>
          </p:cNvPr>
          <p:cNvSpPr txBox="1"/>
          <p:nvPr/>
        </p:nvSpPr>
        <p:spPr>
          <a:xfrm>
            <a:off x="150223" y="671691"/>
            <a:ext cx="11891554" cy="6186309"/>
          </a:xfrm>
          <a:prstGeom prst="rect">
            <a:avLst/>
          </a:prstGeom>
          <a:noFill/>
        </p:spPr>
        <p:txBody>
          <a:bodyPr wrap="square">
            <a:spAutoFit/>
          </a:bodyPr>
          <a:lstStyle/>
          <a:p>
            <a:pPr algn="l"/>
            <a:endParaRPr lang="en-GB" dirty="0">
              <a:solidFill>
                <a:srgbClr val="222222"/>
              </a:solidFill>
              <a:latin typeface="Arial" panose="020B0604020202020204" pitchFamily="34" charset="0"/>
            </a:endParaRP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 </a:t>
            </a:r>
            <a:r>
              <a:rPr lang="en-GB" dirty="0">
                <a:solidFill>
                  <a:srgbClr val="222222"/>
                </a:solidFill>
                <a:latin typeface="Arial" panose="020B0604020202020204" pitchFamily="34" charset="0"/>
              </a:rPr>
              <a:t>It was observed </a:t>
            </a:r>
            <a:r>
              <a:rPr lang="en-GB" b="0" i="0" dirty="0">
                <a:solidFill>
                  <a:srgbClr val="222222"/>
                </a:solidFill>
                <a:effectLst/>
                <a:latin typeface="Arial" panose="020B0604020202020204" pitchFamily="34" charset="0"/>
              </a:rPr>
              <a:t>that LGADs seem to be </a:t>
            </a:r>
            <a:r>
              <a:rPr lang="en-GB" dirty="0">
                <a:solidFill>
                  <a:srgbClr val="222222"/>
                </a:solidFill>
                <a:latin typeface="Arial" panose="020B0604020202020204" pitchFamily="34" charset="0"/>
              </a:rPr>
              <a:t>destructively </a:t>
            </a:r>
            <a:r>
              <a:rPr lang="en-GB" b="0" i="0" dirty="0">
                <a:solidFill>
                  <a:srgbClr val="222222"/>
                </a:solidFill>
                <a:effectLst/>
                <a:latin typeface="Arial" panose="020B0604020202020204" pitchFamily="34" charset="0"/>
              </a:rPr>
              <a:t>breaking down earlier (at lower bias voltage) at test-beam than in the lab. This is primarily observed for irradiated sensors irradiated to highest fluences operating at &gt;600 V. This is so far not established why, but it is not excluded that single events with huge deposition of energy in the sensor can be the reason. </a:t>
            </a:r>
          </a:p>
          <a:p>
            <a:pPr marL="285750" indent="-285750" algn="l">
              <a:buFont typeface="Wingdings" panose="05000000000000000000" pitchFamily="2" charset="2"/>
              <a:buChar char="q"/>
            </a:pPr>
            <a:endParaRPr lang="en-GB" dirty="0">
              <a:solidFill>
                <a:srgbClr val="222222"/>
              </a:solidFill>
              <a:latin typeface="Arial" panose="020B0604020202020204" pitchFamily="34" charset="0"/>
            </a:endParaRPr>
          </a:p>
          <a:p>
            <a:pPr marL="285750" indent="-285750" algn="l">
              <a:buFont typeface="Wingdings" panose="05000000000000000000" pitchFamily="2" charset="2"/>
              <a:buChar char="q"/>
            </a:pPr>
            <a:r>
              <a:rPr lang="en-GB" dirty="0">
                <a:solidFill>
                  <a:srgbClr val="222222"/>
                </a:solidFill>
                <a:latin typeface="Arial" panose="020B0604020202020204" pitchFamily="34" charset="0"/>
              </a:rPr>
              <a:t>T</a:t>
            </a:r>
            <a:r>
              <a:rPr lang="en-GB" b="0" i="0" dirty="0">
                <a:solidFill>
                  <a:srgbClr val="222222"/>
                </a:solidFill>
                <a:effectLst/>
                <a:latin typeface="Arial" panose="020B0604020202020204" pitchFamily="34" charset="0"/>
              </a:rPr>
              <a:t>ests have been tried with lasers and alphas, but the density of ionization and its time structure was not good enough. </a:t>
            </a:r>
            <a:r>
              <a:rPr lang="en-GB" dirty="0">
                <a:solidFill>
                  <a:srgbClr val="222222"/>
                </a:solidFill>
                <a:latin typeface="Arial" panose="020B0604020202020204" pitchFamily="34" charset="0"/>
              </a:rPr>
              <a:t>ELI fs-beam </a:t>
            </a:r>
            <a:r>
              <a:rPr lang="en-GB" b="0" i="0" dirty="0">
                <a:solidFill>
                  <a:srgbClr val="222222"/>
                </a:solidFill>
                <a:effectLst/>
                <a:latin typeface="Arial" panose="020B0604020202020204" pitchFamily="34" charset="0"/>
              </a:rPr>
              <a:t>seems ideal to test that.</a:t>
            </a:r>
          </a:p>
          <a:p>
            <a:pPr marL="285750" indent="-285750" algn="l">
              <a:buFont typeface="Wingdings" panose="05000000000000000000" pitchFamily="2" charset="2"/>
              <a:buChar char="q"/>
            </a:pPr>
            <a:endParaRPr lang="en-GB" dirty="0">
              <a:solidFill>
                <a:srgbClr val="222222"/>
              </a:solidFill>
              <a:latin typeface="Arial" panose="020B0604020202020204" pitchFamily="34" charset="0"/>
            </a:endParaRPr>
          </a:p>
          <a:p>
            <a:pPr marL="285750" indent="-285750" algn="l">
              <a:buFont typeface="Wingdings" panose="05000000000000000000" pitchFamily="2" charset="2"/>
              <a:buChar char="q"/>
            </a:pPr>
            <a:r>
              <a:rPr lang="en-GB" dirty="0">
                <a:solidFill>
                  <a:srgbClr val="222222"/>
                </a:solidFill>
                <a:latin typeface="Arial" panose="020B0604020202020204" pitchFamily="34" charset="0"/>
              </a:rPr>
              <a:t>T</a:t>
            </a:r>
            <a:r>
              <a:rPr lang="en-GB" b="0" i="0" dirty="0">
                <a:solidFill>
                  <a:srgbClr val="222222"/>
                </a:solidFill>
                <a:effectLst/>
                <a:latin typeface="Arial" panose="020B0604020202020204" pitchFamily="34" charset="0"/>
              </a:rPr>
              <a:t>he same sensors from HPK runs that showed destructive breakdown were tested at ELI connected to the USCS timing boards</a:t>
            </a:r>
          </a:p>
          <a:p>
            <a:pPr marL="285750" indent="-285750" algn="l">
              <a:buFont typeface="Wingdings" panose="05000000000000000000" pitchFamily="2" charset="2"/>
              <a:buChar char="q"/>
            </a:pPr>
            <a:endParaRPr lang="en-GB" dirty="0">
              <a:solidFill>
                <a:srgbClr val="222222"/>
              </a:solidFill>
              <a:latin typeface="Arial" panose="020B0604020202020204" pitchFamily="34" charset="0"/>
            </a:endParaRPr>
          </a:p>
          <a:p>
            <a:pPr marL="285750" indent="-285750" algn="l">
              <a:buFont typeface="Wingdings" panose="05000000000000000000" pitchFamily="2" charset="2"/>
              <a:buChar char="q"/>
            </a:pPr>
            <a:r>
              <a:rPr lang="en-GB" b="0" i="0" dirty="0">
                <a:solidFill>
                  <a:srgbClr val="222222"/>
                </a:solidFill>
                <a:effectLst/>
                <a:latin typeface="Arial" panose="020B0604020202020204" pitchFamily="34" charset="0"/>
              </a:rPr>
              <a:t>At ELI,  pulses in  Si are around  50-60 fs corresponding to 15 um; this means </a:t>
            </a:r>
            <a:r>
              <a:rPr lang="en-GB" dirty="0">
                <a:solidFill>
                  <a:srgbClr val="222222"/>
                </a:solidFill>
                <a:latin typeface="Arial" panose="020B0604020202020204" pitchFamily="34" charset="0"/>
              </a:rPr>
              <a:t>that the time of the charge deposition in the silicon is comparable with </a:t>
            </a:r>
            <a:r>
              <a:rPr lang="en-GB" b="0" i="0" dirty="0">
                <a:solidFill>
                  <a:srgbClr val="222222"/>
                </a:solidFill>
                <a:effectLst/>
                <a:latin typeface="Arial" panose="020B0604020202020204" pitchFamily="34" charset="0"/>
              </a:rPr>
              <a:t> is the same order as it should be with high energetic particles; furthermore  fs-laser of wavelength of 800 m has penetration of around 20 um that is ideal for mortality study on LGADs at ELI. </a:t>
            </a:r>
            <a:r>
              <a:rPr lang="en-GB" dirty="0">
                <a:solidFill>
                  <a:srgbClr val="222222"/>
                </a:solidFill>
                <a:latin typeface="Arial" panose="020B0604020202020204" pitchFamily="34" charset="0"/>
              </a:rPr>
              <a:t>In this</a:t>
            </a:r>
            <a:r>
              <a:rPr lang="en-GB" b="0" i="0" dirty="0">
                <a:solidFill>
                  <a:srgbClr val="222222"/>
                </a:solidFill>
                <a:effectLst/>
                <a:latin typeface="Arial" panose="020B0604020202020204" pitchFamily="34" charset="0"/>
              </a:rPr>
              <a:t> way it is possible to simulate very dense charge deposition in a very short time in LGADs.</a:t>
            </a:r>
          </a:p>
          <a:p>
            <a:pPr marL="285750" indent="-285750" algn="l">
              <a:buFont typeface="Wingdings" panose="05000000000000000000" pitchFamily="2" charset="2"/>
              <a:buChar char="q"/>
            </a:pPr>
            <a:endParaRPr lang="en-GB" b="0" i="0" dirty="0">
              <a:solidFill>
                <a:srgbClr val="222222"/>
              </a:solidFill>
              <a:effectLst/>
              <a:latin typeface="Arial" panose="020B0604020202020204" pitchFamily="34" charset="0"/>
            </a:endParaRPr>
          </a:p>
          <a:p>
            <a:pPr marL="285750" indent="-285750" algn="l">
              <a:buFont typeface="Wingdings" panose="05000000000000000000" pitchFamily="2" charset="2"/>
              <a:buChar char="q"/>
            </a:pPr>
            <a:r>
              <a:rPr lang="en-GB" dirty="0">
                <a:solidFill>
                  <a:srgbClr val="222222"/>
                </a:solidFill>
                <a:latin typeface="Arial" panose="020B0604020202020204" pitchFamily="34" charset="0"/>
              </a:rPr>
              <a:t>How to perform these tests: The possible tests are to</a:t>
            </a:r>
            <a:r>
              <a:rPr lang="en-GB" b="0" i="0" dirty="0">
                <a:solidFill>
                  <a:srgbClr val="222222"/>
                </a:solidFill>
                <a:effectLst/>
                <a:latin typeface="Arial" panose="020B0604020202020204" pitchFamily="34" charset="0"/>
              </a:rPr>
              <a:t> simply connect the sensors to HV; to increase the bias and test different pulse energies at each bias until the sensor breaks down (breakdown is followed by huge increase of leakage current and often also visible damage of the sensor surface – burn marks).</a:t>
            </a:r>
          </a:p>
          <a:p>
            <a:pPr algn="l"/>
            <a:r>
              <a:rPr lang="en-GB" b="0" i="0" dirty="0">
                <a:solidFill>
                  <a:srgbClr val="222222"/>
                </a:solidFill>
                <a:effectLst/>
                <a:latin typeface="Arial" panose="020B0604020202020204" pitchFamily="34" charset="0"/>
              </a:rPr>
              <a:t> </a:t>
            </a:r>
          </a:p>
          <a:p>
            <a:pPr algn="l"/>
            <a:endParaRPr lang="en-GB"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1881719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5552C-5114-4FF2-8B6B-8867DAD0FF0A}"/>
              </a:ext>
            </a:extLst>
          </p:cNvPr>
          <p:cNvSpPr>
            <a:spLocks noGrp="1"/>
          </p:cNvSpPr>
          <p:nvPr>
            <p:ph type="title"/>
          </p:nvPr>
        </p:nvSpPr>
        <p:spPr/>
        <p:txBody>
          <a:bodyPr/>
          <a:lstStyle/>
          <a:p>
            <a:r>
              <a:rPr lang="en-GB" dirty="0">
                <a:latin typeface="Arial Black" panose="020B0A04020102020204" pitchFamily="34" charset="0"/>
              </a:rPr>
              <a:t>Reminder: Beam waist parameter</a:t>
            </a:r>
          </a:p>
        </p:txBody>
      </p:sp>
      <p:pic>
        <p:nvPicPr>
          <p:cNvPr id="4" name="Picture 3">
            <a:extLst>
              <a:ext uri="{FF2B5EF4-FFF2-40B4-BE49-F238E27FC236}">
                <a16:creationId xmlns:a16="http://schemas.microsoft.com/office/drawing/2014/main" id="{5D04CAD7-F00A-4DFF-A1C8-6638A299604E}"/>
              </a:ext>
            </a:extLst>
          </p:cNvPr>
          <p:cNvPicPr>
            <a:picLocks noChangeAspect="1"/>
          </p:cNvPicPr>
          <p:nvPr/>
        </p:nvPicPr>
        <p:blipFill>
          <a:blip r:embed="rId2"/>
          <a:stretch>
            <a:fillRect/>
          </a:stretch>
        </p:blipFill>
        <p:spPr>
          <a:xfrm>
            <a:off x="4183753" y="2099994"/>
            <a:ext cx="5367752" cy="4670498"/>
          </a:xfrm>
          <a:prstGeom prst="rect">
            <a:avLst/>
          </a:prstGeom>
        </p:spPr>
      </p:pic>
      <p:pic>
        <p:nvPicPr>
          <p:cNvPr id="6" name="Picture 5">
            <a:extLst>
              <a:ext uri="{FF2B5EF4-FFF2-40B4-BE49-F238E27FC236}">
                <a16:creationId xmlns:a16="http://schemas.microsoft.com/office/drawing/2014/main" id="{9A25CA06-5B13-42CD-8C93-1579886C5D51}"/>
              </a:ext>
            </a:extLst>
          </p:cNvPr>
          <p:cNvPicPr>
            <a:picLocks noChangeAspect="1"/>
          </p:cNvPicPr>
          <p:nvPr/>
        </p:nvPicPr>
        <p:blipFill>
          <a:blip r:embed="rId3"/>
          <a:stretch>
            <a:fillRect/>
          </a:stretch>
        </p:blipFill>
        <p:spPr>
          <a:xfrm>
            <a:off x="167309" y="2432890"/>
            <a:ext cx="3618878" cy="926260"/>
          </a:xfrm>
          <a:prstGeom prst="rect">
            <a:avLst/>
          </a:prstGeom>
        </p:spPr>
      </p:pic>
      <p:sp>
        <p:nvSpPr>
          <p:cNvPr id="8" name="TextBox 7">
            <a:extLst>
              <a:ext uri="{FF2B5EF4-FFF2-40B4-BE49-F238E27FC236}">
                <a16:creationId xmlns:a16="http://schemas.microsoft.com/office/drawing/2014/main" id="{4CF7FE92-982A-4D5B-A940-3DEF190D7154}"/>
              </a:ext>
            </a:extLst>
          </p:cNvPr>
          <p:cNvSpPr txBox="1"/>
          <p:nvPr/>
        </p:nvSpPr>
        <p:spPr>
          <a:xfrm>
            <a:off x="265873" y="3662978"/>
            <a:ext cx="6097656" cy="369332"/>
          </a:xfrm>
          <a:prstGeom prst="rect">
            <a:avLst/>
          </a:prstGeom>
          <a:noFill/>
        </p:spPr>
        <p:txBody>
          <a:bodyPr wrap="square">
            <a:spAutoFit/>
          </a:bodyPr>
          <a:lstStyle/>
          <a:p>
            <a:pPr marL="285750" marR="0" indent="-285750" algn="l">
              <a:spcBef>
                <a:spcPts val="0"/>
              </a:spcBef>
              <a:spcAft>
                <a:spcPts val="1000"/>
              </a:spcAft>
              <a:buFont typeface="Wingdings" panose="05000000000000000000" pitchFamily="2" charset="2"/>
              <a:buChar char="q"/>
            </a:pPr>
            <a:r>
              <a:rPr lang="en-GB" sz="1800" b="1" i="0" dirty="0">
                <a:solidFill>
                  <a:srgbClr val="000000"/>
                </a:solidFill>
                <a:effectLst/>
                <a:latin typeface="Calibri" panose="020F0502020204030204" pitchFamily="34" charset="0"/>
              </a:rPr>
              <a:t>Rayleigh length is z</a:t>
            </a:r>
            <a:r>
              <a:rPr lang="en-GB" sz="1800" b="1" i="0" baseline="-25000" dirty="0">
                <a:solidFill>
                  <a:srgbClr val="000000"/>
                </a:solidFill>
                <a:effectLst/>
                <a:latin typeface="Calibri" panose="020F0502020204030204" pitchFamily="34" charset="0"/>
              </a:rPr>
              <a:t>0</a:t>
            </a:r>
            <a:r>
              <a:rPr lang="en-GB" sz="1800" b="1" i="0" dirty="0">
                <a:solidFill>
                  <a:srgbClr val="000000"/>
                </a:solidFill>
                <a:effectLst/>
                <a:latin typeface="Calibri" panose="020F0502020204030204" pitchFamily="34" charset="0"/>
              </a:rPr>
              <a:t>=3.31 um.</a:t>
            </a:r>
          </a:p>
        </p:txBody>
      </p:sp>
      <p:sp>
        <p:nvSpPr>
          <p:cNvPr id="10" name="TextBox 9">
            <a:extLst>
              <a:ext uri="{FF2B5EF4-FFF2-40B4-BE49-F238E27FC236}">
                <a16:creationId xmlns:a16="http://schemas.microsoft.com/office/drawing/2014/main" id="{1F230F5D-DFA8-4F00-9555-21FE0BAF060F}"/>
              </a:ext>
            </a:extLst>
          </p:cNvPr>
          <p:cNvSpPr txBox="1"/>
          <p:nvPr/>
        </p:nvSpPr>
        <p:spPr>
          <a:xfrm>
            <a:off x="265873" y="4065911"/>
            <a:ext cx="3917880" cy="1754326"/>
          </a:xfrm>
          <a:prstGeom prst="rect">
            <a:avLst/>
          </a:prstGeom>
          <a:noFill/>
        </p:spPr>
        <p:txBody>
          <a:bodyPr wrap="square">
            <a:spAutoFit/>
          </a:bodyPr>
          <a:lstStyle/>
          <a:p>
            <a:pPr marL="285750" indent="-285750">
              <a:buFont typeface="Wingdings" panose="05000000000000000000" pitchFamily="2" charset="2"/>
              <a:buChar char="q"/>
            </a:pPr>
            <a:r>
              <a:rPr lang="en-GB" sz="1800" b="1" i="0" dirty="0">
                <a:solidFill>
                  <a:srgbClr val="000000"/>
                </a:solidFill>
                <a:effectLst/>
                <a:latin typeface="Calibri" panose="020F0502020204030204" pitchFamily="34" charset="0"/>
              </a:rPr>
              <a:t>The waist </a:t>
            </a:r>
            <a:r>
              <a:rPr lang="en-GB" sz="1800" b="0" i="0" dirty="0">
                <a:solidFill>
                  <a:srgbClr val="000000"/>
                </a:solidFill>
                <a:effectLst/>
                <a:latin typeface="Calibri" panose="020F0502020204030204" pitchFamily="34" charset="0"/>
              </a:rPr>
              <a:t>radius looks quite good </a:t>
            </a:r>
            <a:r>
              <a:rPr lang="en-GB" sz="1800" b="1" i="0" dirty="0">
                <a:solidFill>
                  <a:srgbClr val="000000"/>
                </a:solidFill>
                <a:effectLst/>
                <a:latin typeface="Calibri" panose="020F0502020204030204" pitchFamily="34" charset="0"/>
              </a:rPr>
              <a:t>w</a:t>
            </a:r>
            <a:r>
              <a:rPr lang="en-GB" sz="1800" b="1" i="0" baseline="-25000" dirty="0">
                <a:solidFill>
                  <a:srgbClr val="000000"/>
                </a:solidFill>
                <a:effectLst/>
                <a:latin typeface="Calibri" panose="020F0502020204030204" pitchFamily="34" charset="0"/>
              </a:rPr>
              <a:t>0</a:t>
            </a:r>
            <a:r>
              <a:rPr lang="en-GB" sz="1800" b="1" i="0" dirty="0">
                <a:solidFill>
                  <a:srgbClr val="000000"/>
                </a:solidFill>
                <a:effectLst/>
                <a:latin typeface="Calibri" panose="020F0502020204030204" pitchFamily="34" charset="0"/>
              </a:rPr>
              <a:t>=0.85 um. </a:t>
            </a:r>
          </a:p>
          <a:p>
            <a:pPr marL="285750" indent="-285750">
              <a:buFont typeface="Wingdings" panose="05000000000000000000" pitchFamily="2" charset="2"/>
              <a:buChar char="q"/>
            </a:pPr>
            <a:r>
              <a:rPr lang="en-GB" sz="1800" b="1" i="0" dirty="0">
                <a:solidFill>
                  <a:srgbClr val="000000"/>
                </a:solidFill>
                <a:effectLst/>
                <a:latin typeface="Calibri" panose="020F0502020204030204" pitchFamily="34" charset="0"/>
              </a:rPr>
              <a:t>The beam diameter (1/e2) is 1.7 um </a:t>
            </a:r>
            <a:r>
              <a:rPr lang="en-GB" sz="1800" b="0" i="0" dirty="0">
                <a:solidFill>
                  <a:srgbClr val="000000"/>
                </a:solidFill>
                <a:effectLst/>
                <a:latin typeface="Calibri" panose="020F0502020204030204" pitchFamily="34" charset="0"/>
              </a:rPr>
              <a:t>and this is actually limit of our resolution (stations are more precise).</a:t>
            </a:r>
            <a:endParaRPr lang="en-GB" dirty="0"/>
          </a:p>
        </p:txBody>
      </p:sp>
      <p:sp>
        <p:nvSpPr>
          <p:cNvPr id="12" name="TextBox 11">
            <a:extLst>
              <a:ext uri="{FF2B5EF4-FFF2-40B4-BE49-F238E27FC236}">
                <a16:creationId xmlns:a16="http://schemas.microsoft.com/office/drawing/2014/main" id="{D35E25AB-5660-46E2-8ADD-628B4C894BD1}"/>
              </a:ext>
            </a:extLst>
          </p:cNvPr>
          <p:cNvSpPr txBox="1"/>
          <p:nvPr/>
        </p:nvSpPr>
        <p:spPr>
          <a:xfrm>
            <a:off x="504410" y="6224165"/>
            <a:ext cx="6097656" cy="369332"/>
          </a:xfrm>
          <a:prstGeom prst="rect">
            <a:avLst/>
          </a:prstGeom>
          <a:noFill/>
        </p:spPr>
        <p:txBody>
          <a:bodyPr wrap="square">
            <a:spAutoFit/>
          </a:bodyPr>
          <a:lstStyle/>
          <a:p>
            <a:r>
              <a:rPr lang="en-GB" sz="1800" b="0" i="0" dirty="0">
                <a:solidFill>
                  <a:srgbClr val="000000"/>
                </a:solidFill>
                <a:effectLst/>
                <a:latin typeface="Calibri" panose="020F0502020204030204" pitchFamily="34" charset="0"/>
              </a:rPr>
              <a:t>All these data are for 800 nm </a:t>
            </a:r>
            <a:endParaRPr lang="en-GB" dirty="0"/>
          </a:p>
        </p:txBody>
      </p:sp>
    </p:spTree>
    <p:extLst>
      <p:ext uri="{BB962C8B-B14F-4D97-AF65-F5344CB8AC3E}">
        <p14:creationId xmlns:p14="http://schemas.microsoft.com/office/powerpoint/2010/main" val="156152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AC77-0AC5-4719-81EF-456D6BFB7F3A}"/>
              </a:ext>
            </a:extLst>
          </p:cNvPr>
          <p:cNvSpPr>
            <a:spLocks noGrp="1"/>
          </p:cNvSpPr>
          <p:nvPr>
            <p:ph type="title"/>
          </p:nvPr>
        </p:nvSpPr>
        <p:spPr>
          <a:xfrm>
            <a:off x="838199" y="0"/>
            <a:ext cx="10515600" cy="1325563"/>
          </a:xfrm>
        </p:spPr>
        <p:txBody>
          <a:bodyPr/>
          <a:lstStyle/>
          <a:p>
            <a:r>
              <a:rPr lang="en-GB" b="1" dirty="0">
                <a:latin typeface="Arial Black" panose="020B0A04020102020204" pitchFamily="34" charset="0"/>
              </a:rPr>
              <a:t>The Sample Preparation</a:t>
            </a:r>
          </a:p>
        </p:txBody>
      </p:sp>
      <p:sp>
        <p:nvSpPr>
          <p:cNvPr id="3" name="Rectangle 1">
            <a:extLst>
              <a:ext uri="{FF2B5EF4-FFF2-40B4-BE49-F238E27FC236}">
                <a16:creationId xmlns:a16="http://schemas.microsoft.com/office/drawing/2014/main" id="{ADDF144B-B93E-480E-9DD6-667FFE14A8A9}"/>
              </a:ext>
            </a:extLst>
          </p:cNvPr>
          <p:cNvSpPr>
            <a:spLocks noChangeArrowheads="1"/>
          </p:cNvSpPr>
          <p:nvPr/>
        </p:nvSpPr>
        <p:spPr bwMode="auto">
          <a:xfrm>
            <a:off x="161624" y="662781"/>
            <a:ext cx="10831551"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endParaRPr lang="en-GB" altLang="en-US" dirty="0">
              <a:latin typeface="Arial" panose="020B0604020202020204" pitchFamily="34" charset="0"/>
            </a:endParaRPr>
          </a:p>
          <a:p>
            <a:pPr marL="285750" indent="-285750" eaLnBrk="0" fontAlgn="base" hangingPunct="0">
              <a:spcBef>
                <a:spcPct val="0"/>
              </a:spcBef>
              <a:spcAft>
                <a:spcPct val="0"/>
              </a:spcAft>
              <a:buFont typeface="Wingdings" panose="05000000000000000000" pitchFamily="2" charset="2"/>
              <a:buChar char="q"/>
            </a:pPr>
            <a:r>
              <a:rPr lang="en-GB" altLang="en-US" dirty="0">
                <a:latin typeface="Arial" panose="020B0604020202020204" pitchFamily="34" charset="0"/>
              </a:rPr>
              <a:t>The samples are from HPK-P2 run, the latest ATLAS/CMS LGAD fabrication with HPK</a:t>
            </a:r>
          </a:p>
          <a:p>
            <a:pPr marL="742950" lvl="1" indent="-285750" eaLnBrk="0" fontAlgn="base" hangingPunct="0">
              <a:spcBef>
                <a:spcPct val="0"/>
              </a:spcBef>
              <a:spcAft>
                <a:spcPct val="0"/>
              </a:spcAft>
              <a:buFont typeface="Wingdings" panose="05000000000000000000" pitchFamily="2" charset="2"/>
              <a:buChar char="q"/>
            </a:pPr>
            <a:r>
              <a:rPr lang="en-GB" altLang="en-US" dirty="0">
                <a:latin typeface="Arial" panose="020B0604020202020204" pitchFamily="34" charset="0"/>
              </a:rPr>
              <a:t>deep B implant, high implantation dose – Vgl~50.5-54.5V for different dose splits</a:t>
            </a:r>
          </a:p>
          <a:p>
            <a:pPr marL="742950" lvl="1" indent="-285750" eaLnBrk="0" fontAlgn="base" hangingPunct="0">
              <a:spcBef>
                <a:spcPct val="0"/>
              </a:spcBef>
              <a:spcAft>
                <a:spcPct val="0"/>
              </a:spcAft>
              <a:buFont typeface="Wingdings" panose="05000000000000000000" pitchFamily="2" charset="2"/>
              <a:buChar char="q"/>
            </a:pPr>
            <a:r>
              <a:rPr lang="en-GB" altLang="en-US" dirty="0">
                <a:latin typeface="Arial" panose="020B0604020202020204" pitchFamily="34" charset="0"/>
              </a:rPr>
              <a:t>the sensor are 200 um physically thick while active area is ATLAS/CMS baseline of 50 um.</a:t>
            </a:r>
          </a:p>
          <a:p>
            <a:pPr marL="742950" lvl="1" indent="-285750" eaLnBrk="0" fontAlgn="base" hangingPunct="0">
              <a:spcBef>
                <a:spcPct val="0"/>
              </a:spcBef>
              <a:spcAft>
                <a:spcPct val="0"/>
              </a:spcAft>
              <a:buFont typeface="Wingdings" panose="05000000000000000000" pitchFamily="2" charset="2"/>
              <a:buChar char="q"/>
            </a:pPr>
            <a:r>
              <a:rPr lang="en-GB" altLang="en-US" dirty="0">
                <a:latin typeface="Arial" panose="020B0604020202020204" pitchFamily="34" charset="0"/>
              </a:rPr>
              <a:t>there are two different wafers W25 (Vgl~54.5 V, Vbd~145V) and W36 (Vgl~51.5 V, Vbd~220 V) which different in gain layer depletion voltage and break down voltage.</a:t>
            </a:r>
          </a:p>
          <a:p>
            <a:pPr marL="742950" lvl="1" indent="-285750" eaLnBrk="0" fontAlgn="base" hangingPunct="0">
              <a:spcBef>
                <a:spcPct val="0"/>
              </a:spcBef>
              <a:spcAft>
                <a:spcPct val="0"/>
              </a:spcAft>
              <a:buFont typeface="Wingdings" panose="05000000000000000000" pitchFamily="2" charset="2"/>
              <a:buChar char="q"/>
            </a:pPr>
            <a:r>
              <a:rPr lang="en-GB" altLang="en-US" dirty="0">
                <a:latin typeface="Arial" panose="020B0604020202020204" pitchFamily="34" charset="0"/>
              </a:rPr>
              <a:t>fluences covered are the ones of interest for ATLAS and CMS: 4e14, 8e14, 1.5e15, 2.5e15 cm</a:t>
            </a:r>
            <a:r>
              <a:rPr lang="en-GB" altLang="en-US" baseline="30000" dirty="0">
                <a:latin typeface="Arial" panose="020B0604020202020204" pitchFamily="34" charset="0"/>
              </a:rPr>
              <a:t>-2</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GB" altLang="en-US" dirty="0">
                <a:latin typeface="Arial" panose="020B0604020202020204" pitchFamily="34" charset="0"/>
              </a:rPr>
              <a:t>S</a:t>
            </a:r>
            <a:r>
              <a:rPr kumimoji="0" lang="en-GB" altLang="en-US" sz="1800" b="0" i="0" u="none" strike="noStrike" cap="none" normalizeH="0" baseline="0" dirty="0">
                <a:ln>
                  <a:noFill/>
                </a:ln>
                <a:solidFill>
                  <a:schemeClr val="tx1"/>
                </a:solidFill>
                <a:effectLst/>
                <a:latin typeface="Arial" panose="020B0604020202020204" pitchFamily="34" charset="0"/>
              </a:rPr>
              <a:t>amples from HPK-P2 run sent to ELI in October. The samples are shipped cold – Styrofoam container with ice.</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en-GB" altLang="en-US" sz="1800" b="0" i="0" u="none" strike="noStrike" cap="none" normalizeH="0" baseline="0" dirty="0">
                <a:ln>
                  <a:noFill/>
                </a:ln>
                <a:solidFill>
                  <a:schemeClr val="tx1"/>
                </a:solidFill>
                <a:effectLst/>
                <a:latin typeface="Arial" panose="020B0604020202020204" pitchFamily="34" charset="0"/>
              </a:rPr>
              <a:t>After annealing at 80min@60C they are wire bonded to the </a:t>
            </a:r>
            <a:r>
              <a:rPr lang="en-GB" altLang="en-US" dirty="0">
                <a:latin typeface="Arial" panose="020B0604020202020204" pitchFamily="34" charset="0"/>
              </a:rPr>
              <a:t>USCS timing</a:t>
            </a:r>
            <a:r>
              <a:rPr kumimoji="0" lang="en-GB" altLang="en-US" sz="1800" b="0" i="0" u="none" strike="noStrike" cap="none" normalizeH="0" baseline="0" dirty="0">
                <a:ln>
                  <a:noFill/>
                </a:ln>
                <a:solidFill>
                  <a:schemeClr val="tx1"/>
                </a:solidFill>
                <a:effectLst/>
                <a:latin typeface="Arial" panose="020B0604020202020204" pitchFamily="34" charset="0"/>
              </a:rPr>
              <a:t> board were kept cold at &lt;-10C</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en-GB" altLang="en-US" sz="1800" b="0" i="0" u="none" strike="noStrike" cap="none" normalizeH="0" baseline="0" dirty="0">
                <a:ln>
                  <a:noFill/>
                </a:ln>
                <a:solidFill>
                  <a:schemeClr val="tx1"/>
                </a:solidFill>
                <a:effectLst/>
                <a:latin typeface="Arial" panose="020B0604020202020204" pitchFamily="34" charset="0"/>
              </a:rPr>
              <a:t>W25 has the highest gain pre-irradiation (offering some advantage at large fluences), although at -30C </a:t>
            </a:r>
            <a:r>
              <a:rPr lang="en-GB" altLang="en-US" dirty="0">
                <a:latin typeface="Arial" panose="020B0604020202020204" pitchFamily="34" charset="0"/>
              </a:rPr>
              <a:t>it is possible</a:t>
            </a:r>
            <a:r>
              <a:rPr kumimoji="0" lang="en-GB" altLang="en-US" sz="1800" b="0" i="0" u="none" strike="noStrike" cap="none" normalizeH="0" baseline="0" dirty="0">
                <a:ln>
                  <a:noFill/>
                </a:ln>
                <a:solidFill>
                  <a:schemeClr val="tx1"/>
                </a:solidFill>
                <a:effectLst/>
                <a:latin typeface="Arial" panose="020B0604020202020204" pitchFamily="34" charset="0"/>
              </a:rPr>
              <a:t> only to reach 90 V</a:t>
            </a:r>
            <a:r>
              <a:rPr lang="en-GB" altLang="en-US" dirty="0">
                <a:latin typeface="Arial" panose="020B0604020202020204" pitchFamily="34" charset="0"/>
              </a:rPr>
              <a:t> before irradiation.</a:t>
            </a:r>
            <a:r>
              <a:rPr kumimoji="0" lang="en-GB" altLang="en-US" sz="1800" b="0" i="0" u="none" strike="noStrike" cap="none" normalizeH="0" baseline="0" dirty="0">
                <a:ln>
                  <a:noFill/>
                </a:ln>
                <a:solidFill>
                  <a:schemeClr val="tx1"/>
                </a:solidFill>
                <a:effectLst/>
                <a:latin typeface="Arial" panose="020B0604020202020204" pitchFamily="34" charset="0"/>
              </a:rPr>
              <a:t>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en-GB" altLang="en-US" sz="1800" b="0" i="0" u="none" strike="noStrike" cap="none" normalizeH="0" baseline="0" dirty="0">
                <a:ln>
                  <a:noFill/>
                </a:ln>
                <a:solidFill>
                  <a:schemeClr val="tx1"/>
                </a:solidFill>
                <a:effectLst/>
                <a:latin typeface="Arial" panose="020B0604020202020204" pitchFamily="34" charset="0"/>
              </a:rPr>
              <a:t> The reference PINs are sent for comparison on sensor properties with/without gain.</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id="{84726203-30A9-4215-B34E-E384EE805AD9}"/>
              </a:ext>
            </a:extLst>
          </p:cNvPr>
          <p:cNvPicPr>
            <a:picLocks noChangeAspect="1"/>
          </p:cNvPicPr>
          <p:nvPr/>
        </p:nvPicPr>
        <p:blipFill>
          <a:blip r:embed="rId2"/>
          <a:stretch>
            <a:fillRect/>
          </a:stretch>
        </p:blipFill>
        <p:spPr>
          <a:xfrm>
            <a:off x="3421810" y="4654155"/>
            <a:ext cx="4627265" cy="1993565"/>
          </a:xfrm>
          <a:prstGeom prst="rect">
            <a:avLst/>
          </a:prstGeom>
        </p:spPr>
      </p:pic>
    </p:spTree>
    <p:extLst>
      <p:ext uri="{BB962C8B-B14F-4D97-AF65-F5344CB8AC3E}">
        <p14:creationId xmlns:p14="http://schemas.microsoft.com/office/powerpoint/2010/main" val="1419631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AD4B6B31-7C7C-498F-B64E-F34015F53CFB}"/>
              </a:ext>
            </a:extLst>
          </p:cNvPr>
          <p:cNvGraphicFramePr>
            <a:graphicFrameLocks/>
          </p:cNvGraphicFramePr>
          <p:nvPr>
            <p:extLst>
              <p:ext uri="{D42A27DB-BD31-4B8C-83A1-F6EECF244321}">
                <p14:modId xmlns:p14="http://schemas.microsoft.com/office/powerpoint/2010/main" val="291521178"/>
              </p:ext>
            </p:extLst>
          </p:nvPr>
        </p:nvGraphicFramePr>
        <p:xfrm>
          <a:off x="685521" y="997351"/>
          <a:ext cx="9316435" cy="4997049"/>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AD9B211A-2F12-4279-A41F-370665C4DAEB}"/>
              </a:ext>
            </a:extLst>
          </p:cNvPr>
          <p:cNvSpPr txBox="1"/>
          <p:nvPr/>
        </p:nvSpPr>
        <p:spPr>
          <a:xfrm>
            <a:off x="1873955" y="255600"/>
            <a:ext cx="6096000" cy="369332"/>
          </a:xfrm>
          <a:prstGeom prst="rect">
            <a:avLst/>
          </a:prstGeom>
          <a:noFill/>
        </p:spPr>
        <p:txBody>
          <a:bodyPr wrap="square">
            <a:spAutoFit/>
          </a:bodyPr>
          <a:lstStyle/>
          <a:p>
            <a:r>
              <a:rPr lang="en-GB" sz="1800" dirty="0">
                <a:latin typeface="Arial Black" panose="020B0A04020102020204" pitchFamily="34" charset="0"/>
              </a:rPr>
              <a:t>Measurement by Sr-90 in </a:t>
            </a:r>
            <a:r>
              <a:rPr lang="en-GB" sz="1800" dirty="0" err="1">
                <a:latin typeface="Arial Black" panose="020B0A04020102020204" pitchFamily="34" charset="0"/>
              </a:rPr>
              <a:t>Ljubljaa</a:t>
            </a:r>
            <a:endParaRPr lang="en-GB" sz="1800" dirty="0">
              <a:latin typeface="Arial Black" panose="020B0A04020102020204" pitchFamily="34" charset="0"/>
            </a:endParaRPr>
          </a:p>
        </p:txBody>
      </p:sp>
    </p:spTree>
    <p:extLst>
      <p:ext uri="{BB962C8B-B14F-4D97-AF65-F5344CB8AC3E}">
        <p14:creationId xmlns:p14="http://schemas.microsoft.com/office/powerpoint/2010/main" val="992809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A131A-3BF8-4E73-8C06-EAA2CD29D8C5}"/>
              </a:ext>
            </a:extLst>
          </p:cNvPr>
          <p:cNvSpPr>
            <a:spLocks noGrp="1"/>
          </p:cNvSpPr>
          <p:nvPr>
            <p:ph type="title"/>
          </p:nvPr>
        </p:nvSpPr>
        <p:spPr>
          <a:xfrm>
            <a:off x="743515" y="0"/>
            <a:ext cx="10515600" cy="1325563"/>
          </a:xfrm>
        </p:spPr>
        <p:txBody>
          <a:bodyPr>
            <a:normAutofit/>
          </a:bodyPr>
          <a:lstStyle/>
          <a:p>
            <a:r>
              <a:rPr lang="en-GB" altLang="en-US" sz="2800" b="1" dirty="0">
                <a:latin typeface="Arial Black" panose="020B0A04020102020204" pitchFamily="34" charset="0"/>
              </a:rPr>
              <a:t>The </a:t>
            </a:r>
            <a:r>
              <a:rPr kumimoji="0" lang="en-GB" altLang="en-US" sz="2800" b="1" i="0" u="none" strike="noStrike" cap="none" normalizeH="0" baseline="0" dirty="0">
                <a:ln>
                  <a:noFill/>
                </a:ln>
                <a:solidFill>
                  <a:schemeClr val="tx1"/>
                </a:solidFill>
                <a:effectLst/>
                <a:latin typeface="Arial Black" panose="020B0A04020102020204" pitchFamily="34" charset="0"/>
              </a:rPr>
              <a:t>mounting/dismounting </a:t>
            </a:r>
            <a:endParaRPr lang="en-GB" sz="2800" b="1" dirty="0">
              <a:latin typeface="Arial Black" panose="020B0A04020102020204" pitchFamily="34" charset="0"/>
            </a:endParaRPr>
          </a:p>
        </p:txBody>
      </p:sp>
      <p:sp>
        <p:nvSpPr>
          <p:cNvPr id="3" name="Rectangle 1">
            <a:extLst>
              <a:ext uri="{FF2B5EF4-FFF2-40B4-BE49-F238E27FC236}">
                <a16:creationId xmlns:a16="http://schemas.microsoft.com/office/drawing/2014/main" id="{D23B27B3-40E2-43BC-BF1F-069F87B27F4D}"/>
              </a:ext>
            </a:extLst>
          </p:cNvPr>
          <p:cNvSpPr>
            <a:spLocks noChangeArrowheads="1"/>
          </p:cNvSpPr>
          <p:nvPr/>
        </p:nvSpPr>
        <p:spPr bwMode="auto">
          <a:xfrm>
            <a:off x="743515" y="984077"/>
            <a:ext cx="10125106"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b="1" dirty="0">
                <a:latin typeface="Arial Black" panose="020B0A04020102020204" pitchFamily="34" charset="0"/>
              </a:rPr>
              <a:t>Initial problem</a:t>
            </a:r>
            <a:r>
              <a:rPr lang="en-GB" altLang="en-US" dirty="0">
                <a:latin typeface="Arial" panose="020B0604020202020204" pitchFamily="34" charset="0"/>
              </a:rPr>
              <a:t>: To use one LGAD per board would be the optimal choice. But we were limited in terms or available timing boards and the fact that Covid19 made life-commuting between the bonding lab (CAP) and ELI difficult. </a:t>
            </a:r>
          </a:p>
          <a:p>
            <a:pPr marL="0" marR="0" lvl="0" indent="0" algn="l" defTabSz="914400" rtl="0" eaLnBrk="0" fontAlgn="base" latinLnBrk="0" hangingPunct="0">
              <a:lnSpc>
                <a:spcPct val="100000"/>
              </a:lnSpc>
              <a:spcBef>
                <a:spcPct val="0"/>
              </a:spcBef>
              <a:spcAft>
                <a:spcPct val="0"/>
              </a:spcAft>
              <a:buClrTx/>
              <a:buSzTx/>
              <a:buFontTx/>
              <a:buNone/>
              <a:tabLst/>
            </a:pPr>
            <a:r>
              <a:rPr lang="en-GB" altLang="en-US" b="1" dirty="0">
                <a:latin typeface="Arial Black" panose="020B0A04020102020204" pitchFamily="34" charset="0"/>
              </a:rPr>
              <a:t>Solution</a:t>
            </a:r>
            <a:r>
              <a:rPr lang="en-GB" altLang="en-US" dirty="0">
                <a:latin typeface="Arial" panose="020B0604020202020204" pitchFamily="34" charset="0"/>
              </a:rPr>
              <a:t>: </a:t>
            </a:r>
            <a:r>
              <a:rPr kumimoji="0" lang="en-GB" altLang="en-US" sz="1800" b="0" i="0" u="none" strike="noStrike" cap="none" normalizeH="0" baseline="0" dirty="0">
                <a:ln>
                  <a:noFill/>
                </a:ln>
                <a:solidFill>
                  <a:schemeClr val="tx1"/>
                </a:solidFill>
                <a:effectLst/>
                <a:latin typeface="Arial" panose="020B0604020202020204" pitchFamily="34" charset="0"/>
              </a:rPr>
              <a:t>The sensors are relatively small </a:t>
            </a:r>
            <a:r>
              <a:rPr lang="en-GB" altLang="en-US" dirty="0">
                <a:latin typeface="Arial" panose="020B0604020202020204" pitchFamily="34" charset="0"/>
              </a:rPr>
              <a:t>(hence</a:t>
            </a:r>
            <a:r>
              <a:rPr kumimoji="0" lang="en-GB" altLang="en-US" sz="1800" b="0" i="0" u="none" strike="noStrike" cap="none" normalizeH="0" baseline="0" dirty="0">
                <a:ln>
                  <a:noFill/>
                </a:ln>
                <a:solidFill>
                  <a:schemeClr val="tx1"/>
                </a:solidFill>
                <a:effectLst/>
                <a:latin typeface="Arial" panose="020B0604020202020204" pitchFamily="34" charset="0"/>
              </a:rPr>
              <a:t> capacitance) so four of them  on one board; </a:t>
            </a:r>
            <a:r>
              <a:rPr lang="en-GB" altLang="en-US" dirty="0">
                <a:latin typeface="Arial" panose="020B0604020202020204" pitchFamily="34" charset="0"/>
              </a:rPr>
              <a:t>t</a:t>
            </a:r>
            <a:r>
              <a:rPr kumimoji="0" lang="en-GB" altLang="en-US" sz="1800" b="0" i="0" u="none" strike="noStrike" cap="none" normalizeH="0" baseline="0" dirty="0">
                <a:ln>
                  <a:noFill/>
                </a:ln>
                <a:solidFill>
                  <a:schemeClr val="tx1"/>
                </a:solidFill>
                <a:effectLst/>
                <a:latin typeface="Arial" panose="020B0604020202020204" pitchFamily="34" charset="0"/>
              </a:rPr>
              <a:t>hen to connect them to the same amplifier input. The capacitance may be large, but only for low bias voltages.</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endParaRPr lang="en-GB" altLang="en-US" dirty="0">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id="{76CF0307-CA84-4C68-9149-41F1F41EE71B}"/>
              </a:ext>
            </a:extLst>
          </p:cNvPr>
          <p:cNvPicPr>
            <a:picLocks noChangeAspect="1"/>
          </p:cNvPicPr>
          <p:nvPr/>
        </p:nvPicPr>
        <p:blipFill>
          <a:blip r:embed="rId2"/>
          <a:stretch>
            <a:fillRect/>
          </a:stretch>
        </p:blipFill>
        <p:spPr>
          <a:xfrm>
            <a:off x="5797843" y="2531327"/>
            <a:ext cx="4795816" cy="4146723"/>
          </a:xfrm>
          <a:prstGeom prst="rect">
            <a:avLst/>
          </a:prstGeom>
        </p:spPr>
      </p:pic>
      <p:sp>
        <p:nvSpPr>
          <p:cNvPr id="5" name="TextBox 4">
            <a:extLst>
              <a:ext uri="{FF2B5EF4-FFF2-40B4-BE49-F238E27FC236}">
                <a16:creationId xmlns:a16="http://schemas.microsoft.com/office/drawing/2014/main" id="{67934ACB-F082-4ED8-9203-E3C9DE9F0926}"/>
              </a:ext>
            </a:extLst>
          </p:cNvPr>
          <p:cNvSpPr txBox="1"/>
          <p:nvPr/>
        </p:nvSpPr>
        <p:spPr>
          <a:xfrm>
            <a:off x="1223347" y="2898530"/>
            <a:ext cx="3605571" cy="3779520"/>
          </a:xfrm>
          <a:prstGeom prst="rect">
            <a:avLst/>
          </a:prstGeom>
        </p:spPr>
        <p:txBody>
          <a:bodyPr vert="horz" lIns="91440" tIns="45720" rIns="91440" bIns="45720" rtlCol="0">
            <a:normAutofit fontScale="77500" lnSpcReduction="20000"/>
          </a:bodyPr>
          <a:lstStyle/>
          <a:p>
            <a:pPr marL="285750" indent="-285750">
              <a:lnSpc>
                <a:spcPct val="90000"/>
              </a:lnSpc>
              <a:spcAft>
                <a:spcPts val="600"/>
              </a:spcAft>
              <a:buFont typeface="Wingdings" panose="05000000000000000000" pitchFamily="2" charset="2"/>
              <a:buChar char="q"/>
            </a:pPr>
            <a:r>
              <a:rPr lang="en-US" sz="1500" dirty="0"/>
              <a:t>Use “stay stick” –self adhesive tape that is conductive. I have put a piece of in the sample box. </a:t>
            </a:r>
          </a:p>
          <a:p>
            <a:pPr marL="285750" indent="-285750">
              <a:lnSpc>
                <a:spcPct val="90000"/>
              </a:lnSpc>
              <a:spcAft>
                <a:spcPts val="600"/>
              </a:spcAft>
              <a:buFont typeface="Wingdings" panose="05000000000000000000" pitchFamily="2" charset="2"/>
              <a:buChar char="q"/>
            </a:pPr>
            <a:r>
              <a:rPr lang="en-US" sz="1500" dirty="0"/>
              <a:t>Bond all the samples (shown 4, but we could also include nonirradiated) from the same wafer to the same amplifier. The bonds must not be in the way of the light – so that the opening is free.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US" sz="1500" dirty="0"/>
              <a:t> </a:t>
            </a:r>
            <a:r>
              <a:rPr lang="en-GB" sz="1600" dirty="0">
                <a:latin typeface="Arial" panose="020B0604020202020204" pitchFamily="34" charset="0"/>
              </a:rPr>
              <a:t>S</a:t>
            </a:r>
            <a:r>
              <a:rPr kumimoji="0" lang="en-GB" altLang="en-US" sz="1600" b="0" i="0" u="none" strike="noStrike" cap="none" normalizeH="0" baseline="0" dirty="0">
                <a:ln>
                  <a:noFill/>
                </a:ln>
                <a:solidFill>
                  <a:schemeClr val="tx1"/>
                </a:solidFill>
                <a:effectLst/>
                <a:latin typeface="Arial" panose="020B0604020202020204" pitchFamily="34" charset="0"/>
              </a:rPr>
              <a:t>tart test with the sample that can stand lowest voltage, then you rip the bonds to that sensor and continue to the next, until finally you are left with the device that can stand the highest bias voltage.</a:t>
            </a:r>
          </a:p>
          <a:p>
            <a:pPr marR="0" lvl="0" algn="l" defTabSz="914400" rtl="0" eaLnBrk="0" fontAlgn="base" latinLnBrk="0" hangingPunct="0">
              <a:lnSpc>
                <a:spcPct val="100000"/>
              </a:lnSpc>
              <a:spcBef>
                <a:spcPct val="0"/>
              </a:spcBef>
              <a:spcAft>
                <a:spcPct val="0"/>
              </a:spcAft>
              <a:buClrTx/>
              <a:buSzTx/>
              <a:tabLst/>
            </a:pPr>
            <a:r>
              <a:rPr kumimoji="0" lang="en-GB" altLang="en-US" sz="1600" b="0" i="0" u="none" strike="noStrike" cap="none" normalizeH="0" baseline="0" dirty="0">
                <a:ln>
                  <a:noFill/>
                </a:ln>
                <a:solidFill>
                  <a:schemeClr val="tx1"/>
                </a:solidFill>
                <a:effectLst/>
                <a:latin typeface="Arial" panose="020B0604020202020204" pitchFamily="34" charset="0"/>
              </a:rPr>
              <a:t>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lang="en-GB" altLang="en-US" sz="1600" dirty="0">
                <a:latin typeface="Arial" panose="020B0604020202020204" pitchFamily="34" charset="0"/>
              </a:rPr>
              <a:t>C</a:t>
            </a:r>
            <a:r>
              <a:rPr kumimoji="0" lang="en-GB" altLang="en-US" sz="1600" b="0" i="0" u="none" strike="noStrike" cap="none" normalizeH="0" baseline="0" dirty="0">
                <a:ln>
                  <a:noFill/>
                </a:ln>
                <a:solidFill>
                  <a:schemeClr val="tx1"/>
                </a:solidFill>
                <a:effectLst/>
                <a:latin typeface="Arial" panose="020B0604020202020204" pitchFamily="34" charset="0"/>
              </a:rPr>
              <a:t>onnect 4e14,8e14,1.5e15,2.5e15 cm-2 to the same input of the amp. </a:t>
            </a:r>
          </a:p>
          <a:p>
            <a:pPr marR="0" lvl="0" algn="l" defTabSz="914400" rtl="0" eaLnBrk="0" fontAlgn="base" latinLnBrk="0" hangingPunct="0">
              <a:lnSpc>
                <a:spcPct val="100000"/>
              </a:lnSpc>
              <a:spcBef>
                <a:spcPct val="0"/>
              </a:spcBef>
              <a:spcAft>
                <a:spcPct val="0"/>
              </a:spcAft>
              <a:buClrTx/>
              <a:buSzTx/>
              <a:tabLst/>
            </a:pPr>
            <a:endParaRPr kumimoji="0" lang="en-GB"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en-GB" altLang="en-US" sz="1600" b="0" i="0" u="none" strike="noStrike" cap="none" normalizeH="0" baseline="0" dirty="0">
                <a:ln>
                  <a:noFill/>
                </a:ln>
                <a:solidFill>
                  <a:schemeClr val="tx1"/>
                </a:solidFill>
                <a:effectLst/>
                <a:latin typeface="Arial" panose="020B0604020202020204" pitchFamily="34" charset="0"/>
              </a:rPr>
              <a:t>First measure 4e14 which can stand ~340V  and remove the bond, then test 8e14 with  ~520 V, remove the bond and test 1.5e15 that can stand 680V and finally 2.5e15 with ~780 V. since you have two boards you can use one for W25 and one for W36 or one for W25 and other for non-irradiated samples…</a:t>
            </a:r>
          </a:p>
          <a:p>
            <a:pPr marL="285750" indent="-285750">
              <a:lnSpc>
                <a:spcPct val="90000"/>
              </a:lnSpc>
              <a:spcAft>
                <a:spcPts val="600"/>
              </a:spcAft>
              <a:buFont typeface="Wingdings" panose="05000000000000000000" pitchFamily="2" charset="2"/>
              <a:buChar char="q"/>
            </a:pPr>
            <a:endParaRPr lang="en-US" sz="1500" dirty="0"/>
          </a:p>
          <a:p>
            <a:pPr>
              <a:lnSpc>
                <a:spcPct val="90000"/>
              </a:lnSpc>
              <a:spcAft>
                <a:spcPts val="600"/>
              </a:spcAft>
            </a:pPr>
            <a:endParaRPr lang="en-US" sz="1500" dirty="0"/>
          </a:p>
        </p:txBody>
      </p:sp>
    </p:spTree>
    <p:extLst>
      <p:ext uri="{BB962C8B-B14F-4D97-AF65-F5344CB8AC3E}">
        <p14:creationId xmlns:p14="http://schemas.microsoft.com/office/powerpoint/2010/main" val="107541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630BF-A8C3-423B-92D7-09A93FF222F6}"/>
              </a:ext>
            </a:extLst>
          </p:cNvPr>
          <p:cNvSpPr>
            <a:spLocks noGrp="1"/>
          </p:cNvSpPr>
          <p:nvPr>
            <p:ph type="title"/>
          </p:nvPr>
        </p:nvSpPr>
        <p:spPr>
          <a:xfrm>
            <a:off x="783201" y="197561"/>
            <a:ext cx="3845243" cy="1292572"/>
          </a:xfrm>
        </p:spPr>
        <p:txBody>
          <a:bodyPr vert="horz" lIns="91440" tIns="45720" rIns="91440" bIns="45720" rtlCol="0" anchor="b">
            <a:normAutofit fontScale="90000"/>
          </a:bodyPr>
          <a:lstStyle/>
          <a:p>
            <a:pPr algn="l">
              <a:lnSpc>
                <a:spcPct val="90000"/>
              </a:lnSpc>
            </a:pPr>
            <a:r>
              <a:rPr lang="en-US" sz="2800" b="1" dirty="0">
                <a:latin typeface="Arial Black" panose="020B0A04020102020204" pitchFamily="34" charset="0"/>
              </a:rPr>
              <a:t>The arrangement of sensors on the board</a:t>
            </a:r>
            <a:br>
              <a:rPr lang="en-US" sz="2800" b="1" dirty="0">
                <a:latin typeface="Arial Black" panose="020B0A04020102020204" pitchFamily="34" charset="0"/>
              </a:rPr>
            </a:br>
            <a:r>
              <a:rPr lang="en-US" sz="2800" b="1" dirty="0">
                <a:latin typeface="Arial Black" panose="020B0A04020102020204" pitchFamily="34" charset="0"/>
              </a:rPr>
              <a:t>(done at CAP)</a:t>
            </a:r>
          </a:p>
        </p:txBody>
      </p:sp>
      <p:pic>
        <p:nvPicPr>
          <p:cNvPr id="4" name="Picture 3">
            <a:extLst>
              <a:ext uri="{FF2B5EF4-FFF2-40B4-BE49-F238E27FC236}">
                <a16:creationId xmlns:a16="http://schemas.microsoft.com/office/drawing/2014/main" id="{F4C76E99-CF31-4771-BFEB-677D0AD71FBC}"/>
              </a:ext>
            </a:extLst>
          </p:cNvPr>
          <p:cNvPicPr>
            <a:picLocks noChangeAspect="1"/>
          </p:cNvPicPr>
          <p:nvPr/>
        </p:nvPicPr>
        <p:blipFill rotWithShape="1">
          <a:blip r:embed="rId2"/>
          <a:srcRect l="12721" r="12194"/>
          <a:stretch/>
        </p:blipFill>
        <p:spPr>
          <a:xfrm>
            <a:off x="6480058" y="78069"/>
            <a:ext cx="5492635" cy="6857990"/>
          </a:xfrm>
          <a:prstGeom prst="rect">
            <a:avLst/>
          </a:prstGeom>
        </p:spPr>
      </p:pic>
      <p:sp>
        <p:nvSpPr>
          <p:cNvPr id="5" name="TextBox 4">
            <a:extLst>
              <a:ext uri="{FF2B5EF4-FFF2-40B4-BE49-F238E27FC236}">
                <a16:creationId xmlns:a16="http://schemas.microsoft.com/office/drawing/2014/main" id="{E85D307E-C269-4FEA-95F7-67C5BECECF83}"/>
              </a:ext>
            </a:extLst>
          </p:cNvPr>
          <p:cNvSpPr txBox="1"/>
          <p:nvPr/>
        </p:nvSpPr>
        <p:spPr>
          <a:xfrm>
            <a:off x="399248" y="1397460"/>
            <a:ext cx="5878889" cy="5262979"/>
          </a:xfrm>
          <a:prstGeom prst="rect">
            <a:avLst/>
          </a:prstGeom>
          <a:noFill/>
        </p:spPr>
        <p:txBody>
          <a:bodyPr wrap="square">
            <a:spAutoFit/>
          </a:bodyPr>
          <a:lstStyle/>
          <a:p>
            <a:endParaRPr lang="en-GB" sz="2400" dirty="0"/>
          </a:p>
          <a:p>
            <a:pPr marL="342900" indent="-342900">
              <a:buFont typeface="Wingdings" panose="05000000000000000000" pitchFamily="2" charset="2"/>
              <a:buChar char="q"/>
            </a:pPr>
            <a:r>
              <a:rPr lang="en-GB" sz="2400" dirty="0"/>
              <a:t>It was expected that the capacitance will be higher of 4 pF x N depleted and connected samples and will affect the performance – rise/fall time of the signal; e.g. 16 pF x 50 Ohm will give ~900 ps. </a:t>
            </a:r>
          </a:p>
          <a:p>
            <a:pPr marL="342900" indent="-342900">
              <a:buFont typeface="Wingdings" panose="05000000000000000000" pitchFamily="2" charset="2"/>
              <a:buChar char="q"/>
            </a:pPr>
            <a:r>
              <a:rPr lang="en-GB" sz="2400" dirty="0"/>
              <a:t>The jitter measurements can be affected too, but the question was how much if at all. </a:t>
            </a:r>
          </a:p>
          <a:p>
            <a:pPr marL="342900" indent="-342900">
              <a:buFont typeface="Wingdings" panose="05000000000000000000" pitchFamily="2" charset="2"/>
              <a:buChar char="q"/>
            </a:pPr>
            <a:r>
              <a:rPr lang="en-GB" sz="2400" dirty="0"/>
              <a:t>The measurements followed the procedure</a:t>
            </a:r>
          </a:p>
          <a:p>
            <a:pPr marL="800100" lvl="1" indent="-342900">
              <a:buFont typeface="Wingdings" panose="05000000000000000000" pitchFamily="2" charset="2"/>
              <a:buChar char="q"/>
            </a:pPr>
            <a:r>
              <a:rPr lang="en-GB" sz="2400" dirty="0"/>
              <a:t>Low fluence low bias first </a:t>
            </a:r>
          </a:p>
          <a:p>
            <a:pPr marL="800100" lvl="1" indent="-342900">
              <a:buFont typeface="Wingdings" panose="05000000000000000000" pitchFamily="2" charset="2"/>
              <a:buChar char="q"/>
            </a:pPr>
            <a:r>
              <a:rPr lang="en-GB" sz="2400" dirty="0"/>
              <a:t>Rip the bonds and move to the next LGAD</a:t>
            </a:r>
          </a:p>
          <a:p>
            <a:pPr marL="800100" lvl="1" indent="-342900">
              <a:buFont typeface="Wingdings" panose="05000000000000000000" pitchFamily="2" charset="2"/>
              <a:buChar char="q"/>
            </a:pPr>
            <a:r>
              <a:rPr lang="en-GB" sz="2400" dirty="0"/>
              <a:t>repeat the procedure</a:t>
            </a:r>
          </a:p>
        </p:txBody>
      </p:sp>
    </p:spTree>
    <p:extLst>
      <p:ext uri="{BB962C8B-B14F-4D97-AF65-F5344CB8AC3E}">
        <p14:creationId xmlns:p14="http://schemas.microsoft.com/office/powerpoint/2010/main" val="3615939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97803-60BC-454C-9516-B8E6DB37222B}"/>
              </a:ext>
            </a:extLst>
          </p:cNvPr>
          <p:cNvSpPr>
            <a:spLocks noGrp="1"/>
          </p:cNvSpPr>
          <p:nvPr>
            <p:ph type="title"/>
          </p:nvPr>
        </p:nvSpPr>
        <p:spPr>
          <a:xfrm>
            <a:off x="259645" y="629266"/>
            <a:ext cx="4267199" cy="1622321"/>
          </a:xfrm>
        </p:spPr>
        <p:txBody>
          <a:bodyPr vert="horz" lIns="91440" tIns="45720" rIns="91440" bIns="45720" rtlCol="0" anchor="ctr">
            <a:normAutofit/>
          </a:bodyPr>
          <a:lstStyle/>
          <a:p>
            <a:r>
              <a:rPr lang="en-US" sz="3700" b="1" kern="1200" dirty="0">
                <a:solidFill>
                  <a:schemeClr val="tx1"/>
                </a:solidFill>
                <a:latin typeface="Arial Black" panose="020B0A04020102020204" pitchFamily="34" charset="0"/>
              </a:rPr>
              <a:t>Mortality studies/Journey into unknown </a:t>
            </a:r>
          </a:p>
        </p:txBody>
      </p:sp>
      <p:sp>
        <p:nvSpPr>
          <p:cNvPr id="4" name="TextBox 3">
            <a:extLst>
              <a:ext uri="{FF2B5EF4-FFF2-40B4-BE49-F238E27FC236}">
                <a16:creationId xmlns:a16="http://schemas.microsoft.com/office/drawing/2014/main" id="{81AAFE48-BEC0-4AD7-89AF-2DEC2C3639F4}"/>
              </a:ext>
            </a:extLst>
          </p:cNvPr>
          <p:cNvSpPr txBox="1"/>
          <p:nvPr/>
        </p:nvSpPr>
        <p:spPr>
          <a:xfrm>
            <a:off x="648931" y="2438400"/>
            <a:ext cx="3505494" cy="3785419"/>
          </a:xfrm>
          <a:prstGeom prst="rect">
            <a:avLst/>
          </a:prstGeom>
        </p:spPr>
        <p:txBody>
          <a:bodyPr vert="horz" lIns="91440" tIns="45720" rIns="91440" bIns="45720" rtlCol="0">
            <a:normAutofit/>
          </a:bodyPr>
          <a:lstStyle/>
          <a:p>
            <a:pPr marL="342900" indent="-228600">
              <a:lnSpc>
                <a:spcPct val="90000"/>
              </a:lnSpc>
              <a:spcAft>
                <a:spcPts val="600"/>
              </a:spcAft>
              <a:buFont typeface="Arial" panose="020B0604020202020204" pitchFamily="34" charset="0"/>
              <a:buChar char="•"/>
            </a:pPr>
            <a:r>
              <a:rPr lang="en-US" sz="1600" dirty="0"/>
              <a:t>Not known know if large charge injections will lead to destruction of the sensors. </a:t>
            </a:r>
          </a:p>
          <a:p>
            <a:pPr marL="342900" indent="-228600">
              <a:lnSpc>
                <a:spcPct val="90000"/>
              </a:lnSpc>
              <a:spcAft>
                <a:spcPts val="600"/>
              </a:spcAft>
              <a:buFont typeface="Arial" panose="020B0604020202020204" pitchFamily="34" charset="0"/>
              <a:buChar char="•"/>
            </a:pPr>
            <a:r>
              <a:rPr lang="en-US" sz="1600" dirty="0"/>
              <a:t>We know that once the sensor breaks down – it is physically destroyed (see photo of HPK example) </a:t>
            </a:r>
          </a:p>
          <a:p>
            <a:pPr marL="342900" indent="-228600">
              <a:lnSpc>
                <a:spcPct val="90000"/>
              </a:lnSpc>
              <a:spcAft>
                <a:spcPts val="600"/>
              </a:spcAft>
              <a:buFont typeface="Arial" panose="020B0604020202020204" pitchFamily="34" charset="0"/>
              <a:buChar char="•"/>
            </a:pPr>
            <a:r>
              <a:rPr lang="en-US" sz="1600" dirty="0"/>
              <a:t> Known: If sensor is connected to electronics – that usually dies too. </a:t>
            </a:r>
          </a:p>
          <a:p>
            <a:pPr marL="342900" indent="-228600">
              <a:lnSpc>
                <a:spcPct val="90000"/>
              </a:lnSpc>
              <a:spcAft>
                <a:spcPts val="600"/>
              </a:spcAft>
              <a:buFont typeface="Arial" panose="020B0604020202020204" pitchFamily="34" charset="0"/>
              <a:buChar char="•"/>
            </a:pPr>
            <a:r>
              <a:rPr lang="en-US" sz="1600" dirty="0"/>
              <a:t>The “last” sensor at 2.5e15 is the most interesting for the mortality </a:t>
            </a:r>
          </a:p>
          <a:p>
            <a:pPr marL="342900" indent="-228600">
              <a:lnSpc>
                <a:spcPct val="90000"/>
              </a:lnSpc>
              <a:spcAft>
                <a:spcPts val="600"/>
              </a:spcAft>
              <a:buFont typeface="Arial" panose="020B0604020202020204" pitchFamily="34" charset="0"/>
              <a:buChar char="•"/>
            </a:pPr>
            <a:r>
              <a:rPr lang="en-US" sz="1600" dirty="0"/>
              <a:t> Un uncharted territory so expect surprises</a:t>
            </a:r>
          </a:p>
        </p:txBody>
      </p:sp>
      <p:sp>
        <p:nvSpPr>
          <p:cNvPr id="11" name="Rectangle 1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CFD1142-F042-4B26-A49D-67A91A305CAE}"/>
              </a:ext>
            </a:extLst>
          </p:cNvPr>
          <p:cNvPicPr>
            <a:picLocks noChangeAspect="1"/>
          </p:cNvPicPr>
          <p:nvPr/>
        </p:nvPicPr>
        <p:blipFill>
          <a:blip r:embed="rId2"/>
          <a:stretch>
            <a:fillRect/>
          </a:stretch>
        </p:blipFill>
        <p:spPr>
          <a:xfrm>
            <a:off x="7318917" y="2251587"/>
            <a:ext cx="4388869" cy="2688182"/>
          </a:xfrm>
          <a:prstGeom prst="rect">
            <a:avLst/>
          </a:prstGeom>
        </p:spPr>
      </p:pic>
      <p:pic>
        <p:nvPicPr>
          <p:cNvPr id="8" name="Picture 7">
            <a:extLst>
              <a:ext uri="{FF2B5EF4-FFF2-40B4-BE49-F238E27FC236}">
                <a16:creationId xmlns:a16="http://schemas.microsoft.com/office/drawing/2014/main" id="{E1B09923-D248-4A66-9508-01CEC41C4060}"/>
              </a:ext>
            </a:extLst>
          </p:cNvPr>
          <p:cNvPicPr>
            <a:picLocks noChangeAspect="1"/>
          </p:cNvPicPr>
          <p:nvPr/>
        </p:nvPicPr>
        <p:blipFill>
          <a:blip r:embed="rId3"/>
          <a:stretch>
            <a:fillRect/>
          </a:stretch>
        </p:blipFill>
        <p:spPr>
          <a:xfrm>
            <a:off x="5123688" y="2251587"/>
            <a:ext cx="3861500" cy="2978335"/>
          </a:xfrm>
          <a:prstGeom prst="rect">
            <a:avLst/>
          </a:prstGeom>
        </p:spPr>
      </p:pic>
      <p:sp>
        <p:nvSpPr>
          <p:cNvPr id="9" name="Oval 8">
            <a:extLst>
              <a:ext uri="{FF2B5EF4-FFF2-40B4-BE49-F238E27FC236}">
                <a16:creationId xmlns:a16="http://schemas.microsoft.com/office/drawing/2014/main" id="{ECA2BB6D-B141-42DC-AE31-33FA7376A2D3}"/>
              </a:ext>
            </a:extLst>
          </p:cNvPr>
          <p:cNvSpPr/>
          <p:nvPr/>
        </p:nvSpPr>
        <p:spPr>
          <a:xfrm>
            <a:off x="8742556" y="3166946"/>
            <a:ext cx="1226634" cy="1204332"/>
          </a:xfrm>
          <a:prstGeom prst="ellipse">
            <a:avLst/>
          </a:prstGeom>
          <a:noFill/>
          <a:ln w="317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cxnSp>
        <p:nvCxnSpPr>
          <p:cNvPr id="12" name="Straight Arrow Connector 11">
            <a:extLst>
              <a:ext uri="{FF2B5EF4-FFF2-40B4-BE49-F238E27FC236}">
                <a16:creationId xmlns:a16="http://schemas.microsoft.com/office/drawing/2014/main" id="{C656F14B-AFA5-4D8C-A522-5EB61B9FB021}"/>
              </a:ext>
            </a:extLst>
          </p:cNvPr>
          <p:cNvCxnSpPr/>
          <p:nvPr/>
        </p:nvCxnSpPr>
        <p:spPr>
          <a:xfrm flipV="1">
            <a:off x="7092176" y="3635298"/>
            <a:ext cx="1650380" cy="1449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3052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12303</TotalTime>
  <Words>2506</Words>
  <Application>Microsoft Office PowerPoint</Application>
  <PresentationFormat>Widescreen</PresentationFormat>
  <Paragraphs>202</Paragraphs>
  <Slides>26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Arial Black</vt:lpstr>
      <vt:lpstr>Calibri</vt:lpstr>
      <vt:lpstr>Calibri Light</vt:lpstr>
      <vt:lpstr>Wingdings</vt:lpstr>
      <vt:lpstr>Office Theme</vt:lpstr>
      <vt:lpstr>Preliminary results from mortality studies conducted on the LGADs using the ELI fs-laser beam</vt:lpstr>
      <vt:lpstr>Collaboration/People &amp; Institutions</vt:lpstr>
      <vt:lpstr>Motivation</vt:lpstr>
      <vt:lpstr>Reminder: Beam waist parameter</vt:lpstr>
      <vt:lpstr>The Sample Preparation</vt:lpstr>
      <vt:lpstr>PowerPoint Presentation</vt:lpstr>
      <vt:lpstr>The mounting/dismounting </vt:lpstr>
      <vt:lpstr>The arrangement of sensors on the board (done at CAP)</vt:lpstr>
      <vt:lpstr>Mortality studies/Journey into unknown </vt:lpstr>
      <vt:lpstr>Measurement procedure</vt:lpstr>
      <vt:lpstr>Reminder:  Set-up</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Backup Slides</vt:lpstr>
      <vt:lpstr>Properties of the samples</vt:lpstr>
      <vt:lpstr>Properties of sensors</vt:lpstr>
      <vt:lpstr>How to measure leakage current?</vt:lpstr>
      <vt:lpstr>Can we protect amplifier in mortality studies?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TPA/SPA October 2020</dc:title>
  <dc:creator>Gordana Medin</dc:creator>
  <cp:lastModifiedBy>Gordana Medin</cp:lastModifiedBy>
  <cp:revision>70</cp:revision>
  <dcterms:created xsi:type="dcterms:W3CDTF">2020-11-05T15:15:19Z</dcterms:created>
  <dcterms:modified xsi:type="dcterms:W3CDTF">2020-11-19T03:15:57Z</dcterms:modified>
</cp:coreProperties>
</file>