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399" r:id="rId2"/>
    <p:sldId id="400" r:id="rId3"/>
    <p:sldId id="427" r:id="rId4"/>
    <p:sldId id="429" r:id="rId5"/>
    <p:sldId id="421" r:id="rId6"/>
    <p:sldId id="424" r:id="rId7"/>
    <p:sldId id="425" r:id="rId8"/>
    <p:sldId id="428" r:id="rId9"/>
    <p:sldId id="431" r:id="rId10"/>
    <p:sldId id="430" r:id="rId11"/>
    <p:sldId id="434" r:id="rId12"/>
    <p:sldId id="432" r:id="rId13"/>
    <p:sldId id="433" r:id="rId14"/>
    <p:sldId id="444" r:id="rId15"/>
    <p:sldId id="435" r:id="rId16"/>
    <p:sldId id="436" r:id="rId17"/>
    <p:sldId id="439" r:id="rId18"/>
    <p:sldId id="440" r:id="rId19"/>
    <p:sldId id="441" r:id="rId20"/>
    <p:sldId id="442" r:id="rId21"/>
    <p:sldId id="443" r:id="rId22"/>
    <p:sldId id="420" r:id="rId23"/>
    <p:sldId id="282" r:id="rId24"/>
    <p:sldId id="426" r:id="rId25"/>
    <p:sldId id="437" r:id="rId26"/>
    <p:sldId id="438" r:id="rId27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asz Grzegorz Scislo" initials="LGS" lastIdx="1" clrIdx="0">
    <p:extLst>
      <p:ext uri="{19B8F6BF-5375-455C-9EA6-DF929625EA0E}">
        <p15:presenceInfo xmlns:p15="http://schemas.microsoft.com/office/powerpoint/2012/main" userId="S-1-5-21-1526224874-1540688658-1361462980-62718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0033CC"/>
    <a:srgbClr val="BBD3F8"/>
    <a:srgbClr val="13F76A"/>
    <a:srgbClr val="6D9BF5"/>
    <a:srgbClr val="59A7E4"/>
    <a:srgbClr val="85F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5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91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9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A5DF3BC-38DE-41D8-AE91-507E089EDE39}" type="datetimeFigureOut">
              <a:rPr lang="en-US" altLang="en-US"/>
              <a:pPr>
                <a:defRPr/>
              </a:pPr>
              <a:t>3/11/2020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137"/>
            <a:ext cx="294640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137"/>
            <a:ext cx="2946400" cy="49649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63C68B-B224-40C6-9676-2199B2E3AA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0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6A5B781-52EB-4BDF-BD31-47C1F296F1B7}" type="datetimeFigureOut">
              <a:rPr lang="en-US" altLang="en-US"/>
              <a:pPr>
                <a:defRPr/>
              </a:pPr>
              <a:t>3/11/2020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129"/>
            <a:ext cx="5438775" cy="39096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138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0138"/>
            <a:ext cx="2946400" cy="4980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AF400C6-E95C-44F3-8C34-6DFF96C993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456F7ADF-F1FC-41CC-8A23-4592FCCB72C0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1684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11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889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12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289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13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500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14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67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15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541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16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3125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22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644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C9BC7AD3-BE21-4A53-80AD-150DF3D01944}" type="slidenum">
              <a:rPr lang="en-US" altLang="en-US" smtClean="0">
                <a:latin typeface="Calibri" panose="020F0502020204030204" pitchFamily="34" charset="0"/>
              </a:rPr>
              <a:pPr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24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365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2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309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3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148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5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997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6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509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7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408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8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996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9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961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  <a:ea typeface="MS PGothic" charset="0"/>
                <a:cs typeface="MS PGothic" charset="0"/>
              </a:defRPr>
            </a:lvl9pPr>
          </a:lstStyle>
          <a:p>
            <a:fld id="{3231D168-4530-754F-A175-99FC5FC59B52}" type="slidenum">
              <a:rPr lang="en-GB">
                <a:latin typeface="Calibri" charset="0"/>
              </a:rPr>
              <a:pPr/>
              <a:t>10</a:t>
            </a:fld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537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133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6D72-70FF-4C60-ABB9-6BFB3464D36A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61B84-3BFA-44CD-B3BC-697D4FA5DD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5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A0A5C-F51C-4449-94CD-93EDE7A9DB47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1DB0F-6611-4142-A29C-1E9B8F6056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63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3239F-E04B-473F-A0BC-9D1A84B9232C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A1EA4-1100-4665-82E5-5FF7B040E1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45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EB46E-1B96-4CB4-9E5D-7818BF88C1A8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FA71E-7604-41E0-A567-5AB31B027A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73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E991D-C9C5-4CE6-8663-46D62D14068E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7811-B556-4249-946C-4B1333D34A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28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CA2AD-870F-4ACA-9CEF-9B7C3F04992D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59596-DDBD-48CF-ACD1-E7B10AE4D4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4351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63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9404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729FCF"/>
                </a:solidFill>
              </a:defRPr>
            </a:lvl1pPr>
          </a:lstStyle>
          <a:p>
            <a:pPr>
              <a:defRPr/>
            </a:pPr>
            <a:fld id="{A0D511E0-0274-46C4-9543-A130713735BE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pPr>
              <a:defRPr/>
            </a:pPr>
            <a:fld id="{49B057C4-7EDD-4513-89A0-3BD4007005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07" r:id="rId7"/>
    <p:sldLayoutId id="2147484114" r:id="rId8"/>
    <p:sldLayoutId id="214748411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5" Type="http://schemas.openxmlformats.org/officeDocument/2006/relationships/image" Target="../media/image51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5" Type="http://schemas.openxmlformats.org/officeDocument/2006/relationships/image" Target="../media/image53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accelconf/IPAC10/papers/mopeb043.pdf" TargetMode="External"/><Relationship Id="rId2" Type="http://schemas.openxmlformats.org/officeDocument/2006/relationships/hyperlink" Target="http://www.imetrum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edms.cern.ch/file/1221318/1/Lower_Collar_Pack_Week_47.xlsx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52279/1/11T_collaring_results_pptx_cpdf.pdf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edms.cern.ch/ui/file/1387744/1/11T-2_Results_pptx_cpdf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31799" y="2120900"/>
            <a:ext cx="8592279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GB" sz="3600" dirty="0" smtClean="0"/>
              <a:t>11T &amp; Mechanical </a:t>
            </a:r>
            <a:r>
              <a:rPr lang="en-GB" sz="3600" dirty="0"/>
              <a:t>Measurements</a:t>
            </a:r>
            <a:br>
              <a:rPr lang="en-GB" sz="3600" dirty="0"/>
            </a:br>
            <a:r>
              <a:rPr lang="en-US" sz="3200" b="0" dirty="0" smtClean="0"/>
              <a:t>M</a:t>
            </a:r>
            <a:r>
              <a:rPr lang="en-US" sz="3200" b="0" dirty="0"/>
              <a:t>. Guinchard</a:t>
            </a:r>
            <a:endParaRPr lang="en-US" sz="2200" b="0" dirty="0">
              <a:ln>
                <a:noFill/>
              </a:ln>
              <a:ea typeface="ＭＳ Ｐゴシック" charset="0"/>
              <a:cs typeface="Ubuntu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0"/>
            <a:ext cx="8266113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+mn-ea"/>
              </a:rPr>
              <a:t>05/03/2020</a:t>
            </a:r>
            <a:endParaRPr lang="en-US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7466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10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8B07CE3-2343-4620-BEE5-1FC81060EC7B}" type="datetime1">
              <a:rPr lang="en-US" altLang="en-US" smtClean="0"/>
              <a:t>3/11/2020</a:t>
            </a:fld>
            <a:endParaRPr lang="en-US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 rot="10800000">
            <a:off x="7444543" y="4348653"/>
            <a:ext cx="870681" cy="912541"/>
            <a:chOff x="2931268" y="2949347"/>
            <a:chExt cx="1706509" cy="1788553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1268" y="2949347"/>
              <a:ext cx="1706509" cy="1788553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17219819">
              <a:off x="3952632" y="3698009"/>
              <a:ext cx="288786" cy="245468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4354255">
              <a:off x="3306969" y="3663616"/>
              <a:ext cx="288786" cy="245468"/>
            </a:xfrm>
            <a:prstGeom prst="rect">
              <a:avLst/>
            </a:prstGeom>
          </p:spPr>
        </p:pic>
      </p:grpSp>
      <p:sp>
        <p:nvSpPr>
          <p:cNvPr id="10" name="TextBox 37"/>
          <p:cNvSpPr txBox="1"/>
          <p:nvPr/>
        </p:nvSpPr>
        <p:spPr>
          <a:xfrm>
            <a:off x="5732040" y="478306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 Pos. 1</a:t>
            </a:r>
            <a:endParaRPr lang="en-US" sz="1400" dirty="0"/>
          </a:p>
        </p:txBody>
      </p:sp>
      <p:sp>
        <p:nvSpPr>
          <p:cNvPr id="11" name="TextBox 38"/>
          <p:cNvSpPr txBox="1"/>
          <p:nvPr/>
        </p:nvSpPr>
        <p:spPr>
          <a:xfrm>
            <a:off x="7608694" y="417189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 Pos. 3</a:t>
            </a:r>
            <a:endParaRPr lang="en-US" sz="1400" dirty="0"/>
          </a:p>
        </p:txBody>
      </p:sp>
      <p:sp>
        <p:nvSpPr>
          <p:cNvPr id="12" name="TextBox 39"/>
          <p:cNvSpPr txBox="1"/>
          <p:nvPr/>
        </p:nvSpPr>
        <p:spPr>
          <a:xfrm>
            <a:off x="8116032" y="4717789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 Pos. 4</a:t>
            </a:r>
            <a:endParaRPr lang="en-US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78050" y="4693958"/>
            <a:ext cx="92061" cy="243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7166" y="4769578"/>
            <a:ext cx="193518" cy="776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15000" r="12667" b="19201"/>
          <a:stretch/>
        </p:blipFill>
        <p:spPr>
          <a:xfrm>
            <a:off x="4122686" y="4702091"/>
            <a:ext cx="1156972" cy="143099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5832" y="2093291"/>
            <a:ext cx="2016777" cy="2041987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5795358" y="2329926"/>
            <a:ext cx="871731" cy="4406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42" idx="3"/>
          </p:cNvCxnSpPr>
          <p:nvPr/>
        </p:nvCxnSpPr>
        <p:spPr>
          <a:xfrm flipH="1">
            <a:off x="5438167" y="2924458"/>
            <a:ext cx="1370984" cy="2122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234279" y="2546143"/>
            <a:ext cx="1203889" cy="1181066"/>
            <a:chOff x="971600" y="2898170"/>
            <a:chExt cx="1638921" cy="1607851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1600" y="2898170"/>
              <a:ext cx="1638921" cy="1607851"/>
            </a:xfrm>
            <a:prstGeom prst="rect">
              <a:avLst/>
            </a:prstGeom>
          </p:spPr>
        </p:pic>
        <p:sp>
          <p:nvSpPr>
            <p:cNvPr id="43" name="TextBox 51"/>
            <p:cNvSpPr txBox="1"/>
            <p:nvPr/>
          </p:nvSpPr>
          <p:spPr>
            <a:xfrm>
              <a:off x="1274771" y="3783080"/>
              <a:ext cx="1294896" cy="41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 Pos. 5</a:t>
              </a:r>
            </a:p>
          </p:txBody>
        </p:sp>
        <p:sp>
          <p:nvSpPr>
            <p:cNvPr id="44" name="TextBox 52"/>
            <p:cNvSpPr txBox="1"/>
            <p:nvPr/>
          </p:nvSpPr>
          <p:spPr>
            <a:xfrm>
              <a:off x="1298221" y="3311872"/>
              <a:ext cx="1265135" cy="41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 Pos. 2</a:t>
              </a:r>
            </a:p>
          </p:txBody>
        </p:sp>
        <p:pic>
          <p:nvPicPr>
            <p:cNvPr id="45" name="Picture 44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490" y="4197126"/>
              <a:ext cx="73152" cy="137160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0800000">
              <a:off x="1745813" y="3079349"/>
              <a:ext cx="73152" cy="137160"/>
            </a:xfrm>
            <a:prstGeom prst="rect">
              <a:avLst/>
            </a:prstGeom>
          </p:spPr>
        </p:pic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4584358" y="1433202"/>
            <a:ext cx="1203889" cy="1181066"/>
            <a:chOff x="520030" y="1313964"/>
            <a:chExt cx="1638921" cy="1607851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0030" y="1313964"/>
              <a:ext cx="1638921" cy="1607851"/>
            </a:xfrm>
            <a:prstGeom prst="rect">
              <a:avLst/>
            </a:prstGeom>
          </p:spPr>
        </p:pic>
        <p:sp>
          <p:nvSpPr>
            <p:cNvPr id="38" name="TextBox 57"/>
            <p:cNvSpPr txBox="1"/>
            <p:nvPr/>
          </p:nvSpPr>
          <p:spPr>
            <a:xfrm>
              <a:off x="774819" y="2222389"/>
              <a:ext cx="1057282" cy="41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 Pos. 4</a:t>
              </a:r>
            </a:p>
          </p:txBody>
        </p:sp>
        <p:sp>
          <p:nvSpPr>
            <p:cNvPr id="39" name="TextBox 58"/>
            <p:cNvSpPr txBox="1"/>
            <p:nvPr/>
          </p:nvSpPr>
          <p:spPr>
            <a:xfrm>
              <a:off x="743051" y="1751180"/>
              <a:ext cx="1082738" cy="41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 Pos. 1</a:t>
              </a:r>
            </a:p>
          </p:txBody>
        </p:sp>
        <p:pic>
          <p:nvPicPr>
            <p:cNvPr id="40" name="Picture 39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91489" y="2611432"/>
              <a:ext cx="73152" cy="13716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0800000">
              <a:off x="1293231" y="1496622"/>
              <a:ext cx="73152" cy="137160"/>
            </a:xfrm>
            <a:prstGeom prst="rect">
              <a:avLst/>
            </a:prstGeom>
          </p:spPr>
        </p:pic>
      </p:grpSp>
      <p:cxnSp>
        <p:nvCxnSpPr>
          <p:cNvPr id="24" name="Straight Arrow Connector 23"/>
          <p:cNvCxnSpPr/>
          <p:nvPr/>
        </p:nvCxnSpPr>
        <p:spPr>
          <a:xfrm>
            <a:off x="6953035" y="3098735"/>
            <a:ext cx="230604" cy="281919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429920" y="2458998"/>
            <a:ext cx="237169" cy="279467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173470" y="2269834"/>
            <a:ext cx="491073" cy="14398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00" dirty="0"/>
              <a:t>35mm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129164" y="3095709"/>
            <a:ext cx="491073" cy="14398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00" dirty="0"/>
              <a:t>35mm</a:t>
            </a:r>
          </a:p>
        </p:txBody>
      </p:sp>
      <p:pic>
        <p:nvPicPr>
          <p:cNvPr id="28" name="Content Placeholder 6"/>
          <p:cNvPicPr>
            <a:picLocks noChangeAspect="1"/>
          </p:cNvPicPr>
          <p:nvPr/>
        </p:nvPicPr>
        <p:blipFill rotWithShape="1">
          <a:blip r:embed="rId9"/>
          <a:srcRect r="12915" b="978"/>
          <a:stretch/>
        </p:blipFill>
        <p:spPr>
          <a:xfrm rot="298259" flipH="1">
            <a:off x="7617452" y="1619252"/>
            <a:ext cx="963923" cy="849461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flipV="1">
            <a:off x="7260159" y="2090554"/>
            <a:ext cx="640143" cy="5687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253290" y="3544744"/>
            <a:ext cx="1203889" cy="1181066"/>
            <a:chOff x="971600" y="2898170"/>
            <a:chExt cx="1638921" cy="1607851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1600" y="2898170"/>
              <a:ext cx="1638921" cy="1607851"/>
            </a:xfrm>
            <a:prstGeom prst="rect">
              <a:avLst/>
            </a:prstGeom>
          </p:spPr>
        </p:pic>
        <p:sp>
          <p:nvSpPr>
            <p:cNvPr id="33" name="TextBox 69"/>
            <p:cNvSpPr txBox="1"/>
            <p:nvPr/>
          </p:nvSpPr>
          <p:spPr>
            <a:xfrm>
              <a:off x="1349462" y="3783080"/>
              <a:ext cx="1220205" cy="41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/>
                <a:t> Pos. 6</a:t>
              </a:r>
            </a:p>
          </p:txBody>
        </p:sp>
        <p:sp>
          <p:nvSpPr>
            <p:cNvPr id="34" name="TextBox 70"/>
            <p:cNvSpPr txBox="1"/>
            <p:nvPr/>
          </p:nvSpPr>
          <p:spPr>
            <a:xfrm>
              <a:off x="1054313" y="3311872"/>
              <a:ext cx="1509044" cy="418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/>
                <a:t> Pos. 3</a:t>
              </a:r>
            </a:p>
          </p:txBody>
        </p:sp>
        <p:pic>
          <p:nvPicPr>
            <p:cNvPr id="35" name="Picture 34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490" y="4197126"/>
              <a:ext cx="73152" cy="13716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0800000">
              <a:off x="1745813" y="3079349"/>
              <a:ext cx="73152" cy="137160"/>
            </a:xfrm>
            <a:prstGeom prst="rect">
              <a:avLst/>
            </a:prstGeom>
          </p:spPr>
        </p:pic>
      </p:grpSp>
      <p:cxnSp>
        <p:nvCxnSpPr>
          <p:cNvPr id="31" name="Straight Arrow Connector 30"/>
          <p:cNvCxnSpPr/>
          <p:nvPr/>
        </p:nvCxnSpPr>
        <p:spPr>
          <a:xfrm flipH="1">
            <a:off x="6293735" y="3098735"/>
            <a:ext cx="642949" cy="5790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626836" y="4321271"/>
            <a:ext cx="870681" cy="912541"/>
            <a:chOff x="2931268" y="2949347"/>
            <a:chExt cx="1706509" cy="1788553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1268" y="2949347"/>
              <a:ext cx="1706509" cy="1788553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17219819">
              <a:off x="3952632" y="3698009"/>
              <a:ext cx="288786" cy="24546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4354255">
              <a:off x="3306969" y="3663616"/>
              <a:ext cx="288786" cy="245468"/>
            </a:xfrm>
            <a:prstGeom prst="rect">
              <a:avLst/>
            </a:prstGeom>
          </p:spPr>
        </p:pic>
      </p:grpSp>
      <p:sp>
        <p:nvSpPr>
          <p:cNvPr id="56" name="Content Placeholder 2"/>
          <p:cNvSpPr>
            <a:spLocks noGrp="1"/>
          </p:cNvSpPr>
          <p:nvPr>
            <p:ph idx="4294967295"/>
          </p:nvPr>
        </p:nvSpPr>
        <p:spPr>
          <a:xfrm>
            <a:off x="456648" y="1433202"/>
            <a:ext cx="3798430" cy="468737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Both side of the 6 collars equipped with strain gauges in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sym typeface="Symbol"/>
              </a:rPr>
              <a:t>alf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-bridge configuration </a:t>
            </a:r>
            <a:r>
              <a:rPr lang="en-US" dirty="0">
                <a:sym typeface="Symbol"/>
              </a:rPr>
              <a:t>(Production)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ym typeface="Symbol"/>
              </a:rPr>
              <a:t>Bending and compression stress measurements for collars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ym typeface="Symbol"/>
              </a:rPr>
              <a:t>Slits with a gap of </a:t>
            </a:r>
            <a:r>
              <a:rPr lang="en-US" dirty="0" smtClean="0">
                <a:sym typeface="Symbol"/>
              </a:rPr>
              <a:t>500 µm </a:t>
            </a:r>
            <a:r>
              <a:rPr lang="en-US" dirty="0">
                <a:sym typeface="Symbol"/>
              </a:rPr>
              <a:t>between nose and pole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ym typeface="Symbol"/>
              </a:rPr>
              <a:t>Pole wedges equipped with biaxial strain gauges and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angel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wires</a:t>
            </a:r>
            <a:endParaRPr lang="en-US" u="sng" dirty="0">
              <a:solidFill>
                <a:schemeClr val="accent1">
                  <a:lumMod val="75000"/>
                </a:schemeClr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4597661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11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09FB698-250D-44D9-ACF0-6188A04E4E44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5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25010"/>
            <a:ext cx="7992448" cy="257545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n-US" dirty="0"/>
              <a:t>Digital image correlation is an optical method that employs tracking and image registration techniques for accurate 2D and 3D strain measurements.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44"/>
          <a:stretch/>
        </p:blipFill>
        <p:spPr>
          <a:xfrm>
            <a:off x="3188549" y="2140264"/>
            <a:ext cx="5462696" cy="35541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57338"/>
            <a:ext cx="2665604" cy="35541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7304" y="5079248"/>
            <a:ext cx="266453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Pattern application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Aerosol cans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Airbrush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Pens / Sponge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45729" y="4630231"/>
            <a:ext cx="131441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Camera#01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57840" y="4630231"/>
            <a:ext cx="131441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Camera#02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04038" y="4630231"/>
            <a:ext cx="171844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Lighting system</a:t>
            </a:r>
          </a:p>
        </p:txBody>
      </p:sp>
    </p:spTree>
    <p:extLst>
      <p:ext uri="{BB962C8B-B14F-4D97-AF65-F5344CB8AC3E}">
        <p14:creationId xmlns:p14="http://schemas.microsoft.com/office/powerpoint/2010/main" val="6293895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12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4AF6CF25-F333-491E-841B-F0579296F599}" type="datetime1">
              <a:rPr lang="en-US" altLang="en-US" smtClean="0"/>
              <a:t>3/11/2020</a:t>
            </a:fld>
            <a:endParaRPr lang="en-US" altLang="en-US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417" y="2699975"/>
            <a:ext cx="2286000" cy="2314575"/>
          </a:xfrm>
          <a:prstGeom prst="rect">
            <a:avLst/>
          </a:prstGeom>
        </p:spPr>
      </p:pic>
      <p:cxnSp>
        <p:nvCxnSpPr>
          <p:cNvPr id="62" name="Straight Arrow Connector 61"/>
          <p:cNvCxnSpPr/>
          <p:nvPr/>
        </p:nvCxnSpPr>
        <p:spPr>
          <a:xfrm>
            <a:off x="6675497" y="4227727"/>
            <a:ext cx="1031773" cy="384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/>
          <p:cNvSpPr txBox="1">
            <a:spLocks/>
          </p:cNvSpPr>
          <p:nvPr/>
        </p:nvSpPr>
        <p:spPr>
          <a:xfrm>
            <a:off x="557166" y="2902566"/>
            <a:ext cx="4464056" cy="28431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  <a:defRPr sz="2000">
                <a:solidFill>
                  <a:schemeClr val="accent5"/>
                </a:solidFill>
              </a:defRPr>
            </a:lvl1pPr>
            <a:lvl2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spcBef>
                <a:spcPts val="675"/>
              </a:spcBef>
              <a:buClr>
                <a:schemeClr val="accent1"/>
              </a:buClr>
              <a:buSzPct val="100000"/>
              <a:buNone/>
            </a:pPr>
            <a:r>
              <a:rPr lang="en-GB" sz="2200" dirty="0" err="1">
                <a:solidFill>
                  <a:srgbClr val="0C377B"/>
                </a:solidFill>
                <a:latin typeface="+mn-lt"/>
                <a:cs typeface="Ubuntu Light"/>
              </a:rPr>
              <a:t>Tekscan</a:t>
            </a:r>
            <a:r>
              <a:rPr lang="en-GB" sz="2200" dirty="0">
                <a:solidFill>
                  <a:srgbClr val="0C377B"/>
                </a:solidFill>
                <a:latin typeface="+mn-lt"/>
                <a:cs typeface="Ubuntu Light"/>
              </a:rPr>
              <a:t> placed on the Mid-plane</a:t>
            </a:r>
          </a:p>
          <a:p>
            <a:pPr marL="168275" lvl="2" indent="-168275">
              <a:spcBef>
                <a:spcPts val="675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rgbClr val="0C377B"/>
                </a:solidFill>
                <a:latin typeface="+mn-lt"/>
                <a:cs typeface="Ubuntu Light"/>
              </a:rPr>
              <a:t>live read-outs of pressure throughout the collaring process.</a:t>
            </a:r>
          </a:p>
          <a:p>
            <a:pPr marL="168275" lvl="2" indent="-168275">
              <a:spcBef>
                <a:spcPts val="675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rgbClr val="0C377B"/>
                </a:solidFill>
                <a:latin typeface="+mn-lt"/>
                <a:cs typeface="Ubuntu Light"/>
              </a:rPr>
              <a:t>Range 0 to 150 MPa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9563" y="4612427"/>
            <a:ext cx="1847237" cy="1606695"/>
          </a:xfrm>
          <a:prstGeom prst="rect">
            <a:avLst/>
          </a:prstGeom>
        </p:spPr>
      </p:pic>
      <p:sp>
        <p:nvSpPr>
          <p:cNvPr id="65" name="Content Placeholder 2"/>
          <p:cNvSpPr txBox="1">
            <a:spLocks/>
          </p:cNvSpPr>
          <p:nvPr/>
        </p:nvSpPr>
        <p:spPr>
          <a:xfrm>
            <a:off x="557166" y="1343084"/>
            <a:ext cx="2347426" cy="16352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Ø"/>
              <a:defRPr sz="2000">
                <a:solidFill>
                  <a:schemeClr val="accent5"/>
                </a:solidFill>
              </a:defRPr>
            </a:lvl1pPr>
            <a:lvl2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spcBef>
                <a:spcPts val="675"/>
              </a:spcBef>
              <a:buClr>
                <a:schemeClr val="accent1"/>
              </a:buClr>
              <a:buSzPct val="100000"/>
              <a:buNone/>
            </a:pPr>
            <a:r>
              <a:rPr lang="en-GB" sz="2200" dirty="0">
                <a:solidFill>
                  <a:srgbClr val="0C377B"/>
                </a:solidFill>
                <a:latin typeface="+mn-lt"/>
                <a:cs typeface="Ubuntu Light"/>
              </a:rPr>
              <a:t>FUJI Paper (Felix)</a:t>
            </a:r>
          </a:p>
          <a:p>
            <a:pPr marL="168275" lvl="2" indent="-168275">
              <a:spcBef>
                <a:spcPts val="675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rgbClr val="0C377B"/>
                </a:solidFill>
                <a:latin typeface="+mn-lt"/>
                <a:cs typeface="Ubuntu Light"/>
              </a:rPr>
              <a:t> Mid-plane</a:t>
            </a:r>
            <a:endParaRPr lang="en-GB" sz="22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168275" lvl="2" indent="-168275">
              <a:spcBef>
                <a:spcPts val="675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rgbClr val="0C377B"/>
                </a:solidFill>
                <a:latin typeface="+mn-lt"/>
                <a:cs typeface="Ubuntu Light"/>
              </a:rPr>
              <a:t> Poles</a:t>
            </a:r>
            <a:endParaRPr lang="en-GB" sz="2200" dirty="0">
              <a:solidFill>
                <a:srgbClr val="0C377B"/>
              </a:solidFill>
              <a:latin typeface="+mn-lt"/>
              <a:cs typeface="Ubuntu Light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6458" y="1158728"/>
            <a:ext cx="1979039" cy="141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5657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13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DD79B704-66D3-4AD9-B346-45B34CA74892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2" name="Rectangle 11"/>
          <p:cNvSpPr/>
          <p:nvPr/>
        </p:nvSpPr>
        <p:spPr>
          <a:xfrm>
            <a:off x="457200" y="1135483"/>
            <a:ext cx="8229600" cy="1986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Validation results :</a:t>
            </a: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AutoNum type="arabicParenR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Stiffness measurements</a:t>
            </a: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AutoNum type="arabicParenR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FUJI Paper vs </a:t>
            </a:r>
            <a:r>
              <a:rPr lang="en-US" sz="2200" dirty="0" err="1" smtClean="0">
                <a:solidFill>
                  <a:srgbClr val="0C377B"/>
                </a:solidFill>
                <a:latin typeface="+mn-lt"/>
                <a:cs typeface="Ubuntu Light"/>
              </a:rPr>
              <a:t>Tekscan</a:t>
            </a:r>
            <a:endParaRPr lang="en-US" sz="2200" dirty="0" smtClean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endParaRPr lang="en-US" sz="2200" dirty="0" smtClean="0">
              <a:solidFill>
                <a:srgbClr val="0C377B"/>
              </a:solidFill>
              <a:latin typeface="+mn-lt"/>
              <a:cs typeface="Ubuntu Light"/>
            </a:endParaRPr>
          </a:p>
        </p:txBody>
      </p:sp>
      <p:pic>
        <p:nvPicPr>
          <p:cNvPr id="20" name="Content Placeholder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3" r="33218"/>
          <a:stretch/>
        </p:blipFill>
        <p:spPr>
          <a:xfrm>
            <a:off x="1285066" y="2787928"/>
            <a:ext cx="1559435" cy="344203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99" y="3033352"/>
            <a:ext cx="622399" cy="2830581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497972" y="5857966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HHS Paper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3553537" y="4015193"/>
            <a:ext cx="2033750" cy="2212105"/>
            <a:chOff x="4133742" y="1106052"/>
            <a:chExt cx="2033750" cy="221210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7"/>
            <a:srcRect l="7058" t="2189" r="1822"/>
            <a:stretch/>
          </p:blipFill>
          <p:spPr>
            <a:xfrm>
              <a:off x="4133742" y="1106052"/>
              <a:ext cx="2033750" cy="22121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4694549" y="1292979"/>
              <a:ext cx="193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solidFill>
                    <a:srgbClr val="000000"/>
                  </a:solidFill>
                </a:rPr>
                <a:t>1</a:t>
              </a:r>
              <a:endParaRPr lang="en-GB" b="1" u="sng" dirty="0">
                <a:solidFill>
                  <a:srgbClr val="00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14505" y="1292979"/>
              <a:ext cx="193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solidFill>
                    <a:srgbClr val="000000"/>
                  </a:solidFill>
                </a:rPr>
                <a:t>2</a:t>
              </a:r>
              <a:endParaRPr lang="en-GB" b="1" u="sng" dirty="0">
                <a:solidFill>
                  <a:srgbClr val="00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94549" y="2686015"/>
              <a:ext cx="193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solidFill>
                    <a:srgbClr val="000000"/>
                  </a:solidFill>
                </a:rPr>
                <a:t>3</a:t>
              </a:r>
              <a:endParaRPr lang="en-GB" b="1" u="sng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314505" y="2686015"/>
              <a:ext cx="193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solidFill>
                    <a:srgbClr val="000000"/>
                  </a:solidFill>
                </a:rPr>
                <a:t>4</a:t>
              </a:r>
              <a:endParaRPr lang="en-GB" b="1" u="sng" dirty="0">
                <a:solidFill>
                  <a:srgbClr val="00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44366" y="1963107"/>
              <a:ext cx="565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 smtClean="0">
                  <a:solidFill>
                    <a:srgbClr val="FF0000"/>
                  </a:solidFill>
                </a:rPr>
                <a:t>MP</a:t>
              </a:r>
              <a:endParaRPr lang="en-GB" b="1" u="sng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Content Placeholder 1"/>
          <p:cNvSpPr txBox="1">
            <a:spLocks/>
          </p:cNvSpPr>
          <p:nvPr/>
        </p:nvSpPr>
        <p:spPr>
          <a:xfrm>
            <a:off x="2705885" y="3040457"/>
            <a:ext cx="3346932" cy="22215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At 400kN, average pressure of 42 MPa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marL="457200" lvl="1" indent="0" algn="ctr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Pressure gradient from 130 </a:t>
            </a:r>
            <a:r>
              <a:rPr lang="en-US" sz="1400" dirty="0" err="1" smtClean="0">
                <a:solidFill>
                  <a:schemeClr val="tx1"/>
                </a:solidFill>
              </a:rPr>
              <a:t>Mpa</a:t>
            </a:r>
            <a:r>
              <a:rPr lang="en-US" sz="1400" dirty="0" smtClean="0">
                <a:solidFill>
                  <a:schemeClr val="tx1"/>
                </a:solidFill>
              </a:rPr>
              <a:t> down to 5 MPa on the mid-plane</a:t>
            </a:r>
          </a:p>
          <a:p>
            <a:pPr marL="457200" lvl="1" indent="0" algn="ctr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Good agreement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0054" y="1079299"/>
            <a:ext cx="2636746" cy="205545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/>
          <a:srcRect r="4977"/>
          <a:stretch/>
        </p:blipFill>
        <p:spPr>
          <a:xfrm>
            <a:off x="7134265" y="3574431"/>
            <a:ext cx="1549360" cy="2231509"/>
          </a:xfrm>
          <a:prstGeom prst="rect">
            <a:avLst/>
          </a:prstGeom>
        </p:spPr>
      </p:pic>
      <p:pic>
        <p:nvPicPr>
          <p:cNvPr id="32" name="film4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 rot="5400000">
            <a:off x="5161328" y="4433593"/>
            <a:ext cx="2805673" cy="601448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 rot="5400000">
            <a:off x="6240731" y="5392170"/>
            <a:ext cx="14350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/>
              <a:t>Video 0 </a:t>
            </a:r>
            <a:r>
              <a:rPr lang="en-GB" sz="800" dirty="0" err="1" smtClean="0"/>
              <a:t>kN</a:t>
            </a:r>
            <a:r>
              <a:rPr lang="en-GB" sz="800" dirty="0" smtClean="0"/>
              <a:t> – 400 </a:t>
            </a:r>
            <a:r>
              <a:rPr lang="en-GB" sz="800" dirty="0" err="1" smtClean="0"/>
              <a:t>kN</a:t>
            </a:r>
            <a:r>
              <a:rPr lang="en-GB" sz="800" dirty="0" smtClean="0"/>
              <a:t> - 0 </a:t>
            </a:r>
            <a:r>
              <a:rPr lang="en-GB" sz="800" dirty="0" err="1" smtClean="0"/>
              <a:t>kN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2794744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</p:childTnLst>
        </p:cTn>
      </p:par>
    </p:tnLst>
    <p:bldLst>
      <p:bldP spid="22" grpId="0"/>
      <p:bldP spid="30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14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FF26917-B49A-4F6D-9675-EF9A1E7078A1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2" name="Rectangle 11"/>
          <p:cNvSpPr/>
          <p:nvPr/>
        </p:nvSpPr>
        <p:spPr>
          <a:xfrm>
            <a:off x="457200" y="1148054"/>
            <a:ext cx="8229600" cy="994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Validation results :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3) Strain gauges response through the pole wedge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47993"/>
            <a:ext cx="3605134" cy="405396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2" r="23957"/>
          <a:stretch/>
        </p:blipFill>
        <p:spPr>
          <a:xfrm>
            <a:off x="4360420" y="2246163"/>
            <a:ext cx="4312891" cy="381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470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15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E2B1153D-50B8-48A9-9A2D-48A5A4D5E500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2" name="Rectangle 11"/>
          <p:cNvSpPr/>
          <p:nvPr/>
        </p:nvSpPr>
        <p:spPr>
          <a:xfrm>
            <a:off x="457200" y="1148054"/>
            <a:ext cx="8229600" cy="1490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Validation results :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4) FUJI Paper vs </a:t>
            </a:r>
            <a:r>
              <a:rPr lang="en-US" sz="2200" dirty="0" err="1" smtClean="0">
                <a:solidFill>
                  <a:srgbClr val="0C377B"/>
                </a:solidFill>
                <a:latin typeface="+mn-lt"/>
                <a:cs typeface="Ubuntu Light"/>
              </a:rPr>
              <a:t>Kapton</a:t>
            </a:r>
            <a:endParaRPr lang="en-US" sz="2200" dirty="0" smtClean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endParaRPr lang="en-US" sz="2200" dirty="0" smtClean="0">
              <a:solidFill>
                <a:srgbClr val="0C377B"/>
              </a:solidFill>
              <a:latin typeface="+mn-lt"/>
              <a:cs typeface="Ubuntu Light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613" y="2054095"/>
            <a:ext cx="7219553" cy="217039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8213" y="4224494"/>
            <a:ext cx="6440217" cy="198360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741" y="2548015"/>
            <a:ext cx="977109" cy="955315"/>
          </a:xfrm>
          <a:prstGeom prst="rect">
            <a:avLst/>
          </a:prstGeom>
        </p:spPr>
      </p:pic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429954" y="4760027"/>
            <a:ext cx="870681" cy="912541"/>
            <a:chOff x="2931268" y="2949347"/>
            <a:chExt cx="1706509" cy="1788553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31268" y="2949347"/>
              <a:ext cx="1706509" cy="1788553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7"/>
            <a:srcRect l="76775" t="65750" r="15350" b="23540"/>
            <a:stretch/>
          </p:blipFill>
          <p:spPr>
            <a:xfrm rot="17219819">
              <a:off x="3952632" y="3698009"/>
              <a:ext cx="288786" cy="24546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7"/>
            <a:srcRect l="76775" t="65750" r="15350" b="23540"/>
            <a:stretch/>
          </p:blipFill>
          <p:spPr>
            <a:xfrm rot="4354255">
              <a:off x="3306969" y="3663616"/>
              <a:ext cx="288786" cy="2454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0563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16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3A69578-70B8-458A-BAA2-01CCA2F5DA15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2" name="Rectangle 11"/>
          <p:cNvSpPr/>
          <p:nvPr/>
        </p:nvSpPr>
        <p:spPr>
          <a:xfrm>
            <a:off x="457200" y="1148054"/>
            <a:ext cx="8229600" cy="1490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Validation results :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5) Mounting repeatability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endParaRPr lang="en-US" sz="2200" dirty="0" smtClean="0">
              <a:solidFill>
                <a:srgbClr val="0C377B"/>
              </a:solidFill>
              <a:latin typeface="+mn-lt"/>
              <a:cs typeface="Ubuntu Ligh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360" y="2050665"/>
            <a:ext cx="7344254" cy="2170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120" y="2571421"/>
            <a:ext cx="977109" cy="955315"/>
          </a:xfrm>
          <a:prstGeom prst="rect">
            <a:avLst/>
          </a:prstGeom>
        </p:spPr>
      </p:pic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98333" y="4783433"/>
            <a:ext cx="870681" cy="912541"/>
            <a:chOff x="2931268" y="2949347"/>
            <a:chExt cx="1706509" cy="178855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31268" y="2949347"/>
              <a:ext cx="1706509" cy="1788553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/>
            <a:srcRect l="76775" t="65750" r="15350" b="23540"/>
            <a:stretch/>
          </p:blipFill>
          <p:spPr>
            <a:xfrm rot="17219819">
              <a:off x="3952632" y="3698009"/>
              <a:ext cx="288786" cy="24546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/>
            <a:srcRect l="76775" t="65750" r="15350" b="23540"/>
            <a:stretch/>
          </p:blipFill>
          <p:spPr>
            <a:xfrm rot="4354255">
              <a:off x="3306969" y="3663616"/>
              <a:ext cx="288786" cy="245468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2455" y="4212936"/>
            <a:ext cx="6487476" cy="19836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668640" y="3686219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3297448" y="2160120"/>
            <a:ext cx="566009" cy="184666"/>
            <a:chOff x="3275856" y="757619"/>
            <a:chExt cx="566009" cy="184666"/>
          </a:xfrm>
        </p:grpSpPr>
        <p:sp>
          <p:nvSpPr>
            <p:cNvPr id="24" name="Rectangle 23"/>
            <p:cNvSpPr/>
            <p:nvPr/>
          </p:nvSpPr>
          <p:spPr>
            <a:xfrm>
              <a:off x="3275856" y="813948"/>
              <a:ext cx="72008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18354" y="757619"/>
              <a:ext cx="52351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 smtClean="0"/>
                <a:t>FEA</a:t>
              </a:r>
              <a:endParaRPr lang="en-GB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92234" y="2160120"/>
            <a:ext cx="566009" cy="184666"/>
            <a:chOff x="3275856" y="757619"/>
            <a:chExt cx="566009" cy="184666"/>
          </a:xfrm>
        </p:grpSpPr>
        <p:sp>
          <p:nvSpPr>
            <p:cNvPr id="27" name="Rectangle 26"/>
            <p:cNvSpPr/>
            <p:nvPr/>
          </p:nvSpPr>
          <p:spPr>
            <a:xfrm>
              <a:off x="3275856" y="813948"/>
              <a:ext cx="72008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18354" y="757619"/>
              <a:ext cx="52351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 smtClean="0"/>
                <a:t>FEA</a:t>
              </a:r>
              <a:endParaRPr lang="en-GB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270587" y="2160120"/>
            <a:ext cx="566009" cy="184666"/>
            <a:chOff x="3275856" y="757619"/>
            <a:chExt cx="566009" cy="184666"/>
          </a:xfrm>
        </p:grpSpPr>
        <p:sp>
          <p:nvSpPr>
            <p:cNvPr id="30" name="Rectangle 29"/>
            <p:cNvSpPr/>
            <p:nvPr/>
          </p:nvSpPr>
          <p:spPr>
            <a:xfrm>
              <a:off x="3275856" y="813948"/>
              <a:ext cx="72008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18354" y="757619"/>
              <a:ext cx="52351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 smtClean="0"/>
                <a:t>FEA</a:t>
              </a:r>
              <a:endParaRPr lang="en-GB" dirty="0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1785280" y="3062390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077880" y="3686219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194520" y="3062390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8506436" y="3671158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6623076" y="3047329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3446766" y="5641968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300488" y="5342403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5044524" y="5635716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909398" y="5338252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671581" y="5641968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521008" y="5327131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8290155" y="5623966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141070" y="5332231"/>
            <a:ext cx="72008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endCxn id="22" idx="1"/>
          </p:cNvCxnSpPr>
          <p:nvPr/>
        </p:nvCxnSpPr>
        <p:spPr>
          <a:xfrm>
            <a:off x="1785280" y="2394483"/>
            <a:ext cx="1883360" cy="132774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2" idx="3"/>
            <a:endCxn id="22" idx="1"/>
          </p:cNvCxnSpPr>
          <p:nvPr/>
        </p:nvCxnSpPr>
        <p:spPr>
          <a:xfrm>
            <a:off x="1857288" y="3098394"/>
            <a:ext cx="1811352" cy="623829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195795" y="2403108"/>
            <a:ext cx="1883360" cy="132774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267803" y="3107019"/>
            <a:ext cx="1811352" cy="623829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629097" y="2392225"/>
            <a:ext cx="1883360" cy="132774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701105" y="3096136"/>
            <a:ext cx="1811352" cy="623829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44" idx="1"/>
          </p:cNvCxnSpPr>
          <p:nvPr/>
        </p:nvCxnSpPr>
        <p:spPr>
          <a:xfrm>
            <a:off x="2300488" y="5057649"/>
            <a:ext cx="1146278" cy="62032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45" idx="3"/>
            <a:endCxn id="44" idx="1"/>
          </p:cNvCxnSpPr>
          <p:nvPr/>
        </p:nvCxnSpPr>
        <p:spPr>
          <a:xfrm>
            <a:off x="2372496" y="5378407"/>
            <a:ext cx="1074270" cy="29956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890826" y="5057649"/>
            <a:ext cx="1146278" cy="62032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962834" y="5378407"/>
            <a:ext cx="1074270" cy="29956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520370" y="5057649"/>
            <a:ext cx="1146278" cy="62032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592378" y="5378407"/>
            <a:ext cx="1074270" cy="29956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146368" y="5046511"/>
            <a:ext cx="1146278" cy="62032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218376" y="5367269"/>
            <a:ext cx="1074270" cy="29956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2486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087863"/>
            <a:ext cx="8166537" cy="5028279"/>
          </a:xfrm>
        </p:spPr>
        <p:txBody>
          <a:bodyPr/>
          <a:lstStyle/>
          <a:p>
            <a:r>
              <a:rPr lang="en-US" u="sng" dirty="0" smtClean="0"/>
              <a:t>Displacement</a:t>
            </a:r>
            <a:r>
              <a:rPr lang="en-US" dirty="0" smtClean="0"/>
              <a:t> results :</a:t>
            </a:r>
          </a:p>
          <a:p>
            <a:pPr lvl="1">
              <a:tabLst>
                <a:tab pos="2743200" algn="l"/>
              </a:tabLst>
            </a:pPr>
            <a:endParaRPr lang="en-US" dirty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11T Collaring mockup (End of 2017) </a:t>
            </a:r>
            <a:endParaRPr lang="en-GB" altLang="en-US" dirty="0" smtClean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4" name="Date Placeholder 2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07FF64A5-7153-43CD-BCAB-3E270A752327}" type="datetime1">
              <a:rPr lang="en-US" altLang="en-US" sz="1200" smtClean="0">
                <a:solidFill>
                  <a:srgbClr val="8A90A9"/>
                </a:solidFill>
              </a:rPr>
              <a:t>3/11/2020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17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96136" y="1307752"/>
            <a:ext cx="3102593" cy="2416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Wingdings" charset="2"/>
              <a:buNone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40704" y="1483001"/>
            <a:ext cx="5836447" cy="4793840"/>
            <a:chOff x="540704" y="1498767"/>
            <a:chExt cx="5836447" cy="479384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/>
            <a:srcRect l="16572" t="6103" r="16163" b="5500"/>
            <a:stretch/>
          </p:blipFill>
          <p:spPr>
            <a:xfrm>
              <a:off x="540704" y="1498767"/>
              <a:ext cx="5836447" cy="4793840"/>
            </a:xfrm>
            <a:prstGeom prst="rect">
              <a:avLst/>
            </a:prstGeom>
          </p:spPr>
        </p:pic>
        <p:sp>
          <p:nvSpPr>
            <p:cNvPr id="21" name="Subtitle 2"/>
            <p:cNvSpPr txBox="1">
              <a:spLocks/>
            </p:cNvSpPr>
            <p:nvPr/>
          </p:nvSpPr>
          <p:spPr>
            <a:xfrm>
              <a:off x="2058134" y="4474047"/>
              <a:ext cx="2801586" cy="26161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US" sz="1100" dirty="0" smtClean="0"/>
                <a:t>Relative vertical displacement : 0 to 100 </a:t>
              </a:r>
              <a:r>
                <a:rPr lang="en-US" sz="1100" dirty="0" err="1" smtClean="0"/>
                <a:t>kN</a:t>
              </a:r>
              <a:endParaRPr lang="en-US" sz="11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251419" y="1824870"/>
            <a:ext cx="5455822" cy="4442908"/>
            <a:chOff x="3251419" y="1824870"/>
            <a:chExt cx="5455822" cy="444290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l="16478" t="6512" r="15975" b="5477"/>
            <a:stretch/>
          </p:blipFill>
          <p:spPr>
            <a:xfrm>
              <a:off x="3251419" y="1824870"/>
              <a:ext cx="5455822" cy="4442908"/>
            </a:xfrm>
            <a:prstGeom prst="rect">
              <a:avLst/>
            </a:prstGeom>
          </p:spPr>
        </p:pic>
        <p:sp>
          <p:nvSpPr>
            <p:cNvPr id="24" name="Subtitle 2"/>
            <p:cNvSpPr txBox="1">
              <a:spLocks/>
            </p:cNvSpPr>
            <p:nvPr/>
          </p:nvSpPr>
          <p:spPr>
            <a:xfrm>
              <a:off x="4642358" y="4689932"/>
              <a:ext cx="2801586" cy="26161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US" sz="1100" dirty="0" smtClean="0"/>
                <a:t>Relative vertical displacement : 100 to 200 </a:t>
              </a:r>
              <a:r>
                <a:rPr lang="en-US" sz="1100" dirty="0" err="1" smtClean="0"/>
                <a:t>kN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508732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50927"/>
            <a:ext cx="8166537" cy="5028279"/>
          </a:xfrm>
        </p:spPr>
        <p:txBody>
          <a:bodyPr/>
          <a:lstStyle/>
          <a:p>
            <a:r>
              <a:rPr lang="en-US" u="sng" dirty="0" smtClean="0"/>
              <a:t>Strain</a:t>
            </a:r>
            <a:r>
              <a:rPr lang="en-US" dirty="0" smtClean="0"/>
              <a:t> results :</a:t>
            </a:r>
          </a:p>
          <a:p>
            <a:pPr lvl="1">
              <a:tabLst>
                <a:tab pos="2743200" algn="l"/>
              </a:tabLst>
            </a:pPr>
            <a:endParaRPr lang="en-US" dirty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11T Collaring mockup (End of 2017) </a:t>
            </a:r>
            <a:endParaRPr lang="en-GB" altLang="en-US" dirty="0" smtClean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4" name="Date Placeholder 2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7774181A-D729-49A0-A019-D09448DB4DCC}" type="datetime1">
              <a:rPr lang="en-US" altLang="en-US" sz="1200" smtClean="0">
                <a:solidFill>
                  <a:srgbClr val="8A90A9"/>
                </a:solidFill>
              </a:rPr>
              <a:t>3/11/2020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18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96136" y="1307752"/>
            <a:ext cx="3102593" cy="2416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Wingdings" charset="2"/>
              <a:buNone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2702" y="1867996"/>
            <a:ext cx="5677967" cy="4311209"/>
            <a:chOff x="586582" y="1632879"/>
            <a:chExt cx="5349135" cy="392446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/>
            <a:srcRect l="19682" t="9051" r="29131" b="21020"/>
            <a:stretch/>
          </p:blipFill>
          <p:spPr>
            <a:xfrm>
              <a:off x="586582" y="1632879"/>
              <a:ext cx="4596223" cy="392446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/>
            <a:srcRect l="75903" t="8375" r="16360" b="34494"/>
            <a:stretch/>
          </p:blipFill>
          <p:spPr>
            <a:xfrm>
              <a:off x="5182805" y="1640762"/>
              <a:ext cx="752912" cy="3912804"/>
            </a:xfrm>
            <a:prstGeom prst="rect">
              <a:avLst/>
            </a:prstGeom>
          </p:spPr>
        </p:pic>
      </p:grpSp>
      <p:sp>
        <p:nvSpPr>
          <p:cNvPr id="24" name="Subtitle 2"/>
          <p:cNvSpPr txBox="1">
            <a:spLocks/>
          </p:cNvSpPr>
          <p:nvPr/>
        </p:nvSpPr>
        <p:spPr>
          <a:xfrm>
            <a:off x="1738883" y="5917596"/>
            <a:ext cx="2801586" cy="261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sz="1100" dirty="0" smtClean="0"/>
              <a:t>Eng. Principal Strain 2 : 100 to 200 </a:t>
            </a:r>
            <a:r>
              <a:rPr lang="en-US" sz="1100" dirty="0" err="1" smtClean="0"/>
              <a:t>kN</a:t>
            </a:r>
            <a:endParaRPr lang="en-US" sz="11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1256" t="12831" r="28738" b="23540"/>
          <a:stretch/>
        </p:blipFill>
        <p:spPr>
          <a:xfrm>
            <a:off x="3159516" y="2089665"/>
            <a:ext cx="5156794" cy="410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5247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50927"/>
            <a:ext cx="8166537" cy="5028279"/>
          </a:xfrm>
        </p:spPr>
        <p:txBody>
          <a:bodyPr/>
          <a:lstStyle/>
          <a:p>
            <a:r>
              <a:rPr lang="en-US" u="sng" dirty="0" smtClean="0"/>
              <a:t>Strain</a:t>
            </a:r>
            <a:r>
              <a:rPr lang="en-US" dirty="0" smtClean="0"/>
              <a:t> results :</a:t>
            </a:r>
          </a:p>
          <a:p>
            <a:pPr lvl="1">
              <a:tabLst>
                <a:tab pos="2743200" algn="l"/>
              </a:tabLst>
            </a:pPr>
            <a:endParaRPr lang="en-US" dirty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11T Collaring mockup (End of 2017) </a:t>
            </a:r>
            <a:endParaRPr lang="en-GB" altLang="en-US" dirty="0" smtClean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4" name="Date Placeholder 2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F2AF8B3C-9279-4397-8E6C-DF5333E10682}" type="datetime1">
              <a:rPr lang="en-US" altLang="en-US" sz="1200" smtClean="0">
                <a:solidFill>
                  <a:srgbClr val="8A90A9"/>
                </a:solidFill>
              </a:rPr>
              <a:t>3/11/2020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19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96136" y="1307752"/>
            <a:ext cx="3102593" cy="2416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Wingdings" charset="2"/>
              <a:buNone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457199" y="5149795"/>
            <a:ext cx="3781969" cy="261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US" sz="1100" dirty="0" smtClean="0"/>
              <a:t>Collaring process : Loading from 1kN up to 400kN</a:t>
            </a:r>
            <a:endParaRPr lang="en-US" sz="11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l="27618" t="8510" r="26924" b="34144"/>
          <a:stretch/>
        </p:blipFill>
        <p:spPr>
          <a:xfrm>
            <a:off x="107503" y="1778893"/>
            <a:ext cx="4216519" cy="33245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27901" t="8375" r="26820" b="34494"/>
          <a:stretch/>
        </p:blipFill>
        <p:spPr>
          <a:xfrm>
            <a:off x="4839407" y="1778892"/>
            <a:ext cx="4215651" cy="33245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l="75903" t="8375" r="16360" b="34494"/>
          <a:stretch/>
        </p:blipFill>
        <p:spPr>
          <a:xfrm>
            <a:off x="4239169" y="1778893"/>
            <a:ext cx="639721" cy="3324562"/>
          </a:xfrm>
          <a:prstGeom prst="rect">
            <a:avLst/>
          </a:prstGeom>
        </p:spPr>
      </p:pic>
      <p:sp>
        <p:nvSpPr>
          <p:cNvPr id="25" name="Subtitle 2"/>
          <p:cNvSpPr txBox="1">
            <a:spLocks/>
          </p:cNvSpPr>
          <p:nvPr/>
        </p:nvSpPr>
        <p:spPr>
          <a:xfrm>
            <a:off x="4904831" y="5149794"/>
            <a:ext cx="3781969" cy="261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US" sz="1100" dirty="0" smtClean="0"/>
              <a:t>Collaring process : 400kN to keys in</a:t>
            </a:r>
            <a:endParaRPr lang="en-US" sz="11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16702" t="71552" r="53925" b="20898"/>
          <a:stretch/>
        </p:blipFill>
        <p:spPr>
          <a:xfrm>
            <a:off x="4715866" y="5509633"/>
            <a:ext cx="3970934" cy="6380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l="16523" t="71632" r="53251" b="20805"/>
          <a:stretch/>
        </p:blipFill>
        <p:spPr>
          <a:xfrm>
            <a:off x="457201" y="5517757"/>
            <a:ext cx="3976000" cy="6218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0" name="Subtitle 2"/>
          <p:cNvSpPr txBox="1">
            <a:spLocks/>
          </p:cNvSpPr>
          <p:nvPr/>
        </p:nvSpPr>
        <p:spPr>
          <a:xfrm>
            <a:off x="2093086" y="2656311"/>
            <a:ext cx="5492641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Main outcomes: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Better understanding of the collaring process :</a:t>
            </a:r>
          </a:p>
          <a:p>
            <a:pPr marL="858838" indent="-173038">
              <a:buFont typeface="Arial" panose="020B0604020202020204" pitchFamily="34" charset="0"/>
              <a:buChar char="•"/>
            </a:pPr>
            <a:r>
              <a:rPr lang="en-US" dirty="0"/>
              <a:t>100kN is required to close radial </a:t>
            </a:r>
            <a:r>
              <a:rPr lang="en-US" dirty="0" smtClean="0"/>
              <a:t>gaps;</a:t>
            </a:r>
            <a:endParaRPr lang="en-US" dirty="0"/>
          </a:p>
          <a:p>
            <a:pPr marL="858838" indent="-173038">
              <a:buFont typeface="Arial" panose="020B0604020202020204" pitchFamily="34" charset="0"/>
              <a:buChar char="•"/>
            </a:pPr>
            <a:r>
              <a:rPr lang="en-US" dirty="0" smtClean="0"/>
              <a:t>Shimming effects and load repartition.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Validation of the instrumentation by measuring the transfer function with the standard instrumentation;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Bending effects confirmed in Z direction;</a:t>
            </a:r>
          </a:p>
        </p:txBody>
      </p:sp>
    </p:spTree>
    <p:extLst>
      <p:ext uri="{BB962C8B-B14F-4D97-AF65-F5344CB8AC3E}">
        <p14:creationId xmlns:p14="http://schemas.microsoft.com/office/powerpoint/2010/main" val="13341100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sz="3200" dirty="0">
                <a:latin typeface="Corbel" charset="0"/>
                <a:ea typeface="MS PGothic" charset="0"/>
                <a:cs typeface="Ubuntu Light" charset="0"/>
              </a:rPr>
              <a:t>Outline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2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170539"/>
            <a:ext cx="8229600" cy="269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Goal &amp; Lessons learned</a:t>
            </a:r>
            <a:endParaRPr lang="en-US" sz="22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endParaRPr lang="en-US" sz="8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Mechanical 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measurements tools available at CERN</a:t>
            </a:r>
            <a:endParaRPr lang="en-US" sz="22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endParaRPr lang="en-US" sz="8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11T Collaring mockup (End of 2017 – 2018) </a:t>
            </a:r>
            <a:endParaRPr lang="en-US" sz="22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endParaRPr lang="en-US" sz="8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Conclusion</a:t>
            </a:r>
            <a:endParaRPr lang="en-US" dirty="0">
              <a:solidFill>
                <a:srgbClr val="0C377B"/>
              </a:solidFill>
              <a:latin typeface="+mn-lt"/>
              <a:cs typeface="Ubuntu Ligh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EF5F8D37-63A0-476B-AED6-085B0F776C39}" type="datetime1">
              <a:rPr lang="en-US" altLang="en-US" smtClean="0"/>
              <a:t>3/11/2020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331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50927"/>
            <a:ext cx="8166537" cy="5028279"/>
          </a:xfrm>
        </p:spPr>
        <p:txBody>
          <a:bodyPr/>
          <a:lstStyle/>
          <a:p>
            <a:r>
              <a:rPr lang="en-US" u="sng" dirty="0" smtClean="0"/>
              <a:t>Stress</a:t>
            </a:r>
            <a:r>
              <a:rPr lang="en-US" dirty="0" smtClean="0"/>
              <a:t> results :</a:t>
            </a:r>
          </a:p>
          <a:p>
            <a:pPr lvl="1">
              <a:tabLst>
                <a:tab pos="2743200" algn="l"/>
              </a:tabLst>
            </a:pPr>
            <a:endParaRPr lang="en-US" dirty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11T Collaring mockup (End of 2017) </a:t>
            </a:r>
            <a:endParaRPr lang="en-GB" altLang="en-US" dirty="0" smtClean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4" name="Date Placeholder 2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C64E8FD4-4C85-42DF-8124-A243F359A8B5}" type="datetime1">
              <a:rPr lang="en-US" altLang="en-US" sz="1200" smtClean="0">
                <a:solidFill>
                  <a:srgbClr val="8A90A9"/>
                </a:solidFill>
              </a:rPr>
              <a:t>3/11/2020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96136" y="1307752"/>
            <a:ext cx="3102593" cy="2416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Wingdings" charset="2"/>
              <a:buNone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27" y="1931106"/>
            <a:ext cx="1075596" cy="1053757"/>
          </a:xfrm>
          <a:prstGeom prst="rect">
            <a:avLst/>
          </a:prstGeom>
        </p:spPr>
      </p:pic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1134042" y="3511998"/>
            <a:ext cx="870681" cy="912541"/>
            <a:chOff x="2931268" y="2949347"/>
            <a:chExt cx="1706509" cy="178855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1268" y="2949347"/>
              <a:ext cx="1706509" cy="1788553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17219819">
              <a:off x="3952632" y="3698009"/>
              <a:ext cx="288786" cy="24546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4354255">
              <a:off x="3306969" y="3663616"/>
              <a:ext cx="288786" cy="245468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1054162" y="3132812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Pole Shim</a:t>
            </a:r>
            <a:endParaRPr lang="en-GB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569382" y="3443274"/>
            <a:ext cx="0" cy="2229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3471" y="3627814"/>
            <a:ext cx="864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Lateral Shim</a:t>
            </a:r>
            <a:endParaRPr lang="en-GB" sz="16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054162" y="3979291"/>
            <a:ext cx="1938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55954" y="3132812"/>
            <a:ext cx="1872208" cy="129172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6010" y="1798702"/>
            <a:ext cx="6257615" cy="290253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6545" y="4653872"/>
            <a:ext cx="4896544" cy="155579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5585842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50927"/>
            <a:ext cx="8166537" cy="5028279"/>
          </a:xfrm>
        </p:spPr>
        <p:txBody>
          <a:bodyPr/>
          <a:lstStyle/>
          <a:p>
            <a:r>
              <a:rPr lang="en-US" u="sng" dirty="0" smtClean="0"/>
              <a:t>Stress</a:t>
            </a:r>
            <a:r>
              <a:rPr lang="en-US" dirty="0" smtClean="0"/>
              <a:t> results :</a:t>
            </a:r>
          </a:p>
          <a:p>
            <a:pPr lvl="1">
              <a:tabLst>
                <a:tab pos="2743200" algn="l"/>
              </a:tabLst>
            </a:pPr>
            <a:endParaRPr lang="en-US" dirty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11T Collaring mockup (End of 2017) </a:t>
            </a:r>
            <a:endParaRPr lang="en-GB" altLang="en-US" dirty="0" smtClean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4" name="Date Placeholder 2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897A31FF-A31A-4154-8F85-7D5DF43A9D5F}" type="datetime1">
              <a:rPr lang="en-US" altLang="en-US" sz="1200" smtClean="0">
                <a:solidFill>
                  <a:srgbClr val="8A90A9"/>
                </a:solidFill>
              </a:rPr>
              <a:t>3/11/2020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21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96136" y="1307752"/>
            <a:ext cx="3102593" cy="2416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Wingdings" charset="2"/>
              <a:buNone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986" y="1945324"/>
            <a:ext cx="1075596" cy="1053757"/>
          </a:xfrm>
          <a:prstGeom prst="rect">
            <a:avLst/>
          </a:prstGeom>
        </p:spPr>
      </p:pic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152801" y="3526216"/>
            <a:ext cx="870681" cy="912541"/>
            <a:chOff x="2931268" y="2949347"/>
            <a:chExt cx="1706509" cy="178855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1268" y="2949347"/>
              <a:ext cx="1706509" cy="178855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17219819">
              <a:off x="3952632" y="3698009"/>
              <a:ext cx="288786" cy="24546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4"/>
            <a:srcRect l="76775" t="65750" r="15350" b="23540"/>
            <a:stretch/>
          </p:blipFill>
          <p:spPr>
            <a:xfrm rot="4354255">
              <a:off x="3306969" y="3663616"/>
              <a:ext cx="288786" cy="245468"/>
            </a:xfrm>
            <a:prstGeom prst="rect">
              <a:avLst/>
            </a:prstGeom>
          </p:spPr>
        </p:pic>
      </p:grpSp>
      <p:sp>
        <p:nvSpPr>
          <p:cNvPr id="39" name="TextBox 38"/>
          <p:cNvSpPr txBox="1"/>
          <p:nvPr/>
        </p:nvSpPr>
        <p:spPr>
          <a:xfrm>
            <a:off x="1072921" y="3147030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Pole Shim</a:t>
            </a:r>
            <a:endParaRPr lang="en-GB" sz="16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588141" y="3457492"/>
            <a:ext cx="0" cy="2229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2230" y="3642032"/>
            <a:ext cx="864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Lateral Shim</a:t>
            </a:r>
            <a:endParaRPr lang="en-GB" sz="16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072921" y="3993509"/>
            <a:ext cx="1938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834753" y="1717648"/>
            <a:ext cx="1515832" cy="129172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5435" y="1793184"/>
            <a:ext cx="6318190" cy="294359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5304" y="4668090"/>
            <a:ext cx="4896544" cy="155579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7973072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sz="3200" dirty="0">
                <a:latin typeface="Corbel" charset="0"/>
                <a:ea typeface="MS PGothic" charset="0"/>
                <a:cs typeface="Ubuntu Light" charset="0"/>
              </a:rPr>
              <a:t>Conclusion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22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8F256A0-E98E-4918-A865-1487A78EE120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0" name="Rectangle 9"/>
          <p:cNvSpPr/>
          <p:nvPr/>
        </p:nvSpPr>
        <p:spPr>
          <a:xfrm>
            <a:off x="457200" y="1170539"/>
            <a:ext cx="8229600" cy="5593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Several 11T 150mm Mockups were already measured and huge quantity of data is available, mainly for the last one in 2017/2018;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Several measurements devices were tested with the following outcomes :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Electrical strain gauges (ESG) : Nice feedback with a minimum of mechanical effects but the coil azimuthal stress state needs to be extrapolated;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Fuji paper / </a:t>
            </a:r>
            <a:r>
              <a:rPr lang="en-US" dirty="0" err="1" smtClean="0">
                <a:solidFill>
                  <a:srgbClr val="0C377B"/>
                </a:solidFill>
                <a:latin typeface="+mn-lt"/>
                <a:cs typeface="Ubuntu Light"/>
              </a:rPr>
              <a:t>Tekscan</a:t>
            </a: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 systems gave coherent results but affect a bit the response of the system due to the friction;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Capacitive gauges are not adapted due to the longitudinal motion during collaring steps observed by ESG and DIC. The </a:t>
            </a:r>
            <a:r>
              <a:rPr lang="en-US" dirty="0">
                <a:solidFill>
                  <a:srgbClr val="0C377B"/>
                </a:solidFill>
                <a:cs typeface="Ubuntu Light"/>
              </a:rPr>
              <a:t>100kN to close the gap </a:t>
            </a: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to access to the strain </a:t>
            </a: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regime and the stress distribution </a:t>
            </a: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doesn’t help also;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C377B"/>
                </a:solidFill>
                <a:latin typeface="+mn-lt"/>
                <a:cs typeface="Ubuntu Light"/>
              </a:rPr>
              <a:t>DIC results have shown the overall behavior of the mockup during the collaring process – The transfer function with ESG was also determined and the bending effect measured by the collars was also confirmed.</a:t>
            </a:r>
          </a:p>
          <a:p>
            <a:pPr marL="0" lvl="4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endParaRPr lang="en-US" sz="22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457200" lvl="3" indent="-457200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2200" dirty="0">
              <a:solidFill>
                <a:srgbClr val="0C377B"/>
              </a:solidFill>
              <a:latin typeface="+mn-lt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30819195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120900"/>
            <a:ext cx="9144000" cy="182721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GB" sz="3600"/>
              <a:t>Thank you !</a:t>
            </a:r>
            <a:br>
              <a:rPr lang="en-GB" sz="3600"/>
            </a:br>
            <a:r>
              <a:rPr lang="en-GB" sz="3600"/>
              <a:t>Questions ?</a:t>
            </a:r>
            <a:r>
              <a:rPr lang="en-GB" sz="3200" b="0"/>
              <a:t> </a:t>
            </a:r>
            <a:endParaRPr>
              <a:ln>
                <a:noFill/>
              </a:ln>
              <a:ea typeface="ＭＳ Ｐゴシック" charset="0"/>
              <a:cs typeface="Ubuntu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sz="3200" dirty="0" smtClean="0">
                <a:latin typeface="Corbel" charset="0"/>
                <a:ea typeface="MS PGothic" charset="0"/>
                <a:cs typeface="Ubuntu Light" charset="0"/>
              </a:rPr>
              <a:t>Strain gauges for 11T collars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24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0149D310-7651-4296-91BA-D5C910657615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5" name="Oval 4"/>
          <p:cNvSpPr/>
          <p:nvPr/>
        </p:nvSpPr>
        <p:spPr>
          <a:xfrm>
            <a:off x="3237025" y="3165464"/>
            <a:ext cx="2616852" cy="1112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898033" y="4531647"/>
            <a:ext cx="6506048" cy="1377444"/>
            <a:chOff x="1043608" y="1556792"/>
            <a:chExt cx="6506048" cy="1377444"/>
          </a:xfrm>
        </p:grpSpPr>
        <p:sp>
          <p:nvSpPr>
            <p:cNvPr id="17" name="Oval 16"/>
            <p:cNvSpPr/>
            <p:nvPr/>
          </p:nvSpPr>
          <p:spPr>
            <a:xfrm>
              <a:off x="7117608" y="1979962"/>
              <a:ext cx="432048" cy="44980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259632" y="1700808"/>
              <a:ext cx="0" cy="93610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043608" y="1844824"/>
              <a:ext cx="216024" cy="21602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043608" y="2132856"/>
              <a:ext cx="216024" cy="21602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043608" y="2420888"/>
              <a:ext cx="216024" cy="21602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259632" y="2132856"/>
              <a:ext cx="1944216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835696" y="2060848"/>
              <a:ext cx="576064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835696" y="2204864"/>
              <a:ext cx="576064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275856" y="2132856"/>
              <a:ext cx="576064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131840" y="2204864"/>
              <a:ext cx="0" cy="43204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851920" y="1916832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σ</a:t>
              </a:r>
              <a:r>
                <a:rPr lang="fr-FR" dirty="0" smtClean="0"/>
                <a:t>T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15816" y="256490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σ</a:t>
              </a:r>
              <a:r>
                <a:rPr lang="fr-FR" dirty="0" smtClean="0"/>
                <a:t>B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03648" y="1628800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ε1</a:t>
              </a:r>
              <a:r>
                <a:rPr lang="fr-FR" dirty="0" smtClean="0"/>
                <a:t> = </a:t>
              </a:r>
              <a:r>
                <a:rPr lang="el-GR" dirty="0" smtClean="0"/>
                <a:t>ε</a:t>
              </a:r>
              <a:r>
                <a:rPr lang="fr-FR" dirty="0" smtClean="0"/>
                <a:t>B + </a:t>
              </a:r>
              <a:r>
                <a:rPr lang="el-GR" dirty="0" smtClean="0"/>
                <a:t>ε</a:t>
              </a:r>
              <a:r>
                <a:rPr lang="fr-FR" dirty="0" smtClean="0"/>
                <a:t>T 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03648" y="2276872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ε</a:t>
              </a:r>
              <a:r>
                <a:rPr lang="fr-FR" dirty="0" smtClean="0"/>
                <a:t>2 = -</a:t>
              </a:r>
              <a:r>
                <a:rPr lang="el-GR" dirty="0" smtClean="0"/>
                <a:t>ε</a:t>
              </a:r>
              <a:r>
                <a:rPr lang="fr-FR" dirty="0" smtClean="0"/>
                <a:t>B + </a:t>
              </a:r>
              <a:r>
                <a:rPr lang="el-GR" dirty="0" smtClean="0"/>
                <a:t>ε</a:t>
              </a:r>
              <a:r>
                <a:rPr lang="fr-FR" dirty="0" smtClean="0"/>
                <a:t>T 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788024" y="1556792"/>
              <a:ext cx="2749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ε</a:t>
              </a:r>
              <a:r>
                <a:rPr lang="fr-FR" dirty="0" smtClean="0"/>
                <a:t>Traction = (</a:t>
              </a:r>
              <a:r>
                <a:rPr lang="el-GR" dirty="0" smtClean="0"/>
                <a:t>ε</a:t>
              </a:r>
              <a:r>
                <a:rPr lang="fr-FR" dirty="0" smtClean="0"/>
                <a:t>1 + </a:t>
              </a:r>
              <a:r>
                <a:rPr lang="el-GR" dirty="0" smtClean="0"/>
                <a:t>ε</a:t>
              </a:r>
              <a:r>
                <a:rPr lang="fr-FR" dirty="0" smtClean="0"/>
                <a:t>2)/2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88024" y="2276872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ε</a:t>
              </a:r>
              <a:r>
                <a:rPr lang="fr-FR" dirty="0" err="1" smtClean="0"/>
                <a:t>Bending</a:t>
              </a:r>
              <a:r>
                <a:rPr lang="fr-FR" dirty="0" smtClean="0"/>
                <a:t> = (</a:t>
              </a:r>
              <a:r>
                <a:rPr lang="el-GR" dirty="0" smtClean="0"/>
                <a:t>ε</a:t>
              </a:r>
              <a:r>
                <a:rPr lang="fr-FR" dirty="0" smtClean="0"/>
                <a:t>1 - </a:t>
              </a:r>
              <a:r>
                <a:rPr lang="el-GR" dirty="0" smtClean="0"/>
                <a:t>ε</a:t>
              </a:r>
              <a:r>
                <a:rPr lang="fr-FR" dirty="0" smtClean="0"/>
                <a:t>2)/2</a:t>
              </a:r>
              <a:endParaRPr lang="en-US" dirty="0"/>
            </a:p>
          </p:txBody>
        </p:sp>
      </p:grpSp>
      <p:pic>
        <p:nvPicPr>
          <p:cNvPr id="33" name="Picture 3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425" y="2214358"/>
            <a:ext cx="2743200" cy="2063115"/>
          </a:xfrm>
          <a:prstGeom prst="rect">
            <a:avLst/>
          </a:prstGeom>
        </p:spPr>
      </p:pic>
      <p:sp>
        <p:nvSpPr>
          <p:cNvPr id="3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24620"/>
            <a:ext cx="7296658" cy="46912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/>
              </a:rPr>
              <a:t>Cuts next to the nose of the collars were done in order to get more axial stress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/>
              </a:rPr>
              <a:t>Half bridge configuration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/>
              </a:rPr>
              <a:t>Poison ratio compensation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/>
              </a:rPr>
              <a:t>Bending and traction measurements</a:t>
            </a:r>
          </a:p>
          <a:p>
            <a:pPr marL="0" indent="0"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			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None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707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308" y="2039721"/>
            <a:ext cx="2410317" cy="172254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166537" cy="5028279"/>
          </a:xfrm>
        </p:spPr>
        <p:txBody>
          <a:bodyPr/>
          <a:lstStyle/>
          <a:p>
            <a:r>
              <a:rPr lang="en-US" dirty="0"/>
              <a:t>Goal :</a:t>
            </a:r>
          </a:p>
          <a:p>
            <a:pPr marL="0" indent="0">
              <a:buNone/>
            </a:pPr>
            <a:r>
              <a:rPr lang="en-GB" sz="1800" dirty="0"/>
              <a:t>3D Deformation Measurement based on the principle of perspective view (similar to our visual sense)</a:t>
            </a:r>
          </a:p>
          <a:p>
            <a:r>
              <a:rPr lang="en-US" dirty="0" smtClean="0"/>
              <a:t>How does it work ?:</a:t>
            </a:r>
            <a:endParaRPr lang="en-US" dirty="0"/>
          </a:p>
          <a:p>
            <a:pPr lvl="1"/>
            <a:r>
              <a:rPr lang="en-GB" dirty="0" smtClean="0"/>
              <a:t>Stochastic </a:t>
            </a:r>
            <a:r>
              <a:rPr lang="en-GB" dirty="0"/>
              <a:t>pattern on the </a:t>
            </a:r>
            <a:r>
              <a:rPr lang="en-GB" dirty="0" smtClean="0"/>
              <a:t>object </a:t>
            </a:r>
          </a:p>
          <a:p>
            <a:pPr lvl="1"/>
            <a:r>
              <a:rPr lang="en-GB" dirty="0" smtClean="0"/>
              <a:t>View </a:t>
            </a:r>
            <a:r>
              <a:rPr lang="en-GB" dirty="0"/>
              <a:t>with two cameras from </a:t>
            </a:r>
            <a:r>
              <a:rPr lang="en-GB" dirty="0" smtClean="0"/>
              <a:t>different directions</a:t>
            </a:r>
          </a:p>
          <a:p>
            <a:pPr lvl="1"/>
            <a:r>
              <a:rPr lang="en-GB" dirty="0" smtClean="0"/>
              <a:t>Identification </a:t>
            </a:r>
            <a:r>
              <a:rPr lang="en-GB" dirty="0"/>
              <a:t>of homologues </a:t>
            </a:r>
            <a:r>
              <a:rPr lang="en-GB" dirty="0" smtClean="0"/>
              <a:t>points </a:t>
            </a:r>
            <a:r>
              <a:rPr lang="en-GB" dirty="0"/>
              <a:t>(correlation algorithm)</a:t>
            </a:r>
          </a:p>
          <a:p>
            <a:pPr lvl="1"/>
            <a:r>
              <a:rPr lang="en-GB" dirty="0" smtClean="0"/>
              <a:t>Calculation </a:t>
            </a:r>
            <a:r>
              <a:rPr lang="en-GB" dirty="0"/>
              <a:t>of </a:t>
            </a:r>
            <a:r>
              <a:rPr lang="en-GB" dirty="0" smtClean="0"/>
              <a:t>3D coordinates</a:t>
            </a:r>
            <a:endParaRPr lang="en-US" dirty="0"/>
          </a:p>
          <a:p>
            <a:endParaRPr lang="en-US" dirty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altLang="en-US" dirty="0" smtClean="0">
                <a:cs typeface="Ubuntu Light" charset="0"/>
              </a:rPr>
              <a:t> </a:t>
            </a:r>
            <a:r>
              <a:rPr lang="en-GB" altLang="en-US" dirty="0" smtClean="0">
                <a:cs typeface="Ubuntu Light" charset="0"/>
              </a:rPr>
              <a:t>Measurement techniques</a:t>
            </a:r>
            <a:endParaRPr lang="en-GB" altLang="en-US" dirty="0" smtClean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4" name="Date Placeholder 2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A5955AB9-11A2-4208-A82F-0C4E1F73166D}" type="datetime1">
              <a:rPr lang="en-US" altLang="en-US" sz="1200" smtClean="0">
                <a:solidFill>
                  <a:srgbClr val="8A90A9"/>
                </a:solidFill>
              </a:rPr>
              <a:t>3/11/2020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25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023" y="3844809"/>
            <a:ext cx="4218778" cy="242899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t="771" b="1"/>
          <a:stretch/>
        </p:blipFill>
        <p:spPr>
          <a:xfrm>
            <a:off x="457200" y="4271982"/>
            <a:ext cx="3972909" cy="200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1174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166537" cy="5028279"/>
          </a:xfrm>
        </p:spPr>
        <p:txBody>
          <a:bodyPr/>
          <a:lstStyle/>
          <a:p>
            <a:r>
              <a:rPr lang="en-US" dirty="0" smtClean="0"/>
              <a:t>Equipment’s</a:t>
            </a:r>
          </a:p>
          <a:p>
            <a:pPr lvl="1"/>
            <a:r>
              <a:rPr lang="en-US" dirty="0" smtClean="0"/>
              <a:t>Two cameras of 5 mega pixels</a:t>
            </a:r>
          </a:p>
          <a:p>
            <a:pPr lvl="1"/>
            <a:r>
              <a:rPr lang="en-US" dirty="0" smtClean="0"/>
              <a:t>Fix lenses of x35 or x50</a:t>
            </a:r>
          </a:p>
          <a:p>
            <a:pPr lvl="1"/>
            <a:r>
              <a:rPr lang="en-US" dirty="0" smtClean="0"/>
              <a:t>Lighting system + support</a:t>
            </a:r>
          </a:p>
          <a:p>
            <a:pPr lvl="1"/>
            <a:r>
              <a:rPr lang="en-US" dirty="0" smtClean="0"/>
              <a:t>Electronic with 6 input/output channels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Boundary conditions :</a:t>
            </a:r>
          </a:p>
          <a:p>
            <a:pPr lvl="1">
              <a:tabLst>
                <a:tab pos="2743200" algn="l"/>
              </a:tabLst>
            </a:pPr>
            <a:r>
              <a:rPr lang="en-US" dirty="0"/>
              <a:t>Zone of interest :	Few </a:t>
            </a:r>
            <a:r>
              <a:rPr lang="en-US" dirty="0" smtClean="0"/>
              <a:t>cm2 </a:t>
            </a:r>
            <a:r>
              <a:rPr lang="en-US" dirty="0"/>
              <a:t>up to </a:t>
            </a:r>
            <a:r>
              <a:rPr lang="en-US" dirty="0" smtClean="0"/>
              <a:t>one m2 with limited </a:t>
            </a:r>
            <a:r>
              <a:rPr lang="en-US" dirty="0"/>
              <a:t>depth of field</a:t>
            </a:r>
            <a:endParaRPr lang="en-US" dirty="0" smtClean="0"/>
          </a:p>
          <a:p>
            <a:pPr lvl="1">
              <a:tabLst>
                <a:tab pos="2743200" algn="l"/>
              </a:tabLst>
            </a:pPr>
            <a:r>
              <a:rPr lang="en-US" dirty="0" smtClean="0"/>
              <a:t>Strain accuracy : 	+/- 10 µm/m according to speckle size</a:t>
            </a:r>
          </a:p>
          <a:p>
            <a:pPr lvl="1">
              <a:tabLst>
                <a:tab pos="2743200" algn="l"/>
              </a:tabLst>
            </a:pPr>
            <a:r>
              <a:rPr lang="en-US" dirty="0" smtClean="0"/>
              <a:t>Temperature range : 	No limit if visible by human eyes </a:t>
            </a:r>
          </a:p>
          <a:p>
            <a:pPr lvl="1">
              <a:tabLst>
                <a:tab pos="2743200" algn="l"/>
              </a:tabLst>
            </a:pPr>
            <a:r>
              <a:rPr lang="en-US" dirty="0" smtClean="0"/>
              <a:t>Frequency range : 	Up to 15 frame/s with the standard camera</a:t>
            </a:r>
          </a:p>
          <a:p>
            <a:pPr lvl="1">
              <a:tabLst>
                <a:tab pos="2743200" algn="l"/>
              </a:tabLst>
            </a:pPr>
            <a:r>
              <a:rPr lang="en-US" dirty="0" smtClean="0"/>
              <a:t>Surface :	Need to be paint (Study ongoing to improve this point)</a:t>
            </a:r>
          </a:p>
          <a:p>
            <a:pPr marL="173038" lvl="1" indent="0">
              <a:buNone/>
              <a:tabLst>
                <a:tab pos="2743200" algn="l"/>
              </a:tabLst>
            </a:pPr>
            <a:endParaRPr lang="en-US" dirty="0" smtClean="0"/>
          </a:p>
          <a:p>
            <a:pPr lvl="1">
              <a:tabLst>
                <a:tab pos="2743200" algn="l"/>
              </a:tabLst>
            </a:pPr>
            <a:endParaRPr lang="en-US" dirty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altLang="en-US" dirty="0" smtClean="0">
                <a:cs typeface="Ubuntu Light" charset="0"/>
              </a:rPr>
              <a:t> </a:t>
            </a:r>
            <a:r>
              <a:rPr lang="en-GB" altLang="en-US" dirty="0" smtClean="0">
                <a:cs typeface="Ubuntu Light" charset="0"/>
              </a:rPr>
              <a:t>Measurement techniques</a:t>
            </a:r>
            <a:endParaRPr lang="en-GB" altLang="en-US" dirty="0" smtClean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4" name="Date Placeholder 2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F3985CC3-BACB-4EB4-9E6A-158112933260}" type="datetime1">
              <a:rPr lang="en-US" altLang="en-US" sz="1200" smtClean="0">
                <a:solidFill>
                  <a:srgbClr val="8A90A9"/>
                </a:solidFill>
              </a:rPr>
              <a:t>3/11/2020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26</a:t>
            </a:fld>
            <a:endParaRPr lang="en-US" altLang="en-US" sz="1200" smtClean="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699" y="1162975"/>
            <a:ext cx="3758926" cy="198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5994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sz="3200" dirty="0" smtClean="0">
                <a:latin typeface="Corbel" charset="0"/>
                <a:ea typeface="MS PGothic" charset="0"/>
                <a:cs typeface="Ubuntu Light" charset="0"/>
              </a:rPr>
              <a:t>Goal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3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148054"/>
            <a:ext cx="8229600" cy="521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To give an </a:t>
            </a:r>
            <a:r>
              <a:rPr lang="en-US" sz="2200" u="sng" dirty="0" smtClean="0">
                <a:solidFill>
                  <a:srgbClr val="0C377B"/>
                </a:solidFill>
                <a:latin typeface="+mn-lt"/>
                <a:cs typeface="Ubuntu Light"/>
              </a:rPr>
              <a:t>objective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 information about : 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	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- </a:t>
            </a:r>
            <a:r>
              <a:rPr lang="en-US" sz="2000" b="1" dirty="0">
                <a:solidFill>
                  <a:srgbClr val="0C377B"/>
                </a:solidFill>
                <a:cs typeface="Ubuntu Light"/>
              </a:rPr>
              <a:t>Techniques of mechanical measurements </a:t>
            </a:r>
            <a:r>
              <a:rPr lang="en-US" sz="2000" b="1" dirty="0" smtClean="0">
                <a:solidFill>
                  <a:srgbClr val="0C377B"/>
                </a:solidFill>
                <a:cs typeface="Ubuntu Light"/>
              </a:rPr>
              <a:t>;</a:t>
            </a:r>
            <a:endParaRPr lang="en-US" sz="2000" b="1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000" b="1" dirty="0" smtClean="0">
                <a:solidFill>
                  <a:srgbClr val="0C377B"/>
                </a:solidFill>
                <a:latin typeface="+mn-lt"/>
                <a:cs typeface="Ubuntu Light"/>
              </a:rPr>
              <a:t>	- Mechanical measurements related to </a:t>
            </a:r>
            <a:r>
              <a:rPr lang="en-US" sz="2000" b="1" dirty="0">
                <a:solidFill>
                  <a:srgbClr val="0C377B"/>
                </a:solidFill>
                <a:cs typeface="Ubuntu Light"/>
              </a:rPr>
              <a:t>11T activities </a:t>
            </a:r>
            <a:r>
              <a:rPr lang="en-US" sz="2000" b="1" dirty="0" smtClean="0">
                <a:solidFill>
                  <a:srgbClr val="0C377B"/>
                </a:solidFill>
                <a:cs typeface="Ubuntu Light"/>
              </a:rPr>
              <a:t>(2012 to 2019)</a:t>
            </a:r>
            <a:r>
              <a:rPr lang="en-US" sz="2000" b="1" dirty="0" smtClean="0">
                <a:solidFill>
                  <a:srgbClr val="0C377B"/>
                </a:solidFill>
                <a:latin typeface="+mn-lt"/>
                <a:cs typeface="Ubuntu Light"/>
              </a:rPr>
              <a:t>;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b="1" dirty="0">
                <a:solidFill>
                  <a:srgbClr val="0C377B"/>
                </a:solidFill>
                <a:latin typeface="+mn-lt"/>
                <a:cs typeface="Ubuntu Light"/>
              </a:rPr>
              <a:t>		</a:t>
            </a:r>
            <a:endParaRPr lang="en-US" sz="2200" b="1" dirty="0" smtClean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endParaRPr lang="en-US" sz="1400" dirty="0"/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Useful links for additional information :</a:t>
            </a:r>
            <a:endParaRPr lang="en-US" sz="2200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0" lvl="3" defTabSz="4572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GB" sz="1400" dirty="0" smtClean="0"/>
              <a:t>- EDMS#1064933 : Techniques </a:t>
            </a:r>
            <a:r>
              <a:rPr lang="en-GB" sz="1400" dirty="0"/>
              <a:t>of mechanical measurements for CERN applications and </a:t>
            </a:r>
            <a:r>
              <a:rPr lang="en-GB" sz="1400" dirty="0" smtClean="0"/>
              <a:t>environment, </a:t>
            </a:r>
          </a:p>
          <a:p>
            <a:pPr marL="0" lvl="3" defTabSz="4572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GB" sz="1400" i="1" dirty="0" smtClean="0"/>
              <a:t>M. Guinchard, I. </a:t>
            </a:r>
            <a:r>
              <a:rPr lang="en-GB" sz="1400" i="1" dirty="0" err="1" smtClean="0"/>
              <a:t>Vanenkov</a:t>
            </a:r>
            <a:r>
              <a:rPr lang="en-GB" sz="1400" i="1" dirty="0" smtClean="0"/>
              <a:t>, A. </a:t>
            </a:r>
            <a:r>
              <a:rPr lang="en-GB" sz="1400" i="1" dirty="0" err="1" smtClean="0"/>
              <a:t>Kuzmin</a:t>
            </a:r>
            <a:r>
              <a:rPr lang="en-GB" sz="1400" i="1" dirty="0" smtClean="0"/>
              <a:t>.</a:t>
            </a:r>
          </a:p>
          <a:p>
            <a:pPr marL="0" lvl="3" defTabSz="4572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fr-FR" sz="1400" dirty="0" smtClean="0"/>
              <a:t>- EDMS#</a:t>
            </a:r>
            <a:r>
              <a:rPr lang="en-US" sz="1400" dirty="0"/>
              <a:t>1073153</a:t>
            </a:r>
            <a:r>
              <a:rPr lang="fr-FR" sz="1400" dirty="0"/>
              <a:t> : Caractérisation des mesures de déformation par jauges d'</a:t>
            </a:r>
            <a:r>
              <a:rPr lang="fr-FR" sz="1400" dirty="0" err="1"/>
              <a:t>extensomètrie</a:t>
            </a:r>
            <a:r>
              <a:rPr lang="fr-FR" sz="1400" dirty="0"/>
              <a:t> à température cryogénique, A. </a:t>
            </a:r>
            <a:r>
              <a:rPr lang="fr-FR" sz="1400" dirty="0" err="1"/>
              <a:t>Bouchardy</a:t>
            </a:r>
            <a:r>
              <a:rPr lang="fr-FR" sz="1400" dirty="0"/>
              <a:t>, </a:t>
            </a:r>
            <a:r>
              <a:rPr lang="en-GB" sz="1400" dirty="0"/>
              <a:t>M. Guinchard.</a:t>
            </a:r>
            <a:endParaRPr lang="fr-FR" sz="1400" dirty="0"/>
          </a:p>
          <a:p>
            <a:pPr marL="0" lvl="3" defTabSz="4572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GB" sz="1400" dirty="0" smtClean="0"/>
              <a:t>- EDMS#1154650 </a:t>
            </a:r>
            <a:r>
              <a:rPr lang="en-GB" sz="1400" dirty="0"/>
              <a:t>: Analysis for the improvement of the capacitive gauges' performance, </a:t>
            </a:r>
            <a:r>
              <a:rPr lang="fr-FR" sz="1400" i="1" dirty="0"/>
              <a:t>R. </a:t>
            </a:r>
            <a:r>
              <a:rPr lang="fr-FR" sz="1400" i="1" dirty="0" err="1"/>
              <a:t>Morron</a:t>
            </a:r>
            <a:r>
              <a:rPr lang="fr-FR" sz="1400" i="1" dirty="0"/>
              <a:t> Ballester, </a:t>
            </a:r>
            <a:r>
              <a:rPr lang="en-GB" sz="1400" i="1" dirty="0"/>
              <a:t>M. Guinchard.</a:t>
            </a:r>
            <a:endParaRPr lang="fr-FR" sz="1400" i="1" dirty="0"/>
          </a:p>
          <a:p>
            <a:pPr marL="0" lvl="3" defTabSz="4572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100000"/>
            </a:pPr>
            <a:r>
              <a:rPr lang="en-GB" sz="1400" dirty="0" smtClean="0"/>
              <a:t>- EDMS#1936115 </a:t>
            </a:r>
            <a:r>
              <a:rPr lang="en-GB" sz="1400" dirty="0"/>
              <a:t>: Mechanical Strain Measurements Based on </a:t>
            </a:r>
            <a:r>
              <a:rPr lang="en-GB" sz="1400" dirty="0" err="1"/>
              <a:t>Fiber</a:t>
            </a:r>
            <a:r>
              <a:rPr lang="en-GB" sz="1400" dirty="0"/>
              <a:t> Bragg Grating Down to Cryogenic Temperature –  Precision and Trueness </a:t>
            </a:r>
            <a:r>
              <a:rPr lang="en-GB" sz="1400" dirty="0" smtClean="0"/>
              <a:t>Determination, </a:t>
            </a:r>
            <a:r>
              <a:rPr lang="en-GB" sz="1400" i="1" dirty="0" smtClean="0"/>
              <a:t>L. Bianchi, M. Guinchard, and all…</a:t>
            </a:r>
            <a:endParaRPr lang="en-GB" sz="1400" i="1" dirty="0"/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endParaRPr lang="en-US" sz="1400" dirty="0">
              <a:solidFill>
                <a:srgbClr val="0C377B"/>
              </a:solidFill>
              <a:latin typeface="+mn-lt"/>
              <a:cs typeface="Ubuntu Ligh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D666291B-038B-4463-A76A-1BAB02ED50BC}" type="datetime1">
              <a:rPr lang="en-US" altLang="en-US" smtClean="0"/>
              <a:t>3/11/2020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8388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6517"/>
            <a:ext cx="8604399" cy="811212"/>
          </a:xfrm>
        </p:spPr>
        <p:txBody>
          <a:bodyPr/>
          <a:lstStyle/>
          <a:p>
            <a:r>
              <a:rPr lang="en-US" dirty="0" smtClean="0">
                <a:solidFill>
                  <a:srgbClr val="0055A0"/>
                </a:solidFill>
              </a:rPr>
              <a:t>Main tools </a:t>
            </a:r>
            <a:r>
              <a:rPr lang="en-US" dirty="0">
                <a:solidFill>
                  <a:srgbClr val="0055A0"/>
                </a:solidFill>
              </a:rPr>
              <a:t>for mechanical measurements?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57792438"/>
              </p:ext>
            </p:extLst>
          </p:nvPr>
        </p:nvGraphicFramePr>
        <p:xfrm>
          <a:off x="57150" y="1082675"/>
          <a:ext cx="9004450" cy="4251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5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9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Electrical strain gauges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Capacitive gauges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Optical</a:t>
                      </a:r>
                      <a:r>
                        <a:rPr lang="en-US" baseline="0" dirty="0" smtClean="0"/>
                        <a:t> fiber sensors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Non contact</a:t>
                      </a:r>
                      <a:r>
                        <a:rPr lang="en-US" baseline="0" dirty="0" smtClean="0"/>
                        <a:t> video systems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Principle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Resistive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Capacitive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Bragg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Image processing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Loading</a:t>
                      </a:r>
                      <a:r>
                        <a:rPr lang="en-US" baseline="0" dirty="0" smtClean="0"/>
                        <a:t> cases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Compression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effects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Affected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Non affected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 affected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Cryogenic temp.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Affected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Affected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Affected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Only RT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Resolution</a:t>
                      </a:r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0,1 </a:t>
                      </a:r>
                      <a:r>
                        <a:rPr lang="en-US" dirty="0" err="1" smtClean="0"/>
                        <a:t>μm</a:t>
                      </a:r>
                      <a:r>
                        <a:rPr lang="en-US" dirty="0" smtClean="0"/>
                        <a:t>/m</a:t>
                      </a: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5 MPa</a:t>
                      </a:r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0,5 </a:t>
                      </a:r>
                      <a:r>
                        <a:rPr lang="en-US" dirty="0" err="1" smtClean="0"/>
                        <a:t>μm</a:t>
                      </a:r>
                      <a:r>
                        <a:rPr lang="en-US" dirty="0" smtClean="0"/>
                        <a:t>/m</a:t>
                      </a: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μm</a:t>
                      </a:r>
                      <a:r>
                        <a:rPr lang="en-US" dirty="0" smtClean="0"/>
                        <a:t> </a:t>
                      </a:r>
                      <a:r>
                        <a:rPr lang="en-US" sz="1200" dirty="0" smtClean="0"/>
                        <a:t>(3)</a:t>
                      </a:r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Repeatability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0,6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3%</a:t>
                      </a:r>
                      <a:r>
                        <a:rPr lang="en-US" baseline="0" dirty="0" smtClean="0"/>
                        <a:t> (&gt;10 </a:t>
                      </a:r>
                      <a:r>
                        <a:rPr lang="en-US" baseline="0" dirty="0" err="1" smtClean="0"/>
                        <a:t>MPa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0,3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Reproducibility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0,7 %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0.9 %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Trueness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 3,7 % </a:t>
                      </a:r>
                      <a:r>
                        <a:rPr lang="en-US" sz="1100" b="1" baseline="0" dirty="0" smtClean="0"/>
                        <a:t>(1)</a:t>
                      </a:r>
                      <a:endParaRPr lang="en-US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9 %</a:t>
                      </a:r>
                      <a:endParaRPr lang="en-US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800" dirty="0" smtClean="0"/>
                        <a:t>5.2 %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Accuracy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b="1" dirty="0" smtClean="0"/>
                        <a:t>&lt;</a:t>
                      </a:r>
                      <a:r>
                        <a:rPr lang="en-US" b="1" baseline="0" dirty="0" smtClean="0"/>
                        <a:t> 5% </a:t>
                      </a:r>
                      <a:r>
                        <a:rPr lang="en-US" sz="1200" b="1" baseline="0" dirty="0" smtClean="0"/>
                        <a:t>(1)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17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% </a:t>
                      </a:r>
                      <a:r>
                        <a:rPr lang="en-US" sz="1200" b="0" baseline="0" dirty="0" smtClean="0"/>
                        <a:t>(4)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5.2 %</a:t>
                      </a:r>
                      <a:r>
                        <a:rPr lang="en-US" sz="1200" b="0" baseline="0" dirty="0" smtClean="0"/>
                        <a:t>(4)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b="1" dirty="0" smtClean="0"/>
                        <a:t>2 % </a:t>
                      </a:r>
                      <a:r>
                        <a:rPr lang="en-US" sz="1200" b="1" dirty="0" smtClean="0"/>
                        <a:t>(3)</a:t>
                      </a:r>
                      <a:endParaRPr 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9655" y="3486129"/>
            <a:ext cx="9061600" cy="1955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5349" y="5317718"/>
            <a:ext cx="93393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Both"/>
              <a:defRPr/>
            </a:pPr>
            <a:r>
              <a:rPr lang="en-US" sz="1400" dirty="0" smtClean="0"/>
              <a:t>EDMS</a:t>
            </a:r>
            <a:r>
              <a:rPr lang="hr-HR" sz="1400" dirty="0" smtClean="0"/>
              <a:t>1073153: </a:t>
            </a:r>
            <a:r>
              <a:rPr lang="fr-CH" sz="1400" dirty="0" smtClean="0"/>
              <a:t>Caractérisation des mesures de déformation par jauges d'extensomètrie à temp. cryogénique </a:t>
            </a:r>
          </a:p>
          <a:p>
            <a:pPr marL="342900" indent="-342900">
              <a:buAutoNum type="arabicParenBoth"/>
              <a:defRPr/>
            </a:pPr>
            <a:r>
              <a:rPr lang="en-GB" sz="1400" dirty="0"/>
              <a:t>EDMS#1936115 : Mechanical Strain Measurements Based on </a:t>
            </a:r>
            <a:r>
              <a:rPr lang="en-GB" sz="1400" dirty="0" smtClean="0"/>
              <a:t>FBG Down </a:t>
            </a:r>
            <a:r>
              <a:rPr lang="en-GB" sz="1400" dirty="0"/>
              <a:t>to Cryogenic Temperature </a:t>
            </a:r>
            <a:endParaRPr lang="en-GB" sz="1400" dirty="0" smtClean="0"/>
          </a:p>
          <a:p>
            <a:pPr marL="342900" indent="-342900">
              <a:buAutoNum type="arabicParenBoth"/>
              <a:defRPr/>
            </a:pPr>
            <a:r>
              <a:rPr lang="en-GB" sz="1400" dirty="0" smtClean="0">
                <a:hlinkClick r:id="rId2"/>
              </a:rPr>
              <a:t>http</a:t>
            </a:r>
            <a:r>
              <a:rPr lang="en-GB" sz="1400" dirty="0">
                <a:hlinkClick r:id="rId2"/>
              </a:rPr>
              <a:t>://</a:t>
            </a:r>
            <a:r>
              <a:rPr lang="en-GB" sz="1400" dirty="0" smtClean="0">
                <a:hlinkClick r:id="rId2"/>
              </a:rPr>
              <a:t>www.imetrum.com</a:t>
            </a:r>
            <a:endParaRPr lang="en-GB" sz="1400" dirty="0" smtClean="0"/>
          </a:p>
          <a:p>
            <a:pPr marL="342900" indent="-342900">
              <a:buFontTx/>
              <a:buAutoNum type="arabicParenBoth"/>
              <a:defRPr/>
            </a:pPr>
            <a:r>
              <a:rPr lang="en-GB" sz="1400" dirty="0">
                <a:hlinkClick r:id="rId3"/>
              </a:rPr>
              <a:t>https://</a:t>
            </a:r>
            <a:r>
              <a:rPr lang="en-GB" sz="1400" dirty="0" smtClean="0">
                <a:hlinkClick r:id="rId3"/>
              </a:rPr>
              <a:t>accelconf.web.cern.ch/accelconf/IPAC10/papers/mopeb043.pdf</a:t>
            </a:r>
            <a:r>
              <a:rPr lang="en-GB" sz="1400" dirty="0"/>
              <a:t> </a:t>
            </a:r>
            <a:endParaRPr lang="en-GB" sz="1400" dirty="0" smtClean="0"/>
          </a:p>
          <a:p>
            <a:pPr>
              <a:defRPr/>
            </a:pPr>
            <a:r>
              <a:rPr lang="en-GB" sz="1400" dirty="0"/>
              <a:t> </a:t>
            </a:r>
            <a:r>
              <a:rPr lang="en-GB" sz="1400" dirty="0" smtClean="0"/>
              <a:t>         EDMS#1154650 </a:t>
            </a:r>
            <a:r>
              <a:rPr lang="en-GB" sz="1400" dirty="0"/>
              <a:t>: Analysis for the improvement of the capacitive gauges' </a:t>
            </a:r>
            <a:r>
              <a:rPr lang="en-GB" sz="1400" dirty="0" smtClean="0"/>
              <a:t>performance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301DFE72-DD1D-4690-BFF5-D6BF4A799F0C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2861B84-3BFA-44CD-B3BC-697D4FA5DD5D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72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sz="3200" dirty="0" smtClean="0">
                <a:latin typeface="Corbel" charset="0"/>
                <a:ea typeface="MS PGothic" charset="0"/>
                <a:cs typeface="Ubuntu Light" charset="0"/>
              </a:rPr>
              <a:t>Lessons learned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5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088094"/>
            <a:ext cx="8229600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b="1" dirty="0">
                <a:solidFill>
                  <a:srgbClr val="0C377B"/>
                </a:solidFill>
                <a:latin typeface="+mn-lt"/>
                <a:cs typeface="Ubuntu Light"/>
              </a:rPr>
              <a:t>2012 : 11T 150mm mockup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Instrumentation : 	6 instrumented collars based on strain gauges on 					the collar noses (without cuts next to the nose);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	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				8 Capacitive gauges on the pole wedges;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	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				Fuji Paper.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18D54F4-7900-4AB8-B546-D5A91C6C1693}" type="datetime1">
              <a:rPr lang="en-US" altLang="en-US" smtClean="0"/>
              <a:t>3/11/2020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7" t="5671" r="7288" b="18355"/>
          <a:stretch/>
        </p:blipFill>
        <p:spPr>
          <a:xfrm>
            <a:off x="6783050" y="4611480"/>
            <a:ext cx="1903750" cy="16544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1" r="16287"/>
          <a:stretch/>
        </p:blipFill>
        <p:spPr>
          <a:xfrm>
            <a:off x="6778051" y="3011307"/>
            <a:ext cx="1908749" cy="1557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37696" y="1079807"/>
            <a:ext cx="1840568" cy="471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cs typeface="Ubuntu Light"/>
                <a:hlinkClick r:id="rId5"/>
              </a:rPr>
              <a:t>EDMS1221318</a:t>
            </a:r>
            <a:endParaRPr lang="en-US" sz="2200" dirty="0">
              <a:solidFill>
                <a:srgbClr val="0C377B"/>
              </a:solidFill>
              <a:cs typeface="Ubuntu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3482404"/>
            <a:ext cx="6235908" cy="27762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61136" y="3789851"/>
            <a:ext cx="601855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Main outcomes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Calibration done with Al dummy coils;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 FEA values;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10% of bending effects on the collar noses;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Discrepancy between capacitive gauges;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50% of the capacitive gauges destroyed after tests.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7446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sz="3200" dirty="0">
                <a:latin typeface="Corbel" charset="0"/>
                <a:ea typeface="MS PGothic" charset="0"/>
                <a:cs typeface="Ubuntu Light" charset="0"/>
              </a:rPr>
              <a:t>Lessons learned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6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088094"/>
            <a:ext cx="8229600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b="1" dirty="0" smtClean="0">
                <a:solidFill>
                  <a:srgbClr val="0C377B"/>
                </a:solidFill>
                <a:latin typeface="+mn-lt"/>
                <a:cs typeface="Ubuntu Light"/>
              </a:rPr>
              <a:t>2014 </a:t>
            </a:r>
            <a:r>
              <a:rPr lang="en-US" sz="2200" b="1" dirty="0">
                <a:solidFill>
                  <a:srgbClr val="0C377B"/>
                </a:solidFill>
                <a:latin typeface="+mn-lt"/>
                <a:cs typeface="Ubuntu Light"/>
              </a:rPr>
              <a:t>: 11T </a:t>
            </a:r>
            <a:r>
              <a:rPr lang="en-US" sz="2200" b="1" dirty="0" smtClean="0">
                <a:solidFill>
                  <a:srgbClr val="0C377B"/>
                </a:solidFill>
                <a:latin typeface="+mn-lt"/>
                <a:cs typeface="Ubuntu Light"/>
              </a:rPr>
              <a:t>2m model</a:t>
            </a:r>
            <a:endParaRPr lang="en-US" sz="2200" b="1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Instrumentation : 	6 instrumented collars based on strain gauges on 					the collar noses </a:t>
            </a:r>
            <a:r>
              <a:rPr lang="en-US" sz="2200" dirty="0" smtClean="0">
                <a:solidFill>
                  <a:srgbClr val="0C377B"/>
                </a:solidFill>
                <a:cs typeface="Ubuntu Light"/>
              </a:rPr>
              <a:t>(</a:t>
            </a:r>
            <a:r>
              <a:rPr lang="en-US" sz="2200" dirty="0">
                <a:solidFill>
                  <a:srgbClr val="0C377B"/>
                </a:solidFill>
                <a:cs typeface="Ubuntu Light"/>
              </a:rPr>
              <a:t>without cuts next to the nose)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;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	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				8 Capacitive gauges on the pole wedges;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	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				Fuji Paper.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75A63E0-DE31-4B98-B42A-8F22FEA5A060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6837696" y="1079807"/>
            <a:ext cx="1838260" cy="471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cs typeface="Ubuntu Light"/>
                <a:hlinkClick r:id="rId3"/>
              </a:rPr>
              <a:t>EDMS1352279</a:t>
            </a:r>
            <a:endParaRPr lang="en-US" sz="2200" dirty="0">
              <a:solidFill>
                <a:srgbClr val="0C377B"/>
              </a:solidFill>
              <a:cs typeface="Ubuntu Ligh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521" y="3067314"/>
            <a:ext cx="2170151" cy="15752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22916" y="4419841"/>
            <a:ext cx="1588320" cy="2117759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88" y="3524576"/>
            <a:ext cx="3067575" cy="202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546" y="4406234"/>
            <a:ext cx="3297665" cy="186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61136" y="4154610"/>
            <a:ext cx="601855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Main outcomes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Measurements done down to 4.2K;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30% to 50% of bending effects on the collar noses;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70% of the capacitive gauges destroyed during collaring.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40847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32" y="2914601"/>
            <a:ext cx="3789655" cy="185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sz="3200" dirty="0">
                <a:latin typeface="Corbel" charset="0"/>
                <a:ea typeface="MS PGothic" charset="0"/>
                <a:cs typeface="Ubuntu Light" charset="0"/>
              </a:rPr>
              <a:t>Lessons learned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7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088094"/>
            <a:ext cx="8229600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b="1" dirty="0" smtClean="0">
                <a:solidFill>
                  <a:srgbClr val="0C377B"/>
                </a:solidFill>
                <a:latin typeface="+mn-lt"/>
                <a:cs typeface="Ubuntu Light"/>
              </a:rPr>
              <a:t>2015 </a:t>
            </a:r>
            <a:r>
              <a:rPr lang="en-US" sz="2200" b="1" dirty="0">
                <a:solidFill>
                  <a:srgbClr val="0C377B"/>
                </a:solidFill>
                <a:latin typeface="+mn-lt"/>
                <a:cs typeface="Ubuntu Light"/>
              </a:rPr>
              <a:t>: 11T </a:t>
            </a:r>
            <a:r>
              <a:rPr lang="en-US" sz="2200" b="1" dirty="0" smtClean="0">
                <a:solidFill>
                  <a:srgbClr val="0C377B"/>
                </a:solidFill>
                <a:latin typeface="+mn-lt"/>
                <a:cs typeface="Ubuntu Light"/>
              </a:rPr>
              <a:t>2m model</a:t>
            </a:r>
            <a:endParaRPr lang="en-US" sz="2200" b="1" dirty="0">
              <a:solidFill>
                <a:srgbClr val="0C377B"/>
              </a:solidFill>
              <a:latin typeface="+mn-lt"/>
              <a:cs typeface="Ubuntu Light"/>
            </a:endParaRP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Instrumentation : 	6 instrumented collars based on strain gauges on 					the collar noses </a:t>
            </a:r>
            <a:r>
              <a:rPr lang="en-US" sz="2200" dirty="0" smtClean="0">
                <a:solidFill>
                  <a:srgbClr val="0C377B"/>
                </a:solidFill>
                <a:cs typeface="Ubuntu Light"/>
              </a:rPr>
              <a:t>(with </a:t>
            </a:r>
            <a:r>
              <a:rPr lang="en-US" sz="2200" dirty="0">
                <a:solidFill>
                  <a:srgbClr val="0C377B"/>
                </a:solidFill>
                <a:cs typeface="Ubuntu Light"/>
              </a:rPr>
              <a:t>cuts next to the nose)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;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	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				8 Capacitive gauges on the pole wedges.</a:t>
            </a:r>
          </a:p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>
                <a:solidFill>
                  <a:srgbClr val="0C377B"/>
                </a:solidFill>
                <a:latin typeface="+mn-lt"/>
                <a:cs typeface="Ubuntu Light"/>
              </a:rPr>
              <a:t>	</a:t>
            </a:r>
            <a:r>
              <a:rPr lang="en-US" sz="2200" dirty="0" smtClean="0">
                <a:solidFill>
                  <a:srgbClr val="0C377B"/>
                </a:solidFill>
                <a:latin typeface="+mn-lt"/>
                <a:cs typeface="Ubuntu Light"/>
              </a:rPr>
              <a:t>				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26020E3-52F2-414D-AAFB-71EC1B80C13C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6837696" y="1079807"/>
            <a:ext cx="1832361" cy="471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cs typeface="Ubuntu Light"/>
                <a:hlinkClick r:id="rId4"/>
              </a:rPr>
              <a:t>EDMS1387744</a:t>
            </a:r>
            <a:endParaRPr lang="en-US" sz="2200" dirty="0">
              <a:solidFill>
                <a:srgbClr val="0C377B"/>
              </a:solidFill>
              <a:cs typeface="Ubuntu Ligh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550" y="2367615"/>
            <a:ext cx="719406" cy="5469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772111"/>
            <a:ext cx="1954651" cy="14823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6476" y="2918744"/>
            <a:ext cx="5209481" cy="33356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3966" y="4772111"/>
            <a:ext cx="1747358" cy="14823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61136" y="3982482"/>
            <a:ext cx="6018552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Main outcomes 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Calibration of the collar noses, additional cuts added;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Measurements done down to 4.2K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30% to 50% of bending effects on the collar noses;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100% of the capacitive gauges destroyed during collaring.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1933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8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AEFF0B5-41C0-463E-8F2B-91ECAD1CFCAC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466725" y="1082775"/>
            <a:ext cx="5373358" cy="371741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GOAL :</a:t>
            </a:r>
          </a:p>
          <a:p>
            <a:pPr marL="0" indent="0">
              <a:buNone/>
            </a:pPr>
            <a:r>
              <a:rPr lang="en-US" dirty="0" smtClean="0"/>
              <a:t>By </a:t>
            </a:r>
            <a:r>
              <a:rPr lang="en-US" dirty="0"/>
              <a:t>using a 150 mm long collaring </a:t>
            </a:r>
            <a:r>
              <a:rPr lang="en-US" dirty="0" smtClean="0"/>
              <a:t>mock-up :</a:t>
            </a:r>
            <a:endParaRPr lang="en-US" dirty="0"/>
          </a:p>
          <a:p>
            <a:pPr marL="512762" lvl="2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a typeface="MS PGothic" panose="020B0600070205080204" pitchFamily="34" charset="-128"/>
              </a:rPr>
              <a:t>Study collaring kinematics and </a:t>
            </a:r>
            <a:r>
              <a:rPr lang="en-US" sz="2000" dirty="0" smtClean="0">
                <a:ea typeface="MS PGothic" panose="020B0600070205080204" pitchFamily="34" charset="-128"/>
              </a:rPr>
              <a:t>mechanics, in </a:t>
            </a:r>
            <a:r>
              <a:rPr lang="en-US" sz="2000" dirty="0">
                <a:ea typeface="MS PGothic" panose="020B0600070205080204" pitchFamily="34" charset="-128"/>
              </a:rPr>
              <a:t>particular coil peak stress during collaring</a:t>
            </a:r>
          </a:p>
          <a:p>
            <a:pPr marL="512762" lvl="2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ea typeface="MS PGothic" panose="020B0600070205080204" pitchFamily="34" charset="-128"/>
              </a:rPr>
              <a:t>Define </a:t>
            </a:r>
            <a:r>
              <a:rPr lang="en-US" sz="2000" dirty="0">
                <a:ea typeface="MS PGothic" panose="020B0600070205080204" pitchFamily="34" charset="-128"/>
              </a:rPr>
              <a:t>type and location of the instrumentation</a:t>
            </a:r>
          </a:p>
          <a:p>
            <a:pPr marL="512762" lvl="2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a typeface="MS PGothic" panose="020B0600070205080204" pitchFamily="34" charset="-128"/>
              </a:rPr>
              <a:t>Define shimming and loading scenarios (algorithm) </a:t>
            </a:r>
            <a:r>
              <a:rPr lang="en-US" sz="2000" dirty="0" smtClean="0">
                <a:ea typeface="MS PGothic" panose="020B0600070205080204" pitchFamily="34" charset="-128"/>
              </a:rPr>
              <a:t>to reduce </a:t>
            </a:r>
            <a:r>
              <a:rPr lang="en-US" sz="2000" dirty="0">
                <a:ea typeface="MS PGothic" panose="020B0600070205080204" pitchFamily="34" charset="-128"/>
              </a:rPr>
              <a:t>coil peak stress during collaring in the next </a:t>
            </a:r>
            <a:r>
              <a:rPr lang="en-US" sz="2000" dirty="0" smtClean="0">
                <a:ea typeface="MS PGothic" panose="020B0600070205080204" pitchFamily="34" charset="-128"/>
              </a:rPr>
              <a:t>models</a:t>
            </a:r>
            <a:endParaRPr lang="en-US" sz="2000" dirty="0">
              <a:ea typeface="MS PGothic" panose="020B0600070205080204" pitchFamily="34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661" y="1925132"/>
            <a:ext cx="2782024" cy="26302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37696" y="1079807"/>
            <a:ext cx="1876989" cy="471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 defTabSz="457200">
              <a:lnSpc>
                <a:spcPct val="120000"/>
              </a:lnSpc>
              <a:spcBef>
                <a:spcPts val="675"/>
              </a:spcBef>
              <a:buClr>
                <a:schemeClr val="accent1"/>
              </a:buClr>
              <a:buSzPct val="100000"/>
            </a:pPr>
            <a:r>
              <a:rPr lang="en-US" sz="2200" dirty="0" smtClean="0">
                <a:solidFill>
                  <a:srgbClr val="0C377B"/>
                </a:solidFill>
                <a:cs typeface="Ubuntu Light"/>
              </a:rPr>
              <a:t>EDMS1886742</a:t>
            </a:r>
            <a:endParaRPr lang="en-US" sz="2200" dirty="0">
              <a:solidFill>
                <a:srgbClr val="0C377B"/>
              </a:solidFill>
              <a:cs typeface="Ubuntu Light"/>
            </a:endParaRPr>
          </a:p>
        </p:txBody>
      </p:sp>
      <p:pic>
        <p:nvPicPr>
          <p:cNvPr id="9" name="Content Placeholder 5" descr="C:\Users\labianch\AppData\Local\Microsoft\Windows\Temporary Internet Files\Content.Outlook\4VLWI5O4\IMG_20171214_113513.jpg"/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33"/>
          <a:stretch/>
        </p:blipFill>
        <p:spPr bwMode="auto">
          <a:xfrm>
            <a:off x="4309672" y="4086838"/>
            <a:ext cx="2061148" cy="2181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82857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3"/>
          <a:srcRect b="7692"/>
          <a:stretch/>
        </p:blipFill>
        <p:spPr>
          <a:xfrm>
            <a:off x="483201" y="3549781"/>
            <a:ext cx="6367848" cy="2592288"/>
          </a:xfrm>
          <a:prstGeom prst="rect">
            <a:avLst/>
          </a:prstGeom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11T </a:t>
            </a:r>
            <a:r>
              <a:rPr lang="en-US" sz="3200" dirty="0"/>
              <a:t>Collaring </a:t>
            </a:r>
            <a:r>
              <a:rPr lang="en-US" sz="3200" dirty="0" smtClean="0"/>
              <a:t>mockup (End of 2017) </a:t>
            </a:r>
            <a:endParaRPr lang="en-US" sz="3200" dirty="0">
              <a:latin typeface="Corbel" charset="0"/>
              <a:ea typeface="MS PGothic" charset="0"/>
              <a:cs typeface="Ubuntu Light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smtClean="0"/>
              <a:t>Mechanical Measurements Lab - 11T &amp; Mechanical Measurements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5440CD5D-DDFE-4378-88CD-858816987A66}" type="slidenum">
              <a:rPr lang="en-US" altLang="en-US" sz="1200" smtClean="0">
                <a:solidFill>
                  <a:srgbClr val="8A90A9"/>
                </a:solidFill>
              </a:rPr>
              <a:pPr/>
              <a:t>9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2ADF0F7-222B-49F9-9F91-82B38E88A558}" type="datetime1">
              <a:rPr lang="en-US" altLang="en-US" smtClean="0"/>
              <a:t>3/11/2020</a:t>
            </a:fld>
            <a:endParaRPr lang="en-US" altLang="en-US"/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09629" y="1218840"/>
            <a:ext cx="4289787" cy="175116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168275" indent="-168275">
              <a:spcBef>
                <a:spcPts val="675"/>
              </a:spcBef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  <a:defRPr sz="2200">
                <a:solidFill>
                  <a:srgbClr val="0C377B"/>
                </a:solidFill>
                <a:latin typeface="+mn-lt"/>
                <a:cs typeface="Ubuntu Light"/>
              </a:defRPr>
            </a:lvl1pPr>
            <a:lvl2pPr marL="344488" indent="-171450">
              <a:spcBef>
                <a:spcPts val="675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>
              <a:spcBef>
                <a:spcPts val="675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>
              <a:spcBef>
                <a:spcPts val="675"/>
              </a:spcBef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>
              <a:spcBef>
                <a:spcPts val="675"/>
              </a:spcBef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baseline="0">
                <a:latin typeface="+mn-lt"/>
                <a:ea typeface="+mn-ea"/>
              </a:defRPr>
            </a:lvl6pPr>
            <a:lvl7pPr marL="1440180" indent="-13716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baseline="0">
                <a:latin typeface="+mn-lt"/>
                <a:ea typeface="+mn-ea"/>
              </a:defRPr>
            </a:lvl7pPr>
            <a:lvl8pPr marL="1604772" indent="-13716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>
                <a:latin typeface="+mn-lt"/>
                <a:ea typeface="+mn-ea"/>
              </a:defRPr>
            </a:lvl8pPr>
            <a:lvl9pPr marL="1748790" indent="-13716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>
                <a:latin typeface="+mn-lt"/>
                <a:ea typeface="+mn-ea"/>
              </a:defRPr>
            </a:lvl9pPr>
          </a:lstStyle>
          <a:p>
            <a:r>
              <a:rPr lang="en-GB" dirty="0" smtClean="0"/>
              <a:t>  </a:t>
            </a:r>
            <a:r>
              <a:rPr lang="en-GB" sz="2800" dirty="0" smtClean="0"/>
              <a:t>Universal </a:t>
            </a:r>
            <a:r>
              <a:rPr lang="en-GB" sz="2800" dirty="0"/>
              <a:t>Testing </a:t>
            </a:r>
            <a:r>
              <a:rPr lang="en-GB" sz="2800" dirty="0" smtClean="0"/>
              <a:t>Machine Z400</a:t>
            </a:r>
            <a:endParaRPr lang="en-GB" sz="2800" dirty="0"/>
          </a:p>
          <a:p>
            <a:r>
              <a:rPr lang="en-US" sz="2800" dirty="0" smtClean="0">
                <a:sym typeface="Symbol"/>
              </a:rPr>
              <a:t> 400 </a:t>
            </a:r>
            <a:r>
              <a:rPr lang="en-US" sz="2800" dirty="0" err="1">
                <a:sym typeface="Symbol"/>
              </a:rPr>
              <a:t>kN</a:t>
            </a:r>
            <a:r>
              <a:rPr lang="en-US" sz="2800" dirty="0">
                <a:sym typeface="Symbol"/>
              </a:rPr>
              <a:t> max </a:t>
            </a:r>
            <a:r>
              <a:rPr lang="en-US" sz="2800" dirty="0" smtClean="0">
                <a:sym typeface="Symbol"/>
              </a:rPr>
              <a:t>load – ISO Calibration</a:t>
            </a:r>
          </a:p>
          <a:p>
            <a:r>
              <a:rPr lang="en-US" sz="2800" dirty="0"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Compression plates aligned</a:t>
            </a:r>
            <a:endParaRPr lang="en-US" sz="2800" dirty="0">
              <a:sym typeface="Symbol"/>
            </a:endParaRPr>
          </a:p>
          <a:p>
            <a:r>
              <a:rPr lang="en-US" sz="2800" dirty="0" smtClean="0">
                <a:sym typeface="Symbol"/>
              </a:rPr>
              <a:t> 3 </a:t>
            </a:r>
            <a:r>
              <a:rPr lang="en-US" sz="2800" dirty="0">
                <a:sym typeface="Symbol"/>
              </a:rPr>
              <a:t>LVDT’s in vertical position’s</a:t>
            </a:r>
          </a:p>
          <a:p>
            <a:r>
              <a:rPr lang="en-US" sz="2800" dirty="0" smtClean="0">
                <a:sym typeface="Symbol"/>
              </a:rPr>
              <a:t> 1 </a:t>
            </a:r>
            <a:r>
              <a:rPr lang="en-US" sz="2800" dirty="0">
                <a:sym typeface="Symbol"/>
              </a:rPr>
              <a:t>LVDT in Z position</a:t>
            </a:r>
            <a:endParaRPr lang="en-GB" sz="2800" dirty="0"/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378" y="1113079"/>
            <a:ext cx="3005831" cy="20219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317" y="2195271"/>
            <a:ext cx="2038483" cy="2057623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1219293" y="5191402"/>
            <a:ext cx="144016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Alignement</a:t>
            </a:r>
            <a:r>
              <a:rPr lang="en-GB" sz="1600" dirty="0" smtClean="0"/>
              <a:t> cycle</a:t>
            </a:r>
            <a:endParaRPr lang="en-GB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3091501" y="3377767"/>
            <a:ext cx="151216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Keys Insertion</a:t>
            </a:r>
            <a:endParaRPr lang="en-GB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4099613" y="5314512"/>
            <a:ext cx="144016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Assembly</a:t>
            </a:r>
            <a:endParaRPr lang="en-GB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5007279" y="3377767"/>
            <a:ext cx="144016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Keys removal</a:t>
            </a:r>
            <a:endParaRPr lang="en-GB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6575003" y="5314512"/>
            <a:ext cx="144016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Disassembly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531337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109163</TotalTime>
  <Words>1780</Words>
  <Application>Microsoft Office PowerPoint</Application>
  <PresentationFormat>On-screen Show (4:3)</PresentationFormat>
  <Paragraphs>351</Paragraphs>
  <Slides>26</Slides>
  <Notes>18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MS PGothic</vt:lpstr>
      <vt:lpstr>MS PGothic</vt:lpstr>
      <vt:lpstr>Arial</vt:lpstr>
      <vt:lpstr>Calibri</vt:lpstr>
      <vt:lpstr>Corbel</vt:lpstr>
      <vt:lpstr>Symbol</vt:lpstr>
      <vt:lpstr>Ubuntu</vt:lpstr>
      <vt:lpstr>Ubuntu Light</vt:lpstr>
      <vt:lpstr>Wingdings</vt:lpstr>
      <vt:lpstr>CERN_ENdept_Presentation_ArialFont copy</vt:lpstr>
      <vt:lpstr>11T &amp; Mechanical Measurements M. Guinchard</vt:lpstr>
      <vt:lpstr>Outline</vt:lpstr>
      <vt:lpstr>Goal</vt:lpstr>
      <vt:lpstr>Main tools for mechanical measurements?</vt:lpstr>
      <vt:lpstr>Lessons learned</vt:lpstr>
      <vt:lpstr>Lessons learned</vt:lpstr>
      <vt:lpstr>Lessons learned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11T Collaring mockup (End of 2017) </vt:lpstr>
      <vt:lpstr>Conclusion</vt:lpstr>
      <vt:lpstr>Thank you ! Questions ? </vt:lpstr>
      <vt:lpstr>Strain gauges for 11T collars</vt:lpstr>
      <vt:lpstr> Measurement techniques</vt:lpstr>
      <vt:lpstr> Measurement techniques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Oscar Sacristan De Frutos</cp:lastModifiedBy>
  <cp:revision>1139</cp:revision>
  <cp:lastPrinted>2019-11-04T12:56:54Z</cp:lastPrinted>
  <dcterms:created xsi:type="dcterms:W3CDTF">2016-04-11T07:30:05Z</dcterms:created>
  <dcterms:modified xsi:type="dcterms:W3CDTF">2020-03-11T09:23:50Z</dcterms:modified>
</cp:coreProperties>
</file>