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321" r:id="rId3"/>
    <p:sldId id="325" r:id="rId4"/>
    <p:sldId id="324" r:id="rId5"/>
    <p:sldId id="326" r:id="rId6"/>
    <p:sldId id="327" r:id="rId7"/>
    <p:sldId id="330" r:id="rId8"/>
    <p:sldId id="323" r:id="rId9"/>
    <p:sldId id="286" r:id="rId10"/>
    <p:sldId id="319" r:id="rId11"/>
    <p:sldId id="322" r:id="rId12"/>
    <p:sldId id="329" r:id="rId13"/>
    <p:sldId id="262" r:id="rId14"/>
    <p:sldId id="317" r:id="rId15"/>
    <p:sldId id="331" r:id="rId16"/>
    <p:sldId id="320" r:id="rId17"/>
    <p:sldId id="333" r:id="rId18"/>
    <p:sldId id="334" r:id="rId19"/>
    <p:sldId id="328" r:id="rId20"/>
    <p:sldId id="33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0009"/>
    <a:srgbClr val="481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16" autoAdjust="0"/>
    <p:restoredTop sz="92869" autoAdjust="0"/>
  </p:normalViewPr>
  <p:slideViewPr>
    <p:cSldViewPr>
      <p:cViewPr varScale="1">
        <p:scale>
          <a:sx n="99" d="100"/>
          <a:sy n="99" d="100"/>
        </p:scale>
        <p:origin x="2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E620D-4B1B-4145-91F8-7E9E48006550}" type="datetimeFigureOut">
              <a:rPr lang="en-US" smtClean="0"/>
              <a:t>3/30/20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61B4C-6C64-7647-80F8-DF7EAE848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74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30/03/2020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080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6BE49-27D9-754D-A205-07E49248C276}" type="datetime1">
              <a:rPr lang="en-GB" smtClean="0"/>
              <a:t>30/03/2020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18529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356248" y="6597352"/>
            <a:ext cx="2895600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FFFF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GB" dirty="0"/>
              <a:t>Chris Parkes, March 2020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8060432" cy="648072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6BE49-27D9-754D-A205-07E49248C276}" type="datetime1">
              <a:rPr lang="en-GB" smtClean="0"/>
              <a:t>30/03/2020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356248" y="6597352"/>
            <a:ext cx="2895600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FFFF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GB" dirty="0"/>
              <a:t>Chris Parkes, March 2020</a:t>
            </a:r>
          </a:p>
        </p:txBody>
      </p:sp>
    </p:spTree>
    <p:extLst>
      <p:ext uri="{BB962C8B-B14F-4D97-AF65-F5344CB8AC3E}">
        <p14:creationId xmlns:p14="http://schemas.microsoft.com/office/powerpoint/2010/main" val="209091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92696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3848" y="6597352"/>
            <a:ext cx="2895600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Chris Parkes, March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464" y="6597352"/>
            <a:ext cx="395536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69141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emf"/><Relationship Id="rId7" Type="http://schemas.openxmlformats.org/officeDocument/2006/relationships/image" Target="../media/image24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18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51520" y="1340768"/>
            <a:ext cx="3888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Upgrade II Workshop Introduction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395536" y="1883408"/>
            <a:ext cx="3600400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6" name="Picture 42" descr="lhcb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2320" y="260648"/>
            <a:ext cx="1223963" cy="767854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552" y="2420888"/>
            <a:ext cx="53177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481966"/>
                </a:solidFill>
                <a:cs typeface="Arial" charset="0"/>
              </a:rPr>
              <a:t>Chris Parkes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4339" y="3717032"/>
            <a:ext cx="22792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>
                <a:solidFill>
                  <a:srgbClr val="C0504D"/>
                </a:solidFill>
              </a:rPr>
              <a:t>Status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solidFill>
                  <a:srgbClr val="C0504D"/>
                </a:solidFill>
              </a:rPr>
              <a:t>Timescales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solidFill>
                  <a:srgbClr val="C0504D"/>
                </a:solidFill>
              </a:rPr>
              <a:t>Plans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3183632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Chris Parkes, Upgrade II Workshop,  March 2020</a:t>
            </a:r>
          </a:p>
        </p:txBody>
      </p: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395536" y="2348880"/>
            <a:ext cx="2016224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4" name="Picture 2" descr="https://icc.ub.edu/files/activity/image_1427.jpg">
            <a:extLst>
              <a:ext uri="{FF2B5EF4-FFF2-40B4-BE49-F238E27FC236}">
                <a16:creationId xmlns:a16="http://schemas.microsoft.com/office/drawing/2014/main" id="{E9897F37-781D-BD47-BA9D-9E33E2FD0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3790280" cy="537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212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Machine Parameters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400600"/>
          </a:xfrm>
        </p:spPr>
        <p:txBody>
          <a:bodyPr/>
          <a:lstStyle/>
          <a:p>
            <a:r>
              <a:rPr lang="en-US" dirty="0"/>
              <a:t>HL-LHC note </a:t>
            </a:r>
            <a:r>
              <a:rPr lang="en-US" sz="1600" dirty="0">
                <a:solidFill>
                  <a:srgbClr val="000000"/>
                </a:solidFill>
              </a:rPr>
              <a:t>[CERN-ACC-NOTE-2018-0038]</a:t>
            </a:r>
          </a:p>
          <a:p>
            <a:pPr lvl="1"/>
            <a:r>
              <a:rPr lang="en-US" dirty="0"/>
              <a:t>Feasibility of running of </a:t>
            </a:r>
            <a:r>
              <a:rPr lang="en-US" dirty="0" err="1"/>
              <a:t>LHCb</a:t>
            </a:r>
            <a:r>
              <a:rPr lang="en-US" dirty="0"/>
              <a:t> Upgrade II</a:t>
            </a:r>
          </a:p>
          <a:p>
            <a:r>
              <a:rPr lang="en-US" dirty="0" err="1"/>
              <a:t>LHCb</a:t>
            </a:r>
            <a:r>
              <a:rPr lang="en-US" dirty="0"/>
              <a:t> response </a:t>
            </a:r>
            <a:r>
              <a:rPr lang="en-US" sz="1600" dirty="0">
                <a:solidFill>
                  <a:schemeClr val="tx1"/>
                </a:solidFill>
              </a:rPr>
              <a:t>[</a:t>
            </a:r>
            <a:r>
              <a:rPr lang="is-IS" sz="1600" dirty="0">
                <a:solidFill>
                  <a:schemeClr val="tx1"/>
                </a:solidFill>
              </a:rPr>
              <a:t>LHCb-PUB-2019-001]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U2 Max. </a:t>
            </a:r>
            <a:r>
              <a:rPr lang="en-US" i="1" dirty="0"/>
              <a:t>L</a:t>
            </a:r>
            <a:r>
              <a:rPr lang="en-US" dirty="0"/>
              <a:t> (start of fill) 1.5 x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</a:p>
          <a:p>
            <a:pPr lvl="1"/>
            <a:r>
              <a:rPr lang="en-US" dirty="0"/>
              <a:t>U2: </a:t>
            </a:r>
            <a:r>
              <a:rPr lang="en-US" b="1" dirty="0"/>
              <a:t>Run 5&amp;6</a:t>
            </a:r>
            <a:r>
              <a:rPr lang="en-US" dirty="0"/>
              <a:t>: 250fb</a:t>
            </a:r>
            <a:r>
              <a:rPr lang="en-US" baseline="30000" dirty="0"/>
              <a:t>-1 </a:t>
            </a:r>
            <a:r>
              <a:rPr lang="en-US" dirty="0">
                <a:solidFill>
                  <a:schemeClr val="tx2"/>
                </a:solidFill>
              </a:rPr>
              <a:t>(physics studies) </a:t>
            </a:r>
          </a:p>
          <a:p>
            <a:pPr marL="457200" lvl="1" indent="0">
              <a:buNone/>
            </a:pPr>
            <a:r>
              <a:rPr lang="en-US" dirty="0"/>
              <a:t>	     </a:t>
            </a:r>
            <a:r>
              <a:rPr lang="en-US" dirty="0" err="1"/>
              <a:t>upto</a:t>
            </a:r>
            <a:r>
              <a:rPr lang="en-US" dirty="0"/>
              <a:t> </a:t>
            </a:r>
            <a:r>
              <a:rPr lang="en-US" b="1" dirty="0"/>
              <a:t>350fb</a:t>
            </a:r>
            <a:r>
              <a:rPr lang="en-US" b="1" baseline="30000" dirty="0"/>
              <a:t>-1</a:t>
            </a:r>
            <a:r>
              <a:rPr lang="en-US" dirty="0"/>
              <a:t> </a:t>
            </a:r>
            <a:r>
              <a:rPr lang="en-US" dirty="0">
                <a:solidFill>
                  <a:srgbClr val="1F497D"/>
                </a:solidFill>
              </a:rPr>
              <a:t>(detector)</a:t>
            </a:r>
          </a:p>
          <a:p>
            <a:pPr lvl="1"/>
            <a:endParaRPr lang="en-US" baseline="30000" dirty="0"/>
          </a:p>
          <a:p>
            <a:r>
              <a:rPr lang="en-US" dirty="0"/>
              <a:t>Preferred scenario</a:t>
            </a:r>
          </a:p>
          <a:p>
            <a:pPr lvl="1"/>
            <a:r>
              <a:rPr lang="en-US" sz="2400" dirty="0"/>
              <a:t>Max. mean Pile-up: 42 </a:t>
            </a:r>
          </a:p>
          <a:p>
            <a:pPr lvl="1"/>
            <a:r>
              <a:rPr lang="en-US" sz="2400" dirty="0" err="1"/>
              <a:t>rms</a:t>
            </a:r>
            <a:r>
              <a:rPr lang="en-US" sz="2400" dirty="0"/>
              <a:t> z: 44.7mm</a:t>
            </a:r>
          </a:p>
          <a:p>
            <a:pPr lvl="1"/>
            <a:r>
              <a:rPr lang="en-US" sz="2400" dirty="0" err="1"/>
              <a:t>rms</a:t>
            </a:r>
            <a:r>
              <a:rPr lang="en-US" sz="2400" dirty="0"/>
              <a:t> t: 196ps</a:t>
            </a:r>
          </a:p>
          <a:p>
            <a:pPr lvl="2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BC37B1-BB77-404A-B6E9-12F34DC991DC}"/>
              </a:ext>
            </a:extLst>
          </p:cNvPr>
          <p:cNvSpPr txBox="1"/>
          <p:nvPr/>
        </p:nvSpPr>
        <p:spPr>
          <a:xfrm>
            <a:off x="4716016" y="436510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5B825B-6584-1A49-8BAD-2213B2C2A1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75"/>
          <a:stretch/>
        </p:blipFill>
        <p:spPr>
          <a:xfrm>
            <a:off x="5868144" y="4482194"/>
            <a:ext cx="1547664" cy="10221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9B3676-0837-B841-8AB8-BAD97676DA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62"/>
          <a:stretch/>
        </p:blipFill>
        <p:spPr>
          <a:xfrm>
            <a:off x="4246676" y="5589240"/>
            <a:ext cx="4769805" cy="8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22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1B0D4-17A5-2C48-8785-EE9D965218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External Approval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175B5A-9C66-BD45-960A-A9616B87C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8DD809-4591-C643-A2E1-B96CCDB0A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/>
              <a:t>LHCC</a:t>
            </a:r>
            <a:r>
              <a:rPr lang="en-US" dirty="0"/>
              <a:t> September 2018</a:t>
            </a:r>
          </a:p>
          <a:p>
            <a:pPr marL="0" indent="0" algn="just">
              <a:buNone/>
            </a:pPr>
            <a:r>
              <a:rPr lang="en-US" sz="2000" dirty="0"/>
              <a:t>“The LHCC commends the </a:t>
            </a:r>
            <a:r>
              <a:rPr lang="en-US" sz="2000" dirty="0" err="1"/>
              <a:t>LHCb</a:t>
            </a:r>
            <a:r>
              <a:rPr lang="en-US" sz="2000" dirty="0"/>
              <a:t> collaboration for successfully preparing the physics case report for running beyond LS4 and supports the activities of the </a:t>
            </a:r>
            <a:r>
              <a:rPr lang="en-US" sz="2000" dirty="0" err="1"/>
              <a:t>LHCb</a:t>
            </a:r>
            <a:r>
              <a:rPr lang="en-US" sz="2000" dirty="0"/>
              <a:t> collaboration in planning for HL-LHC running through the </a:t>
            </a:r>
            <a:r>
              <a:rPr lang="en-US" sz="2000" dirty="0">
                <a:solidFill>
                  <a:srgbClr val="C00000"/>
                </a:solidFill>
              </a:rPr>
              <a:t>preparation of TDRs</a:t>
            </a:r>
            <a:r>
              <a:rPr lang="en-US" sz="2000" dirty="0"/>
              <a:t>”</a:t>
            </a:r>
          </a:p>
          <a:p>
            <a:pPr algn="just"/>
            <a:r>
              <a:rPr lang="en-US" dirty="0"/>
              <a:t>Briefing book for the 2020 </a:t>
            </a:r>
            <a:r>
              <a:rPr lang="en-US" b="1" dirty="0"/>
              <a:t>European Strategy </a:t>
            </a:r>
            <a:r>
              <a:rPr lang="en-US" dirty="0"/>
              <a:t>Particle Physics </a:t>
            </a:r>
            <a:r>
              <a:rPr lang="en-US" sz="1400" dirty="0"/>
              <a:t>(</a:t>
            </a:r>
            <a:r>
              <a:rPr lang="en-US" sz="1400" dirty="0">
                <a:hlinkClick r:id="rId2"/>
              </a:rPr>
              <a:t>http://cds.cern.ch/record/2691414</a:t>
            </a:r>
            <a:r>
              <a:rPr lang="en-US" sz="1400" dirty="0"/>
              <a:t>)</a:t>
            </a:r>
          </a:p>
          <a:p>
            <a:pPr marL="0" indent="0" algn="just">
              <a:buNone/>
            </a:pPr>
            <a:r>
              <a:rPr lang="en-US" sz="1400" dirty="0"/>
              <a:t>Many supportive comments including:</a:t>
            </a:r>
          </a:p>
          <a:p>
            <a:pPr marL="0" indent="0" algn="just">
              <a:buNone/>
            </a:pPr>
            <a:r>
              <a:rPr lang="en-US" sz="2000" dirty="0"/>
              <a:t>"The </a:t>
            </a:r>
            <a:r>
              <a:rPr lang="en-US" sz="2000" dirty="0" err="1"/>
              <a:t>LHCb</a:t>
            </a:r>
            <a:r>
              <a:rPr lang="en-US" sz="2000" dirty="0"/>
              <a:t> Upgrade II... will enable a wide range of </a:t>
            </a:r>
            <a:r>
              <a:rPr lang="en-US" sz="2000" dirty="0" err="1"/>
              <a:t>flavour</a:t>
            </a:r>
            <a:r>
              <a:rPr lang="en-US" sz="2000" dirty="0"/>
              <a:t> observables to be determined at HL-LHC with unprecedented precision"</a:t>
            </a:r>
          </a:p>
          <a:p>
            <a:pPr algn="just"/>
            <a:r>
              <a:rPr lang="en-US" dirty="0"/>
              <a:t>CERN </a:t>
            </a:r>
            <a:r>
              <a:rPr lang="en-US" b="1" dirty="0"/>
              <a:t>Research Board </a:t>
            </a:r>
            <a:r>
              <a:rPr lang="en-US" dirty="0"/>
              <a:t>September 2019</a:t>
            </a:r>
          </a:p>
          <a:p>
            <a:pPr marL="0" indent="0" algn="just">
              <a:buNone/>
            </a:pPr>
            <a:r>
              <a:rPr lang="en-US" sz="2000" dirty="0"/>
              <a:t>"The recommendation to </a:t>
            </a:r>
            <a:r>
              <a:rPr lang="en-US" sz="2000" dirty="0">
                <a:solidFill>
                  <a:srgbClr val="C00000"/>
                </a:solidFill>
              </a:rPr>
              <a:t>prepare a framework TDR </a:t>
            </a:r>
            <a:r>
              <a:rPr lang="en-US" sz="2000" dirty="0"/>
              <a:t>for the </a:t>
            </a:r>
            <a:r>
              <a:rPr lang="en-US" sz="2000" dirty="0" err="1"/>
              <a:t>LHCb</a:t>
            </a:r>
            <a:r>
              <a:rPr lang="en-US" sz="2000" dirty="0"/>
              <a:t> Upgrade-II was endorsed, noting that </a:t>
            </a:r>
            <a:r>
              <a:rPr lang="en-US" sz="2000" dirty="0" err="1"/>
              <a:t>LHCb</a:t>
            </a:r>
            <a:r>
              <a:rPr lang="en-US" sz="2000" dirty="0"/>
              <a:t> is </a:t>
            </a:r>
            <a:r>
              <a:rPr lang="en-US" sz="2000" dirty="0">
                <a:solidFill>
                  <a:srgbClr val="C00000"/>
                </a:solidFill>
              </a:rPr>
              <a:t>expected to run throughout the HL-LHC era</a:t>
            </a:r>
            <a:r>
              <a:rPr lang="en-US" sz="2000" dirty="0"/>
              <a:t>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130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DA601-CEE3-2748-8571-2310EC7BC3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Next Stages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72E354-39E9-8B45-96BC-6CAFFE3B2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D8E14-3FE2-6848-A07B-FDD8D86E4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number of R&amp;D projects underway</a:t>
            </a:r>
          </a:p>
          <a:p>
            <a:pPr lvl="1"/>
            <a:r>
              <a:rPr lang="en-US" dirty="0"/>
              <a:t>Some specific to </a:t>
            </a:r>
            <a:r>
              <a:rPr lang="en-US" dirty="0" err="1"/>
              <a:t>LHCb</a:t>
            </a:r>
            <a:r>
              <a:rPr lang="en-US" dirty="0"/>
              <a:t>, some related</a:t>
            </a:r>
          </a:p>
          <a:p>
            <a:r>
              <a:rPr lang="en-US" dirty="0"/>
              <a:t>Bids to national funding agencies in preparation</a:t>
            </a:r>
          </a:p>
          <a:p>
            <a:pPr lvl="1"/>
            <a:r>
              <a:rPr lang="en-US" dirty="0"/>
              <a:t>Research Review Board kept up-to-date</a:t>
            </a:r>
          </a:p>
          <a:p>
            <a:endParaRPr lang="en-US" dirty="0"/>
          </a:p>
          <a:p>
            <a:r>
              <a:rPr lang="en-US" dirty="0"/>
              <a:t>Framework Technical Design Report</a:t>
            </a:r>
          </a:p>
          <a:p>
            <a:pPr lvl="1"/>
            <a:r>
              <a:rPr lang="en-US" dirty="0"/>
              <a:t>Preparation for writing this is </a:t>
            </a:r>
          </a:p>
          <a:p>
            <a:pPr marL="457200" lvl="1" indent="0">
              <a:buNone/>
            </a:pPr>
            <a:r>
              <a:rPr lang="en-US" b="1" dirty="0"/>
              <a:t>	main aim of</a:t>
            </a:r>
            <a:r>
              <a:rPr lang="en-US" dirty="0"/>
              <a:t> this meeting</a:t>
            </a:r>
          </a:p>
          <a:p>
            <a:r>
              <a:rPr lang="en-US" dirty="0"/>
              <a:t>Conceptual Design Report for accelerator</a:t>
            </a:r>
          </a:p>
          <a:p>
            <a:pPr lvl="1"/>
            <a:r>
              <a:rPr lang="en-US" dirty="0"/>
              <a:t>Reports in this session </a:t>
            </a:r>
          </a:p>
        </p:txBody>
      </p:sp>
    </p:spTree>
    <p:extLst>
      <p:ext uri="{BB962C8B-B14F-4D97-AF65-F5344CB8AC3E}">
        <p14:creationId xmlns:p14="http://schemas.microsoft.com/office/powerpoint/2010/main" val="3779184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8060432" cy="576064"/>
          </a:xfrm>
        </p:spPr>
        <p:txBody>
          <a:bodyPr/>
          <a:lstStyle/>
          <a:p>
            <a:r>
              <a:rPr lang="en-US" dirty="0"/>
              <a:t>Upgrade II: Framework TDR Contents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764704"/>
            <a:ext cx="8147248" cy="5256584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504D"/>
                </a:solidFill>
              </a:rPr>
              <a:t>Contents:</a:t>
            </a:r>
          </a:p>
          <a:p>
            <a:r>
              <a:rPr lang="en-US" sz="2400" dirty="0"/>
              <a:t>Document describing the detector and computing that demonstrates we have technological feasible </a:t>
            </a:r>
            <a:r>
              <a:rPr lang="en-US" sz="2400" b="1" dirty="0"/>
              <a:t>options</a:t>
            </a:r>
            <a:r>
              <a:rPr lang="en-US" sz="2400" dirty="0"/>
              <a:t> that will deliver our physics case.</a:t>
            </a:r>
          </a:p>
          <a:p>
            <a:r>
              <a:rPr lang="en-US" sz="2400" dirty="0"/>
              <a:t>Costing Options, Schedule, National Interests</a:t>
            </a:r>
          </a:p>
          <a:p>
            <a:endParaRPr lang="en-US" sz="2400" dirty="0"/>
          </a:p>
          <a:p>
            <a:r>
              <a:rPr lang="en-US" sz="2400" dirty="0"/>
              <a:t>Upgrade Resource Board </a:t>
            </a:r>
          </a:p>
          <a:p>
            <a:pPr marL="0" indent="0">
              <a:buNone/>
            </a:pPr>
            <a:r>
              <a:rPr lang="en-US" sz="2400" dirty="0"/>
              <a:t>	discusses funding</a:t>
            </a:r>
          </a:p>
          <a:p>
            <a:pPr lvl="2"/>
            <a:r>
              <a:rPr lang="en-US" sz="2400" dirty="0"/>
              <a:t>One representative per country</a:t>
            </a:r>
          </a:p>
          <a:p>
            <a:r>
              <a:rPr lang="en-US" sz="2400" dirty="0"/>
              <a:t>Options not decisions for LS4</a:t>
            </a:r>
          </a:p>
          <a:p>
            <a:pPr lvl="1"/>
            <a:r>
              <a:rPr lang="en-US" sz="2400" dirty="0"/>
              <a:t>For LS3 must be firmer</a:t>
            </a:r>
          </a:p>
          <a:p>
            <a:r>
              <a:rPr lang="en-US" sz="2400" dirty="0"/>
              <a:t>Cost of options </a:t>
            </a:r>
          </a:p>
          <a:p>
            <a:pPr lvl="1"/>
            <a:r>
              <a:rPr lang="en-US" sz="2400" dirty="0"/>
              <a:t>(baseline / descoped)</a:t>
            </a:r>
          </a:p>
          <a:p>
            <a:endParaRPr lang="en-US" sz="2400" dirty="0"/>
          </a:p>
          <a:p>
            <a:endParaRPr lang="en-US" sz="2400" dirty="0"/>
          </a:p>
          <a:p>
            <a:pPr marL="914400" lvl="2" indent="0">
              <a:buNone/>
            </a:pPr>
            <a:endParaRPr lang="en-US" sz="2400" dirty="0"/>
          </a:p>
        </p:txBody>
      </p:sp>
      <p:pic>
        <p:nvPicPr>
          <p:cNvPr id="3074" name="Picture 2" descr="http://cds.cern.ch/record/1443882/files/LHCB-TDR-012.jpg?subformat=icon-180">
            <a:extLst>
              <a:ext uri="{FF2B5EF4-FFF2-40B4-BE49-F238E27FC236}">
                <a16:creationId xmlns:a16="http://schemas.microsoft.com/office/drawing/2014/main" id="{FF5C5D95-DC7D-DA4E-AD5D-D6CE4CC21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406992"/>
            <a:ext cx="2286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27AE0A6-5913-434C-A236-CFA38144AF59}"/>
              </a:ext>
            </a:extLst>
          </p:cNvPr>
          <p:cNvSpPr/>
          <p:nvPr/>
        </p:nvSpPr>
        <p:spPr>
          <a:xfrm>
            <a:off x="4489648" y="786056"/>
            <a:ext cx="4114800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US" sz="2000" b="1" dirty="0">
                <a:solidFill>
                  <a:schemeClr val="bg1"/>
                </a:solidFill>
              </a:rPr>
              <a:t>Start of 2021 (draft to LHCC)</a:t>
            </a:r>
          </a:p>
        </p:txBody>
      </p:sp>
    </p:spTree>
    <p:extLst>
      <p:ext uri="{BB962C8B-B14F-4D97-AF65-F5344CB8AC3E}">
        <p14:creationId xmlns:p14="http://schemas.microsoft.com/office/powerpoint/2010/main" val="3465415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8060432" cy="648072"/>
          </a:xfrm>
        </p:spPr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496" y="4581128"/>
            <a:ext cx="8579296" cy="1296144"/>
          </a:xfrm>
        </p:spPr>
        <p:txBody>
          <a:bodyPr/>
          <a:lstStyle/>
          <a:p>
            <a:r>
              <a:rPr lang="en-US" b="1" dirty="0"/>
              <a:t>Schedule changed in late 2019</a:t>
            </a:r>
          </a:p>
          <a:p>
            <a:pPr marL="457200" lvl="1" indent="0">
              <a:buNone/>
            </a:pPr>
            <a:r>
              <a:rPr lang="en-US" dirty="0"/>
              <a:t>2024 operational year</a:t>
            </a:r>
          </a:p>
          <a:p>
            <a:r>
              <a:rPr lang="en-US" dirty="0"/>
              <a:t>Current covid-19 crisis could be expected to impact on 2021 schedule</a:t>
            </a:r>
          </a:p>
        </p:txBody>
      </p:sp>
      <p:pic>
        <p:nvPicPr>
          <p:cNvPr id="5122" name="Picture 2" descr="https://lhc-commissioning.web.cern.ch/lhc-commissioning/schedule/images/LHC-plans-to-2036.png">
            <a:extLst>
              <a:ext uri="{FF2B5EF4-FFF2-40B4-BE49-F238E27FC236}">
                <a16:creationId xmlns:a16="http://schemas.microsoft.com/office/drawing/2014/main" id="{B6E7C6D1-3F29-D54B-BA6D-06EF35624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5" y="980728"/>
            <a:ext cx="9144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5B1E4B6-FF65-FB43-BF36-A970A4D6314A}"/>
              </a:ext>
            </a:extLst>
          </p:cNvPr>
          <p:cNvCxnSpPr/>
          <p:nvPr/>
        </p:nvCxnSpPr>
        <p:spPr>
          <a:xfrm>
            <a:off x="8388424" y="3717032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33CCF2B-60AB-EA4D-8CED-0ACCDC657267}"/>
              </a:ext>
            </a:extLst>
          </p:cNvPr>
          <p:cNvSpPr txBox="1"/>
          <p:nvPr/>
        </p:nvSpPr>
        <p:spPr>
          <a:xfrm>
            <a:off x="8316416" y="3284984"/>
            <a:ext cx="73129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Run 6</a:t>
            </a:r>
          </a:p>
        </p:txBody>
      </p:sp>
    </p:spTree>
    <p:extLst>
      <p:ext uri="{BB962C8B-B14F-4D97-AF65-F5344CB8AC3E}">
        <p14:creationId xmlns:p14="http://schemas.microsoft.com/office/powerpoint/2010/main" val="2186206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8060432" cy="648072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Upgrade / Installation Schedule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6024" y="2564904"/>
            <a:ext cx="8892480" cy="1296144"/>
          </a:xfrm>
        </p:spPr>
        <p:txBody>
          <a:bodyPr/>
          <a:lstStyle/>
          <a:p>
            <a:r>
              <a:rPr lang="en-US" sz="2400" dirty="0"/>
              <a:t>Consolidation/enhancement phase in LS3</a:t>
            </a:r>
          </a:p>
          <a:p>
            <a:pPr lvl="1"/>
            <a:r>
              <a:rPr lang="en-US" sz="2400" dirty="0"/>
              <a:t>First stage of Upgrade II “Upgrade </a:t>
            </a:r>
            <a:r>
              <a:rPr lang="en-US" sz="2400" dirty="0" err="1"/>
              <a:t>Ib</a:t>
            </a:r>
            <a:r>
              <a:rPr lang="en-US" sz="2400" dirty="0"/>
              <a:t>”</a:t>
            </a:r>
          </a:p>
          <a:p>
            <a:pPr lvl="1"/>
            <a:r>
              <a:rPr lang="en-US" sz="2400" dirty="0"/>
              <a:t>No luminosity change (baseline)</a:t>
            </a:r>
          </a:p>
          <a:p>
            <a:r>
              <a:rPr lang="en-US" sz="2400" dirty="0"/>
              <a:t>Main installation phase in LS4</a:t>
            </a:r>
          </a:p>
          <a:p>
            <a:pPr lvl="1"/>
            <a:r>
              <a:rPr lang="en-US" sz="2400" dirty="0"/>
              <a:t>Full Upgrade II (luminosity increase)</a:t>
            </a:r>
          </a:p>
          <a:p>
            <a:r>
              <a:rPr lang="en-US" sz="2400" dirty="0"/>
              <a:t>Framework Technical Design Report (FTDR)</a:t>
            </a:r>
          </a:p>
          <a:p>
            <a:r>
              <a:rPr lang="en-US" sz="2400" dirty="0"/>
              <a:t>Individual subdetector TDRs will follow FTDR</a:t>
            </a:r>
          </a:p>
          <a:p>
            <a:pPr lvl="1"/>
            <a:r>
              <a:rPr lang="en-US" sz="2400" dirty="0"/>
              <a:t>LS3 consolidation/enhancements TDRs soon after</a:t>
            </a:r>
          </a:p>
          <a:p>
            <a:pPr lvl="1"/>
            <a:r>
              <a:rPr lang="en-US" sz="2400" dirty="0"/>
              <a:t>LS4 Upgrade II subdetector TDRs later </a:t>
            </a:r>
          </a:p>
          <a:p>
            <a:pPr lvl="2"/>
            <a:endParaRPr lang="en-US" b="1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159587-E810-DD40-A32A-0A976030AB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20" y="836712"/>
            <a:ext cx="8446344" cy="100811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4EB426-D478-DB43-B8EB-C903BF75F1F3}"/>
              </a:ext>
            </a:extLst>
          </p:cNvPr>
          <p:cNvCxnSpPr/>
          <p:nvPr/>
        </p:nvCxnSpPr>
        <p:spPr>
          <a:xfrm>
            <a:off x="1093037" y="1772816"/>
            <a:ext cx="0" cy="45738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ABD46E1-7CFA-BD46-A671-020572986C7C}"/>
              </a:ext>
            </a:extLst>
          </p:cNvPr>
          <p:cNvSpPr txBox="1"/>
          <p:nvPr/>
        </p:nvSpPr>
        <p:spPr>
          <a:xfrm>
            <a:off x="971600" y="2178297"/>
            <a:ext cx="15412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</a:rPr>
              <a:t>UII Framework TDR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191DB8-84BA-4C4D-8B21-62E664CC2919}"/>
              </a:ext>
            </a:extLst>
          </p:cNvPr>
          <p:cNvCxnSpPr/>
          <p:nvPr/>
        </p:nvCxnSpPr>
        <p:spPr>
          <a:xfrm>
            <a:off x="2965244" y="1772816"/>
            <a:ext cx="0" cy="45738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776EBB2-A93E-E048-A1E4-D747F33CD178}"/>
              </a:ext>
            </a:extLst>
          </p:cNvPr>
          <p:cNvSpPr txBox="1"/>
          <p:nvPr/>
        </p:nvSpPr>
        <p:spPr>
          <a:xfrm>
            <a:off x="2843808" y="2178297"/>
            <a:ext cx="16757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C0504D"/>
                </a:solidFill>
              </a:rPr>
              <a:t>UII </a:t>
            </a:r>
            <a:r>
              <a:rPr lang="en-US" sz="1350" dirty="0" err="1">
                <a:solidFill>
                  <a:srgbClr val="C0504D"/>
                </a:solidFill>
              </a:rPr>
              <a:t>Subdetector</a:t>
            </a:r>
            <a:r>
              <a:rPr lang="en-US" sz="1350" dirty="0">
                <a:solidFill>
                  <a:srgbClr val="C0504D"/>
                </a:solidFill>
              </a:rPr>
              <a:t> TDRs</a:t>
            </a:r>
          </a:p>
        </p:txBody>
      </p:sp>
    </p:spTree>
    <p:extLst>
      <p:ext uri="{BB962C8B-B14F-4D97-AF65-F5344CB8AC3E}">
        <p14:creationId xmlns:p14="http://schemas.microsoft.com/office/powerpoint/2010/main" val="627294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Remarks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00600"/>
          </a:xfrm>
        </p:spPr>
        <p:txBody>
          <a:bodyPr/>
          <a:lstStyle/>
          <a:p>
            <a:r>
              <a:rPr lang="en-US" dirty="0"/>
              <a:t>Schedule uncertainties</a:t>
            </a:r>
          </a:p>
          <a:p>
            <a:pPr marL="457200" lvl="1" indent="0">
              <a:buNone/>
            </a:pPr>
            <a:r>
              <a:rPr lang="en-US" dirty="0"/>
              <a:t>LS3 already pushed back one year</a:t>
            </a:r>
          </a:p>
          <a:p>
            <a:pPr marL="457200" lvl="1" indent="0">
              <a:buNone/>
            </a:pPr>
            <a:r>
              <a:rPr lang="en-US" dirty="0"/>
              <a:t>Profit from delay and long duration of LS3</a:t>
            </a:r>
          </a:p>
          <a:p>
            <a:r>
              <a:rPr lang="en-US" dirty="0"/>
              <a:t>Given current uncertainties decouple ask:</a:t>
            </a:r>
          </a:p>
          <a:p>
            <a:pPr lvl="1"/>
            <a:r>
              <a:rPr lang="en-US" dirty="0"/>
              <a:t>What detector do we want for final </a:t>
            </a:r>
            <a:r>
              <a:rPr lang="en-US" dirty="0" err="1"/>
              <a:t>LHCb</a:t>
            </a:r>
            <a:r>
              <a:rPr lang="en-US" dirty="0"/>
              <a:t> luminosity ?</a:t>
            </a:r>
          </a:p>
          <a:p>
            <a:pPr lvl="1"/>
            <a:r>
              <a:rPr lang="en-US" dirty="0"/>
              <a:t>What timescale could this be constructed on ?</a:t>
            </a:r>
          </a:p>
          <a:p>
            <a:pPr lvl="2"/>
            <a:r>
              <a:rPr lang="en-US" dirty="0"/>
              <a:t>Plans for LS3 and LS4</a:t>
            </a:r>
          </a:p>
          <a:p>
            <a:r>
              <a:rPr lang="en-US" dirty="0"/>
              <a:t>LS3 modest changes</a:t>
            </a:r>
          </a:p>
          <a:p>
            <a:pPr lvl="1"/>
            <a:r>
              <a:rPr lang="en-US" dirty="0"/>
              <a:t>Neither time nor finances would permit major upgrade for LS3 on current timescale</a:t>
            </a:r>
          </a:p>
        </p:txBody>
      </p:sp>
    </p:spTree>
    <p:extLst>
      <p:ext uri="{BB962C8B-B14F-4D97-AF65-F5344CB8AC3E}">
        <p14:creationId xmlns:p14="http://schemas.microsoft.com/office/powerpoint/2010/main" val="1263611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6C6D8-FD0E-5E4E-A186-4B82AE37E7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ZOOM etiquette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9F1687-9B3E-6943-B82C-4102BAC09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093576-FD4C-2E45-BA02-A7990C61D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00600"/>
          </a:xfrm>
        </p:spPr>
        <p:txBody>
          <a:bodyPr/>
          <a:lstStyle/>
          <a:p>
            <a:r>
              <a:rPr lang="en-US" dirty="0"/>
              <a:t>This is a public meeting</a:t>
            </a:r>
          </a:p>
          <a:p>
            <a:pPr lvl="1"/>
            <a:r>
              <a:rPr lang="en-US" sz="2000" dirty="0"/>
              <a:t>Theory colleagues and potential new collaborators are attending</a:t>
            </a:r>
          </a:p>
          <a:p>
            <a:r>
              <a:rPr lang="en-US" dirty="0"/>
              <a:t>Session chair will share speaker’s slides</a:t>
            </a:r>
          </a:p>
          <a:p>
            <a:r>
              <a:rPr lang="en-US" dirty="0"/>
              <a:t>Slides containing initial costings will be shown</a:t>
            </a:r>
          </a:p>
          <a:p>
            <a:pPr lvl="1"/>
            <a:r>
              <a:rPr lang="en-US" sz="2000" dirty="0"/>
              <a:t>but protected on </a:t>
            </a:r>
            <a:r>
              <a:rPr lang="en-US" sz="2000" dirty="0" err="1"/>
              <a:t>indico</a:t>
            </a:r>
            <a:r>
              <a:rPr lang="en-US" sz="2000" dirty="0"/>
              <a:t> for </a:t>
            </a:r>
            <a:r>
              <a:rPr lang="en-US" sz="2000" dirty="0" err="1"/>
              <a:t>LHCb</a:t>
            </a:r>
            <a:r>
              <a:rPr lang="en-US" sz="2000" dirty="0"/>
              <a:t> members only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DC7A34-2035-DA48-8FC6-6AF931BFBE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8947" y="3284984"/>
            <a:ext cx="2567285" cy="3052564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6E59275D-30AD-B449-B589-75BA9BB80727}"/>
              </a:ext>
            </a:extLst>
          </p:cNvPr>
          <p:cNvSpPr txBox="1">
            <a:spLocks/>
          </p:cNvSpPr>
          <p:nvPr/>
        </p:nvSpPr>
        <p:spPr bwMode="auto">
          <a:xfrm>
            <a:off x="358316" y="2924944"/>
            <a:ext cx="6119515" cy="170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Questions very much encouraged</a:t>
            </a:r>
          </a:p>
          <a:p>
            <a:pPr lvl="1"/>
            <a:r>
              <a:rPr lang="en-US" dirty="0"/>
              <a:t>Use “raise hand” to ask to speak</a:t>
            </a:r>
          </a:p>
          <a:p>
            <a:pPr lvl="1"/>
            <a:r>
              <a:rPr lang="en-US" dirty="0"/>
              <a:t>Chair will invite to speak </a:t>
            </a:r>
          </a:p>
          <a:p>
            <a:pPr lvl="1"/>
            <a:r>
              <a:rPr lang="en-US" dirty="0"/>
              <a:t>Also good chat function</a:t>
            </a:r>
          </a:p>
          <a:p>
            <a:pPr lvl="1"/>
            <a:r>
              <a:rPr lang="en-US" dirty="0"/>
              <a:t>Longer discussion sessions after several talk on same topic.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37754F-8946-024D-B9A3-1D2395FD77B3}"/>
              </a:ext>
            </a:extLst>
          </p:cNvPr>
          <p:cNvSpPr txBox="1"/>
          <p:nvPr/>
        </p:nvSpPr>
        <p:spPr>
          <a:xfrm>
            <a:off x="457200" y="5983227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Thanks to Joel </a:t>
            </a:r>
            <a:r>
              <a:rPr lang="en-US" b="1" dirty="0" err="1"/>
              <a:t>Closier</a:t>
            </a:r>
            <a:r>
              <a:rPr lang="en-US" b="1" dirty="0"/>
              <a:t> for his advice &amp; support</a:t>
            </a:r>
          </a:p>
        </p:txBody>
      </p:sp>
    </p:spTree>
    <p:extLst>
      <p:ext uri="{BB962C8B-B14F-4D97-AF65-F5344CB8AC3E}">
        <p14:creationId xmlns:p14="http://schemas.microsoft.com/office/powerpoint/2010/main" val="3480233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CA0CB-285A-7F4E-B03E-2E1FD25EFE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CDB0B4-837A-C14D-AB98-B49C779A7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96757C-67CC-974D-AABE-6D7A6115B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Workshop inside working hours (CET)</a:t>
            </a:r>
          </a:p>
          <a:p>
            <a:pPr lvl="1"/>
            <a:r>
              <a:rPr lang="en-US" dirty="0"/>
              <a:t>Monday till Wednesday lunchtime</a:t>
            </a:r>
          </a:p>
          <a:p>
            <a:r>
              <a:rPr lang="en-US" dirty="0"/>
              <a:t>URB is being rescheduled</a:t>
            </a:r>
          </a:p>
          <a:p>
            <a:r>
              <a:rPr lang="en-US" dirty="0"/>
              <a:t>Summary Talks in Tuesday Meeting 7</a:t>
            </a:r>
            <a:r>
              <a:rPr lang="en-US" baseline="30000" dirty="0"/>
              <a:t>th</a:t>
            </a:r>
            <a:r>
              <a:rPr lang="en-US" dirty="0"/>
              <a:t> April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D7AFAE-240B-B043-9E9F-F786E7FE6B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34285"/>
            <a:ext cx="9144000" cy="19335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7E8AF8-75AD-0849-82A2-443122F8A6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98034"/>
            <a:ext cx="4680694" cy="10362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FD3A79-27F6-F943-93E1-8B94C4CE2C2D}"/>
              </a:ext>
            </a:extLst>
          </p:cNvPr>
          <p:cNvSpPr txBox="1"/>
          <p:nvPr/>
        </p:nvSpPr>
        <p:spPr>
          <a:xfrm>
            <a:off x="3933468" y="6110718"/>
            <a:ext cx="542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Particular thanks to </a:t>
            </a:r>
            <a:r>
              <a:rPr lang="en-US" dirty="0" err="1"/>
              <a:t>Ulrik</a:t>
            </a:r>
            <a:r>
              <a:rPr lang="en-US" dirty="0"/>
              <a:t> for taking the night shift….</a:t>
            </a:r>
          </a:p>
        </p:txBody>
      </p:sp>
      <p:pic>
        <p:nvPicPr>
          <p:cNvPr id="1026" name="Picture 2" descr="Ulrik EGEDE - Higgs Centre for Theoretical Physics">
            <a:extLst>
              <a:ext uri="{FF2B5EF4-FFF2-40B4-BE49-F238E27FC236}">
                <a16:creationId xmlns:a16="http://schemas.microsoft.com/office/drawing/2014/main" id="{BF1F8DB8-3971-5344-B5C0-A3154A98D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817356" y="5530641"/>
            <a:ext cx="499868" cy="49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oogle Earth's latest tools let users create and share 'maps or ...">
            <a:extLst>
              <a:ext uri="{FF2B5EF4-FFF2-40B4-BE49-F238E27FC236}">
                <a16:creationId xmlns:a16="http://schemas.microsoft.com/office/drawing/2014/main" id="{DBCA6167-6271-A749-9FD7-35FBB2E962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8314" y="4704072"/>
            <a:ext cx="837952" cy="80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140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86DC8-D5EB-1840-84B8-779D9215DF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Come dive into our future 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B7305F-D0CA-774F-893D-DE1AAD18A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6078C-0ADD-A844-8662-D0B9EE0F7B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002" y="908719"/>
            <a:ext cx="8040982" cy="55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027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42F6B-234C-B54F-A113-C52F8D80A4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Workshop Series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35954E-7553-7D4E-A75F-8444EE69E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5F8028-FFAA-F246-ACA8-4C79A1FDF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429" y="116632"/>
            <a:ext cx="2088232" cy="17197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90BC01-2AF9-EB4A-AD37-2896E0E5A9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668" y="116632"/>
            <a:ext cx="2809828" cy="15841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BADA0E-AA27-7941-B07E-6E0FCF31F9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429" y="1772816"/>
            <a:ext cx="4968551" cy="1368152"/>
          </a:xfrm>
          <a:prstGeom prst="rect">
            <a:avLst/>
          </a:prstGeom>
        </p:spPr>
      </p:pic>
      <p:pic>
        <p:nvPicPr>
          <p:cNvPr id="1026" name="Picture 2" descr="https://icc.ub.edu/files/activity/image_1427.jpg">
            <a:extLst>
              <a:ext uri="{FF2B5EF4-FFF2-40B4-BE49-F238E27FC236}">
                <a16:creationId xmlns:a16="http://schemas.microsoft.com/office/drawing/2014/main" id="{AB71DEAB-0F98-A044-92BD-C0783D99A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436" y="836712"/>
            <a:ext cx="3637492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02721A-EA41-7548-A3DD-E989FBA35E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3140968"/>
            <a:ext cx="4896544" cy="15841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7DA5F5-7EB9-C24E-B66F-480C677A5D9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077"/>
          <a:stretch/>
        </p:blipFill>
        <p:spPr>
          <a:xfrm>
            <a:off x="3505480" y="4725144"/>
            <a:ext cx="1700991" cy="18464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7AF50C-2447-684E-B5DB-EAE5AB13172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9" y="5445224"/>
            <a:ext cx="1433888" cy="10075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136875-0B6B-A94D-BC8D-3F97FC250F6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756276"/>
            <a:ext cx="2491056" cy="212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395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8D07EB6-2DAF-7F4F-AB52-AD88BA349F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002" y="908719"/>
            <a:ext cx="8040982" cy="55446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886DC8-D5EB-1840-84B8-779D9215DF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B7305F-D0CA-774F-893D-DE1AAD18A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B5380BA-E4C8-6249-958F-1327DCE22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002" y="900222"/>
            <a:ext cx="8040982" cy="5553114"/>
          </a:xfrm>
        </p:spPr>
        <p:txBody>
          <a:bodyPr/>
          <a:lstStyle/>
          <a:p>
            <a:r>
              <a:rPr lang="en-US" dirty="0"/>
              <a:t>Approved to proceed to Framework TDR</a:t>
            </a:r>
          </a:p>
          <a:p>
            <a:r>
              <a:rPr lang="en-US" dirty="0"/>
              <a:t>Machine CDR in tandem</a:t>
            </a:r>
          </a:p>
          <a:p>
            <a:endParaRPr lang="en-US" dirty="0"/>
          </a:p>
          <a:p>
            <a:r>
              <a:rPr lang="en-US" dirty="0"/>
              <a:t>FTDR: Layout the detector </a:t>
            </a:r>
          </a:p>
          <a:p>
            <a:pPr lvl="2"/>
            <a:r>
              <a:rPr lang="en-US" dirty="0"/>
              <a:t>options, costs, interests</a:t>
            </a:r>
          </a:p>
          <a:p>
            <a:pPr lvl="1"/>
            <a:r>
              <a:rPr lang="en-US" dirty="0"/>
              <a:t>Main aim of this meeting to discuss </a:t>
            </a:r>
          </a:p>
          <a:p>
            <a:pPr marL="457200" lvl="1" indent="0">
              <a:buNone/>
            </a:pPr>
            <a:r>
              <a:rPr lang="en-US" dirty="0"/>
              <a:t>the potential projects to include</a:t>
            </a:r>
          </a:p>
          <a:p>
            <a:pPr lvl="2"/>
            <a:r>
              <a:rPr lang="en-US" dirty="0"/>
              <a:t>Modest changes in LS3</a:t>
            </a:r>
          </a:p>
          <a:p>
            <a:pPr lvl="2"/>
            <a:r>
              <a:rPr lang="en-US" dirty="0"/>
              <a:t>Major changes in LS4</a:t>
            </a:r>
          </a:p>
          <a:p>
            <a:pPr lvl="2"/>
            <a:endParaRPr lang="en-US" dirty="0"/>
          </a:p>
          <a:p>
            <a:r>
              <a:rPr lang="en-US" b="1" dirty="0"/>
              <a:t>FTDR Submission in early 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21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80845-1920-7442-8530-86DE2EB14B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Some Gaudi Tourism 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FBCB3-778E-AF43-A7CC-4BC712A7B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18397E-2CAE-3A45-B072-0A05BE7B1B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39552" y="908719"/>
            <a:ext cx="8060432" cy="555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06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CBC5A-78A3-B242-88F5-FF82136F33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Shopping on La </a:t>
            </a:r>
            <a:r>
              <a:rPr lang="en-US" dirty="0" err="1"/>
              <a:t>Rambla</a:t>
            </a:r>
            <a:r>
              <a:rPr lang="en-US" dirty="0"/>
              <a:t> 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981237-3F7B-FE41-AA3E-AD117A8A7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C8F57-E3DE-B74D-A7A8-7D1113297A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908719"/>
            <a:ext cx="8060432" cy="532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40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4BEB1-AD60-0B43-BFC5-91BCFE4FB4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quick game at the </a:t>
            </a:r>
            <a:r>
              <a:rPr lang="en-US" dirty="0" err="1"/>
              <a:t>Nou</a:t>
            </a:r>
            <a:r>
              <a:rPr lang="en-US" dirty="0"/>
              <a:t> Camp 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D2927-43B7-7B43-A7D6-B930D1ADE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696976-517D-5B47-AF5F-9AD4A581A4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908720"/>
            <a:ext cx="8060432" cy="4921957"/>
          </a:xfrm>
        </p:spPr>
      </p:pic>
    </p:spTree>
    <p:extLst>
      <p:ext uri="{BB962C8B-B14F-4D97-AF65-F5344CB8AC3E}">
        <p14:creationId xmlns:p14="http://schemas.microsoft.com/office/powerpoint/2010/main" val="1494456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64A9A-C5DD-A543-A4E2-D6AA6723DF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Tapas, BYO Cava 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DE80C-7B14-6243-A0BE-646A6093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E83CF2-98C5-4D4F-B296-38E9843502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908719"/>
            <a:ext cx="8060432" cy="54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27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42F6B-234C-B54F-A113-C52F8D80A4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Workshop Series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35954E-7553-7D4E-A75F-8444EE69E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5F8028-FFAA-F246-ACA8-4C79A1FDFD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429" y="116632"/>
            <a:ext cx="2088232" cy="17197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90BC01-2AF9-EB4A-AD37-2896E0E5A9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668" y="116632"/>
            <a:ext cx="2809828" cy="15841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BADA0E-AA27-7941-B07E-6E0FCF31F96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429" y="1772816"/>
            <a:ext cx="4968551" cy="1368152"/>
          </a:xfrm>
          <a:prstGeom prst="rect">
            <a:avLst/>
          </a:prstGeom>
        </p:spPr>
      </p:pic>
      <p:pic>
        <p:nvPicPr>
          <p:cNvPr id="1026" name="Picture 2" descr="https://icc.ub.edu/files/activity/image_1427.jpg">
            <a:extLst>
              <a:ext uri="{FF2B5EF4-FFF2-40B4-BE49-F238E27FC236}">
                <a16:creationId xmlns:a16="http://schemas.microsoft.com/office/drawing/2014/main" id="{AB71DEAB-0F98-A044-92BD-C0783D99A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436" y="764704"/>
            <a:ext cx="3637492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136875-0B6B-A94D-BC8D-3F97FC250F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5440" y="4756276"/>
            <a:ext cx="2491056" cy="21291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02721A-EA41-7548-A3DD-E989FBA35E7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3140968"/>
            <a:ext cx="4896544" cy="158417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A04B33C-C8DC-E341-9532-D9150B96D942}"/>
              </a:ext>
            </a:extLst>
          </p:cNvPr>
          <p:cNvSpPr/>
          <p:nvPr/>
        </p:nvSpPr>
        <p:spPr>
          <a:xfrm>
            <a:off x="4355976" y="404664"/>
            <a:ext cx="4464496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83AD0E-22CC-6F42-8381-E62811EEEED0}"/>
              </a:ext>
            </a:extLst>
          </p:cNvPr>
          <p:cNvSpPr txBox="1"/>
          <p:nvPr/>
        </p:nvSpPr>
        <p:spPr>
          <a:xfrm>
            <a:off x="4499992" y="518477"/>
            <a:ext cx="4273927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Many Many</a:t>
            </a:r>
            <a:r>
              <a:rPr lang="en-US" sz="2400" dirty="0">
                <a:solidFill>
                  <a:schemeClr val="bg1"/>
                </a:solidFill>
              </a:rPr>
              <a:t> thanks </a:t>
            </a:r>
          </a:p>
          <a:p>
            <a:r>
              <a:rPr lang="en-US" sz="2400" dirty="0">
                <a:solidFill>
                  <a:schemeClr val="bg1"/>
                </a:solidFill>
              </a:rPr>
              <a:t>to Barcelona local </a:t>
            </a:r>
            <a:r>
              <a:rPr lang="en-US" sz="2400" dirty="0" err="1">
                <a:solidFill>
                  <a:schemeClr val="bg1"/>
                </a:solidFill>
              </a:rPr>
              <a:t>organisers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They had done a huge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amount of work before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we had to move to video conf.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err="1">
                <a:solidFill>
                  <a:schemeClr val="bg1"/>
                </a:solidFill>
              </a:rPr>
              <a:t>LHCb</a:t>
            </a:r>
            <a:r>
              <a:rPr lang="en-US" sz="2400" dirty="0">
                <a:solidFill>
                  <a:schemeClr val="bg1"/>
                </a:solidFill>
              </a:rPr>
              <a:t> will go to Barcelona for </a:t>
            </a:r>
          </a:p>
          <a:p>
            <a:r>
              <a:rPr lang="en-US" sz="2400" dirty="0">
                <a:solidFill>
                  <a:schemeClr val="bg1"/>
                </a:solidFill>
              </a:rPr>
              <a:t>an event at the next possible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occasion !</a:t>
            </a:r>
          </a:p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D736EB-C1A7-5749-A5D9-286F446E6875}"/>
              </a:ext>
            </a:extLst>
          </p:cNvPr>
          <p:cNvCxnSpPr/>
          <p:nvPr/>
        </p:nvCxnSpPr>
        <p:spPr>
          <a:xfrm>
            <a:off x="323528" y="2778944"/>
            <a:ext cx="108012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3A15DE3-6133-9449-AFE6-2B968813744A}"/>
              </a:ext>
            </a:extLst>
          </p:cNvPr>
          <p:cNvSpPr txBox="1"/>
          <p:nvPr/>
        </p:nvSpPr>
        <p:spPr>
          <a:xfrm>
            <a:off x="1448450" y="2609528"/>
            <a:ext cx="565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Vidyo</a:t>
            </a:r>
            <a:endParaRPr lang="en-US" sz="12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41F5862-8FC3-094F-A0F7-65A5A8618F3E}"/>
              </a:ext>
            </a:extLst>
          </p:cNvPr>
          <p:cNvCxnSpPr>
            <a:cxnSpLocks/>
          </p:cNvCxnSpPr>
          <p:nvPr/>
        </p:nvCxnSpPr>
        <p:spPr>
          <a:xfrm flipV="1">
            <a:off x="1475656" y="2753544"/>
            <a:ext cx="537820" cy="551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A46FF65-6D93-694C-8737-BDD54EB9DB74}"/>
              </a:ext>
            </a:extLst>
          </p:cNvPr>
          <p:cNvSpPr txBox="1"/>
          <p:nvPr/>
        </p:nvSpPr>
        <p:spPr>
          <a:xfrm>
            <a:off x="2051720" y="260952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Zoom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04016E1-22CF-0944-8EB3-61C77ACC22F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077"/>
          <a:stretch/>
        </p:blipFill>
        <p:spPr>
          <a:xfrm>
            <a:off x="3505480" y="4725144"/>
            <a:ext cx="1700991" cy="18464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1E8CAFB-8A56-4A4F-A3B2-F645E98C662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9" y="5445224"/>
            <a:ext cx="1433888" cy="100755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750303F-7581-5F45-99BD-69D400D25443}"/>
              </a:ext>
            </a:extLst>
          </p:cNvPr>
          <p:cNvSpPr/>
          <p:nvPr/>
        </p:nvSpPr>
        <p:spPr>
          <a:xfrm>
            <a:off x="4283968" y="4797152"/>
            <a:ext cx="4464496" cy="1543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4953D2-EBBB-0E4D-9B22-C37C3B54EA55}"/>
              </a:ext>
            </a:extLst>
          </p:cNvPr>
          <p:cNvSpPr txBox="1"/>
          <p:nvPr/>
        </p:nvSpPr>
        <p:spPr>
          <a:xfrm>
            <a:off x="4408476" y="4964975"/>
            <a:ext cx="33476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Many Many</a:t>
            </a:r>
            <a:r>
              <a:rPr lang="en-US" sz="2400" dirty="0">
                <a:solidFill>
                  <a:schemeClr val="bg1"/>
                </a:solidFill>
              </a:rPr>
              <a:t> thanks </a:t>
            </a:r>
          </a:p>
          <a:p>
            <a:r>
              <a:rPr lang="en-US" sz="2400" dirty="0">
                <a:solidFill>
                  <a:schemeClr val="bg1"/>
                </a:solidFill>
              </a:rPr>
              <a:t>to </a:t>
            </a:r>
            <a:r>
              <a:rPr lang="en-US" sz="2400" dirty="0" err="1">
                <a:solidFill>
                  <a:schemeClr val="bg1"/>
                </a:solidFill>
              </a:rPr>
              <a:t>LHCb</a:t>
            </a:r>
            <a:r>
              <a:rPr lang="en-US" sz="2400" dirty="0">
                <a:solidFill>
                  <a:schemeClr val="bg1"/>
                </a:solidFill>
              </a:rPr>
              <a:t> Secretariat:</a:t>
            </a:r>
          </a:p>
          <a:p>
            <a:r>
              <a:rPr lang="en-US" sz="2400" dirty="0">
                <a:solidFill>
                  <a:schemeClr val="bg1"/>
                </a:solidFill>
              </a:rPr>
              <a:t>Nathalie, Cindy, Amelie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229B9D4-20DA-C74D-9D17-C123385BBE9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7" y="3142100"/>
            <a:ext cx="2491056" cy="212910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00445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1B0D4-17A5-2C48-8785-EE9D965218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Documents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175B5A-9C66-BD45-960A-A9616B87C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8DD809-4591-C643-A2E1-B96CCDB0A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864" y="908720"/>
            <a:ext cx="8229600" cy="54006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Expression of Interest </a:t>
            </a:r>
            <a:r>
              <a:rPr lang="en-US" sz="1400" dirty="0"/>
              <a:t>(LHCC-2017-003)</a:t>
            </a:r>
            <a:r>
              <a:rPr lang="en-US" dirty="0"/>
              <a:t>	LHCC 2017</a:t>
            </a:r>
          </a:p>
          <a:p>
            <a:r>
              <a:rPr lang="en-US" dirty="0">
                <a:solidFill>
                  <a:srgbClr val="C00000"/>
                </a:solidFill>
              </a:rPr>
              <a:t>Physics Case </a:t>
            </a:r>
            <a:r>
              <a:rPr lang="en-US" sz="1400" dirty="0"/>
              <a:t>(LHCC-2018-027)	</a:t>
            </a:r>
            <a:r>
              <a:rPr lang="en-US" dirty="0"/>
              <a:t>	LHCC 2018</a:t>
            </a:r>
          </a:p>
          <a:p>
            <a:r>
              <a:rPr lang="en-US" dirty="0">
                <a:solidFill>
                  <a:srgbClr val="C00000"/>
                </a:solidFill>
              </a:rPr>
              <a:t>Accelerator Study </a:t>
            </a:r>
            <a:r>
              <a:rPr lang="en-US" sz="1400" dirty="0"/>
              <a:t>(CERN-ACC-2018-038)</a:t>
            </a:r>
            <a:r>
              <a:rPr lang="en-US" dirty="0"/>
              <a:t>	LHCC 2018</a:t>
            </a:r>
          </a:p>
          <a:p>
            <a:pPr lvl="1"/>
            <a:r>
              <a:rPr lang="en-US" dirty="0" err="1">
                <a:solidFill>
                  <a:schemeClr val="tx2"/>
                </a:solidFill>
              </a:rPr>
              <a:t>LHCb</a:t>
            </a:r>
            <a:r>
              <a:rPr lang="en-US" dirty="0">
                <a:solidFill>
                  <a:schemeClr val="tx2"/>
                </a:solidFill>
              </a:rPr>
              <a:t> preferred scenarios </a:t>
            </a:r>
            <a:r>
              <a:rPr lang="en-US" sz="1400" dirty="0">
                <a:solidFill>
                  <a:schemeClr val="tx2"/>
                </a:solidFill>
              </a:rPr>
              <a:t>(LHCb-PUB-2019-001)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Screen Shot 2019-04-07 at 13.56.10.png">
            <a:extLst>
              <a:ext uri="{FF2B5EF4-FFF2-40B4-BE49-F238E27FC236}">
                <a16:creationId xmlns:a16="http://schemas.microsoft.com/office/drawing/2014/main" id="{119E016C-38AE-424F-AF9C-FC1D8606CD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983900"/>
            <a:ext cx="3744475" cy="2325420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33B46E-5F66-5C4F-AFA8-4EA2AEDDD4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68" y="3096220"/>
            <a:ext cx="2311400" cy="3213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FEC2DF-0536-CD4F-B30F-6C9B5BA1AE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096220"/>
            <a:ext cx="22225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06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Physics Case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15816" y="3068960"/>
            <a:ext cx="5266928" cy="504056"/>
          </a:xfrm>
        </p:spPr>
        <p:txBody>
          <a:bodyPr/>
          <a:lstStyle/>
          <a:p>
            <a:r>
              <a:rPr lang="en-US" sz="2400" dirty="0"/>
              <a:t>Theory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7170" y="3573016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Monday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15563" y="4365104"/>
            <a:ext cx="1127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Wednesday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116632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&amp; European Strategy process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 descr="CPVSummary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052736"/>
            <a:ext cx="4603414" cy="2016224"/>
          </a:xfrm>
          <a:prstGeom prst="rect">
            <a:avLst/>
          </a:prstGeom>
        </p:spPr>
      </p:pic>
      <p:pic>
        <p:nvPicPr>
          <p:cNvPr id="16" name="Picture 15" descr="RDLFVSummary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3994341" cy="2232248"/>
          </a:xfrm>
          <a:prstGeom prst="rect">
            <a:avLst/>
          </a:prstGeom>
        </p:spPr>
      </p:pic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3183632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Chris Parkes, Upgrade II Workshop,  April 2019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F8D721B-6B93-3A48-A156-DE10A36545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7122" y="3880793"/>
            <a:ext cx="3419134" cy="50945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1A094A7-073B-D649-97B0-FF666A9F46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714"/>
          <a:stretch/>
        </p:blipFill>
        <p:spPr>
          <a:xfrm>
            <a:off x="6948264" y="3880794"/>
            <a:ext cx="1080120" cy="50405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A14F9DE-B47C-6742-A7C9-D4929209351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656" y="4653136"/>
            <a:ext cx="3565600" cy="72007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6632A03-232E-8849-941B-8DB2076828A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106"/>
          <a:stretch/>
        </p:blipFill>
        <p:spPr>
          <a:xfrm>
            <a:off x="3310656" y="5420077"/>
            <a:ext cx="3565600" cy="143792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CBBB530-AB30-C843-8D9C-19FBD097FA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20" r="-12222"/>
          <a:stretch/>
        </p:blipFill>
        <p:spPr>
          <a:xfrm>
            <a:off x="6981162" y="4653135"/>
            <a:ext cx="1191237" cy="7200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977AB0A-74EE-AE49-86A6-1D651F967FF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158" b="-2592"/>
          <a:stretch/>
        </p:blipFill>
        <p:spPr>
          <a:xfrm>
            <a:off x="6948264" y="5373216"/>
            <a:ext cx="1152128" cy="14379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BD2A0B5-4149-6848-8A7C-45D1AA63126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280" y="3573016"/>
            <a:ext cx="22225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27264"/>
      </p:ext>
    </p:extLst>
  </p:cSld>
  <p:clrMapOvr>
    <a:masterClrMapping/>
  </p:clrMapOvr>
</p:sld>
</file>

<file path=ppt/theme/theme1.xml><?xml version="1.0" encoding="utf-8"?>
<a:theme xmlns:a="http://schemas.openxmlformats.org/drawingml/2006/main" name="Chris Manches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29538</TotalTime>
  <Words>801</Words>
  <Application>Microsoft Macintosh PowerPoint</Application>
  <PresentationFormat>On-screen Show (4:3)</PresentationFormat>
  <Paragraphs>161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Chris Manchester Theme</vt:lpstr>
      <vt:lpstr>PowerPoint Presentation</vt:lpstr>
      <vt:lpstr>Workshop Series</vt:lpstr>
      <vt:lpstr>Some Gaudi Tourism ?</vt:lpstr>
      <vt:lpstr>Shopping on La Rambla ?</vt:lpstr>
      <vt:lpstr>A quick game at the Nou Camp ?</vt:lpstr>
      <vt:lpstr>Tapas, BYO Cava ? </vt:lpstr>
      <vt:lpstr>Workshop Series</vt:lpstr>
      <vt:lpstr>Documents</vt:lpstr>
      <vt:lpstr>Physics Case</vt:lpstr>
      <vt:lpstr>Machine Parameters</vt:lpstr>
      <vt:lpstr>External Approval</vt:lpstr>
      <vt:lpstr>Next Stages</vt:lpstr>
      <vt:lpstr>Upgrade II: Framework TDR Contents</vt:lpstr>
      <vt:lpstr>LHC Schedule</vt:lpstr>
      <vt:lpstr>LHCb Upgrade / Installation Schedule</vt:lpstr>
      <vt:lpstr>Remarks</vt:lpstr>
      <vt:lpstr>ZOOM etiquette</vt:lpstr>
      <vt:lpstr>Programme</vt:lpstr>
      <vt:lpstr>Come dive into our future !</vt:lpstr>
      <vt:lpstr>Summary</vt:lpstr>
    </vt:vector>
  </TitlesOfParts>
  <Company>University of Manchester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Microsoft Office User</cp:lastModifiedBy>
  <cp:revision>313</cp:revision>
  <cp:lastPrinted>2020-03-28T21:19:02Z</cp:lastPrinted>
  <dcterms:created xsi:type="dcterms:W3CDTF">2012-06-12T15:56:20Z</dcterms:created>
  <dcterms:modified xsi:type="dcterms:W3CDTF">2020-03-30T07:10:37Z</dcterms:modified>
</cp:coreProperties>
</file>