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331" r:id="rId3"/>
    <p:sldId id="284" r:id="rId4"/>
    <p:sldId id="329" r:id="rId5"/>
    <p:sldId id="330" r:id="rId6"/>
    <p:sldId id="288" r:id="rId7"/>
    <p:sldId id="290" r:id="rId8"/>
    <p:sldId id="326" r:id="rId9"/>
    <p:sldId id="327" r:id="rId10"/>
    <p:sldId id="345" r:id="rId11"/>
    <p:sldId id="343" r:id="rId12"/>
    <p:sldId id="341" r:id="rId1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40" autoAdjust="0"/>
    <p:restoredTop sz="94680"/>
  </p:normalViewPr>
  <p:slideViewPr>
    <p:cSldViewPr snapToObjects="1" showGuides="1">
      <p:cViewPr varScale="1">
        <p:scale>
          <a:sx n="133" d="100"/>
          <a:sy n="133" d="100"/>
        </p:scale>
        <p:origin x="3016" y="1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936" y="6241486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84520F-9153-994E-AC92-4AA6FAFAAE53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25129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247140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09320"/>
            <a:ext cx="6553200" cy="360000"/>
          </a:xfrm>
        </p:spPr>
        <p:txBody>
          <a:bodyPr/>
          <a:lstStyle/>
          <a:p>
            <a:r>
              <a:rPr lang="en-GB"/>
              <a:t>Beniamino Di Girolamo - 5th Workshop on LHCb Upgrade II - 30/03/2020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25129"/>
            <a:ext cx="539750" cy="5397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Beniamino Di Girolamo - 5th Workshop on LHCb Upgrade II - 30/03/2020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7EF42-0A36-4B3E-914E-C78A0A8E2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50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Upgrade II: impact on Accelerator and Technology sector</a:t>
            </a:r>
            <a:br>
              <a:rPr lang="en-US" dirty="0"/>
            </a:br>
            <a:r>
              <a:rPr lang="en-US" dirty="0"/>
              <a:t>a.k.a. HL-LHC – Technical Infrastructure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Beniamino Di Girolamo (CERN ATS/DO)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50077-402E-FC49-9650-9D127EE482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Workshop on </a:t>
            </a:r>
            <a:r>
              <a:rPr lang="en-US" dirty="0" err="1"/>
              <a:t>LHCb</a:t>
            </a:r>
            <a:r>
              <a:rPr lang="en-US" dirty="0"/>
              <a:t> Upgrade II - 30/03/2020</a:t>
            </a:r>
          </a:p>
        </p:txBody>
      </p:sp>
      <p:pic>
        <p:nvPicPr>
          <p:cNvPr id="48" name="Picture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165304"/>
            <a:ext cx="539750" cy="5397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19100CC-1ECD-BC4A-84DE-F0D85356E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 in progress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61CFAA-1C21-C448-AC0F-8F731FAEF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A6A441-40E3-6E4E-9376-291DED018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F35E5E18-A08B-CD48-AB2F-3408C553BDE8}"/>
              </a:ext>
            </a:extLst>
          </p:cNvPr>
          <p:cNvSpPr txBox="1">
            <a:spLocks/>
          </p:cNvSpPr>
          <p:nvPr/>
        </p:nvSpPr>
        <p:spPr>
          <a:xfrm>
            <a:off x="395536" y="2132961"/>
            <a:ext cx="5181600" cy="37797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Studies and simulations</a:t>
            </a:r>
          </a:p>
          <a:p>
            <a:pPr lvl="1"/>
            <a:r>
              <a:rPr lang="en-US" sz="1800" dirty="0"/>
              <a:t>Beam dynamics: R. De Maria</a:t>
            </a:r>
          </a:p>
          <a:p>
            <a:pPr lvl="1"/>
            <a:r>
              <a:rPr lang="en-US" sz="1800" dirty="0"/>
              <a:t>Energy deposition: F. </a:t>
            </a:r>
            <a:r>
              <a:rPr lang="en-US" sz="1800" dirty="0" err="1"/>
              <a:t>Cerutti</a:t>
            </a:r>
            <a:endParaRPr lang="en-US" sz="1800" dirty="0"/>
          </a:p>
          <a:p>
            <a:pPr lvl="1"/>
            <a:r>
              <a:rPr lang="en-US" sz="1800" dirty="0"/>
              <a:t>Radio-protection: S. Roessler</a:t>
            </a:r>
          </a:p>
          <a:p>
            <a:r>
              <a:rPr lang="en-US" sz="2000" dirty="0"/>
              <a:t>Cryogenics: L. Del Prat, G. Ferlin</a:t>
            </a:r>
          </a:p>
          <a:p>
            <a:r>
              <a:rPr lang="en-US" sz="2000" dirty="0"/>
              <a:t>Magnets: E. </a:t>
            </a:r>
            <a:r>
              <a:rPr lang="en-US" sz="2000" dirty="0" err="1"/>
              <a:t>Todesco</a:t>
            </a:r>
            <a:endParaRPr lang="en-US" sz="2000" dirty="0"/>
          </a:p>
          <a:p>
            <a:r>
              <a:rPr lang="en-US" sz="2000" dirty="0"/>
              <a:t>Machine protection: A. </a:t>
            </a:r>
            <a:r>
              <a:rPr lang="en-US" sz="2000" dirty="0" err="1"/>
              <a:t>Siemko</a:t>
            </a:r>
            <a:endParaRPr lang="en-US" sz="2000" dirty="0"/>
          </a:p>
          <a:p>
            <a:r>
              <a:rPr lang="en-US" sz="2000" dirty="0"/>
              <a:t>Power converters: J-P Burnet</a:t>
            </a:r>
          </a:p>
          <a:p>
            <a:endParaRPr lang="en-US" sz="2000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211080-A75D-E348-B4DB-85C8DD0B0777}"/>
              </a:ext>
            </a:extLst>
          </p:cNvPr>
          <p:cNvSpPr txBox="1">
            <a:spLocks/>
          </p:cNvSpPr>
          <p:nvPr/>
        </p:nvSpPr>
        <p:spPr>
          <a:xfrm>
            <a:off x="5218500" y="2113355"/>
            <a:ext cx="3722721" cy="37797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Absorbers: F. Sanchez Galan</a:t>
            </a:r>
          </a:p>
          <a:p>
            <a:r>
              <a:rPr lang="en-US" sz="2000" dirty="0"/>
              <a:t>Shielding: M. </a:t>
            </a:r>
            <a:r>
              <a:rPr lang="en-US" sz="2000" dirty="0" err="1"/>
              <a:t>Lazzeroni</a:t>
            </a:r>
            <a:endParaRPr lang="en-US" sz="2000" dirty="0"/>
          </a:p>
          <a:p>
            <a:r>
              <a:rPr lang="en-US" sz="2000" dirty="0"/>
              <a:t>R2E: R. Garcia Alia</a:t>
            </a:r>
          </a:p>
          <a:p>
            <a:r>
              <a:rPr lang="en-US" sz="2000" dirty="0"/>
              <a:t>Collimation: S. </a:t>
            </a:r>
            <a:r>
              <a:rPr lang="en-US" sz="2000" dirty="0" err="1"/>
              <a:t>Redaelli</a:t>
            </a:r>
            <a:endParaRPr lang="en-US" sz="2000" dirty="0"/>
          </a:p>
          <a:p>
            <a:r>
              <a:rPr lang="en-US" sz="2000" dirty="0"/>
              <a:t>Vacuum: G. </a:t>
            </a:r>
            <a:r>
              <a:rPr lang="en-US" sz="2000" dirty="0" err="1"/>
              <a:t>Bregliozzi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6A7790-793D-684F-BEAB-3EFE808EB246}"/>
              </a:ext>
            </a:extLst>
          </p:cNvPr>
          <p:cNvSpPr txBox="1"/>
          <p:nvPr/>
        </p:nvSpPr>
        <p:spPr>
          <a:xfrm>
            <a:off x="838200" y="1245688"/>
            <a:ext cx="671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Project leadership: Beniamino Di Girolamo</a:t>
            </a:r>
          </a:p>
          <a:p>
            <a:r>
              <a:rPr lang="en-US" sz="2000" dirty="0"/>
              <a:t>Technical coordination: François </a:t>
            </a:r>
            <a:r>
              <a:rPr lang="en-US" sz="2000" dirty="0" err="1"/>
              <a:t>Butin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95790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17F72-3822-2B4E-B5F8-384F4545D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in 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33945-7F1C-0747-ABA8-097F3EBA5E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Several iterations with TE/CRG, where the impact of the upgrade can result in high costs</a:t>
            </a:r>
          </a:p>
          <a:p>
            <a:pPr lvl="1"/>
            <a:r>
              <a:rPr lang="en-GB" dirty="0"/>
              <a:t>Now waiting more input from energy deposition and from e-cloud to better estimate the impact on cryogenics</a:t>
            </a:r>
          </a:p>
          <a:p>
            <a:r>
              <a:rPr lang="en-GB" dirty="0"/>
              <a:t>Meetings with VSC, MSC, ABT, EPC, MPE</a:t>
            </a:r>
          </a:p>
          <a:p>
            <a:pPr lvl="1"/>
            <a:r>
              <a:rPr lang="en-GB" dirty="0"/>
              <a:t>VSC: nothing special</a:t>
            </a:r>
          </a:p>
          <a:p>
            <a:pPr lvl="1"/>
            <a:r>
              <a:rPr lang="en-GB" dirty="0"/>
              <a:t>MSC: studies to be done, being triggered in the coming weeks. Many items to be checked</a:t>
            </a:r>
          </a:p>
          <a:p>
            <a:pPr lvl="1"/>
            <a:r>
              <a:rPr lang="en-GB" dirty="0"/>
              <a:t>ABT: contacted to explore the lack of space for collimation and protection on the injection side</a:t>
            </a:r>
          </a:p>
          <a:p>
            <a:pPr lvl="1"/>
            <a:r>
              <a:rPr lang="en-GB" dirty="0"/>
              <a:t>MPE and EPC: clear plans of consolidation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D20AEB-6222-6C43-A428-5AB786F25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0AC69-275C-904C-B4CF-804E842E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94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02911-1FB8-6B4D-A41D-D5819F090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ACF4B-C2DD-6544-ABD4-AD1BF4079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Focusing now to studies to have a </a:t>
            </a:r>
            <a:r>
              <a:rPr lang="en-US" dirty="0">
                <a:solidFill>
                  <a:srgbClr val="FF0000"/>
                </a:solidFill>
              </a:rPr>
              <a:t>more precise costing</a:t>
            </a:r>
          </a:p>
          <a:p>
            <a:r>
              <a:rPr lang="en-US" dirty="0">
                <a:solidFill>
                  <a:srgbClr val="5A5A5A"/>
                </a:solidFill>
              </a:rPr>
              <a:t>Template for CDR filling being prepared, distribution soon</a:t>
            </a:r>
          </a:p>
          <a:p>
            <a:r>
              <a:rPr lang="en-US" dirty="0"/>
              <a:t>This work comes in </a:t>
            </a:r>
            <a:r>
              <a:rPr lang="en-US" dirty="0">
                <a:solidFill>
                  <a:srgbClr val="FF0000"/>
                </a:solidFill>
              </a:rPr>
              <a:t>LS2</a:t>
            </a:r>
            <a:r>
              <a:rPr lang="en-US" dirty="0"/>
              <a:t> where a lot of key players have high load</a:t>
            </a:r>
          </a:p>
          <a:p>
            <a:pPr lvl="1"/>
            <a:r>
              <a:rPr lang="en-US" dirty="0"/>
              <a:t>Light interactions to limit impact whilst producing suitable documentation</a:t>
            </a:r>
          </a:p>
          <a:p>
            <a:pPr lvl="1"/>
            <a:r>
              <a:rPr lang="en-US" dirty="0"/>
              <a:t>COVID-19 doesn’t help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cryogenics boxes shielding </a:t>
            </a:r>
            <a:r>
              <a:rPr lang="en-US" dirty="0"/>
              <a:t>has to be seriously considered to limit costs</a:t>
            </a:r>
          </a:p>
          <a:p>
            <a:r>
              <a:rPr lang="en-US" dirty="0"/>
              <a:t>We will define </a:t>
            </a:r>
            <a:r>
              <a:rPr lang="en-US" dirty="0">
                <a:solidFill>
                  <a:srgbClr val="FF0000"/>
                </a:solidFill>
              </a:rPr>
              <a:t>costs in a conservative way </a:t>
            </a:r>
            <a:r>
              <a:rPr lang="en-US" dirty="0"/>
              <a:t>to avoid later surprises</a:t>
            </a:r>
          </a:p>
          <a:p>
            <a:r>
              <a:rPr lang="en-US" dirty="0">
                <a:solidFill>
                  <a:srgbClr val="FF0000"/>
                </a:solidFill>
              </a:rPr>
              <a:t>Scenario for anticipated installations </a:t>
            </a:r>
            <a:r>
              <a:rPr lang="en-US" dirty="0"/>
              <a:t>will be considered in a more calm moment (LS2 has to restart and COVID-19 has to be a sad memory), but </a:t>
            </a:r>
            <a:r>
              <a:rPr lang="en-US" dirty="0">
                <a:solidFill>
                  <a:srgbClr val="FF0000"/>
                </a:solidFill>
              </a:rPr>
              <a:t>it is not forgotten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28A71E-446D-3142-B988-52423A9BC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177F40-33E4-1B45-9CE6-50548DE7E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946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4F22D-FC9A-1A47-8330-994CD62BE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214B7-2169-B144-98CA-F0FFE476D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 of the HL-LHC Technical Infrastructure needs for </a:t>
            </a:r>
            <a:r>
              <a:rPr lang="en-US" dirty="0" err="1"/>
              <a:t>LHCb</a:t>
            </a:r>
            <a:r>
              <a:rPr lang="en-US" dirty="0"/>
              <a:t> Upgrade II</a:t>
            </a:r>
          </a:p>
          <a:p>
            <a:r>
              <a:rPr lang="en-US" dirty="0"/>
              <a:t>Scope of the studies</a:t>
            </a:r>
          </a:p>
          <a:p>
            <a:r>
              <a:rPr lang="en-US" dirty="0"/>
              <a:t>Organization to prepare a CDR/TDR for accelerator modifications</a:t>
            </a:r>
          </a:p>
          <a:p>
            <a:r>
              <a:rPr lang="en-US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EA00CA-20D6-BA43-8624-4BC4326C1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26DCE-C1C6-AA4A-A4A9-6D1EDA001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823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1494157" y="1428699"/>
            <a:ext cx="787820" cy="479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52" name="TextBox 51"/>
          <p:cNvSpPr txBox="1"/>
          <p:nvPr/>
        </p:nvSpPr>
        <p:spPr>
          <a:xfrm>
            <a:off x="1598827" y="1100683"/>
            <a:ext cx="6174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UX85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3</a:t>
            </a:fld>
            <a:endParaRPr lang="fr-FR"/>
          </a:p>
        </p:txBody>
      </p:sp>
      <p:sp>
        <p:nvSpPr>
          <p:cNvPr id="10" name="ZoneTexte 3"/>
          <p:cNvSpPr txBox="1"/>
          <p:nvPr/>
        </p:nvSpPr>
        <p:spPr>
          <a:xfrm>
            <a:off x="2284036" y="260648"/>
            <a:ext cx="5035353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LHCb @ High </a:t>
            </a:r>
            <a:r>
              <a:rPr lang="en-GB" dirty="0" err="1"/>
              <a:t>Lumi</a:t>
            </a:r>
            <a:r>
              <a:rPr lang="en-GB" dirty="0"/>
              <a:t>: Impact on HL-LHC Layout </a:t>
            </a:r>
            <a:endParaRPr lang="fr-FR" baseline="30000" dirty="0"/>
          </a:p>
        </p:txBody>
      </p:sp>
      <p:sp>
        <p:nvSpPr>
          <p:cNvPr id="12" name="Rectangle 11"/>
          <p:cNvSpPr/>
          <p:nvPr/>
        </p:nvSpPr>
        <p:spPr>
          <a:xfrm>
            <a:off x="2443498" y="1316136"/>
            <a:ext cx="150005" cy="70207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7" name="Straight Connector 6"/>
          <p:cNvCxnSpPr/>
          <p:nvPr/>
        </p:nvCxnSpPr>
        <p:spPr>
          <a:xfrm>
            <a:off x="1829717" y="1667175"/>
            <a:ext cx="3861926" cy="74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133387" y="1316136"/>
            <a:ext cx="150005" cy="70207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2" name="Group 21"/>
          <p:cNvGrpSpPr/>
          <p:nvPr/>
        </p:nvGrpSpPr>
        <p:grpSpPr>
          <a:xfrm>
            <a:off x="4536422" y="1451151"/>
            <a:ext cx="1130129" cy="216024"/>
            <a:chOff x="5436096" y="3140968"/>
            <a:chExt cx="1506839" cy="288032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5436096" y="3140968"/>
              <a:ext cx="720080" cy="28803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150847" y="3140968"/>
              <a:ext cx="79208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 flipV="1">
            <a:off x="4536413" y="1667597"/>
            <a:ext cx="1130129" cy="216024"/>
            <a:chOff x="5436096" y="3140968"/>
            <a:chExt cx="1506839" cy="288032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5436096" y="3140968"/>
              <a:ext cx="720080" cy="288032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150847" y="3140968"/>
              <a:ext cx="79208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4914464" y="1559163"/>
            <a:ext cx="420035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Rectangle 26"/>
          <p:cNvSpPr/>
          <p:nvPr/>
        </p:nvSpPr>
        <p:spPr>
          <a:xfrm>
            <a:off x="5442224" y="1314561"/>
            <a:ext cx="150005" cy="70207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9" name="Group 48"/>
          <p:cNvGrpSpPr/>
          <p:nvPr/>
        </p:nvGrpSpPr>
        <p:grpSpPr>
          <a:xfrm>
            <a:off x="1824220" y="1397146"/>
            <a:ext cx="630794" cy="538485"/>
            <a:chOff x="1514050" y="3068960"/>
            <a:chExt cx="841059" cy="717980"/>
          </a:xfrm>
        </p:grpSpPr>
        <p:cxnSp>
          <p:nvCxnSpPr>
            <p:cNvPr id="33" name="Straight Arrow Connector 32"/>
            <p:cNvCxnSpPr/>
            <p:nvPr/>
          </p:nvCxnSpPr>
          <p:spPr>
            <a:xfrm>
              <a:off x="1526473" y="3426900"/>
              <a:ext cx="828636" cy="36004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" name="Group 43"/>
            <p:cNvGrpSpPr/>
            <p:nvPr/>
          </p:nvGrpSpPr>
          <p:grpSpPr>
            <a:xfrm>
              <a:off x="1514050" y="3068960"/>
              <a:ext cx="835952" cy="521008"/>
              <a:chOff x="1514050" y="3068960"/>
              <a:chExt cx="835952" cy="521008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flipV="1">
                <a:off x="1521366" y="3068960"/>
                <a:ext cx="828636" cy="3600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1516241" y="3212976"/>
                <a:ext cx="823498" cy="2139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1514050" y="3426900"/>
                <a:ext cx="825689" cy="16306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8" name="Group 37"/>
          <p:cNvGrpSpPr/>
          <p:nvPr/>
        </p:nvGrpSpPr>
        <p:grpSpPr>
          <a:xfrm>
            <a:off x="2929552" y="796111"/>
            <a:ext cx="797035" cy="1411125"/>
            <a:chOff x="2987824" y="2267580"/>
            <a:chExt cx="1062713" cy="1881500"/>
          </a:xfrm>
        </p:grpSpPr>
        <p:sp>
          <p:nvSpPr>
            <p:cNvPr id="5" name="Rectangle 4"/>
            <p:cNvSpPr/>
            <p:nvPr/>
          </p:nvSpPr>
          <p:spPr>
            <a:xfrm>
              <a:off x="298782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34786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70790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C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056248" y="2267580"/>
              <a:ext cx="9942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accent6">
                      <a:lumMod val="75000"/>
                    </a:schemeClr>
                  </a:solidFill>
                </a:rPr>
                <a:t>Triplets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051376" y="796110"/>
            <a:ext cx="4058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D1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50592" y="796110"/>
            <a:ext cx="40588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70C0"/>
                </a:solidFill>
              </a:rPr>
              <a:t>D2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833527" y="1576492"/>
            <a:ext cx="3080936" cy="891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824211" y="1665021"/>
            <a:ext cx="3090253" cy="89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711750" y="796110"/>
            <a:ext cx="5180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TAN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35486" y="796110"/>
            <a:ext cx="5084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00B050"/>
                </a:solidFill>
              </a:rPr>
              <a:t>TAS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884645" y="796111"/>
            <a:ext cx="756084" cy="1411125"/>
            <a:chOff x="2987824" y="2267580"/>
            <a:chExt cx="1008112" cy="1881500"/>
          </a:xfrm>
        </p:grpSpPr>
        <p:sp>
          <p:nvSpPr>
            <p:cNvPr id="42" name="Rectangle 41"/>
            <p:cNvSpPr/>
            <p:nvPr/>
          </p:nvSpPr>
          <p:spPr>
            <a:xfrm>
              <a:off x="298782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34786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707904" y="2708920"/>
              <a:ext cx="288032" cy="144016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rgbClr val="FFC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56248" y="2267580"/>
              <a:ext cx="93871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schemeClr val="accent6">
                      <a:lumMod val="75000"/>
                    </a:schemeClr>
                  </a:solidFill>
                </a:rPr>
                <a:t>Q4-Q6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493658" y="1514433"/>
            <a:ext cx="3481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IP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5791869" y="1665021"/>
            <a:ext cx="1041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5661391" y="1548533"/>
            <a:ext cx="92941" cy="239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5741674" y="1554959"/>
            <a:ext cx="92941" cy="239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276680" y="2454243"/>
            <a:ext cx="1316822" cy="1131079"/>
          </a:xfrm>
          <a:prstGeom prst="rect">
            <a:avLst/>
          </a:prstGeom>
          <a:ln w="3810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GB" sz="1350" dirty="0"/>
              <a:t>TAS absorber to limit heat load and integrated to Q1-3</a:t>
            </a:r>
          </a:p>
        </p:txBody>
      </p:sp>
      <p:sp>
        <p:nvSpPr>
          <p:cNvPr id="9" name="Rectangle 8"/>
          <p:cNvSpPr/>
          <p:nvPr/>
        </p:nvSpPr>
        <p:spPr>
          <a:xfrm>
            <a:off x="2953685" y="2450264"/>
            <a:ext cx="2027969" cy="1546577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350" dirty="0"/>
              <a:t>TAN absorber : to protect D2 recombination dipole against Neutrals. Maybe the one installed for Upgrade 1 will be sufficient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02023" y="2454242"/>
            <a:ext cx="2337350" cy="923330"/>
          </a:xfrm>
          <a:prstGeom prst="rect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350" dirty="0"/>
              <a:t>Collimation system: To shield Q5-6 against physics debris and limit the heat load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60047" y="4137802"/>
            <a:ext cx="5527795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Also to be considered: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Impact on </a:t>
            </a:r>
            <a:r>
              <a:rPr lang="en-GB" sz="1350" dirty="0" err="1"/>
              <a:t>Cryo</a:t>
            </a:r>
            <a:r>
              <a:rPr lang="en-GB" sz="1350" dirty="0"/>
              <a:t> infrastructure in UX/US85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Impact on </a:t>
            </a:r>
            <a:r>
              <a:rPr lang="en-GB" sz="1350" dirty="0" err="1"/>
              <a:t>Cryo</a:t>
            </a:r>
            <a:r>
              <a:rPr lang="en-GB" sz="1350" dirty="0"/>
              <a:t> Lines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Impact on Life time / exchange scenario of  warm corrector magnet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Impact General Infrastructure, Ventilation, </a:t>
            </a:r>
            <a:r>
              <a:rPr lang="en-GB" sz="1350" dirty="0" err="1"/>
              <a:t>Shieldings</a:t>
            </a:r>
            <a:r>
              <a:rPr lang="en-GB" sz="1350" dirty="0"/>
              <a:t>, R2E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350" dirty="0"/>
              <a:t> …</a:t>
            </a:r>
          </a:p>
        </p:txBody>
      </p:sp>
      <p:cxnSp>
        <p:nvCxnSpPr>
          <p:cNvPr id="21" name="Straight Arrow Connector 20"/>
          <p:cNvCxnSpPr>
            <a:stCxn id="47" idx="0"/>
          </p:cNvCxnSpPr>
          <p:nvPr/>
        </p:nvCxnSpPr>
        <p:spPr>
          <a:xfrm flipV="1">
            <a:off x="1935091" y="2016640"/>
            <a:ext cx="508396" cy="43760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9" idx="0"/>
          </p:cNvCxnSpPr>
          <p:nvPr/>
        </p:nvCxnSpPr>
        <p:spPr>
          <a:xfrm flipV="1">
            <a:off x="3967669" y="1794328"/>
            <a:ext cx="994263" cy="6559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4" idx="0"/>
          </p:cNvCxnSpPr>
          <p:nvPr/>
        </p:nvCxnSpPr>
        <p:spPr>
          <a:xfrm flipH="1" flipV="1">
            <a:off x="5791870" y="1794330"/>
            <a:ext cx="578828" cy="659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1824211" y="1665021"/>
            <a:ext cx="2712201" cy="962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1824211" y="1665021"/>
            <a:ext cx="2712201" cy="9622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776301" y="601888"/>
            <a:ext cx="203605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i="1" dirty="0"/>
              <a:t>CERN-ACC-NOTE-2018-0038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184BFD-EDD7-6A4F-ABDB-B48CB514E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93FCCF8-515E-C24C-B1D8-6A6E384887C8}"/>
              </a:ext>
            </a:extLst>
          </p:cNvPr>
          <p:cNvSpPr txBox="1"/>
          <p:nvPr/>
        </p:nvSpPr>
        <p:spPr>
          <a:xfrm>
            <a:off x="1327380" y="5783749"/>
            <a:ext cx="7490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For far more details please refer to my presentation at the 4</a:t>
            </a:r>
            <a:r>
              <a:rPr lang="en-GB" baseline="30000" dirty="0">
                <a:solidFill>
                  <a:srgbClr val="FF0000"/>
                </a:solidFill>
              </a:rPr>
              <a:t>th</a:t>
            </a:r>
            <a:r>
              <a:rPr lang="en-GB" dirty="0">
                <a:solidFill>
                  <a:srgbClr val="FF0000"/>
                </a:solidFill>
              </a:rPr>
              <a:t> Workshop</a:t>
            </a:r>
          </a:p>
        </p:txBody>
      </p:sp>
    </p:spTree>
    <p:extLst>
      <p:ext uri="{BB962C8B-B14F-4D97-AF65-F5344CB8AC3E}">
        <p14:creationId xmlns:p14="http://schemas.microsoft.com/office/powerpoint/2010/main" val="1886899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8F15-B32A-6947-8C72-7F9A1BBFC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Upgrade II – operation at high luminosity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E5180-9B3D-A843-888C-16F9DB4CD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Modifications to allow the experiment to collect </a:t>
            </a:r>
            <a:r>
              <a:rPr lang="en-US" dirty="0">
                <a:solidFill>
                  <a:srgbClr val="FF0000"/>
                </a:solidFill>
              </a:rPr>
              <a:t>50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every year </a:t>
            </a:r>
            <a:r>
              <a:rPr lang="en-US" dirty="0"/>
              <a:t>if able to work at</a:t>
            </a:r>
          </a:p>
          <a:p>
            <a:pPr marL="0" indent="0">
              <a:buNone/>
            </a:pPr>
            <a:endParaRPr lang="en-US" dirty="0"/>
          </a:p>
          <a:p>
            <a:endParaRPr lang="en-US" baseline="30000" dirty="0"/>
          </a:p>
          <a:p>
            <a:endParaRPr lang="en-US" dirty="0"/>
          </a:p>
          <a:p>
            <a:r>
              <a:rPr lang="en-US" dirty="0"/>
              <a:t>Major ingredients :</a:t>
            </a:r>
          </a:p>
          <a:p>
            <a:pPr lvl="1"/>
            <a:r>
              <a:rPr lang="en-US" dirty="0"/>
              <a:t>adapting the </a:t>
            </a:r>
            <a:r>
              <a:rPr lang="en-US" dirty="0">
                <a:solidFill>
                  <a:srgbClr val="FF0000"/>
                </a:solidFill>
              </a:rPr>
              <a:t>beam optics</a:t>
            </a:r>
            <a:r>
              <a:rPr lang="en-US" dirty="0"/>
              <a:t>, operation scenarios</a:t>
            </a:r>
          </a:p>
          <a:p>
            <a:pPr lvl="1"/>
            <a:r>
              <a:rPr lang="en-US" dirty="0"/>
              <a:t>increasing the </a:t>
            </a:r>
            <a:r>
              <a:rPr lang="en-US" dirty="0">
                <a:solidFill>
                  <a:srgbClr val="FF0000"/>
                </a:solidFill>
              </a:rPr>
              <a:t>protections</a:t>
            </a:r>
            <a:r>
              <a:rPr lang="en-US" dirty="0"/>
              <a:t> for both LHC machine elements and detectors experimental cavern to the new environment</a:t>
            </a:r>
          </a:p>
          <a:p>
            <a:r>
              <a:rPr lang="en-US" dirty="0"/>
              <a:t>Aim at exploiting Inner Triplets up to the </a:t>
            </a:r>
            <a:r>
              <a:rPr lang="en-US" dirty="0">
                <a:solidFill>
                  <a:srgbClr val="FF0000"/>
                </a:solidFill>
              </a:rPr>
              <a:t>300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target</a:t>
            </a:r>
          </a:p>
          <a:p>
            <a:pPr lvl="1"/>
            <a:r>
              <a:rPr lang="en-US" dirty="0"/>
              <a:t>however this has to be checked due to different optics conditions. We cannot assume that limits from ATLAS/CMS modus operandi apply to triplets around </a:t>
            </a:r>
            <a:r>
              <a:rPr lang="en-US" dirty="0" err="1"/>
              <a:t>LHCb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0F4967-F60A-224B-86F3-554BC1804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FAAF7-78DF-CF4B-8C43-109A42F41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C90927-6AF4-074B-92A7-F637FA542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50" y="2564904"/>
            <a:ext cx="53213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7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71E5D-4C98-6E46-8EBC-2C7619EF1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LHCb</a:t>
            </a:r>
            <a:r>
              <a:rPr lang="en-US" dirty="0"/>
              <a:t> - Luminosity upgrade 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E3722A-E4AA-9040-A8B7-61551B3F0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B5E430-FA5A-6641-9A61-E9FFA7D3A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BA99DB-882A-B34F-9294-55CABE7BB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40" y="764704"/>
            <a:ext cx="8423920" cy="539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1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99792" y="188640"/>
            <a:ext cx="410445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LHCC session of Sept. 2018</a:t>
            </a:r>
            <a:endParaRPr lang="fr-FR" sz="2400" baseline="30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2B5A3-442E-496A-A15F-737B1524A9A4}" type="slidenum">
              <a:rPr lang="fr-FR" smtClean="0"/>
              <a:t>6</a:t>
            </a:fld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36712"/>
            <a:ext cx="3024336" cy="44362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51920" y="7647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LHCC minutes meeting: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i="1" dirty="0"/>
              <a:t>The LHCC commends the LHCb collaboration for successfully preparing the physics case report for running beyond LS4 and supports the activities of the LHCb collaboration in planning for HL-LHC running through the </a:t>
            </a:r>
            <a:r>
              <a:rPr lang="en-US" b="1" i="1" dirty="0"/>
              <a:t>preparation of TDRs</a:t>
            </a:r>
            <a:r>
              <a:rPr lang="en-US" dirty="0"/>
              <a:t>”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A1408A-7512-724C-B493-8E79FD424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Beniamino Di Girolamo - 5th Workshop on LHCb Upgrade II - 30/03/2020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9AEC94A-81F8-7C4D-928A-AE0BA77D88A1}"/>
              </a:ext>
            </a:extLst>
          </p:cNvPr>
          <p:cNvSpPr/>
          <p:nvPr/>
        </p:nvSpPr>
        <p:spPr>
          <a:xfrm>
            <a:off x="3563888" y="3210899"/>
            <a:ext cx="4968112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b="1" dirty="0"/>
              <a:t>Timescale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FTDR DRAFT agreed to be submitted to LHCC in </a:t>
            </a:r>
            <a:r>
              <a:rPr lang="en-US" b="1" dirty="0">
                <a:solidFill>
                  <a:srgbClr val="FF0000"/>
                </a:solidFill>
              </a:rPr>
              <a:t>Feb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FTDR PRINTED version: </a:t>
            </a:r>
            <a:r>
              <a:rPr lang="en-US" b="1" dirty="0">
                <a:solidFill>
                  <a:srgbClr val="FF0000"/>
                </a:solidFill>
              </a:rPr>
              <a:t>May-June 2021 </a:t>
            </a:r>
            <a:r>
              <a:rPr lang="en-US" dirty="0"/>
              <a:t>LHCC session </a:t>
            </a:r>
          </a:p>
        </p:txBody>
      </p:sp>
    </p:spTree>
    <p:extLst>
      <p:ext uri="{BB962C8B-B14F-4D97-AF65-F5344CB8AC3E}">
        <p14:creationId xmlns:p14="http://schemas.microsoft.com/office/powerpoint/2010/main" val="23692269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3E6A8-36DF-0641-878E-227427C5D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5E6BE-155E-1A4D-8DB5-6BE4283E32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LHCb</a:t>
            </a:r>
            <a:r>
              <a:rPr lang="en-GB" dirty="0"/>
              <a:t> Upgrade II requires a number of modifications on the accelerator side</a:t>
            </a:r>
          </a:p>
          <a:p>
            <a:r>
              <a:rPr lang="en-GB" dirty="0"/>
              <a:t>The upgrade has been announced via the HL-LHC coordination meetings, a forum of experiments-accelerator interaction</a:t>
            </a:r>
          </a:p>
          <a:p>
            <a:pPr lvl="1"/>
            <a:r>
              <a:rPr lang="en-GB" dirty="0"/>
              <a:t>A preliminary note has been prepared in 2018</a:t>
            </a:r>
          </a:p>
          <a:p>
            <a:pPr lvl="1"/>
            <a:r>
              <a:rPr lang="en-GB" dirty="0"/>
              <a:t>Need to proceed with a more detailed evaluation (CDR-like) to study </a:t>
            </a:r>
            <a:r>
              <a:rPr lang="en-GB" dirty="0">
                <a:solidFill>
                  <a:srgbClr val="FF0000"/>
                </a:solidFill>
              </a:rPr>
              <a:t>feasibility and costs </a:t>
            </a:r>
            <a:r>
              <a:rPr lang="en-GB" dirty="0"/>
              <a:t>associated on the same time scale as FTDR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695D92-3D99-6242-ABA0-B64836319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163763-FE9B-D54A-AAA5-4D966B5A1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156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EA8AC-3847-994A-AF1A-10934C8A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proceed in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33E23-C252-5E41-BBB4-72ADE6A46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Timescale for </a:t>
            </a:r>
            <a:r>
              <a:rPr lang="en-GB" dirty="0" err="1">
                <a:solidFill>
                  <a:srgbClr val="FF0000"/>
                </a:solidFill>
              </a:rPr>
              <a:t>LHCb</a:t>
            </a:r>
            <a:r>
              <a:rPr lang="en-GB" dirty="0">
                <a:solidFill>
                  <a:srgbClr val="FF0000"/>
                </a:solidFill>
              </a:rPr>
              <a:t> Framework TDR </a:t>
            </a:r>
            <a:r>
              <a:rPr lang="en-GB" dirty="0"/>
              <a:t>production is from now to </a:t>
            </a:r>
            <a:r>
              <a:rPr lang="en-GB" dirty="0">
                <a:solidFill>
                  <a:srgbClr val="FF0000"/>
                </a:solidFill>
              </a:rPr>
              <a:t>February 2021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Work on accelerator studies started in 2019, now to start documenting asap</a:t>
            </a:r>
          </a:p>
          <a:p>
            <a:r>
              <a:rPr lang="en-GB" dirty="0"/>
              <a:t>We need to ensure we </a:t>
            </a:r>
            <a:r>
              <a:rPr lang="en-GB" dirty="0">
                <a:solidFill>
                  <a:srgbClr val="FF0000"/>
                </a:solidFill>
              </a:rPr>
              <a:t>follow the process </a:t>
            </a:r>
            <a:r>
              <a:rPr lang="en-GB" dirty="0"/>
              <a:t>and we </a:t>
            </a:r>
            <a:r>
              <a:rPr lang="en-GB" dirty="0">
                <a:solidFill>
                  <a:srgbClr val="FF0000"/>
                </a:solidFill>
              </a:rPr>
              <a:t>interact</a:t>
            </a:r>
            <a:r>
              <a:rPr lang="en-GB" dirty="0"/>
              <a:t> and we aim at producing a CDR-like documenting </a:t>
            </a:r>
            <a:r>
              <a:rPr lang="en-GB" dirty="0">
                <a:solidFill>
                  <a:srgbClr val="FF0000"/>
                </a:solidFill>
              </a:rPr>
              <a:t>feasibility and cost </a:t>
            </a:r>
            <a:r>
              <a:rPr lang="en-GB" dirty="0"/>
              <a:t>on the same timescale</a:t>
            </a:r>
          </a:p>
          <a:p>
            <a:r>
              <a:rPr lang="en-GB" dirty="0"/>
              <a:t>We have a lightweight structure on the accelerator side and meetings with the participation of the experiment contact persons (more to come as soon as we will be a bit more free from the current emergency)</a:t>
            </a:r>
          </a:p>
          <a:p>
            <a:r>
              <a:rPr lang="en-GB" dirty="0"/>
              <a:t>Avoid surprises on both sides</a:t>
            </a:r>
          </a:p>
          <a:p>
            <a:r>
              <a:rPr lang="en-GB" dirty="0">
                <a:solidFill>
                  <a:srgbClr val="FF0000"/>
                </a:solidFill>
              </a:rPr>
              <a:t>We need some budget for studies and we have a dedicated talk at the next Executive Committee meeting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I expect support from you for my request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FAB55-CF33-7D4B-988F-D4DC1CB7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6525F-FAF0-D448-9EFB-3F863186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312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EA8AC-3847-994A-AF1A-10934C8A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Lightweight structure started in 2019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33E23-C252-5E41-BBB4-72ADE6A46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Each </a:t>
            </a:r>
            <a:r>
              <a:rPr lang="en-GB" dirty="0">
                <a:solidFill>
                  <a:srgbClr val="5A5A5A"/>
                </a:solidFill>
              </a:rPr>
              <a:t>group</a:t>
            </a:r>
            <a:r>
              <a:rPr lang="en-GB" dirty="0"/>
              <a:t> involved (in TE, EN and BE) appointed a </a:t>
            </a:r>
            <a:r>
              <a:rPr lang="en-GB" dirty="0">
                <a:solidFill>
                  <a:srgbClr val="FF0000"/>
                </a:solidFill>
              </a:rPr>
              <a:t>contact person</a:t>
            </a:r>
          </a:p>
          <a:p>
            <a:pPr lvl="1"/>
            <a:r>
              <a:rPr lang="en-GB" dirty="0">
                <a:solidFill>
                  <a:srgbClr val="5A5A5A"/>
                </a:solidFill>
              </a:rPr>
              <a:t>Extensive work done in TE with the help of V. Perez-</a:t>
            </a:r>
            <a:r>
              <a:rPr lang="en-GB" dirty="0" err="1">
                <a:solidFill>
                  <a:srgbClr val="5A5A5A"/>
                </a:solidFill>
              </a:rPr>
              <a:t>Reale</a:t>
            </a:r>
            <a:r>
              <a:rPr lang="en-GB" dirty="0">
                <a:solidFill>
                  <a:srgbClr val="5A5A5A"/>
                </a:solidFill>
              </a:rPr>
              <a:t> </a:t>
            </a:r>
          </a:p>
          <a:p>
            <a:pPr lvl="1"/>
            <a:r>
              <a:rPr lang="en-GB" dirty="0">
                <a:solidFill>
                  <a:srgbClr val="5A5A5A"/>
                </a:solidFill>
              </a:rPr>
              <a:t>Extensive work with Francois </a:t>
            </a:r>
            <a:r>
              <a:rPr lang="en-GB" dirty="0" err="1">
                <a:solidFill>
                  <a:srgbClr val="5A5A5A"/>
                </a:solidFill>
              </a:rPr>
              <a:t>Butin</a:t>
            </a:r>
            <a:r>
              <a:rPr lang="en-GB" dirty="0">
                <a:solidFill>
                  <a:srgbClr val="5A5A5A"/>
                </a:solidFill>
              </a:rPr>
              <a:t> for R2E and experimental areas aspects</a:t>
            </a:r>
          </a:p>
          <a:p>
            <a:pPr lvl="1"/>
            <a:r>
              <a:rPr lang="en-GB" dirty="0"/>
              <a:t>Restarted discussion with F. Cerruti for more refined studies and extension beyond D2 to check Q4, Q5 and their correctors. In consultation with BE, beam dynamics, R. De Maria.</a:t>
            </a:r>
          </a:p>
          <a:p>
            <a:pPr lvl="3"/>
            <a:endParaRPr lang="en-GB" dirty="0">
              <a:solidFill>
                <a:srgbClr val="5A5A5A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FAB55-CF33-7D4B-988F-D4DC1CB75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Beniamino Di Girolamo - 5th Workshop on LHCb Upgrade II - 30/03/2020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96525F-FAF0-D448-9EFB-3F8631865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74896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10417</TotalTime>
  <Words>1036</Words>
  <Application>Microsoft Macintosh PowerPoint</Application>
  <PresentationFormat>On-screen Show (4:3)</PresentationFormat>
  <Paragraphs>119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LHCb Upgrade II: impact on Accelerator and Technology sector a.k.a. HL-LHC – Technical Infrastructure</vt:lpstr>
      <vt:lpstr>Outline</vt:lpstr>
      <vt:lpstr>PowerPoint Presentation</vt:lpstr>
      <vt:lpstr>LHCb Upgrade II – operation at high luminosity</vt:lpstr>
      <vt:lpstr>LHCb - Luminosity upgrade summary</vt:lpstr>
      <vt:lpstr>PowerPoint Presentation</vt:lpstr>
      <vt:lpstr>Challenges</vt:lpstr>
      <vt:lpstr>How to proceed in future</vt:lpstr>
      <vt:lpstr>Lightweight structure started in 2019</vt:lpstr>
      <vt:lpstr>Organisation in progress</vt:lpstr>
      <vt:lpstr>Work done in TE</vt:lpstr>
      <vt:lpstr>Conclusions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Beniamino Di Girolamo</dc:creator>
  <cp:keywords/>
  <dc:description/>
  <cp:lastModifiedBy>Beniamino Di Girolamo</cp:lastModifiedBy>
  <cp:revision>514</cp:revision>
  <cp:lastPrinted>2016-07-19T06:13:15Z</cp:lastPrinted>
  <dcterms:created xsi:type="dcterms:W3CDTF">2016-01-11T14:38:10Z</dcterms:created>
  <dcterms:modified xsi:type="dcterms:W3CDTF">2020-03-30T07:05:51Z</dcterms:modified>
  <cp:category/>
</cp:coreProperties>
</file>