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24"/>
  </p:notesMasterIdLst>
  <p:handoutMasterIdLst>
    <p:handoutMasterId r:id="rId25"/>
  </p:handoutMasterIdLst>
  <p:sldIdLst>
    <p:sldId id="263" r:id="rId6"/>
    <p:sldId id="286" r:id="rId7"/>
    <p:sldId id="320" r:id="rId8"/>
    <p:sldId id="321" r:id="rId9"/>
    <p:sldId id="322" r:id="rId10"/>
    <p:sldId id="323" r:id="rId11"/>
    <p:sldId id="329" r:id="rId12"/>
    <p:sldId id="330" r:id="rId13"/>
    <p:sldId id="331" r:id="rId14"/>
    <p:sldId id="328" r:id="rId15"/>
    <p:sldId id="332" r:id="rId16"/>
    <p:sldId id="333" r:id="rId17"/>
    <p:sldId id="334" r:id="rId18"/>
    <p:sldId id="325" r:id="rId19"/>
    <p:sldId id="335" r:id="rId20"/>
    <p:sldId id="327" r:id="rId21"/>
    <p:sldId id="312" r:id="rId22"/>
    <p:sldId id="304" r:id="rId23"/>
  </p:sldIdLst>
  <p:sldSz cx="9144000" cy="6858000" type="screen4x3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407937"/>
    <a:srgbClr val="2B8536"/>
    <a:srgbClr val="3A763B"/>
    <a:srgbClr val="0000FF"/>
    <a:srgbClr val="FFFFFF"/>
    <a:srgbClr val="FF66FF"/>
    <a:srgbClr val="777777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2" d="100"/>
          <a:sy n="82" d="100"/>
        </p:scale>
        <p:origin x="219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226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970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658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494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948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213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610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069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460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80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969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02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10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031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030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718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smtClean="0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04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947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684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9572" y="2811037"/>
            <a:ext cx="7304856" cy="545955"/>
          </a:xfrm>
        </p:spPr>
        <p:txBody>
          <a:bodyPr/>
          <a:lstStyle/>
          <a:p>
            <a:r>
              <a:rPr lang="en-US" cap="all" dirty="0" smtClean="0"/>
              <a:t>RADIATION CHALLENGES </a:t>
            </a:r>
            <a:br>
              <a:rPr lang="en-US" cap="all" dirty="0" smtClean="0"/>
            </a:br>
            <a:r>
              <a:rPr lang="en-US" cap="all" dirty="0" smtClean="0"/>
              <a:t>FOR THE MACHINE</a:t>
            </a:r>
            <a:endParaRPr lang="en-GB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32068" y="3774831"/>
            <a:ext cx="7068323" cy="990600"/>
          </a:xfrm>
        </p:spPr>
        <p:txBody>
          <a:bodyPr>
            <a:noAutofit/>
          </a:bodyPr>
          <a:lstStyle/>
          <a:p>
            <a:r>
              <a:rPr lang="en-US" dirty="0" smtClean="0"/>
              <a:t>Francesco Cerutti, on behalf of the</a:t>
            </a:r>
          </a:p>
          <a:p>
            <a:r>
              <a:rPr lang="en-US" dirty="0"/>
              <a:t>	</a:t>
            </a:r>
            <a:r>
              <a:rPr lang="en-US" dirty="0" smtClean="0"/>
              <a:t>								</a:t>
            </a:r>
          </a:p>
          <a:p>
            <a:r>
              <a:rPr lang="en-US" dirty="0"/>
              <a:t>	</a:t>
            </a:r>
            <a:r>
              <a:rPr lang="en-US" dirty="0" smtClean="0"/>
              <a:t>								team</a:t>
            </a:r>
          </a:p>
          <a:p>
            <a:r>
              <a:rPr lang="en-US" dirty="0" smtClean="0"/>
              <a:t>with contributions by L.S. Esposito, R. Garcia Alia, A. </a:t>
            </a:r>
            <a:r>
              <a:rPr lang="en-US" dirty="0" err="1" smtClean="0"/>
              <a:t>Lechner</a:t>
            </a:r>
            <a:r>
              <a:rPr lang="en-US" dirty="0" smtClean="0"/>
              <a:t>, G. Lerner, A. </a:t>
            </a:r>
            <a:r>
              <a:rPr lang="en-US" dirty="0" err="1" smtClean="0"/>
              <a:t>Tsinganis</a:t>
            </a:r>
            <a:endParaRPr lang="en-US" dirty="0" smtClean="0"/>
          </a:p>
          <a:p>
            <a:r>
              <a:rPr lang="en-US" dirty="0" smtClean="0"/>
              <a:t>acknowledging the input of many CERN colleagues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60014" y="6104086"/>
            <a:ext cx="6912768" cy="349250"/>
          </a:xfrm>
        </p:spPr>
        <p:txBody>
          <a:bodyPr>
            <a:no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Workshop </a:t>
            </a:r>
            <a:r>
              <a:rPr lang="en-US" dirty="0"/>
              <a:t>on </a:t>
            </a:r>
            <a:r>
              <a:rPr lang="en-US" dirty="0" err="1"/>
              <a:t>LHCb</a:t>
            </a:r>
            <a:r>
              <a:rPr lang="en-US" dirty="0"/>
              <a:t> Upgrade </a:t>
            </a:r>
            <a:r>
              <a:rPr lang="en-US" dirty="0" smtClean="0"/>
              <a:t>II		zoom.us			Mar 30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044425" y="4128864"/>
            <a:ext cx="4032148" cy="685800"/>
            <a:chOff x="1044425" y="4128864"/>
            <a:chExt cx="4032148" cy="685800"/>
          </a:xfrm>
        </p:grpSpPr>
        <p:pic>
          <p:nvPicPr>
            <p:cNvPr id="7" name="Picture 16" descr="CERN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4425" y="4128864"/>
              <a:ext cx="684212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 descr="EN-STI-LOGO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70992" y="4161694"/>
              <a:ext cx="728579" cy="648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3741" y="4216125"/>
              <a:ext cx="2532832" cy="5392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TRIPLET: BLM BENCHMARKING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296" y="1029231"/>
            <a:ext cx="1072730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2012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4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654" y="1539399"/>
            <a:ext cx="6731284" cy="4625408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21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IR8: RECOMBINATION DIPOLE (D2)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85443" y="295280"/>
            <a:ext cx="66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000" dirty="0" smtClean="0">
                <a:latin typeface="Tahoma" pitchFamily="34" charset="0"/>
                <a:cs typeface="Tahoma" pitchFamily="34" charset="0"/>
              </a:rPr>
              <a:t>outside</a:t>
            </a:r>
          </a:p>
          <a:p>
            <a:pPr eaLnBrk="0" hangingPunct="0"/>
            <a:r>
              <a:rPr lang="en-US" sz="1000" dirty="0" smtClean="0">
                <a:latin typeface="Tahoma" pitchFamily="34" charset="0"/>
                <a:cs typeface="Tahoma" pitchFamily="34" charset="0"/>
              </a:rPr>
              <a:t>the ring</a:t>
            </a:r>
            <a:endParaRPr lang="en-US" sz="1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 t="9282" r="11163" b="10235"/>
          <a:stretch/>
        </p:blipFill>
        <p:spPr>
          <a:xfrm>
            <a:off x="4632462" y="827066"/>
            <a:ext cx="4381499" cy="33279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 t="9282" r="11163" b="10235"/>
          <a:stretch/>
        </p:blipFill>
        <p:spPr>
          <a:xfrm>
            <a:off x="316722" y="811826"/>
            <a:ext cx="4402442" cy="334387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 bwMode="auto">
          <a:xfrm flipV="1">
            <a:off x="451012" y="337051"/>
            <a:ext cx="0" cy="17203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17825" r="6688" b="14762"/>
          <a:stretch/>
        </p:blipFill>
        <p:spPr>
          <a:xfrm>
            <a:off x="80528" y="3717032"/>
            <a:ext cx="7776864" cy="316835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60000">
            <a:off x="8520" y="478786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2Left">
                <a:rot lat="1200000" lon="1800000" rev="0"/>
              </a:camera>
              <a:lightRig rig="threePt" dir="t"/>
            </a:scene3d>
          </a:bodyPr>
          <a:lstStyle/>
          <a:p>
            <a:pPr defTabSz="457200"/>
            <a:r>
              <a:rPr lang="en-GB" b="1" dirty="0" smtClean="0">
                <a:solidFill>
                  <a:srgbClr val="FFC000"/>
                </a:solidFill>
                <a:latin typeface="Arial"/>
              </a:rPr>
              <a:t>Q4        D2                                                 D1       Q3     Q2      Q1</a:t>
            </a:r>
            <a:endParaRPr lang="en-GB" b="1" dirty="0">
              <a:solidFill>
                <a:srgbClr val="FFC000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 rot="180000">
            <a:off x="1241727" y="4099502"/>
            <a:ext cx="86679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2Left">
                <a:rot lat="1200000" lon="1800000" rev="60000"/>
              </a:camera>
              <a:lightRig rig="threePt" dir="t"/>
            </a:scene3d>
          </a:bodyPr>
          <a:lstStyle/>
          <a:p>
            <a:pPr defTabSz="457200"/>
            <a:r>
              <a:rPr lang="en-GB" b="1" dirty="0" smtClean="0">
                <a:solidFill>
                  <a:srgbClr val="FFC000"/>
                </a:solidFill>
                <a:latin typeface="Arial"/>
              </a:rPr>
              <a:t>TANB</a:t>
            </a:r>
            <a:endParaRPr lang="en-GB" b="1" dirty="0">
              <a:solidFill>
                <a:srgbClr val="FFC000"/>
              </a:solidFill>
              <a:latin typeface="Arial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1520688" y="4399529"/>
            <a:ext cx="255070" cy="397623"/>
          </a:xfrm>
          <a:prstGeom prst="downArrow">
            <a:avLst/>
          </a:prstGeom>
          <a:solidFill>
            <a:srgbClr val="FFC000"/>
          </a:solidFill>
          <a:ln>
            <a:noFill/>
          </a:ln>
          <a:scene3d>
            <a:camera prst="isometricLeftDown">
              <a:rot lat="1800000" lon="1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41344" y="6356350"/>
            <a:ext cx="6627000" cy="360000"/>
          </a:xfrm>
        </p:spPr>
        <p:txBody>
          <a:bodyPr/>
          <a:lstStyle/>
          <a:p>
            <a:pPr algn="l"/>
            <a:r>
              <a:rPr lang="en-US" dirty="0" smtClean="0"/>
              <a:t>  F. Cerutti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1296471" y="4096620"/>
            <a:ext cx="720080" cy="359475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2" t="2566" r="18585" b="8961"/>
          <a:stretch/>
        </p:blipFill>
        <p:spPr>
          <a:xfrm>
            <a:off x="7071221" y="4114052"/>
            <a:ext cx="1867214" cy="142634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877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D2 QUENCH MARGIN, CRYOLOAD, LIFETIME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7"/>
            <a:ext cx="4374533" cy="3062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067" y="1334906"/>
            <a:ext cx="4399653" cy="307975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17567" y="4456315"/>
            <a:ext cx="4455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@ 1.5 10</a:t>
            </a:r>
            <a:r>
              <a:rPr lang="en-US" baseline="300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34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  <a:r>
              <a:rPr lang="en-US" dirty="0">
                <a:latin typeface="Tahoma" pitchFamily="34" charset="0"/>
                <a:ea typeface="ＭＳ Ｐゴシック" charset="-128"/>
                <a:cs typeface="Tahoma" pitchFamily="34" charset="0"/>
              </a:rPr>
              <a:t>cm</a:t>
            </a:r>
            <a:r>
              <a:rPr lang="en-US" baseline="30000" dirty="0">
                <a:latin typeface="Tahoma" pitchFamily="34" charset="0"/>
                <a:ea typeface="ＭＳ Ｐゴシック" charset="-128"/>
                <a:cs typeface="Tahoma" pitchFamily="34" charset="0"/>
              </a:rPr>
              <a:t>-2</a:t>
            </a:r>
            <a:r>
              <a:rPr lang="en-US" dirty="0"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s</a:t>
            </a:r>
            <a:r>
              <a:rPr lang="en-US" baseline="300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-1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 5 </a:t>
            </a:r>
            <a:r>
              <a:rPr lang="en-US" dirty="0" err="1" smtClean="0">
                <a:latin typeface="Tahoma" pitchFamily="34" charset="0"/>
                <a:ea typeface="ＭＳ Ｐゴシック" charset="-128"/>
                <a:cs typeface="Tahoma" pitchFamily="34" charset="0"/>
              </a:rPr>
              <a:t>mW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/cm</a:t>
            </a:r>
            <a:r>
              <a:rPr lang="en-US" baseline="300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3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with a total load of 35 W in the cold mass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018984" y="4456315"/>
            <a:ext cx="28734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after 400 fb</a:t>
            </a:r>
            <a:r>
              <a:rPr lang="en-US" baseline="300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-1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 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≤20 </a:t>
            </a:r>
            <a:r>
              <a:rPr lang="en-US" dirty="0" err="1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endParaRPr lang="en-US" dirty="0">
              <a:solidFill>
                <a:srgbClr val="000000"/>
              </a:solidFill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MATCHING SECTION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40" y="1994050"/>
            <a:ext cx="7730191" cy="2605368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205034" y="2476594"/>
            <a:ext cx="1795749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 defTabSz="914400">
              <a:defRPr/>
            </a:pPr>
            <a:r>
              <a:rPr lang="en-US" sz="28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R5 (CMS)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629" y="951049"/>
            <a:ext cx="5596739" cy="4604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 for designing a collimator (</a:t>
            </a:r>
            <a:r>
              <a:rPr lang="en-US" sz="17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TCL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protection system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2450" y="1507819"/>
            <a:ext cx="5596739" cy="4604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Looking for reference at Point 1&amp;5 @ </a:t>
            </a:r>
            <a:r>
              <a:rPr lang="en-US" sz="17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10</a:t>
            </a:r>
            <a:r>
              <a:rPr lang="en-US" sz="1700" baseline="300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34</a:t>
            </a:r>
            <a:r>
              <a:rPr lang="en-US" sz="17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  <a:r>
              <a:rPr lang="en-US" sz="1700" dirty="0">
                <a:latin typeface="Tahoma" pitchFamily="34" charset="0"/>
                <a:ea typeface="ＭＳ Ｐゴシック" charset="-128"/>
                <a:cs typeface="Tahoma" pitchFamily="34" charset="0"/>
              </a:rPr>
              <a:t>cm</a:t>
            </a:r>
            <a:r>
              <a:rPr lang="en-US" sz="1700" baseline="30000" dirty="0">
                <a:latin typeface="Tahoma" pitchFamily="34" charset="0"/>
                <a:ea typeface="ＭＳ Ｐゴシック" charset="-128"/>
                <a:cs typeface="Tahoma" pitchFamily="34" charset="0"/>
              </a:rPr>
              <a:t>-2</a:t>
            </a:r>
            <a:r>
              <a:rPr lang="en-US" sz="1700" dirty="0">
                <a:latin typeface="Tahoma" pitchFamily="34" charset="0"/>
                <a:ea typeface="ＭＳ Ｐゴシック" charset="-128"/>
                <a:cs typeface="Tahoma" pitchFamily="34" charset="0"/>
              </a:rPr>
              <a:t> s</a:t>
            </a:r>
            <a:r>
              <a:rPr lang="en-US" sz="1700" baseline="30000" dirty="0">
                <a:latin typeface="Tahoma" pitchFamily="34" charset="0"/>
                <a:ea typeface="ＭＳ Ｐゴシック" charset="-128"/>
                <a:cs typeface="Tahoma" pitchFamily="34" charset="0"/>
              </a:rPr>
              <a:t>-1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97278" y="4531580"/>
            <a:ext cx="5596739" cy="4604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major role played by </a:t>
            </a:r>
            <a:r>
              <a:rPr lang="en-US" sz="1700" dirty="0" smtClean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TCL4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sz="17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TCL5</a:t>
            </a:r>
            <a:endParaRPr lang="en-US" sz="17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16304" y="5382524"/>
            <a:ext cx="8621130" cy="4604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7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 8 specificities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different optics, different crossing angle, different TAN,</a:t>
            </a:r>
          </a:p>
          <a:p>
            <a:r>
              <a:rPr lang="en-US" sz="1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injection kickers and septa around Q5</a:t>
            </a:r>
            <a:r>
              <a:rPr lang="en-US" sz="17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920734" y="1026417"/>
            <a:ext cx="594360" cy="359475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4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MATCHING SECTION: BLM BENCHMARKING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63" y="1700808"/>
            <a:ext cx="6381138" cy="41913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31840" y="4941168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IR1</a:t>
            </a:r>
            <a:endParaRPr lang="en-US" sz="16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6584" y="1562308"/>
            <a:ext cx="1202572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6.5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02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DISPERSION SUPPRESSOR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9" t="2557" r="43476" b="7015"/>
          <a:stretch/>
        </p:blipFill>
        <p:spPr>
          <a:xfrm>
            <a:off x="4674846" y="910870"/>
            <a:ext cx="4248472" cy="5158859"/>
          </a:xfrm>
          <a:prstGeom prst="rect">
            <a:avLst/>
          </a:prstGeom>
          <a:ln>
            <a:noFill/>
          </a:ln>
        </p:spPr>
      </p:pic>
      <p:grpSp>
        <p:nvGrpSpPr>
          <p:cNvPr id="14" name="Group 13"/>
          <p:cNvGrpSpPr/>
          <p:nvPr/>
        </p:nvGrpSpPr>
        <p:grpSpPr>
          <a:xfrm>
            <a:off x="154797" y="800194"/>
            <a:ext cx="4250890" cy="3038885"/>
            <a:chOff x="1083573" y="522491"/>
            <a:chExt cx="5050227" cy="3535159"/>
          </a:xfrm>
        </p:grpSpPr>
        <p:grpSp>
          <p:nvGrpSpPr>
            <p:cNvPr id="15" name="Group 14"/>
            <p:cNvGrpSpPr/>
            <p:nvPr/>
          </p:nvGrpSpPr>
          <p:grpSpPr>
            <a:xfrm>
              <a:off x="1083573" y="522491"/>
              <a:ext cx="5050227" cy="3535159"/>
              <a:chOff x="1083573" y="522491"/>
              <a:chExt cx="5050227" cy="3535159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3573" y="522491"/>
                <a:ext cx="5050227" cy="3535159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5151820" y="1490367"/>
                <a:ext cx="256645" cy="3186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5036206" y="1455146"/>
              <a:ext cx="567552" cy="262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00" b="1" dirty="0" smtClean="0"/>
                <a:t>14 </a:t>
              </a:r>
              <a:r>
                <a:rPr lang="en-US" sz="800" b="1" dirty="0" smtClean="0">
                  <a:latin typeface="Symbol" panose="05050102010706020507" pitchFamily="18" charset="2"/>
                  <a:sym typeface="Symbol" panose="05050102010706020507" pitchFamily="18" charset="2"/>
                </a:rPr>
                <a:t></a:t>
              </a:r>
              <a:endParaRPr lang="en-US" sz="800" b="1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405687" y="5920224"/>
            <a:ext cx="4405155" cy="4604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7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 8 specificities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different </a:t>
            </a:r>
            <a:r>
              <a:rPr lang="en-US" sz="17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dispersion</a:t>
            </a:r>
            <a:r>
              <a:rPr lang="en-US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					function, TCL6 lack</a:t>
            </a:r>
            <a:endParaRPr lang="en-US" sz="1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63688" y="1814022"/>
            <a:ext cx="230425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≤</a:t>
            </a:r>
            <a:r>
              <a:rPr lang="en-US" dirty="0" smtClean="0"/>
              <a:t>1 </a:t>
            </a:r>
            <a:r>
              <a:rPr lang="en-US" dirty="0" err="1" smtClean="0"/>
              <a:t>mW</a:t>
            </a:r>
            <a:r>
              <a:rPr lang="en-US" dirty="0" smtClean="0"/>
              <a:t>/cm</a:t>
            </a:r>
            <a:r>
              <a:rPr lang="en-US" baseline="30000" dirty="0" smtClean="0"/>
              <a:t>3</a:t>
            </a:r>
            <a:r>
              <a:rPr lang="en-US" dirty="0" smtClean="0"/>
              <a:t> @ 1.5L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211960" y="726818"/>
            <a:ext cx="47441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noticeable </a:t>
            </a:r>
            <a:r>
              <a:rPr lang="en-US" sz="1600" dirty="0" smtClean="0"/>
              <a:t>impact by </a:t>
            </a:r>
            <a:r>
              <a:rPr lang="en-US" sz="1600" dirty="0" smtClean="0">
                <a:solidFill>
                  <a:srgbClr val="FF0000"/>
                </a:solidFill>
              </a:rPr>
              <a:t>TCL6</a:t>
            </a:r>
            <a:r>
              <a:rPr lang="en-US" sz="1600" dirty="0" smtClean="0"/>
              <a:t> up </a:t>
            </a:r>
            <a:r>
              <a:rPr lang="en-US" sz="1600" dirty="0"/>
              <a:t>to </a:t>
            </a:r>
            <a:r>
              <a:rPr lang="en-US" sz="1600" dirty="0" smtClean="0"/>
              <a:t>half-cell 9</a:t>
            </a:r>
            <a:endParaRPr lang="en-US" sz="1600" dirty="0"/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US" sz="1600" dirty="0"/>
              <a:t>p</a:t>
            </a:r>
            <a:r>
              <a:rPr lang="en-US" sz="1600" dirty="0" smtClean="0"/>
              <a:t>ronounced sensitivity to </a:t>
            </a:r>
            <a:r>
              <a:rPr lang="en-US" sz="1600" dirty="0" smtClean="0">
                <a:solidFill>
                  <a:srgbClr val="FF0000"/>
                </a:solidFill>
              </a:rPr>
              <a:t>aperture 	imperfections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87925" y="3614970"/>
            <a:ext cx="4208079" cy="2897095"/>
            <a:chOff x="187925" y="3650139"/>
            <a:chExt cx="4208079" cy="289709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25" y="3650139"/>
              <a:ext cx="4208079" cy="289709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3566260" y="4425389"/>
              <a:ext cx="178483" cy="3420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458371" y="4414085"/>
              <a:ext cx="477721" cy="22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800" b="1" dirty="0" smtClean="0"/>
                <a:t>14 </a:t>
              </a:r>
              <a:r>
                <a:rPr lang="en-US" sz="800" b="1" dirty="0" smtClean="0">
                  <a:latin typeface="Symbol" panose="05050102010706020507" pitchFamily="18" charset="2"/>
                  <a:sym typeface="Symbol" panose="05050102010706020507" pitchFamily="18" charset="2"/>
                </a:rPr>
                <a:t></a:t>
              </a:r>
              <a:endParaRPr lang="en-US" sz="800" b="1" dirty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564172" y="4201719"/>
            <a:ext cx="260394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≤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MGy</a:t>
            </a:r>
            <a:r>
              <a:rPr lang="en-US" dirty="0" smtClean="0"/>
              <a:t> after 400 fb</a:t>
            </a:r>
            <a:r>
              <a:rPr lang="en-US" baseline="30000" dirty="0" smtClean="0"/>
              <a:t>-1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79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DISPERSION SUPPRESSOR:</a:t>
            </a:r>
            <a:br>
              <a:rPr lang="en-US" dirty="0" smtClean="0"/>
            </a:br>
            <a:r>
              <a:rPr lang="en-US" dirty="0" smtClean="0"/>
              <a:t>BLM BENCHMARKING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695" y="1539398"/>
            <a:ext cx="5476882" cy="38338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65518" y="4262057"/>
            <a:ext cx="510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IR5</a:t>
            </a:r>
            <a:endParaRPr lang="en-US" sz="16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0809" y="1166282"/>
            <a:ext cx="2742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Fill #5401 (October 2016)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TCLs @ 15-35-20 sigma</a:t>
            </a:r>
            <a:endParaRPr lang="en-US" sz="16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5374" y="1400898"/>
            <a:ext cx="1202572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6.5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6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RADIATION TO ELECTRONICS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467544" y="1690299"/>
            <a:ext cx="22855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scaling up to 50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/y, i.e. 25 times more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32341" y="4519482"/>
            <a:ext cx="85311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kern="0" dirty="0">
                <a:solidFill>
                  <a:srgbClr val="5A5A5A"/>
                </a:solidFill>
                <a:cs typeface="Arial"/>
                <a:sym typeface="Arial"/>
              </a:rPr>
              <a:t>Relocations of sensitive equipment have already been foreseen (see plans for </a:t>
            </a:r>
            <a:r>
              <a:rPr lang="en-US" sz="1600" kern="0" dirty="0" err="1">
                <a:solidFill>
                  <a:srgbClr val="5A5A5A"/>
                </a:solidFill>
                <a:cs typeface="Arial"/>
                <a:sym typeface="Arial"/>
              </a:rPr>
              <a:t>cryo</a:t>
            </a:r>
            <a:r>
              <a:rPr lang="en-US" sz="1600" kern="0" dirty="0">
                <a:solidFill>
                  <a:srgbClr val="5A5A5A"/>
                </a:solidFill>
                <a:cs typeface="Arial"/>
                <a:sym typeface="Arial"/>
              </a:rPr>
              <a:t> </a:t>
            </a:r>
            <a:r>
              <a:rPr lang="en-US" sz="1600" kern="0" dirty="0" smtClean="0">
                <a:solidFill>
                  <a:srgbClr val="5A5A5A"/>
                </a:solidFill>
                <a:cs typeface="Arial"/>
                <a:sym typeface="Arial"/>
              </a:rPr>
              <a:t>racks) 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5A5A5A"/>
                </a:solidFill>
                <a:cs typeface="Arial"/>
                <a:sym typeface="Arial"/>
              </a:rPr>
              <a:t>New </a:t>
            </a:r>
            <a:r>
              <a:rPr lang="en-US" sz="1600" kern="0" dirty="0">
                <a:solidFill>
                  <a:srgbClr val="5A5A5A"/>
                </a:solidFill>
                <a:cs typeface="Arial"/>
                <a:sym typeface="Arial"/>
              </a:rPr>
              <a:t>FLUKA simulations </a:t>
            </a:r>
            <a:r>
              <a:rPr lang="en-US" sz="1600" kern="0" dirty="0" smtClean="0">
                <a:solidFill>
                  <a:srgbClr val="5A5A5A"/>
                </a:solidFill>
                <a:cs typeface="Arial"/>
                <a:sym typeface="Arial"/>
              </a:rPr>
              <a:t>are going to be carried on </a:t>
            </a:r>
            <a:r>
              <a:rPr lang="en-US" sz="1600" kern="0" dirty="0">
                <a:solidFill>
                  <a:srgbClr val="5A5A5A"/>
                </a:solidFill>
                <a:cs typeface="Arial"/>
                <a:sym typeface="Arial"/>
              </a:rPr>
              <a:t>with updated </a:t>
            </a:r>
            <a:r>
              <a:rPr lang="en-US" sz="1600" kern="0" dirty="0" smtClean="0">
                <a:solidFill>
                  <a:srgbClr val="5A5A5A"/>
                </a:solidFill>
                <a:cs typeface="Arial"/>
                <a:sym typeface="Arial"/>
              </a:rPr>
              <a:t>geometry, aiming at an improved benchmarking against </a:t>
            </a:r>
            <a:r>
              <a:rPr lang="en-US" sz="1600" kern="0" dirty="0" err="1" smtClean="0">
                <a:solidFill>
                  <a:srgbClr val="5A5A5A"/>
                </a:solidFill>
                <a:cs typeface="Arial"/>
                <a:sym typeface="Arial"/>
              </a:rPr>
              <a:t>RadMon</a:t>
            </a:r>
            <a:r>
              <a:rPr lang="en-US" sz="1600" kern="0" dirty="0" smtClean="0">
                <a:solidFill>
                  <a:srgbClr val="5A5A5A"/>
                </a:solidFill>
                <a:cs typeface="Arial"/>
                <a:sym typeface="Arial"/>
              </a:rPr>
              <a:t> data and to study new </a:t>
            </a:r>
            <a:r>
              <a:rPr lang="en-US" sz="1600" kern="0" dirty="0">
                <a:solidFill>
                  <a:srgbClr val="5A5A5A"/>
                </a:solidFill>
                <a:cs typeface="Arial"/>
                <a:sym typeface="Arial"/>
              </a:rPr>
              <a:t>shielding </a:t>
            </a:r>
            <a:r>
              <a:rPr lang="en-US" sz="1600" kern="0" dirty="0" smtClean="0">
                <a:solidFill>
                  <a:srgbClr val="5A5A5A"/>
                </a:solidFill>
                <a:cs typeface="Arial"/>
                <a:sym typeface="Arial"/>
              </a:rPr>
              <a:t>options</a:t>
            </a:r>
            <a:endParaRPr lang="en-US" sz="1600" kern="0" dirty="0">
              <a:solidFill>
                <a:srgbClr val="5A5A5A"/>
              </a:solidFill>
              <a:cs typeface="Arial"/>
              <a:sym typeface="Arial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198963" y="2588828"/>
            <a:ext cx="236805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hangingPunct="0"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with a reference limit</a:t>
            </a:r>
          </a:p>
          <a:p>
            <a:pPr algn="ctr" defTabSz="914400" eaLnBrk="0" hangingPunct="0">
              <a:defRPr/>
            </a:pPr>
            <a:r>
              <a:rPr lang="en-US" sz="1400" kern="0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en-US" sz="1400" kern="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R2E-safe)</a:t>
            </a: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of 3 </a:t>
            </a:r>
            <a:r>
              <a:rPr lang="en-US" sz="1400" kern="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10</a:t>
            </a:r>
            <a:r>
              <a:rPr lang="en-US" sz="1400" kern="0" baseline="3000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6</a:t>
            </a:r>
            <a:r>
              <a:rPr lang="en-US" sz="1400" kern="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cm</a:t>
            </a:r>
            <a:r>
              <a:rPr lang="en-US" sz="1400" kern="0" baseline="3000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-2</a:t>
            </a:r>
            <a:r>
              <a:rPr lang="en-US" sz="1400" kern="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/y</a:t>
            </a:r>
          </a:p>
          <a:p>
            <a:pPr defTabSz="914400" eaLnBrk="0" hangingPunct="0">
              <a:defRPr/>
            </a:pPr>
            <a:endParaRPr lang="en-US" sz="1400" kern="0" dirty="0" smtClean="0">
              <a:latin typeface="Tahoma" pitchFamily="34" charset="0"/>
              <a:cs typeface="Tahoma" pitchFamily="34" charset="0"/>
            </a:endParaRPr>
          </a:p>
          <a:p>
            <a:pPr defTabSz="914400" eaLnBrk="0" hangingPunct="0">
              <a:defRPr/>
            </a:pPr>
            <a:r>
              <a:rPr lang="en-US" sz="1400" kern="0" dirty="0" smtClean="0">
                <a:latin typeface="Tahoma" pitchFamily="34" charset="0"/>
                <a:cs typeface="Tahoma" pitchFamily="34" charset="0"/>
              </a:rPr>
              <a:t>At higher HEH </a:t>
            </a:r>
            <a:r>
              <a:rPr lang="en-US" sz="1400" kern="0" dirty="0" err="1" smtClean="0">
                <a:latin typeface="Tahoma" pitchFamily="34" charset="0"/>
                <a:cs typeface="Tahoma" pitchFamily="34" charset="0"/>
              </a:rPr>
              <a:t>fluences</a:t>
            </a:r>
            <a:endParaRPr lang="en-US" sz="1400" kern="0" dirty="0">
              <a:latin typeface="Tahoma" pitchFamily="34" charset="0"/>
              <a:cs typeface="Tahoma" pitchFamily="34" charset="0"/>
            </a:endParaRPr>
          </a:p>
          <a:p>
            <a:pPr defTabSz="914400" eaLnBrk="0" hangingPunct="0">
              <a:defRPr/>
            </a:pPr>
            <a:r>
              <a:rPr lang="en-US" sz="1400" kern="0" dirty="0" smtClean="0">
                <a:latin typeface="Tahoma" pitchFamily="34" charset="0"/>
                <a:cs typeface="Tahoma" pitchFamily="34" charset="0"/>
              </a:rPr>
              <a:t>a RHA procedure is </a:t>
            </a:r>
            <a:r>
              <a:rPr lang="en-US" sz="1400" kern="0" dirty="0" smtClean="0">
                <a:latin typeface="Tahoma" pitchFamily="34" charset="0"/>
                <a:cs typeface="Tahoma" pitchFamily="34" charset="0"/>
              </a:rPr>
              <a:t>needed</a:t>
            </a:r>
          </a:p>
          <a:p>
            <a:pPr defTabSz="914400" eaLnBrk="0" hangingPunct="0">
              <a:defRPr/>
            </a:pPr>
            <a:r>
              <a:rPr lang="en-US" sz="1400" kern="0" smtClean="0">
                <a:latin typeface="Tahoma" pitchFamily="34" charset="0"/>
                <a:cs typeface="Tahoma" pitchFamily="34" charset="0"/>
              </a:rPr>
              <a:t>for equipment qualification</a:t>
            </a:r>
            <a:endParaRPr lang="en-US" sz="1400" kern="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619962" y="1081031"/>
            <a:ext cx="6479780" cy="3196624"/>
            <a:chOff x="2619962" y="1081031"/>
            <a:chExt cx="6479780" cy="3196624"/>
          </a:xfrm>
        </p:grpSpPr>
        <p:grpSp>
          <p:nvGrpSpPr>
            <p:cNvPr id="28" name="Group 27"/>
            <p:cNvGrpSpPr/>
            <p:nvPr/>
          </p:nvGrpSpPr>
          <p:grpSpPr>
            <a:xfrm>
              <a:off x="2619962" y="1158844"/>
              <a:ext cx="6407656" cy="2988421"/>
              <a:chOff x="395536" y="874097"/>
              <a:chExt cx="6407656" cy="2988421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5536" y="900000"/>
                <a:ext cx="6407656" cy="2962518"/>
                <a:chOff x="421297" y="725248"/>
                <a:chExt cx="6407656" cy="2962518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3676"/>
                <a:stretch/>
              </p:blipFill>
              <p:spPr>
                <a:xfrm>
                  <a:off x="421297" y="725248"/>
                  <a:ext cx="6407656" cy="2962518"/>
                </a:xfrm>
                <a:prstGeom prst="rect">
                  <a:avLst/>
                </a:prstGeom>
              </p:spPr>
            </p:pic>
            <p:sp>
              <p:nvSpPr>
                <p:cNvPr id="22" name="Line"/>
                <p:cNvSpPr/>
                <p:nvPr/>
              </p:nvSpPr>
              <p:spPr>
                <a:xfrm>
                  <a:off x="3314847" y="1360462"/>
                  <a:ext cx="675976" cy="1"/>
                </a:xfrm>
                <a:prstGeom prst="line">
                  <a:avLst/>
                </a:prstGeom>
                <a:noFill/>
                <a:ln w="25400" cap="flat">
                  <a:solidFill>
                    <a:schemeClr val="accent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3" name="UL86"/>
                <p:cNvSpPr txBox="1"/>
                <p:nvPr/>
              </p:nvSpPr>
              <p:spPr>
                <a:xfrm>
                  <a:off x="4036150" y="1173925"/>
                  <a:ext cx="650637" cy="3506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/>
                <a:p>
                  <a:r>
                    <a:rPr dirty="0"/>
                    <a:t>UL86</a:t>
                  </a:r>
                </a:p>
              </p:txBody>
            </p:sp>
            <p:sp>
              <p:nvSpPr>
                <p:cNvPr id="18" name="US85"/>
                <p:cNvSpPr txBox="1"/>
                <p:nvPr/>
              </p:nvSpPr>
              <p:spPr>
                <a:xfrm>
                  <a:off x="4464823" y="1469092"/>
                  <a:ext cx="675976" cy="3506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/>
                <a:p>
                  <a:r>
                    <a:rPr dirty="0"/>
                    <a:t>US85</a:t>
                  </a:r>
                </a:p>
              </p:txBody>
            </p:sp>
            <p:sp>
              <p:nvSpPr>
                <p:cNvPr id="19" name="Line"/>
                <p:cNvSpPr/>
                <p:nvPr/>
              </p:nvSpPr>
              <p:spPr>
                <a:xfrm flipV="1">
                  <a:off x="3381527" y="1717784"/>
                  <a:ext cx="1036638" cy="782022"/>
                </a:xfrm>
                <a:prstGeom prst="line">
                  <a:avLst/>
                </a:prstGeom>
                <a:noFill/>
                <a:ln w="25400" cap="flat">
                  <a:solidFill>
                    <a:schemeClr val="accent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5" name="UW85"/>
                <p:cNvSpPr txBox="1"/>
                <p:nvPr/>
              </p:nvSpPr>
              <p:spPr>
                <a:xfrm>
                  <a:off x="4811907" y="2258668"/>
                  <a:ext cx="739265" cy="3506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>
                    <a:defRPr>
                      <a:solidFill>
                        <a:srgbClr val="FFFFFF"/>
                      </a:solidFill>
                    </a:defRPr>
                  </a:lvl1pPr>
                </a:lstStyle>
                <a:p>
                  <a:r>
                    <a:rPr dirty="0"/>
                    <a:t>UW85</a:t>
                  </a:r>
                </a:p>
              </p:txBody>
            </p:sp>
            <p:sp>
              <p:nvSpPr>
                <p:cNvPr id="20" name="Line"/>
                <p:cNvSpPr/>
                <p:nvPr/>
              </p:nvSpPr>
              <p:spPr>
                <a:xfrm flipV="1">
                  <a:off x="3288025" y="2857127"/>
                  <a:ext cx="528518" cy="117259"/>
                </a:xfrm>
                <a:prstGeom prst="line">
                  <a:avLst/>
                </a:prstGeom>
                <a:noFill/>
                <a:ln w="25400" cap="flat">
                  <a:solidFill>
                    <a:schemeClr val="accent3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1" name="UL84"/>
                <p:cNvSpPr txBox="1"/>
                <p:nvPr/>
              </p:nvSpPr>
              <p:spPr>
                <a:xfrm>
                  <a:off x="3836239" y="2623724"/>
                  <a:ext cx="650638" cy="35066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/>
                <a:p>
                  <a:r>
                    <a:rPr dirty="0"/>
                    <a:t>UL84</a:t>
                  </a:r>
                </a:p>
              </p:txBody>
            </p:sp>
          </p:grpSp>
          <p:sp>
            <p:nvSpPr>
              <p:cNvPr id="26" name="Rounded Rectangle 25"/>
              <p:cNvSpPr/>
              <p:nvPr/>
            </p:nvSpPr>
            <p:spPr bwMode="auto">
              <a:xfrm>
                <a:off x="3971668" y="874097"/>
                <a:ext cx="281940" cy="211907"/>
              </a:xfrm>
              <a:prstGeom prst="roundRect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627074" y="3086133"/>
                <a:ext cx="240490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vertically averaged from -1.1m to 2.4m</a:t>
                </a:r>
              </a:p>
              <a:p>
                <a:r>
                  <a:rPr lang="en-US" sz="10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(0 is the beam height)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8533685" y="1081031"/>
              <a:ext cx="5660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[cm</a:t>
              </a:r>
              <a:r>
                <a:rPr lang="en-US" sz="1000" baseline="300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-2</a:t>
              </a:r>
              <a:r>
                <a:rPr lang="en-US" sz="10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]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88578" y="4031434"/>
              <a:ext cx="6218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x [cm]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349357" y="761181"/>
            <a:ext cx="37905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Annual High Energy Hadron </a:t>
            </a:r>
            <a:r>
              <a:rPr lang="en-US" sz="1600" dirty="0" err="1" smtClean="0"/>
              <a:t>fluence</a:t>
            </a:r>
            <a:endParaRPr lang="en-US" sz="1600" dirty="0"/>
          </a:p>
          <a:p>
            <a:r>
              <a:rPr lang="en-US" sz="1600" dirty="0" smtClean="0"/>
              <a:t>determining the Single Event Effect rate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6046627" y="5162597"/>
            <a:ext cx="1993480" cy="286818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5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9018" y="1124744"/>
            <a:ext cx="83579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LHCb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upgrade to an instantaneous luminosity of 1.5 10</a:t>
            </a:r>
            <a:r>
              <a:rPr lang="en-US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34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cm</a:t>
            </a:r>
            <a:r>
              <a:rPr lang="en-US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-2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</a:t>
            </a:r>
            <a:r>
              <a:rPr lang="en-US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an integrated luminosity of 400 fb</a:t>
            </a:r>
            <a:r>
              <a:rPr lang="en-US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implies a </a:t>
            </a:r>
            <a:r>
              <a:rPr lang="en-US" dirty="0" smtClean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TAS-like protection of Q1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calls for the study of a physics debris collimator (</a:t>
            </a:r>
            <a:r>
              <a:rPr lang="en-US" dirty="0" smtClean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TCL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system for Q5-Q7 as well as </a:t>
            </a:r>
            <a:r>
              <a:rPr lang="en-US" dirty="0" smtClean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shielding solutions for the electronics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equipment in the detector cavern proximity. </a:t>
            </a:r>
          </a:p>
          <a:p>
            <a:pPr algn="just">
              <a:spcBef>
                <a:spcPts val="600"/>
              </a:spcBef>
            </a:pP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systematic FLUKA study of both IP8 sides, implementing the </a:t>
            </a:r>
            <a:r>
              <a:rPr lang="en-US" dirty="0" smtClean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updated detector model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crossing schemes, is being launched as the subject of a </a:t>
            </a:r>
            <a:r>
              <a:rPr lang="en-US" dirty="0" smtClean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starting PhD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 intentional triplet misalignment is known to offer on paper some potentiality, to be possibly assessed in this specific case.</a:t>
            </a:r>
          </a:p>
          <a:p>
            <a:pPr algn="just">
              <a:spcBef>
                <a:spcPts val="600"/>
              </a:spcBef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recently installed </a:t>
            </a:r>
            <a:r>
              <a:rPr lang="en-US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TANB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required by the Upgrade I, appears to offer an adequate D2 protection also in the long term.</a:t>
            </a:r>
          </a:p>
          <a:p>
            <a:pPr algn="just">
              <a:spcBef>
                <a:spcPts val="600"/>
              </a:spcBef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limited dose resistance of certain corrector magnets has to be reviewed in the IR8 context.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89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24" y="969266"/>
            <a:ext cx="8438934" cy="51823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4027" y="969266"/>
            <a:ext cx="86227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Collision debris</a:t>
            </a:r>
            <a:r>
              <a:rPr lang="en-US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figures and features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</a:t>
            </a: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superconducting </a:t>
            </a:r>
            <a:r>
              <a:rPr lang="en-US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magnets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</a:t>
            </a:r>
            <a:r>
              <a:rPr lang="en-US" sz="1600" u="sng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triplet </a:t>
            </a:r>
            <a:r>
              <a:rPr lang="en-US" sz="1600" u="sng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en-US" sz="1600" u="sng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D1</a:t>
            </a: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string</a:t>
            </a:r>
            <a:endParaRPr lang="en-US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US" sz="1600" u="sng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of the </a:t>
            </a:r>
            <a:r>
              <a:rPr lang="en-US" sz="1600" u="sng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Matching Section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					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				of the </a:t>
            </a:r>
            <a:r>
              <a:rPr lang="en-US" sz="1600" u="sng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Dispersion Suppressor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endParaRPr lang="en-US" sz="16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	and on </a:t>
            </a:r>
            <a:r>
              <a:rPr lang="en-US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electronics</a:t>
            </a: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equipment</a:t>
            </a:r>
          </a:p>
        </p:txBody>
      </p:sp>
      <p:sp>
        <p:nvSpPr>
          <p:cNvPr id="4" name="Down Arrow 3"/>
          <p:cNvSpPr/>
          <p:nvPr/>
        </p:nvSpPr>
        <p:spPr>
          <a:xfrm>
            <a:off x="1259632" y="2132856"/>
            <a:ext cx="144016" cy="2808312"/>
          </a:xfrm>
          <a:prstGeom prst="downArrow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699792" y="2851528"/>
            <a:ext cx="144016" cy="1005840"/>
          </a:xfrm>
          <a:prstGeom prst="downArrow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>
            <a:off x="4992735" y="3125848"/>
            <a:ext cx="144016" cy="457200"/>
          </a:xfrm>
          <a:prstGeom prst="downArrow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THE COLLISION DEBRIS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284" y="3291791"/>
            <a:ext cx="9023424" cy="2438542"/>
            <a:chOff x="48284" y="3504005"/>
            <a:chExt cx="9023424" cy="2438542"/>
          </a:xfrm>
        </p:grpSpPr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64963" y="4253179"/>
              <a:ext cx="3102983" cy="1428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eaLnBrk="0" fontAlgn="base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CC9900"/>
                  </a:solidFill>
                  <a:latin typeface="Tahoma" pitchFamily="34" charset="0"/>
                  <a:cs typeface="Tahoma" pitchFamily="34" charset="0"/>
                </a:rPr>
                <a:t>150 W</a:t>
              </a:r>
              <a:r>
                <a:rPr lang="en-US" sz="14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absorbed in the </a:t>
              </a:r>
              <a:r>
                <a:rPr lang="en-US" sz="1400" dirty="0" smtClean="0">
                  <a:solidFill>
                    <a:srgbClr val="CC9900"/>
                  </a:solidFill>
                  <a:latin typeface="Tahoma" pitchFamily="34" charset="0"/>
                  <a:cs typeface="Tahoma" pitchFamily="34" charset="0"/>
                </a:rPr>
                <a:t>TAS absorber</a:t>
              </a:r>
            </a:p>
            <a:p>
              <a:pPr defTabSz="914400" eaLnBrk="0" fontAlgn="base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0000FF"/>
                  </a:solidFill>
                  <a:latin typeface="Tahoma" pitchFamily="34" charset="0"/>
                  <a:cs typeface="Tahoma" pitchFamily="34" charset="0"/>
                </a:rPr>
                <a:t>650 W</a:t>
              </a:r>
              <a:r>
                <a:rPr lang="en-US" sz="14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4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going </a:t>
              </a:r>
              <a:r>
                <a:rPr lang="en-US" sz="1400" dirty="0" smtClean="0">
                  <a:solidFill>
                    <a:srgbClr val="0000FF"/>
                  </a:solidFill>
                  <a:latin typeface="Tahoma" pitchFamily="34" charset="0"/>
                  <a:cs typeface="Tahoma" pitchFamily="34" charset="0"/>
                </a:rPr>
                <a:t>through the TAS</a:t>
              </a:r>
            </a:p>
            <a:p>
              <a:pPr defTabSz="914400" eaLnBrk="0" fontAlgn="base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of which</a:t>
              </a:r>
            </a:p>
            <a:p>
              <a:pPr defTabSz="914400" eaLnBrk="0" fontAlgn="base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3333FF"/>
                  </a:solidFill>
                  <a:latin typeface="Tahoma" pitchFamily="34" charset="0"/>
                  <a:cs typeface="Tahoma" pitchFamily="34" charset="0"/>
                </a:rPr>
                <a:t>150 W</a:t>
              </a:r>
              <a:r>
                <a:rPr lang="en-US" sz="14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4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absorbed in the </a:t>
              </a:r>
              <a:r>
                <a:rPr lang="en-US" sz="1400" dirty="0" smtClean="0">
                  <a:solidFill>
                    <a:srgbClr val="3333FF"/>
                  </a:solidFill>
                  <a:latin typeface="Tahoma" pitchFamily="34" charset="0"/>
                  <a:cs typeface="Tahoma" pitchFamily="34" charset="0"/>
                </a:rPr>
                <a:t>triplet</a:t>
              </a:r>
              <a:endParaRPr lang="en-US" sz="1400" dirty="0">
                <a:solidFill>
                  <a:srgbClr val="3333FF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5177" y="3909501"/>
              <a:ext cx="27425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950 W towards each (L&amp;R) side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072"/>
            <a:stretch/>
          </p:blipFill>
          <p:spPr>
            <a:xfrm>
              <a:off x="3098739" y="3814162"/>
              <a:ext cx="5951220" cy="2128385"/>
            </a:xfrm>
            <a:prstGeom prst="rect">
              <a:avLst/>
            </a:prstGeom>
          </p:spPr>
        </p:pic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48284" y="3504005"/>
              <a:ext cx="401966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eaLnBrk="0" fontAlgn="base" hangingPunct="0"/>
              <a:r>
                <a:rPr lang="en-US" sz="14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@ 1</a:t>
              </a:r>
              <a:r>
                <a:rPr lang="en-US" sz="14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0</a:t>
              </a:r>
              <a:r>
                <a:rPr lang="en-US" sz="1400" kern="0" baseline="300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34</a:t>
              </a:r>
              <a:r>
                <a:rPr lang="en-US" sz="14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400" kern="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cm</a:t>
              </a:r>
              <a:r>
                <a:rPr lang="en-US" sz="1400" kern="0" baseline="3000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-2</a:t>
              </a:r>
              <a:r>
                <a:rPr lang="en-US" sz="1400" kern="0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4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s</a:t>
              </a:r>
              <a:r>
                <a:rPr lang="en-US" sz="1400" kern="0" baseline="300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-1</a:t>
              </a:r>
              <a:r>
                <a:rPr lang="en-US" sz="14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, </a:t>
              </a:r>
              <a:r>
                <a:rPr lang="en-US" sz="12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i.e. 8</a:t>
              </a:r>
              <a:r>
                <a:rPr lang="en-US" sz="1200" i="1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.5</a:t>
              </a:r>
              <a:r>
                <a:rPr lang="en-US" sz="12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 10</a:t>
              </a:r>
              <a:r>
                <a:rPr lang="en-US" sz="1200" kern="0" baseline="300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8</a:t>
              </a:r>
              <a:r>
                <a:rPr lang="en-US" sz="12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s</a:t>
              </a:r>
              <a:r>
                <a:rPr lang="en-US" sz="1200" kern="0" baseline="3000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-1</a:t>
              </a:r>
              <a:r>
                <a:rPr lang="en-US" sz="1200" kern="0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inelastic collision rate</a:t>
              </a:r>
              <a:endParaRPr lang="en-US" sz="12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282246" y="4328473"/>
              <a:ext cx="405833" cy="197807"/>
            </a:xfrm>
            <a:prstGeom prst="rect">
              <a:avLst/>
            </a:prstGeom>
            <a:noFill/>
            <a:ln w="25400" cap="flat" cmpd="sng" algn="ctr">
              <a:solidFill>
                <a:srgbClr val="CC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802379" y="4336093"/>
              <a:ext cx="5269329" cy="197807"/>
            </a:xfrm>
            <a:prstGeom prst="rect">
              <a:avLst/>
            </a:prstGeom>
            <a:noFill/>
            <a:ln w="2540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1234382" y="5574732"/>
              <a:ext cx="1772778" cy="36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cs typeface="Tahoma" pitchFamily="34" charset="0"/>
                </a:rPr>
                <a:t>cold magnets</a:t>
              </a:r>
              <a:endPara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66292" y="819754"/>
            <a:ext cx="2789447" cy="1781266"/>
            <a:chOff x="569041" y="1621291"/>
            <a:chExt cx="2789447" cy="1781266"/>
          </a:xfrm>
        </p:grpSpPr>
        <p:pic>
          <p:nvPicPr>
            <p:cNvPr id="29" name="Picture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041" y="1621291"/>
              <a:ext cx="2783759" cy="1781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1077375" y="3139296"/>
              <a:ext cx="22811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proton-proton inelastic reaction</a:t>
              </a:r>
              <a:endParaRPr lang="en-US" sz="1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308304" y="1539292"/>
            <a:ext cx="119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7.5 10</a:t>
            </a:r>
            <a:r>
              <a:rPr lang="en-US" sz="1200" i="1" baseline="30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-10</a:t>
            </a:r>
            <a:r>
              <a:rPr lang="en-US" sz="1200" i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Higgs bosons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287093" y="861092"/>
            <a:ext cx="3106957" cy="2589883"/>
            <a:chOff x="4211960" y="861092"/>
            <a:chExt cx="3106957" cy="2589883"/>
          </a:xfrm>
        </p:grpSpPr>
        <p:pic>
          <p:nvPicPr>
            <p:cNvPr id="25" name="Picture 2" descr="ints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" t="2648" r="3992"/>
            <a:stretch/>
          </p:blipFill>
          <p:spPr bwMode="auto">
            <a:xfrm>
              <a:off x="4211960" y="1132836"/>
              <a:ext cx="3096344" cy="231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861092"/>
              <a:ext cx="2618311" cy="28806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601648" y="1489055"/>
              <a:ext cx="17172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7 </a:t>
              </a:r>
              <a:r>
                <a:rPr lang="en-US" sz="11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TeV</a:t>
              </a:r>
              <a:r>
                <a:rPr lang="en-US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p + 7 </a:t>
              </a:r>
              <a:r>
                <a:rPr lang="en-US" sz="11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TeV</a:t>
              </a:r>
              <a:r>
                <a:rPr lang="en-US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p</a:t>
              </a:r>
            </a:p>
          </p:txBody>
        </p:sp>
      </p:grp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1757510" y="5776502"/>
            <a:ext cx="6861808" cy="738664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lnSpc>
                <a:spcPct val="150000"/>
              </a:lnSpc>
            </a:pP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with 6.5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beams (80mb) </a:t>
            </a:r>
            <a:r>
              <a:rPr lang="en-US" sz="1400" u="sng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~125 W</a:t>
            </a:r>
            <a:r>
              <a:rPr lang="en-US" sz="11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(magnet end uncertainties) 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prediction at 1</a:t>
            </a:r>
            <a:r>
              <a:rPr lang="en-US" sz="1400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sz="1400" kern="0" baseline="30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34</a:t>
            </a:r>
            <a:r>
              <a:rPr lang="en-US" sz="1400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cm</a:t>
            </a:r>
            <a:r>
              <a:rPr lang="en-US" sz="1400" kern="0" baseline="30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-2</a:t>
            </a:r>
            <a:r>
              <a:rPr lang="en-US" sz="1400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</a:t>
            </a:r>
            <a:r>
              <a:rPr lang="en-US" sz="1400" kern="0" baseline="30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-1</a:t>
            </a:r>
            <a:r>
              <a:rPr lang="en-US" sz="1400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ctr" defTabSz="914400" eaLnBrk="0" fontAlgn="base" hangingPunct="0">
              <a:lnSpc>
                <a:spcPct val="150000"/>
              </a:lnSpc>
            </a:pPr>
            <a:r>
              <a:rPr lang="en-US" sz="1400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vs </a:t>
            </a:r>
            <a:r>
              <a:rPr lang="en-US" sz="1400" u="sng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115-135 W</a:t>
            </a:r>
            <a:r>
              <a:rPr lang="en-US" sz="1400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measurements (TE-CRG-OP) in the triplet cold mass</a:t>
            </a:r>
            <a:endParaRPr lang="en-US" sz="120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 rot="2400000">
            <a:off x="1286577" y="5701174"/>
            <a:ext cx="504056" cy="29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03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DEBRIS CAPTURE IN THE TRIPLET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t="46977"/>
          <a:stretch/>
        </p:blipFill>
        <p:spPr>
          <a:xfrm>
            <a:off x="27391" y="4081634"/>
            <a:ext cx="2712215" cy="2061662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5379720" y="2856712"/>
            <a:ext cx="3680459" cy="3586413"/>
            <a:chOff x="5379720" y="2856712"/>
            <a:chExt cx="3680459" cy="3586413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3"/>
            <a:srcRect t="32778"/>
            <a:stretch/>
          </p:blipFill>
          <p:spPr>
            <a:xfrm>
              <a:off x="5379720" y="2856712"/>
              <a:ext cx="3680459" cy="3586413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 bwMode="auto">
            <a:xfrm flipH="1">
              <a:off x="7688580" y="3604741"/>
              <a:ext cx="258" cy="372103"/>
            </a:xfrm>
            <a:prstGeom prst="straightConnector1">
              <a:avLst/>
            </a:prstGeom>
            <a:solidFill>
              <a:srgbClr val="CC99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4" name="Text Box 5"/>
            <p:cNvSpPr txBox="1">
              <a:spLocks noChangeArrowheads="1"/>
            </p:cNvSpPr>
            <p:nvPr/>
          </p:nvSpPr>
          <p:spPr bwMode="auto">
            <a:xfrm>
              <a:off x="7951439" y="3545550"/>
              <a:ext cx="84613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defTabSz="914400" eaLnBrk="0" hangingPunct="0"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US" sz="1200" kern="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lost in Q1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 bwMode="auto">
            <a:xfrm flipH="1">
              <a:off x="7682591" y="5563081"/>
              <a:ext cx="258" cy="288000"/>
            </a:xfrm>
            <a:prstGeom prst="straightConnector1">
              <a:avLst/>
            </a:prstGeom>
            <a:solidFill>
              <a:srgbClr val="CC99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6" name="Group 45"/>
          <p:cNvGrpSpPr/>
          <p:nvPr/>
        </p:nvGrpSpPr>
        <p:grpSpPr>
          <a:xfrm>
            <a:off x="2703180" y="4081634"/>
            <a:ext cx="2598420" cy="1929063"/>
            <a:chOff x="2712720" y="4217678"/>
            <a:chExt cx="2598420" cy="1929063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2"/>
            <a:srcRect l="5742" r="6030" b="54311"/>
            <a:stretch/>
          </p:blipFill>
          <p:spPr>
            <a:xfrm>
              <a:off x="2712720" y="4217678"/>
              <a:ext cx="2598420" cy="1929063"/>
            </a:xfrm>
            <a:prstGeom prst="rect">
              <a:avLst/>
            </a:prstGeom>
          </p:spPr>
        </p:pic>
        <p:cxnSp>
          <p:nvCxnSpPr>
            <p:cNvPr id="48" name="Straight Arrow Connector 47"/>
            <p:cNvCxnSpPr/>
            <p:nvPr/>
          </p:nvCxnSpPr>
          <p:spPr bwMode="auto">
            <a:xfrm>
              <a:off x="4190496" y="4637013"/>
              <a:ext cx="0" cy="180000"/>
            </a:xfrm>
            <a:prstGeom prst="straightConnector1">
              <a:avLst/>
            </a:prstGeom>
            <a:solidFill>
              <a:srgbClr val="CC990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9" name="Text Box 5"/>
            <p:cNvSpPr txBox="1">
              <a:spLocks noChangeArrowheads="1"/>
            </p:cNvSpPr>
            <p:nvPr/>
          </p:nvSpPr>
          <p:spPr bwMode="auto">
            <a:xfrm>
              <a:off x="3181490" y="4283120"/>
              <a:ext cx="9556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eaLnBrk="0" hangingPunct="0">
                <a:defRPr/>
              </a:pPr>
              <a:r>
                <a:rPr lang="en-US" sz="1000" kern="0" dirty="0" smtClean="0">
                  <a:solidFill>
                    <a:srgbClr val="0000FF"/>
                  </a:solidFill>
                  <a:latin typeface="Tahoma" pitchFamily="34" charset="0"/>
                  <a:cs typeface="Tahoma" pitchFamily="34" charset="0"/>
                </a:rPr>
                <a:t>end of the</a:t>
              </a:r>
            </a:p>
            <a:p>
              <a:pPr algn="ctr" defTabSz="914400" eaLnBrk="0" hangingPunct="0">
                <a:defRPr/>
              </a:pPr>
              <a:r>
                <a:rPr lang="en-US" sz="1000" kern="0" dirty="0" smtClean="0">
                  <a:solidFill>
                    <a:srgbClr val="0000FF"/>
                  </a:solidFill>
                  <a:latin typeface="Tahoma" pitchFamily="34" charset="0"/>
                  <a:cs typeface="Tahoma" pitchFamily="34" charset="0"/>
                </a:rPr>
                <a:t>TAS shadow</a:t>
              </a:r>
            </a:p>
          </p:txBody>
        </p:sp>
      </p:grp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5" t="16166" r="12875" b="7833"/>
          <a:stretch/>
        </p:blipFill>
        <p:spPr>
          <a:xfrm>
            <a:off x="247778" y="906029"/>
            <a:ext cx="4289803" cy="3124841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132441" y="1202835"/>
            <a:ext cx="2742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right of ATLAS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15701" y="2309781"/>
            <a:ext cx="4301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 energy spectra are depopulated by </a:t>
            </a:r>
            <a:r>
              <a:rPr lang="en-US" sz="1200" i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charge particle (especially pion) 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interception in the successive quadrupoles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due to </a:t>
            </a:r>
            <a:r>
              <a:rPr lang="en-US" sz="1200" u="sng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magnetic field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bending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/>
          <a:srcRect b="71241"/>
          <a:stretch/>
        </p:blipFill>
        <p:spPr>
          <a:xfrm>
            <a:off x="5349064" y="800676"/>
            <a:ext cx="3680459" cy="1534329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 rot="10800000">
            <a:off x="2392679" y="2927752"/>
            <a:ext cx="216024" cy="400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1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MARGIN TO QUENCH AND LIFETIME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" y="798194"/>
            <a:ext cx="5539740" cy="415480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327723" y="1199176"/>
            <a:ext cx="112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round optics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142.5 </a:t>
            </a:r>
            <a:r>
              <a:rPr lang="el-GR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μ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rad</a:t>
            </a:r>
            <a:endParaRPr lang="en-US" sz="1200" i="1" u="sng" dirty="0" smtClean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5400000">
            <a:off x="2735419" y="389124"/>
            <a:ext cx="172179" cy="1160737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1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47336" y="4175877"/>
            <a:ext cx="1925527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V crossing in ATLAS (IR1)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H crossing in CMS (IR5)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072946" y="1014709"/>
            <a:ext cx="2352633" cy="2304196"/>
            <a:chOff x="6036986" y="1795095"/>
            <a:chExt cx="2352633" cy="2304196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84" t="11868" r="17470" b="7891"/>
            <a:stretch/>
          </p:blipFill>
          <p:spPr>
            <a:xfrm>
              <a:off x="6036986" y="1795095"/>
              <a:ext cx="2352633" cy="2304196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7084763" y="2749540"/>
              <a:ext cx="32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72946" y="3769496"/>
            <a:ext cx="2382548" cy="2284732"/>
            <a:chOff x="170645" y="4196216"/>
            <a:chExt cx="2382548" cy="2284732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4" t="12590" r="17470" b="8614"/>
            <a:stretch/>
          </p:blipFill>
          <p:spPr>
            <a:xfrm>
              <a:off x="170645" y="4196216"/>
              <a:ext cx="2382548" cy="228473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1128646" y="5062991"/>
              <a:ext cx="32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cxnSp>
        <p:nvCxnSpPr>
          <p:cNvPr id="33" name="Straight Connector 32"/>
          <p:cNvCxnSpPr/>
          <p:nvPr/>
        </p:nvCxnSpPr>
        <p:spPr bwMode="auto">
          <a:xfrm>
            <a:off x="2584204" y="1510737"/>
            <a:ext cx="3702296" cy="2252453"/>
          </a:xfrm>
          <a:prstGeom prst="line">
            <a:avLst/>
          </a:prstGeom>
          <a:solidFill>
            <a:srgbClr val="CC99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053840" y="1230675"/>
            <a:ext cx="2011486" cy="1360126"/>
          </a:xfrm>
          <a:prstGeom prst="line">
            <a:avLst/>
          </a:prstGeom>
          <a:solidFill>
            <a:srgbClr val="CC9900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395536" y="5038208"/>
            <a:ext cx="573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different behavior reflecting the crossing plane variation for the same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magnetic configuration of the triplet (FDF in the horizontal plane for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positively charged particles coming from the IP)</a:t>
            </a: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en-US" sz="1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IR1 triplet (Q2a) 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approaches the design limit at nominal luminosity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994510" y="3288425"/>
            <a:ext cx="31190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u="sng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peak dose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[</a:t>
            </a:r>
            <a:r>
              <a:rPr lang="en-US" sz="1200" dirty="0" err="1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] after 300 fb</a:t>
            </a:r>
            <a:r>
              <a:rPr lang="en-US" sz="1200" baseline="30000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-1</a:t>
            </a: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, relevant for triplet (i.e. coil insulator) lifetime</a:t>
            </a:r>
            <a:endParaRPr lang="en-US" sz="1200" dirty="0">
              <a:solidFill>
                <a:srgbClr val="000000"/>
              </a:solidFill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 rot="5400000">
            <a:off x="2718070" y="373793"/>
            <a:ext cx="172179" cy="1160737"/>
          </a:xfrm>
          <a:prstGeom prst="rect">
            <a:avLst/>
          </a:prstGeom>
          <a:noFill/>
          <a:ln w="1587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53105" y="4419593"/>
            <a:ext cx="8791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≤30 </a:t>
            </a:r>
            <a:r>
              <a:rPr lang="en-US" sz="1200" dirty="0" err="1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endParaRPr lang="en-US" sz="1200" dirty="0">
              <a:solidFill>
                <a:srgbClr val="000000"/>
              </a:solidFill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73289" y="1772238"/>
            <a:ext cx="8791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≤20 </a:t>
            </a:r>
            <a:r>
              <a:rPr lang="en-US" sz="1200" dirty="0" err="1" smtClean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MGy</a:t>
            </a:r>
            <a:endParaRPr lang="en-US" sz="1200" dirty="0">
              <a:solidFill>
                <a:srgbClr val="000000"/>
              </a:solidFill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81393" y="3774060"/>
            <a:ext cx="2355909" cy="2286000"/>
            <a:chOff x="3384528" y="4229840"/>
            <a:chExt cx="2355909" cy="2286000"/>
          </a:xfrm>
        </p:grpSpPr>
        <p:grpSp>
          <p:nvGrpSpPr>
            <p:cNvPr id="39" name="Group 38"/>
            <p:cNvGrpSpPr/>
            <p:nvPr/>
          </p:nvGrpSpPr>
          <p:grpSpPr>
            <a:xfrm>
              <a:off x="3384528" y="4229840"/>
              <a:ext cx="2355909" cy="2286000"/>
              <a:chOff x="344203" y="4200240"/>
              <a:chExt cx="2355909" cy="2286000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085" t="12591" r="18012" b="8615"/>
              <a:stretch/>
            </p:blipFill>
            <p:spPr>
              <a:xfrm>
                <a:off x="344203" y="4200240"/>
                <a:ext cx="2355909" cy="2286000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1301937" y="5065211"/>
                <a:ext cx="3234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 dirty="0" smtClean="0">
                    <a:solidFill>
                      <a:srgbClr val="FF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x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305747" y="5228229"/>
                <a:ext cx="3234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 dirty="0" smtClean="0">
                    <a:solidFill>
                      <a:srgbClr val="FF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x</a:t>
                </a:r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4053840" y="4886312"/>
              <a:ext cx="87911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Tahoma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~20 </a:t>
              </a:r>
              <a:r>
                <a:rPr lang="en-US" sz="1200" dirty="0" err="1" smtClean="0">
                  <a:solidFill>
                    <a:srgbClr val="000000"/>
                  </a:solidFill>
                  <a:latin typeface="Tahoma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MGy</a:t>
              </a:r>
              <a:endParaRPr lang="en-US" sz="1200" dirty="0">
                <a:solidFill>
                  <a:srgbClr val="00000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480017" y="6163887"/>
            <a:ext cx="3129383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50% +V &amp; 50% -V crossing in ATLAS (IR1)</a:t>
            </a:r>
          </a:p>
        </p:txBody>
      </p:sp>
      <p:sp>
        <p:nvSpPr>
          <p:cNvPr id="4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01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TRIPLET: BLM BENCHMARKING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296" y="1029231"/>
            <a:ext cx="1072730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2012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4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539399"/>
            <a:ext cx="6581953" cy="4614934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9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SPECTROMETER EFFECT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9608" y="1084879"/>
            <a:ext cx="7268703" cy="547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75653" y="4280356"/>
            <a:ext cx="8834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OFF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98746" y="1622052"/>
            <a:ext cx="8834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20000"/>
              </a:spcBef>
              <a:spcAft>
                <a:spcPct val="20000"/>
              </a:spcAft>
            </a:pP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ON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IR8: TRIPLETS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536" y="980728"/>
            <a:ext cx="8651264" cy="294699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175" y="443584"/>
            <a:ext cx="9132125" cy="6094376"/>
            <a:chOff x="7620" y="443584"/>
            <a:chExt cx="9132125" cy="60943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40" t="18467" r="12024" b="10332"/>
            <a:stretch/>
          </p:blipFill>
          <p:spPr>
            <a:xfrm>
              <a:off x="1862904" y="3611880"/>
              <a:ext cx="7276841" cy="29260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40" t="18508" r="12497" b="17405"/>
            <a:stretch/>
          </p:blipFill>
          <p:spPr>
            <a:xfrm>
              <a:off x="15727" y="851314"/>
              <a:ext cx="7203120" cy="262367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3386509" y="3735092"/>
              <a:ext cx="278969" cy="2061274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364112" y="2977433"/>
              <a:ext cx="174940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200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compensator dipoles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7620" y="4091940"/>
              <a:ext cx="20726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20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LHCb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200" kern="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spectrometer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726851" y="2722461"/>
              <a:ext cx="2601264" cy="324892"/>
            </a:xfrm>
            <a:prstGeom prst="line">
              <a:avLst/>
            </a:prstGeom>
            <a:solidFill>
              <a:srgbClr val="CC99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6335061" y="2738420"/>
              <a:ext cx="1029051" cy="247973"/>
            </a:xfrm>
            <a:prstGeom prst="line">
              <a:avLst/>
            </a:prstGeom>
            <a:solidFill>
              <a:srgbClr val="CC99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5194805" y="3284220"/>
              <a:ext cx="2295655" cy="708660"/>
            </a:xfrm>
            <a:prstGeom prst="line">
              <a:avLst/>
            </a:prstGeom>
            <a:solidFill>
              <a:srgbClr val="CC99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1760091" y="3940831"/>
              <a:ext cx="1547248" cy="227309"/>
            </a:xfrm>
            <a:prstGeom prst="line">
              <a:avLst/>
            </a:prstGeom>
            <a:solidFill>
              <a:srgbClr val="CC99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321970" y="767166"/>
              <a:ext cx="0" cy="17203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35776" y="443584"/>
              <a:ext cx="6661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outside</a:t>
              </a:r>
            </a:p>
            <a:p>
              <a:pPr eaLnBrk="0" hangingPunct="0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the ring</a:t>
              </a:r>
              <a:endParaRPr lang="en-US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1511313" y="2377854"/>
              <a:ext cx="2744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2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D</a:t>
              </a:r>
              <a:endParaRPr lang="en-US" sz="12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1597585" y="2561251"/>
              <a:ext cx="301768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0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[on the horizontal plane for the </a:t>
              </a:r>
              <a:r>
                <a:rPr lang="en-US" sz="1000" b="1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outgoing</a:t>
              </a:r>
              <a:r>
                <a:rPr lang="en-US" sz="10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 beam]</a:t>
              </a:r>
              <a:endParaRPr lang="en-US" sz="10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2361136" y="2375271"/>
              <a:ext cx="2744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2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en-US" sz="12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2978486" y="2372688"/>
              <a:ext cx="2744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2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F</a:t>
              </a:r>
              <a:endParaRPr lang="en-US" sz="12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3805062" y="2370105"/>
              <a:ext cx="2744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20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D</a:t>
              </a:r>
              <a:endParaRPr lang="en-US" sz="12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748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 smtClean="0"/>
              <a:t>IR8: </a:t>
            </a:r>
            <a:r>
              <a:rPr lang="en-US" dirty="0">
                <a:latin typeface="Tahoma" pitchFamily="34" charset="0"/>
                <a:ea typeface="ＭＳ Ｐゴシック" charset="-128"/>
                <a:cs typeface="Tahoma" pitchFamily="34" charset="0"/>
              </a:rPr>
              <a:t>MARGIN TO QUENCH &amp; 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CRYOLOAD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825476" y="130335"/>
            <a:ext cx="4906012" cy="699911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947042" y="2323675"/>
            <a:ext cx="6906981" cy="730485"/>
            <a:chOff x="2330868" y="2447854"/>
            <a:chExt cx="6906981" cy="730485"/>
          </a:xfrm>
        </p:grpSpPr>
        <p:grpSp>
          <p:nvGrpSpPr>
            <p:cNvPr id="9" name="Group 8"/>
            <p:cNvGrpSpPr/>
            <p:nvPr/>
          </p:nvGrpSpPr>
          <p:grpSpPr>
            <a:xfrm>
              <a:off x="2347803" y="2473751"/>
              <a:ext cx="5057707" cy="346318"/>
              <a:chOff x="5004882" y="3977294"/>
              <a:chExt cx="2614222" cy="346318"/>
            </a:xfrm>
          </p:grpSpPr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5004882" y="4011236"/>
                <a:ext cx="3946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lang="en-US" sz="1400" b="1" i="1" kern="0" dirty="0" smtClean="0">
                    <a:solidFill>
                      <a:srgbClr val="FF0000"/>
                    </a:solidFill>
                    <a:latin typeface="Tahoma" pitchFamily="34" charset="0"/>
                    <a:cs typeface="Tahoma" pitchFamily="34" charset="0"/>
                  </a:rPr>
                  <a:t>145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5668638" y="4011034"/>
                <a:ext cx="3946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lang="en-US" sz="1400" b="1" i="1" kern="0" dirty="0" smtClean="0">
                    <a:solidFill>
                      <a:srgbClr val="FF0000"/>
                    </a:solidFill>
                    <a:latin typeface="Tahoma" pitchFamily="34" charset="0"/>
                    <a:cs typeface="Tahoma" pitchFamily="34" charset="0"/>
                  </a:rPr>
                  <a:t>45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9" name="Text Box 5"/>
              <p:cNvSpPr txBox="1">
                <a:spLocks noChangeArrowheads="1"/>
              </p:cNvSpPr>
              <p:nvPr/>
            </p:nvSpPr>
            <p:spPr bwMode="auto">
              <a:xfrm>
                <a:off x="6396213" y="4015835"/>
                <a:ext cx="3946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lang="en-US" sz="1400" b="1" i="1" kern="0" noProof="0" dirty="0" smtClean="0">
                    <a:solidFill>
                      <a:srgbClr val="FF0000"/>
                    </a:solidFill>
                    <a:latin typeface="Tahoma" pitchFamily="34" charset="0"/>
                    <a:cs typeface="Tahoma" pitchFamily="34" charset="0"/>
                  </a:rPr>
                  <a:t>45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0" name="Text Box 5"/>
              <p:cNvSpPr txBox="1">
                <a:spLocks noChangeArrowheads="1"/>
              </p:cNvSpPr>
              <p:nvPr/>
            </p:nvSpPr>
            <p:spPr bwMode="auto">
              <a:xfrm>
                <a:off x="7244564" y="3977294"/>
                <a:ext cx="37454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ahoma" pitchFamily="34" charset="0"/>
                    <a:cs typeface="Tahoma" pitchFamily="34" charset="0"/>
                  </a:rPr>
                  <a:t>35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403945" y="2447854"/>
              <a:ext cx="6649744" cy="730485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729977" y="2553658"/>
              <a:ext cx="150787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buClrTx/>
                <a:buSzTx/>
                <a:tabLst/>
                <a:defRPr/>
              </a:pPr>
              <a:r>
                <a:rPr kumimoji="0" lang="en-US" sz="14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total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buClrTx/>
                <a:buSzTx/>
                <a:tabLst/>
                <a:defRPr/>
              </a:pPr>
              <a:r>
                <a:rPr kumimoji="0" lang="en-US" sz="14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rPr>
                <a:t>power [W]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330868" y="2818064"/>
              <a:ext cx="5057707" cy="346318"/>
              <a:chOff x="5004882" y="3977294"/>
              <a:chExt cx="2614222" cy="346318"/>
            </a:xfrm>
          </p:grpSpPr>
          <p:sp>
            <p:nvSpPr>
              <p:cNvPr id="13" name="Text Box 5"/>
              <p:cNvSpPr txBox="1">
                <a:spLocks noChangeArrowheads="1"/>
              </p:cNvSpPr>
              <p:nvPr/>
            </p:nvSpPr>
            <p:spPr bwMode="auto">
              <a:xfrm>
                <a:off x="5004882" y="4011236"/>
                <a:ext cx="3946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lang="en-US" sz="1400" b="1" i="1" kern="0" noProof="0" dirty="0" smtClean="0">
                    <a:solidFill>
                      <a:srgbClr val="0033CC"/>
                    </a:solidFill>
                    <a:latin typeface="Tahoma" pitchFamily="34" charset="0"/>
                    <a:cs typeface="Tahoma" pitchFamily="34" charset="0"/>
                  </a:rPr>
                  <a:t>70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4" name="Text Box 5"/>
              <p:cNvSpPr txBox="1">
                <a:spLocks noChangeArrowheads="1"/>
              </p:cNvSpPr>
              <p:nvPr/>
            </p:nvSpPr>
            <p:spPr bwMode="auto">
              <a:xfrm>
                <a:off x="5668638" y="4011034"/>
                <a:ext cx="3946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lang="en-US" sz="1400" b="1" i="1" kern="0" dirty="0" smtClean="0">
                    <a:solidFill>
                      <a:srgbClr val="0033CC"/>
                    </a:solidFill>
                    <a:latin typeface="Tahoma" pitchFamily="34" charset="0"/>
                    <a:cs typeface="Tahoma" pitchFamily="34" charset="0"/>
                  </a:rPr>
                  <a:t>45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5" name="Text Box 5"/>
              <p:cNvSpPr txBox="1">
                <a:spLocks noChangeArrowheads="1"/>
              </p:cNvSpPr>
              <p:nvPr/>
            </p:nvSpPr>
            <p:spPr bwMode="auto">
              <a:xfrm>
                <a:off x="6396213" y="4015835"/>
                <a:ext cx="3946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lang="en-US" sz="1400" b="1" i="1" kern="0" noProof="0" dirty="0" smtClean="0">
                    <a:solidFill>
                      <a:srgbClr val="0033CC"/>
                    </a:solidFill>
                    <a:latin typeface="Tahoma" pitchFamily="34" charset="0"/>
                    <a:cs typeface="Tahoma" pitchFamily="34" charset="0"/>
                  </a:rPr>
                  <a:t>45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7244564" y="3977294"/>
                <a:ext cx="37454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20000"/>
                  </a:spcAft>
                  <a:buClrTx/>
                  <a:buSzTx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33CC"/>
                    </a:solidFill>
                    <a:effectLst/>
                    <a:uLnTx/>
                    <a:uFillTx/>
                    <a:latin typeface="Tahoma" pitchFamily="34" charset="0"/>
                    <a:cs typeface="Tahoma" pitchFamily="34" charset="0"/>
                  </a:rPr>
                  <a:t>35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ahoma" pitchFamily="34" charset="0"/>
                  <a:cs typeface="Tahoma" pitchFamily="34" charset="0"/>
                </a:endParaRPr>
              </a:p>
            </p:txBody>
          </p:sp>
        </p:grpSp>
      </p:grpSp>
      <p:cxnSp>
        <p:nvCxnSpPr>
          <p:cNvPr id="21" name="Straight Connector 20"/>
          <p:cNvCxnSpPr/>
          <p:nvPr/>
        </p:nvCxnSpPr>
        <p:spPr bwMode="auto">
          <a:xfrm flipH="1">
            <a:off x="2778715" y="4200951"/>
            <a:ext cx="88664" cy="19650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>
          <a:xfrm>
            <a:off x="1207911" y="4549422"/>
            <a:ext cx="6784622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470015" y="4200097"/>
            <a:ext cx="15078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buClrTx/>
              <a:buSzTx/>
              <a:tabLst/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design limit</a:t>
            </a:r>
            <a:endParaRPr kumimoji="0" lang="en-US" sz="140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849174" y="1802782"/>
            <a:ext cx="3811307" cy="40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sz="1600" b="1" kern="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385</a:t>
            </a:r>
            <a:r>
              <a:rPr lang="en-US" sz="1600" kern="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  <a:r>
              <a:rPr lang="en-US" sz="1600" kern="0" dirty="0" err="1" smtClean="0">
                <a:latin typeface="Tahoma" pitchFamily="34" charset="0"/>
                <a:ea typeface="ＭＳ Ｐゴシック" charset="-128"/>
                <a:cs typeface="Tahoma" pitchFamily="34" charset="0"/>
              </a:rPr>
              <a:t>urad</a:t>
            </a:r>
            <a:r>
              <a:rPr lang="en-US" sz="1600" kern="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half </a:t>
            </a:r>
            <a:r>
              <a:rPr lang="en-US" sz="1600" u="sng" kern="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horizontal</a:t>
            </a:r>
            <a:r>
              <a:rPr lang="en-US" sz="1600" kern="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 crossing angle</a:t>
            </a:r>
            <a:endParaRPr lang="en-US" sz="1600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F. Cerutti                         Mar 30</a:t>
            </a:r>
            <a:r>
              <a:rPr lang="en-US" baseline="30000" dirty="0" smtClean="0"/>
              <a:t>th</a:t>
            </a:r>
            <a:r>
              <a:rPr lang="en-US" dirty="0" smtClean="0"/>
              <a:t>, 2020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Workshop on </a:t>
            </a:r>
            <a:r>
              <a:rPr lang="en-US" dirty="0" err="1" smtClean="0"/>
              <a:t>LHCb</a:t>
            </a:r>
            <a:r>
              <a:rPr lang="en-US" dirty="0" smtClean="0"/>
              <a:t> Upgrade II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456948" y="903431"/>
            <a:ext cx="1855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ahoma" pitchFamily="34" charset="0"/>
                <a:ea typeface="ＭＳ Ｐゴシック" charset="-128"/>
                <a:cs typeface="Tahoma" pitchFamily="34" charset="0"/>
              </a:rPr>
              <a:t> @ 10</a:t>
            </a:r>
            <a:r>
              <a:rPr lang="en-US" baseline="30000" dirty="0">
                <a:latin typeface="Tahoma" pitchFamily="34" charset="0"/>
                <a:ea typeface="ＭＳ Ｐゴシック" charset="-128"/>
                <a:cs typeface="Tahoma" pitchFamily="34" charset="0"/>
              </a:rPr>
              <a:t>34</a:t>
            </a:r>
            <a:r>
              <a:rPr lang="en-US" dirty="0">
                <a:latin typeface="Tahoma" pitchFamily="34" charset="0"/>
                <a:ea typeface="ＭＳ Ｐゴシック" charset="-128"/>
                <a:cs typeface="Tahoma" pitchFamily="34" charset="0"/>
              </a:rPr>
              <a:t> cm</a:t>
            </a:r>
            <a:r>
              <a:rPr lang="en-US" baseline="30000" dirty="0">
                <a:latin typeface="Tahoma" pitchFamily="34" charset="0"/>
                <a:ea typeface="ＭＳ Ｐゴシック" charset="-128"/>
                <a:cs typeface="Tahoma" pitchFamily="34" charset="0"/>
              </a:rPr>
              <a:t>-2</a:t>
            </a:r>
            <a:r>
              <a:rPr lang="en-US" dirty="0"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s</a:t>
            </a:r>
            <a:r>
              <a:rPr lang="en-US" baseline="30000" dirty="0" smtClean="0">
                <a:latin typeface="Tahoma" pitchFamily="34" charset="0"/>
                <a:ea typeface="ＭＳ Ｐゴシック" charset="-128"/>
                <a:cs typeface="Tahoma" pitchFamily="34" charset="0"/>
              </a:rPr>
              <a:t>-1</a:t>
            </a:r>
            <a:endParaRPr lang="en-US" dirty="0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268504" y="6108143"/>
            <a:ext cx="50776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tabLst/>
              <a:defRPr/>
            </a:pPr>
            <a:r>
              <a:rPr lang="en-US" sz="1400" kern="0" dirty="0" smtClean="0">
                <a:latin typeface="Tahoma" pitchFamily="34" charset="0"/>
                <a:cs typeface="Tahoma" pitchFamily="34" charset="0"/>
              </a:rPr>
              <a:t>peak </a:t>
            </a:r>
            <a:r>
              <a:rPr lang="en-US" sz="1400" b="1" kern="0" dirty="0" smtClean="0">
                <a:latin typeface="Tahoma" pitchFamily="34" charset="0"/>
                <a:cs typeface="Tahoma" pitchFamily="34" charset="0"/>
              </a:rPr>
              <a:t>dose</a:t>
            </a:r>
            <a:r>
              <a:rPr lang="en-US" sz="1400" kern="0" dirty="0" smtClean="0">
                <a:latin typeface="Tahoma" pitchFamily="34" charset="0"/>
                <a:cs typeface="Tahoma" pitchFamily="34" charset="0"/>
              </a:rPr>
              <a:t> after 400 fb</a:t>
            </a:r>
            <a:r>
              <a:rPr lang="en-US" sz="1400" kern="0" baseline="30000" dirty="0" smtClean="0">
                <a:latin typeface="Tahoma" pitchFamily="34" charset="0"/>
                <a:cs typeface="Tahoma" pitchFamily="34" charset="0"/>
              </a:rPr>
              <a:t>-1</a:t>
            </a:r>
            <a:r>
              <a:rPr lang="en-US" sz="1400" kern="0" dirty="0" smtClean="0">
                <a:latin typeface="Tahoma" pitchFamily="34" charset="0"/>
                <a:cs typeface="Tahoma" pitchFamily="34" charset="0"/>
              </a:rPr>
              <a:t> to be evaluated </a:t>
            </a:r>
            <a:r>
              <a:rPr lang="en-US" sz="1400" kern="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vs. 30 </a:t>
            </a:r>
            <a:r>
              <a:rPr lang="en-US" sz="1400" kern="0" dirty="0" err="1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MGy</a:t>
            </a:r>
            <a:r>
              <a:rPr lang="en-US" sz="1400" kern="0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design</a:t>
            </a:r>
            <a:endParaRPr kumimoji="0" lang="en-US" sz="1400" u="none" strike="noStrike" kern="0" cap="none" spc="0" normalizeH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6856641" y="5874804"/>
            <a:ext cx="205419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 defTabSz="914400">
              <a:defRPr/>
            </a:pPr>
            <a:r>
              <a:rPr lang="en-US" sz="2400" b="1" dirty="0" smtClean="0">
                <a:solidFill>
                  <a:schemeClr val="bg2"/>
                </a:solidFill>
                <a:latin typeface="Tahoma" pitchFamily="34" charset="0"/>
                <a:ea typeface="ＭＳ Ｐゴシック" charset="-128"/>
                <a:cs typeface="Tahoma" pitchFamily="34" charset="0"/>
              </a:rPr>
              <a:t>LIFETIME</a:t>
            </a:r>
            <a:endParaRPr lang="en-US" sz="2400" b="1" dirty="0">
              <a:solidFill>
                <a:schemeClr val="bg2"/>
              </a:solidFill>
              <a:latin typeface="Tahoma" pitchFamily="34" charset="0"/>
              <a:ea typeface="ＭＳ Ｐゴシック" charset="-128"/>
              <a:cs typeface="Tahoma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601866" y="1816369"/>
            <a:ext cx="1789603" cy="195153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 bwMode="auto">
          <a:xfrm flipH="1">
            <a:off x="1854430" y="1820452"/>
            <a:ext cx="3657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lg"/>
            <a:tailEnd type="none" w="med" len="med"/>
          </a:ln>
          <a:effectLst/>
        </p:spPr>
      </p:cxnSp>
      <p:sp>
        <p:nvSpPr>
          <p:cNvPr id="30" name="Rectangle 29"/>
          <p:cNvSpPr/>
          <p:nvPr/>
        </p:nvSpPr>
        <p:spPr>
          <a:xfrm>
            <a:off x="6227395" y="3366313"/>
            <a:ext cx="744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chemeClr val="bg2"/>
                </a:solidFill>
                <a:latin typeface="Tahoma" pitchFamily="34" charset="0"/>
                <a:ea typeface="ＭＳ Ｐゴシック" charset="-128"/>
                <a:cs typeface="Tahoma" pitchFamily="34" charset="0"/>
              </a:rPr>
              <a:t> </a:t>
            </a:r>
            <a:r>
              <a:rPr lang="en-US" b="1" i="1" dirty="0" smtClean="0">
                <a:solidFill>
                  <a:schemeClr val="bg2"/>
                </a:solidFill>
                <a:latin typeface="Tahoma" pitchFamily="34" charset="0"/>
                <a:ea typeface="ＭＳ Ｐゴシック" charset="-128"/>
                <a:cs typeface="Tahoma" pitchFamily="34" charset="0"/>
              </a:rPr>
              <a:t>D1</a:t>
            </a:r>
            <a:endParaRPr lang="en-US" b="1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70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10597</TotalTime>
  <Words>1174</Words>
  <Application>Microsoft Office PowerPoint</Application>
  <PresentationFormat>On-screen Show (4:3)</PresentationFormat>
  <Paragraphs>198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Calibri</vt:lpstr>
      <vt:lpstr>Symbol</vt:lpstr>
      <vt:lpstr>Tahoma</vt:lpstr>
      <vt:lpstr>Wingdings</vt:lpstr>
      <vt:lpstr>Thème Office</vt:lpstr>
      <vt:lpstr>1_Thème Office</vt:lpstr>
      <vt:lpstr>RADIATION CHALLENGES  FOR THE MACHINE</vt:lpstr>
      <vt:lpstr>OUTLINE</vt:lpstr>
      <vt:lpstr>THE COLLISION DEBRIS</vt:lpstr>
      <vt:lpstr>DEBRIS CAPTURE IN THE TRIPLET</vt:lpstr>
      <vt:lpstr>MARGIN TO QUENCH AND LIFETIME</vt:lpstr>
      <vt:lpstr>TRIPLET: BLM BENCHMARKING</vt:lpstr>
      <vt:lpstr>SPECTROMETER EFFECT</vt:lpstr>
      <vt:lpstr>IR8: TRIPLETS</vt:lpstr>
      <vt:lpstr>IR8: MARGIN TO QUENCH &amp; CRYOLOAD</vt:lpstr>
      <vt:lpstr>TRIPLET: BLM BENCHMARKING</vt:lpstr>
      <vt:lpstr>IR8: RECOMBINATION DIPOLE (D2)</vt:lpstr>
      <vt:lpstr>D2 QUENCH MARGIN, CRYOLOAD, LIFETIME</vt:lpstr>
      <vt:lpstr>MATCHING SECTION</vt:lpstr>
      <vt:lpstr>MATCHING SECTION: BLM BENCHMARKING</vt:lpstr>
      <vt:lpstr>DISPERSION SUPPRESSOR</vt:lpstr>
      <vt:lpstr>DISPERSION SUPPRESSOR: BLM BENCHMARKING</vt:lpstr>
      <vt:lpstr>RADIATION TO ELECTRONICS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Francesco Cerutti</cp:lastModifiedBy>
  <cp:revision>484</cp:revision>
  <cp:lastPrinted>2017-11-08T14:55:35Z</cp:lastPrinted>
  <dcterms:created xsi:type="dcterms:W3CDTF">2016-01-11T14:38:10Z</dcterms:created>
  <dcterms:modified xsi:type="dcterms:W3CDTF">2020-03-30T07:59:10Z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