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3" r:id="rId3"/>
    <p:sldId id="274" r:id="rId4"/>
    <p:sldId id="284" r:id="rId5"/>
    <p:sldId id="278" r:id="rId6"/>
    <p:sldId id="276" r:id="rId7"/>
    <p:sldId id="286" r:id="rId8"/>
    <p:sldId id="282" r:id="rId9"/>
    <p:sldId id="279" r:id="rId10"/>
    <p:sldId id="281" r:id="rId11"/>
    <p:sldId id="280" r:id="rId12"/>
    <p:sldId id="292" r:id="rId13"/>
    <p:sldId id="294" r:id="rId14"/>
    <p:sldId id="293" r:id="rId15"/>
    <p:sldId id="289" r:id="rId16"/>
    <p:sldId id="296" r:id="rId17"/>
    <p:sldId id="297" r:id="rId18"/>
    <p:sldId id="303" r:id="rId19"/>
    <p:sldId id="298" r:id="rId20"/>
    <p:sldId id="299" r:id="rId21"/>
    <p:sldId id="300" r:id="rId22"/>
    <p:sldId id="301" r:id="rId23"/>
    <p:sldId id="304" r:id="rId24"/>
    <p:sldId id="305" r:id="rId25"/>
    <p:sldId id="306" r:id="rId26"/>
    <p:sldId id="307" r:id="rId27"/>
    <p:sldId id="308" r:id="rId28"/>
  </p:sldIdLst>
  <p:sldSz cx="9144000" cy="6858000" type="screen4x3"/>
  <p:notesSz cx="67310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FF"/>
    <a:srgbClr val="000000"/>
    <a:srgbClr val="FFFFFF"/>
    <a:srgbClr val="4F81BD"/>
    <a:srgbClr val="9999FF"/>
    <a:srgbClr val="008000"/>
    <a:srgbClr val="CC3300"/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5" autoAdjust="0"/>
    <p:restoredTop sz="99398" autoAdjust="0"/>
  </p:normalViewPr>
  <p:slideViewPr>
    <p:cSldViewPr snapToObjects="1">
      <p:cViewPr varScale="1">
        <p:scale>
          <a:sx n="68" d="100"/>
          <a:sy n="68" d="100"/>
        </p:scale>
        <p:origin x="1072" y="48"/>
      </p:cViewPr>
      <p:guideLst>
        <p:guide orient="horz" pos="2069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2232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haefeli\Desktop\SciFi_Upgrade_II_30_April_2020\poisson%20di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912416472826463E-2"/>
          <c:y val="6.4748872376358596E-2"/>
          <c:w val="0.91370468572969665"/>
          <c:h val="0.84466215776086273"/>
        </c:manualLayout>
      </c:layout>
      <c:lineChart>
        <c:grouping val="standard"/>
        <c:varyColors val="0"/>
        <c:ser>
          <c:idx val="0"/>
          <c:order val="0"/>
          <c:tx>
            <c:strRef>
              <c:f>Sheet1!$C$31:$C$32</c:f>
              <c:strCache>
                <c:ptCount val="2"/>
                <c:pt idx="0">
                  <c:v>Sum threshold cut in PE</c:v>
                </c:pt>
                <c:pt idx="1">
                  <c:v>0.5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multiLvlStrRef>
              <c:f>Sheet1!$A$33:$B$57</c:f>
              <c:multiLvlStrCache>
                <c:ptCount val="25"/>
                <c:lvl>
                  <c:pt idx="0">
                    <c:v>5</c:v>
                  </c:pt>
                  <c:pt idx="1">
                    <c:v>5.5</c:v>
                  </c:pt>
                  <c:pt idx="2">
                    <c:v>6</c:v>
                  </c:pt>
                  <c:pt idx="3">
                    <c:v>6.5</c:v>
                  </c:pt>
                  <c:pt idx="4">
                    <c:v>7</c:v>
                  </c:pt>
                  <c:pt idx="5">
                    <c:v>7.5</c:v>
                  </c:pt>
                  <c:pt idx="6">
                    <c:v>8</c:v>
                  </c:pt>
                  <c:pt idx="7">
                    <c:v>8.5</c:v>
                  </c:pt>
                  <c:pt idx="8">
                    <c:v>9</c:v>
                  </c:pt>
                  <c:pt idx="9">
                    <c:v>9.5</c:v>
                  </c:pt>
                  <c:pt idx="10">
                    <c:v>10</c:v>
                  </c:pt>
                  <c:pt idx="11">
                    <c:v>10.5</c:v>
                  </c:pt>
                  <c:pt idx="12">
                    <c:v>11</c:v>
                  </c:pt>
                  <c:pt idx="13">
                    <c:v>11.5</c:v>
                  </c:pt>
                  <c:pt idx="14">
                    <c:v>12</c:v>
                  </c:pt>
                  <c:pt idx="15">
                    <c:v>12.5</c:v>
                  </c:pt>
                  <c:pt idx="16">
                    <c:v>13</c:v>
                  </c:pt>
                  <c:pt idx="17">
                    <c:v>13.5</c:v>
                  </c:pt>
                  <c:pt idx="18">
                    <c:v>14</c:v>
                  </c:pt>
                  <c:pt idx="19">
                    <c:v>14.5</c:v>
                  </c:pt>
                  <c:pt idx="20">
                    <c:v>15</c:v>
                  </c:pt>
                  <c:pt idx="21">
                    <c:v>15.5</c:v>
                  </c:pt>
                  <c:pt idx="22">
                    <c:v>16</c:v>
                  </c:pt>
                  <c:pt idx="23">
                    <c:v>16.5</c:v>
                  </c:pt>
                  <c:pt idx="24">
                    <c:v>17</c:v>
                  </c:pt>
                </c:lvl>
                <c:lvl>
                  <c:pt idx="0">
                    <c:v>Mean number of detected photons in PE (LY)</c:v>
                  </c:pt>
                </c:lvl>
              </c:multiLvlStrCache>
            </c:multiLvlStrRef>
          </c:cat>
          <c:val>
            <c:numRef>
              <c:f>Sheet1!$C$33:$C$57</c:f>
              <c:numCache>
                <c:formatCode>0.000</c:formatCode>
                <c:ptCount val="25"/>
                <c:pt idx="0">
                  <c:v>4.9787068367863944E-2</c:v>
                </c:pt>
                <c:pt idx="1">
                  <c:v>3.0197383422318501E-2</c:v>
                </c:pt>
                <c:pt idx="2">
                  <c:v>1.8315638888734179E-2</c:v>
                </c:pt>
                <c:pt idx="3">
                  <c:v>1.1108996538242306E-2</c:v>
                </c:pt>
                <c:pt idx="4">
                  <c:v>6.737946999085467E-3</c:v>
                </c:pt>
                <c:pt idx="5">
                  <c:v>4.0867714384640666E-3</c:v>
                </c:pt>
                <c:pt idx="6">
                  <c:v>2.4787521766663585E-3</c:v>
                </c:pt>
                <c:pt idx="7">
                  <c:v>1.5034391929775724E-3</c:v>
                </c:pt>
                <c:pt idx="8">
                  <c:v>9.1188196555451624E-4</c:v>
                </c:pt>
                <c:pt idx="9">
                  <c:v>5.5308437014783363E-4</c:v>
                </c:pt>
                <c:pt idx="10">
                  <c:v>3.3546262790251185E-4</c:v>
                </c:pt>
                <c:pt idx="11">
                  <c:v>2.0346836901064417E-4</c:v>
                </c:pt>
                <c:pt idx="12">
                  <c:v>1.2340980408667956E-4</c:v>
                </c:pt>
                <c:pt idx="13">
                  <c:v>7.4851829887700598E-5</c:v>
                </c:pt>
                <c:pt idx="14">
                  <c:v>4.5399929762484854E-5</c:v>
                </c:pt>
                <c:pt idx="15">
                  <c:v>2.7536449349747158E-5</c:v>
                </c:pt>
                <c:pt idx="16">
                  <c:v>1.6701700790245659E-5</c:v>
                </c:pt>
                <c:pt idx="17">
                  <c:v>1.0130093598630711E-5</c:v>
                </c:pt>
                <c:pt idx="18">
                  <c:v>6.1442123533282098E-6</c:v>
                </c:pt>
                <c:pt idx="19">
                  <c:v>3.7266531720786709E-6</c:v>
                </c:pt>
                <c:pt idx="20">
                  <c:v>2.2603294069810542E-6</c:v>
                </c:pt>
                <c:pt idx="21">
                  <c:v>1.3709590863840845E-6</c:v>
                </c:pt>
                <c:pt idx="22">
                  <c:v>8.3152871910356788E-7</c:v>
                </c:pt>
                <c:pt idx="23">
                  <c:v>5.0434766256788803E-7</c:v>
                </c:pt>
                <c:pt idx="24">
                  <c:v>3.0590232050182579E-7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A0-498D-8411-0C2AD95AB457}"/>
            </c:ext>
          </c:extLst>
        </c:ser>
        <c:ser>
          <c:idx val="1"/>
          <c:order val="1"/>
          <c:tx>
            <c:strRef>
              <c:f>Sheet1!$D$31:$D$32</c:f>
              <c:strCache>
                <c:ptCount val="2"/>
                <c:pt idx="0">
                  <c:v>Sum threshold cut in PE</c:v>
                </c:pt>
                <c:pt idx="1">
                  <c:v>1.5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multiLvlStrRef>
              <c:f>Sheet1!$A$33:$B$57</c:f>
              <c:multiLvlStrCache>
                <c:ptCount val="25"/>
                <c:lvl>
                  <c:pt idx="0">
                    <c:v>5</c:v>
                  </c:pt>
                  <c:pt idx="1">
                    <c:v>5.5</c:v>
                  </c:pt>
                  <c:pt idx="2">
                    <c:v>6</c:v>
                  </c:pt>
                  <c:pt idx="3">
                    <c:v>6.5</c:v>
                  </c:pt>
                  <c:pt idx="4">
                    <c:v>7</c:v>
                  </c:pt>
                  <c:pt idx="5">
                    <c:v>7.5</c:v>
                  </c:pt>
                  <c:pt idx="6">
                    <c:v>8</c:v>
                  </c:pt>
                  <c:pt idx="7">
                    <c:v>8.5</c:v>
                  </c:pt>
                  <c:pt idx="8">
                    <c:v>9</c:v>
                  </c:pt>
                  <c:pt idx="9">
                    <c:v>9.5</c:v>
                  </c:pt>
                  <c:pt idx="10">
                    <c:v>10</c:v>
                  </c:pt>
                  <c:pt idx="11">
                    <c:v>10.5</c:v>
                  </c:pt>
                  <c:pt idx="12">
                    <c:v>11</c:v>
                  </c:pt>
                  <c:pt idx="13">
                    <c:v>11.5</c:v>
                  </c:pt>
                  <c:pt idx="14">
                    <c:v>12</c:v>
                  </c:pt>
                  <c:pt idx="15">
                    <c:v>12.5</c:v>
                  </c:pt>
                  <c:pt idx="16">
                    <c:v>13</c:v>
                  </c:pt>
                  <c:pt idx="17">
                    <c:v>13.5</c:v>
                  </c:pt>
                  <c:pt idx="18">
                    <c:v>14</c:v>
                  </c:pt>
                  <c:pt idx="19">
                    <c:v>14.5</c:v>
                  </c:pt>
                  <c:pt idx="20">
                    <c:v>15</c:v>
                  </c:pt>
                  <c:pt idx="21">
                    <c:v>15.5</c:v>
                  </c:pt>
                  <c:pt idx="22">
                    <c:v>16</c:v>
                  </c:pt>
                  <c:pt idx="23">
                    <c:v>16.5</c:v>
                  </c:pt>
                  <c:pt idx="24">
                    <c:v>17</c:v>
                  </c:pt>
                </c:lvl>
                <c:lvl>
                  <c:pt idx="0">
                    <c:v>Mean number of detected photons in PE (LY)</c:v>
                  </c:pt>
                </c:lvl>
              </c:multiLvlStrCache>
            </c:multiLvlStrRef>
          </c:cat>
          <c:val>
            <c:numRef>
              <c:f>Sheet1!$D$33:$D$57</c:f>
              <c:numCache>
                <c:formatCode>0.000</c:formatCode>
                <c:ptCount val="25"/>
                <c:pt idx="0">
                  <c:v>0.19914827347145578</c:v>
                </c:pt>
                <c:pt idx="1">
                  <c:v>0.13588822540043324</c:v>
                </c:pt>
                <c:pt idx="2">
                  <c:v>9.1578194443670893E-2</c:v>
                </c:pt>
                <c:pt idx="3">
                  <c:v>6.1099480960332686E-2</c:v>
                </c:pt>
                <c:pt idx="4">
                  <c:v>4.0427681994512799E-2</c:v>
                </c:pt>
                <c:pt idx="5">
                  <c:v>2.6564014350016433E-2</c:v>
                </c:pt>
                <c:pt idx="6">
                  <c:v>1.7351265236664509E-2</c:v>
                </c:pt>
                <c:pt idx="7">
                  <c:v>1.1275793947331792E-2</c:v>
                </c:pt>
                <c:pt idx="8">
                  <c:v>7.2950557244361299E-3</c:v>
                </c:pt>
                <c:pt idx="9">
                  <c:v>4.7012171462565856E-3</c:v>
                </c:pt>
                <c:pt idx="10">
                  <c:v>3.0191636511226068E-3</c:v>
                </c:pt>
                <c:pt idx="11">
                  <c:v>1.9329495056011196E-3</c:v>
                </c:pt>
                <c:pt idx="12">
                  <c:v>1.2340980408667955E-3</c:v>
                </c:pt>
                <c:pt idx="13">
                  <c:v>7.8594421382085632E-4</c:v>
                </c:pt>
                <c:pt idx="14">
                  <c:v>4.9939922738733344E-4</c:v>
                </c:pt>
                <c:pt idx="15">
                  <c:v>3.1666916752209234E-4</c:v>
                </c:pt>
                <c:pt idx="16">
                  <c:v>2.0042040948294791E-4</c:v>
                </c:pt>
                <c:pt idx="17">
                  <c:v>1.2662616998288388E-4</c:v>
                </c:pt>
                <c:pt idx="18">
                  <c:v>7.9874760593266728E-5</c:v>
                </c:pt>
                <c:pt idx="19">
                  <c:v>5.0309817823062061E-5</c:v>
                </c:pt>
                <c:pt idx="20">
                  <c:v>3.1644611697734759E-5</c:v>
                </c:pt>
                <c:pt idx="21">
                  <c:v>1.9878906752569224E-5</c:v>
                </c:pt>
                <c:pt idx="22">
                  <c:v>1.2472930786553518E-5</c:v>
                </c:pt>
                <c:pt idx="23">
                  <c:v>7.8173887698022648E-6</c:v>
                </c:pt>
                <c:pt idx="24">
                  <c:v>4.8944371280292126E-6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A0-498D-8411-0C2AD95AB457}"/>
            </c:ext>
          </c:extLst>
        </c:ser>
        <c:ser>
          <c:idx val="2"/>
          <c:order val="2"/>
          <c:tx>
            <c:strRef>
              <c:f>Sheet1!$E$31:$E$32</c:f>
              <c:strCache>
                <c:ptCount val="2"/>
                <c:pt idx="0">
                  <c:v>Sum threshold cut in PE</c:v>
                </c:pt>
                <c:pt idx="1">
                  <c:v>2.5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multiLvlStrRef>
              <c:f>Sheet1!$A$33:$B$57</c:f>
              <c:multiLvlStrCache>
                <c:ptCount val="25"/>
                <c:lvl>
                  <c:pt idx="0">
                    <c:v>5</c:v>
                  </c:pt>
                  <c:pt idx="1">
                    <c:v>5.5</c:v>
                  </c:pt>
                  <c:pt idx="2">
                    <c:v>6</c:v>
                  </c:pt>
                  <c:pt idx="3">
                    <c:v>6.5</c:v>
                  </c:pt>
                  <c:pt idx="4">
                    <c:v>7</c:v>
                  </c:pt>
                  <c:pt idx="5">
                    <c:v>7.5</c:v>
                  </c:pt>
                  <c:pt idx="6">
                    <c:v>8</c:v>
                  </c:pt>
                  <c:pt idx="7">
                    <c:v>8.5</c:v>
                  </c:pt>
                  <c:pt idx="8">
                    <c:v>9</c:v>
                  </c:pt>
                  <c:pt idx="9">
                    <c:v>9.5</c:v>
                  </c:pt>
                  <c:pt idx="10">
                    <c:v>10</c:v>
                  </c:pt>
                  <c:pt idx="11">
                    <c:v>10.5</c:v>
                  </c:pt>
                  <c:pt idx="12">
                    <c:v>11</c:v>
                  </c:pt>
                  <c:pt idx="13">
                    <c:v>11.5</c:v>
                  </c:pt>
                  <c:pt idx="14">
                    <c:v>12</c:v>
                  </c:pt>
                  <c:pt idx="15">
                    <c:v>12.5</c:v>
                  </c:pt>
                  <c:pt idx="16">
                    <c:v>13</c:v>
                  </c:pt>
                  <c:pt idx="17">
                    <c:v>13.5</c:v>
                  </c:pt>
                  <c:pt idx="18">
                    <c:v>14</c:v>
                  </c:pt>
                  <c:pt idx="19">
                    <c:v>14.5</c:v>
                  </c:pt>
                  <c:pt idx="20">
                    <c:v>15</c:v>
                  </c:pt>
                  <c:pt idx="21">
                    <c:v>15.5</c:v>
                  </c:pt>
                  <c:pt idx="22">
                    <c:v>16</c:v>
                  </c:pt>
                  <c:pt idx="23">
                    <c:v>16.5</c:v>
                  </c:pt>
                  <c:pt idx="24">
                    <c:v>17</c:v>
                  </c:pt>
                </c:lvl>
                <c:lvl>
                  <c:pt idx="0">
                    <c:v>Mean number of detected photons in PE (LY)</c:v>
                  </c:pt>
                </c:lvl>
              </c:multiLvlStrCache>
            </c:multiLvlStrRef>
          </c:cat>
          <c:val>
            <c:numRef>
              <c:f>Sheet1!$E$33:$E$57</c:f>
              <c:numCache>
                <c:formatCode>0.000</c:formatCode>
                <c:ptCount val="25"/>
                <c:pt idx="0">
                  <c:v>0.42319008112684342</c:v>
                </c:pt>
                <c:pt idx="1">
                  <c:v>0.32084719886213409</c:v>
                </c:pt>
                <c:pt idx="2">
                  <c:v>0.23810330555354431</c:v>
                </c:pt>
                <c:pt idx="3">
                  <c:v>0.17357807091003602</c:v>
                </c:pt>
                <c:pt idx="4">
                  <c:v>0.12465201948308113</c:v>
                </c:pt>
                <c:pt idx="5">
                  <c:v>8.8376432356785439E-2</c:v>
                </c:pt>
                <c:pt idx="6">
                  <c:v>6.196880441665896E-2</c:v>
                </c:pt>
                <c:pt idx="7">
                  <c:v>4.3035946898983012E-2</c:v>
                </c:pt>
                <c:pt idx="8">
                  <c:v>2.9636163880521777E-2</c:v>
                </c:pt>
                <c:pt idx="9">
                  <c:v>2.0256715056664407E-2</c:v>
                </c:pt>
                <c:pt idx="10">
                  <c:v>1.3753967744002987E-2</c:v>
                </c:pt>
                <c:pt idx="11">
                  <c:v>9.2832443361106406E-3</c:v>
                </c:pt>
                <c:pt idx="12">
                  <c:v>6.2321951063773178E-3</c:v>
                </c:pt>
                <c:pt idx="13">
                  <c:v>4.1636330375033458E-3</c:v>
                </c:pt>
                <c:pt idx="14">
                  <c:v>2.7693957155115762E-3</c:v>
                </c:pt>
                <c:pt idx="15">
                  <c:v>1.8346159379269045E-3</c:v>
                </c:pt>
                <c:pt idx="16">
                  <c:v>1.2108733072928102E-3</c:v>
                </c:pt>
                <c:pt idx="17">
                  <c:v>7.9647860919233957E-4</c:v>
                </c:pt>
                <c:pt idx="18">
                  <c:v>5.222580500328978E-4</c:v>
                </c:pt>
                <c:pt idx="19">
                  <c:v>3.4145459689170825E-4</c:v>
                </c:pt>
                <c:pt idx="20">
                  <c:v>2.2264244658763384E-4</c:v>
                </c:pt>
                <c:pt idx="21">
                  <c:v>1.4480755349931891E-4</c:v>
                </c:pt>
                <c:pt idx="22">
                  <c:v>9.3962745258703172E-5</c:v>
                </c:pt>
                <c:pt idx="23">
                  <c:v>6.0836936797251491E-5</c:v>
                </c:pt>
                <c:pt idx="24">
                  <c:v>3.9308448184484612E-5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AA0-498D-8411-0C2AD95AB457}"/>
            </c:ext>
          </c:extLst>
        </c:ser>
        <c:ser>
          <c:idx val="3"/>
          <c:order val="3"/>
          <c:tx>
            <c:strRef>
              <c:f>Sheet1!$F$31:$F$32</c:f>
              <c:strCache>
                <c:ptCount val="2"/>
                <c:pt idx="0">
                  <c:v>Sum threshold cut in PE</c:v>
                </c:pt>
                <c:pt idx="1">
                  <c:v>3.5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multiLvlStrRef>
              <c:f>Sheet1!$A$33:$B$57</c:f>
              <c:multiLvlStrCache>
                <c:ptCount val="25"/>
                <c:lvl>
                  <c:pt idx="0">
                    <c:v>5</c:v>
                  </c:pt>
                  <c:pt idx="1">
                    <c:v>5.5</c:v>
                  </c:pt>
                  <c:pt idx="2">
                    <c:v>6</c:v>
                  </c:pt>
                  <c:pt idx="3">
                    <c:v>6.5</c:v>
                  </c:pt>
                  <c:pt idx="4">
                    <c:v>7</c:v>
                  </c:pt>
                  <c:pt idx="5">
                    <c:v>7.5</c:v>
                  </c:pt>
                  <c:pt idx="6">
                    <c:v>8</c:v>
                  </c:pt>
                  <c:pt idx="7">
                    <c:v>8.5</c:v>
                  </c:pt>
                  <c:pt idx="8">
                    <c:v>9</c:v>
                  </c:pt>
                  <c:pt idx="9">
                    <c:v>9.5</c:v>
                  </c:pt>
                  <c:pt idx="10">
                    <c:v>10</c:v>
                  </c:pt>
                  <c:pt idx="11">
                    <c:v>10.5</c:v>
                  </c:pt>
                  <c:pt idx="12">
                    <c:v>11</c:v>
                  </c:pt>
                  <c:pt idx="13">
                    <c:v>11.5</c:v>
                  </c:pt>
                  <c:pt idx="14">
                    <c:v>12</c:v>
                  </c:pt>
                  <c:pt idx="15">
                    <c:v>12.5</c:v>
                  </c:pt>
                  <c:pt idx="16">
                    <c:v>13</c:v>
                  </c:pt>
                  <c:pt idx="17">
                    <c:v>13.5</c:v>
                  </c:pt>
                  <c:pt idx="18">
                    <c:v>14</c:v>
                  </c:pt>
                  <c:pt idx="19">
                    <c:v>14.5</c:v>
                  </c:pt>
                  <c:pt idx="20">
                    <c:v>15</c:v>
                  </c:pt>
                  <c:pt idx="21">
                    <c:v>15.5</c:v>
                  </c:pt>
                  <c:pt idx="22">
                    <c:v>16</c:v>
                  </c:pt>
                  <c:pt idx="23">
                    <c:v>16.5</c:v>
                  </c:pt>
                  <c:pt idx="24">
                    <c:v>17</c:v>
                  </c:pt>
                </c:lvl>
                <c:lvl>
                  <c:pt idx="0">
                    <c:v>Mean number of detected photons in PE (LY)</c:v>
                  </c:pt>
                </c:lvl>
              </c:multiLvlStrCache>
            </c:multiLvlStrRef>
          </c:cat>
          <c:val>
            <c:numRef>
              <c:f>Sheet1!$F$33:$F$57</c:f>
              <c:numCache>
                <c:formatCode>0.000</c:formatCode>
                <c:ptCount val="25"/>
                <c:pt idx="0">
                  <c:v>0.64723188878223126</c:v>
                </c:pt>
                <c:pt idx="1">
                  <c:v>0.53663266790078501</c:v>
                </c:pt>
                <c:pt idx="2">
                  <c:v>0.43347012036670896</c:v>
                </c:pt>
                <c:pt idx="3">
                  <c:v>0.34229595583459105</c:v>
                </c:pt>
                <c:pt idx="4">
                  <c:v>0.26502591529736169</c:v>
                </c:pt>
                <c:pt idx="5">
                  <c:v>0.20169919870252861</c:v>
                </c:pt>
                <c:pt idx="6">
                  <c:v>0.15120388277664787</c:v>
                </c:pt>
                <c:pt idx="7">
                  <c:v>0.11184961162756064</c:v>
                </c:pt>
                <c:pt idx="8">
                  <c:v>8.1765416244721612E-2</c:v>
                </c:pt>
                <c:pt idx="9">
                  <c:v>5.9145459832683961E-2</c:v>
                </c:pt>
                <c:pt idx="10">
                  <c:v>4.2380111991683997E-2</c:v>
                </c:pt>
                <c:pt idx="11">
                  <c:v>3.0109079689220948E-2</c:v>
                </c:pt>
                <c:pt idx="12">
                  <c:v>2.1226486302908885E-2</c:v>
                </c:pt>
                <c:pt idx="13">
                  <c:v>1.4859647645831227E-2</c:v>
                </c:pt>
                <c:pt idx="14">
                  <c:v>1.0336050675925718E-2</c:v>
                </c:pt>
                <c:pt idx="15">
                  <c:v>7.1474296343437471E-3</c:v>
                </c:pt>
                <c:pt idx="16">
                  <c:v>4.9158672659289724E-3</c:v>
                </c:pt>
                <c:pt idx="17">
                  <c:v>3.364246292828586E-3</c:v>
                </c:pt>
                <c:pt idx="18">
                  <c:v>2.2917912077914221E-3</c:v>
                </c:pt>
                <c:pt idx="19">
                  <c:v>1.5545578430110672E-3</c:v>
                </c:pt>
                <c:pt idx="20">
                  <c:v>1.0502997311105297E-3</c:v>
                </c:pt>
                <c:pt idx="21">
                  <c:v>7.0698646385969257E-4</c:v>
                </c:pt>
                <c:pt idx="22">
                  <c:v>4.7424854612873482E-4</c:v>
                </c:pt>
                <c:pt idx="23">
                  <c:v>3.1709808559658942E-4</c:v>
                </c:pt>
                <c:pt idx="24">
                  <c:v>2.1137850346676163E-4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AA0-498D-8411-0C2AD95AB457}"/>
            </c:ext>
          </c:extLst>
        </c:ser>
        <c:ser>
          <c:idx val="4"/>
          <c:order val="4"/>
          <c:tx>
            <c:strRef>
              <c:f>Sheet1!$G$31:$G$32</c:f>
              <c:strCache>
                <c:ptCount val="2"/>
                <c:pt idx="0">
                  <c:v>Sum threshold cut in PE</c:v>
                </c:pt>
                <c:pt idx="1">
                  <c:v>4.5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multiLvlStrRef>
              <c:f>Sheet1!$A$33:$B$57</c:f>
              <c:multiLvlStrCache>
                <c:ptCount val="25"/>
                <c:lvl>
                  <c:pt idx="0">
                    <c:v>5</c:v>
                  </c:pt>
                  <c:pt idx="1">
                    <c:v>5.5</c:v>
                  </c:pt>
                  <c:pt idx="2">
                    <c:v>6</c:v>
                  </c:pt>
                  <c:pt idx="3">
                    <c:v>6.5</c:v>
                  </c:pt>
                  <c:pt idx="4">
                    <c:v>7</c:v>
                  </c:pt>
                  <c:pt idx="5">
                    <c:v>7.5</c:v>
                  </c:pt>
                  <c:pt idx="6">
                    <c:v>8</c:v>
                  </c:pt>
                  <c:pt idx="7">
                    <c:v>8.5</c:v>
                  </c:pt>
                  <c:pt idx="8">
                    <c:v>9</c:v>
                  </c:pt>
                  <c:pt idx="9">
                    <c:v>9.5</c:v>
                  </c:pt>
                  <c:pt idx="10">
                    <c:v>10</c:v>
                  </c:pt>
                  <c:pt idx="11">
                    <c:v>10.5</c:v>
                  </c:pt>
                  <c:pt idx="12">
                    <c:v>11</c:v>
                  </c:pt>
                  <c:pt idx="13">
                    <c:v>11.5</c:v>
                  </c:pt>
                  <c:pt idx="14">
                    <c:v>12</c:v>
                  </c:pt>
                  <c:pt idx="15">
                    <c:v>12.5</c:v>
                  </c:pt>
                  <c:pt idx="16">
                    <c:v>13</c:v>
                  </c:pt>
                  <c:pt idx="17">
                    <c:v>13.5</c:v>
                  </c:pt>
                  <c:pt idx="18">
                    <c:v>14</c:v>
                  </c:pt>
                  <c:pt idx="19">
                    <c:v>14.5</c:v>
                  </c:pt>
                  <c:pt idx="20">
                    <c:v>15</c:v>
                  </c:pt>
                  <c:pt idx="21">
                    <c:v>15.5</c:v>
                  </c:pt>
                  <c:pt idx="22">
                    <c:v>16</c:v>
                  </c:pt>
                  <c:pt idx="23">
                    <c:v>16.5</c:v>
                  </c:pt>
                  <c:pt idx="24">
                    <c:v>17</c:v>
                  </c:pt>
                </c:lvl>
                <c:lvl>
                  <c:pt idx="0">
                    <c:v>Mean number of detected photons in PE (LY)</c:v>
                  </c:pt>
                </c:lvl>
              </c:multiLvlStrCache>
            </c:multiLvlStrRef>
          </c:cat>
          <c:val>
            <c:numRef>
              <c:f>Sheet1!$G$33:$G$57</c:f>
              <c:numCache>
                <c:formatCode>0.000</c:formatCode>
                <c:ptCount val="25"/>
                <c:pt idx="0">
                  <c:v>0.81526324452377208</c:v>
                </c:pt>
                <c:pt idx="1">
                  <c:v>0.72544495330960457</c:v>
                </c:pt>
                <c:pt idx="2">
                  <c:v>0.62883693517987349</c:v>
                </c:pt>
                <c:pt idx="3">
                  <c:v>0.53210357637471528</c:v>
                </c:pt>
                <c:pt idx="4">
                  <c:v>0.44049328506521235</c:v>
                </c:pt>
                <c:pt idx="5">
                  <c:v>0.35751800242792547</c:v>
                </c:pt>
                <c:pt idx="6">
                  <c:v>0.28505650031663121</c:v>
                </c:pt>
                <c:pt idx="7">
                  <c:v>0.22367181681149931</c:v>
                </c:pt>
                <c:pt idx="8">
                  <c:v>0.17299160788207132</c:v>
                </c:pt>
                <c:pt idx="9">
                  <c:v>0.13206185628772063</c:v>
                </c:pt>
                <c:pt idx="10">
                  <c:v>9.9632400487046024E-2</c:v>
                </c:pt>
                <c:pt idx="11">
                  <c:v>7.4363979814580344E-2</c:v>
                </c:pt>
                <c:pt idx="12">
                  <c:v>5.4963641495104909E-2</c:v>
                </c:pt>
                <c:pt idx="13">
                  <c:v>4.0262682340609951E-2</c:v>
                </c:pt>
                <c:pt idx="14">
                  <c:v>2.9252688076961065E-2</c:v>
                </c:pt>
                <c:pt idx="15">
                  <c:v>2.1093565587437958E-2</c:v>
                </c:pt>
                <c:pt idx="16">
                  <c:v>1.5104600652178418E-2</c:v>
                </c:pt>
                <c:pt idx="17">
                  <c:v>1.0746578383282794E-2</c:v>
                </c:pt>
                <c:pt idx="18">
                  <c:v>7.6003906810669956E-3</c:v>
                </c:pt>
                <c:pt idx="19">
                  <c:v>5.3455054871340626E-3</c:v>
                </c:pt>
                <c:pt idx="20">
                  <c:v>3.7401859058099414E-3</c:v>
                </c:pt>
                <c:pt idx="21">
                  <c:v>2.6043402863259535E-3</c:v>
                </c:pt>
                <c:pt idx="22">
                  <c:v>1.8052488491738456E-3</c:v>
                </c:pt>
                <c:pt idx="23">
                  <c:v>1.2460447499941893E-3</c:v>
                </c:pt>
                <c:pt idx="24">
                  <c:v>8.5664121077530042E-4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AA0-498D-8411-0C2AD95AB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980224"/>
        <c:axId val="414980552"/>
      </c:lineChart>
      <c:catAx>
        <c:axId val="41498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14980552"/>
        <c:crosses val="autoZero"/>
        <c:auto val="1"/>
        <c:lblAlgn val="ctr"/>
        <c:lblOffset val="100"/>
        <c:noMultiLvlLbl val="0"/>
      </c:catAx>
      <c:valAx>
        <c:axId val="414980552"/>
        <c:scaling>
          <c:orientation val="minMax"/>
          <c:max val="0.30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14980224"/>
        <c:crosses val="autoZero"/>
        <c:crossBetween val="between"/>
        <c:majorUnit val="5.000000000000001E-2"/>
        <c:minorUnit val="1.0000000000000002E-2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2071254047192947"/>
          <c:y val="0.17468705365725007"/>
          <c:w val="0.37662484994789397"/>
          <c:h val="0.303470808886262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2676" y="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73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Guido Haefeli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2676" y="936073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46B68D-8B43-4847-9CEF-5C7B835545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616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676" y="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220"/>
            <a:ext cx="538480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Guido Haefeli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676" y="936073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5" tIns="45958" rIns="91915" bIns="4595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9A23093-75A5-448E-812B-28527697CC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8152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 dirty="0"/>
              <a:t>Guido </a:t>
            </a:r>
            <a:r>
              <a:rPr lang="en-GB" dirty="0" err="1"/>
              <a:t>Haefeli</a:t>
            </a:r>
            <a:endParaRPr lang="en-GB"/>
          </a:p>
        </p:txBody>
      </p:sp>
      <p:sp>
        <p:nvSpPr>
          <p:cNvPr id="368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18DA4F-9C87-4B3A-BDBC-8E23F1AF3865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47E2D-1C75-4438-A92F-56080BD1CFC5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0C739-C14F-4F29-AE46-56DBBA4C8A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EB684F-CEA6-4841-BE81-2A640C02FD9F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CA786-41FA-4CE9-84C8-60736694B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D08E9A-3305-41CD-B37A-CEC8CE8E197D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B598E-9BAC-4F4F-84D3-FBECF4CC65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DAC9D3-D059-4D02-AB7F-EB8AED64F19E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C99626-F4A6-4E68-940B-1C97F098E815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0C9D1-B009-4A6D-844E-68450DE19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1C0EA1-CBE8-4520-A51D-9C16EC869C19}" type="datetime3">
              <a:rPr lang="en-US" smtClean="0"/>
              <a:t>30 March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9ED5F-EF5B-4077-995B-71C0CB34E1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3E99C-13E2-4221-A446-A62A1A8E5D1D}" type="datetime3">
              <a:rPr lang="en-US" smtClean="0"/>
              <a:t>30 March 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0E6F7-5DC7-4585-A183-0EC5130095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0FF4A9-7D72-424C-8D07-4C7EF3CCD866}" type="datetime3">
              <a:rPr lang="en-US" smtClean="0"/>
              <a:t>30 March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2B732-6193-4600-99E0-CD7774068A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8F8675-062C-47B6-A5C8-98736FBF33D7}" type="datetime3">
              <a:rPr lang="en-US" smtClean="0"/>
              <a:t>30 March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B73FA-BF75-46AB-BBF5-1E64738E56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B2E4D8-3FB8-4DC1-8AF3-768C425E2FE3}" type="datetime3">
              <a:rPr lang="en-US" smtClean="0"/>
              <a:t>30 March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28134-A491-467F-ADBF-366B87BE72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19B564-F122-4BCA-A350-9842884E8D2F}" type="datetime3">
              <a:rPr lang="en-US" smtClean="0"/>
              <a:t>30 March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B65136-FD90-4AB5-9E67-DA2530AA30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45B302B-6B6C-403C-94AB-0F2D981E82AD}" type="datetime3">
              <a:rPr lang="en-US" smtClean="0"/>
              <a:t>30 March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Guido Haefeli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F6D57E5-170C-4224-8FCD-136F3B5C7A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40" y="690489"/>
            <a:ext cx="5773737" cy="213360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dirty="0" err="1">
                <a:solidFill>
                  <a:srgbClr val="002060"/>
                </a:solidFill>
                <a:effectLst>
                  <a:glow rad="101600">
                    <a:schemeClr val="bg1">
                      <a:lumMod val="65000"/>
                      <a:alpha val="51000"/>
                    </a:schemeClr>
                  </a:glow>
                </a:effectLst>
              </a:rPr>
              <a:t>SciFi</a:t>
            </a:r>
            <a:r>
              <a:rPr lang="en-GB" dirty="0">
                <a:solidFill>
                  <a:srgbClr val="002060"/>
                </a:solidFill>
                <a:effectLst>
                  <a:glow rad="101600">
                    <a:schemeClr val="bg1">
                      <a:lumMod val="65000"/>
                      <a:alpha val="51000"/>
                    </a:schemeClr>
                  </a:glow>
                </a:effectLst>
              </a:rPr>
              <a:t> Tracker Upgrades </a:t>
            </a:r>
            <a:endParaRPr lang="en-GB" sz="4800" dirty="0">
              <a:solidFill>
                <a:srgbClr val="002060"/>
              </a:solidFill>
              <a:effectLst>
                <a:glow rad="101600">
                  <a:schemeClr val="bg1">
                    <a:lumMod val="65000"/>
                    <a:alpha val="51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843760" y="2924930"/>
            <a:ext cx="4373313" cy="40011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Prepared: Guido Haefeli, 30.March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542CB73-C89D-417E-9B16-C64994DCB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12" y="1893543"/>
            <a:ext cx="7147772" cy="47860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Noise cluster rate for different seed thresholds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7740440" y="1893543"/>
            <a:ext cx="14902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dirty="0"/>
              <a:t>Integration window (Pacific 25ns)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3BCA9F-12F8-4958-8744-4F9B52913ADE}"/>
              </a:ext>
            </a:extLst>
          </p:cNvPr>
          <p:cNvCxnSpPr>
            <a:cxnSpLocks/>
          </p:cNvCxnSpPr>
          <p:nvPr/>
        </p:nvCxnSpPr>
        <p:spPr>
          <a:xfrm flipV="1">
            <a:off x="1864690" y="2060810"/>
            <a:ext cx="0" cy="381424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551591-8043-4E81-AB7D-44B89710A297}"/>
              </a:ext>
            </a:extLst>
          </p:cNvPr>
          <p:cNvCxnSpPr/>
          <p:nvPr/>
        </p:nvCxnSpPr>
        <p:spPr>
          <a:xfrm>
            <a:off x="1835620" y="3356990"/>
            <a:ext cx="36005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0AD75A9-44B2-4C17-B1CD-C1D0C11B093F}"/>
              </a:ext>
            </a:extLst>
          </p:cNvPr>
          <p:cNvCxnSpPr>
            <a:cxnSpLocks/>
          </p:cNvCxnSpPr>
          <p:nvPr/>
        </p:nvCxnSpPr>
        <p:spPr>
          <a:xfrm>
            <a:off x="1835620" y="4317279"/>
            <a:ext cx="34977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DAEC6A-E4C9-4743-BEF2-13A5B4954816}"/>
              </a:ext>
            </a:extLst>
          </p:cNvPr>
          <p:cNvSpPr txBox="1"/>
          <p:nvPr/>
        </p:nvSpPr>
        <p:spPr>
          <a:xfrm>
            <a:off x="3107812" y="3463930"/>
            <a:ext cx="803425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~50x</a:t>
            </a:r>
            <a:endParaRPr lang="en-CH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9DE151-C7C2-4948-8FDA-DA16943DFDCA}"/>
              </a:ext>
            </a:extLst>
          </p:cNvPr>
          <p:cNvCxnSpPr>
            <a:cxnSpLocks/>
          </p:cNvCxnSpPr>
          <p:nvPr/>
        </p:nvCxnSpPr>
        <p:spPr>
          <a:xfrm>
            <a:off x="2051650" y="3331258"/>
            <a:ext cx="0" cy="955306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DC9CD64C-DA91-4E13-A551-59D421011728}"/>
              </a:ext>
            </a:extLst>
          </p:cNvPr>
          <p:cNvSpPr/>
          <p:nvPr/>
        </p:nvSpPr>
        <p:spPr>
          <a:xfrm>
            <a:off x="2111437" y="3601912"/>
            <a:ext cx="936130" cy="216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9055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9CA5CB-EE98-421F-BC53-A21DC1832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94" y="1582065"/>
            <a:ext cx="7169155" cy="52314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Noise cluster rate expected for the current </a:t>
            </a:r>
            <a:r>
              <a:rPr lang="en-US" sz="2400" dirty="0" err="1"/>
              <a:t>SciFi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7453372" y="4091019"/>
            <a:ext cx="1508235" cy="1100657"/>
          </a:xfrm>
          <a:prstGeom prst="rect">
            <a:avLst/>
          </a:prstGeom>
        </p:spPr>
        <p:txBody>
          <a:bodyPr vert="horz" lIns="36000" tIns="36000" rIns="36000" bIns="3600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1800" dirty="0"/>
              <a:t>Irradiated detector to </a:t>
            </a:r>
            <a:r>
              <a:rPr lang="en-US" sz="1800" dirty="0"/>
              <a:t>3*10</a:t>
            </a:r>
            <a:r>
              <a:rPr lang="en-US" sz="1800" baseline="30000" dirty="0"/>
              <a:t>11</a:t>
            </a:r>
            <a:r>
              <a:rPr lang="en-US" sz="1800" dirty="0"/>
              <a:t> </a:t>
            </a:r>
            <a:r>
              <a:rPr lang="en-US" sz="1800" dirty="0" err="1"/>
              <a:t>n</a:t>
            </a:r>
            <a:r>
              <a:rPr lang="en-US" sz="1800" baseline="-25000" dirty="0" err="1"/>
              <a:t>eq</a:t>
            </a:r>
            <a:r>
              <a:rPr lang="en-US" sz="1800" dirty="0"/>
              <a:t>/cm</a:t>
            </a:r>
            <a:r>
              <a:rPr lang="en-US" sz="1800" baseline="30000" dirty="0"/>
              <a:t>2</a:t>
            </a:r>
            <a:endParaRPr lang="en-CH" sz="1800" dirty="0"/>
          </a:p>
          <a:p>
            <a:pPr fontAlgn="auto">
              <a:spcAft>
                <a:spcPts val="0"/>
              </a:spcAft>
            </a:pPr>
            <a:r>
              <a:rPr lang="en-GB" sz="1800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E760117-A6E3-4151-9DFA-D2DB2960ADF2}"/>
              </a:ext>
            </a:extLst>
          </p:cNvPr>
          <p:cNvCxnSpPr/>
          <p:nvPr/>
        </p:nvCxnSpPr>
        <p:spPr>
          <a:xfrm>
            <a:off x="1538077" y="3195433"/>
            <a:ext cx="604884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Arrow: Down 12">
            <a:extLst>
              <a:ext uri="{FF2B5EF4-FFF2-40B4-BE49-F238E27FC236}">
                <a16:creationId xmlns:a16="http://schemas.microsoft.com/office/drawing/2014/main" id="{E56AE656-478D-4049-8465-99DCDB23FA08}"/>
              </a:ext>
            </a:extLst>
          </p:cNvPr>
          <p:cNvSpPr/>
          <p:nvPr/>
        </p:nvSpPr>
        <p:spPr>
          <a:xfrm>
            <a:off x="3416170" y="3170711"/>
            <a:ext cx="576080" cy="4320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822F9558-4CD1-49E6-9646-ADC938EF4EF1}"/>
              </a:ext>
            </a:extLst>
          </p:cNvPr>
          <p:cNvSpPr/>
          <p:nvPr/>
        </p:nvSpPr>
        <p:spPr>
          <a:xfrm>
            <a:off x="6573484" y="3203283"/>
            <a:ext cx="576080" cy="4320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3DA9F6-BA51-4807-BE31-4756DED99F32}"/>
              </a:ext>
            </a:extLst>
          </p:cNvPr>
          <p:cNvCxnSpPr/>
          <p:nvPr/>
        </p:nvCxnSpPr>
        <p:spPr>
          <a:xfrm>
            <a:off x="3275820" y="1772770"/>
            <a:ext cx="0" cy="410457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5E93C74-46AA-4F5B-810A-11C415DDFED6}"/>
              </a:ext>
            </a:extLst>
          </p:cNvPr>
          <p:cNvSpPr/>
          <p:nvPr/>
        </p:nvSpPr>
        <p:spPr>
          <a:xfrm rot="5400000">
            <a:off x="2771750" y="5446858"/>
            <a:ext cx="576080" cy="43206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984B79-DE14-4B7D-82EF-32277C9ABADA}"/>
              </a:ext>
            </a:extLst>
          </p:cNvPr>
          <p:cNvCxnSpPr>
            <a:cxnSpLocks/>
          </p:cNvCxnSpPr>
          <p:nvPr/>
        </p:nvCxnSpPr>
        <p:spPr>
          <a:xfrm flipH="1">
            <a:off x="2771750" y="1484730"/>
            <a:ext cx="648090" cy="26643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D8B33148-50AB-4ABC-A017-1F8583E3F1D6}"/>
              </a:ext>
            </a:extLst>
          </p:cNvPr>
          <p:cNvSpPr txBox="1">
            <a:spLocks/>
          </p:cNvSpPr>
          <p:nvPr/>
        </p:nvSpPr>
        <p:spPr>
          <a:xfrm>
            <a:off x="3386407" y="1326467"/>
            <a:ext cx="3302371" cy="338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36000" tIns="36000" rIns="36000" bIns="3600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1800" dirty="0"/>
              <a:t>Pacific integration time 25ns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AF7F8B6-409B-400B-A4D8-511C6AC8E838}"/>
              </a:ext>
            </a:extLst>
          </p:cNvPr>
          <p:cNvSpPr txBox="1">
            <a:spLocks/>
          </p:cNvSpPr>
          <p:nvPr/>
        </p:nvSpPr>
        <p:spPr>
          <a:xfrm>
            <a:off x="3808445" y="4127527"/>
            <a:ext cx="3302371" cy="338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36000" tIns="36000" rIns="36000" bIns="3600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1800" dirty="0"/>
              <a:t>Exponential behaviour of NCR</a:t>
            </a:r>
          </a:p>
        </p:txBody>
      </p:sp>
    </p:spTree>
    <p:extLst>
      <p:ext uri="{BB962C8B-B14F-4D97-AF65-F5344CB8AC3E}">
        <p14:creationId xmlns:p14="http://schemas.microsoft.com/office/powerpoint/2010/main" val="3151041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Radiation damage of the </a:t>
            </a:r>
            <a:r>
              <a:rPr lang="en-US" sz="2400" dirty="0" err="1"/>
              <a:t>fibre</a:t>
            </a:r>
            <a:r>
              <a:rPr lang="en-US" sz="2400" dirty="0"/>
              <a:t> results in lower photon survival probability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F450B5-9281-439E-8AC2-5BFD4D2D3E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90" y="1581289"/>
            <a:ext cx="5244029" cy="5142918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F2A0EA-2E5F-4C3F-B0D1-047F7A1BFA86}"/>
              </a:ext>
            </a:extLst>
          </p:cNvPr>
          <p:cNvCxnSpPr>
            <a:cxnSpLocks/>
          </p:cNvCxnSpPr>
          <p:nvPr/>
        </p:nvCxnSpPr>
        <p:spPr>
          <a:xfrm>
            <a:off x="4716020" y="3429000"/>
            <a:ext cx="0" cy="27363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3DD160F-222C-415F-9C49-280F82D99AC4}"/>
              </a:ext>
            </a:extLst>
          </p:cNvPr>
          <p:cNvSpPr txBox="1"/>
          <p:nvPr/>
        </p:nvSpPr>
        <p:spPr>
          <a:xfrm>
            <a:off x="5580140" y="1628750"/>
            <a:ext cx="3015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law model ratios: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A4861EA-E113-4D3A-A2C6-BA5456798A9E}"/>
                  </a:ext>
                </a:extLst>
              </p:cNvPr>
              <p:cNvSpPr txBox="1"/>
              <p:nvPr/>
            </p:nvSpPr>
            <p:spPr>
              <a:xfrm>
                <a:off x="5652150" y="2081080"/>
                <a:ext cx="2801023" cy="692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12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=67%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A4861EA-E113-4D3A-A2C6-BA5456798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50" y="2081080"/>
                <a:ext cx="2801023" cy="6928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B6F7561-8A29-455C-B7D7-038C8258E007}"/>
                  </a:ext>
                </a:extLst>
              </p:cNvPr>
              <p:cNvSpPr txBox="1"/>
              <p:nvPr/>
            </p:nvSpPr>
            <p:spPr>
              <a:xfrm>
                <a:off x="5652149" y="3024158"/>
                <a:ext cx="2956963" cy="692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8.5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=47%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B6F7561-8A29-455C-B7D7-038C8258E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49" y="3024158"/>
                <a:ext cx="2956963" cy="6928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24B1D4B-A28A-402F-846C-DFCE0D76BE5C}"/>
              </a:ext>
            </a:extLst>
          </p:cNvPr>
          <p:cNvSpPr txBox="1"/>
          <p:nvPr/>
        </p:nvSpPr>
        <p:spPr>
          <a:xfrm>
            <a:off x="5657828" y="4109612"/>
            <a:ext cx="2978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law model ratios: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64D645A-A26F-435F-A950-50363BAFB851}"/>
                  </a:ext>
                </a:extLst>
              </p:cNvPr>
              <p:cNvSpPr txBox="1"/>
              <p:nvPr/>
            </p:nvSpPr>
            <p:spPr>
              <a:xfrm>
                <a:off x="5729838" y="4561942"/>
                <a:ext cx="2801023" cy="692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=56%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64D645A-A26F-435F-A950-50363BAFB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838" y="4561942"/>
                <a:ext cx="2801023" cy="6928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7B6FEB-1F69-4C65-9540-8FF0BD4F2B87}"/>
                  </a:ext>
                </a:extLst>
              </p:cNvPr>
              <p:cNvSpPr txBox="1"/>
              <p:nvPr/>
            </p:nvSpPr>
            <p:spPr>
              <a:xfrm>
                <a:off x="5729837" y="5505020"/>
                <a:ext cx="2956963" cy="692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6.7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=38%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7B6FEB-1F69-4C65-9540-8FF0BD4F2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837" y="5505020"/>
                <a:ext cx="2956963" cy="6928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209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3" name="Star: 5 Points 2">
            <a:extLst>
              <a:ext uri="{FF2B5EF4-FFF2-40B4-BE49-F238E27FC236}">
                <a16:creationId xmlns:a16="http://schemas.microsoft.com/office/drawing/2014/main" id="{6AED98F1-7234-41C5-A0CB-A69709369E23}"/>
              </a:ext>
            </a:extLst>
          </p:cNvPr>
          <p:cNvSpPr/>
          <p:nvPr/>
        </p:nvSpPr>
        <p:spPr>
          <a:xfrm>
            <a:off x="1979640" y="4304480"/>
            <a:ext cx="288040" cy="21603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23FA7F-06C2-4F68-8A26-71044CFBCFBC}"/>
              </a:ext>
            </a:extLst>
          </p:cNvPr>
          <p:cNvSpPr txBox="1"/>
          <p:nvPr/>
        </p:nvSpPr>
        <p:spPr>
          <a:xfrm>
            <a:off x="2483711" y="4725180"/>
            <a:ext cx="338447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Reduceing</a:t>
            </a:r>
            <a:r>
              <a:rPr lang="en-US" dirty="0"/>
              <a:t> </a:t>
            </a:r>
            <a:r>
              <a:rPr lang="el-GR" dirty="0"/>
              <a:t>Δ</a:t>
            </a:r>
            <a:r>
              <a:rPr lang="en-US" dirty="0"/>
              <a:t>V by 1V reduces DCR by a factor 1.58!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33393B-DDA0-4C45-98BA-F84099134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90" y="2345428"/>
            <a:ext cx="5971142" cy="4350163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0098596C-D11B-4173-BA2C-1693624F25BF}"/>
              </a:ext>
            </a:extLst>
          </p:cNvPr>
          <p:cNvSpPr/>
          <p:nvPr/>
        </p:nvSpPr>
        <p:spPr>
          <a:xfrm rot="5400000">
            <a:off x="6381186" y="5541225"/>
            <a:ext cx="432060" cy="10081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12PE</a:t>
            </a:r>
            <a:endParaRPr lang="en-CH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4064054-6BAA-4A5E-A662-BD2648F59CBC}"/>
              </a:ext>
            </a:extLst>
          </p:cNvPr>
          <p:cNvSpPr/>
          <p:nvPr/>
        </p:nvSpPr>
        <p:spPr>
          <a:xfrm rot="5400000">
            <a:off x="6451356" y="4510560"/>
            <a:ext cx="432060" cy="12284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18PE</a:t>
            </a:r>
            <a:endParaRPr lang="en-CH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3519A23-9B52-4C1E-B8A3-5F51338CCDE2}"/>
              </a:ext>
            </a:extLst>
          </p:cNvPr>
          <p:cNvSpPr txBox="1">
            <a:spLocks/>
          </p:cNvSpPr>
          <p:nvPr/>
        </p:nvSpPr>
        <p:spPr>
          <a:xfrm>
            <a:off x="1763610" y="281934"/>
            <a:ext cx="54436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dirty="0"/>
              <a:t>Radiation damage reduces the LY</a:t>
            </a:r>
            <a:endParaRPr lang="en-CH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C35D00-832D-4C00-97BB-5264CFE9C8EF}"/>
              </a:ext>
            </a:extLst>
          </p:cNvPr>
          <p:cNvSpPr txBox="1"/>
          <p:nvPr/>
        </p:nvSpPr>
        <p:spPr>
          <a:xfrm>
            <a:off x="6549285" y="2385532"/>
            <a:ext cx="2133600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selection at the production allows to obtain LY&gt;18PE before irradiation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6162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Cutting or “not using” 30cm of the inner-most part of the module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67A501-324A-4370-8D23-57EE92B07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59" y="2103258"/>
            <a:ext cx="5928559" cy="4301688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0C48CA-46F7-4EF7-8BB5-EF30DA5CD232}"/>
              </a:ext>
            </a:extLst>
          </p:cNvPr>
          <p:cNvCxnSpPr>
            <a:cxnSpLocks/>
          </p:cNvCxnSpPr>
          <p:nvPr/>
        </p:nvCxnSpPr>
        <p:spPr>
          <a:xfrm>
            <a:off x="5148080" y="2276840"/>
            <a:ext cx="0" cy="36005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Arrow: Down 22">
            <a:extLst>
              <a:ext uri="{FF2B5EF4-FFF2-40B4-BE49-F238E27FC236}">
                <a16:creationId xmlns:a16="http://schemas.microsoft.com/office/drawing/2014/main" id="{D01046A7-86EB-4547-9EC3-7FF957695265}"/>
              </a:ext>
            </a:extLst>
          </p:cNvPr>
          <p:cNvSpPr/>
          <p:nvPr/>
        </p:nvSpPr>
        <p:spPr>
          <a:xfrm rot="6481547">
            <a:off x="6677661" y="3881046"/>
            <a:ext cx="537061" cy="21652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8.7PE</a:t>
            </a:r>
            <a:endParaRPr lang="en-CH" dirty="0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E082B8E1-0D46-4A84-A593-986157E4746E}"/>
              </a:ext>
            </a:extLst>
          </p:cNvPr>
          <p:cNvSpPr/>
          <p:nvPr/>
        </p:nvSpPr>
        <p:spPr>
          <a:xfrm rot="3232912">
            <a:off x="6224799" y="3011823"/>
            <a:ext cx="537062" cy="144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12PE</a:t>
            </a:r>
            <a:endParaRPr lang="en-CH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2606314-F418-4BFC-810C-A41003EB431B}"/>
              </a:ext>
            </a:extLst>
          </p:cNvPr>
          <p:cNvSpPr/>
          <p:nvPr/>
        </p:nvSpPr>
        <p:spPr>
          <a:xfrm rot="3368874">
            <a:off x="6216591" y="1013713"/>
            <a:ext cx="469668" cy="29934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30cm from beampipe</a:t>
            </a:r>
            <a:endParaRPr lang="en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78BF67E-680E-4A42-AD9D-5391CBD64F0D}"/>
                  </a:ext>
                </a:extLst>
              </p:cNvPr>
              <p:cNvSpPr/>
              <p:nvPr/>
            </p:nvSpPr>
            <p:spPr>
              <a:xfrm>
                <a:off x="107380" y="1256189"/>
                <a:ext cx="2985689" cy="7852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12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=67%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78BF67E-680E-4A42-AD9D-5391CBD64F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80" y="1256189"/>
                <a:ext cx="2985689" cy="7852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03374DB-0747-4B55-8A54-9034FEAC71CB}"/>
                  </a:ext>
                </a:extLst>
              </p:cNvPr>
              <p:cNvSpPr/>
              <p:nvPr/>
            </p:nvSpPr>
            <p:spPr>
              <a:xfrm>
                <a:off x="3386189" y="1282205"/>
                <a:ext cx="3141629" cy="7852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𝑓𝑏</m:t>
                                  </m:r>
                                </m:e>
                                <m:sub/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b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8.5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PE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=47%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03374DB-0747-4B55-8A54-9034FEAC71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6189" y="1282205"/>
                <a:ext cx="3141629" cy="7852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578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95F59B4-5CCA-4F9E-81A2-A99A7A7F97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637602"/>
              </p:ext>
            </p:extLst>
          </p:nvPr>
        </p:nvGraphicFramePr>
        <p:xfrm>
          <a:off x="35370" y="563790"/>
          <a:ext cx="6822630" cy="629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70778-97C7-40EB-B843-B0D68BF5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985FF0C2-EFDB-44E6-AC6F-CA321B3B8D67}"/>
              </a:ext>
            </a:extLst>
          </p:cNvPr>
          <p:cNvSpPr/>
          <p:nvPr/>
        </p:nvSpPr>
        <p:spPr>
          <a:xfrm>
            <a:off x="6584563" y="6140320"/>
            <a:ext cx="229460" cy="21603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B917F083-1F19-4F84-AE03-03F3CCF77929}"/>
              </a:ext>
            </a:extLst>
          </p:cNvPr>
          <p:cNvSpPr/>
          <p:nvPr/>
        </p:nvSpPr>
        <p:spPr>
          <a:xfrm>
            <a:off x="3347830" y="5589300"/>
            <a:ext cx="288040" cy="28804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5136A545-2BB2-4516-A634-B2E93B11C1AD}"/>
              </a:ext>
            </a:extLst>
          </p:cNvPr>
          <p:cNvSpPr/>
          <p:nvPr/>
        </p:nvSpPr>
        <p:spPr>
          <a:xfrm>
            <a:off x="2339690" y="2060810"/>
            <a:ext cx="360050" cy="36005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52D4DE3-41EC-426F-AFF8-6986A989B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299" y="133242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Inefficiency as a function of </a:t>
            </a:r>
            <a:br>
              <a:rPr lang="en-US" sz="2400" dirty="0"/>
            </a:br>
            <a:r>
              <a:rPr lang="en-US" sz="2400" dirty="0"/>
              <a:t>noise cut and LY</a:t>
            </a:r>
            <a:endParaRPr lang="en-CH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D95C11-07FD-4941-8942-1F590DE94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458A267-F041-4E2F-B544-3B2E4EA025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6BFC56-5862-4119-A170-BAB8B6F8F1F7}"/>
              </a:ext>
            </a:extLst>
          </p:cNvPr>
          <p:cNvSpPr txBox="1"/>
          <p:nvPr/>
        </p:nvSpPr>
        <p:spPr>
          <a:xfrm>
            <a:off x="2519714" y="1739005"/>
            <a:ext cx="219630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End of Run4, &gt;20%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DCA676-72E3-4CB7-A789-E662ABC5AD87}"/>
              </a:ext>
            </a:extLst>
          </p:cNvPr>
          <p:cNvSpPr txBox="1"/>
          <p:nvPr/>
        </p:nvSpPr>
        <p:spPr>
          <a:xfrm>
            <a:off x="3622688" y="5268197"/>
            <a:ext cx="231750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End of Run 3, 2-3%</a:t>
            </a:r>
            <a:endParaRPr lang="en-CH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3A384C-051A-4ADC-A0E9-BC5B89243083}"/>
              </a:ext>
            </a:extLst>
          </p:cNvPr>
          <p:cNvCxnSpPr/>
          <p:nvPr/>
        </p:nvCxnSpPr>
        <p:spPr>
          <a:xfrm flipH="1" flipV="1">
            <a:off x="2519714" y="2708900"/>
            <a:ext cx="900126" cy="2880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865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Micro-lens enhanced </a:t>
            </a:r>
            <a:r>
              <a:rPr lang="en-US" sz="2400" dirty="0" err="1"/>
              <a:t>SiPMs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98B95DE-F5B3-4A89-A2A8-909FC53BB05C}"/>
              </a:ext>
            </a:extLst>
          </p:cNvPr>
          <p:cNvGrpSpPr/>
          <p:nvPr/>
        </p:nvGrpSpPr>
        <p:grpSpPr>
          <a:xfrm>
            <a:off x="495445" y="3561160"/>
            <a:ext cx="4318702" cy="3153724"/>
            <a:chOff x="821377" y="3383022"/>
            <a:chExt cx="4318702" cy="315372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DB663B8-399F-40E3-B5B3-00F81B256C97}"/>
                </a:ext>
              </a:extLst>
            </p:cNvPr>
            <p:cNvSpPr/>
            <p:nvPr/>
          </p:nvSpPr>
          <p:spPr>
            <a:xfrm>
              <a:off x="1122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CB651A-9245-4D6E-AA06-B7308C32E62E}"/>
                </a:ext>
              </a:extLst>
            </p:cNvPr>
            <p:cNvSpPr/>
            <p:nvPr/>
          </p:nvSpPr>
          <p:spPr>
            <a:xfrm>
              <a:off x="1122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6AD81E0-9AF2-4AA8-A5E5-00219845AFBE}"/>
                </a:ext>
              </a:extLst>
            </p:cNvPr>
            <p:cNvSpPr/>
            <p:nvPr/>
          </p:nvSpPr>
          <p:spPr>
            <a:xfrm>
              <a:off x="1266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AEA2C13-975D-4095-9B91-2AB04B63E449}"/>
                </a:ext>
              </a:extLst>
            </p:cNvPr>
            <p:cNvSpPr/>
            <p:nvPr/>
          </p:nvSpPr>
          <p:spPr>
            <a:xfrm>
              <a:off x="1266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CFECC4A-ABB5-4E33-B9F4-BFA6CF712023}"/>
                </a:ext>
              </a:extLst>
            </p:cNvPr>
            <p:cNvSpPr/>
            <p:nvPr/>
          </p:nvSpPr>
          <p:spPr>
            <a:xfrm>
              <a:off x="834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C8A974D-C2AF-4DEC-B705-EABE83694D0A}"/>
                </a:ext>
              </a:extLst>
            </p:cNvPr>
            <p:cNvSpPr/>
            <p:nvPr/>
          </p:nvSpPr>
          <p:spPr>
            <a:xfrm>
              <a:off x="834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08D3A27-69BE-4ABC-B250-C0236688D306}"/>
                </a:ext>
              </a:extLst>
            </p:cNvPr>
            <p:cNvSpPr/>
            <p:nvPr/>
          </p:nvSpPr>
          <p:spPr>
            <a:xfrm>
              <a:off x="978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8768F59-EF32-4D90-9EA2-E9C856C121C4}"/>
                </a:ext>
              </a:extLst>
            </p:cNvPr>
            <p:cNvSpPr/>
            <p:nvPr/>
          </p:nvSpPr>
          <p:spPr>
            <a:xfrm>
              <a:off x="978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3A2849-8EF8-4447-9D8F-5AAFBA40D036}"/>
                </a:ext>
              </a:extLst>
            </p:cNvPr>
            <p:cNvSpPr/>
            <p:nvPr/>
          </p:nvSpPr>
          <p:spPr>
            <a:xfrm>
              <a:off x="1410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36848-5A26-48C1-8683-094DA94F0D19}"/>
                </a:ext>
              </a:extLst>
            </p:cNvPr>
            <p:cNvSpPr/>
            <p:nvPr/>
          </p:nvSpPr>
          <p:spPr>
            <a:xfrm>
              <a:off x="1410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7239A0-CBCB-4901-A450-1130C3A26012}"/>
                </a:ext>
              </a:extLst>
            </p:cNvPr>
            <p:cNvSpPr/>
            <p:nvPr/>
          </p:nvSpPr>
          <p:spPr>
            <a:xfrm>
              <a:off x="1554077" y="476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28EB221-89EB-4AD2-AE2F-6C40ED21B38B}"/>
                </a:ext>
              </a:extLst>
            </p:cNvPr>
            <p:cNvSpPr/>
            <p:nvPr/>
          </p:nvSpPr>
          <p:spPr>
            <a:xfrm>
              <a:off x="1554077" y="491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8B418EC-8560-474C-80AC-0ADE09670B10}"/>
                </a:ext>
              </a:extLst>
            </p:cNvPr>
            <p:cNvSpPr/>
            <p:nvPr/>
          </p:nvSpPr>
          <p:spPr>
            <a:xfrm>
              <a:off x="1122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278F5D0-03A0-4FCF-9480-77A963A0E9DA}"/>
                </a:ext>
              </a:extLst>
            </p:cNvPr>
            <p:cNvSpPr/>
            <p:nvPr/>
          </p:nvSpPr>
          <p:spPr>
            <a:xfrm>
              <a:off x="1122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42D5BE5-9B18-4417-9CB4-767CFA97A2DB}"/>
                </a:ext>
              </a:extLst>
            </p:cNvPr>
            <p:cNvSpPr/>
            <p:nvPr/>
          </p:nvSpPr>
          <p:spPr>
            <a:xfrm>
              <a:off x="1266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3E92A5A-676B-4B3E-BFC0-70D8ACE36974}"/>
                </a:ext>
              </a:extLst>
            </p:cNvPr>
            <p:cNvSpPr/>
            <p:nvPr/>
          </p:nvSpPr>
          <p:spPr>
            <a:xfrm>
              <a:off x="1266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4ED430A-0EE1-49E2-9A6D-8C7A42D4DCAD}"/>
                </a:ext>
              </a:extLst>
            </p:cNvPr>
            <p:cNvSpPr/>
            <p:nvPr/>
          </p:nvSpPr>
          <p:spPr>
            <a:xfrm>
              <a:off x="834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1E85B39-5DED-4FCF-AD51-212892299549}"/>
                </a:ext>
              </a:extLst>
            </p:cNvPr>
            <p:cNvSpPr/>
            <p:nvPr/>
          </p:nvSpPr>
          <p:spPr>
            <a:xfrm>
              <a:off x="834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96F7EE1-EEDC-482D-8EF3-8199FDC16422}"/>
                </a:ext>
              </a:extLst>
            </p:cNvPr>
            <p:cNvSpPr/>
            <p:nvPr/>
          </p:nvSpPr>
          <p:spPr>
            <a:xfrm>
              <a:off x="978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33F4720-5860-4329-887C-C4D991866566}"/>
                </a:ext>
              </a:extLst>
            </p:cNvPr>
            <p:cNvSpPr/>
            <p:nvPr/>
          </p:nvSpPr>
          <p:spPr>
            <a:xfrm>
              <a:off x="978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1B6B0A-C29F-40F2-A41E-4D173213DD46}"/>
                </a:ext>
              </a:extLst>
            </p:cNvPr>
            <p:cNvSpPr/>
            <p:nvPr/>
          </p:nvSpPr>
          <p:spPr>
            <a:xfrm>
              <a:off x="1410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DBE287-6672-4B8D-B9DE-FA5F8C4EC452}"/>
                </a:ext>
              </a:extLst>
            </p:cNvPr>
            <p:cNvSpPr/>
            <p:nvPr/>
          </p:nvSpPr>
          <p:spPr>
            <a:xfrm>
              <a:off x="1410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F0017E6-13F3-40DC-9E87-B08476233574}"/>
                </a:ext>
              </a:extLst>
            </p:cNvPr>
            <p:cNvSpPr/>
            <p:nvPr/>
          </p:nvSpPr>
          <p:spPr>
            <a:xfrm>
              <a:off x="1554077" y="505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B78B3F-0C6F-4625-92E7-F1FCEB7FB070}"/>
                </a:ext>
              </a:extLst>
            </p:cNvPr>
            <p:cNvSpPr/>
            <p:nvPr/>
          </p:nvSpPr>
          <p:spPr>
            <a:xfrm>
              <a:off x="1554077" y="520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12D8581-2375-4CF0-9864-5E8A2D1F4096}"/>
                </a:ext>
              </a:extLst>
            </p:cNvPr>
            <p:cNvSpPr/>
            <p:nvPr/>
          </p:nvSpPr>
          <p:spPr>
            <a:xfrm>
              <a:off x="1122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06E3F5E-C3AD-4F4C-9A52-685AAB72420B}"/>
                </a:ext>
              </a:extLst>
            </p:cNvPr>
            <p:cNvSpPr/>
            <p:nvPr/>
          </p:nvSpPr>
          <p:spPr>
            <a:xfrm>
              <a:off x="1122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4EDFC42-D374-4707-85A5-362A5262659F}"/>
                </a:ext>
              </a:extLst>
            </p:cNvPr>
            <p:cNvSpPr/>
            <p:nvPr/>
          </p:nvSpPr>
          <p:spPr>
            <a:xfrm>
              <a:off x="1266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B2F0664-FF85-40AE-985C-75557736E0A7}"/>
                </a:ext>
              </a:extLst>
            </p:cNvPr>
            <p:cNvSpPr/>
            <p:nvPr/>
          </p:nvSpPr>
          <p:spPr>
            <a:xfrm>
              <a:off x="1266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BE49E73-6590-4AC0-9C74-E449A1C142E6}"/>
                </a:ext>
              </a:extLst>
            </p:cNvPr>
            <p:cNvSpPr/>
            <p:nvPr/>
          </p:nvSpPr>
          <p:spPr>
            <a:xfrm>
              <a:off x="834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86E052D-B810-4513-B40E-B7C0172FA889}"/>
                </a:ext>
              </a:extLst>
            </p:cNvPr>
            <p:cNvSpPr/>
            <p:nvPr/>
          </p:nvSpPr>
          <p:spPr>
            <a:xfrm>
              <a:off x="834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85B508D-9363-4745-88F3-699F5E912E95}"/>
                </a:ext>
              </a:extLst>
            </p:cNvPr>
            <p:cNvSpPr/>
            <p:nvPr/>
          </p:nvSpPr>
          <p:spPr>
            <a:xfrm>
              <a:off x="978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97DAC0A-2DCC-45AE-B653-42A237C04F10}"/>
                </a:ext>
              </a:extLst>
            </p:cNvPr>
            <p:cNvSpPr/>
            <p:nvPr/>
          </p:nvSpPr>
          <p:spPr>
            <a:xfrm>
              <a:off x="978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3D0B7D8-4CBC-4209-AE6F-2768631D072B}"/>
                </a:ext>
              </a:extLst>
            </p:cNvPr>
            <p:cNvSpPr/>
            <p:nvPr/>
          </p:nvSpPr>
          <p:spPr>
            <a:xfrm>
              <a:off x="1410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5217A89-26D6-4455-BD2C-57F34B1D2DA2}"/>
                </a:ext>
              </a:extLst>
            </p:cNvPr>
            <p:cNvSpPr/>
            <p:nvPr/>
          </p:nvSpPr>
          <p:spPr>
            <a:xfrm>
              <a:off x="1410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0C74F54-1D5C-4756-8030-F7C583E4591B}"/>
                </a:ext>
              </a:extLst>
            </p:cNvPr>
            <p:cNvSpPr/>
            <p:nvPr/>
          </p:nvSpPr>
          <p:spPr>
            <a:xfrm>
              <a:off x="1554077" y="534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2C207FE-F265-4A31-9A43-46081AA8617C}"/>
                </a:ext>
              </a:extLst>
            </p:cNvPr>
            <p:cNvSpPr/>
            <p:nvPr/>
          </p:nvSpPr>
          <p:spPr>
            <a:xfrm>
              <a:off x="1554077" y="548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90EA8DF-599E-4DFA-A609-FACA9DB2D200}"/>
                </a:ext>
              </a:extLst>
            </p:cNvPr>
            <p:cNvSpPr/>
            <p:nvPr/>
          </p:nvSpPr>
          <p:spPr>
            <a:xfrm>
              <a:off x="1122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DD1F5F5-C705-4F21-91B4-D8E39DA88623}"/>
                </a:ext>
              </a:extLst>
            </p:cNvPr>
            <p:cNvSpPr/>
            <p:nvPr/>
          </p:nvSpPr>
          <p:spPr>
            <a:xfrm>
              <a:off x="1122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52DAEDE-A1D5-45E4-9F50-28C376C5DB3F}"/>
                </a:ext>
              </a:extLst>
            </p:cNvPr>
            <p:cNvSpPr/>
            <p:nvPr/>
          </p:nvSpPr>
          <p:spPr>
            <a:xfrm>
              <a:off x="1266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FEAC035-A663-486D-8F0F-B6570074CE7F}"/>
                </a:ext>
              </a:extLst>
            </p:cNvPr>
            <p:cNvSpPr/>
            <p:nvPr/>
          </p:nvSpPr>
          <p:spPr>
            <a:xfrm>
              <a:off x="1266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6753FB7-CB38-4AEB-B523-D83F10525E0E}"/>
                </a:ext>
              </a:extLst>
            </p:cNvPr>
            <p:cNvSpPr/>
            <p:nvPr/>
          </p:nvSpPr>
          <p:spPr>
            <a:xfrm>
              <a:off x="834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1AAA8B7-0038-404B-AE29-532604405968}"/>
                </a:ext>
              </a:extLst>
            </p:cNvPr>
            <p:cNvSpPr/>
            <p:nvPr/>
          </p:nvSpPr>
          <p:spPr>
            <a:xfrm>
              <a:off x="834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F65F6FC-A6AC-4B82-BC72-0ABC996AC3D3}"/>
                </a:ext>
              </a:extLst>
            </p:cNvPr>
            <p:cNvSpPr/>
            <p:nvPr/>
          </p:nvSpPr>
          <p:spPr>
            <a:xfrm>
              <a:off x="978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7918FF5-D21C-4443-87FD-DE3CD5189929}"/>
                </a:ext>
              </a:extLst>
            </p:cNvPr>
            <p:cNvSpPr/>
            <p:nvPr/>
          </p:nvSpPr>
          <p:spPr>
            <a:xfrm>
              <a:off x="978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FC24DD9-9383-4206-973F-47C498AA7676}"/>
                </a:ext>
              </a:extLst>
            </p:cNvPr>
            <p:cNvSpPr/>
            <p:nvPr/>
          </p:nvSpPr>
          <p:spPr>
            <a:xfrm>
              <a:off x="1410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3CAB06-23FD-498D-BBBD-96043A2D7363}"/>
                </a:ext>
              </a:extLst>
            </p:cNvPr>
            <p:cNvSpPr/>
            <p:nvPr/>
          </p:nvSpPr>
          <p:spPr>
            <a:xfrm>
              <a:off x="1410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22D2089-B2D1-49C1-9E06-1D975F361DAA}"/>
                </a:ext>
              </a:extLst>
            </p:cNvPr>
            <p:cNvSpPr/>
            <p:nvPr/>
          </p:nvSpPr>
          <p:spPr>
            <a:xfrm>
              <a:off x="1554077" y="563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323FDB8-2178-4C2C-B355-CB89394D2993}"/>
                </a:ext>
              </a:extLst>
            </p:cNvPr>
            <p:cNvSpPr/>
            <p:nvPr/>
          </p:nvSpPr>
          <p:spPr>
            <a:xfrm>
              <a:off x="1554077" y="577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2282EF2-1970-4777-9B9E-6B6490EF9860}"/>
                </a:ext>
              </a:extLst>
            </p:cNvPr>
            <p:cNvSpPr/>
            <p:nvPr/>
          </p:nvSpPr>
          <p:spPr>
            <a:xfrm>
              <a:off x="1122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90D4865-3A17-4304-AF7A-1FAA7249DB48}"/>
                </a:ext>
              </a:extLst>
            </p:cNvPr>
            <p:cNvSpPr/>
            <p:nvPr/>
          </p:nvSpPr>
          <p:spPr>
            <a:xfrm>
              <a:off x="1122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7A7ECC7-62A5-4502-BE39-E438513049FC}"/>
                </a:ext>
              </a:extLst>
            </p:cNvPr>
            <p:cNvSpPr/>
            <p:nvPr/>
          </p:nvSpPr>
          <p:spPr>
            <a:xfrm>
              <a:off x="1266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E21A3A7-214F-4EF8-AC63-0136C5B1E15F}"/>
                </a:ext>
              </a:extLst>
            </p:cNvPr>
            <p:cNvSpPr/>
            <p:nvPr/>
          </p:nvSpPr>
          <p:spPr>
            <a:xfrm>
              <a:off x="1266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2E24D54-BF74-4E81-99FD-56FECE37D93F}"/>
                </a:ext>
              </a:extLst>
            </p:cNvPr>
            <p:cNvSpPr/>
            <p:nvPr/>
          </p:nvSpPr>
          <p:spPr>
            <a:xfrm>
              <a:off x="834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7AF26BC-C943-40EC-A39B-5F47F2475B75}"/>
                </a:ext>
              </a:extLst>
            </p:cNvPr>
            <p:cNvSpPr/>
            <p:nvPr/>
          </p:nvSpPr>
          <p:spPr>
            <a:xfrm>
              <a:off x="834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8A4F3CA-B4DB-4413-A852-FB2552A3435B}"/>
                </a:ext>
              </a:extLst>
            </p:cNvPr>
            <p:cNvSpPr/>
            <p:nvPr/>
          </p:nvSpPr>
          <p:spPr>
            <a:xfrm>
              <a:off x="978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7565361-F071-4F45-B114-82220396C7DF}"/>
                </a:ext>
              </a:extLst>
            </p:cNvPr>
            <p:cNvSpPr/>
            <p:nvPr/>
          </p:nvSpPr>
          <p:spPr>
            <a:xfrm>
              <a:off x="978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B42DA75-C44E-4F3A-90FC-D948073227AE}"/>
                </a:ext>
              </a:extLst>
            </p:cNvPr>
            <p:cNvSpPr/>
            <p:nvPr/>
          </p:nvSpPr>
          <p:spPr>
            <a:xfrm>
              <a:off x="1410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54465C4-4BE7-45BF-8679-CE0A92B34D8E}"/>
                </a:ext>
              </a:extLst>
            </p:cNvPr>
            <p:cNvSpPr/>
            <p:nvPr/>
          </p:nvSpPr>
          <p:spPr>
            <a:xfrm>
              <a:off x="1410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7AB32D6-5F09-40D1-9F83-B93985633C3E}"/>
                </a:ext>
              </a:extLst>
            </p:cNvPr>
            <p:cNvSpPr/>
            <p:nvPr/>
          </p:nvSpPr>
          <p:spPr>
            <a:xfrm>
              <a:off x="1554077" y="419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A18B9B0-160A-49D2-A4E9-E7F56BD4D084}"/>
                </a:ext>
              </a:extLst>
            </p:cNvPr>
            <p:cNvSpPr/>
            <p:nvPr/>
          </p:nvSpPr>
          <p:spPr>
            <a:xfrm>
              <a:off x="1554077" y="433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728E21B-C25E-4ADB-B03D-F4B976D6E549}"/>
                </a:ext>
              </a:extLst>
            </p:cNvPr>
            <p:cNvSpPr/>
            <p:nvPr/>
          </p:nvSpPr>
          <p:spPr>
            <a:xfrm>
              <a:off x="1122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5B829F1-3927-45B1-81AA-B12CD2A12302}"/>
                </a:ext>
              </a:extLst>
            </p:cNvPr>
            <p:cNvSpPr/>
            <p:nvPr/>
          </p:nvSpPr>
          <p:spPr>
            <a:xfrm>
              <a:off x="1122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7C490AB-F251-4E10-AFFD-810D63BE09E1}"/>
                </a:ext>
              </a:extLst>
            </p:cNvPr>
            <p:cNvSpPr/>
            <p:nvPr/>
          </p:nvSpPr>
          <p:spPr>
            <a:xfrm>
              <a:off x="1266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DDCD46E-D579-44DD-A1B7-01A0CC29A220}"/>
                </a:ext>
              </a:extLst>
            </p:cNvPr>
            <p:cNvSpPr/>
            <p:nvPr/>
          </p:nvSpPr>
          <p:spPr>
            <a:xfrm>
              <a:off x="1266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C0A0C0F-6C03-4C89-9DDE-EA6DA09512F7}"/>
                </a:ext>
              </a:extLst>
            </p:cNvPr>
            <p:cNvSpPr/>
            <p:nvPr/>
          </p:nvSpPr>
          <p:spPr>
            <a:xfrm>
              <a:off x="834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3623431-FE3D-4C18-84AA-0A161BAE5F94}"/>
                </a:ext>
              </a:extLst>
            </p:cNvPr>
            <p:cNvSpPr/>
            <p:nvPr/>
          </p:nvSpPr>
          <p:spPr>
            <a:xfrm>
              <a:off x="834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5C18E07-3625-464A-805B-7562A428C86A}"/>
                </a:ext>
              </a:extLst>
            </p:cNvPr>
            <p:cNvSpPr/>
            <p:nvPr/>
          </p:nvSpPr>
          <p:spPr>
            <a:xfrm>
              <a:off x="978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2397685E-C057-4C11-8A92-2577BAE6743C}"/>
                </a:ext>
              </a:extLst>
            </p:cNvPr>
            <p:cNvSpPr/>
            <p:nvPr/>
          </p:nvSpPr>
          <p:spPr>
            <a:xfrm>
              <a:off x="978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66C821D-2E58-464F-9D54-0887FC8CDBA8}"/>
                </a:ext>
              </a:extLst>
            </p:cNvPr>
            <p:cNvSpPr/>
            <p:nvPr/>
          </p:nvSpPr>
          <p:spPr>
            <a:xfrm>
              <a:off x="1410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17E7D87-17B8-4292-9926-2B4FD47071DC}"/>
                </a:ext>
              </a:extLst>
            </p:cNvPr>
            <p:cNvSpPr/>
            <p:nvPr/>
          </p:nvSpPr>
          <p:spPr>
            <a:xfrm>
              <a:off x="1410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587E5F1-E366-4570-ACA4-E4FF7003849C}"/>
                </a:ext>
              </a:extLst>
            </p:cNvPr>
            <p:cNvSpPr/>
            <p:nvPr/>
          </p:nvSpPr>
          <p:spPr>
            <a:xfrm>
              <a:off x="1554077" y="448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29A7D9A-4DDB-4D6F-97E7-B33E87A9E4F5}"/>
                </a:ext>
              </a:extLst>
            </p:cNvPr>
            <p:cNvSpPr/>
            <p:nvPr/>
          </p:nvSpPr>
          <p:spPr>
            <a:xfrm>
              <a:off x="1554077" y="462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9D9FBEC-86A5-4CB2-8600-5EEFAD658A84}"/>
                </a:ext>
              </a:extLst>
            </p:cNvPr>
            <p:cNvSpPr/>
            <p:nvPr/>
          </p:nvSpPr>
          <p:spPr>
            <a:xfrm>
              <a:off x="1122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6791D8B-D10F-46EC-A649-FFA258EB6FB6}"/>
                </a:ext>
              </a:extLst>
            </p:cNvPr>
            <p:cNvSpPr/>
            <p:nvPr/>
          </p:nvSpPr>
          <p:spPr>
            <a:xfrm>
              <a:off x="1266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3385FEE-A036-4A57-A101-62F13FBA8B72}"/>
                </a:ext>
              </a:extLst>
            </p:cNvPr>
            <p:cNvSpPr/>
            <p:nvPr/>
          </p:nvSpPr>
          <p:spPr>
            <a:xfrm>
              <a:off x="834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42FC223B-AAEE-4645-8213-84C46D2784D0}"/>
                </a:ext>
              </a:extLst>
            </p:cNvPr>
            <p:cNvSpPr/>
            <p:nvPr/>
          </p:nvSpPr>
          <p:spPr>
            <a:xfrm>
              <a:off x="978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A7F0364-411C-4CB2-A003-324192DD9E04}"/>
                </a:ext>
              </a:extLst>
            </p:cNvPr>
            <p:cNvSpPr/>
            <p:nvPr/>
          </p:nvSpPr>
          <p:spPr>
            <a:xfrm>
              <a:off x="1410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148FD02E-0CF0-4923-8D6F-5050F672D418}"/>
                </a:ext>
              </a:extLst>
            </p:cNvPr>
            <p:cNvSpPr/>
            <p:nvPr/>
          </p:nvSpPr>
          <p:spPr>
            <a:xfrm>
              <a:off x="1554077" y="347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82F64FA8-80A5-47A3-A14D-ACC038EBE46E}"/>
                </a:ext>
              </a:extLst>
            </p:cNvPr>
            <p:cNvSpPr/>
            <p:nvPr/>
          </p:nvSpPr>
          <p:spPr>
            <a:xfrm>
              <a:off x="1122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29D4407-13A9-49F5-88BF-92C652901960}"/>
                </a:ext>
              </a:extLst>
            </p:cNvPr>
            <p:cNvSpPr/>
            <p:nvPr/>
          </p:nvSpPr>
          <p:spPr>
            <a:xfrm>
              <a:off x="1122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EED5267-6FE3-4FBE-A240-A88A3C7DC82A}"/>
                </a:ext>
              </a:extLst>
            </p:cNvPr>
            <p:cNvSpPr/>
            <p:nvPr/>
          </p:nvSpPr>
          <p:spPr>
            <a:xfrm>
              <a:off x="1266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DEB0B57-C224-435C-90E6-61032CE384FA}"/>
                </a:ext>
              </a:extLst>
            </p:cNvPr>
            <p:cNvSpPr/>
            <p:nvPr/>
          </p:nvSpPr>
          <p:spPr>
            <a:xfrm>
              <a:off x="1266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7F4431F-4097-4B2E-A420-7E6A1A02AC7B}"/>
                </a:ext>
              </a:extLst>
            </p:cNvPr>
            <p:cNvSpPr/>
            <p:nvPr/>
          </p:nvSpPr>
          <p:spPr>
            <a:xfrm>
              <a:off x="834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62FB6D4-FDD1-4FB5-81A0-098E270B2D64}"/>
                </a:ext>
              </a:extLst>
            </p:cNvPr>
            <p:cNvSpPr/>
            <p:nvPr/>
          </p:nvSpPr>
          <p:spPr>
            <a:xfrm>
              <a:off x="834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80C01FF-AAE6-4021-B4F4-A29250A215F3}"/>
                </a:ext>
              </a:extLst>
            </p:cNvPr>
            <p:cNvSpPr/>
            <p:nvPr/>
          </p:nvSpPr>
          <p:spPr>
            <a:xfrm>
              <a:off x="978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93A1409-A90D-4E36-84EE-94C9F36C6310}"/>
                </a:ext>
              </a:extLst>
            </p:cNvPr>
            <p:cNvSpPr/>
            <p:nvPr/>
          </p:nvSpPr>
          <p:spPr>
            <a:xfrm>
              <a:off x="978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7423E70-CC48-4518-ACD6-607F767F1265}"/>
                </a:ext>
              </a:extLst>
            </p:cNvPr>
            <p:cNvSpPr/>
            <p:nvPr/>
          </p:nvSpPr>
          <p:spPr>
            <a:xfrm>
              <a:off x="1410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97C8917E-E1FA-4B1D-B1AF-3E95B350A5F3}"/>
                </a:ext>
              </a:extLst>
            </p:cNvPr>
            <p:cNvSpPr/>
            <p:nvPr/>
          </p:nvSpPr>
          <p:spPr>
            <a:xfrm>
              <a:off x="1410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37CD896-C8A5-46C9-837D-835135780A42}"/>
                </a:ext>
              </a:extLst>
            </p:cNvPr>
            <p:cNvSpPr/>
            <p:nvPr/>
          </p:nvSpPr>
          <p:spPr>
            <a:xfrm>
              <a:off x="1554077" y="3617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F95CBFC-345A-4247-8D8D-F602FBB72FA5}"/>
                </a:ext>
              </a:extLst>
            </p:cNvPr>
            <p:cNvSpPr/>
            <p:nvPr/>
          </p:nvSpPr>
          <p:spPr>
            <a:xfrm>
              <a:off x="1554077" y="376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9B8904C-F673-4161-9DFC-6FC3EB49FE9E}"/>
                </a:ext>
              </a:extLst>
            </p:cNvPr>
            <p:cNvSpPr/>
            <p:nvPr/>
          </p:nvSpPr>
          <p:spPr>
            <a:xfrm>
              <a:off x="1122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5F33E7B-545F-41D9-87C9-2E76A30A9ACD}"/>
                </a:ext>
              </a:extLst>
            </p:cNvPr>
            <p:cNvSpPr/>
            <p:nvPr/>
          </p:nvSpPr>
          <p:spPr>
            <a:xfrm>
              <a:off x="1122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D0CBC7D-6F69-405D-9069-F4E752358B28}"/>
                </a:ext>
              </a:extLst>
            </p:cNvPr>
            <p:cNvSpPr/>
            <p:nvPr/>
          </p:nvSpPr>
          <p:spPr>
            <a:xfrm>
              <a:off x="1266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66CBA160-1B7E-492B-B74A-2C72FD695D0A}"/>
                </a:ext>
              </a:extLst>
            </p:cNvPr>
            <p:cNvSpPr/>
            <p:nvPr/>
          </p:nvSpPr>
          <p:spPr>
            <a:xfrm>
              <a:off x="1266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C35532F-9E28-4FCB-973D-F021B5CFE77F}"/>
                </a:ext>
              </a:extLst>
            </p:cNvPr>
            <p:cNvSpPr/>
            <p:nvPr/>
          </p:nvSpPr>
          <p:spPr>
            <a:xfrm>
              <a:off x="834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193502F5-B9E3-48D1-BC15-081ABC8C1DEE}"/>
                </a:ext>
              </a:extLst>
            </p:cNvPr>
            <p:cNvSpPr/>
            <p:nvPr/>
          </p:nvSpPr>
          <p:spPr>
            <a:xfrm>
              <a:off x="834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069AA57A-6338-404C-A7CD-38EAE045DACA}"/>
                </a:ext>
              </a:extLst>
            </p:cNvPr>
            <p:cNvSpPr/>
            <p:nvPr/>
          </p:nvSpPr>
          <p:spPr>
            <a:xfrm>
              <a:off x="978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069613BD-750B-4DFA-A312-004CE4425F69}"/>
                </a:ext>
              </a:extLst>
            </p:cNvPr>
            <p:cNvSpPr/>
            <p:nvPr/>
          </p:nvSpPr>
          <p:spPr>
            <a:xfrm>
              <a:off x="978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9F1584D-CB44-4188-8E8A-8DBCE046A5E8}"/>
                </a:ext>
              </a:extLst>
            </p:cNvPr>
            <p:cNvSpPr/>
            <p:nvPr/>
          </p:nvSpPr>
          <p:spPr>
            <a:xfrm>
              <a:off x="1410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C57953A2-22EE-4C3A-9F16-06892B2FEF43}"/>
                </a:ext>
              </a:extLst>
            </p:cNvPr>
            <p:cNvSpPr/>
            <p:nvPr/>
          </p:nvSpPr>
          <p:spPr>
            <a:xfrm>
              <a:off x="1410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09ACDE8-51DC-490D-A6BA-8F00E1C0A977}"/>
                </a:ext>
              </a:extLst>
            </p:cNvPr>
            <p:cNvSpPr/>
            <p:nvPr/>
          </p:nvSpPr>
          <p:spPr>
            <a:xfrm>
              <a:off x="1554077" y="390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F9ADDC65-3BF7-4A27-A241-08640FE48CD0}"/>
                </a:ext>
              </a:extLst>
            </p:cNvPr>
            <p:cNvSpPr/>
            <p:nvPr/>
          </p:nvSpPr>
          <p:spPr>
            <a:xfrm>
              <a:off x="1554077" y="404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F8F74934-BFF8-4056-ADE6-F0023F483243}"/>
                </a:ext>
              </a:extLst>
            </p:cNvPr>
            <p:cNvSpPr/>
            <p:nvPr/>
          </p:nvSpPr>
          <p:spPr>
            <a:xfrm>
              <a:off x="1122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73F7858-BB28-4E56-886D-A1245C671995}"/>
                </a:ext>
              </a:extLst>
            </p:cNvPr>
            <p:cNvSpPr/>
            <p:nvPr/>
          </p:nvSpPr>
          <p:spPr>
            <a:xfrm>
              <a:off x="1122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952A355-E165-441F-9FF9-10E9FBA11E35}"/>
                </a:ext>
              </a:extLst>
            </p:cNvPr>
            <p:cNvSpPr/>
            <p:nvPr/>
          </p:nvSpPr>
          <p:spPr>
            <a:xfrm>
              <a:off x="1266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28FA1EFE-C004-44AD-820C-7CF550DDF402}"/>
                </a:ext>
              </a:extLst>
            </p:cNvPr>
            <p:cNvSpPr/>
            <p:nvPr/>
          </p:nvSpPr>
          <p:spPr>
            <a:xfrm>
              <a:off x="1266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B3596FB6-5FA2-4EFF-AA4A-CBA5328F2DDA}"/>
                </a:ext>
              </a:extLst>
            </p:cNvPr>
            <p:cNvSpPr/>
            <p:nvPr/>
          </p:nvSpPr>
          <p:spPr>
            <a:xfrm>
              <a:off x="834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CDCB70D-A2DE-4D90-893D-C783416B8C9A}"/>
                </a:ext>
              </a:extLst>
            </p:cNvPr>
            <p:cNvSpPr/>
            <p:nvPr/>
          </p:nvSpPr>
          <p:spPr>
            <a:xfrm>
              <a:off x="834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C46E73E-60D4-4452-9421-82A8BEC1D095}"/>
                </a:ext>
              </a:extLst>
            </p:cNvPr>
            <p:cNvSpPr/>
            <p:nvPr/>
          </p:nvSpPr>
          <p:spPr>
            <a:xfrm>
              <a:off x="978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65EBBFB-1107-4770-9D54-0E71A4517AA9}"/>
                </a:ext>
              </a:extLst>
            </p:cNvPr>
            <p:cNvSpPr/>
            <p:nvPr/>
          </p:nvSpPr>
          <p:spPr>
            <a:xfrm>
              <a:off x="978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1453728-79EE-45DA-B441-A038056FD572}"/>
                </a:ext>
              </a:extLst>
            </p:cNvPr>
            <p:cNvSpPr/>
            <p:nvPr/>
          </p:nvSpPr>
          <p:spPr>
            <a:xfrm>
              <a:off x="1410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CE9F5D3-058B-4190-98A7-049EFC114B0E}"/>
                </a:ext>
              </a:extLst>
            </p:cNvPr>
            <p:cNvSpPr/>
            <p:nvPr/>
          </p:nvSpPr>
          <p:spPr>
            <a:xfrm>
              <a:off x="1410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11AAF1C6-37E5-4282-A9AE-A478AD367185}"/>
                </a:ext>
              </a:extLst>
            </p:cNvPr>
            <p:cNvSpPr/>
            <p:nvPr/>
          </p:nvSpPr>
          <p:spPr>
            <a:xfrm>
              <a:off x="1554077" y="5921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BABD005C-68A3-4AB0-AB62-90AFAF85731A}"/>
                </a:ext>
              </a:extLst>
            </p:cNvPr>
            <p:cNvSpPr/>
            <p:nvPr/>
          </p:nvSpPr>
          <p:spPr>
            <a:xfrm>
              <a:off x="1554077" y="6065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5FFC6736-2E20-4E3E-A9C8-ED3D18F6E154}"/>
                </a:ext>
              </a:extLst>
            </p:cNvPr>
            <p:cNvSpPr/>
            <p:nvPr/>
          </p:nvSpPr>
          <p:spPr>
            <a:xfrm>
              <a:off x="1122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07D49676-A1DA-4E8B-AE26-F4AB8C7D93D2}"/>
                </a:ext>
              </a:extLst>
            </p:cNvPr>
            <p:cNvSpPr/>
            <p:nvPr/>
          </p:nvSpPr>
          <p:spPr>
            <a:xfrm>
              <a:off x="1122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F3ACEE6-7DFF-403C-88F7-322C256DE58F}"/>
                </a:ext>
              </a:extLst>
            </p:cNvPr>
            <p:cNvSpPr/>
            <p:nvPr/>
          </p:nvSpPr>
          <p:spPr>
            <a:xfrm>
              <a:off x="1266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78988E11-4EAC-432E-B6CE-608D369A1BC2}"/>
                </a:ext>
              </a:extLst>
            </p:cNvPr>
            <p:cNvSpPr/>
            <p:nvPr/>
          </p:nvSpPr>
          <p:spPr>
            <a:xfrm>
              <a:off x="1266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EDDAB63F-AF49-4B0A-B838-80AE84F2A637}"/>
                </a:ext>
              </a:extLst>
            </p:cNvPr>
            <p:cNvSpPr/>
            <p:nvPr/>
          </p:nvSpPr>
          <p:spPr>
            <a:xfrm>
              <a:off x="834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3AAE68EC-FE9A-4FC1-8ADF-BA2D958281E6}"/>
                </a:ext>
              </a:extLst>
            </p:cNvPr>
            <p:cNvSpPr/>
            <p:nvPr/>
          </p:nvSpPr>
          <p:spPr>
            <a:xfrm>
              <a:off x="834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4CB408C-2825-4918-BA46-A2755FC1E1E9}"/>
                </a:ext>
              </a:extLst>
            </p:cNvPr>
            <p:cNvSpPr/>
            <p:nvPr/>
          </p:nvSpPr>
          <p:spPr>
            <a:xfrm>
              <a:off x="978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334822CB-491D-4E7D-9B0D-A207A3D286EA}"/>
                </a:ext>
              </a:extLst>
            </p:cNvPr>
            <p:cNvSpPr/>
            <p:nvPr/>
          </p:nvSpPr>
          <p:spPr>
            <a:xfrm>
              <a:off x="978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EB6CECA-33F9-407E-BC5D-C5F94E50DC58}"/>
                </a:ext>
              </a:extLst>
            </p:cNvPr>
            <p:cNvSpPr/>
            <p:nvPr/>
          </p:nvSpPr>
          <p:spPr>
            <a:xfrm>
              <a:off x="1410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5199D0B8-B98A-4477-A9F1-19ECD05A440C}"/>
                </a:ext>
              </a:extLst>
            </p:cNvPr>
            <p:cNvSpPr/>
            <p:nvPr/>
          </p:nvSpPr>
          <p:spPr>
            <a:xfrm>
              <a:off x="1410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A91C9C9C-25FA-4D4F-9253-C22CF4676F1E}"/>
                </a:ext>
              </a:extLst>
            </p:cNvPr>
            <p:cNvSpPr/>
            <p:nvPr/>
          </p:nvSpPr>
          <p:spPr>
            <a:xfrm>
              <a:off x="1554077" y="6209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2EFF8E61-5A1E-410C-B42C-3BE97940D816}"/>
                </a:ext>
              </a:extLst>
            </p:cNvPr>
            <p:cNvSpPr/>
            <p:nvPr/>
          </p:nvSpPr>
          <p:spPr>
            <a:xfrm>
              <a:off x="1554077" y="6353022"/>
              <a:ext cx="144000" cy="14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C58FC574-E98D-4B4A-896C-73FA5C081EC2}"/>
                </a:ext>
              </a:extLst>
            </p:cNvPr>
            <p:cNvSpPr/>
            <p:nvPr/>
          </p:nvSpPr>
          <p:spPr>
            <a:xfrm>
              <a:off x="821377" y="5489022"/>
              <a:ext cx="819150" cy="781681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A22AAF0A-9A27-4AC6-AF72-D58C6690E172}"/>
                </a:ext>
              </a:extLst>
            </p:cNvPr>
            <p:cNvGrpSpPr/>
            <p:nvPr/>
          </p:nvGrpSpPr>
          <p:grpSpPr>
            <a:xfrm>
              <a:off x="2890079" y="3473022"/>
              <a:ext cx="2160000" cy="2160000"/>
              <a:chOff x="6000750" y="1886160"/>
              <a:chExt cx="720000" cy="720000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474EFAA6-59E8-485E-A81D-11CA8EB90614}"/>
                  </a:ext>
                </a:extLst>
              </p:cNvPr>
              <p:cNvSpPr/>
              <p:nvPr/>
            </p:nvSpPr>
            <p:spPr>
              <a:xfrm>
                <a:off x="6288750" y="2462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FB92BDB5-E05E-4C65-B46D-1AA49E0F0F56}"/>
                  </a:ext>
                </a:extLst>
              </p:cNvPr>
              <p:cNvSpPr/>
              <p:nvPr/>
            </p:nvSpPr>
            <p:spPr>
              <a:xfrm>
                <a:off x="6432750" y="2462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7695DA10-D474-43D0-BB68-C50991F22B84}"/>
                  </a:ext>
                </a:extLst>
              </p:cNvPr>
              <p:cNvSpPr/>
              <p:nvPr/>
            </p:nvSpPr>
            <p:spPr>
              <a:xfrm>
                <a:off x="6000750" y="2462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D4688837-C0FF-4AA9-B5EB-5F2788BBD006}"/>
                  </a:ext>
                </a:extLst>
              </p:cNvPr>
              <p:cNvSpPr/>
              <p:nvPr/>
            </p:nvSpPr>
            <p:spPr>
              <a:xfrm>
                <a:off x="6144750" y="2462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3170E4E-7DEB-4518-A7F2-34DC1EC6A2AB}"/>
                  </a:ext>
                </a:extLst>
              </p:cNvPr>
              <p:cNvSpPr/>
              <p:nvPr/>
            </p:nvSpPr>
            <p:spPr>
              <a:xfrm>
                <a:off x="6576750" y="2462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99F05A9F-7BA1-4378-8C99-D3C720F4E10B}"/>
                  </a:ext>
                </a:extLst>
              </p:cNvPr>
              <p:cNvSpPr/>
              <p:nvPr/>
            </p:nvSpPr>
            <p:spPr>
              <a:xfrm>
                <a:off x="6288750" y="2030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7A5F1143-FD8D-48CD-B562-828AC58566F6}"/>
                  </a:ext>
                </a:extLst>
              </p:cNvPr>
              <p:cNvSpPr/>
              <p:nvPr/>
            </p:nvSpPr>
            <p:spPr>
              <a:xfrm>
                <a:off x="6288750" y="1886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AEE73C51-3085-4BE4-89A0-D3978F358669}"/>
                  </a:ext>
                </a:extLst>
              </p:cNvPr>
              <p:cNvSpPr/>
              <p:nvPr/>
            </p:nvSpPr>
            <p:spPr>
              <a:xfrm>
                <a:off x="6432750" y="1886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4B510E3E-9386-4FF2-9473-A0846D249C47}"/>
                  </a:ext>
                </a:extLst>
              </p:cNvPr>
              <p:cNvSpPr/>
              <p:nvPr/>
            </p:nvSpPr>
            <p:spPr>
              <a:xfrm>
                <a:off x="6432750" y="2030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B9A9B1AB-34F8-4538-8542-CD03C24F0D85}"/>
                  </a:ext>
                </a:extLst>
              </p:cNvPr>
              <p:cNvSpPr/>
              <p:nvPr/>
            </p:nvSpPr>
            <p:spPr>
              <a:xfrm>
                <a:off x="6000750" y="2030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B9EF10DB-EA57-4A5B-B70A-68413322A3A0}"/>
                  </a:ext>
                </a:extLst>
              </p:cNvPr>
              <p:cNvSpPr/>
              <p:nvPr/>
            </p:nvSpPr>
            <p:spPr>
              <a:xfrm>
                <a:off x="6000750" y="1886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764D724B-3928-4AD0-BDFE-1FA4A0210DCE}"/>
                  </a:ext>
                </a:extLst>
              </p:cNvPr>
              <p:cNvSpPr/>
              <p:nvPr/>
            </p:nvSpPr>
            <p:spPr>
              <a:xfrm>
                <a:off x="6144750" y="1886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34A06547-BB00-44EC-95B7-70ACCEF24A4B}"/>
                  </a:ext>
                </a:extLst>
              </p:cNvPr>
              <p:cNvSpPr/>
              <p:nvPr/>
            </p:nvSpPr>
            <p:spPr>
              <a:xfrm>
                <a:off x="6144750" y="2030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7CBA4FA8-4412-4487-A95C-28637A0645DB}"/>
                  </a:ext>
                </a:extLst>
              </p:cNvPr>
              <p:cNvSpPr/>
              <p:nvPr/>
            </p:nvSpPr>
            <p:spPr>
              <a:xfrm>
                <a:off x="6576750" y="2030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5073EDD-9FE9-429B-B2A8-CA40A8835AFF}"/>
                  </a:ext>
                </a:extLst>
              </p:cNvPr>
              <p:cNvSpPr/>
              <p:nvPr/>
            </p:nvSpPr>
            <p:spPr>
              <a:xfrm>
                <a:off x="6576750" y="1886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7BE7E720-66A4-4E6A-9168-2634D607DF3A}"/>
                  </a:ext>
                </a:extLst>
              </p:cNvPr>
              <p:cNvSpPr/>
              <p:nvPr/>
            </p:nvSpPr>
            <p:spPr>
              <a:xfrm>
                <a:off x="6288750" y="2318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E6ED1BC-7A45-4187-9DAB-032A27C787B7}"/>
                  </a:ext>
                </a:extLst>
              </p:cNvPr>
              <p:cNvSpPr/>
              <p:nvPr/>
            </p:nvSpPr>
            <p:spPr>
              <a:xfrm>
                <a:off x="6288750" y="2174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11A4C76B-9F47-4C37-BD64-C5C9C74D0B26}"/>
                  </a:ext>
                </a:extLst>
              </p:cNvPr>
              <p:cNvSpPr/>
              <p:nvPr/>
            </p:nvSpPr>
            <p:spPr>
              <a:xfrm>
                <a:off x="6432750" y="2174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A3CC128D-6BAC-4800-879D-C4DCF71CEF01}"/>
                  </a:ext>
                </a:extLst>
              </p:cNvPr>
              <p:cNvSpPr/>
              <p:nvPr/>
            </p:nvSpPr>
            <p:spPr>
              <a:xfrm>
                <a:off x="6432750" y="2318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5D9CAA1C-48F3-45AE-B130-BE7F7DB3B8F2}"/>
                  </a:ext>
                </a:extLst>
              </p:cNvPr>
              <p:cNvSpPr/>
              <p:nvPr/>
            </p:nvSpPr>
            <p:spPr>
              <a:xfrm>
                <a:off x="6000750" y="2318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B4961E82-30AA-4BCA-974A-26BD51D762EE}"/>
                  </a:ext>
                </a:extLst>
              </p:cNvPr>
              <p:cNvSpPr/>
              <p:nvPr/>
            </p:nvSpPr>
            <p:spPr>
              <a:xfrm>
                <a:off x="6000750" y="2174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A2FCEF51-627E-4533-A2B6-E3060DF23338}"/>
                  </a:ext>
                </a:extLst>
              </p:cNvPr>
              <p:cNvSpPr/>
              <p:nvPr/>
            </p:nvSpPr>
            <p:spPr>
              <a:xfrm>
                <a:off x="6144750" y="2174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9CB56B9D-F774-4BDE-921E-EDE01FF83C36}"/>
                  </a:ext>
                </a:extLst>
              </p:cNvPr>
              <p:cNvSpPr/>
              <p:nvPr/>
            </p:nvSpPr>
            <p:spPr>
              <a:xfrm>
                <a:off x="6144750" y="2318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22319CF4-D7FB-48B0-B147-E981BE97305A}"/>
                  </a:ext>
                </a:extLst>
              </p:cNvPr>
              <p:cNvSpPr/>
              <p:nvPr/>
            </p:nvSpPr>
            <p:spPr>
              <a:xfrm>
                <a:off x="6576750" y="2318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A46B63B-FD1D-4895-B616-030300873B76}"/>
                  </a:ext>
                </a:extLst>
              </p:cNvPr>
              <p:cNvSpPr/>
              <p:nvPr/>
            </p:nvSpPr>
            <p:spPr>
              <a:xfrm>
                <a:off x="6576750" y="2174160"/>
                <a:ext cx="144000" cy="144000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D723E204-81F6-4B86-8576-A6DDBE8A8671}"/>
                </a:ext>
              </a:extLst>
            </p:cNvPr>
            <p:cNvSpPr/>
            <p:nvPr/>
          </p:nvSpPr>
          <p:spPr>
            <a:xfrm>
              <a:off x="4096079" y="3383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1DD7B5F5-3961-4949-A2DE-A7FEE1C79C1F}"/>
                </a:ext>
              </a:extLst>
            </p:cNvPr>
            <p:cNvSpPr/>
            <p:nvPr/>
          </p:nvSpPr>
          <p:spPr>
            <a:xfrm>
              <a:off x="4096921" y="4265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C66DEEE5-E807-42C4-A2F9-E79CC527FA45}"/>
                </a:ext>
              </a:extLst>
            </p:cNvPr>
            <p:cNvSpPr/>
            <p:nvPr/>
          </p:nvSpPr>
          <p:spPr>
            <a:xfrm>
              <a:off x="3664079" y="3815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66889876-CE3B-499B-9869-BBB1881540E3}"/>
                </a:ext>
              </a:extLst>
            </p:cNvPr>
            <p:cNvSpPr/>
            <p:nvPr/>
          </p:nvSpPr>
          <p:spPr>
            <a:xfrm>
              <a:off x="3236458" y="3383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C42875C0-0A29-4D76-93A8-BE42A8972166}"/>
                </a:ext>
              </a:extLst>
            </p:cNvPr>
            <p:cNvSpPr/>
            <p:nvPr/>
          </p:nvSpPr>
          <p:spPr>
            <a:xfrm>
              <a:off x="3237300" y="4265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6CAFBE1-74DA-4E76-AD47-687E0BDC1856}"/>
                </a:ext>
              </a:extLst>
            </p:cNvPr>
            <p:cNvSpPr/>
            <p:nvPr/>
          </p:nvSpPr>
          <p:spPr>
            <a:xfrm>
              <a:off x="2804458" y="3815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8801AF44-A981-4976-92C3-14E4DA3A9594}"/>
                </a:ext>
              </a:extLst>
            </p:cNvPr>
            <p:cNvSpPr/>
            <p:nvPr/>
          </p:nvSpPr>
          <p:spPr>
            <a:xfrm>
              <a:off x="4528079" y="3824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60B62BD-90F3-4438-9767-FCFE049D47EE}"/>
                </a:ext>
              </a:extLst>
            </p:cNvPr>
            <p:cNvSpPr/>
            <p:nvPr/>
          </p:nvSpPr>
          <p:spPr>
            <a:xfrm>
              <a:off x="4096921" y="5138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5C8446FD-1473-4B16-8F4E-A5F492E9224B}"/>
                </a:ext>
              </a:extLst>
            </p:cNvPr>
            <p:cNvSpPr/>
            <p:nvPr/>
          </p:nvSpPr>
          <p:spPr>
            <a:xfrm>
              <a:off x="3664079" y="4688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6892A996-B3AE-436B-995D-8C4FC40DF7EB}"/>
                </a:ext>
              </a:extLst>
            </p:cNvPr>
            <p:cNvSpPr/>
            <p:nvPr/>
          </p:nvSpPr>
          <p:spPr>
            <a:xfrm>
              <a:off x="3237300" y="5138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4AA53083-23D5-4A2F-A1FF-7A0A4DC31EAF}"/>
                </a:ext>
              </a:extLst>
            </p:cNvPr>
            <p:cNvSpPr/>
            <p:nvPr/>
          </p:nvSpPr>
          <p:spPr>
            <a:xfrm>
              <a:off x="2804458" y="4688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1B10285C-820A-4EC7-9BA3-00F738A37524}"/>
                </a:ext>
              </a:extLst>
            </p:cNvPr>
            <p:cNvSpPr/>
            <p:nvPr/>
          </p:nvSpPr>
          <p:spPr>
            <a:xfrm>
              <a:off x="4528079" y="4697022"/>
              <a:ext cx="612000" cy="612000"/>
            </a:xfrm>
            <a:prstGeom prst="ellipse">
              <a:avLst/>
            </a:prstGeom>
            <a:solidFill>
              <a:srgbClr val="FFFF00">
                <a:alpha val="3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50528D54-95DE-4715-9D68-5665E0D0EF58}"/>
                </a:ext>
              </a:extLst>
            </p:cNvPr>
            <p:cNvCxnSpPr>
              <a:cxnSpLocks/>
              <a:stCxn id="143" idx="1"/>
            </p:cNvCxnSpPr>
            <p:nvPr/>
          </p:nvCxnSpPr>
          <p:spPr>
            <a:xfrm flipV="1">
              <a:off x="941339" y="3473023"/>
              <a:ext cx="1948740" cy="213047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AC50D1AC-4032-4226-BE5B-216F755DDA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154" y="5633022"/>
              <a:ext cx="1525926" cy="61715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479E1D90-ACE2-403D-9DEF-16B476001A82}"/>
                </a:ext>
              </a:extLst>
            </p:cNvPr>
            <p:cNvSpPr/>
            <p:nvPr/>
          </p:nvSpPr>
          <p:spPr>
            <a:xfrm>
              <a:off x="2804458" y="6331941"/>
              <a:ext cx="2335621" cy="1638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5" name="Arc 184">
              <a:extLst>
                <a:ext uri="{FF2B5EF4-FFF2-40B4-BE49-F238E27FC236}">
                  <a16:creationId xmlns:a16="http://schemas.microsoft.com/office/drawing/2014/main" id="{AAF90859-9F5A-4888-98B0-027D4E338792}"/>
                </a:ext>
              </a:extLst>
            </p:cNvPr>
            <p:cNvSpPr/>
            <p:nvPr/>
          </p:nvSpPr>
          <p:spPr>
            <a:xfrm>
              <a:off x="2804458" y="5924746"/>
              <a:ext cx="612000" cy="612000"/>
            </a:xfrm>
            <a:prstGeom prst="arc">
              <a:avLst>
                <a:gd name="adj1" fmla="val 10792582"/>
                <a:gd name="adj2" fmla="val 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6" name="Arc 185">
              <a:extLst>
                <a:ext uri="{FF2B5EF4-FFF2-40B4-BE49-F238E27FC236}">
                  <a16:creationId xmlns:a16="http://schemas.microsoft.com/office/drawing/2014/main" id="{713A004D-C21E-41CA-A689-94EEA1F35075}"/>
                </a:ext>
              </a:extLst>
            </p:cNvPr>
            <p:cNvSpPr/>
            <p:nvPr/>
          </p:nvSpPr>
          <p:spPr>
            <a:xfrm>
              <a:off x="3666703" y="5921571"/>
              <a:ext cx="612000" cy="612000"/>
            </a:xfrm>
            <a:prstGeom prst="arc">
              <a:avLst>
                <a:gd name="adj1" fmla="val 10792582"/>
                <a:gd name="adj2" fmla="val 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7" name="Arc 186">
              <a:extLst>
                <a:ext uri="{FF2B5EF4-FFF2-40B4-BE49-F238E27FC236}">
                  <a16:creationId xmlns:a16="http://schemas.microsoft.com/office/drawing/2014/main" id="{390D6380-74E7-425F-81D1-A2A65084AAB5}"/>
                </a:ext>
              </a:extLst>
            </p:cNvPr>
            <p:cNvSpPr/>
            <p:nvPr/>
          </p:nvSpPr>
          <p:spPr>
            <a:xfrm>
              <a:off x="4528079" y="5922380"/>
              <a:ext cx="612000" cy="612000"/>
            </a:xfrm>
            <a:prstGeom prst="arc">
              <a:avLst>
                <a:gd name="adj1" fmla="val 10792582"/>
                <a:gd name="adj2" fmla="val 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8" name="Arc 187">
              <a:extLst>
                <a:ext uri="{FF2B5EF4-FFF2-40B4-BE49-F238E27FC236}">
                  <a16:creationId xmlns:a16="http://schemas.microsoft.com/office/drawing/2014/main" id="{B920DA73-CD0A-4655-8CE5-4CD995AF3B18}"/>
                </a:ext>
              </a:extLst>
            </p:cNvPr>
            <p:cNvSpPr/>
            <p:nvPr/>
          </p:nvSpPr>
          <p:spPr>
            <a:xfrm>
              <a:off x="3225735" y="5921571"/>
              <a:ext cx="612000" cy="612000"/>
            </a:xfrm>
            <a:prstGeom prst="arc">
              <a:avLst>
                <a:gd name="adj1" fmla="val 10792582"/>
                <a:gd name="adj2" fmla="val 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9" name="Arc 188">
              <a:extLst>
                <a:ext uri="{FF2B5EF4-FFF2-40B4-BE49-F238E27FC236}">
                  <a16:creationId xmlns:a16="http://schemas.microsoft.com/office/drawing/2014/main" id="{E82356AE-D61B-4D77-ABDB-09A54710A81B}"/>
                </a:ext>
              </a:extLst>
            </p:cNvPr>
            <p:cNvSpPr/>
            <p:nvPr/>
          </p:nvSpPr>
          <p:spPr>
            <a:xfrm>
              <a:off x="4096079" y="5915221"/>
              <a:ext cx="612000" cy="612000"/>
            </a:xfrm>
            <a:prstGeom prst="arc">
              <a:avLst>
                <a:gd name="adj1" fmla="val 10792582"/>
                <a:gd name="adj2" fmla="val 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FC093B20-9DF5-49B3-A7F8-69E507DE4A22}"/>
                </a:ext>
              </a:extLst>
            </p:cNvPr>
            <p:cNvSpPr/>
            <p:nvPr/>
          </p:nvSpPr>
          <p:spPr>
            <a:xfrm>
              <a:off x="2804458" y="6227788"/>
              <a:ext cx="2335621" cy="10383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13FEA8B-4762-4893-A989-08F9EE19F2DD}"/>
              </a:ext>
            </a:extLst>
          </p:cNvPr>
          <p:cNvSpPr txBox="1"/>
          <p:nvPr/>
        </p:nvSpPr>
        <p:spPr>
          <a:xfrm>
            <a:off x="107380" y="1125358"/>
            <a:ext cx="544369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/>
              <a:t>Goal 1: Reduce pixel size without loosing light to reduce: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optical x-talk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gain and therefore bias current and self 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recovery time (dead time) and after-pulsing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DCR for irradiated devices</a:t>
            </a:r>
          </a:p>
          <a:p>
            <a:r>
              <a:rPr lang="en-US" sz="1800" dirty="0"/>
              <a:t>Goal 2: Improve sensitivity (PDE)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use micro-lenses to focus light in the center of the pixel avoiding dead and low-field region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295E19-E3F8-449A-B70E-80E24320B3E4}"/>
              </a:ext>
            </a:extLst>
          </p:cNvPr>
          <p:cNvSpPr txBox="1"/>
          <p:nvPr/>
        </p:nvSpPr>
        <p:spPr>
          <a:xfrm>
            <a:off x="5636691" y="1798072"/>
            <a:ext cx="3358662" cy="16312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Expected improvement of the LY is larger than 20%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Same detector geometry and package size as current </a:t>
            </a:r>
            <a:r>
              <a:rPr lang="en-US" dirty="0" err="1"/>
              <a:t>SiPM</a:t>
            </a:r>
            <a:r>
              <a:rPr lang="en-US" dirty="0"/>
              <a:t> array </a:t>
            </a:r>
            <a:endParaRPr lang="en-CH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DA84D22-6264-4DA8-A103-97A34A739184}"/>
              </a:ext>
            </a:extLst>
          </p:cNvPr>
          <p:cNvSpPr txBox="1"/>
          <p:nvPr/>
        </p:nvSpPr>
        <p:spPr>
          <a:xfrm>
            <a:off x="5254528" y="3915587"/>
            <a:ext cx="3740826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 cost for micro-lenses and through silicon via (TSV)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cleaning possible anymore</a:t>
            </a:r>
          </a:p>
        </p:txBody>
      </p:sp>
      <p:pic>
        <p:nvPicPr>
          <p:cNvPr id="192" name="Picture 191">
            <a:extLst>
              <a:ext uri="{FF2B5EF4-FFF2-40B4-BE49-F238E27FC236}">
                <a16:creationId xmlns:a16="http://schemas.microsoft.com/office/drawing/2014/main" id="{D31B6915-D2D3-48FF-8BDD-6648A695B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1852" y="5333714"/>
            <a:ext cx="1938764" cy="15008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D56D01-8FA3-4CCD-9F84-5CB1E3FC7B94}"/>
              </a:ext>
            </a:extLst>
          </p:cNvPr>
          <p:cNvSpPr txBox="1"/>
          <p:nvPr/>
        </p:nvSpPr>
        <p:spPr>
          <a:xfrm>
            <a:off x="5560227" y="1412720"/>
            <a:ext cx="802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Pro:</a:t>
            </a:r>
            <a:endParaRPr lang="en-CH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8F1605B9-6197-4D71-8F2A-87297E8F676D}"/>
              </a:ext>
            </a:extLst>
          </p:cNvPr>
          <p:cNvSpPr txBox="1"/>
          <p:nvPr/>
        </p:nvSpPr>
        <p:spPr>
          <a:xfrm>
            <a:off x="5617732" y="3501010"/>
            <a:ext cx="802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41088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15" y="102958"/>
            <a:ext cx="457957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Higher GFF technology between 2017 and now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B3C8D8-733F-4477-9C5F-C98400921D1A}"/>
              </a:ext>
            </a:extLst>
          </p:cNvPr>
          <p:cNvSpPr txBox="1"/>
          <p:nvPr/>
        </p:nvSpPr>
        <p:spPr>
          <a:xfrm>
            <a:off x="3964381" y="5569029"/>
            <a:ext cx="381653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GFF=70% for H2017 62x57.5</a:t>
            </a:r>
            <a:r>
              <a:rPr lang="el-GR" dirty="0"/>
              <a:t>μ</a:t>
            </a:r>
            <a:r>
              <a:rPr lang="en-US" dirty="0"/>
              <a:t>m</a:t>
            </a:r>
            <a:r>
              <a:rPr lang="en-US" baseline="30000" dirty="0"/>
              <a:t>2 </a:t>
            </a:r>
            <a:r>
              <a:rPr lang="en-US" dirty="0"/>
              <a:t>vs GFF&gt;80% for FBK 40x40</a:t>
            </a:r>
            <a:r>
              <a:rPr lang="el-GR" dirty="0"/>
              <a:t>μ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F2FE39-6F55-4D88-AA37-D81299FFC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90" y="1095833"/>
            <a:ext cx="5354198" cy="220213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626845-C590-45CE-BF34-E2E53409CEDB}"/>
              </a:ext>
            </a:extLst>
          </p:cNvPr>
          <p:cNvGrpSpPr/>
          <p:nvPr/>
        </p:nvGrpSpPr>
        <p:grpSpPr>
          <a:xfrm>
            <a:off x="177387" y="3444820"/>
            <a:ext cx="3706288" cy="2797032"/>
            <a:chOff x="189950" y="3933070"/>
            <a:chExt cx="3706288" cy="279703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554409D-FF4A-4371-A5A8-E473304AC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327" y="3933070"/>
              <a:ext cx="3373911" cy="279703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8507EE8-1B2E-4289-9B40-D3537429FD06}"/>
                </a:ext>
              </a:extLst>
            </p:cNvPr>
            <p:cNvSpPr txBox="1"/>
            <p:nvPr/>
          </p:nvSpPr>
          <p:spPr>
            <a:xfrm rot="16200000">
              <a:off x="-70073" y="4956167"/>
              <a:ext cx="920155" cy="4001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GFF</a:t>
              </a:r>
              <a:endParaRPr lang="en-CH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38AB13E-1AAB-4E22-A9EB-1CD58B73585D}"/>
              </a:ext>
            </a:extLst>
          </p:cNvPr>
          <p:cNvSpPr txBox="1"/>
          <p:nvPr/>
        </p:nvSpPr>
        <p:spPr>
          <a:xfrm>
            <a:off x="3925479" y="3297968"/>
            <a:ext cx="4924352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Implementation example from FBK: High geometrical fill factor (GFF) due to thin trenches, NUV-HD has 20% higher GFF than the previous NUV design.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7D6FD7-732A-4F26-ACD4-0F64A06076F9}"/>
              </a:ext>
            </a:extLst>
          </p:cNvPr>
          <p:cNvSpPr txBox="1"/>
          <p:nvPr/>
        </p:nvSpPr>
        <p:spPr>
          <a:xfrm>
            <a:off x="3923910" y="5089484"/>
            <a:ext cx="3132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Comparison with H2017: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55930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occupancy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B3C8D8-733F-4477-9C5F-C98400921D1A}"/>
              </a:ext>
            </a:extLst>
          </p:cNvPr>
          <p:cNvSpPr txBox="1"/>
          <p:nvPr/>
        </p:nvSpPr>
        <p:spPr>
          <a:xfrm>
            <a:off x="5994242" y="1626167"/>
            <a:ext cx="3042378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Typical cluster for an orthogonal track has a size of 3 channels.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76051-E7C0-4407-8BA7-3B51BB275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80" y="1095833"/>
            <a:ext cx="5684851" cy="5637045"/>
          </a:xfrm>
          <a:prstGeom prst="rect">
            <a:avLst/>
          </a:prstGeom>
        </p:spPr>
      </p:pic>
      <p:sp>
        <p:nvSpPr>
          <p:cNvPr id="193" name="TextBox 192">
            <a:extLst>
              <a:ext uri="{FF2B5EF4-FFF2-40B4-BE49-F238E27FC236}">
                <a16:creationId xmlns:a16="http://schemas.microsoft.com/office/drawing/2014/main" id="{9195D9B0-F410-4D21-9005-86885ADBF5B3}"/>
              </a:ext>
            </a:extLst>
          </p:cNvPr>
          <p:cNvSpPr txBox="1"/>
          <p:nvPr/>
        </p:nvSpPr>
        <p:spPr>
          <a:xfrm>
            <a:off x="5991085" y="2864798"/>
            <a:ext cx="3042378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Maximum occupancy depends not only on the number of tracks per linear distance but also on the cluster size.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14262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occupancy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EB11EAF-BC79-4BF4-922D-DBD75B4572B2}"/>
              </a:ext>
            </a:extLst>
          </p:cNvPr>
          <p:cNvSpPr/>
          <p:nvPr/>
        </p:nvSpPr>
        <p:spPr>
          <a:xfrm>
            <a:off x="4211470" y="26368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003DE4E-471C-4F39-8DCD-D4EE603677C5}"/>
              </a:ext>
            </a:extLst>
          </p:cNvPr>
          <p:cNvSpPr/>
          <p:nvPr/>
        </p:nvSpPr>
        <p:spPr>
          <a:xfrm>
            <a:off x="4643470" y="264082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1F535F-7943-4879-83C4-4F43D9F87936}"/>
              </a:ext>
            </a:extLst>
          </p:cNvPr>
          <p:cNvSpPr/>
          <p:nvPr/>
        </p:nvSpPr>
        <p:spPr>
          <a:xfrm>
            <a:off x="5075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699B770-4EE0-46A3-8825-38361CD66AAC}"/>
              </a:ext>
            </a:extLst>
          </p:cNvPr>
          <p:cNvSpPr/>
          <p:nvPr/>
        </p:nvSpPr>
        <p:spPr>
          <a:xfrm>
            <a:off x="5507470" y="26447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305A28A-3986-4316-A392-88B034B74609}"/>
              </a:ext>
            </a:extLst>
          </p:cNvPr>
          <p:cNvSpPr/>
          <p:nvPr/>
        </p:nvSpPr>
        <p:spPr>
          <a:xfrm>
            <a:off x="5939470" y="26368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FAF7597-65E1-46BE-AE03-81574C7F8A1D}"/>
              </a:ext>
            </a:extLst>
          </p:cNvPr>
          <p:cNvSpPr/>
          <p:nvPr/>
        </p:nvSpPr>
        <p:spPr>
          <a:xfrm>
            <a:off x="6371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A1375A-3053-444D-8C13-DD7BD210EE5C}"/>
              </a:ext>
            </a:extLst>
          </p:cNvPr>
          <p:cNvSpPr/>
          <p:nvPr/>
        </p:nvSpPr>
        <p:spPr>
          <a:xfrm>
            <a:off x="6803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9677850-0053-4482-8221-3AE0245763C9}"/>
              </a:ext>
            </a:extLst>
          </p:cNvPr>
          <p:cNvSpPr/>
          <p:nvPr/>
        </p:nvSpPr>
        <p:spPr>
          <a:xfrm>
            <a:off x="755470" y="26368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6D1BED5-A972-4C47-A108-17A23D6B04BB}"/>
              </a:ext>
            </a:extLst>
          </p:cNvPr>
          <p:cNvSpPr/>
          <p:nvPr/>
        </p:nvSpPr>
        <p:spPr>
          <a:xfrm>
            <a:off x="1187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E0FEA32-37B3-43F6-9B7F-464EB36EED3F}"/>
              </a:ext>
            </a:extLst>
          </p:cNvPr>
          <p:cNvSpPr/>
          <p:nvPr/>
        </p:nvSpPr>
        <p:spPr>
          <a:xfrm>
            <a:off x="1619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EE77222-D403-42C6-85E5-3BA07526C7DC}"/>
              </a:ext>
            </a:extLst>
          </p:cNvPr>
          <p:cNvSpPr/>
          <p:nvPr/>
        </p:nvSpPr>
        <p:spPr>
          <a:xfrm>
            <a:off x="2051470" y="264475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9529387-E602-4E13-ACC3-567B480D9131}"/>
              </a:ext>
            </a:extLst>
          </p:cNvPr>
          <p:cNvSpPr/>
          <p:nvPr/>
        </p:nvSpPr>
        <p:spPr>
          <a:xfrm>
            <a:off x="2483470" y="26368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1CAABF8-A079-4240-A9DD-B415283D519E}"/>
              </a:ext>
            </a:extLst>
          </p:cNvPr>
          <p:cNvSpPr/>
          <p:nvPr/>
        </p:nvSpPr>
        <p:spPr>
          <a:xfrm>
            <a:off x="2915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A9EA828-1067-4735-9E82-EEDD13CD36DC}"/>
              </a:ext>
            </a:extLst>
          </p:cNvPr>
          <p:cNvSpPr/>
          <p:nvPr/>
        </p:nvSpPr>
        <p:spPr>
          <a:xfrm>
            <a:off x="3347470" y="26408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2928400-A735-4050-92AC-A2513EFAD824}"/>
              </a:ext>
            </a:extLst>
          </p:cNvPr>
          <p:cNvSpPr/>
          <p:nvPr/>
        </p:nvSpPr>
        <p:spPr>
          <a:xfrm>
            <a:off x="3779470" y="26447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305EF56-2045-430E-8079-7A06C6BEB45A}"/>
              </a:ext>
            </a:extLst>
          </p:cNvPr>
          <p:cNvSpPr/>
          <p:nvPr/>
        </p:nvSpPr>
        <p:spPr>
          <a:xfrm>
            <a:off x="4427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BE14D37-8CD3-493D-B17F-922E1FB671E2}"/>
              </a:ext>
            </a:extLst>
          </p:cNvPr>
          <p:cNvSpPr/>
          <p:nvPr/>
        </p:nvSpPr>
        <p:spPr>
          <a:xfrm>
            <a:off x="4859470" y="301315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C53F5F0-0ACF-4591-BAC4-48CAA7AF4F01}"/>
              </a:ext>
            </a:extLst>
          </p:cNvPr>
          <p:cNvSpPr/>
          <p:nvPr/>
        </p:nvSpPr>
        <p:spPr>
          <a:xfrm>
            <a:off x="529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BCC750-8A41-4DF0-AEF3-EDE535790DD2}"/>
              </a:ext>
            </a:extLst>
          </p:cNvPr>
          <p:cNvSpPr/>
          <p:nvPr/>
        </p:nvSpPr>
        <p:spPr>
          <a:xfrm>
            <a:off x="5723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EC7389E-88B0-429A-AB00-4515FBEABB1F}"/>
              </a:ext>
            </a:extLst>
          </p:cNvPr>
          <p:cNvSpPr/>
          <p:nvPr/>
        </p:nvSpPr>
        <p:spPr>
          <a:xfrm>
            <a:off x="6155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7AC89DF-D216-4FE3-9F76-B1F983D5D4F5}"/>
              </a:ext>
            </a:extLst>
          </p:cNvPr>
          <p:cNvSpPr/>
          <p:nvPr/>
        </p:nvSpPr>
        <p:spPr>
          <a:xfrm>
            <a:off x="6587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16C5E8B-D35D-49DD-A00F-EFCF45B1548F}"/>
              </a:ext>
            </a:extLst>
          </p:cNvPr>
          <p:cNvSpPr/>
          <p:nvPr/>
        </p:nvSpPr>
        <p:spPr>
          <a:xfrm>
            <a:off x="7019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5CFD0F3-406B-413C-8CA7-E4FE0524B9A9}"/>
              </a:ext>
            </a:extLst>
          </p:cNvPr>
          <p:cNvSpPr/>
          <p:nvPr/>
        </p:nvSpPr>
        <p:spPr>
          <a:xfrm>
            <a:off x="971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01E2D6F-6BE6-4B01-A9D2-2B479D9903D8}"/>
              </a:ext>
            </a:extLst>
          </p:cNvPr>
          <p:cNvSpPr/>
          <p:nvPr/>
        </p:nvSpPr>
        <p:spPr>
          <a:xfrm>
            <a:off x="140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BAE47D-EDD1-4F2D-8443-B2AFB7A50E5E}"/>
              </a:ext>
            </a:extLst>
          </p:cNvPr>
          <p:cNvSpPr/>
          <p:nvPr/>
        </p:nvSpPr>
        <p:spPr>
          <a:xfrm>
            <a:off x="1835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039EAF-3DD6-4405-A9FA-DEF607A2905D}"/>
              </a:ext>
            </a:extLst>
          </p:cNvPr>
          <p:cNvSpPr/>
          <p:nvPr/>
        </p:nvSpPr>
        <p:spPr>
          <a:xfrm>
            <a:off x="2267470" y="301708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F5FB1B-67C9-420B-B8C7-232B6CC4C2C0}"/>
              </a:ext>
            </a:extLst>
          </p:cNvPr>
          <p:cNvSpPr/>
          <p:nvPr/>
        </p:nvSpPr>
        <p:spPr>
          <a:xfrm>
            <a:off x="2699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E3C4338-E2A3-4AEF-A1BB-052B4BB579D7}"/>
              </a:ext>
            </a:extLst>
          </p:cNvPr>
          <p:cNvSpPr/>
          <p:nvPr/>
        </p:nvSpPr>
        <p:spPr>
          <a:xfrm>
            <a:off x="313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A9714D7-2D21-44DA-9BEA-9699EB96C231}"/>
              </a:ext>
            </a:extLst>
          </p:cNvPr>
          <p:cNvSpPr/>
          <p:nvPr/>
        </p:nvSpPr>
        <p:spPr>
          <a:xfrm>
            <a:off x="356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2B9661-EF11-4F6B-97A7-50AD239EE372}"/>
              </a:ext>
            </a:extLst>
          </p:cNvPr>
          <p:cNvSpPr/>
          <p:nvPr/>
        </p:nvSpPr>
        <p:spPr>
          <a:xfrm>
            <a:off x="3995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83E5F89-203E-47D3-9DAF-1AC287E91F44}"/>
              </a:ext>
            </a:extLst>
          </p:cNvPr>
          <p:cNvSpPr/>
          <p:nvPr/>
        </p:nvSpPr>
        <p:spPr>
          <a:xfrm>
            <a:off x="4211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E992840-8631-46B7-AC85-76D473E3A25E}"/>
              </a:ext>
            </a:extLst>
          </p:cNvPr>
          <p:cNvSpPr/>
          <p:nvPr/>
        </p:nvSpPr>
        <p:spPr>
          <a:xfrm>
            <a:off x="464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7EEB371-2D39-4C9B-9C41-7E6C3ADAA5AC}"/>
              </a:ext>
            </a:extLst>
          </p:cNvPr>
          <p:cNvSpPr/>
          <p:nvPr/>
        </p:nvSpPr>
        <p:spPr>
          <a:xfrm>
            <a:off x="5075470" y="338941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F098602-4C5A-44F2-B6C5-B8BF6AE14418}"/>
              </a:ext>
            </a:extLst>
          </p:cNvPr>
          <p:cNvSpPr/>
          <p:nvPr/>
        </p:nvSpPr>
        <p:spPr>
          <a:xfrm>
            <a:off x="5507470" y="33933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215C53D-CD08-4DF1-A0F5-61EBF2EB56AF}"/>
              </a:ext>
            </a:extLst>
          </p:cNvPr>
          <p:cNvSpPr/>
          <p:nvPr/>
        </p:nvSpPr>
        <p:spPr>
          <a:xfrm>
            <a:off x="5939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F185514-CE33-4248-A3DB-6535274B88D2}"/>
              </a:ext>
            </a:extLst>
          </p:cNvPr>
          <p:cNvSpPr/>
          <p:nvPr/>
        </p:nvSpPr>
        <p:spPr>
          <a:xfrm>
            <a:off x="6371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C82262B-7A26-4A2A-B12E-09190CDFBD44}"/>
              </a:ext>
            </a:extLst>
          </p:cNvPr>
          <p:cNvSpPr/>
          <p:nvPr/>
        </p:nvSpPr>
        <p:spPr>
          <a:xfrm>
            <a:off x="680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2A000D-ECD8-4FB9-A22A-AF515AA4B037}"/>
              </a:ext>
            </a:extLst>
          </p:cNvPr>
          <p:cNvSpPr/>
          <p:nvPr/>
        </p:nvSpPr>
        <p:spPr>
          <a:xfrm>
            <a:off x="755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FA63E99-44B5-4108-BB5D-39C51E35528D}"/>
              </a:ext>
            </a:extLst>
          </p:cNvPr>
          <p:cNvSpPr/>
          <p:nvPr/>
        </p:nvSpPr>
        <p:spPr>
          <a:xfrm>
            <a:off x="118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E98A537-9AA8-4223-BA3E-47ED15401DEA}"/>
              </a:ext>
            </a:extLst>
          </p:cNvPr>
          <p:cNvSpPr/>
          <p:nvPr/>
        </p:nvSpPr>
        <p:spPr>
          <a:xfrm>
            <a:off x="1619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B381CC8-09F9-488C-A8BD-ACFF21DFD743}"/>
              </a:ext>
            </a:extLst>
          </p:cNvPr>
          <p:cNvSpPr/>
          <p:nvPr/>
        </p:nvSpPr>
        <p:spPr>
          <a:xfrm>
            <a:off x="2051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40C8662-B980-44C2-8DAD-1689B06760E8}"/>
              </a:ext>
            </a:extLst>
          </p:cNvPr>
          <p:cNvSpPr/>
          <p:nvPr/>
        </p:nvSpPr>
        <p:spPr>
          <a:xfrm>
            <a:off x="2483470" y="338548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D131C52-8595-426E-892D-820FB3D29724}"/>
              </a:ext>
            </a:extLst>
          </p:cNvPr>
          <p:cNvSpPr/>
          <p:nvPr/>
        </p:nvSpPr>
        <p:spPr>
          <a:xfrm>
            <a:off x="2915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5D5BFC6-8BB5-4EF1-9606-BC8BD98E1413}"/>
              </a:ext>
            </a:extLst>
          </p:cNvPr>
          <p:cNvSpPr/>
          <p:nvPr/>
        </p:nvSpPr>
        <p:spPr>
          <a:xfrm>
            <a:off x="334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B5835EB-F7E9-4013-A643-6C95C5AE4694}"/>
              </a:ext>
            </a:extLst>
          </p:cNvPr>
          <p:cNvSpPr/>
          <p:nvPr/>
        </p:nvSpPr>
        <p:spPr>
          <a:xfrm>
            <a:off x="3779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27FB47-58D7-4A4E-874F-35D1178CD26B}"/>
              </a:ext>
            </a:extLst>
          </p:cNvPr>
          <p:cNvSpPr/>
          <p:nvPr/>
        </p:nvSpPr>
        <p:spPr>
          <a:xfrm>
            <a:off x="4427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4E9AC32-66C9-4549-81C5-17A2379A5573}"/>
              </a:ext>
            </a:extLst>
          </p:cNvPr>
          <p:cNvSpPr/>
          <p:nvPr/>
        </p:nvSpPr>
        <p:spPr>
          <a:xfrm>
            <a:off x="485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11FDDCC-7C8A-40F6-9D4F-7C224E197BF6}"/>
              </a:ext>
            </a:extLst>
          </p:cNvPr>
          <p:cNvSpPr/>
          <p:nvPr/>
        </p:nvSpPr>
        <p:spPr>
          <a:xfrm>
            <a:off x="5291470" y="37617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E8D5AA8-B660-4A6E-9D14-1278475E6DA6}"/>
              </a:ext>
            </a:extLst>
          </p:cNvPr>
          <p:cNvSpPr/>
          <p:nvPr/>
        </p:nvSpPr>
        <p:spPr>
          <a:xfrm>
            <a:off x="5723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90BC4C8-CBBA-4BB3-9947-592FB073DA42}"/>
              </a:ext>
            </a:extLst>
          </p:cNvPr>
          <p:cNvSpPr/>
          <p:nvPr/>
        </p:nvSpPr>
        <p:spPr>
          <a:xfrm>
            <a:off x="6155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954EA9E-CAAE-41CB-BBEF-F0A78091E1CB}"/>
              </a:ext>
            </a:extLst>
          </p:cNvPr>
          <p:cNvSpPr/>
          <p:nvPr/>
        </p:nvSpPr>
        <p:spPr>
          <a:xfrm>
            <a:off x="6587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6152210-27BD-4735-A0C4-8F934BAC094F}"/>
              </a:ext>
            </a:extLst>
          </p:cNvPr>
          <p:cNvSpPr/>
          <p:nvPr/>
        </p:nvSpPr>
        <p:spPr>
          <a:xfrm>
            <a:off x="701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7205993-5F95-4B0D-98CD-6A9B773FF5D0}"/>
              </a:ext>
            </a:extLst>
          </p:cNvPr>
          <p:cNvSpPr/>
          <p:nvPr/>
        </p:nvSpPr>
        <p:spPr>
          <a:xfrm>
            <a:off x="971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D221AF6-AB67-4F3A-A7D2-5098B13C2ED0}"/>
              </a:ext>
            </a:extLst>
          </p:cNvPr>
          <p:cNvSpPr/>
          <p:nvPr/>
        </p:nvSpPr>
        <p:spPr>
          <a:xfrm>
            <a:off x="140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9F51D1F-7135-4213-BF55-FE5FAF2C980E}"/>
              </a:ext>
            </a:extLst>
          </p:cNvPr>
          <p:cNvSpPr/>
          <p:nvPr/>
        </p:nvSpPr>
        <p:spPr>
          <a:xfrm>
            <a:off x="1835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071ECD-0AC6-45B7-A47E-5F0D485F156E}"/>
              </a:ext>
            </a:extLst>
          </p:cNvPr>
          <p:cNvSpPr/>
          <p:nvPr/>
        </p:nvSpPr>
        <p:spPr>
          <a:xfrm>
            <a:off x="2267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91BAF25-DE0C-4224-B61E-CE379A34366E}"/>
              </a:ext>
            </a:extLst>
          </p:cNvPr>
          <p:cNvSpPr/>
          <p:nvPr/>
        </p:nvSpPr>
        <p:spPr>
          <a:xfrm>
            <a:off x="2699470" y="375781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51431B1-776C-4BF3-B174-318AAE7313FD}"/>
              </a:ext>
            </a:extLst>
          </p:cNvPr>
          <p:cNvSpPr/>
          <p:nvPr/>
        </p:nvSpPr>
        <p:spPr>
          <a:xfrm>
            <a:off x="3131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1B2BB8A-ED73-40C2-B100-1E004D7353FA}"/>
              </a:ext>
            </a:extLst>
          </p:cNvPr>
          <p:cNvSpPr/>
          <p:nvPr/>
        </p:nvSpPr>
        <p:spPr>
          <a:xfrm>
            <a:off x="356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9229127-879A-4DF9-AB46-A4333F4C7252}"/>
              </a:ext>
            </a:extLst>
          </p:cNvPr>
          <p:cNvSpPr/>
          <p:nvPr/>
        </p:nvSpPr>
        <p:spPr>
          <a:xfrm>
            <a:off x="3995470" y="376567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5878E27-14F7-4B8A-9228-AD8A190126AF}"/>
              </a:ext>
            </a:extLst>
          </p:cNvPr>
          <p:cNvSpPr/>
          <p:nvPr/>
        </p:nvSpPr>
        <p:spPr>
          <a:xfrm>
            <a:off x="4211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2B817D6-FF8F-4FFA-B834-88635CDACE9F}"/>
              </a:ext>
            </a:extLst>
          </p:cNvPr>
          <p:cNvSpPr/>
          <p:nvPr/>
        </p:nvSpPr>
        <p:spPr>
          <a:xfrm>
            <a:off x="464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A7CD004-4696-4821-9EE0-D8EE938AFAD2}"/>
              </a:ext>
            </a:extLst>
          </p:cNvPr>
          <p:cNvSpPr/>
          <p:nvPr/>
        </p:nvSpPr>
        <p:spPr>
          <a:xfrm>
            <a:off x="507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781A760-1E8B-49B7-98DB-2BF795858C52}"/>
              </a:ext>
            </a:extLst>
          </p:cNvPr>
          <p:cNvSpPr/>
          <p:nvPr/>
        </p:nvSpPr>
        <p:spPr>
          <a:xfrm>
            <a:off x="5507470" y="414586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1249D1B-DB37-4C15-9856-0C2F91014B24}"/>
              </a:ext>
            </a:extLst>
          </p:cNvPr>
          <p:cNvSpPr/>
          <p:nvPr/>
        </p:nvSpPr>
        <p:spPr>
          <a:xfrm>
            <a:off x="5939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A3A2B67-C319-4BF9-9A73-E9C757F717E7}"/>
              </a:ext>
            </a:extLst>
          </p:cNvPr>
          <p:cNvSpPr/>
          <p:nvPr/>
        </p:nvSpPr>
        <p:spPr>
          <a:xfrm>
            <a:off x="6371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37912A53-261F-4445-93E1-4B0318C05D1E}"/>
              </a:ext>
            </a:extLst>
          </p:cNvPr>
          <p:cNvSpPr/>
          <p:nvPr/>
        </p:nvSpPr>
        <p:spPr>
          <a:xfrm>
            <a:off x="680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CDB36F3-F49E-432B-A0C2-DAAB804ACBC0}"/>
              </a:ext>
            </a:extLst>
          </p:cNvPr>
          <p:cNvSpPr/>
          <p:nvPr/>
        </p:nvSpPr>
        <p:spPr>
          <a:xfrm>
            <a:off x="755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C9C857-7655-48E1-9365-FF80BA135B58}"/>
              </a:ext>
            </a:extLst>
          </p:cNvPr>
          <p:cNvSpPr/>
          <p:nvPr/>
        </p:nvSpPr>
        <p:spPr>
          <a:xfrm>
            <a:off x="118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F218662-87ED-4995-BCB1-33D6BB91FC36}"/>
              </a:ext>
            </a:extLst>
          </p:cNvPr>
          <p:cNvSpPr/>
          <p:nvPr/>
        </p:nvSpPr>
        <p:spPr>
          <a:xfrm>
            <a:off x="1619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E10B670-C59E-4C82-9520-2A54BDCCBD85}"/>
              </a:ext>
            </a:extLst>
          </p:cNvPr>
          <p:cNvSpPr/>
          <p:nvPr/>
        </p:nvSpPr>
        <p:spPr>
          <a:xfrm>
            <a:off x="2051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BDC6DA8-658F-485A-B276-B6BE191015C3}"/>
              </a:ext>
            </a:extLst>
          </p:cNvPr>
          <p:cNvSpPr/>
          <p:nvPr/>
        </p:nvSpPr>
        <p:spPr>
          <a:xfrm>
            <a:off x="2483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0E117B2-E5DE-45CD-B9BA-5431CE2D3C3B}"/>
              </a:ext>
            </a:extLst>
          </p:cNvPr>
          <p:cNvSpPr/>
          <p:nvPr/>
        </p:nvSpPr>
        <p:spPr>
          <a:xfrm>
            <a:off x="291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7F76B57-A681-4A4D-BD75-411390CAFF82}"/>
              </a:ext>
            </a:extLst>
          </p:cNvPr>
          <p:cNvSpPr/>
          <p:nvPr/>
        </p:nvSpPr>
        <p:spPr>
          <a:xfrm>
            <a:off x="334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E9D10C8-81A7-4BDA-86DC-3A2AB534ACEE}"/>
              </a:ext>
            </a:extLst>
          </p:cNvPr>
          <p:cNvSpPr/>
          <p:nvPr/>
        </p:nvSpPr>
        <p:spPr>
          <a:xfrm>
            <a:off x="3779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5F80CEB-BAE5-40DA-AE35-997BE896F3DD}"/>
              </a:ext>
            </a:extLst>
          </p:cNvPr>
          <p:cNvSpPr/>
          <p:nvPr/>
        </p:nvSpPr>
        <p:spPr>
          <a:xfrm>
            <a:off x="4427470" y="45103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7C8EDA0-6025-4074-BE06-E3130801CD0A}"/>
              </a:ext>
            </a:extLst>
          </p:cNvPr>
          <p:cNvSpPr/>
          <p:nvPr/>
        </p:nvSpPr>
        <p:spPr>
          <a:xfrm>
            <a:off x="4859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30F47DF-274B-4C6D-ACFB-6CE29C0C4DED}"/>
              </a:ext>
            </a:extLst>
          </p:cNvPr>
          <p:cNvSpPr/>
          <p:nvPr/>
        </p:nvSpPr>
        <p:spPr>
          <a:xfrm>
            <a:off x="5291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66E66612-085D-496E-A55C-C76AFD5BEF10}"/>
              </a:ext>
            </a:extLst>
          </p:cNvPr>
          <p:cNvSpPr/>
          <p:nvPr/>
        </p:nvSpPr>
        <p:spPr>
          <a:xfrm>
            <a:off x="5723470" y="45181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375E6C0-FD0C-4100-BD5F-0B868FE81A9F}"/>
              </a:ext>
            </a:extLst>
          </p:cNvPr>
          <p:cNvSpPr/>
          <p:nvPr/>
        </p:nvSpPr>
        <p:spPr>
          <a:xfrm>
            <a:off x="6155470" y="451033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98A131D-AF53-4F8A-BA53-76E8C5033494}"/>
              </a:ext>
            </a:extLst>
          </p:cNvPr>
          <p:cNvSpPr/>
          <p:nvPr/>
        </p:nvSpPr>
        <p:spPr>
          <a:xfrm>
            <a:off x="6587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10E28B2C-C9B9-4E83-B57C-7940AA32F466}"/>
              </a:ext>
            </a:extLst>
          </p:cNvPr>
          <p:cNvSpPr/>
          <p:nvPr/>
        </p:nvSpPr>
        <p:spPr>
          <a:xfrm>
            <a:off x="7019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1A59EE7-2F4D-4D85-8201-FBA2B8E84FCE}"/>
              </a:ext>
            </a:extLst>
          </p:cNvPr>
          <p:cNvSpPr/>
          <p:nvPr/>
        </p:nvSpPr>
        <p:spPr>
          <a:xfrm>
            <a:off x="971470" y="45103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D17EE84-9D4B-4AA7-94EB-99E358CA74A9}"/>
              </a:ext>
            </a:extLst>
          </p:cNvPr>
          <p:cNvSpPr/>
          <p:nvPr/>
        </p:nvSpPr>
        <p:spPr>
          <a:xfrm>
            <a:off x="1403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C06055-0111-4129-BAB9-999078DF375E}"/>
              </a:ext>
            </a:extLst>
          </p:cNvPr>
          <p:cNvSpPr/>
          <p:nvPr/>
        </p:nvSpPr>
        <p:spPr>
          <a:xfrm>
            <a:off x="1835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296D3CE6-6D35-47E5-A680-D45430F9C0BD}"/>
              </a:ext>
            </a:extLst>
          </p:cNvPr>
          <p:cNvSpPr/>
          <p:nvPr/>
        </p:nvSpPr>
        <p:spPr>
          <a:xfrm>
            <a:off x="2267470" y="45181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4C5AB934-1853-4B0C-B7C7-2791EC6BF9E0}"/>
              </a:ext>
            </a:extLst>
          </p:cNvPr>
          <p:cNvSpPr/>
          <p:nvPr/>
        </p:nvSpPr>
        <p:spPr>
          <a:xfrm>
            <a:off x="2699470" y="451033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56171D6-C662-4737-8046-25FCAA376D0D}"/>
              </a:ext>
            </a:extLst>
          </p:cNvPr>
          <p:cNvSpPr/>
          <p:nvPr/>
        </p:nvSpPr>
        <p:spPr>
          <a:xfrm>
            <a:off x="3131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9E6FD02-8331-453A-9AD1-5611FB7FA952}"/>
              </a:ext>
            </a:extLst>
          </p:cNvPr>
          <p:cNvSpPr/>
          <p:nvPr/>
        </p:nvSpPr>
        <p:spPr>
          <a:xfrm>
            <a:off x="3563470" y="45142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BB9477D-2342-4D61-8341-4E7C96A30EA5}"/>
              </a:ext>
            </a:extLst>
          </p:cNvPr>
          <p:cNvSpPr/>
          <p:nvPr/>
        </p:nvSpPr>
        <p:spPr>
          <a:xfrm>
            <a:off x="3995470" y="451819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E68D1B1-108F-40D2-96B1-45D6B584F0DF}"/>
              </a:ext>
            </a:extLst>
          </p:cNvPr>
          <p:cNvCxnSpPr/>
          <p:nvPr/>
        </p:nvCxnSpPr>
        <p:spPr>
          <a:xfrm>
            <a:off x="2051470" y="1772770"/>
            <a:ext cx="1152340" cy="40325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20F3C73-CCEC-4EF5-8ECF-3E15512094B2}"/>
              </a:ext>
            </a:extLst>
          </p:cNvPr>
          <p:cNvSpPr/>
          <p:nvPr/>
        </p:nvSpPr>
        <p:spPr>
          <a:xfrm>
            <a:off x="5361113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AAD9F1A-363B-48E8-983F-F1E6312DB7A9}"/>
              </a:ext>
            </a:extLst>
          </p:cNvPr>
          <p:cNvSpPr/>
          <p:nvPr/>
        </p:nvSpPr>
        <p:spPr>
          <a:xfrm>
            <a:off x="4926776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598AA91-9E06-483C-ABE2-A1C6EB88E97C}"/>
              </a:ext>
            </a:extLst>
          </p:cNvPr>
          <p:cNvSpPr/>
          <p:nvPr/>
        </p:nvSpPr>
        <p:spPr>
          <a:xfrm>
            <a:off x="4499450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B8F3F78-28C9-437F-BD9A-A7F4024B64FE}"/>
              </a:ext>
            </a:extLst>
          </p:cNvPr>
          <p:cNvSpPr/>
          <p:nvPr/>
        </p:nvSpPr>
        <p:spPr>
          <a:xfrm>
            <a:off x="406511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D078950-AF96-4809-81E5-04BC173A0A98}"/>
              </a:ext>
            </a:extLst>
          </p:cNvPr>
          <p:cNvSpPr/>
          <p:nvPr/>
        </p:nvSpPr>
        <p:spPr>
          <a:xfrm>
            <a:off x="363311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7FA1F9D-63CF-4132-A4B4-17848DE1ECDE}"/>
              </a:ext>
            </a:extLst>
          </p:cNvPr>
          <p:cNvSpPr/>
          <p:nvPr/>
        </p:nvSpPr>
        <p:spPr>
          <a:xfrm>
            <a:off x="3198776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DDBDD54-171F-4ED9-8315-09B45B32AE42}"/>
              </a:ext>
            </a:extLst>
          </p:cNvPr>
          <p:cNvSpPr/>
          <p:nvPr/>
        </p:nvSpPr>
        <p:spPr>
          <a:xfrm>
            <a:off x="2771450" y="2348850"/>
            <a:ext cx="432000" cy="2880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5B51746-82D6-42DD-A4D4-411C169B6223}"/>
              </a:ext>
            </a:extLst>
          </p:cNvPr>
          <p:cNvSpPr/>
          <p:nvPr/>
        </p:nvSpPr>
        <p:spPr>
          <a:xfrm>
            <a:off x="2337113" y="2348850"/>
            <a:ext cx="432000" cy="2880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816EC0B3-6B98-4DD5-B177-A1C531CAEE86}"/>
              </a:ext>
            </a:extLst>
          </p:cNvPr>
          <p:cNvSpPr/>
          <p:nvPr/>
        </p:nvSpPr>
        <p:spPr>
          <a:xfrm>
            <a:off x="1907450" y="2348850"/>
            <a:ext cx="432000" cy="2880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99E9015-AAF2-4F58-B7CF-591A85ED18EE}"/>
              </a:ext>
            </a:extLst>
          </p:cNvPr>
          <p:cNvSpPr/>
          <p:nvPr/>
        </p:nvSpPr>
        <p:spPr>
          <a:xfrm>
            <a:off x="147311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E090EE3-9798-4D8F-81F5-5C6A56CA84FF}"/>
              </a:ext>
            </a:extLst>
          </p:cNvPr>
          <p:cNvSpPr/>
          <p:nvPr/>
        </p:nvSpPr>
        <p:spPr>
          <a:xfrm>
            <a:off x="1045787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7C3B9D1-960B-4CFA-B137-94F7E5E82ED3}"/>
              </a:ext>
            </a:extLst>
          </p:cNvPr>
          <p:cNvSpPr/>
          <p:nvPr/>
        </p:nvSpPr>
        <p:spPr>
          <a:xfrm>
            <a:off x="611450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CE871CA-22AD-4E9F-BB5F-2F8ACCF67A7D}"/>
              </a:ext>
            </a:extLst>
          </p:cNvPr>
          <p:cNvSpPr/>
          <p:nvPr/>
        </p:nvSpPr>
        <p:spPr>
          <a:xfrm>
            <a:off x="708394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0C37E3-234C-4DBD-9F52-D8DEEBF2A601}"/>
              </a:ext>
            </a:extLst>
          </p:cNvPr>
          <p:cNvSpPr/>
          <p:nvPr/>
        </p:nvSpPr>
        <p:spPr>
          <a:xfrm>
            <a:off x="6649606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3A00460-56D9-4602-B620-31F87A480752}"/>
              </a:ext>
            </a:extLst>
          </p:cNvPr>
          <p:cNvSpPr/>
          <p:nvPr/>
        </p:nvSpPr>
        <p:spPr>
          <a:xfrm>
            <a:off x="6222280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21927C52-4A11-4631-BC08-31FD39AD3EF2}"/>
              </a:ext>
            </a:extLst>
          </p:cNvPr>
          <p:cNvSpPr/>
          <p:nvPr/>
        </p:nvSpPr>
        <p:spPr>
          <a:xfrm>
            <a:off x="5787943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65E423D9-1F4B-4CFE-A548-3327E50F8B19}"/>
              </a:ext>
            </a:extLst>
          </p:cNvPr>
          <p:cNvCxnSpPr>
            <a:cxnSpLocks/>
          </p:cNvCxnSpPr>
          <p:nvPr/>
        </p:nvCxnSpPr>
        <p:spPr>
          <a:xfrm>
            <a:off x="3990436" y="1772770"/>
            <a:ext cx="2886094" cy="36725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1693EE8F-C1F9-49ED-A615-9696431013F7}"/>
              </a:ext>
            </a:extLst>
          </p:cNvPr>
          <p:cNvSpPr txBox="1"/>
          <p:nvPr/>
        </p:nvSpPr>
        <p:spPr>
          <a:xfrm>
            <a:off x="2356910" y="190134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BA25291-1C8F-483E-A9CA-EF2076C85A0C}"/>
              </a:ext>
            </a:extLst>
          </p:cNvPr>
          <p:cNvSpPr txBox="1"/>
          <p:nvPr/>
        </p:nvSpPr>
        <p:spPr>
          <a:xfrm>
            <a:off x="5386583" y="191679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</a:t>
            </a:r>
            <a:r>
              <a:rPr lang="en-US" dirty="0" err="1"/>
              <a:t>ch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2624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410" y="274638"/>
            <a:ext cx="8229600" cy="1143000"/>
          </a:xfrm>
        </p:spPr>
        <p:txBody>
          <a:bodyPr/>
          <a:lstStyle/>
          <a:p>
            <a:r>
              <a:rPr lang="en-US" dirty="0"/>
              <a:t>Outline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6A9B-610D-4015-9931-C9EA44EB5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130" y="1696967"/>
            <a:ext cx="8229600" cy="4525963"/>
          </a:xfrm>
        </p:spPr>
        <p:txBody>
          <a:bodyPr/>
          <a:lstStyle/>
          <a:p>
            <a:r>
              <a:rPr lang="en-US" dirty="0"/>
              <a:t>Expected aging of the </a:t>
            </a:r>
            <a:r>
              <a:rPr lang="en-US" dirty="0" err="1"/>
              <a:t>SciFi</a:t>
            </a:r>
            <a:r>
              <a:rPr lang="en-US" dirty="0"/>
              <a:t> after Run 3 &amp; 4</a:t>
            </a:r>
          </a:p>
          <a:p>
            <a:r>
              <a:rPr lang="en-US" dirty="0"/>
              <a:t>Replacement and upgrade </a:t>
            </a:r>
          </a:p>
          <a:p>
            <a:r>
              <a:rPr lang="en-US" dirty="0"/>
              <a:t>Upgrade the performance of the </a:t>
            </a:r>
            <a:r>
              <a:rPr lang="en-US" dirty="0" err="1"/>
              <a:t>SciFi</a:t>
            </a:r>
            <a:endParaRPr lang="en-US" dirty="0"/>
          </a:p>
          <a:p>
            <a:pPr lvl="1"/>
            <a:r>
              <a:rPr lang="en-US" dirty="0"/>
              <a:t>Micro-lens enhancement of </a:t>
            </a:r>
            <a:r>
              <a:rPr lang="en-US" dirty="0" err="1"/>
              <a:t>SiPMs</a:t>
            </a:r>
            <a:endParaRPr lang="en-US" dirty="0"/>
          </a:p>
          <a:p>
            <a:pPr lvl="1"/>
            <a:r>
              <a:rPr lang="en-US" dirty="0"/>
              <a:t>Thinner </a:t>
            </a:r>
            <a:r>
              <a:rPr lang="en-US" dirty="0" err="1"/>
              <a:t>SciFi</a:t>
            </a:r>
            <a:endParaRPr lang="en-US" dirty="0"/>
          </a:p>
          <a:p>
            <a:pPr lvl="1"/>
            <a:r>
              <a:rPr lang="en-US" dirty="0"/>
              <a:t>Cryo-cooling</a:t>
            </a:r>
          </a:p>
          <a:p>
            <a:r>
              <a:rPr lang="en-US" dirty="0"/>
              <a:t>Conclusion for Upgrade 1b, Upgrade II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74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occupancy with thinner </a:t>
            </a:r>
            <a:r>
              <a:rPr lang="en-US" sz="2400" dirty="0" err="1"/>
              <a:t>SciFi</a:t>
            </a:r>
            <a:r>
              <a:rPr lang="en-US" sz="2400" dirty="0"/>
              <a:t> mats (less layers = less signal)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305EF56-2045-430E-8079-7A06C6BEB45A}"/>
              </a:ext>
            </a:extLst>
          </p:cNvPr>
          <p:cNvSpPr/>
          <p:nvPr/>
        </p:nvSpPr>
        <p:spPr>
          <a:xfrm>
            <a:off x="4427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BE14D37-8CD3-493D-B17F-922E1FB671E2}"/>
              </a:ext>
            </a:extLst>
          </p:cNvPr>
          <p:cNvSpPr/>
          <p:nvPr/>
        </p:nvSpPr>
        <p:spPr>
          <a:xfrm>
            <a:off x="4859470" y="301315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C53F5F0-0ACF-4591-BAC4-48CAA7AF4F01}"/>
              </a:ext>
            </a:extLst>
          </p:cNvPr>
          <p:cNvSpPr/>
          <p:nvPr/>
        </p:nvSpPr>
        <p:spPr>
          <a:xfrm>
            <a:off x="529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BCC750-8A41-4DF0-AEF3-EDE535790DD2}"/>
              </a:ext>
            </a:extLst>
          </p:cNvPr>
          <p:cNvSpPr/>
          <p:nvPr/>
        </p:nvSpPr>
        <p:spPr>
          <a:xfrm>
            <a:off x="5723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EC7389E-88B0-429A-AB00-4515FBEABB1F}"/>
              </a:ext>
            </a:extLst>
          </p:cNvPr>
          <p:cNvSpPr/>
          <p:nvPr/>
        </p:nvSpPr>
        <p:spPr>
          <a:xfrm>
            <a:off x="6155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7AC89DF-D216-4FE3-9F76-B1F983D5D4F5}"/>
              </a:ext>
            </a:extLst>
          </p:cNvPr>
          <p:cNvSpPr/>
          <p:nvPr/>
        </p:nvSpPr>
        <p:spPr>
          <a:xfrm>
            <a:off x="6587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16C5E8B-D35D-49DD-A00F-EFCF45B1548F}"/>
              </a:ext>
            </a:extLst>
          </p:cNvPr>
          <p:cNvSpPr/>
          <p:nvPr/>
        </p:nvSpPr>
        <p:spPr>
          <a:xfrm>
            <a:off x="7019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5CFD0F3-406B-413C-8CA7-E4FE0524B9A9}"/>
              </a:ext>
            </a:extLst>
          </p:cNvPr>
          <p:cNvSpPr/>
          <p:nvPr/>
        </p:nvSpPr>
        <p:spPr>
          <a:xfrm>
            <a:off x="971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01E2D6F-6BE6-4B01-A9D2-2B479D9903D8}"/>
              </a:ext>
            </a:extLst>
          </p:cNvPr>
          <p:cNvSpPr/>
          <p:nvPr/>
        </p:nvSpPr>
        <p:spPr>
          <a:xfrm>
            <a:off x="140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BAE47D-EDD1-4F2D-8443-B2AFB7A50E5E}"/>
              </a:ext>
            </a:extLst>
          </p:cNvPr>
          <p:cNvSpPr/>
          <p:nvPr/>
        </p:nvSpPr>
        <p:spPr>
          <a:xfrm>
            <a:off x="1835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039EAF-3DD6-4405-A9FA-DEF607A2905D}"/>
              </a:ext>
            </a:extLst>
          </p:cNvPr>
          <p:cNvSpPr/>
          <p:nvPr/>
        </p:nvSpPr>
        <p:spPr>
          <a:xfrm>
            <a:off x="2267470" y="301708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F5FB1B-67C9-420B-B8C7-232B6CC4C2C0}"/>
              </a:ext>
            </a:extLst>
          </p:cNvPr>
          <p:cNvSpPr/>
          <p:nvPr/>
        </p:nvSpPr>
        <p:spPr>
          <a:xfrm>
            <a:off x="2699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E3C4338-E2A3-4AEF-A1BB-052B4BB579D7}"/>
              </a:ext>
            </a:extLst>
          </p:cNvPr>
          <p:cNvSpPr/>
          <p:nvPr/>
        </p:nvSpPr>
        <p:spPr>
          <a:xfrm>
            <a:off x="313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A9714D7-2D21-44DA-9BEA-9699EB96C231}"/>
              </a:ext>
            </a:extLst>
          </p:cNvPr>
          <p:cNvSpPr/>
          <p:nvPr/>
        </p:nvSpPr>
        <p:spPr>
          <a:xfrm>
            <a:off x="356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2B9661-EF11-4F6B-97A7-50AD239EE372}"/>
              </a:ext>
            </a:extLst>
          </p:cNvPr>
          <p:cNvSpPr/>
          <p:nvPr/>
        </p:nvSpPr>
        <p:spPr>
          <a:xfrm>
            <a:off x="3995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83E5F89-203E-47D3-9DAF-1AC287E91F44}"/>
              </a:ext>
            </a:extLst>
          </p:cNvPr>
          <p:cNvSpPr/>
          <p:nvPr/>
        </p:nvSpPr>
        <p:spPr>
          <a:xfrm>
            <a:off x="4211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E992840-8631-46B7-AC85-76D473E3A25E}"/>
              </a:ext>
            </a:extLst>
          </p:cNvPr>
          <p:cNvSpPr/>
          <p:nvPr/>
        </p:nvSpPr>
        <p:spPr>
          <a:xfrm>
            <a:off x="464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7EEB371-2D39-4C9B-9C41-7E6C3ADAA5AC}"/>
              </a:ext>
            </a:extLst>
          </p:cNvPr>
          <p:cNvSpPr/>
          <p:nvPr/>
        </p:nvSpPr>
        <p:spPr>
          <a:xfrm>
            <a:off x="5075470" y="338941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F098602-4C5A-44F2-B6C5-B8BF6AE14418}"/>
              </a:ext>
            </a:extLst>
          </p:cNvPr>
          <p:cNvSpPr/>
          <p:nvPr/>
        </p:nvSpPr>
        <p:spPr>
          <a:xfrm>
            <a:off x="5507470" y="33933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215C53D-CD08-4DF1-A0F5-61EBF2EB56AF}"/>
              </a:ext>
            </a:extLst>
          </p:cNvPr>
          <p:cNvSpPr/>
          <p:nvPr/>
        </p:nvSpPr>
        <p:spPr>
          <a:xfrm>
            <a:off x="5939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F185514-CE33-4248-A3DB-6535274B88D2}"/>
              </a:ext>
            </a:extLst>
          </p:cNvPr>
          <p:cNvSpPr/>
          <p:nvPr/>
        </p:nvSpPr>
        <p:spPr>
          <a:xfrm>
            <a:off x="6371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C82262B-7A26-4A2A-B12E-09190CDFBD44}"/>
              </a:ext>
            </a:extLst>
          </p:cNvPr>
          <p:cNvSpPr/>
          <p:nvPr/>
        </p:nvSpPr>
        <p:spPr>
          <a:xfrm>
            <a:off x="680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2A000D-ECD8-4FB9-A22A-AF515AA4B037}"/>
              </a:ext>
            </a:extLst>
          </p:cNvPr>
          <p:cNvSpPr/>
          <p:nvPr/>
        </p:nvSpPr>
        <p:spPr>
          <a:xfrm>
            <a:off x="755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FA63E99-44B5-4108-BB5D-39C51E35528D}"/>
              </a:ext>
            </a:extLst>
          </p:cNvPr>
          <p:cNvSpPr/>
          <p:nvPr/>
        </p:nvSpPr>
        <p:spPr>
          <a:xfrm>
            <a:off x="118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E98A537-9AA8-4223-BA3E-47ED15401DEA}"/>
              </a:ext>
            </a:extLst>
          </p:cNvPr>
          <p:cNvSpPr/>
          <p:nvPr/>
        </p:nvSpPr>
        <p:spPr>
          <a:xfrm>
            <a:off x="1619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B381CC8-09F9-488C-A8BD-ACFF21DFD743}"/>
              </a:ext>
            </a:extLst>
          </p:cNvPr>
          <p:cNvSpPr/>
          <p:nvPr/>
        </p:nvSpPr>
        <p:spPr>
          <a:xfrm>
            <a:off x="2051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40C8662-B980-44C2-8DAD-1689B06760E8}"/>
              </a:ext>
            </a:extLst>
          </p:cNvPr>
          <p:cNvSpPr/>
          <p:nvPr/>
        </p:nvSpPr>
        <p:spPr>
          <a:xfrm>
            <a:off x="2483470" y="338548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D131C52-8595-426E-892D-820FB3D29724}"/>
              </a:ext>
            </a:extLst>
          </p:cNvPr>
          <p:cNvSpPr/>
          <p:nvPr/>
        </p:nvSpPr>
        <p:spPr>
          <a:xfrm>
            <a:off x="2915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5D5BFC6-8BB5-4EF1-9606-BC8BD98E1413}"/>
              </a:ext>
            </a:extLst>
          </p:cNvPr>
          <p:cNvSpPr/>
          <p:nvPr/>
        </p:nvSpPr>
        <p:spPr>
          <a:xfrm>
            <a:off x="334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B5835EB-F7E9-4013-A643-6C95C5AE4694}"/>
              </a:ext>
            </a:extLst>
          </p:cNvPr>
          <p:cNvSpPr/>
          <p:nvPr/>
        </p:nvSpPr>
        <p:spPr>
          <a:xfrm>
            <a:off x="3779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27FB47-58D7-4A4E-874F-35D1178CD26B}"/>
              </a:ext>
            </a:extLst>
          </p:cNvPr>
          <p:cNvSpPr/>
          <p:nvPr/>
        </p:nvSpPr>
        <p:spPr>
          <a:xfrm>
            <a:off x="4427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4E9AC32-66C9-4549-81C5-17A2379A5573}"/>
              </a:ext>
            </a:extLst>
          </p:cNvPr>
          <p:cNvSpPr/>
          <p:nvPr/>
        </p:nvSpPr>
        <p:spPr>
          <a:xfrm>
            <a:off x="485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11FDDCC-7C8A-40F6-9D4F-7C224E197BF6}"/>
              </a:ext>
            </a:extLst>
          </p:cNvPr>
          <p:cNvSpPr/>
          <p:nvPr/>
        </p:nvSpPr>
        <p:spPr>
          <a:xfrm>
            <a:off x="5291470" y="37617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E8D5AA8-B660-4A6E-9D14-1278475E6DA6}"/>
              </a:ext>
            </a:extLst>
          </p:cNvPr>
          <p:cNvSpPr/>
          <p:nvPr/>
        </p:nvSpPr>
        <p:spPr>
          <a:xfrm>
            <a:off x="5723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90BC4C8-CBBA-4BB3-9947-592FB073DA42}"/>
              </a:ext>
            </a:extLst>
          </p:cNvPr>
          <p:cNvSpPr/>
          <p:nvPr/>
        </p:nvSpPr>
        <p:spPr>
          <a:xfrm>
            <a:off x="6155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954EA9E-CAAE-41CB-BBEF-F0A78091E1CB}"/>
              </a:ext>
            </a:extLst>
          </p:cNvPr>
          <p:cNvSpPr/>
          <p:nvPr/>
        </p:nvSpPr>
        <p:spPr>
          <a:xfrm>
            <a:off x="6587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6152210-27BD-4735-A0C4-8F934BAC094F}"/>
              </a:ext>
            </a:extLst>
          </p:cNvPr>
          <p:cNvSpPr/>
          <p:nvPr/>
        </p:nvSpPr>
        <p:spPr>
          <a:xfrm>
            <a:off x="701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7205993-5F95-4B0D-98CD-6A9B773FF5D0}"/>
              </a:ext>
            </a:extLst>
          </p:cNvPr>
          <p:cNvSpPr/>
          <p:nvPr/>
        </p:nvSpPr>
        <p:spPr>
          <a:xfrm>
            <a:off x="971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D221AF6-AB67-4F3A-A7D2-5098B13C2ED0}"/>
              </a:ext>
            </a:extLst>
          </p:cNvPr>
          <p:cNvSpPr/>
          <p:nvPr/>
        </p:nvSpPr>
        <p:spPr>
          <a:xfrm>
            <a:off x="140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9F51D1F-7135-4213-BF55-FE5FAF2C980E}"/>
              </a:ext>
            </a:extLst>
          </p:cNvPr>
          <p:cNvSpPr/>
          <p:nvPr/>
        </p:nvSpPr>
        <p:spPr>
          <a:xfrm>
            <a:off x="1835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071ECD-0AC6-45B7-A47E-5F0D485F156E}"/>
              </a:ext>
            </a:extLst>
          </p:cNvPr>
          <p:cNvSpPr/>
          <p:nvPr/>
        </p:nvSpPr>
        <p:spPr>
          <a:xfrm>
            <a:off x="2267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91BAF25-DE0C-4224-B61E-CE379A34366E}"/>
              </a:ext>
            </a:extLst>
          </p:cNvPr>
          <p:cNvSpPr/>
          <p:nvPr/>
        </p:nvSpPr>
        <p:spPr>
          <a:xfrm>
            <a:off x="2699470" y="375781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51431B1-776C-4BF3-B174-318AAE7313FD}"/>
              </a:ext>
            </a:extLst>
          </p:cNvPr>
          <p:cNvSpPr/>
          <p:nvPr/>
        </p:nvSpPr>
        <p:spPr>
          <a:xfrm>
            <a:off x="3131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1B2BB8A-ED73-40C2-B100-1E004D7353FA}"/>
              </a:ext>
            </a:extLst>
          </p:cNvPr>
          <p:cNvSpPr/>
          <p:nvPr/>
        </p:nvSpPr>
        <p:spPr>
          <a:xfrm>
            <a:off x="356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9229127-879A-4DF9-AB46-A4333F4C7252}"/>
              </a:ext>
            </a:extLst>
          </p:cNvPr>
          <p:cNvSpPr/>
          <p:nvPr/>
        </p:nvSpPr>
        <p:spPr>
          <a:xfrm>
            <a:off x="3995470" y="376567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5878E27-14F7-4B8A-9228-AD8A190126AF}"/>
              </a:ext>
            </a:extLst>
          </p:cNvPr>
          <p:cNvSpPr/>
          <p:nvPr/>
        </p:nvSpPr>
        <p:spPr>
          <a:xfrm>
            <a:off x="4211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2B817D6-FF8F-4FFA-B834-88635CDACE9F}"/>
              </a:ext>
            </a:extLst>
          </p:cNvPr>
          <p:cNvSpPr/>
          <p:nvPr/>
        </p:nvSpPr>
        <p:spPr>
          <a:xfrm>
            <a:off x="464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A7CD004-4696-4821-9EE0-D8EE938AFAD2}"/>
              </a:ext>
            </a:extLst>
          </p:cNvPr>
          <p:cNvSpPr/>
          <p:nvPr/>
        </p:nvSpPr>
        <p:spPr>
          <a:xfrm>
            <a:off x="507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781A760-1E8B-49B7-98DB-2BF795858C52}"/>
              </a:ext>
            </a:extLst>
          </p:cNvPr>
          <p:cNvSpPr/>
          <p:nvPr/>
        </p:nvSpPr>
        <p:spPr>
          <a:xfrm>
            <a:off x="5507470" y="414586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1249D1B-DB37-4C15-9856-0C2F91014B24}"/>
              </a:ext>
            </a:extLst>
          </p:cNvPr>
          <p:cNvSpPr/>
          <p:nvPr/>
        </p:nvSpPr>
        <p:spPr>
          <a:xfrm>
            <a:off x="5939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A3A2B67-C319-4BF9-9A73-E9C757F717E7}"/>
              </a:ext>
            </a:extLst>
          </p:cNvPr>
          <p:cNvSpPr/>
          <p:nvPr/>
        </p:nvSpPr>
        <p:spPr>
          <a:xfrm>
            <a:off x="6371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37912A53-261F-4445-93E1-4B0318C05D1E}"/>
              </a:ext>
            </a:extLst>
          </p:cNvPr>
          <p:cNvSpPr/>
          <p:nvPr/>
        </p:nvSpPr>
        <p:spPr>
          <a:xfrm>
            <a:off x="680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CDB36F3-F49E-432B-A0C2-DAAB804ACBC0}"/>
              </a:ext>
            </a:extLst>
          </p:cNvPr>
          <p:cNvSpPr/>
          <p:nvPr/>
        </p:nvSpPr>
        <p:spPr>
          <a:xfrm>
            <a:off x="755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C9C857-7655-48E1-9365-FF80BA135B58}"/>
              </a:ext>
            </a:extLst>
          </p:cNvPr>
          <p:cNvSpPr/>
          <p:nvPr/>
        </p:nvSpPr>
        <p:spPr>
          <a:xfrm>
            <a:off x="118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F218662-87ED-4995-BCB1-33D6BB91FC36}"/>
              </a:ext>
            </a:extLst>
          </p:cNvPr>
          <p:cNvSpPr/>
          <p:nvPr/>
        </p:nvSpPr>
        <p:spPr>
          <a:xfrm>
            <a:off x="1619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E10B670-C59E-4C82-9520-2A54BDCCBD85}"/>
              </a:ext>
            </a:extLst>
          </p:cNvPr>
          <p:cNvSpPr/>
          <p:nvPr/>
        </p:nvSpPr>
        <p:spPr>
          <a:xfrm>
            <a:off x="2051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BDC6DA8-658F-485A-B276-B6BE191015C3}"/>
              </a:ext>
            </a:extLst>
          </p:cNvPr>
          <p:cNvSpPr/>
          <p:nvPr/>
        </p:nvSpPr>
        <p:spPr>
          <a:xfrm>
            <a:off x="2483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0E117B2-E5DE-45CD-B9BA-5431CE2D3C3B}"/>
              </a:ext>
            </a:extLst>
          </p:cNvPr>
          <p:cNvSpPr/>
          <p:nvPr/>
        </p:nvSpPr>
        <p:spPr>
          <a:xfrm>
            <a:off x="291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7F76B57-A681-4A4D-BD75-411390CAFF82}"/>
              </a:ext>
            </a:extLst>
          </p:cNvPr>
          <p:cNvSpPr/>
          <p:nvPr/>
        </p:nvSpPr>
        <p:spPr>
          <a:xfrm>
            <a:off x="334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E9D10C8-81A7-4BDA-86DC-3A2AB534ACEE}"/>
              </a:ext>
            </a:extLst>
          </p:cNvPr>
          <p:cNvSpPr/>
          <p:nvPr/>
        </p:nvSpPr>
        <p:spPr>
          <a:xfrm>
            <a:off x="3779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E68D1B1-108F-40D2-96B1-45D6B584F0DF}"/>
              </a:ext>
            </a:extLst>
          </p:cNvPr>
          <p:cNvCxnSpPr/>
          <p:nvPr/>
        </p:nvCxnSpPr>
        <p:spPr>
          <a:xfrm>
            <a:off x="1882130" y="1772770"/>
            <a:ext cx="1152340" cy="40325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20F3C73-CCEC-4EF5-8ECF-3E15512094B2}"/>
              </a:ext>
            </a:extLst>
          </p:cNvPr>
          <p:cNvSpPr/>
          <p:nvPr/>
        </p:nvSpPr>
        <p:spPr>
          <a:xfrm>
            <a:off x="5293377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AAD9F1A-363B-48E8-983F-F1E6312DB7A9}"/>
              </a:ext>
            </a:extLst>
          </p:cNvPr>
          <p:cNvSpPr/>
          <p:nvPr/>
        </p:nvSpPr>
        <p:spPr>
          <a:xfrm>
            <a:off x="4859040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D078950-AF96-4809-81E5-04BC173A0A98}"/>
              </a:ext>
            </a:extLst>
          </p:cNvPr>
          <p:cNvSpPr/>
          <p:nvPr/>
        </p:nvSpPr>
        <p:spPr>
          <a:xfrm>
            <a:off x="3565377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7FA1F9D-63CF-4132-A4B4-17848DE1ECDE}"/>
              </a:ext>
            </a:extLst>
          </p:cNvPr>
          <p:cNvSpPr/>
          <p:nvPr/>
        </p:nvSpPr>
        <p:spPr>
          <a:xfrm>
            <a:off x="3131040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DDBDD54-171F-4ED9-8315-09B45B32AE42}"/>
              </a:ext>
            </a:extLst>
          </p:cNvPr>
          <p:cNvSpPr/>
          <p:nvPr/>
        </p:nvSpPr>
        <p:spPr>
          <a:xfrm>
            <a:off x="2703714" y="2348850"/>
            <a:ext cx="432000" cy="2880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5B51746-82D6-42DD-A4D4-411C169B6223}"/>
              </a:ext>
            </a:extLst>
          </p:cNvPr>
          <p:cNvSpPr/>
          <p:nvPr/>
        </p:nvSpPr>
        <p:spPr>
          <a:xfrm>
            <a:off x="2269377" y="2348850"/>
            <a:ext cx="432000" cy="288000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99E9015-AAF2-4F58-B7CF-591A85ED18EE}"/>
              </a:ext>
            </a:extLst>
          </p:cNvPr>
          <p:cNvSpPr/>
          <p:nvPr/>
        </p:nvSpPr>
        <p:spPr>
          <a:xfrm>
            <a:off x="1405377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E090EE3-9798-4D8F-81F5-5C6A56CA84FF}"/>
              </a:ext>
            </a:extLst>
          </p:cNvPr>
          <p:cNvSpPr/>
          <p:nvPr/>
        </p:nvSpPr>
        <p:spPr>
          <a:xfrm>
            <a:off x="978051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7C3B9D1-960B-4CFA-B137-94F7E5E82ED3}"/>
              </a:ext>
            </a:extLst>
          </p:cNvPr>
          <p:cNvSpPr/>
          <p:nvPr/>
        </p:nvSpPr>
        <p:spPr>
          <a:xfrm>
            <a:off x="543714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CE871CA-22AD-4E9F-BB5F-2F8ACCF67A7D}"/>
              </a:ext>
            </a:extLst>
          </p:cNvPr>
          <p:cNvSpPr/>
          <p:nvPr/>
        </p:nvSpPr>
        <p:spPr>
          <a:xfrm>
            <a:off x="7016207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0C37E3-234C-4DBD-9F52-D8DEEBF2A601}"/>
              </a:ext>
            </a:extLst>
          </p:cNvPr>
          <p:cNvSpPr/>
          <p:nvPr/>
        </p:nvSpPr>
        <p:spPr>
          <a:xfrm>
            <a:off x="6581870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3A00460-56D9-4602-B620-31F87A480752}"/>
              </a:ext>
            </a:extLst>
          </p:cNvPr>
          <p:cNvSpPr/>
          <p:nvPr/>
        </p:nvSpPr>
        <p:spPr>
          <a:xfrm>
            <a:off x="6154544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21927C52-4A11-4631-BC08-31FD39AD3EF2}"/>
              </a:ext>
            </a:extLst>
          </p:cNvPr>
          <p:cNvSpPr/>
          <p:nvPr/>
        </p:nvSpPr>
        <p:spPr>
          <a:xfrm>
            <a:off x="5720207" y="2348850"/>
            <a:ext cx="432000" cy="2880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65E423D9-1F4B-4CFE-A548-3327E50F8B19}"/>
              </a:ext>
            </a:extLst>
          </p:cNvPr>
          <p:cNvCxnSpPr>
            <a:cxnSpLocks/>
          </p:cNvCxnSpPr>
          <p:nvPr/>
        </p:nvCxnSpPr>
        <p:spPr>
          <a:xfrm>
            <a:off x="3990436" y="1772770"/>
            <a:ext cx="2886094" cy="36725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30" name="Rectangle 129">
            <a:extLst>
              <a:ext uri="{FF2B5EF4-FFF2-40B4-BE49-F238E27FC236}">
                <a16:creationId xmlns:a16="http://schemas.microsoft.com/office/drawing/2014/main" id="{C639B88E-20E1-4F8E-A836-A4353CE21044}"/>
              </a:ext>
            </a:extLst>
          </p:cNvPr>
          <p:cNvSpPr/>
          <p:nvPr/>
        </p:nvSpPr>
        <p:spPr>
          <a:xfrm>
            <a:off x="183981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54D657E-4FA0-4609-BBE2-FE1B2073BE4B}"/>
              </a:ext>
            </a:extLst>
          </p:cNvPr>
          <p:cNvSpPr/>
          <p:nvPr/>
        </p:nvSpPr>
        <p:spPr>
          <a:xfrm>
            <a:off x="4008640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9BEEA4E-AB17-41B7-9C0B-B7D432DC9E5C}"/>
              </a:ext>
            </a:extLst>
          </p:cNvPr>
          <p:cNvSpPr/>
          <p:nvPr/>
        </p:nvSpPr>
        <p:spPr>
          <a:xfrm>
            <a:off x="4432233" y="2348850"/>
            <a:ext cx="432000" cy="28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644780-1B45-4006-BEFB-10C75FE68922}"/>
              </a:ext>
            </a:extLst>
          </p:cNvPr>
          <p:cNvSpPr txBox="1"/>
          <p:nvPr/>
        </p:nvSpPr>
        <p:spPr>
          <a:xfrm>
            <a:off x="2356910" y="190134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09357F4-BD85-4A8F-9578-AB440CFA430C}"/>
              </a:ext>
            </a:extLst>
          </p:cNvPr>
          <p:cNvSpPr txBox="1"/>
          <p:nvPr/>
        </p:nvSpPr>
        <p:spPr>
          <a:xfrm>
            <a:off x="5376563" y="190134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AED5C8B7-AA3A-4234-B7B6-EC2AAC120A7E}"/>
              </a:ext>
            </a:extLst>
          </p:cNvPr>
          <p:cNvSpPr/>
          <p:nvPr/>
        </p:nvSpPr>
        <p:spPr>
          <a:xfrm>
            <a:off x="4211469" y="5733320"/>
            <a:ext cx="2376001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Less light, this can work with cryogenic cooling!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41563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Reducing occupancy with thinner </a:t>
            </a:r>
            <a:r>
              <a:rPr lang="en-US" sz="2400" dirty="0" err="1"/>
              <a:t>SciFi</a:t>
            </a:r>
            <a:r>
              <a:rPr lang="en-US" sz="2400" dirty="0"/>
              <a:t> mats and or segmenting channels in height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305EF56-2045-430E-8079-7A06C6BEB45A}"/>
              </a:ext>
            </a:extLst>
          </p:cNvPr>
          <p:cNvSpPr/>
          <p:nvPr/>
        </p:nvSpPr>
        <p:spPr>
          <a:xfrm>
            <a:off x="4427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BE14D37-8CD3-493D-B17F-922E1FB671E2}"/>
              </a:ext>
            </a:extLst>
          </p:cNvPr>
          <p:cNvSpPr/>
          <p:nvPr/>
        </p:nvSpPr>
        <p:spPr>
          <a:xfrm>
            <a:off x="4859470" y="301315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C53F5F0-0ACF-4591-BAC4-48CAA7AF4F01}"/>
              </a:ext>
            </a:extLst>
          </p:cNvPr>
          <p:cNvSpPr/>
          <p:nvPr/>
        </p:nvSpPr>
        <p:spPr>
          <a:xfrm>
            <a:off x="529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BCC750-8A41-4DF0-AEF3-EDE535790DD2}"/>
              </a:ext>
            </a:extLst>
          </p:cNvPr>
          <p:cNvSpPr/>
          <p:nvPr/>
        </p:nvSpPr>
        <p:spPr>
          <a:xfrm>
            <a:off x="5723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EC7389E-88B0-429A-AB00-4515FBEABB1F}"/>
              </a:ext>
            </a:extLst>
          </p:cNvPr>
          <p:cNvSpPr/>
          <p:nvPr/>
        </p:nvSpPr>
        <p:spPr>
          <a:xfrm>
            <a:off x="6155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7AC89DF-D216-4FE3-9F76-B1F983D5D4F5}"/>
              </a:ext>
            </a:extLst>
          </p:cNvPr>
          <p:cNvSpPr/>
          <p:nvPr/>
        </p:nvSpPr>
        <p:spPr>
          <a:xfrm>
            <a:off x="6587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16C5E8B-D35D-49DD-A00F-EFCF45B1548F}"/>
              </a:ext>
            </a:extLst>
          </p:cNvPr>
          <p:cNvSpPr/>
          <p:nvPr/>
        </p:nvSpPr>
        <p:spPr>
          <a:xfrm>
            <a:off x="7019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5CFD0F3-406B-413C-8CA7-E4FE0524B9A9}"/>
              </a:ext>
            </a:extLst>
          </p:cNvPr>
          <p:cNvSpPr/>
          <p:nvPr/>
        </p:nvSpPr>
        <p:spPr>
          <a:xfrm>
            <a:off x="971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01E2D6F-6BE6-4B01-A9D2-2B479D9903D8}"/>
              </a:ext>
            </a:extLst>
          </p:cNvPr>
          <p:cNvSpPr/>
          <p:nvPr/>
        </p:nvSpPr>
        <p:spPr>
          <a:xfrm>
            <a:off x="140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BAE47D-EDD1-4F2D-8443-B2AFB7A50E5E}"/>
              </a:ext>
            </a:extLst>
          </p:cNvPr>
          <p:cNvSpPr/>
          <p:nvPr/>
        </p:nvSpPr>
        <p:spPr>
          <a:xfrm>
            <a:off x="1835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039EAF-3DD6-4405-A9FA-DEF607A2905D}"/>
              </a:ext>
            </a:extLst>
          </p:cNvPr>
          <p:cNvSpPr/>
          <p:nvPr/>
        </p:nvSpPr>
        <p:spPr>
          <a:xfrm>
            <a:off x="2267470" y="301708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F5FB1B-67C9-420B-B8C7-232B6CC4C2C0}"/>
              </a:ext>
            </a:extLst>
          </p:cNvPr>
          <p:cNvSpPr/>
          <p:nvPr/>
        </p:nvSpPr>
        <p:spPr>
          <a:xfrm>
            <a:off x="2699470" y="300922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E3C4338-E2A3-4AEF-A1BB-052B4BB579D7}"/>
              </a:ext>
            </a:extLst>
          </p:cNvPr>
          <p:cNvSpPr/>
          <p:nvPr/>
        </p:nvSpPr>
        <p:spPr>
          <a:xfrm>
            <a:off x="3131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A9714D7-2D21-44DA-9BEA-9699EB96C231}"/>
              </a:ext>
            </a:extLst>
          </p:cNvPr>
          <p:cNvSpPr/>
          <p:nvPr/>
        </p:nvSpPr>
        <p:spPr>
          <a:xfrm>
            <a:off x="3563470" y="301315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2B9661-EF11-4F6B-97A7-50AD239EE372}"/>
              </a:ext>
            </a:extLst>
          </p:cNvPr>
          <p:cNvSpPr/>
          <p:nvPr/>
        </p:nvSpPr>
        <p:spPr>
          <a:xfrm>
            <a:off x="3995470" y="30170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83E5F89-203E-47D3-9DAF-1AC287E91F44}"/>
              </a:ext>
            </a:extLst>
          </p:cNvPr>
          <p:cNvSpPr/>
          <p:nvPr/>
        </p:nvSpPr>
        <p:spPr>
          <a:xfrm>
            <a:off x="4211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E992840-8631-46B7-AC85-76D473E3A25E}"/>
              </a:ext>
            </a:extLst>
          </p:cNvPr>
          <p:cNvSpPr/>
          <p:nvPr/>
        </p:nvSpPr>
        <p:spPr>
          <a:xfrm>
            <a:off x="464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7EEB371-2D39-4C9B-9C41-7E6C3ADAA5AC}"/>
              </a:ext>
            </a:extLst>
          </p:cNvPr>
          <p:cNvSpPr/>
          <p:nvPr/>
        </p:nvSpPr>
        <p:spPr>
          <a:xfrm>
            <a:off x="5075470" y="338941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F098602-4C5A-44F2-B6C5-B8BF6AE14418}"/>
              </a:ext>
            </a:extLst>
          </p:cNvPr>
          <p:cNvSpPr/>
          <p:nvPr/>
        </p:nvSpPr>
        <p:spPr>
          <a:xfrm>
            <a:off x="5507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215C53D-CD08-4DF1-A0F5-61EBF2EB56AF}"/>
              </a:ext>
            </a:extLst>
          </p:cNvPr>
          <p:cNvSpPr/>
          <p:nvPr/>
        </p:nvSpPr>
        <p:spPr>
          <a:xfrm>
            <a:off x="5939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F185514-CE33-4248-A3DB-6535274B88D2}"/>
              </a:ext>
            </a:extLst>
          </p:cNvPr>
          <p:cNvSpPr/>
          <p:nvPr/>
        </p:nvSpPr>
        <p:spPr>
          <a:xfrm>
            <a:off x="6371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C82262B-7A26-4A2A-B12E-09190CDFBD44}"/>
              </a:ext>
            </a:extLst>
          </p:cNvPr>
          <p:cNvSpPr/>
          <p:nvPr/>
        </p:nvSpPr>
        <p:spPr>
          <a:xfrm>
            <a:off x="6803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2A000D-ECD8-4FB9-A22A-AF515AA4B037}"/>
              </a:ext>
            </a:extLst>
          </p:cNvPr>
          <p:cNvSpPr/>
          <p:nvPr/>
        </p:nvSpPr>
        <p:spPr>
          <a:xfrm>
            <a:off x="755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FA63E99-44B5-4108-BB5D-39C51E35528D}"/>
              </a:ext>
            </a:extLst>
          </p:cNvPr>
          <p:cNvSpPr/>
          <p:nvPr/>
        </p:nvSpPr>
        <p:spPr>
          <a:xfrm>
            <a:off x="118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E98A537-9AA8-4223-BA3E-47ED15401DEA}"/>
              </a:ext>
            </a:extLst>
          </p:cNvPr>
          <p:cNvSpPr/>
          <p:nvPr/>
        </p:nvSpPr>
        <p:spPr>
          <a:xfrm>
            <a:off x="1619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B381CC8-09F9-488C-A8BD-ACFF21DFD743}"/>
              </a:ext>
            </a:extLst>
          </p:cNvPr>
          <p:cNvSpPr/>
          <p:nvPr/>
        </p:nvSpPr>
        <p:spPr>
          <a:xfrm>
            <a:off x="2051470" y="33933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40C8662-B980-44C2-8DAD-1689B06760E8}"/>
              </a:ext>
            </a:extLst>
          </p:cNvPr>
          <p:cNvSpPr/>
          <p:nvPr/>
        </p:nvSpPr>
        <p:spPr>
          <a:xfrm>
            <a:off x="2483470" y="338548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D131C52-8595-426E-892D-820FB3D29724}"/>
              </a:ext>
            </a:extLst>
          </p:cNvPr>
          <p:cNvSpPr/>
          <p:nvPr/>
        </p:nvSpPr>
        <p:spPr>
          <a:xfrm>
            <a:off x="2915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5D5BFC6-8BB5-4EF1-9606-BC8BD98E1413}"/>
              </a:ext>
            </a:extLst>
          </p:cNvPr>
          <p:cNvSpPr/>
          <p:nvPr/>
        </p:nvSpPr>
        <p:spPr>
          <a:xfrm>
            <a:off x="3347470" y="33894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B5835EB-F7E9-4013-A643-6C95C5AE4694}"/>
              </a:ext>
            </a:extLst>
          </p:cNvPr>
          <p:cNvSpPr/>
          <p:nvPr/>
        </p:nvSpPr>
        <p:spPr>
          <a:xfrm>
            <a:off x="3779470" y="33933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27FB47-58D7-4A4E-874F-35D1178CD26B}"/>
              </a:ext>
            </a:extLst>
          </p:cNvPr>
          <p:cNvSpPr/>
          <p:nvPr/>
        </p:nvSpPr>
        <p:spPr>
          <a:xfrm>
            <a:off x="4427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4E9AC32-66C9-4549-81C5-17A2379A5573}"/>
              </a:ext>
            </a:extLst>
          </p:cNvPr>
          <p:cNvSpPr/>
          <p:nvPr/>
        </p:nvSpPr>
        <p:spPr>
          <a:xfrm>
            <a:off x="485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11FDDCC-7C8A-40F6-9D4F-7C224E197BF6}"/>
              </a:ext>
            </a:extLst>
          </p:cNvPr>
          <p:cNvSpPr/>
          <p:nvPr/>
        </p:nvSpPr>
        <p:spPr>
          <a:xfrm>
            <a:off x="5291470" y="376174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E8D5AA8-B660-4A6E-9D14-1278475E6DA6}"/>
              </a:ext>
            </a:extLst>
          </p:cNvPr>
          <p:cNvSpPr/>
          <p:nvPr/>
        </p:nvSpPr>
        <p:spPr>
          <a:xfrm>
            <a:off x="5723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90BC4C8-CBBA-4BB3-9947-592FB073DA42}"/>
              </a:ext>
            </a:extLst>
          </p:cNvPr>
          <p:cNvSpPr/>
          <p:nvPr/>
        </p:nvSpPr>
        <p:spPr>
          <a:xfrm>
            <a:off x="6155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954EA9E-CAAE-41CB-BBEF-F0A78091E1CB}"/>
              </a:ext>
            </a:extLst>
          </p:cNvPr>
          <p:cNvSpPr/>
          <p:nvPr/>
        </p:nvSpPr>
        <p:spPr>
          <a:xfrm>
            <a:off x="6587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6152210-27BD-4735-A0C4-8F934BAC094F}"/>
              </a:ext>
            </a:extLst>
          </p:cNvPr>
          <p:cNvSpPr/>
          <p:nvPr/>
        </p:nvSpPr>
        <p:spPr>
          <a:xfrm>
            <a:off x="7019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7205993-5F95-4B0D-98CD-6A9B773FF5D0}"/>
              </a:ext>
            </a:extLst>
          </p:cNvPr>
          <p:cNvSpPr/>
          <p:nvPr/>
        </p:nvSpPr>
        <p:spPr>
          <a:xfrm>
            <a:off x="971470" y="375781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D221AF6-AB67-4F3A-A7D2-5098B13C2ED0}"/>
              </a:ext>
            </a:extLst>
          </p:cNvPr>
          <p:cNvSpPr/>
          <p:nvPr/>
        </p:nvSpPr>
        <p:spPr>
          <a:xfrm>
            <a:off x="140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9F51D1F-7135-4213-BF55-FE5FAF2C980E}"/>
              </a:ext>
            </a:extLst>
          </p:cNvPr>
          <p:cNvSpPr/>
          <p:nvPr/>
        </p:nvSpPr>
        <p:spPr>
          <a:xfrm>
            <a:off x="1835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071ECD-0AC6-45B7-A47E-5F0D485F156E}"/>
              </a:ext>
            </a:extLst>
          </p:cNvPr>
          <p:cNvSpPr/>
          <p:nvPr/>
        </p:nvSpPr>
        <p:spPr>
          <a:xfrm>
            <a:off x="2267470" y="376567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91BAF25-DE0C-4224-B61E-CE379A34366E}"/>
              </a:ext>
            </a:extLst>
          </p:cNvPr>
          <p:cNvSpPr/>
          <p:nvPr/>
        </p:nvSpPr>
        <p:spPr>
          <a:xfrm>
            <a:off x="2699470" y="3757810"/>
            <a:ext cx="432000" cy="432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51431B1-776C-4BF3-B174-318AAE7313FD}"/>
              </a:ext>
            </a:extLst>
          </p:cNvPr>
          <p:cNvSpPr/>
          <p:nvPr/>
        </p:nvSpPr>
        <p:spPr>
          <a:xfrm>
            <a:off x="3131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1B2BB8A-ED73-40C2-B100-1E004D7353FA}"/>
              </a:ext>
            </a:extLst>
          </p:cNvPr>
          <p:cNvSpPr/>
          <p:nvPr/>
        </p:nvSpPr>
        <p:spPr>
          <a:xfrm>
            <a:off x="3563470" y="376174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9229127-879A-4DF9-AB46-A4333F4C7252}"/>
              </a:ext>
            </a:extLst>
          </p:cNvPr>
          <p:cNvSpPr/>
          <p:nvPr/>
        </p:nvSpPr>
        <p:spPr>
          <a:xfrm>
            <a:off x="3995470" y="376567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5878E27-14F7-4B8A-9228-AD8A190126AF}"/>
              </a:ext>
            </a:extLst>
          </p:cNvPr>
          <p:cNvSpPr/>
          <p:nvPr/>
        </p:nvSpPr>
        <p:spPr>
          <a:xfrm>
            <a:off x="4211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2B817D6-FF8F-4FFA-B834-88635CDACE9F}"/>
              </a:ext>
            </a:extLst>
          </p:cNvPr>
          <p:cNvSpPr/>
          <p:nvPr/>
        </p:nvSpPr>
        <p:spPr>
          <a:xfrm>
            <a:off x="464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A7CD004-4696-4821-9EE0-D8EE938AFAD2}"/>
              </a:ext>
            </a:extLst>
          </p:cNvPr>
          <p:cNvSpPr/>
          <p:nvPr/>
        </p:nvSpPr>
        <p:spPr>
          <a:xfrm>
            <a:off x="507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781A760-1E8B-49B7-98DB-2BF795858C52}"/>
              </a:ext>
            </a:extLst>
          </p:cNvPr>
          <p:cNvSpPr/>
          <p:nvPr/>
        </p:nvSpPr>
        <p:spPr>
          <a:xfrm>
            <a:off x="5507470" y="414586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1249D1B-DB37-4C15-9856-0C2F91014B24}"/>
              </a:ext>
            </a:extLst>
          </p:cNvPr>
          <p:cNvSpPr/>
          <p:nvPr/>
        </p:nvSpPr>
        <p:spPr>
          <a:xfrm>
            <a:off x="5939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A3A2B67-C319-4BF9-9A73-E9C757F717E7}"/>
              </a:ext>
            </a:extLst>
          </p:cNvPr>
          <p:cNvSpPr/>
          <p:nvPr/>
        </p:nvSpPr>
        <p:spPr>
          <a:xfrm>
            <a:off x="6371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37912A53-261F-4445-93E1-4B0318C05D1E}"/>
              </a:ext>
            </a:extLst>
          </p:cNvPr>
          <p:cNvSpPr/>
          <p:nvPr/>
        </p:nvSpPr>
        <p:spPr>
          <a:xfrm>
            <a:off x="6803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CDB36F3-F49E-432B-A0C2-DAAB804ACBC0}"/>
              </a:ext>
            </a:extLst>
          </p:cNvPr>
          <p:cNvSpPr/>
          <p:nvPr/>
        </p:nvSpPr>
        <p:spPr>
          <a:xfrm>
            <a:off x="755470" y="413800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C9C857-7655-48E1-9365-FF80BA135B58}"/>
              </a:ext>
            </a:extLst>
          </p:cNvPr>
          <p:cNvSpPr/>
          <p:nvPr/>
        </p:nvSpPr>
        <p:spPr>
          <a:xfrm>
            <a:off x="118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F218662-87ED-4995-BCB1-33D6BB91FC36}"/>
              </a:ext>
            </a:extLst>
          </p:cNvPr>
          <p:cNvSpPr/>
          <p:nvPr/>
        </p:nvSpPr>
        <p:spPr>
          <a:xfrm>
            <a:off x="1619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E10B670-C59E-4C82-9520-2A54BDCCBD85}"/>
              </a:ext>
            </a:extLst>
          </p:cNvPr>
          <p:cNvSpPr/>
          <p:nvPr/>
        </p:nvSpPr>
        <p:spPr>
          <a:xfrm>
            <a:off x="2051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BDC6DA8-658F-485A-B276-B6BE191015C3}"/>
              </a:ext>
            </a:extLst>
          </p:cNvPr>
          <p:cNvSpPr/>
          <p:nvPr/>
        </p:nvSpPr>
        <p:spPr>
          <a:xfrm>
            <a:off x="2483470" y="4138000"/>
            <a:ext cx="432000" cy="432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0E117B2-E5DE-45CD-B9BA-5431CE2D3C3B}"/>
              </a:ext>
            </a:extLst>
          </p:cNvPr>
          <p:cNvSpPr/>
          <p:nvPr/>
        </p:nvSpPr>
        <p:spPr>
          <a:xfrm>
            <a:off x="2915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7F76B57-A681-4A4D-BD75-411390CAFF82}"/>
              </a:ext>
            </a:extLst>
          </p:cNvPr>
          <p:cNvSpPr/>
          <p:nvPr/>
        </p:nvSpPr>
        <p:spPr>
          <a:xfrm>
            <a:off x="3347470" y="414193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E9D10C8-81A7-4BDA-86DC-3A2AB534ACEE}"/>
              </a:ext>
            </a:extLst>
          </p:cNvPr>
          <p:cNvSpPr/>
          <p:nvPr/>
        </p:nvSpPr>
        <p:spPr>
          <a:xfrm>
            <a:off x="3779470" y="4145860"/>
            <a:ext cx="432000" cy="43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E68D1B1-108F-40D2-96B1-45D6B584F0DF}"/>
              </a:ext>
            </a:extLst>
          </p:cNvPr>
          <p:cNvCxnSpPr/>
          <p:nvPr/>
        </p:nvCxnSpPr>
        <p:spPr>
          <a:xfrm>
            <a:off x="1882130" y="1772770"/>
            <a:ext cx="1152340" cy="40325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D078950-AF96-4809-81E5-04BC173A0A98}"/>
              </a:ext>
            </a:extLst>
          </p:cNvPr>
          <p:cNvSpPr/>
          <p:nvPr/>
        </p:nvSpPr>
        <p:spPr>
          <a:xfrm>
            <a:off x="3565377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7FA1F9D-63CF-4132-A4B4-17848DE1ECDE}"/>
              </a:ext>
            </a:extLst>
          </p:cNvPr>
          <p:cNvSpPr/>
          <p:nvPr/>
        </p:nvSpPr>
        <p:spPr>
          <a:xfrm>
            <a:off x="3131040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99E9015-AAF2-4F58-B7CF-591A85ED18EE}"/>
              </a:ext>
            </a:extLst>
          </p:cNvPr>
          <p:cNvSpPr/>
          <p:nvPr/>
        </p:nvSpPr>
        <p:spPr>
          <a:xfrm>
            <a:off x="1405377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E090EE3-9798-4D8F-81F5-5C6A56CA84FF}"/>
              </a:ext>
            </a:extLst>
          </p:cNvPr>
          <p:cNvSpPr/>
          <p:nvPr/>
        </p:nvSpPr>
        <p:spPr>
          <a:xfrm>
            <a:off x="978051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0C37E3-234C-4DBD-9F52-D8DEEBF2A601}"/>
              </a:ext>
            </a:extLst>
          </p:cNvPr>
          <p:cNvSpPr/>
          <p:nvPr/>
        </p:nvSpPr>
        <p:spPr>
          <a:xfrm>
            <a:off x="6581870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65E423D9-1F4B-4CFE-A548-3327E50F8B19}"/>
              </a:ext>
            </a:extLst>
          </p:cNvPr>
          <p:cNvCxnSpPr>
            <a:cxnSpLocks/>
          </p:cNvCxnSpPr>
          <p:nvPr/>
        </p:nvCxnSpPr>
        <p:spPr>
          <a:xfrm>
            <a:off x="4008640" y="1844780"/>
            <a:ext cx="2867890" cy="3600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30" name="Rectangle 129">
            <a:extLst>
              <a:ext uri="{FF2B5EF4-FFF2-40B4-BE49-F238E27FC236}">
                <a16:creationId xmlns:a16="http://schemas.microsoft.com/office/drawing/2014/main" id="{C639B88E-20E1-4F8E-A836-A4353CE21044}"/>
              </a:ext>
            </a:extLst>
          </p:cNvPr>
          <p:cNvSpPr/>
          <p:nvPr/>
        </p:nvSpPr>
        <p:spPr>
          <a:xfrm>
            <a:off x="1839813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54D657E-4FA0-4609-BBE2-FE1B2073BE4B}"/>
              </a:ext>
            </a:extLst>
          </p:cNvPr>
          <p:cNvSpPr/>
          <p:nvPr/>
        </p:nvSpPr>
        <p:spPr>
          <a:xfrm>
            <a:off x="4008640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9BEEA4E-AB17-41B7-9C0B-B7D432DC9E5C}"/>
              </a:ext>
            </a:extLst>
          </p:cNvPr>
          <p:cNvSpPr/>
          <p:nvPr/>
        </p:nvSpPr>
        <p:spPr>
          <a:xfrm>
            <a:off x="4432233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644780-1B45-4006-BEFB-10C75FE68922}"/>
              </a:ext>
            </a:extLst>
          </p:cNvPr>
          <p:cNvSpPr txBox="1"/>
          <p:nvPr/>
        </p:nvSpPr>
        <p:spPr>
          <a:xfrm>
            <a:off x="1430500" y="243688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09357F4-BD85-4A8F-9578-AB440CFA430C}"/>
              </a:ext>
            </a:extLst>
          </p:cNvPr>
          <p:cNvSpPr txBox="1"/>
          <p:nvPr/>
        </p:nvSpPr>
        <p:spPr>
          <a:xfrm>
            <a:off x="4951693" y="238934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04DA5EA-ECC6-43D3-A912-E16340CBF502}"/>
              </a:ext>
            </a:extLst>
          </p:cNvPr>
          <p:cNvSpPr/>
          <p:nvPr/>
        </p:nvSpPr>
        <p:spPr>
          <a:xfrm>
            <a:off x="5294377" y="3809013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1E270F9-CE07-402D-919A-1E2DED3202B1}"/>
              </a:ext>
            </a:extLst>
          </p:cNvPr>
          <p:cNvSpPr/>
          <p:nvPr/>
        </p:nvSpPr>
        <p:spPr>
          <a:xfrm>
            <a:off x="4860040" y="3809013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392CBD8-09B0-4B2C-B171-D741CDA8E1C5}"/>
              </a:ext>
            </a:extLst>
          </p:cNvPr>
          <p:cNvSpPr/>
          <p:nvPr/>
        </p:nvSpPr>
        <p:spPr>
          <a:xfrm>
            <a:off x="5737640" y="3809013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D3F7F59-45CC-4357-864A-751711E7AE99}"/>
              </a:ext>
            </a:extLst>
          </p:cNvPr>
          <p:cNvSpPr/>
          <p:nvPr/>
        </p:nvSpPr>
        <p:spPr>
          <a:xfrm>
            <a:off x="6161233" y="3809013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542B0C-1DC6-4E80-8EAD-134D564248D9}"/>
              </a:ext>
            </a:extLst>
          </p:cNvPr>
          <p:cNvSpPr/>
          <p:nvPr/>
        </p:nvSpPr>
        <p:spPr>
          <a:xfrm>
            <a:off x="2702017" y="3809013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F42E4FD-003E-49F3-B212-B68DEF3AC50E}"/>
              </a:ext>
            </a:extLst>
          </p:cNvPr>
          <p:cNvSpPr/>
          <p:nvPr/>
        </p:nvSpPr>
        <p:spPr>
          <a:xfrm>
            <a:off x="2267680" y="3809013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B7D9EE3F-061C-461E-B688-9B0819D63C49}"/>
              </a:ext>
            </a:extLst>
          </p:cNvPr>
          <p:cNvSpPr/>
          <p:nvPr/>
        </p:nvSpPr>
        <p:spPr>
          <a:xfrm>
            <a:off x="3561103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2678B5D0-AAD3-4A23-8310-381565D4FB38}"/>
              </a:ext>
            </a:extLst>
          </p:cNvPr>
          <p:cNvSpPr/>
          <p:nvPr/>
        </p:nvSpPr>
        <p:spPr>
          <a:xfrm>
            <a:off x="3126766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CB6E0F0-722D-4022-A2BC-BFC0529697A3}"/>
              </a:ext>
            </a:extLst>
          </p:cNvPr>
          <p:cNvSpPr/>
          <p:nvPr/>
        </p:nvSpPr>
        <p:spPr>
          <a:xfrm>
            <a:off x="1401103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5BEA25C-5F52-4B6B-8317-93848D40A4BC}"/>
              </a:ext>
            </a:extLst>
          </p:cNvPr>
          <p:cNvSpPr/>
          <p:nvPr/>
        </p:nvSpPr>
        <p:spPr>
          <a:xfrm>
            <a:off x="973777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2B65D07-0E95-4087-BCCF-25A9AA690E49}"/>
              </a:ext>
            </a:extLst>
          </p:cNvPr>
          <p:cNvSpPr/>
          <p:nvPr/>
        </p:nvSpPr>
        <p:spPr>
          <a:xfrm>
            <a:off x="6577596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B3815671-11EF-4963-A409-88308131345F}"/>
              </a:ext>
            </a:extLst>
          </p:cNvPr>
          <p:cNvSpPr/>
          <p:nvPr/>
        </p:nvSpPr>
        <p:spPr>
          <a:xfrm>
            <a:off x="1835539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DCBF60D-0691-4FCD-BA00-56438E9D1D89}"/>
              </a:ext>
            </a:extLst>
          </p:cNvPr>
          <p:cNvSpPr/>
          <p:nvPr/>
        </p:nvSpPr>
        <p:spPr>
          <a:xfrm>
            <a:off x="4004366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5AE3F09-277C-43FC-97E6-0AC313976FDA}"/>
              </a:ext>
            </a:extLst>
          </p:cNvPr>
          <p:cNvSpPr/>
          <p:nvPr/>
        </p:nvSpPr>
        <p:spPr>
          <a:xfrm>
            <a:off x="4427959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EA27F51-64F8-4391-8900-908A8C4C0107}"/>
              </a:ext>
            </a:extLst>
          </p:cNvPr>
          <p:cNvSpPr/>
          <p:nvPr/>
        </p:nvSpPr>
        <p:spPr>
          <a:xfrm>
            <a:off x="5290103" y="2810585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5CA71C4-8129-4E69-BCDD-25F1AF02B5AB}"/>
              </a:ext>
            </a:extLst>
          </p:cNvPr>
          <p:cNvSpPr/>
          <p:nvPr/>
        </p:nvSpPr>
        <p:spPr>
          <a:xfrm>
            <a:off x="4855766" y="2810585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5ED150B-8954-4C0B-A5D7-3520B1EE9879}"/>
              </a:ext>
            </a:extLst>
          </p:cNvPr>
          <p:cNvSpPr/>
          <p:nvPr/>
        </p:nvSpPr>
        <p:spPr>
          <a:xfrm>
            <a:off x="6156959" y="2810585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42B2388-3119-4262-9A76-1C7C064C9806}"/>
              </a:ext>
            </a:extLst>
          </p:cNvPr>
          <p:cNvSpPr/>
          <p:nvPr/>
        </p:nvSpPr>
        <p:spPr>
          <a:xfrm>
            <a:off x="1835620" y="2810585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08638899-279E-4E1A-BFF1-E073AF273CE6}"/>
              </a:ext>
            </a:extLst>
          </p:cNvPr>
          <p:cNvSpPr/>
          <p:nvPr/>
        </p:nvSpPr>
        <p:spPr>
          <a:xfrm>
            <a:off x="2263406" y="2810585"/>
            <a:ext cx="432000" cy="97971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786E539-EE08-4F46-AC91-DDC9A5CA706C}"/>
              </a:ext>
            </a:extLst>
          </p:cNvPr>
          <p:cNvSpPr txBox="1"/>
          <p:nvPr/>
        </p:nvSpPr>
        <p:spPr>
          <a:xfrm>
            <a:off x="5590656" y="480965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1B4D259-0A88-4B43-8935-8EFE7F23A2BB}"/>
              </a:ext>
            </a:extLst>
          </p:cNvPr>
          <p:cNvSpPr txBox="1"/>
          <p:nvPr/>
        </p:nvSpPr>
        <p:spPr>
          <a:xfrm>
            <a:off x="2785249" y="481177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ch</a:t>
            </a:r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4309E2-0070-4F11-8603-D52F016A78CE}"/>
              </a:ext>
            </a:extLst>
          </p:cNvPr>
          <p:cNvSpPr/>
          <p:nvPr/>
        </p:nvSpPr>
        <p:spPr>
          <a:xfrm>
            <a:off x="1203298" y="5781840"/>
            <a:ext cx="6825182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Requires 2x the number of channels, this will be simulated for evaluation.</a:t>
            </a:r>
            <a:endParaRPr lang="en-CH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E7A8CE-45AD-45C4-A790-7D2C56A743DD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3652910" y="1095833"/>
            <a:ext cx="124193" cy="1714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A02AC7EA-5270-40F5-8497-0521A3781C99}"/>
              </a:ext>
            </a:extLst>
          </p:cNvPr>
          <p:cNvSpPr/>
          <p:nvPr/>
        </p:nvSpPr>
        <p:spPr>
          <a:xfrm>
            <a:off x="2699740" y="2812660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830B5B0-2C63-480A-B019-B63B5FAE60FD}"/>
              </a:ext>
            </a:extLst>
          </p:cNvPr>
          <p:cNvSpPr/>
          <p:nvPr/>
        </p:nvSpPr>
        <p:spPr>
          <a:xfrm>
            <a:off x="5724160" y="2809340"/>
            <a:ext cx="432000" cy="9797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276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noise drastically with cryogenic cooling (LN2) in a vacuum chamber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4A5FB3D-F0A9-45DD-8488-379744DFA851}"/>
              </a:ext>
            </a:extLst>
          </p:cNvPr>
          <p:cNvSpPr/>
          <p:nvPr/>
        </p:nvSpPr>
        <p:spPr>
          <a:xfrm>
            <a:off x="911773" y="3021573"/>
            <a:ext cx="266437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SciFi</a:t>
            </a:r>
            <a:r>
              <a:rPr lang="en-US" dirty="0"/>
              <a:t> mat</a:t>
            </a:r>
            <a:endParaRPr lang="en-CH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1DD0C55-B865-4813-928A-83878789D47B}"/>
              </a:ext>
            </a:extLst>
          </p:cNvPr>
          <p:cNvSpPr/>
          <p:nvPr/>
        </p:nvSpPr>
        <p:spPr>
          <a:xfrm>
            <a:off x="911773" y="2589515"/>
            <a:ext cx="266437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SciFi</a:t>
            </a:r>
            <a:r>
              <a:rPr lang="en-US" dirty="0"/>
              <a:t> mat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ED6349-CC70-44B6-B948-36DA62EF44EE}"/>
              </a:ext>
            </a:extLst>
          </p:cNvPr>
          <p:cNvSpPr txBox="1"/>
          <p:nvPr/>
        </p:nvSpPr>
        <p:spPr>
          <a:xfrm rot="16200000">
            <a:off x="184090" y="2397294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</a:t>
            </a:r>
            <a:endParaRPr lang="en-CH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7489F62-A108-4897-8ABA-0D317128D8F8}"/>
              </a:ext>
            </a:extLst>
          </p:cNvPr>
          <p:cNvSpPr/>
          <p:nvPr/>
        </p:nvSpPr>
        <p:spPr>
          <a:xfrm>
            <a:off x="911773" y="2157515"/>
            <a:ext cx="266437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SciFi</a:t>
            </a:r>
            <a:r>
              <a:rPr lang="en-US" dirty="0"/>
              <a:t> mat</a:t>
            </a:r>
            <a:endParaRPr lang="en-CH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ADBF73D-4106-496D-9A94-F3C9A1A7273E}"/>
              </a:ext>
            </a:extLst>
          </p:cNvPr>
          <p:cNvSpPr/>
          <p:nvPr/>
        </p:nvSpPr>
        <p:spPr>
          <a:xfrm>
            <a:off x="911773" y="1725395"/>
            <a:ext cx="266437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SciFi</a:t>
            </a:r>
            <a:r>
              <a:rPr lang="en-US" dirty="0"/>
              <a:t> mat</a:t>
            </a:r>
            <a:endParaRPr lang="en-CH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8837B7F-B53F-4924-A7A3-E6D63452B21A}"/>
              </a:ext>
            </a:extLst>
          </p:cNvPr>
          <p:cNvSpPr/>
          <p:nvPr/>
        </p:nvSpPr>
        <p:spPr>
          <a:xfrm>
            <a:off x="3563170" y="3021515"/>
            <a:ext cx="360000" cy="43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603E832-E164-4440-9CA4-2567B0BCF72D}"/>
              </a:ext>
            </a:extLst>
          </p:cNvPr>
          <p:cNvSpPr/>
          <p:nvPr/>
        </p:nvSpPr>
        <p:spPr>
          <a:xfrm>
            <a:off x="3564364" y="2589395"/>
            <a:ext cx="360000" cy="43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411E82D-8B72-4D89-BF19-88D848414394}"/>
              </a:ext>
            </a:extLst>
          </p:cNvPr>
          <p:cNvSpPr/>
          <p:nvPr/>
        </p:nvSpPr>
        <p:spPr>
          <a:xfrm>
            <a:off x="3564364" y="2151949"/>
            <a:ext cx="360000" cy="43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70125495-5860-464B-8A98-76767F49281A}"/>
              </a:ext>
            </a:extLst>
          </p:cNvPr>
          <p:cNvSpPr/>
          <p:nvPr/>
        </p:nvSpPr>
        <p:spPr>
          <a:xfrm>
            <a:off x="3564364" y="1720715"/>
            <a:ext cx="360000" cy="43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7FA498-FC37-4605-98B8-69656EECFB53}"/>
              </a:ext>
            </a:extLst>
          </p:cNvPr>
          <p:cNvCxnSpPr/>
          <p:nvPr/>
        </p:nvCxnSpPr>
        <p:spPr>
          <a:xfrm>
            <a:off x="911773" y="1720715"/>
            <a:ext cx="0" cy="1732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09743902-6C39-43F1-BB1B-354D5C3DBDD0}"/>
              </a:ext>
            </a:extLst>
          </p:cNvPr>
          <p:cNvSpPr txBox="1"/>
          <p:nvPr/>
        </p:nvSpPr>
        <p:spPr>
          <a:xfrm>
            <a:off x="4271391" y="1420224"/>
            <a:ext cx="205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Vacuum insulated cold box for LN2 cooling</a:t>
            </a:r>
            <a:endParaRPr lang="en-CH" sz="14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1EF4179-49A2-4AC8-B59D-31B5D49C8EB6}"/>
              </a:ext>
            </a:extLst>
          </p:cNvPr>
          <p:cNvCxnSpPr/>
          <p:nvPr/>
        </p:nvCxnSpPr>
        <p:spPr>
          <a:xfrm>
            <a:off x="3925558" y="3018229"/>
            <a:ext cx="419137" cy="75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D1FABCA-0746-43B7-A0DE-E2964352166C}"/>
              </a:ext>
            </a:extLst>
          </p:cNvPr>
          <p:cNvSpPr/>
          <p:nvPr/>
        </p:nvSpPr>
        <p:spPr>
          <a:xfrm>
            <a:off x="5364109" y="2193015"/>
            <a:ext cx="1368139" cy="6480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Electronics</a:t>
            </a: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BB2433-7CC2-4C96-8AB7-E0AF0426E45B}"/>
              </a:ext>
            </a:extLst>
          </p:cNvPr>
          <p:cNvSpPr txBox="1"/>
          <p:nvPr/>
        </p:nvSpPr>
        <p:spPr>
          <a:xfrm>
            <a:off x="864406" y="4016896"/>
            <a:ext cx="71410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Flexible interface with clear </a:t>
            </a:r>
            <a:r>
              <a:rPr lang="en-US" dirty="0" err="1">
                <a:solidFill>
                  <a:srgbClr val="FF0000"/>
                </a:solidFill>
              </a:rPr>
              <a:t>fibre</a:t>
            </a:r>
            <a:r>
              <a:rPr lang="en-US" dirty="0"/>
              <a:t>, expected light loss </a:t>
            </a:r>
            <a:r>
              <a:rPr lang="en-US" dirty="0">
                <a:solidFill>
                  <a:srgbClr val="FF0000"/>
                </a:solidFill>
              </a:rPr>
              <a:t>&lt;15%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Total width of vacuum vessel allows space between modules. Sufficient space for services for the Si-pixel detector is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Vacuum feedthrough with clear </a:t>
            </a:r>
            <a:r>
              <a:rPr lang="en-US" dirty="0" err="1"/>
              <a:t>fibres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0E3EE7-8ACD-49A1-9BB5-714AAC43D00C}"/>
              </a:ext>
            </a:extLst>
          </p:cNvPr>
          <p:cNvCxnSpPr/>
          <p:nvPr/>
        </p:nvCxnSpPr>
        <p:spPr>
          <a:xfrm flipH="1" flipV="1">
            <a:off x="4135126" y="3461241"/>
            <a:ext cx="136265" cy="5134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4B65B6C5-F1A0-4819-B99B-4A7519E63565}"/>
              </a:ext>
            </a:extLst>
          </p:cNvPr>
          <p:cNvSpPr/>
          <p:nvPr/>
        </p:nvSpPr>
        <p:spPr>
          <a:xfrm rot="19483600">
            <a:off x="3729134" y="2856350"/>
            <a:ext cx="1019407" cy="337700"/>
          </a:xfrm>
          <a:prstGeom prst="parallelogram">
            <a:avLst>
              <a:gd name="adj" fmla="val 7274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62653E2F-EFA1-4C0A-92E5-342A9E59E182}"/>
              </a:ext>
            </a:extLst>
          </p:cNvPr>
          <p:cNvSpPr/>
          <p:nvPr/>
        </p:nvSpPr>
        <p:spPr>
          <a:xfrm rot="1777174" flipV="1">
            <a:off x="3769551" y="1937983"/>
            <a:ext cx="1019407" cy="389583"/>
          </a:xfrm>
          <a:prstGeom prst="parallelogram">
            <a:avLst>
              <a:gd name="adj" fmla="val 5769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701DBC-905F-436C-9FBF-9711309E333E}"/>
              </a:ext>
            </a:extLst>
          </p:cNvPr>
          <p:cNvSpPr/>
          <p:nvPr/>
        </p:nvSpPr>
        <p:spPr>
          <a:xfrm>
            <a:off x="4344694" y="1941425"/>
            <a:ext cx="1019415" cy="12241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Vacuum</a:t>
            </a:r>
          </a:p>
          <a:p>
            <a:pPr algn="ctr"/>
            <a:r>
              <a:rPr lang="en-US" dirty="0"/>
              <a:t>vessel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10644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noise drastically with cryogenic cooling (LN2) in a vacuum chamber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44218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D5158B-571B-4747-86BE-521FA9F8C2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1155682"/>
            <a:ext cx="8092933" cy="565620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5C819B-84B8-4F78-A3B2-F1733100869A}"/>
              </a:ext>
            </a:extLst>
          </p:cNvPr>
          <p:cNvCxnSpPr>
            <a:cxnSpLocks/>
          </p:cNvCxnSpPr>
          <p:nvPr/>
        </p:nvCxnSpPr>
        <p:spPr>
          <a:xfrm flipV="1">
            <a:off x="6553200" y="3140960"/>
            <a:ext cx="0" cy="273638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19D078-B119-4D18-BD00-D3FD2F99AEFF}"/>
              </a:ext>
            </a:extLst>
          </p:cNvPr>
          <p:cNvCxnSpPr>
            <a:cxnSpLocks/>
          </p:cNvCxnSpPr>
          <p:nvPr/>
        </p:nvCxnSpPr>
        <p:spPr>
          <a:xfrm flipV="1">
            <a:off x="3923910" y="5489810"/>
            <a:ext cx="0" cy="38753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F6989E3-3AF0-48A1-9056-B0DA0D33A5E0}"/>
              </a:ext>
            </a:extLst>
          </p:cNvPr>
          <p:cNvSpPr txBox="1"/>
          <p:nvPr/>
        </p:nvSpPr>
        <p:spPr>
          <a:xfrm>
            <a:off x="6655759" y="4309095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-40°C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D1865A-A23B-425A-A086-C18B0AFA2FF8}"/>
              </a:ext>
            </a:extLst>
          </p:cNvPr>
          <p:cNvSpPr txBox="1"/>
          <p:nvPr/>
        </p:nvSpPr>
        <p:spPr>
          <a:xfrm>
            <a:off x="4692630" y="5059236"/>
            <a:ext cx="261575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120K -&gt; 1/4000 DCR of the current level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A9B8DE-77ED-4A64-A2D7-258ADD428662}"/>
              </a:ext>
            </a:extLst>
          </p:cNvPr>
          <p:cNvSpPr txBox="1"/>
          <p:nvPr/>
        </p:nvSpPr>
        <p:spPr>
          <a:xfrm>
            <a:off x="1849387" y="5263481"/>
            <a:ext cx="771365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2017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B1F78D-0C46-4B73-85AB-FACDA9657B6E}"/>
              </a:ext>
            </a:extLst>
          </p:cNvPr>
          <p:cNvSpPr txBox="1"/>
          <p:nvPr/>
        </p:nvSpPr>
        <p:spPr>
          <a:xfrm>
            <a:off x="4382129" y="1546348"/>
            <a:ext cx="285469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FBK </a:t>
            </a:r>
            <a:r>
              <a:rPr lang="en-US" dirty="0" err="1"/>
              <a:t>cryo</a:t>
            </a:r>
            <a:r>
              <a:rPr lang="en-US" dirty="0"/>
              <a:t> version of </a:t>
            </a:r>
            <a:r>
              <a:rPr lang="en-US" dirty="0" err="1"/>
              <a:t>SiPMs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16454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Reducing noise drastically with cryogenic cooling (LN2) in a vacuum chamber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8A5027-77CD-41A8-AC99-53245046F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Noise reduction for FBK </a:t>
            </a:r>
            <a:r>
              <a:rPr lang="en-US" sz="2000" dirty="0" err="1"/>
              <a:t>SiPMs</a:t>
            </a:r>
            <a:r>
              <a:rPr lang="en-US" sz="2000" dirty="0"/>
              <a:t> optimized for cryogenic operation:</a:t>
            </a:r>
          </a:p>
          <a:p>
            <a:r>
              <a:rPr lang="en-US" sz="2000" dirty="0"/>
              <a:t>pessimistic assumption for noise reduction slope (10K instead of 8K for a factor 2)</a:t>
            </a:r>
          </a:p>
          <a:p>
            <a:r>
              <a:rPr lang="en-US" sz="2000" dirty="0"/>
              <a:t>Limited range of valid slope</a:t>
            </a:r>
          </a:p>
          <a:p>
            <a:r>
              <a:rPr lang="en-US" sz="2000" dirty="0"/>
              <a:t>Upgrade II conditions, 10 x radiation level 6*10</a:t>
            </a:r>
            <a:r>
              <a:rPr lang="en-US" sz="2000" baseline="30000" dirty="0"/>
              <a:t>12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 </a:t>
            </a:r>
            <a:r>
              <a:rPr lang="en-US" sz="2000" dirty="0"/>
              <a:t>of current Upgrade</a:t>
            </a:r>
          </a:p>
          <a:p>
            <a:r>
              <a:rPr lang="en-US" sz="2000" dirty="0"/>
              <a:t>5x higher DCR than Hamamatsu for the same neutron fluence</a:t>
            </a:r>
          </a:p>
          <a:p>
            <a:pPr marL="0" indent="0">
              <a:buNone/>
            </a:pPr>
            <a:endParaRPr lang="en-CH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1EF5D-5000-4570-8CE3-1F9C8AD0A670}"/>
              </a:ext>
            </a:extLst>
          </p:cNvPr>
          <p:cNvSpPr txBox="1"/>
          <p:nvPr/>
        </p:nvSpPr>
        <p:spPr>
          <a:xfrm>
            <a:off x="522344" y="4290788"/>
            <a:ext cx="778116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dirty="0"/>
              <a:t>Cryocooling allows to reduce </a:t>
            </a:r>
            <a:r>
              <a:rPr lang="en-US" dirty="0">
                <a:solidFill>
                  <a:srgbClr val="FF0000"/>
                </a:solidFill>
              </a:rPr>
              <a:t>DCR</a:t>
            </a:r>
            <a:r>
              <a:rPr lang="en-US" dirty="0"/>
              <a:t> to a level of </a:t>
            </a:r>
            <a:r>
              <a:rPr lang="en-US" dirty="0">
                <a:solidFill>
                  <a:srgbClr val="FF0000"/>
                </a:solidFill>
              </a:rPr>
              <a:t>5*10</a:t>
            </a:r>
            <a:r>
              <a:rPr lang="en-US" baseline="30000" dirty="0">
                <a:solidFill>
                  <a:srgbClr val="FF0000"/>
                </a:solidFill>
              </a:rPr>
              <a:t>7 </a:t>
            </a:r>
            <a:r>
              <a:rPr lang="en-US" dirty="0"/>
              <a:t>Hz per </a:t>
            </a:r>
            <a:r>
              <a:rPr lang="en-US" dirty="0" err="1"/>
              <a:t>SiPM</a:t>
            </a:r>
            <a:r>
              <a:rPr lang="en-US" dirty="0"/>
              <a:t> array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</a:rPr>
              <a:t>Noise cut is as low as 1.5PE </a:t>
            </a:r>
            <a:r>
              <a:rPr lang="en-US" dirty="0"/>
              <a:t>producing less NCR than for the current detector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7E1C74-D294-4D40-9C56-3F1672256A0C}"/>
              </a:ext>
            </a:extLst>
          </p:cNvPr>
          <p:cNvSpPr txBox="1"/>
          <p:nvPr/>
        </p:nvSpPr>
        <p:spPr>
          <a:xfrm>
            <a:off x="522344" y="5687208"/>
            <a:ext cx="7781166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Cryogenic cooling is currently the only solution to operate the </a:t>
            </a:r>
            <a:r>
              <a:rPr lang="en-US" dirty="0" err="1"/>
              <a:t>SciFi</a:t>
            </a:r>
            <a:r>
              <a:rPr lang="en-US" dirty="0"/>
              <a:t> tracker beyond Run 4! It can compensate for the reduction of LY due to the </a:t>
            </a:r>
            <a:r>
              <a:rPr lang="en-US" dirty="0" err="1"/>
              <a:t>fibre</a:t>
            </a:r>
            <a:r>
              <a:rPr lang="en-US" dirty="0"/>
              <a:t> irradiation.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91290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Conclusion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8A5027-77CD-41A8-AC99-53245046F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0013"/>
            <a:ext cx="8229600" cy="5441878"/>
          </a:xfrm>
        </p:spPr>
        <p:txBody>
          <a:bodyPr>
            <a:normAutofit/>
          </a:bodyPr>
          <a:lstStyle/>
          <a:p>
            <a:r>
              <a:rPr lang="en-US" sz="1600" dirty="0"/>
              <a:t>Large uncertainties for radiation level simulated by </a:t>
            </a:r>
            <a:r>
              <a:rPr lang="en-US" sz="1600" dirty="0" err="1"/>
              <a:t>Fluka</a:t>
            </a:r>
            <a:r>
              <a:rPr lang="en-US" sz="1600" dirty="0"/>
              <a:t> (</a:t>
            </a:r>
            <a:r>
              <a:rPr lang="en-US" sz="1600" dirty="0">
                <a:solidFill>
                  <a:srgbClr val="FF0000"/>
                </a:solidFill>
              </a:rPr>
              <a:t>Factor 2</a:t>
            </a:r>
            <a:r>
              <a:rPr lang="en-US" sz="1600" dirty="0"/>
              <a:t>), neutron shield and neutron fluence.</a:t>
            </a:r>
          </a:p>
          <a:p>
            <a:r>
              <a:rPr lang="en-US" sz="1600" dirty="0">
                <a:solidFill>
                  <a:srgbClr val="FF0000"/>
                </a:solidFill>
              </a:rPr>
              <a:t>Uncertainties</a:t>
            </a:r>
            <a:r>
              <a:rPr lang="en-US" sz="1600" dirty="0"/>
              <a:t> for </a:t>
            </a:r>
            <a:r>
              <a:rPr lang="en-US" sz="1600" dirty="0">
                <a:solidFill>
                  <a:srgbClr val="FF0000"/>
                </a:solidFill>
              </a:rPr>
              <a:t>efficiency</a:t>
            </a:r>
            <a:r>
              <a:rPr lang="en-US" sz="1600" dirty="0"/>
              <a:t> are large when the </a:t>
            </a:r>
            <a:r>
              <a:rPr lang="en-US" sz="1600" dirty="0">
                <a:solidFill>
                  <a:srgbClr val="FF0000"/>
                </a:solidFill>
              </a:rPr>
              <a:t>LY is close to 10 </a:t>
            </a:r>
            <a:r>
              <a:rPr lang="en-US" sz="1600" dirty="0"/>
              <a:t>photons, steep rise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Uncertainties</a:t>
            </a:r>
            <a:r>
              <a:rPr lang="en-US" sz="1600" dirty="0"/>
              <a:t> in </a:t>
            </a:r>
            <a:r>
              <a:rPr lang="en-US" sz="1600" dirty="0">
                <a:solidFill>
                  <a:srgbClr val="FF0000"/>
                </a:solidFill>
              </a:rPr>
              <a:t>LY from the </a:t>
            </a:r>
            <a:r>
              <a:rPr lang="en-US" sz="1600" dirty="0" err="1">
                <a:solidFill>
                  <a:srgbClr val="FF0000"/>
                </a:solidFill>
              </a:rPr>
              <a:t>fibre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module at large irradiation level, annealing and aging of scintillator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CC"/>
                </a:solidFill>
              </a:rPr>
              <a:t>       </a:t>
            </a:r>
            <a:r>
              <a:rPr lang="en-US" sz="1600" dirty="0">
                <a:solidFill>
                  <a:srgbClr val="FF0000"/>
                </a:solidFill>
              </a:rPr>
              <a:t>We need to operate the detector to gain detailed knowledge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CC"/>
                </a:solidFill>
              </a:rPr>
              <a:t>Upgrade 1b:</a:t>
            </a:r>
          </a:p>
          <a:p>
            <a:pPr marL="0" indent="0">
              <a:buNone/>
            </a:pPr>
            <a:r>
              <a:rPr lang="en-US" sz="1600" dirty="0"/>
              <a:t>Optimistic scenario:</a:t>
            </a:r>
          </a:p>
          <a:p>
            <a:r>
              <a:rPr lang="en-US" sz="1600" dirty="0"/>
              <a:t>Replace the 12 0° central modules  (6 layers) with Si-pixel + </a:t>
            </a:r>
            <a:r>
              <a:rPr lang="en-US" sz="1600" dirty="0" err="1"/>
              <a:t>SciFi</a:t>
            </a:r>
            <a:r>
              <a:rPr lang="en-US" sz="1600" dirty="0"/>
              <a:t> modules.</a:t>
            </a:r>
          </a:p>
          <a:p>
            <a:r>
              <a:rPr lang="en-US" sz="1600" dirty="0"/>
              <a:t>Keep </a:t>
            </a:r>
            <a:r>
              <a:rPr lang="en-US" sz="1600" dirty="0" err="1"/>
              <a:t>fibre</a:t>
            </a:r>
            <a:r>
              <a:rPr lang="en-US" sz="1600" dirty="0"/>
              <a:t> modules with 5° angles without exchange of </a:t>
            </a:r>
            <a:r>
              <a:rPr lang="en-US" sz="1600" dirty="0" err="1"/>
              <a:t>fibres</a:t>
            </a:r>
            <a:r>
              <a:rPr lang="en-US" sz="1600" dirty="0"/>
              <a:t> </a:t>
            </a:r>
          </a:p>
          <a:p>
            <a:r>
              <a:rPr lang="en-US" sz="1600" dirty="0"/>
              <a:t>Replace </a:t>
            </a:r>
            <a:r>
              <a:rPr lang="en-US" sz="1600" dirty="0" err="1"/>
              <a:t>SiPMs</a:t>
            </a:r>
            <a:r>
              <a:rPr lang="en-US" sz="1600" dirty="0"/>
              <a:t> for all 24 central modules after Run 3 (avoid 80fb</a:t>
            </a:r>
            <a:r>
              <a:rPr lang="en-US" sz="1600" baseline="30000" dirty="0"/>
              <a:t>-1</a:t>
            </a:r>
            <a:r>
              <a:rPr lang="en-US" sz="1600" dirty="0"/>
              <a:t> of radiation for central </a:t>
            </a:r>
            <a:r>
              <a:rPr lang="en-US" sz="1600" dirty="0" err="1"/>
              <a:t>SiPMs</a:t>
            </a:r>
            <a:r>
              <a:rPr lang="en-US" sz="1600" dirty="0"/>
              <a:t>)</a:t>
            </a:r>
          </a:p>
          <a:p>
            <a:r>
              <a:rPr lang="en-US" sz="1600" dirty="0"/>
              <a:t>Develop and produce advanced micro-lens enhanced </a:t>
            </a:r>
            <a:r>
              <a:rPr lang="en-US" sz="1600" dirty="0" err="1"/>
              <a:t>SiPMs</a:t>
            </a:r>
            <a:r>
              <a:rPr lang="en-US" sz="1600" dirty="0"/>
              <a:t> for this replacement</a:t>
            </a:r>
          </a:p>
          <a:p>
            <a:pPr marL="0" indent="0">
              <a:buNone/>
            </a:pPr>
            <a:r>
              <a:rPr lang="en-US" sz="1600" dirty="0"/>
              <a:t>Pessimistic scenario:</a:t>
            </a:r>
          </a:p>
          <a:p>
            <a:r>
              <a:rPr lang="en-US" sz="1600" dirty="0"/>
              <a:t>All replacements needed for the optimistic case plus replacing also the 5° central </a:t>
            </a:r>
            <a:r>
              <a:rPr lang="en-US" sz="1600" dirty="0" err="1"/>
              <a:t>fibre</a:t>
            </a:r>
            <a:r>
              <a:rPr lang="en-US" sz="1600" dirty="0"/>
              <a:t> modules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CC"/>
                </a:solidFill>
              </a:rPr>
              <a:t>Upgrade 2:</a:t>
            </a:r>
          </a:p>
          <a:p>
            <a:r>
              <a:rPr lang="en-US" sz="1600" dirty="0"/>
              <a:t>Replace all modules and </a:t>
            </a:r>
            <a:r>
              <a:rPr lang="en-US" sz="1600" dirty="0" err="1"/>
              <a:t>SiPMs</a:t>
            </a:r>
            <a:endParaRPr lang="en-US" sz="1600" dirty="0"/>
          </a:p>
          <a:p>
            <a:r>
              <a:rPr lang="en-US" sz="1600" dirty="0"/>
              <a:t>Replace cooling with cryogenic LN2 cooling and develop a clear </a:t>
            </a:r>
            <a:r>
              <a:rPr lang="en-US" sz="1600" dirty="0" err="1"/>
              <a:t>fibre</a:t>
            </a:r>
            <a:r>
              <a:rPr lang="en-US" sz="1600" dirty="0"/>
              <a:t> interface </a:t>
            </a:r>
          </a:p>
          <a:p>
            <a:pPr marL="0" indent="0">
              <a:buNone/>
            </a:pP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929786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EPFL and Upgrade 1b,2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8A5027-77CD-41A8-AC99-53245046F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735" y="1508211"/>
            <a:ext cx="8229600" cy="5303680"/>
          </a:xfrm>
        </p:spPr>
        <p:txBody>
          <a:bodyPr>
            <a:normAutofit/>
          </a:bodyPr>
          <a:lstStyle/>
          <a:p>
            <a:r>
              <a:rPr lang="en-US" sz="2000" dirty="0"/>
              <a:t>Development of radiation optimized </a:t>
            </a:r>
            <a:r>
              <a:rPr lang="en-US" sz="2000" dirty="0" err="1"/>
              <a:t>SiPMs</a:t>
            </a:r>
            <a:endParaRPr lang="en-US" sz="2000" dirty="0"/>
          </a:p>
          <a:p>
            <a:pPr lvl="1"/>
            <a:r>
              <a:rPr lang="en-US" sz="1800" dirty="0"/>
              <a:t>Study optical focusing system on pixels with micro-lens to increase overall PDE.</a:t>
            </a:r>
          </a:p>
          <a:p>
            <a:pPr lvl="1"/>
            <a:r>
              <a:rPr lang="en-US" sz="1800" dirty="0"/>
              <a:t>Study more radiation hard </a:t>
            </a:r>
            <a:r>
              <a:rPr lang="en-US" sz="1800" dirty="0" err="1"/>
              <a:t>SiPM</a:t>
            </a:r>
            <a:r>
              <a:rPr lang="en-US" sz="1800" dirty="0"/>
              <a:t> implementations (silicon structures) and the use of smaller pixels (Hamamatsu, </a:t>
            </a:r>
            <a:r>
              <a:rPr lang="en-US" sz="1800" dirty="0" err="1"/>
              <a:t>Ketek</a:t>
            </a:r>
            <a:r>
              <a:rPr lang="en-US" sz="1800" dirty="0"/>
              <a:t>, FBK, </a:t>
            </a:r>
            <a:r>
              <a:rPr lang="en-US" sz="1800" dirty="0" err="1"/>
              <a:t>SensL</a:t>
            </a:r>
            <a:r>
              <a:rPr lang="en-US" sz="1800" dirty="0"/>
              <a:t>, …).</a:t>
            </a:r>
          </a:p>
          <a:p>
            <a:r>
              <a:rPr lang="en-US" sz="2000" dirty="0"/>
              <a:t>Development of a clear </a:t>
            </a:r>
            <a:r>
              <a:rPr lang="en-US" sz="2000" dirty="0" err="1"/>
              <a:t>fibre</a:t>
            </a:r>
            <a:r>
              <a:rPr lang="en-US" sz="2000" dirty="0"/>
              <a:t> interface required for cryogenic cooling (vacuum feedthrough) and to reduce </a:t>
            </a:r>
            <a:r>
              <a:rPr lang="en-US" sz="2000" dirty="0" err="1"/>
              <a:t>SciFi</a:t>
            </a:r>
            <a:r>
              <a:rPr lang="en-US" sz="2000" dirty="0"/>
              <a:t> length for segmented readout.</a:t>
            </a:r>
          </a:p>
          <a:p>
            <a:r>
              <a:rPr lang="en-US" sz="2000" dirty="0"/>
              <a:t>Development of fast, high light yield, green </a:t>
            </a:r>
            <a:r>
              <a:rPr lang="en-US" sz="2000" dirty="0" err="1"/>
              <a:t>fibres</a:t>
            </a:r>
            <a:r>
              <a:rPr lang="en-US" sz="2000" dirty="0"/>
              <a:t> to reduce light transport loss (radiation) with possible application in </a:t>
            </a:r>
            <a:r>
              <a:rPr lang="en-US" sz="2000" dirty="0" err="1"/>
              <a:t>LHCb</a:t>
            </a:r>
            <a:r>
              <a:rPr lang="en-US" sz="2000" dirty="0"/>
              <a:t> </a:t>
            </a:r>
            <a:r>
              <a:rPr lang="en-US" sz="2000" dirty="0" err="1"/>
              <a:t>SciFi</a:t>
            </a:r>
            <a:r>
              <a:rPr lang="en-US" sz="2000" dirty="0"/>
              <a:t> Upgrade 1b or </a:t>
            </a:r>
            <a:r>
              <a:rPr lang="en-US" sz="2000"/>
              <a:t>II.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1142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Backup  S/N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5EE71B8A-BEF4-4305-980D-6DBD03A1BF43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39412BD0-AD24-4883-9340-C97F691E1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78" y="1452200"/>
            <a:ext cx="8229600" cy="824640"/>
          </a:xfrm>
        </p:spPr>
        <p:txBody>
          <a:bodyPr>
            <a:noAutofit/>
          </a:bodyPr>
          <a:lstStyle/>
          <a:p>
            <a:r>
              <a:rPr lang="en-US" sz="2000" dirty="0"/>
              <a:t>Reduced hit detection efficiency is the “aging” effect of  the </a:t>
            </a:r>
            <a:r>
              <a:rPr lang="en-US" sz="2000" dirty="0" err="1"/>
              <a:t>SciFi</a:t>
            </a:r>
            <a:r>
              <a:rPr lang="en-US" sz="2000" dirty="0"/>
              <a:t> and is directly coupled to the S/N ratio. </a:t>
            </a:r>
          </a:p>
          <a:p>
            <a:r>
              <a:rPr lang="en-US" sz="2000" dirty="0"/>
              <a:t>For 50 fb</a:t>
            </a:r>
            <a:r>
              <a:rPr lang="en-US" sz="2000" baseline="30000" dirty="0"/>
              <a:t>-1</a:t>
            </a:r>
            <a:r>
              <a:rPr lang="en-US" sz="2000" dirty="0"/>
              <a:t> a reduction of efficiency of 1-2% is expected. Precise numbers are difficult to obtain before a few years of operation.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7B0ADA-D824-4150-8028-9293A8C54E9B}"/>
              </a:ext>
            </a:extLst>
          </p:cNvPr>
          <p:cNvSpPr txBox="1"/>
          <p:nvPr/>
        </p:nvSpPr>
        <p:spPr>
          <a:xfrm>
            <a:off x="4067931" y="4309095"/>
            <a:ext cx="10918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600" dirty="0"/>
              <a:t>S / 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42776C-155C-440A-AB86-8B969D221C32}"/>
              </a:ext>
            </a:extLst>
          </p:cNvPr>
          <p:cNvSpPr txBox="1"/>
          <p:nvPr/>
        </p:nvSpPr>
        <p:spPr>
          <a:xfrm>
            <a:off x="4712437" y="2856564"/>
            <a:ext cx="3560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Increase luminosity increases noise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F8085D-0A68-49F6-92E6-94BF43E5465B}"/>
              </a:ext>
            </a:extLst>
          </p:cNvPr>
          <p:cNvCxnSpPr/>
          <p:nvPr/>
        </p:nvCxnSpPr>
        <p:spPr>
          <a:xfrm flipH="1">
            <a:off x="5076070" y="3242057"/>
            <a:ext cx="504070" cy="9790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9343C34-9BFB-490B-A00B-CA6C850AD5AB}"/>
              </a:ext>
            </a:extLst>
          </p:cNvPr>
          <p:cNvSpPr txBox="1"/>
          <p:nvPr/>
        </p:nvSpPr>
        <p:spPr>
          <a:xfrm>
            <a:off x="476691" y="3005324"/>
            <a:ext cx="3933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Light loss of fibres decreases signal, green fibres help.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80A1AF-555F-46E9-B8F7-EBEC9551DF64}"/>
              </a:ext>
            </a:extLst>
          </p:cNvPr>
          <p:cNvCxnSpPr/>
          <p:nvPr/>
        </p:nvCxnSpPr>
        <p:spPr>
          <a:xfrm>
            <a:off x="3419840" y="3393067"/>
            <a:ext cx="648091" cy="8668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E8088E-BD99-4F62-8525-5A00ABB30ADA}"/>
              </a:ext>
            </a:extLst>
          </p:cNvPr>
          <p:cNvSpPr txBox="1"/>
          <p:nvPr/>
        </p:nvSpPr>
        <p:spPr>
          <a:xfrm>
            <a:off x="296878" y="5871454"/>
            <a:ext cx="2466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Increase PDE of </a:t>
            </a:r>
            <a:r>
              <a:rPr lang="en-GB" sz="1600" dirty="0" err="1"/>
              <a:t>SiPM</a:t>
            </a:r>
            <a:r>
              <a:rPr lang="en-GB" sz="1600" dirty="0"/>
              <a:t> increases signal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8E2D4C-576E-47D3-9044-B2639225E902}"/>
              </a:ext>
            </a:extLst>
          </p:cNvPr>
          <p:cNvCxnSpPr/>
          <p:nvPr/>
        </p:nvCxnSpPr>
        <p:spPr>
          <a:xfrm flipV="1">
            <a:off x="2762911" y="5043411"/>
            <a:ext cx="1171229" cy="6899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46B04B-438C-4642-BB66-81391E58F281}"/>
              </a:ext>
            </a:extLst>
          </p:cNvPr>
          <p:cNvCxnSpPr/>
          <p:nvPr/>
        </p:nvCxnSpPr>
        <p:spPr>
          <a:xfrm flipH="1" flipV="1">
            <a:off x="5292101" y="4994095"/>
            <a:ext cx="576079" cy="5231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293DADF-E2A6-4D2A-A93D-83AB268AD145}"/>
              </a:ext>
            </a:extLst>
          </p:cNvPr>
          <p:cNvSpPr txBox="1"/>
          <p:nvPr/>
        </p:nvSpPr>
        <p:spPr>
          <a:xfrm>
            <a:off x="5868180" y="5640404"/>
            <a:ext cx="299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Decrease active surface of </a:t>
            </a:r>
            <a:r>
              <a:rPr lang="en-GB" sz="1600" dirty="0" err="1"/>
              <a:t>SiPM</a:t>
            </a:r>
            <a:r>
              <a:rPr lang="en-GB" sz="1600" dirty="0"/>
              <a:t> reduces noise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A3BFC6-B034-473B-BB20-D933C3189130}"/>
              </a:ext>
            </a:extLst>
          </p:cNvPr>
          <p:cNvSpPr txBox="1"/>
          <p:nvPr/>
        </p:nvSpPr>
        <p:spPr>
          <a:xfrm>
            <a:off x="6167870" y="3500801"/>
            <a:ext cx="27814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Reduce pixel size to improve x-talk, AP DCR, current induced self-heating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C11E05-0213-45A8-A4BF-2FA1B5A5D952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5271952" y="4039410"/>
            <a:ext cx="895918" cy="5302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217A0BD-1CCA-4D45-81B3-B2B1C672F9DF}"/>
              </a:ext>
            </a:extLst>
          </p:cNvPr>
          <p:cNvCxnSpPr/>
          <p:nvPr/>
        </p:nvCxnSpPr>
        <p:spPr>
          <a:xfrm flipV="1">
            <a:off x="4027506" y="4869200"/>
            <a:ext cx="288039" cy="1022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99FD6C-DEDC-44F5-9B84-52A1E1AB35A5}"/>
              </a:ext>
            </a:extLst>
          </p:cNvPr>
          <p:cNvCxnSpPr/>
          <p:nvPr/>
        </p:nvCxnSpPr>
        <p:spPr>
          <a:xfrm flipV="1">
            <a:off x="4057023" y="4869200"/>
            <a:ext cx="853673" cy="1022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665C90F-64A9-43EA-93A3-1358CA94C972}"/>
              </a:ext>
            </a:extLst>
          </p:cNvPr>
          <p:cNvSpPr txBox="1"/>
          <p:nvPr/>
        </p:nvSpPr>
        <p:spPr>
          <a:xfrm>
            <a:off x="3114107" y="5933366"/>
            <a:ext cx="246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Decrease the number of fibre layers in mat to reduce occupancy!</a:t>
            </a:r>
          </a:p>
        </p:txBody>
      </p:sp>
    </p:spTree>
    <p:extLst>
      <p:ext uri="{BB962C8B-B14F-4D97-AF65-F5344CB8AC3E}">
        <p14:creationId xmlns:p14="http://schemas.microsoft.com/office/powerpoint/2010/main" val="35362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410" y="274638"/>
            <a:ext cx="8229600" cy="1143000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aging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624157BF-B055-4B87-9EAF-8F26AB27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err="1"/>
              <a:t>SiPM</a:t>
            </a:r>
            <a:r>
              <a:rPr lang="en-US" sz="2800" dirty="0"/>
              <a:t> nominal design:</a:t>
            </a:r>
          </a:p>
          <a:p>
            <a:r>
              <a:rPr lang="en-US" sz="2800" dirty="0"/>
              <a:t>Design luminosity 50fb</a:t>
            </a:r>
            <a:r>
              <a:rPr lang="en-US" sz="2800" baseline="30000" dirty="0"/>
              <a:t>-1</a:t>
            </a:r>
          </a:p>
          <a:p>
            <a:pPr lvl="1"/>
            <a:r>
              <a:rPr lang="en-US" sz="2000" dirty="0"/>
              <a:t>Neutron radiation: 6*10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</a:p>
          <a:p>
            <a:pPr lvl="1"/>
            <a:r>
              <a:rPr lang="en-US" sz="2000" dirty="0"/>
              <a:t>Charged: 50Gy, responsible for 15-20% of </a:t>
            </a:r>
            <a:r>
              <a:rPr lang="en-US" sz="2000" dirty="0" err="1"/>
              <a:t>SiPM</a:t>
            </a:r>
            <a:r>
              <a:rPr lang="en-US" sz="2000" dirty="0"/>
              <a:t> DCR increase after neutron shielding</a:t>
            </a:r>
          </a:p>
          <a:p>
            <a:r>
              <a:rPr lang="en-US" sz="2800" dirty="0" err="1"/>
              <a:t>Fluka</a:t>
            </a:r>
            <a:r>
              <a:rPr lang="en-US" sz="2800" dirty="0"/>
              <a:t> simulation with neutron shield yields the values for the most exposed regions in T1 and T3: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</a:rPr>
              <a:t>T1</a:t>
            </a:r>
            <a:r>
              <a:rPr lang="en-GB" sz="2000" dirty="0"/>
              <a:t>: </a:t>
            </a:r>
            <a:r>
              <a:rPr lang="en-US" sz="2000" dirty="0"/>
              <a:t>8.1*10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 </a:t>
            </a:r>
            <a:r>
              <a:rPr lang="en-US" sz="2000" dirty="0">
                <a:solidFill>
                  <a:srgbClr val="C00000"/>
                </a:solidFill>
              </a:rPr>
              <a:t>3.3*10</a:t>
            </a:r>
            <a:r>
              <a:rPr lang="en-US" sz="2000" baseline="30000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(reduction of 2.5 after shielding )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</a:rPr>
              <a:t>T3</a:t>
            </a:r>
            <a:r>
              <a:rPr lang="en-GB" sz="2000" dirty="0"/>
              <a:t>: </a:t>
            </a:r>
            <a:r>
              <a:rPr lang="en-US" sz="2000" dirty="0"/>
              <a:t>14*10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 </a:t>
            </a:r>
            <a:r>
              <a:rPr lang="en-US" sz="2000" dirty="0">
                <a:solidFill>
                  <a:srgbClr val="C00000"/>
                </a:solidFill>
              </a:rPr>
              <a:t>4.2*10</a:t>
            </a:r>
            <a:r>
              <a:rPr lang="en-US" sz="2000" baseline="30000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(reduction of 3.4 after shielding )</a:t>
            </a:r>
            <a:endParaRPr lang="en-US" sz="2400" dirty="0"/>
          </a:p>
          <a:p>
            <a:r>
              <a:rPr lang="en-US" sz="2400" dirty="0" err="1"/>
              <a:t>Fluka</a:t>
            </a:r>
            <a:r>
              <a:rPr lang="en-US" sz="2400" dirty="0"/>
              <a:t> simulation </a:t>
            </a:r>
            <a:r>
              <a:rPr lang="en-US" sz="2400" dirty="0">
                <a:solidFill>
                  <a:srgbClr val="C00000"/>
                </a:solidFill>
              </a:rPr>
              <a:t>uncertainty</a:t>
            </a:r>
            <a:r>
              <a:rPr lang="en-US" sz="2400" dirty="0"/>
              <a:t> for the absolute values of the neutron fluence is a </a:t>
            </a:r>
            <a:r>
              <a:rPr lang="en-US" sz="2400" dirty="0">
                <a:solidFill>
                  <a:srgbClr val="C00000"/>
                </a:solidFill>
              </a:rPr>
              <a:t>factor 2</a:t>
            </a:r>
          </a:p>
          <a:p>
            <a:pPr marL="0" indent="0">
              <a:buNone/>
            </a:pP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3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410" y="274638"/>
            <a:ext cx="8229600" cy="1143000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aging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624157BF-B055-4B87-9EAF-8F26AB27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err="1"/>
              <a:t>SiPM</a:t>
            </a:r>
            <a:r>
              <a:rPr lang="en-US" sz="2800" dirty="0"/>
              <a:t> after Run 3 of 40fb</a:t>
            </a:r>
            <a:r>
              <a:rPr lang="en-US" sz="2800" baseline="30000" dirty="0"/>
              <a:t>-1 </a:t>
            </a:r>
            <a:r>
              <a:rPr lang="en-US" sz="2800" dirty="0"/>
              <a:t>:</a:t>
            </a:r>
            <a:endParaRPr lang="en-US" sz="2800" baseline="30000" dirty="0"/>
          </a:p>
          <a:p>
            <a:pPr lvl="1"/>
            <a:r>
              <a:rPr lang="en-GB" sz="2000" dirty="0"/>
              <a:t>T1: </a:t>
            </a:r>
            <a:r>
              <a:rPr lang="en-GB" sz="2000" dirty="0">
                <a:solidFill>
                  <a:srgbClr val="00B050"/>
                </a:solidFill>
              </a:rPr>
              <a:t>2.6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(worst case </a:t>
            </a:r>
            <a:r>
              <a:rPr lang="en-GB" sz="2000" dirty="0">
                <a:solidFill>
                  <a:srgbClr val="00B050"/>
                </a:solidFill>
              </a:rPr>
              <a:t>5.2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)</a:t>
            </a:r>
          </a:p>
          <a:p>
            <a:pPr lvl="1"/>
            <a:r>
              <a:rPr lang="en-GB" sz="2000" dirty="0"/>
              <a:t>T3: </a:t>
            </a:r>
            <a:r>
              <a:rPr lang="en-US" sz="2000" dirty="0">
                <a:solidFill>
                  <a:srgbClr val="00B050"/>
                </a:solidFill>
              </a:rPr>
              <a:t>3.3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(worst case </a:t>
            </a:r>
            <a:r>
              <a:rPr lang="en-GB" sz="2000" dirty="0">
                <a:solidFill>
                  <a:srgbClr val="FF0000"/>
                </a:solidFill>
              </a:rPr>
              <a:t>6.6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SiPM</a:t>
            </a:r>
            <a:r>
              <a:rPr lang="en-US" sz="2800" dirty="0"/>
              <a:t> after Run 3&amp;4 of 80fb</a:t>
            </a:r>
            <a:r>
              <a:rPr lang="en-US" sz="2800" baseline="30000" dirty="0"/>
              <a:t>-1 </a:t>
            </a:r>
            <a:r>
              <a:rPr lang="en-US" sz="2800" dirty="0"/>
              <a:t>:</a:t>
            </a:r>
            <a:endParaRPr lang="en-US" sz="2800" baseline="30000" dirty="0"/>
          </a:p>
          <a:p>
            <a:pPr lvl="1"/>
            <a:r>
              <a:rPr lang="en-GB" sz="2000" dirty="0"/>
              <a:t>T1</a:t>
            </a:r>
            <a:r>
              <a:rPr lang="en-GB" sz="2000" dirty="0">
                <a:solidFill>
                  <a:srgbClr val="00B050"/>
                </a:solidFill>
              </a:rPr>
              <a:t>: 5.2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(worst case </a:t>
            </a:r>
            <a:r>
              <a:rPr lang="en-US" sz="2000" dirty="0">
                <a:solidFill>
                  <a:srgbClr val="FF0000"/>
                </a:solidFill>
              </a:rPr>
              <a:t>10.4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)</a:t>
            </a:r>
          </a:p>
          <a:p>
            <a:pPr lvl="1"/>
            <a:r>
              <a:rPr lang="en-GB" sz="2000" dirty="0"/>
              <a:t>T3: </a:t>
            </a:r>
            <a:r>
              <a:rPr lang="en-US" sz="2000" dirty="0">
                <a:solidFill>
                  <a:srgbClr val="FF0000"/>
                </a:solidFill>
              </a:rPr>
              <a:t>6.6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(worst case </a:t>
            </a:r>
            <a:r>
              <a:rPr lang="en-GB" sz="2000" dirty="0">
                <a:solidFill>
                  <a:srgbClr val="FF0000"/>
                </a:solidFill>
              </a:rPr>
              <a:t>13.2</a:t>
            </a:r>
            <a:r>
              <a:rPr lang="en-US" sz="2000" dirty="0"/>
              <a:t>*10</a:t>
            </a:r>
            <a:r>
              <a:rPr lang="en-US" sz="2000" baseline="30000" dirty="0"/>
              <a:t>11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)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800" dirty="0"/>
              <a:t>In red, values beyond the design fluence which is the limit of acceptable dark count rate (DCR) and has a consequence the noise cluster rate (NCR). </a:t>
            </a:r>
          </a:p>
          <a:p>
            <a:pPr marL="0" indent="0">
              <a:buNone/>
            </a:pPr>
            <a:endParaRPr lang="en-US" sz="2800" baseline="30000" dirty="0"/>
          </a:p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To maintain NCR&lt;10MHz, the noise threshold cut has to be increased and the efficiency is dropping rapidly.</a:t>
            </a:r>
          </a:p>
        </p:txBody>
      </p:sp>
    </p:spTree>
    <p:extLst>
      <p:ext uri="{BB962C8B-B14F-4D97-AF65-F5344CB8AC3E}">
        <p14:creationId xmlns:p14="http://schemas.microsoft.com/office/powerpoint/2010/main" val="3398973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Neutron fluence is responsible for 80-85% of DCR increase of the </a:t>
            </a:r>
            <a:r>
              <a:rPr lang="en-US" sz="2400" dirty="0" err="1"/>
              <a:t>SiPM</a:t>
            </a:r>
            <a:r>
              <a:rPr lang="en-US" sz="2400" dirty="0"/>
              <a:t> after shielding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5379086" y="1313289"/>
            <a:ext cx="3154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000" dirty="0"/>
              <a:t>Neutron fluence with neutron shield.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37EB76-23E0-4C98-9A92-4A57EC94E510}"/>
              </a:ext>
            </a:extLst>
          </p:cNvPr>
          <p:cNvSpPr txBox="1"/>
          <p:nvPr/>
        </p:nvSpPr>
        <p:spPr>
          <a:xfrm>
            <a:off x="455469" y="1588690"/>
            <a:ext cx="208422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3.3*10</a:t>
            </a:r>
            <a:r>
              <a:rPr lang="en-US" baseline="30000" dirty="0"/>
              <a:t>11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12EF0A-8528-461C-961A-F44D68F58889}"/>
              </a:ext>
            </a:extLst>
          </p:cNvPr>
          <p:cNvSpPr txBox="1"/>
          <p:nvPr/>
        </p:nvSpPr>
        <p:spPr>
          <a:xfrm>
            <a:off x="2798849" y="1587111"/>
            <a:ext cx="19321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4.2*10</a:t>
            </a:r>
            <a:r>
              <a:rPr lang="en-US" baseline="30000" dirty="0"/>
              <a:t>11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EBA76F-7DA9-44D4-BF93-A2B579524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40" y="2204830"/>
            <a:ext cx="7153275" cy="433288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49FDF2F-3797-4C10-83E5-C143F8AE5BEC}"/>
              </a:ext>
            </a:extLst>
          </p:cNvPr>
          <p:cNvCxnSpPr/>
          <p:nvPr/>
        </p:nvCxnSpPr>
        <p:spPr>
          <a:xfrm>
            <a:off x="3131800" y="2021066"/>
            <a:ext cx="792110" cy="10478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93BCD4-D66D-4697-A931-D1772CABD124}"/>
              </a:ext>
            </a:extLst>
          </p:cNvPr>
          <p:cNvCxnSpPr/>
          <p:nvPr/>
        </p:nvCxnSpPr>
        <p:spPr>
          <a:xfrm>
            <a:off x="1763610" y="2021066"/>
            <a:ext cx="1656230" cy="11198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918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93D1070-2162-4880-90A0-35EF826C1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10" y="1867351"/>
            <a:ext cx="7196688" cy="48987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Dose due to charged tracks, makes up 15-20% of the DCR increase for the </a:t>
            </a:r>
            <a:r>
              <a:rPr lang="en-US" sz="2400" dirty="0" err="1"/>
              <a:t>SiPMs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7473603" y="2078876"/>
            <a:ext cx="14902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dirty="0"/>
              <a:t>Radiation dose profile in the x-y plane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424CB1-FA10-4D20-BF07-A24CE86EA637}"/>
              </a:ext>
            </a:extLst>
          </p:cNvPr>
          <p:cNvSpPr txBox="1"/>
          <p:nvPr/>
        </p:nvSpPr>
        <p:spPr>
          <a:xfrm>
            <a:off x="1691600" y="1446737"/>
            <a:ext cx="3623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Decrease to the edge is slow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81394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Irradiated detector with </a:t>
            </a:r>
            <a:r>
              <a:rPr lang="en-GB" sz="2400" dirty="0"/>
              <a:t>6</a:t>
            </a:r>
            <a:r>
              <a:rPr lang="en-US" sz="2400" dirty="0"/>
              <a:t>*10</a:t>
            </a:r>
            <a:r>
              <a:rPr lang="en-US" sz="2400" baseline="30000" dirty="0"/>
              <a:t>11</a:t>
            </a:r>
            <a:r>
              <a:rPr lang="en-US" sz="2400" dirty="0"/>
              <a:t> </a:t>
            </a:r>
            <a:r>
              <a:rPr lang="en-US" sz="2400" dirty="0" err="1"/>
              <a:t>n</a:t>
            </a:r>
            <a:r>
              <a:rPr lang="en-US" sz="2400" baseline="-25000" dirty="0" err="1"/>
              <a:t>eq</a:t>
            </a:r>
            <a:r>
              <a:rPr lang="en-US" sz="2400" dirty="0"/>
              <a:t>/cm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68D6BB-FC0A-47E4-85E4-B5E9E735B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00" y="1279526"/>
            <a:ext cx="7349417" cy="4792912"/>
          </a:xfrm>
          <a:prstGeom prst="rect">
            <a:avLst/>
          </a:prstGeom>
        </p:spPr>
      </p:pic>
      <p:sp>
        <p:nvSpPr>
          <p:cNvPr id="3" name="Star: 5 Points 2">
            <a:extLst>
              <a:ext uri="{FF2B5EF4-FFF2-40B4-BE49-F238E27FC236}">
                <a16:creationId xmlns:a16="http://schemas.microsoft.com/office/drawing/2014/main" id="{6AED98F1-7234-41C5-A0CB-A69709369E23}"/>
              </a:ext>
            </a:extLst>
          </p:cNvPr>
          <p:cNvSpPr/>
          <p:nvPr/>
        </p:nvSpPr>
        <p:spPr>
          <a:xfrm>
            <a:off x="2467486" y="3910499"/>
            <a:ext cx="288040" cy="21603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23FA7F-06C2-4F68-8A26-71044CFBCFBC}"/>
              </a:ext>
            </a:extLst>
          </p:cNvPr>
          <p:cNvSpPr txBox="1"/>
          <p:nvPr/>
        </p:nvSpPr>
        <p:spPr>
          <a:xfrm>
            <a:off x="2483711" y="4725180"/>
            <a:ext cx="338447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Reducing </a:t>
            </a:r>
            <a:r>
              <a:rPr lang="el-GR" dirty="0"/>
              <a:t>Δ</a:t>
            </a:r>
            <a:r>
              <a:rPr lang="en-US" dirty="0"/>
              <a:t>V by 1V reduces DCR by a factor 1.58!</a:t>
            </a:r>
            <a:endParaRPr lang="en-CH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6119048" y="2840727"/>
            <a:ext cx="2736380" cy="12241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dirty="0"/>
              <a:t>DCR as a function of temperature at 3 different possible operation points</a:t>
            </a:r>
          </a:p>
        </p:txBody>
      </p:sp>
    </p:spTree>
    <p:extLst>
      <p:ext uri="{BB962C8B-B14F-4D97-AF65-F5344CB8AC3E}">
        <p14:creationId xmlns:p14="http://schemas.microsoft.com/office/powerpoint/2010/main" val="2078922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PDE as a function of over-voltage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24C8EA-1D43-4A84-B4FA-4C796C0CF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10" y="1970924"/>
            <a:ext cx="7006728" cy="475055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DA69E7-BA05-4517-B356-4D1B498BE2A2}"/>
              </a:ext>
            </a:extLst>
          </p:cNvPr>
          <p:cNvCxnSpPr>
            <a:cxnSpLocks/>
          </p:cNvCxnSpPr>
          <p:nvPr/>
        </p:nvCxnSpPr>
        <p:spPr>
          <a:xfrm>
            <a:off x="2567248" y="2362271"/>
            <a:ext cx="1212642" cy="6243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8F189C4-888C-4788-AD49-15B5DE6AC99A}"/>
              </a:ext>
            </a:extLst>
          </p:cNvPr>
          <p:cNvSpPr txBox="1"/>
          <p:nvPr/>
        </p:nvSpPr>
        <p:spPr>
          <a:xfrm>
            <a:off x="1338042" y="1333505"/>
            <a:ext cx="245841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Light emitted by the </a:t>
            </a:r>
            <a:r>
              <a:rPr lang="en-US" dirty="0" err="1"/>
              <a:t>SciFi</a:t>
            </a:r>
            <a:r>
              <a:rPr lang="en-US" dirty="0"/>
              <a:t> is centered around 475nm</a:t>
            </a:r>
            <a:endParaRPr lang="en-CH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017854A-63FB-4342-9017-D7C2696C62D8}"/>
              </a:ext>
            </a:extLst>
          </p:cNvPr>
          <p:cNvCxnSpPr>
            <a:cxnSpLocks/>
          </p:cNvCxnSpPr>
          <p:nvPr/>
        </p:nvCxnSpPr>
        <p:spPr>
          <a:xfrm flipV="1">
            <a:off x="3923910" y="1970924"/>
            <a:ext cx="0" cy="426646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E3C537A-256E-4176-B1B0-6D136FE6A4AC}"/>
              </a:ext>
            </a:extLst>
          </p:cNvPr>
          <p:cNvSpPr txBox="1"/>
          <p:nvPr/>
        </p:nvSpPr>
        <p:spPr>
          <a:xfrm>
            <a:off x="4247954" y="1496944"/>
            <a:ext cx="338447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Reducing </a:t>
            </a:r>
            <a:r>
              <a:rPr lang="el-GR" dirty="0"/>
              <a:t>Δ</a:t>
            </a:r>
            <a:r>
              <a:rPr lang="en-US" dirty="0"/>
              <a:t>V by 1V reduces PDE by a factor 1.12!</a:t>
            </a:r>
            <a:endParaRPr lang="en-CH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0A4A343-2598-4AF1-9699-A4B6CEF90151}"/>
              </a:ext>
            </a:extLst>
          </p:cNvPr>
          <p:cNvSpPr/>
          <p:nvPr/>
        </p:nvSpPr>
        <p:spPr>
          <a:xfrm>
            <a:off x="3995920" y="4653170"/>
            <a:ext cx="504068" cy="28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FDB3C82-6972-45EE-880E-1940A271A7B9}"/>
              </a:ext>
            </a:extLst>
          </p:cNvPr>
          <p:cNvSpPr/>
          <p:nvPr/>
        </p:nvSpPr>
        <p:spPr>
          <a:xfrm rot="10800000">
            <a:off x="3327554" y="4663115"/>
            <a:ext cx="504068" cy="28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2641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32F4757-4378-4184-8697-83DDAD06E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6" y="1756054"/>
            <a:ext cx="7601639" cy="5048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B57B89-A2B7-47A2-8813-8909FC38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690" y="136525"/>
            <a:ext cx="544369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Noise cluster rate (NCR) expected for the current </a:t>
            </a:r>
            <a:r>
              <a:rPr lang="en-US" sz="2400" dirty="0" err="1"/>
              <a:t>SciFi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109DD-90FC-454B-A13C-4059C07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FCD6-EAB3-433C-A005-FBABD0E0841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8F880-E51D-4925-A73A-31245FD0C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98" y="46109"/>
            <a:ext cx="1623902" cy="13239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18A2CE-8BDD-4BEA-B08E-C8D64D4E15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0744" r="19673" b="33221"/>
          <a:stretch/>
        </p:blipFill>
        <p:spPr>
          <a:xfrm>
            <a:off x="107380" y="320289"/>
            <a:ext cx="1728240" cy="77554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3957B11-598A-4BCB-BD2A-5AAEBBC0F10A}"/>
              </a:ext>
            </a:extLst>
          </p:cNvPr>
          <p:cNvSpPr txBox="1">
            <a:spLocks/>
          </p:cNvSpPr>
          <p:nvPr/>
        </p:nvSpPr>
        <p:spPr>
          <a:xfrm>
            <a:off x="5868181" y="4311740"/>
            <a:ext cx="14902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dirty="0"/>
              <a:t>Integration window (Pacific 25ns)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3BCA9F-12F8-4958-8744-4F9B52913ADE}"/>
              </a:ext>
            </a:extLst>
          </p:cNvPr>
          <p:cNvCxnSpPr>
            <a:cxnSpLocks/>
          </p:cNvCxnSpPr>
          <p:nvPr/>
        </p:nvCxnSpPr>
        <p:spPr>
          <a:xfrm flipV="1">
            <a:off x="3275820" y="1988800"/>
            <a:ext cx="0" cy="398151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551591-8043-4E81-AB7D-44B89710A297}"/>
              </a:ext>
            </a:extLst>
          </p:cNvPr>
          <p:cNvCxnSpPr/>
          <p:nvPr/>
        </p:nvCxnSpPr>
        <p:spPr>
          <a:xfrm>
            <a:off x="3275820" y="2780910"/>
            <a:ext cx="36005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0AD75A9-44B2-4C17-B1CD-C1D0C11B093F}"/>
              </a:ext>
            </a:extLst>
          </p:cNvPr>
          <p:cNvCxnSpPr/>
          <p:nvPr/>
        </p:nvCxnSpPr>
        <p:spPr>
          <a:xfrm>
            <a:off x="3275820" y="4365130"/>
            <a:ext cx="43206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9DE151-C7C2-4948-8FDA-DA16943DFDCA}"/>
              </a:ext>
            </a:extLst>
          </p:cNvPr>
          <p:cNvCxnSpPr/>
          <p:nvPr/>
        </p:nvCxnSpPr>
        <p:spPr>
          <a:xfrm>
            <a:off x="3491850" y="2780910"/>
            <a:ext cx="0" cy="158422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DC9CD64C-DA91-4E13-A551-59D421011728}"/>
              </a:ext>
            </a:extLst>
          </p:cNvPr>
          <p:cNvSpPr/>
          <p:nvPr/>
        </p:nvSpPr>
        <p:spPr>
          <a:xfrm>
            <a:off x="3635870" y="3573020"/>
            <a:ext cx="936130" cy="216025"/>
          </a:xfrm>
          <a:prstGeom prst="righ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617101-D2C6-42BD-8016-A9862512C265}"/>
              </a:ext>
            </a:extLst>
          </p:cNvPr>
          <p:cNvSpPr txBox="1"/>
          <p:nvPr/>
        </p:nvSpPr>
        <p:spPr>
          <a:xfrm>
            <a:off x="6762412" y="2390477"/>
            <a:ext cx="2252363" cy="15696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For “high” DCR only increasing the threshold can reduce NCR.</a:t>
            </a:r>
            <a:endParaRPr lang="en-CH" sz="2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A815693-9A51-4F51-BFA6-A6B521A5EC83}"/>
              </a:ext>
            </a:extLst>
          </p:cNvPr>
          <p:cNvCxnSpPr/>
          <p:nvPr/>
        </p:nvCxnSpPr>
        <p:spPr>
          <a:xfrm flipH="1">
            <a:off x="4493170" y="3333890"/>
            <a:ext cx="2241928" cy="2179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22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176353</TotalTime>
  <Words>1494</Words>
  <Application>Microsoft Office PowerPoint</Application>
  <PresentationFormat>On-screen Show (4:3)</PresentationFormat>
  <Paragraphs>200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Comic Sans MS</vt:lpstr>
      <vt:lpstr>Symbol</vt:lpstr>
      <vt:lpstr>Wingdings</vt:lpstr>
      <vt:lpstr>Office Theme</vt:lpstr>
      <vt:lpstr>SciFi Tracker Upgrades </vt:lpstr>
      <vt:lpstr>Outline</vt:lpstr>
      <vt:lpstr>SiPM aging</vt:lpstr>
      <vt:lpstr>SiPM aging</vt:lpstr>
      <vt:lpstr>Neutron fluence is responsible for 80-85% of DCR increase of the SiPM after shielding</vt:lpstr>
      <vt:lpstr>Dose due to charged tracks, makes up 15-20% of the DCR increase for the SiPMs</vt:lpstr>
      <vt:lpstr>Irradiated detector with 6*1011 neq/cm2 </vt:lpstr>
      <vt:lpstr>PDE as a function of over-voltage</vt:lpstr>
      <vt:lpstr>Noise cluster rate (NCR) expected for the current SciFi</vt:lpstr>
      <vt:lpstr>Noise cluster rate for different seed thresholds</vt:lpstr>
      <vt:lpstr>Noise cluster rate expected for the current SciFi</vt:lpstr>
      <vt:lpstr>Radiation damage of the fibre results in lower photon survival probability</vt:lpstr>
      <vt:lpstr>PowerPoint Presentation</vt:lpstr>
      <vt:lpstr>Cutting or “not using” 30cm of the inner-most part of the module</vt:lpstr>
      <vt:lpstr>Inefficiency as a function of  noise cut and LY</vt:lpstr>
      <vt:lpstr>Micro-lens enhanced SiPMs</vt:lpstr>
      <vt:lpstr>Higher GFF technology between 2017 and now</vt:lpstr>
      <vt:lpstr>Reducing occupancy</vt:lpstr>
      <vt:lpstr>Reducing occupancy</vt:lpstr>
      <vt:lpstr>Reducing occupancy with thinner SciFi mats (less layers = less signal)</vt:lpstr>
      <vt:lpstr>Reducing occupancy with thinner SciFi mats and or segmenting channels in height</vt:lpstr>
      <vt:lpstr>Reducing noise drastically with cryogenic cooling (LN2) in a vacuum chamber</vt:lpstr>
      <vt:lpstr>Reducing noise drastically with cryogenic cooling (LN2) in a vacuum chamber</vt:lpstr>
      <vt:lpstr>Reducing noise drastically with cryogenic cooling (LN2) in a vacuum chamber</vt:lpstr>
      <vt:lpstr>Conclusion</vt:lpstr>
      <vt:lpstr>EPFL and Upgrade 1b,2</vt:lpstr>
      <vt:lpstr>Backup  S/N</vt:lpstr>
    </vt:vector>
  </TitlesOfParts>
  <Company>UNIL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TELL1 A common data acquisition bard for LHCb</dc:title>
  <dc:creator>Guido Haefeli</dc:creator>
  <cp:lastModifiedBy>Haefeli Guido</cp:lastModifiedBy>
  <cp:revision>1855</cp:revision>
  <cp:lastPrinted>2015-01-27T12:00:26Z</cp:lastPrinted>
  <dcterms:created xsi:type="dcterms:W3CDTF">2003-09-18T04:35:33Z</dcterms:created>
  <dcterms:modified xsi:type="dcterms:W3CDTF">2020-03-30T12:01:07Z</dcterms:modified>
</cp:coreProperties>
</file>