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</p:sldMasterIdLst>
  <p:notesMasterIdLst>
    <p:notesMasterId r:id="rId24"/>
  </p:notesMasterIdLst>
  <p:handoutMasterIdLst>
    <p:handoutMasterId r:id="rId25"/>
  </p:handoutMasterIdLst>
  <p:sldIdLst>
    <p:sldId id="256" r:id="rId2"/>
    <p:sldId id="262" r:id="rId3"/>
    <p:sldId id="263" r:id="rId4"/>
    <p:sldId id="264" r:id="rId5"/>
    <p:sldId id="266" r:id="rId6"/>
    <p:sldId id="265" r:id="rId7"/>
    <p:sldId id="276" r:id="rId8"/>
    <p:sldId id="267" r:id="rId9"/>
    <p:sldId id="268" r:id="rId10"/>
    <p:sldId id="269" r:id="rId11"/>
    <p:sldId id="278" r:id="rId12"/>
    <p:sldId id="279" r:id="rId13"/>
    <p:sldId id="270" r:id="rId14"/>
    <p:sldId id="271" r:id="rId15"/>
    <p:sldId id="277" r:id="rId16"/>
    <p:sldId id="280" r:id="rId17"/>
    <p:sldId id="272" r:id="rId18"/>
    <p:sldId id="273" r:id="rId19"/>
    <p:sldId id="274" r:id="rId20"/>
    <p:sldId id="281" r:id="rId21"/>
    <p:sldId id="275" r:id="rId22"/>
    <p:sldId id="259" r:id="rId23"/>
  </p:sldIdLst>
  <p:sldSz cx="9144000" cy="5143500" type="screen16x9"/>
  <p:notesSz cx="6858000" cy="9144000"/>
  <p:defaultTextStyle>
    <a:defPPr>
      <a:defRPr lang="fr-FR"/>
    </a:defPPr>
    <a:lvl1pPr marL="0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0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17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77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36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94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52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12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72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tilisateur de Microsoft Office" initials="Office" lastIdx="1" clrIdx="0">
    <p:extLst/>
  </p:cmAuthor>
  <p:cmAuthor id="2" name="Utilisateur de Microsoft Office" initials="Office [2]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E4ED"/>
    <a:srgbClr val="76D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47"/>
    <p:restoredTop sz="92866"/>
  </p:normalViewPr>
  <p:slideViewPr>
    <p:cSldViewPr snapToGrid="0" snapToObjects="1">
      <p:cViewPr varScale="1">
        <p:scale>
          <a:sx n="142" d="100"/>
          <a:sy n="142" d="100"/>
        </p:scale>
        <p:origin x="176" y="7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 snapToGrid="0" snapToObjects="1">
      <p:cViewPr varScale="1">
        <p:scale>
          <a:sx n="108" d="100"/>
          <a:sy n="108" d="100"/>
        </p:scale>
        <p:origin x="416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96376-E71A-4942-A452-29D43CC7888A}" type="datetimeFigureOut">
              <a:rPr lang="en-US" smtClean="0"/>
              <a:t>3/31/20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31A72-CDD1-0E4F-B5BD-66FA3A5AD53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162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42454-72C6-C049-83CE-EB6862BB40BD}" type="datetimeFigureOut">
              <a:rPr lang="fr-FR" smtClean="0"/>
              <a:t>31/03/2020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E72188-33C4-4346-813F-CCE8AB8D18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6143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0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17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77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36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94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52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12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72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E72188-33C4-4346-813F-CCE8AB8D184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3144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E72188-33C4-4346-813F-CCE8AB8D184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5274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E72188-33C4-4346-813F-CCE8AB8D1843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1344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676400"/>
            <a:ext cx="6858000" cy="1790700"/>
          </a:xfrm>
        </p:spPr>
        <p:txBody>
          <a:bodyPr anchor="ctr" anchorCtr="1"/>
          <a:lstStyle>
            <a:lvl1pPr algn="ctr">
              <a:defRPr sz="36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4593108"/>
            <a:ext cx="6858000" cy="322326"/>
          </a:xfrm>
        </p:spPr>
        <p:txBody>
          <a:bodyPr>
            <a:normAutofit/>
          </a:bodyPr>
          <a:lstStyle>
            <a:lvl1pPr marL="0" indent="0" algn="r">
              <a:buNone/>
              <a:defRPr sz="1200" b="0" i="1" baseline="0">
                <a:solidFill>
                  <a:schemeClr val="bg2">
                    <a:lumMod val="50000"/>
                  </a:schemeClr>
                </a:solidFill>
                <a:latin typeface="Aganè Light" charset="0"/>
                <a:ea typeface="Aganè Light" charset="0"/>
                <a:cs typeface="Aganè Light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dirty="0"/>
              <a:t>Patrick </a:t>
            </a:r>
            <a:r>
              <a:rPr lang="fr-FR" dirty="0" err="1"/>
              <a:t>Robbe</a:t>
            </a:r>
            <a:r>
              <a:rPr lang="fr-FR" dirty="0"/>
              <a:t>, LAL Orsay,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142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5169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2022" y="273844"/>
            <a:ext cx="1809641" cy="4358879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1886" y="273844"/>
            <a:ext cx="6426925" cy="435887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6978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273844"/>
            <a:ext cx="8339328" cy="924020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427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282304"/>
            <a:ext cx="6858000" cy="2139553"/>
          </a:xfrm>
        </p:spPr>
        <p:txBody>
          <a:bodyPr anchor="ctr" anchorCtr="1"/>
          <a:lstStyle>
            <a:lvl1pPr algn="ctr">
              <a:defRPr sz="36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8650" y="4626022"/>
            <a:ext cx="7886700" cy="256495"/>
          </a:xfrm>
        </p:spPr>
        <p:txBody>
          <a:bodyPr>
            <a:normAutofit/>
          </a:bodyPr>
          <a:lstStyle>
            <a:lvl1pPr marL="0" indent="0" algn="r">
              <a:buNone/>
              <a:defRPr sz="1200" b="0" i="0" baseline="0">
                <a:solidFill>
                  <a:schemeClr val="tx1">
                    <a:tint val="75000"/>
                  </a:schemeClr>
                </a:solidFill>
                <a:latin typeface="Aganè Light" charset="0"/>
                <a:ea typeface="Aganè Light" charset="0"/>
                <a:cs typeface="Aganè Light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Patrick </a:t>
            </a:r>
            <a:r>
              <a:rPr lang="fr-FR" dirty="0" err="1"/>
              <a:t>Robbe</a:t>
            </a:r>
            <a:r>
              <a:rPr lang="fr-FR" dirty="0"/>
              <a:t>, LAL Orsay,</a:t>
            </a:r>
          </a:p>
        </p:txBody>
      </p:sp>
    </p:spTree>
    <p:extLst>
      <p:ext uri="{BB962C8B-B14F-4D97-AF65-F5344CB8AC3E}">
        <p14:creationId xmlns:p14="http://schemas.microsoft.com/office/powerpoint/2010/main" val="194433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273844"/>
            <a:ext cx="8339328" cy="924020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2336" y="1297577"/>
            <a:ext cx="4112514" cy="333514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297577"/>
            <a:ext cx="4112514" cy="333514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02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886" y="273844"/>
            <a:ext cx="8349778" cy="994172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1886" y="1260872"/>
            <a:ext cx="4106296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1886" y="1878806"/>
            <a:ext cx="4106296" cy="276344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4112514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4112514" cy="276344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9883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0285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060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886" y="342900"/>
            <a:ext cx="3187133" cy="102434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2434" y="342900"/>
            <a:ext cx="5049229" cy="429005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1886" y="1489166"/>
            <a:ext cx="3187133" cy="314379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28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77" y="342900"/>
            <a:ext cx="3195842" cy="108530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675017" y="342901"/>
            <a:ext cx="5066647" cy="4307476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3177" y="1543050"/>
            <a:ext cx="3195842" cy="31073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5926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2336" y="273844"/>
            <a:ext cx="8339328" cy="924020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C4E4ED"/>
              </a:gs>
              <a:gs pos="100000">
                <a:schemeClr val="bg1"/>
              </a:gs>
            </a:gsLst>
            <a:lin ang="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336" y="1298448"/>
            <a:ext cx="8339328" cy="3334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84264" y="4733926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ileron" charset="0"/>
                <a:ea typeface="Aileron" charset="0"/>
                <a:cs typeface="Aileron" charset="0"/>
              </a:defRPr>
            </a:lvl1pPr>
          </a:lstStyle>
          <a:p>
            <a:fld id="{76C469FD-F6FD-0649-A221-1E17ECBCC294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578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tx1"/>
          </a:solidFill>
          <a:latin typeface="Aileron SemiBold" charset="0"/>
          <a:ea typeface="Aileron SemiBold" charset="0"/>
          <a:cs typeface="Aileron SemiBold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b="0" i="0" kern="1200">
          <a:solidFill>
            <a:schemeClr val="tx1"/>
          </a:solidFill>
          <a:latin typeface="Source Sans Pro" charset="0"/>
          <a:ea typeface="Source Sans Pro" charset="0"/>
          <a:cs typeface="Source Sans Pro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charset="0"/>
          <a:ea typeface="Source Sans Pro" charset="0"/>
          <a:cs typeface="Source Sans Pro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b="0" i="0" kern="1200">
          <a:solidFill>
            <a:schemeClr val="tx1"/>
          </a:solidFill>
          <a:latin typeface="Source Sans Pro" charset="0"/>
          <a:ea typeface="Source Sans Pro" charset="0"/>
          <a:cs typeface="Source Sans Pro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b="0" i="0" kern="1200">
          <a:solidFill>
            <a:schemeClr val="tx1"/>
          </a:solidFill>
          <a:latin typeface="Source Sans Pro" charset="0"/>
          <a:ea typeface="Source Sans Pro" charset="0"/>
          <a:cs typeface="Source Sans Pro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b="0" i="0" kern="1200">
          <a:solidFill>
            <a:schemeClr val="tx1"/>
          </a:solidFill>
          <a:latin typeface="Source Sans Pro" charset="0"/>
          <a:ea typeface="Source Sans Pro" charset="0"/>
          <a:cs typeface="Source Sans Pro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ECAL Simulation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Patrick </a:t>
            </a:r>
            <a:r>
              <a:rPr lang="en-US" dirty="0" err="1"/>
              <a:t>Robbe</a:t>
            </a:r>
            <a:r>
              <a:rPr lang="en-US" dirty="0"/>
              <a:t>, </a:t>
            </a:r>
            <a:r>
              <a:rPr lang="en-US" dirty="0" err="1"/>
              <a:t>IJCLab</a:t>
            </a:r>
            <a:r>
              <a:rPr lang="en-US" dirty="0"/>
              <a:t> Orsay + LNF Frascati, for the </a:t>
            </a:r>
            <a:r>
              <a:rPr lang="en-US" dirty="0" err="1"/>
              <a:t>LHCb</a:t>
            </a:r>
            <a:r>
              <a:rPr lang="en-US" dirty="0"/>
              <a:t> </a:t>
            </a:r>
            <a:r>
              <a:rPr lang="en-US" dirty="0" err="1"/>
              <a:t>Calo</a:t>
            </a:r>
            <a:r>
              <a:rPr lang="en-US" dirty="0"/>
              <a:t> </a:t>
            </a:r>
            <a:r>
              <a:rPr lang="en-US"/>
              <a:t>Group,31 Mar </a:t>
            </a:r>
            <a:r>
              <a:rPr lang="en-US" dirty="0"/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1961905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DDB007-82CA-3F40-A841-7CF4133A4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336" y="71625"/>
            <a:ext cx="8339328" cy="924020"/>
          </a:xfrm>
        </p:spPr>
        <p:txBody>
          <a:bodyPr/>
          <a:lstStyle/>
          <a:p>
            <a:r>
              <a:rPr lang="en-US" dirty="0"/>
              <a:t>Upgrade II – Use of timing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354180E-5BAB-2B40-827A-C65AACB82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336" y="995645"/>
            <a:ext cx="8339328" cy="4061473"/>
          </a:xfrm>
        </p:spPr>
        <p:txBody>
          <a:bodyPr>
            <a:normAutofit lnSpcReduction="10000"/>
          </a:bodyPr>
          <a:lstStyle/>
          <a:p>
            <a:r>
              <a:rPr lang="en-US" sz="1600" dirty="0"/>
              <a:t>Timing information could be used in a better way than just to remove clusters with large pile-up contamination. </a:t>
            </a:r>
          </a:p>
          <a:p>
            <a:r>
              <a:rPr lang="en-US" sz="1600" dirty="0"/>
              <a:t>For example to disentangle energies of two overlapping cluster. Test this idea using true information to find a seed with the second largest energy deposit in a cluster (to give an estimate of the maximum gain of a better use of timing): large extra gain to be expected.</a:t>
            </a:r>
          </a:p>
          <a:p>
            <a:endParaRPr lang="en-US" sz="1600" u="sng" dirty="0"/>
          </a:p>
          <a:p>
            <a:endParaRPr lang="en-US" sz="1600" u="sng" dirty="0"/>
          </a:p>
          <a:p>
            <a:endParaRPr lang="en-US" sz="1600" u="sng" dirty="0"/>
          </a:p>
          <a:p>
            <a:endParaRPr lang="en-US" sz="1600" u="sng" dirty="0"/>
          </a:p>
          <a:p>
            <a:endParaRPr lang="en-US" sz="1600" u="sng" dirty="0"/>
          </a:p>
          <a:p>
            <a:endParaRPr lang="en-US" sz="1600" u="sng" dirty="0"/>
          </a:p>
          <a:p>
            <a:endParaRPr lang="en-US" sz="1600" u="sng" dirty="0"/>
          </a:p>
          <a:p>
            <a:endParaRPr lang="en-US" sz="1600" u="sng" dirty="0"/>
          </a:p>
          <a:p>
            <a:r>
              <a:rPr lang="en-US" sz="1600" u="sng" dirty="0"/>
              <a:t>Segmentation in </a:t>
            </a:r>
            <a:r>
              <a:rPr lang="en-US" sz="1600" i="1" u="sng" dirty="0"/>
              <a:t>z</a:t>
            </a:r>
            <a:r>
              <a:rPr lang="en-US" sz="1600" dirty="0"/>
              <a:t>  is also not exploited yet and can help the clustering algorithm.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781C13F-832B-934C-8CD7-59FF08D60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10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BC88EFA-69D7-0645-88F6-3364A43B90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6678" y="2156519"/>
            <a:ext cx="4379175" cy="213971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1CDC22A-6BCF-124B-A041-DB94B51982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451" y="2156519"/>
            <a:ext cx="2525502" cy="213971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9C33151-10D2-A94E-BB41-30C121E5AD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1176" y="3455007"/>
            <a:ext cx="2705100" cy="298878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3E54DB3-DA5C-524D-87AD-EB45D93DAE3C}"/>
              </a:ext>
            </a:extLst>
          </p:cNvPr>
          <p:cNvSpPr txBox="1"/>
          <p:nvPr/>
        </p:nvSpPr>
        <p:spPr>
          <a:xfrm>
            <a:off x="7328485" y="148048"/>
            <a:ext cx="1450731" cy="46166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Daniele </a:t>
            </a:r>
            <a:r>
              <a:rPr lang="en-US" sz="1200" dirty="0" err="1"/>
              <a:t>Manuzzi</a:t>
            </a:r>
            <a:r>
              <a:rPr lang="en-US" sz="1200" dirty="0"/>
              <a:t>, Stefano </a:t>
            </a:r>
            <a:r>
              <a:rPr lang="en-US" sz="1200" dirty="0" err="1"/>
              <a:t>Perrazini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838405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D621BCBD-288A-D84E-B17D-4E53334DC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1840" y="1418870"/>
            <a:ext cx="1985256" cy="150471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272ABABD-08F2-AF41-B80F-3B8E0D286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z</a:t>
            </a:r>
            <a:r>
              <a:rPr lang="en-US" dirty="0"/>
              <a:t> segmentation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42C250C-5FE0-4E4D-AE8E-770F186921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336" y="1298448"/>
            <a:ext cx="3826764" cy="3334275"/>
          </a:xfrm>
        </p:spPr>
        <p:txBody>
          <a:bodyPr>
            <a:normAutofit/>
          </a:bodyPr>
          <a:lstStyle/>
          <a:p>
            <a:r>
              <a:rPr lang="en-US" sz="1600" dirty="0"/>
              <a:t>Full simulation of SPACAL modules in Geant4 exist, with </a:t>
            </a:r>
            <a:r>
              <a:rPr lang="en-US" sz="1600" i="1" dirty="0"/>
              <a:t>z</a:t>
            </a:r>
            <a:r>
              <a:rPr lang="en-US" sz="1600" dirty="0"/>
              <a:t> segmentation, that can be used in the future as input to the full simulation to use it in the reconstruction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183B478-48F3-3A4F-BE8D-82450BE33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11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88BA4A6-7136-2F46-95CA-19C182449A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846" y="2571750"/>
            <a:ext cx="3391050" cy="219596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3DC3D261-5514-B444-9707-0B179899E90E}"/>
              </a:ext>
            </a:extLst>
          </p:cNvPr>
          <p:cNvSpPr txBox="1"/>
          <p:nvPr/>
        </p:nvSpPr>
        <p:spPr>
          <a:xfrm>
            <a:off x="5056585" y="2724233"/>
            <a:ext cx="3970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Energy profiles (longitudinal, transverse)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8A07647-53F1-B24C-8854-ABC4B79FB3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1168" y="816194"/>
            <a:ext cx="2243096" cy="193062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4443798-94BB-944B-9D75-EFBAAEC62E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1840" y="-5677"/>
            <a:ext cx="1990890" cy="147661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C137BB0C-E05A-0D42-B03C-CD16152860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20393" y="3144594"/>
            <a:ext cx="2683275" cy="1978915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B828B0FE-802C-AE49-86F7-8443D7861FD3}"/>
              </a:ext>
            </a:extLst>
          </p:cNvPr>
          <p:cNvSpPr txBox="1"/>
          <p:nvPr/>
        </p:nvSpPr>
        <p:spPr>
          <a:xfrm>
            <a:off x="4837350" y="98182"/>
            <a:ext cx="1450731" cy="46166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Philipp </a:t>
            </a:r>
            <a:r>
              <a:rPr lang="en-US" sz="1200" dirty="0" err="1"/>
              <a:t>Roloff</a:t>
            </a:r>
            <a:r>
              <a:rPr lang="en-US" sz="1200" dirty="0"/>
              <a:t>, </a:t>
            </a:r>
            <a:r>
              <a:rPr lang="en-US" sz="1200" dirty="0" err="1"/>
              <a:t>Yanxi</a:t>
            </a:r>
            <a:r>
              <a:rPr lang="en-US" sz="1200" dirty="0"/>
              <a:t> Zhang</a:t>
            </a:r>
          </a:p>
        </p:txBody>
      </p:sp>
    </p:spTree>
    <p:extLst>
      <p:ext uri="{BB962C8B-B14F-4D97-AF65-F5344CB8AC3E}">
        <p14:creationId xmlns:p14="http://schemas.microsoft.com/office/powerpoint/2010/main" val="2762133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5F49C3-7382-2741-A01E-0E12D2D22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properties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C7DBA2-56DC-CB40-9B78-DFF7685791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336" y="1298448"/>
            <a:ext cx="4952179" cy="3334275"/>
          </a:xfrm>
        </p:spPr>
        <p:txBody>
          <a:bodyPr>
            <a:normAutofit/>
          </a:bodyPr>
          <a:lstStyle/>
          <a:p>
            <a:r>
              <a:rPr lang="en-US" sz="2000" dirty="0"/>
              <a:t>Timing also simulated, in particular dependence with energy which is not considered in the fast simulation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Hybrid Monte Carlo ray tracing to simulate precisely timing properties of modules to be added to full simulation in the future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41FEB32-FADF-5A41-AF46-5856CBBD3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12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F384403-79E5-6947-AB74-9D8718DB46BE}"/>
              </a:ext>
            </a:extLst>
          </p:cNvPr>
          <p:cNvSpPr txBox="1"/>
          <p:nvPr/>
        </p:nvSpPr>
        <p:spPr>
          <a:xfrm>
            <a:off x="4237892" y="878515"/>
            <a:ext cx="3766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(only transport for the moment)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DD44F01-9768-2B47-A229-31E840A25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205" y="4072976"/>
            <a:ext cx="1628206" cy="107052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8DBCCB0-B101-7B4C-B0BC-5B03514187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0048" y="3176564"/>
            <a:ext cx="2855528" cy="196693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4A020CB-416D-5B43-94AE-9201F3A042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7838" y="1202905"/>
            <a:ext cx="2527300" cy="181610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E1164DBE-B300-BE4E-A640-CF4104AF62F9}"/>
              </a:ext>
            </a:extLst>
          </p:cNvPr>
          <p:cNvSpPr txBox="1"/>
          <p:nvPr/>
        </p:nvSpPr>
        <p:spPr>
          <a:xfrm>
            <a:off x="7466250" y="69217"/>
            <a:ext cx="1450731" cy="830997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Philipp </a:t>
            </a:r>
            <a:r>
              <a:rPr lang="en-US" sz="1200" dirty="0" err="1"/>
              <a:t>Roloff</a:t>
            </a:r>
            <a:r>
              <a:rPr lang="en-US" sz="1200" dirty="0"/>
              <a:t>, </a:t>
            </a:r>
            <a:r>
              <a:rPr lang="en-US" sz="1200" dirty="0" err="1"/>
              <a:t>Yanxi</a:t>
            </a:r>
            <a:r>
              <a:rPr lang="en-US" sz="1200" dirty="0"/>
              <a:t> Zhang, Yuri </a:t>
            </a:r>
            <a:r>
              <a:rPr lang="en-US" sz="1200" dirty="0" err="1"/>
              <a:t>Guz</a:t>
            </a:r>
            <a:r>
              <a:rPr lang="en-US" sz="1200" dirty="0"/>
              <a:t>, Loris </a:t>
            </a:r>
            <a:r>
              <a:rPr lang="en-US" sz="1200" dirty="0" err="1"/>
              <a:t>Martinazzoli</a:t>
            </a:r>
            <a:r>
              <a:rPr lang="en-US" sz="1200" dirty="0"/>
              <a:t>, Marco </a:t>
            </a:r>
            <a:r>
              <a:rPr lang="en-US" sz="1200" dirty="0" err="1"/>
              <a:t>Pizzichemi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88290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DEFD00-F328-2F47-A0BA-7CDF5A227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65AF52F-6204-5D4D-B4E6-F15FA41FE8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more realism, it is necessary to add the contributions from primary </a:t>
            </a:r>
            <a:r>
              <a:rPr lang="en-US" dirty="0">
                <a:latin typeface="Symbol" pitchFamily="2" charset="2"/>
              </a:rPr>
              <a:t>p</a:t>
            </a:r>
            <a:r>
              <a:rPr lang="en-US" dirty="0"/>
              <a:t>, </a:t>
            </a:r>
            <a:r>
              <a:rPr lang="en-US" i="1" dirty="0"/>
              <a:t>e</a:t>
            </a:r>
            <a:r>
              <a:rPr lang="en-US" dirty="0"/>
              <a:t>, K, p,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, ... and from secondaries from material interactions </a:t>
            </a:r>
          </a:p>
          <a:p>
            <a:r>
              <a:rPr lang="en-US" dirty="0"/>
              <a:t>This is taken from full Gauss/Geant4 simulation with Upgrade 1 detector geometry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DCF51FA-C3C5-E646-B04F-BBFFF7422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13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CD59A26-92EA-294C-911A-F9FA22E3F9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102" y="2676047"/>
            <a:ext cx="7051431" cy="246745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3045472-B729-4F43-B15D-D2252574FAA5}"/>
              </a:ext>
            </a:extLst>
          </p:cNvPr>
          <p:cNvSpPr txBox="1"/>
          <p:nvPr/>
        </p:nvSpPr>
        <p:spPr>
          <a:xfrm>
            <a:off x="246186" y="3358662"/>
            <a:ext cx="1285786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For </a:t>
            </a:r>
            <a:r>
              <a:rPr lang="en-US" i="1" dirty="0"/>
              <a:t>e</a:t>
            </a:r>
            <a:r>
              <a:rPr lang="en-US" dirty="0"/>
              <a:t> and </a:t>
            </a:r>
            <a:r>
              <a:rPr lang="en-US" dirty="0">
                <a:latin typeface="Symbol" pitchFamily="2" charset="2"/>
              </a:rPr>
              <a:t>p</a:t>
            </a:r>
            <a:r>
              <a:rPr lang="en-US" dirty="0"/>
              <a:t> charged tracks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28F055A-8E23-474C-8BA0-530577ED6FAA}"/>
              </a:ext>
            </a:extLst>
          </p:cNvPr>
          <p:cNvSpPr txBox="1"/>
          <p:nvPr/>
        </p:nvSpPr>
        <p:spPr>
          <a:xfrm>
            <a:off x="4349037" y="2491381"/>
            <a:ext cx="157556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Neutron shield</a:t>
            </a: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2D0F5837-6C67-C34F-9800-21EC0E73FB71}"/>
              </a:ext>
            </a:extLst>
          </p:cNvPr>
          <p:cNvCxnSpPr/>
          <p:nvPr/>
        </p:nvCxnSpPr>
        <p:spPr>
          <a:xfrm>
            <a:off x="4677508" y="2892669"/>
            <a:ext cx="0" cy="351693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750C1D48-5C3F-6347-8B7B-515EF7142E4C}"/>
              </a:ext>
            </a:extLst>
          </p:cNvPr>
          <p:cNvSpPr txBox="1"/>
          <p:nvPr/>
        </p:nvSpPr>
        <p:spPr>
          <a:xfrm>
            <a:off x="7328485" y="148048"/>
            <a:ext cx="1450731" cy="46166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Daniele </a:t>
            </a:r>
            <a:r>
              <a:rPr lang="en-US" sz="1200" dirty="0" err="1"/>
              <a:t>Manuzzi</a:t>
            </a:r>
            <a:r>
              <a:rPr lang="en-US" sz="1200" dirty="0"/>
              <a:t>, Stefano </a:t>
            </a:r>
            <a:r>
              <a:rPr lang="en-US" sz="1200" dirty="0" err="1"/>
              <a:t>Perrazini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99046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AAC571-8F42-0648-8F17-3FF0327AB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Contributions from </a:t>
            </a:r>
            <a:r>
              <a:rPr lang="en-US" i="1" dirty="0"/>
              <a:t>e</a:t>
            </a:r>
            <a:r>
              <a:rPr lang="en-US" baseline="30000" dirty="0"/>
              <a:t>±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47F474-C61B-4047-88D8-4B383BB608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336" y="1298448"/>
            <a:ext cx="4169664" cy="369310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Add to fast simulation the ECAL response to electrons (on top of photons). </a:t>
            </a:r>
          </a:p>
          <a:p>
            <a:pPr lvl="1"/>
            <a:r>
              <a:rPr lang="en-US" dirty="0"/>
              <a:t>Adds a new source of background</a:t>
            </a:r>
          </a:p>
          <a:p>
            <a:pPr lvl="1"/>
            <a:r>
              <a:rPr lang="en-US" dirty="0"/>
              <a:t>Allows to simulate the effect of the neutral cluster selection (reject clusters where a charged track points to)</a:t>
            </a:r>
          </a:p>
          <a:p>
            <a:r>
              <a:rPr lang="en-US" dirty="0"/>
              <a:t>Large degradation of performances when adding 1 source of background: crucial in the future to consider all others (</a:t>
            </a:r>
            <a:r>
              <a:rPr lang="en-US" dirty="0">
                <a:latin typeface="Symbol" pitchFamily="2" charset="2"/>
              </a:rPr>
              <a:t>p</a:t>
            </a:r>
            <a:r>
              <a:rPr lang="en-US" dirty="0"/>
              <a:t>, ... )</a:t>
            </a:r>
          </a:p>
          <a:p>
            <a:r>
              <a:rPr lang="en-US" dirty="0"/>
              <a:t>In the future:</a:t>
            </a:r>
          </a:p>
          <a:p>
            <a:pPr lvl="1"/>
            <a:r>
              <a:rPr lang="en-US" dirty="0"/>
              <a:t>add time information also in the neutral cluster selection</a:t>
            </a:r>
          </a:p>
          <a:p>
            <a:pPr lvl="1"/>
            <a:r>
              <a:rPr lang="en-US" dirty="0"/>
              <a:t>Maybe </a:t>
            </a:r>
            <a:r>
              <a:rPr lang="en-US" i="1" dirty="0"/>
              <a:t>z</a:t>
            </a:r>
            <a:r>
              <a:rPr lang="en-US" dirty="0"/>
              <a:t> segmentation for further background rejection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4D5CBCA-4D18-F943-9620-D74CAB2A1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14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0C42D45-4F35-584A-9E39-1E25EFAC0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9938" y="1415561"/>
            <a:ext cx="3831016" cy="3575992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7EEE60D-EC0B-F34E-BFB5-0AD54D4C4B55}"/>
              </a:ext>
            </a:extLst>
          </p:cNvPr>
          <p:cNvSpPr txBox="1"/>
          <p:nvPr/>
        </p:nvSpPr>
        <p:spPr>
          <a:xfrm>
            <a:off x="7328485" y="148048"/>
            <a:ext cx="1450731" cy="46166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Daniele </a:t>
            </a:r>
            <a:r>
              <a:rPr lang="en-US" sz="1200" dirty="0" err="1"/>
              <a:t>Manuzzi</a:t>
            </a:r>
            <a:r>
              <a:rPr lang="en-US" sz="1200" dirty="0"/>
              <a:t>, Stefano </a:t>
            </a:r>
            <a:r>
              <a:rPr lang="en-US" sz="1200" dirty="0" err="1"/>
              <a:t>Perrazini</a:t>
            </a:r>
            <a:r>
              <a:rPr lang="en-US" sz="1200" dirty="0"/>
              <a:t>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8C265E-7C8A-4F40-80F1-79355DE11E00}"/>
              </a:ext>
            </a:extLst>
          </p:cNvPr>
          <p:cNvSpPr/>
          <p:nvPr/>
        </p:nvSpPr>
        <p:spPr>
          <a:xfrm>
            <a:off x="6140824" y="4078941"/>
            <a:ext cx="2026023" cy="20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7892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A62F0D-C316-AE40-8F82-0F8122875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effects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7D2727-2615-F549-958F-087E22A3F2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Other effects from the background must be considered in future studies for more realism, which have been simulated with full simulation</a:t>
            </a:r>
          </a:p>
          <a:p>
            <a:r>
              <a:rPr lang="en-US" dirty="0"/>
              <a:t>Timing spread of secondary particles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E984B29-D4F1-9B4D-BC61-AC98DAE9D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15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A75D2CC-2E3D-9142-B9FD-D39ED1184C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889" y="2350042"/>
            <a:ext cx="2917210" cy="271927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B365DBC-582A-6944-AB56-657CCAE0EC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885" y="4739292"/>
            <a:ext cx="1492739" cy="26847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C96346F-D7F9-5B4E-A1E5-18D968CC15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7562" y="1967951"/>
            <a:ext cx="2192180" cy="171758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EAF45267-EF83-FB41-8919-BE7AA72F4871}"/>
              </a:ext>
            </a:extLst>
          </p:cNvPr>
          <p:cNvSpPr txBox="1"/>
          <p:nvPr/>
        </p:nvSpPr>
        <p:spPr>
          <a:xfrm>
            <a:off x="3852913" y="2724803"/>
            <a:ext cx="21346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Evolution as a function of energy (all categories normalized)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10FDC37-138B-9E45-BE5A-62A741BE20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7900" y="3597702"/>
            <a:ext cx="2121842" cy="1539376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E74D6590-D348-0B4C-B4C5-85540EC02B2A}"/>
              </a:ext>
            </a:extLst>
          </p:cNvPr>
          <p:cNvSpPr txBox="1"/>
          <p:nvPr/>
        </p:nvSpPr>
        <p:spPr>
          <a:xfrm>
            <a:off x="7290933" y="120428"/>
            <a:ext cx="1450731" cy="46166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Philipp </a:t>
            </a:r>
            <a:r>
              <a:rPr lang="en-US" sz="1200" dirty="0" err="1"/>
              <a:t>Roloff</a:t>
            </a:r>
            <a:r>
              <a:rPr lang="en-US" sz="1200" dirty="0"/>
              <a:t>, </a:t>
            </a:r>
            <a:r>
              <a:rPr lang="en-US" sz="1200" dirty="0" err="1"/>
              <a:t>Yanxi</a:t>
            </a:r>
            <a:r>
              <a:rPr lang="en-US" sz="1200" dirty="0"/>
              <a:t> Zhang</a:t>
            </a:r>
          </a:p>
        </p:txBody>
      </p:sp>
    </p:spTree>
    <p:extLst>
      <p:ext uri="{BB962C8B-B14F-4D97-AF65-F5344CB8AC3E}">
        <p14:creationId xmlns:p14="http://schemas.microsoft.com/office/powerpoint/2010/main" val="1551035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F82DCBF0-307C-E84D-AADF-8F28B89064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5471" y="2373507"/>
            <a:ext cx="6040511" cy="263426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8656E1D-41A9-2A45-9EF8-97765C2B6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Parametrisation</a:t>
            </a:r>
            <a:r>
              <a:rPr lang="en-US" dirty="0"/>
              <a:t> of background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09A5590-CF73-A546-AEE9-CF0BFF51F0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336" y="1212564"/>
            <a:ext cx="8339328" cy="3420160"/>
          </a:xfrm>
        </p:spPr>
        <p:txBody>
          <a:bodyPr>
            <a:normAutofit/>
          </a:bodyPr>
          <a:lstStyle/>
          <a:p>
            <a:r>
              <a:rPr lang="en-US" sz="1800" dirty="0"/>
              <a:t>Novel technique using pipelines based on Machine Learning.</a:t>
            </a:r>
          </a:p>
          <a:p>
            <a:r>
              <a:rPr lang="en-US" sz="1800" dirty="0"/>
              <a:t>Sum of all background energy contributions (primary and secondaries of all types) close to the signal (B➝J/</a:t>
            </a:r>
            <a:r>
              <a:rPr lang="en-US" sz="1800" dirty="0">
                <a:latin typeface="Symbol" pitchFamily="2" charset="2"/>
              </a:rPr>
              <a:t>y</a:t>
            </a:r>
            <a:r>
              <a:rPr lang="en-US" sz="1800" dirty="0"/>
              <a:t> </a:t>
            </a:r>
            <a:r>
              <a:rPr lang="en-US" sz="1800" dirty="0">
                <a:latin typeface="Symbol" pitchFamily="2" charset="2"/>
              </a:rPr>
              <a:t>p</a:t>
            </a:r>
            <a:r>
              <a:rPr lang="en-US" sz="1800" baseline="30000" dirty="0"/>
              <a:t>0</a:t>
            </a:r>
            <a:r>
              <a:rPr lang="en-US" sz="1800" dirty="0"/>
              <a:t>) in time and space.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8CC1F4C-BBF6-7942-B90D-CB681D338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16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17985DA-D7B8-BE45-8A43-6497D0D02422}"/>
              </a:ext>
            </a:extLst>
          </p:cNvPr>
          <p:cNvSpPr txBox="1"/>
          <p:nvPr/>
        </p:nvSpPr>
        <p:spPr>
          <a:xfrm>
            <a:off x="299993" y="2722865"/>
            <a:ext cx="13497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Sum of background energy compared to signal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F0B0C50-0968-9841-B546-C9B5B0787B06}"/>
              </a:ext>
            </a:extLst>
          </p:cNvPr>
          <p:cNvSpPr txBox="1"/>
          <p:nvPr/>
        </p:nvSpPr>
        <p:spPr>
          <a:xfrm>
            <a:off x="298938" y="4089289"/>
            <a:ext cx="135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ECAL region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7635B0E8-D716-2546-914B-8EDF83754A6D}"/>
              </a:ext>
            </a:extLst>
          </p:cNvPr>
          <p:cNvSpPr/>
          <p:nvPr/>
        </p:nvSpPr>
        <p:spPr>
          <a:xfrm>
            <a:off x="2900390" y="4249614"/>
            <a:ext cx="149470" cy="14067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79DC6EDF-6DDC-2A41-BC7E-085ED2A0FADE}"/>
              </a:ext>
            </a:extLst>
          </p:cNvPr>
          <p:cNvSpPr/>
          <p:nvPr/>
        </p:nvSpPr>
        <p:spPr>
          <a:xfrm>
            <a:off x="4497265" y="4179275"/>
            <a:ext cx="149470" cy="14067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436B5407-E7A3-3246-BAE0-42D597170BBC}"/>
              </a:ext>
            </a:extLst>
          </p:cNvPr>
          <p:cNvSpPr/>
          <p:nvPr/>
        </p:nvSpPr>
        <p:spPr>
          <a:xfrm>
            <a:off x="6138965" y="4074458"/>
            <a:ext cx="149470" cy="14067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CE3DA212-283F-0B4D-905F-DFE2204EE8E1}"/>
              </a:ext>
            </a:extLst>
          </p:cNvPr>
          <p:cNvSpPr/>
          <p:nvPr/>
        </p:nvSpPr>
        <p:spPr>
          <a:xfrm>
            <a:off x="7900667" y="3797932"/>
            <a:ext cx="149470" cy="14067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F387D06-A581-8F48-B4AC-D8C75E1A1D38}"/>
              </a:ext>
            </a:extLst>
          </p:cNvPr>
          <p:cNvSpPr txBox="1"/>
          <p:nvPr/>
        </p:nvSpPr>
        <p:spPr>
          <a:xfrm>
            <a:off x="7170126" y="190452"/>
            <a:ext cx="1973874" cy="938719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100" dirty="0"/>
              <a:t>Alexey </a:t>
            </a:r>
            <a:r>
              <a:rPr lang="fr-FR" sz="1100" dirty="0" err="1"/>
              <a:t>Boldyrev</a:t>
            </a:r>
            <a:r>
              <a:rPr lang="fr-FR" sz="1100" dirty="0"/>
              <a:t>, Denis </a:t>
            </a:r>
            <a:r>
              <a:rPr lang="fr-FR" sz="1100" dirty="0" err="1"/>
              <a:t>Derkach</a:t>
            </a:r>
            <a:r>
              <a:rPr lang="fr-FR" sz="1100" dirty="0"/>
              <a:t>, Pavel </a:t>
            </a:r>
            <a:r>
              <a:rPr lang="fr-FR" sz="1100" dirty="0" err="1"/>
              <a:t>Fakanov</a:t>
            </a:r>
            <a:r>
              <a:rPr lang="fr-FR" sz="1100" dirty="0"/>
              <a:t>, </a:t>
            </a:r>
          </a:p>
          <a:p>
            <a:r>
              <a:rPr lang="fr-FR" sz="1100" dirty="0"/>
              <a:t>Leonid </a:t>
            </a:r>
            <a:r>
              <a:rPr lang="fr-FR" sz="1100" dirty="0" err="1"/>
              <a:t>Matyushin</a:t>
            </a:r>
            <a:r>
              <a:rPr lang="fr-FR" sz="1100" dirty="0"/>
              <a:t>, </a:t>
            </a:r>
          </a:p>
          <a:p>
            <a:r>
              <a:rPr lang="fr-FR" sz="1100" dirty="0" err="1"/>
              <a:t>Fedor</a:t>
            </a:r>
            <a:r>
              <a:rPr lang="fr-FR" sz="1100" dirty="0"/>
              <a:t> </a:t>
            </a:r>
            <a:r>
              <a:rPr lang="fr-FR" sz="1100" dirty="0" err="1"/>
              <a:t>Ratnikov</a:t>
            </a:r>
            <a:r>
              <a:rPr lang="fr-FR" sz="1100" dirty="0"/>
              <a:t>, Andrey </a:t>
            </a:r>
            <a:r>
              <a:rPr lang="fr-FR" sz="1100" dirty="0" err="1"/>
              <a:t>Shevelev</a:t>
            </a:r>
            <a:r>
              <a:rPr lang="fr-FR" sz="1100" dirty="0"/>
              <a:t> </a:t>
            </a:r>
            <a:endParaRPr lang="fr-FR" sz="11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62046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E8EA97-BDBE-154A-BBC4-BC350DFC2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336" y="62829"/>
            <a:ext cx="8339328" cy="924020"/>
          </a:xfrm>
        </p:spPr>
        <p:txBody>
          <a:bodyPr/>
          <a:lstStyle/>
          <a:p>
            <a:r>
              <a:rPr lang="en-US" dirty="0"/>
              <a:t>Occupancies – Upgrade I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FB42EB-6616-814E-80B4-9F4096AD56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336" y="902795"/>
            <a:ext cx="8339328" cy="3334275"/>
          </a:xfrm>
        </p:spPr>
        <p:txBody>
          <a:bodyPr>
            <a:normAutofit/>
          </a:bodyPr>
          <a:lstStyle/>
          <a:p>
            <a:r>
              <a:rPr lang="en-US" sz="1800" dirty="0"/>
              <a:t>One of the requirement from the electronics read-out to be able to process realistically timing information is to limit the occupancy per cell to ~10%.</a:t>
            </a:r>
          </a:p>
          <a:p>
            <a:r>
              <a:rPr lang="en-US" sz="1800" dirty="0"/>
              <a:t>Optimize ECAL geometry (shapes of different regions) with this requirement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2B62E17-F650-E049-ADC3-36E6AA6AD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17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2D35D6C-EB9F-EA4A-A527-ED61CABFA1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2495" y="1935927"/>
            <a:ext cx="4856504" cy="279434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E68E0C5-B8D2-0143-990D-E2FAC865BD99}"/>
              </a:ext>
            </a:extLst>
          </p:cNvPr>
          <p:cNvSpPr txBox="1"/>
          <p:nvPr/>
        </p:nvSpPr>
        <p:spPr>
          <a:xfrm>
            <a:off x="518747" y="2552355"/>
            <a:ext cx="226173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Upgrade I (e and </a:t>
            </a:r>
            <a:r>
              <a:rPr lang="en-US" dirty="0">
                <a:latin typeface="Symbol" pitchFamily="2" charset="2"/>
              </a:rPr>
              <a:t>g</a:t>
            </a:r>
            <a:r>
              <a:rPr lang="en-US" dirty="0"/>
              <a:t> from full simulation)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8DEA884-94E6-814D-82ED-56B20F05973A}"/>
              </a:ext>
            </a:extLst>
          </p:cNvPr>
          <p:cNvSpPr txBox="1"/>
          <p:nvPr/>
        </p:nvSpPr>
        <p:spPr>
          <a:xfrm>
            <a:off x="3182817" y="1711097"/>
            <a:ext cx="20233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Inner, middle-1, middle-2, outer</a:t>
            </a: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0FDAFD05-7542-D941-8F97-673BF810748C}"/>
              </a:ext>
            </a:extLst>
          </p:cNvPr>
          <p:cNvCxnSpPr/>
          <p:nvPr/>
        </p:nvCxnSpPr>
        <p:spPr>
          <a:xfrm>
            <a:off x="3807070" y="4276736"/>
            <a:ext cx="949569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8FE09AD6-AD23-B740-AB6E-8A906ED3D81D}"/>
              </a:ext>
            </a:extLst>
          </p:cNvPr>
          <p:cNvCxnSpPr>
            <a:cxnSpLocks/>
          </p:cNvCxnSpPr>
          <p:nvPr/>
        </p:nvCxnSpPr>
        <p:spPr>
          <a:xfrm flipV="1">
            <a:off x="3787636" y="3649169"/>
            <a:ext cx="1570892" cy="6814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BBF41532-AF62-094A-A4B7-8330B878653D}"/>
              </a:ext>
            </a:extLst>
          </p:cNvPr>
          <p:cNvCxnSpPr>
            <a:cxnSpLocks/>
          </p:cNvCxnSpPr>
          <p:nvPr/>
        </p:nvCxnSpPr>
        <p:spPr>
          <a:xfrm flipV="1">
            <a:off x="3971193" y="3774554"/>
            <a:ext cx="1234935" cy="15992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33201932-D1B3-454D-879E-8E45880D936B}"/>
              </a:ext>
            </a:extLst>
          </p:cNvPr>
          <p:cNvCxnSpPr>
            <a:cxnSpLocks/>
          </p:cNvCxnSpPr>
          <p:nvPr/>
        </p:nvCxnSpPr>
        <p:spPr>
          <a:xfrm flipV="1">
            <a:off x="3971193" y="3879292"/>
            <a:ext cx="1234935" cy="201989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41AABA89-CCCC-7540-BE93-287DB04C6B94}"/>
              </a:ext>
            </a:extLst>
          </p:cNvPr>
          <p:cNvSpPr txBox="1"/>
          <p:nvPr/>
        </p:nvSpPr>
        <p:spPr>
          <a:xfrm>
            <a:off x="101742" y="4615816"/>
            <a:ext cx="8488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Current geometry is more or less OK apart in the horizontal band which would benefit from being equipped with smaller size cells.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14BCE06-3818-874F-A718-617A04CB4176}"/>
              </a:ext>
            </a:extLst>
          </p:cNvPr>
          <p:cNvSpPr txBox="1"/>
          <p:nvPr/>
        </p:nvSpPr>
        <p:spPr>
          <a:xfrm>
            <a:off x="7328485" y="148048"/>
            <a:ext cx="1450731" cy="46166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Daniele </a:t>
            </a:r>
            <a:r>
              <a:rPr lang="en-US" sz="1200" dirty="0" err="1"/>
              <a:t>Manuzzi</a:t>
            </a:r>
            <a:r>
              <a:rPr lang="en-US" sz="1200" dirty="0"/>
              <a:t>, Stefano </a:t>
            </a:r>
            <a:r>
              <a:rPr lang="en-US" sz="1200" dirty="0" err="1"/>
              <a:t>Perrazini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554294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3D1E14-A356-0641-A5AD-84C298F74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Occupancies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ADA60ED-076D-6E48-A7F0-8437B105FF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also seen that a large fraction of particles hitting the ECAL are (mostly low energy) secondaries produced in the neutron shield in front of ECAL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68C689-3E9C-7C46-A1B1-7BACDB8DF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18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FEB197F-EFBA-D644-93C3-1675AD5AD8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668" y="2291729"/>
            <a:ext cx="3457819" cy="239159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71642C0-AB43-5243-B994-2F23723375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0939" y="2527788"/>
            <a:ext cx="3499250" cy="231475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CB1E0F34-93F8-2943-80AF-9A6321D1DC62}"/>
              </a:ext>
            </a:extLst>
          </p:cNvPr>
          <p:cNvCxnSpPr/>
          <p:nvPr/>
        </p:nvCxnSpPr>
        <p:spPr>
          <a:xfrm>
            <a:off x="3683977" y="3560885"/>
            <a:ext cx="4114800" cy="0"/>
          </a:xfrm>
          <a:prstGeom prst="straightConnector1">
            <a:avLst/>
          </a:prstGeom>
          <a:ln w="222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>
            <a:extLst>
              <a:ext uri="{FF2B5EF4-FFF2-40B4-BE49-F238E27FC236}">
                <a16:creationId xmlns:a16="http://schemas.microsoft.com/office/drawing/2014/main" id="{CCC633FB-894C-C54F-98A2-6ACA31BDA8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1764" y="1883376"/>
            <a:ext cx="2017599" cy="1512277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DFFFB7AF-28DA-924D-9CDD-E2B77EB2171B}"/>
              </a:ext>
            </a:extLst>
          </p:cNvPr>
          <p:cNvSpPr txBox="1"/>
          <p:nvPr/>
        </p:nvSpPr>
        <p:spPr>
          <a:xfrm>
            <a:off x="6078071" y="3693459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All E</a:t>
            </a:r>
          </a:p>
        </p:txBody>
      </p:sp>
    </p:spTree>
    <p:extLst>
      <p:ext uri="{BB962C8B-B14F-4D97-AF65-F5344CB8AC3E}">
        <p14:creationId xmlns:p14="http://schemas.microsoft.com/office/powerpoint/2010/main" val="28306070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EEAFC4-59E1-A346-856A-6E26C03ED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Occupancies – Upgrade II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C7EDFED-3E78-EF40-A080-19FF9B5E56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336" y="4369776"/>
            <a:ext cx="8339328" cy="63799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Preliminary studies but indication that a new geometry, not rectangular anymore, would be better suited.</a:t>
            </a:r>
          </a:p>
          <a:p>
            <a:r>
              <a:rPr lang="en-US" dirty="0"/>
              <a:t>Neutron shield has a non negligible impact on occupancy in ECAL which is a crucial parameter for its performance.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8325550-B57E-474B-A4E5-305A59CB8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19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6FE28B9-50FC-9744-ACF4-82593CA0C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336" y="1926507"/>
            <a:ext cx="4064156" cy="23963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2A37CE2-E8E5-7A43-8158-F15CF30DB4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584" y="1926507"/>
            <a:ext cx="4074503" cy="23963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35B001C-5EAB-4D4D-8AE2-82D4D3E0DCC5}"/>
              </a:ext>
            </a:extLst>
          </p:cNvPr>
          <p:cNvSpPr txBox="1"/>
          <p:nvPr/>
        </p:nvSpPr>
        <p:spPr>
          <a:xfrm>
            <a:off x="276304" y="1169472"/>
            <a:ext cx="8591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Upgrade II, number of e or </a:t>
            </a:r>
            <a:r>
              <a:rPr lang="en-US" dirty="0">
                <a:latin typeface="Symbol" pitchFamily="2" charset="2"/>
              </a:rPr>
              <a:t>g</a:t>
            </a:r>
            <a:r>
              <a:rPr lang="en-US" dirty="0"/>
              <a:t> per event (full simulation with upgrade I detector geometry)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1C697F5-8EF6-A948-B2A8-2C4538D7BFAB}"/>
              </a:ext>
            </a:extLst>
          </p:cNvPr>
          <p:cNvSpPr txBox="1"/>
          <p:nvPr/>
        </p:nvSpPr>
        <p:spPr>
          <a:xfrm>
            <a:off x="1257300" y="1558025"/>
            <a:ext cx="205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neutron shield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861A11D-DB0F-384C-9C68-4591AACF1EE3}"/>
              </a:ext>
            </a:extLst>
          </p:cNvPr>
          <p:cNvSpPr txBox="1"/>
          <p:nvPr/>
        </p:nvSpPr>
        <p:spPr>
          <a:xfrm>
            <a:off x="5920154" y="1585567"/>
            <a:ext cx="2378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Without neutron shield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9E1BA57-CC40-0E49-960C-D56D405E387A}"/>
              </a:ext>
            </a:extLst>
          </p:cNvPr>
          <p:cNvSpPr txBox="1"/>
          <p:nvPr/>
        </p:nvSpPr>
        <p:spPr>
          <a:xfrm>
            <a:off x="7328485" y="148048"/>
            <a:ext cx="1450731" cy="46166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Daniele </a:t>
            </a:r>
            <a:r>
              <a:rPr lang="en-US" sz="1200" dirty="0" err="1"/>
              <a:t>Manuzzi</a:t>
            </a:r>
            <a:r>
              <a:rPr lang="en-US" sz="1200" dirty="0"/>
              <a:t>, Stefano </a:t>
            </a:r>
            <a:r>
              <a:rPr lang="en-US" sz="1200" dirty="0" err="1"/>
              <a:t>Perrazini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62328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4130C9-BB00-8641-9FE1-6120CF262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EA1213-0E6B-E849-BBBA-7F9DCC4916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336" y="1197864"/>
            <a:ext cx="8339328" cy="394563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Need to have a simulation setup to test the various options for the ECAL modules and optimize their parameters (granularity, time resolution, Moliere radius, ...) in order to recover Run 1/2 ECAL performances to reconstruct the physics channels of interest. </a:t>
            </a:r>
          </a:p>
          <a:p>
            <a:r>
              <a:rPr lang="en-US" dirty="0"/>
              <a:t>Full simulation based on Geant4 for example is too CPU intensive to scan efficiently the various parameters. </a:t>
            </a:r>
          </a:p>
          <a:p>
            <a:r>
              <a:rPr lang="en-US" dirty="0"/>
              <a:t>Strategy: </a:t>
            </a:r>
          </a:p>
          <a:p>
            <a:pPr lvl="1"/>
            <a:r>
              <a:rPr lang="en-US" dirty="0"/>
              <a:t>Develop fast simulation for signal only</a:t>
            </a:r>
          </a:p>
          <a:p>
            <a:pPr lvl="1"/>
            <a:r>
              <a:rPr lang="en-US" dirty="0"/>
              <a:t>Increase realism by adding inputs from full simulation or test beams:</a:t>
            </a:r>
          </a:p>
          <a:p>
            <a:pPr lvl="2"/>
            <a:r>
              <a:rPr lang="en-US" dirty="0"/>
              <a:t>Sizes of showers</a:t>
            </a:r>
          </a:p>
          <a:p>
            <a:pPr lvl="2"/>
            <a:r>
              <a:rPr lang="en-US" dirty="0"/>
              <a:t>Measurement of time</a:t>
            </a:r>
          </a:p>
          <a:p>
            <a:pPr lvl="2"/>
            <a:r>
              <a:rPr lang="en-US" dirty="0"/>
              <a:t>Backgrounds from particles coming from pile-up and from interactions with material in front of ECAL</a:t>
            </a:r>
          </a:p>
          <a:p>
            <a:pPr lvl="2"/>
            <a:r>
              <a:rPr lang="en-US" dirty="0"/>
              <a:t>...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4277C97-47E1-2946-87EC-86FED0791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71637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D16C62-168C-9640-8707-59B25433E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ECAL layout – Upgrade II</a:t>
            </a:r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40ADA308-9B18-0943-A53C-C3FAB62817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74223" y="1721783"/>
            <a:ext cx="4191077" cy="2488223"/>
          </a:xfr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2F0E774-F2B4-9849-9AD2-7BFF90585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20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6629086-830D-4C44-84EC-B4534A16E72C}"/>
              </a:ext>
            </a:extLst>
          </p:cNvPr>
          <p:cNvSpPr txBox="1"/>
          <p:nvPr/>
        </p:nvSpPr>
        <p:spPr>
          <a:xfrm>
            <a:off x="7328485" y="148048"/>
            <a:ext cx="1450731" cy="276999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Philipp </a:t>
            </a:r>
            <a:r>
              <a:rPr lang="en-US" sz="1200" dirty="0" err="1"/>
              <a:t>Roloff</a:t>
            </a:r>
            <a:endParaRPr lang="en-US" sz="1200" dirty="0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8ED34F50-563B-A94A-B869-E3077618651F}"/>
              </a:ext>
            </a:extLst>
          </p:cNvPr>
          <p:cNvSpPr txBox="1">
            <a:spLocks/>
          </p:cNvSpPr>
          <p:nvPr/>
        </p:nvSpPr>
        <p:spPr>
          <a:xfrm>
            <a:off x="0" y="1662545"/>
            <a:ext cx="4565319" cy="25786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Definition of a new layout taking occupancy into account, and also reusing a maximum of already existing (current ECAL, 4x4, 6x6 and 12x12 cm</a:t>
            </a:r>
            <a:r>
              <a:rPr lang="en-US" sz="2000" baseline="30000" dirty="0"/>
              <a:t>2</a:t>
            </a:r>
            <a:r>
              <a:rPr lang="en-US" sz="2000" dirty="0"/>
              <a:t>) modules. </a:t>
            </a:r>
          </a:p>
          <a:p>
            <a:r>
              <a:rPr lang="en-US" sz="2000" dirty="0"/>
              <a:t>Used now in the simulation and optimization of the characteristics of the electronics readout chain.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816190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E4365A-CB8C-AE40-A6B2-657DEC247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technologies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5B0344-232F-FC4F-98ED-925D69143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336" y="1298448"/>
            <a:ext cx="4846671" cy="33342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Study performances of Si-W ECAL </a:t>
            </a:r>
          </a:p>
          <a:p>
            <a:r>
              <a:rPr lang="en-US" dirty="0"/>
              <a:t>Hypothetical detector with 1 cm cell sizes, with 26 layers of (3.5 mm W, 200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/>
              <a:t>m Si and 2 mm vacuum gap) </a:t>
            </a:r>
          </a:p>
          <a:p>
            <a:r>
              <a:rPr lang="en-US" dirty="0"/>
              <a:t>Simulated with particle guns and full simulation in Gauss/Geant4 (with Upgrade I detector geometry)</a:t>
            </a:r>
          </a:p>
          <a:p>
            <a:r>
              <a:rPr lang="en-US" dirty="0"/>
              <a:t>Goal is to parametrize it for a fast simulation and check performances for physics channels</a:t>
            </a:r>
          </a:p>
          <a:p>
            <a:r>
              <a:rPr lang="en-US" dirty="0"/>
              <a:t>Work in progress</a:t>
            </a:r>
          </a:p>
          <a:p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498C85-8B65-4840-B9B2-CF89787D9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21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641381E-DFE3-9A4B-AF22-F61CA9EAA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3037" y="169606"/>
            <a:ext cx="2490997" cy="126076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D268450-BDCA-1248-B7B6-3AF2B54231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8883" y="1450330"/>
            <a:ext cx="2612781" cy="203572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97A015AC-0CBB-AD46-A2E7-18EBFF22BBED}"/>
              </a:ext>
            </a:extLst>
          </p:cNvPr>
          <p:cNvSpPr txBox="1"/>
          <p:nvPr/>
        </p:nvSpPr>
        <p:spPr>
          <a:xfrm>
            <a:off x="4572000" y="70263"/>
            <a:ext cx="1450731" cy="46166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/>
              <a:t>Zehua</a:t>
            </a:r>
            <a:r>
              <a:rPr lang="en-US" sz="1200" dirty="0"/>
              <a:t> Xu, </a:t>
            </a:r>
            <a:r>
              <a:rPr lang="en-US" sz="1200" dirty="0" err="1"/>
              <a:t>Zhihong</a:t>
            </a:r>
            <a:r>
              <a:rPr lang="en-US" sz="1200" dirty="0"/>
              <a:t> Shen</a:t>
            </a:r>
          </a:p>
        </p:txBody>
      </p:sp>
    </p:spTree>
    <p:extLst>
      <p:ext uri="{BB962C8B-B14F-4D97-AF65-F5344CB8AC3E}">
        <p14:creationId xmlns:p14="http://schemas.microsoft.com/office/powerpoint/2010/main" val="20712980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E10163-6426-1D4D-B39E-8E690026A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3BCC5CC-2300-D644-BE86-A37DB3833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336" y="1197864"/>
            <a:ext cx="8339328" cy="3875298"/>
          </a:xfrm>
        </p:spPr>
        <p:txBody>
          <a:bodyPr>
            <a:normAutofit lnSpcReduction="10000"/>
          </a:bodyPr>
          <a:lstStyle/>
          <a:p>
            <a:r>
              <a:rPr lang="en-US" sz="1600" dirty="0"/>
              <a:t>Fast simulation framework put in place progressively to optimize ECAL parameters for Upgrade II:</a:t>
            </a:r>
          </a:p>
          <a:p>
            <a:pPr lvl="1"/>
            <a:r>
              <a:rPr lang="en-US" sz="1400" dirty="0"/>
              <a:t>With optimistic considerations, confirms that timing with 10ps resolution and smaller cell sizes are mandatory in all ECAL regions to reproduce Run 1/2 performances in Upgrade II conditions</a:t>
            </a:r>
          </a:p>
          <a:p>
            <a:r>
              <a:rPr lang="en-US" sz="1600" dirty="0"/>
              <a:t>Several features to add for more realistic estimates and to study new reconstruction techniques:</a:t>
            </a:r>
          </a:p>
          <a:p>
            <a:pPr lvl="1"/>
            <a:r>
              <a:rPr lang="en-US" sz="1400" dirty="0"/>
              <a:t>Background from primary and material interactions: first indications that it affects the performances</a:t>
            </a:r>
          </a:p>
          <a:p>
            <a:pPr lvl="1"/>
            <a:r>
              <a:rPr lang="en-US" sz="1400" dirty="0"/>
              <a:t>Realistic timing and </a:t>
            </a:r>
            <a:r>
              <a:rPr lang="en-US" sz="1400" i="1" dirty="0"/>
              <a:t>z</a:t>
            </a:r>
            <a:r>
              <a:rPr lang="en-US" sz="1400" dirty="0"/>
              <a:t> segmentation: study new reconstruction techniques to mitigate these difficulties</a:t>
            </a:r>
          </a:p>
          <a:p>
            <a:pPr lvl="1"/>
            <a:r>
              <a:rPr lang="en-US" sz="1400" dirty="0"/>
              <a:t>Input from full simulation exist, to be included in the fast simulation studies</a:t>
            </a:r>
          </a:p>
          <a:p>
            <a:r>
              <a:rPr lang="en-US" sz="1600" dirty="0"/>
              <a:t>Constraints from occupancy for readout lead to a new arrangement of ECAL modules</a:t>
            </a:r>
          </a:p>
          <a:p>
            <a:r>
              <a:rPr lang="en-US" sz="1600" dirty="0"/>
              <a:t>Only B decays studies so far: requirements from other channels should also be taken into account. </a:t>
            </a:r>
          </a:p>
          <a:p>
            <a:pPr lvl="1"/>
            <a:r>
              <a:rPr lang="en-US" sz="1400" dirty="0"/>
              <a:t>Bremsstrahlung recovery is an important item not yet covered</a:t>
            </a:r>
          </a:p>
          <a:p>
            <a:pPr lvl="1"/>
            <a:r>
              <a:rPr lang="en-US" sz="1400" dirty="0"/>
              <a:t>Work is starting with </a:t>
            </a:r>
            <a:r>
              <a:rPr lang="en-US" sz="1400" i="1" dirty="0" err="1"/>
              <a:t>Z</a:t>
            </a:r>
            <a:r>
              <a:rPr lang="en-US" sz="1400" dirty="0" err="1"/>
              <a:t>➝</a:t>
            </a:r>
            <a:r>
              <a:rPr lang="en-US" sz="1400" i="1" dirty="0" err="1"/>
              <a:t>e</a:t>
            </a:r>
            <a:r>
              <a:rPr lang="en-US" sz="1400" baseline="30000" dirty="0" err="1"/>
              <a:t>+</a:t>
            </a:r>
            <a:r>
              <a:rPr lang="en-US" sz="1400" i="1" dirty="0" err="1"/>
              <a:t>e</a:t>
            </a:r>
            <a:r>
              <a:rPr lang="en-US" sz="1400" baseline="30000" dirty="0"/>
              <a:t>-</a:t>
            </a:r>
            <a:r>
              <a:rPr lang="en-US" sz="1400" dirty="0"/>
              <a:t> (</a:t>
            </a:r>
            <a:r>
              <a:rPr lang="fr-FR" sz="1400" dirty="0" err="1">
                <a:latin typeface="+mn-lt"/>
              </a:rPr>
              <a:t>Alessio</a:t>
            </a:r>
            <a:r>
              <a:rPr lang="fr-FR" sz="1400" dirty="0">
                <a:latin typeface="+mn-lt"/>
              </a:rPr>
              <a:t> </a:t>
            </a:r>
            <a:r>
              <a:rPr lang="fr-FR" sz="1400" dirty="0" err="1">
                <a:latin typeface="+mn-lt"/>
              </a:rPr>
              <a:t>Gianelle</a:t>
            </a:r>
            <a:r>
              <a:rPr lang="fr-FR" sz="1400" dirty="0">
                <a:latin typeface="+mn-lt"/>
              </a:rPr>
              <a:t>, Donatella </a:t>
            </a:r>
            <a:r>
              <a:rPr lang="fr-FR" sz="1400" dirty="0" err="1">
                <a:latin typeface="+mn-lt"/>
              </a:rPr>
              <a:t>Lucchesi</a:t>
            </a:r>
            <a:r>
              <a:rPr lang="fr-FR" sz="1400" dirty="0">
                <a:latin typeface="+mn-lt"/>
              </a:rPr>
              <a:t>, Lorenzo </a:t>
            </a:r>
            <a:r>
              <a:rPr lang="fr-FR" sz="1400" dirty="0" err="1">
                <a:latin typeface="+mn-lt"/>
              </a:rPr>
              <a:t>Sestini</a:t>
            </a:r>
            <a:r>
              <a:rPr lang="fr-FR" sz="1400" dirty="0">
                <a:latin typeface="+mn-lt"/>
              </a:rPr>
              <a:t>, Davide </a:t>
            </a:r>
            <a:r>
              <a:rPr lang="fr-FR" sz="1400" dirty="0" err="1">
                <a:latin typeface="+mn-lt"/>
              </a:rPr>
              <a:t>Zuliani</a:t>
            </a:r>
            <a:r>
              <a:rPr lang="en-US" sz="1400" dirty="0"/>
              <a:t>), which is sensitive to the range of the ECAL energy measurement and to the fact that HCAL will be absent in Upgrade II.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5684E4F-6691-2E4B-9590-8AAFE56C9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9023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EFC890-C8BB-EC47-9AB9-B0F079F34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F85C9A5-528E-544B-BD19-E5754274B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Run 1/2: 4x10</a:t>
            </a:r>
            <a:r>
              <a:rPr lang="en-US" sz="1800" baseline="30000" dirty="0"/>
              <a:t>32</a:t>
            </a:r>
            <a:r>
              <a:rPr lang="en-US" sz="1800" dirty="0"/>
              <a:t> cm</a:t>
            </a:r>
            <a:r>
              <a:rPr lang="en-US" sz="1800" baseline="30000" dirty="0"/>
              <a:t>-2</a:t>
            </a:r>
            <a:r>
              <a:rPr lang="en-US" sz="1800" dirty="0"/>
              <a:t>.s</a:t>
            </a:r>
            <a:r>
              <a:rPr lang="en-US" sz="1800" baseline="30000" dirty="0"/>
              <a:t>-1</a:t>
            </a:r>
            <a:r>
              <a:rPr lang="en-US" sz="1800" dirty="0"/>
              <a:t>, Upgrade I: 2x10</a:t>
            </a:r>
            <a:r>
              <a:rPr lang="en-US" sz="1800" baseline="30000" dirty="0"/>
              <a:t>33</a:t>
            </a:r>
            <a:r>
              <a:rPr lang="en-US" sz="1800" dirty="0"/>
              <a:t> cm</a:t>
            </a:r>
            <a:r>
              <a:rPr lang="en-US" sz="1800" baseline="30000" dirty="0"/>
              <a:t>-2</a:t>
            </a:r>
            <a:r>
              <a:rPr lang="en-US" sz="1800" dirty="0"/>
              <a:t>.s</a:t>
            </a:r>
            <a:r>
              <a:rPr lang="en-US" sz="1800" baseline="30000" dirty="0"/>
              <a:t>-1</a:t>
            </a:r>
            <a:r>
              <a:rPr lang="en-US" sz="1800" dirty="0"/>
              <a:t>, Upgrade II: 1.5x10</a:t>
            </a:r>
            <a:r>
              <a:rPr lang="en-US" sz="1800" baseline="30000" dirty="0"/>
              <a:t>34</a:t>
            </a:r>
            <a:r>
              <a:rPr lang="en-US" sz="1800" dirty="0"/>
              <a:t> cm</a:t>
            </a:r>
            <a:r>
              <a:rPr lang="en-US" sz="1800" baseline="30000" dirty="0"/>
              <a:t>-2</a:t>
            </a:r>
            <a:r>
              <a:rPr lang="en-US" sz="1800" dirty="0"/>
              <a:t>.s</a:t>
            </a:r>
            <a:r>
              <a:rPr lang="en-US" sz="1800" baseline="30000" dirty="0"/>
              <a:t>-1</a:t>
            </a:r>
          </a:p>
          <a:p>
            <a:r>
              <a:rPr lang="en-US" sz="1800" dirty="0"/>
              <a:t>Effect of increase of pile-up:</a:t>
            </a:r>
          </a:p>
          <a:p>
            <a:pPr lvl="1"/>
            <a:r>
              <a:rPr lang="en-US" sz="1400" dirty="0"/>
              <a:t>Background increase</a:t>
            </a:r>
          </a:p>
          <a:p>
            <a:pPr lvl="1"/>
            <a:r>
              <a:rPr lang="en-US" sz="1400" dirty="0"/>
              <a:t>Candidate photon clusters are rejected when charged tracks point to them: efficiency decreases in reconstruction of photons due to more frequent random track-cluster mis-associations</a:t>
            </a:r>
          </a:p>
          <a:p>
            <a:pPr lvl="1"/>
            <a:r>
              <a:rPr lang="en-US" sz="1400" dirty="0"/>
              <a:t>Energies of particles overestimated: efficiency loss when applying mass cuts. </a:t>
            </a:r>
          </a:p>
          <a:p>
            <a:pPr lvl="1"/>
            <a:r>
              <a:rPr lang="en-US" sz="1400" dirty="0"/>
              <a:t>These effects are increasing when moving closer to the beam axis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0DC0F70-5DF9-0549-BFA2-48AF347BB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3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B3B730E-F0BB-F148-8F0C-6EB7B3A70F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1325" y="3143872"/>
            <a:ext cx="5081665" cy="1999628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49755B94-1AA8-6D45-B346-AD9C77E2F955}"/>
              </a:ext>
            </a:extLst>
          </p:cNvPr>
          <p:cNvSpPr txBox="1"/>
          <p:nvPr/>
        </p:nvSpPr>
        <p:spPr>
          <a:xfrm>
            <a:off x="69379" y="3650105"/>
            <a:ext cx="16802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Full simulation,</a:t>
            </a:r>
          </a:p>
          <a:p>
            <a:r>
              <a:rPr lang="en-US" dirty="0"/>
              <a:t>Signal B</a:t>
            </a:r>
            <a:r>
              <a:rPr lang="en-US" baseline="30000" dirty="0"/>
              <a:t>0</a:t>
            </a:r>
            <a:r>
              <a:rPr lang="en-US" dirty="0"/>
              <a:t> ➝ K</a:t>
            </a:r>
            <a:r>
              <a:rPr lang="en-US" baseline="30000" dirty="0"/>
              <a:t>*</a:t>
            </a:r>
            <a:r>
              <a:rPr lang="en-US" dirty="0">
                <a:latin typeface="Symbol" pitchFamily="2" charset="2"/>
              </a:rPr>
              <a:t> g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5550AD6-381D-1D47-A63D-E17B0681E2B7}"/>
              </a:ext>
            </a:extLst>
          </p:cNvPr>
          <p:cNvCxnSpPr/>
          <p:nvPr/>
        </p:nvCxnSpPr>
        <p:spPr>
          <a:xfrm flipH="1">
            <a:off x="5643797" y="2965585"/>
            <a:ext cx="524655" cy="147899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D5810BA4-1292-EC40-8EA3-1D87DF1FA27F}"/>
              </a:ext>
            </a:extLst>
          </p:cNvPr>
          <p:cNvSpPr txBox="1"/>
          <p:nvPr/>
        </p:nvSpPr>
        <p:spPr>
          <a:xfrm>
            <a:off x="6914668" y="4546105"/>
            <a:ext cx="1450731" cy="46166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Carla Marin, Yasmine </a:t>
            </a:r>
            <a:r>
              <a:rPr lang="en-US" sz="1200" dirty="0" err="1"/>
              <a:t>Amhis</a:t>
            </a:r>
            <a:endParaRPr lang="en-US" sz="12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81CD656-5140-AE49-A6EC-5411DC94AC3B}"/>
              </a:ext>
            </a:extLst>
          </p:cNvPr>
          <p:cNvSpPr txBox="1"/>
          <p:nvPr/>
        </p:nvSpPr>
        <p:spPr>
          <a:xfrm>
            <a:off x="6503973" y="3516688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/>
              <a:t>1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061290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356F35-D679-F049-9CEA-FFD319E3A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336" y="124376"/>
            <a:ext cx="8339328" cy="924020"/>
          </a:xfrm>
        </p:spPr>
        <p:txBody>
          <a:bodyPr/>
          <a:lstStyle/>
          <a:p>
            <a:r>
              <a:rPr lang="en-US" dirty="0"/>
              <a:t>Upgrade 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3A67D01-195F-304F-B997-FA9C046C51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88" y="1037850"/>
            <a:ext cx="6301974" cy="1418943"/>
          </a:xfrm>
        </p:spPr>
        <p:txBody>
          <a:bodyPr>
            <a:normAutofit/>
          </a:bodyPr>
          <a:lstStyle/>
          <a:p>
            <a:r>
              <a:rPr lang="en-US" sz="1800" dirty="0"/>
              <a:t>ECAL in upgrade I is identical to Run1/2 (same granularity and no timing measurement): expect degradation of performances for Upgrade I compared to Run1/2 because of occupancy.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8C1064-AB29-CC48-8A96-949BE7C84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4</a:t>
            </a:fld>
            <a:endParaRPr lang="fr-FR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09806990-2053-5644-B102-60E7EBA8CEBB}"/>
              </a:ext>
            </a:extLst>
          </p:cNvPr>
          <p:cNvGrpSpPr/>
          <p:nvPr/>
        </p:nvGrpSpPr>
        <p:grpSpPr>
          <a:xfrm>
            <a:off x="6382768" y="1072068"/>
            <a:ext cx="2660391" cy="766540"/>
            <a:chOff x="2315979" y="2156397"/>
            <a:chExt cx="4542021" cy="1090430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D48E5D69-5D4E-304D-928D-761735582E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15979" y="2174878"/>
              <a:ext cx="2863747" cy="1071949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71156644-0994-EF4B-87B7-5F1705F9BB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49746" y="2156397"/>
              <a:ext cx="1708254" cy="1040418"/>
            </a:xfrm>
            <a:prstGeom prst="rect">
              <a:avLst/>
            </a:prstGeom>
          </p:spPr>
        </p:pic>
      </p:grpSp>
      <p:pic>
        <p:nvPicPr>
          <p:cNvPr id="8" name="Image 7">
            <a:extLst>
              <a:ext uri="{FF2B5EF4-FFF2-40B4-BE49-F238E27FC236}">
                <a16:creationId xmlns:a16="http://schemas.microsoft.com/office/drawing/2014/main" id="{F85C5C41-F038-8D4C-A0E8-7DA93FC830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2571750"/>
            <a:ext cx="4536258" cy="159259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DC1C075-D34C-B942-B417-25934A67D6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7114" y="2552472"/>
            <a:ext cx="4192102" cy="1641637"/>
          </a:xfrm>
          <a:prstGeom prst="rect">
            <a:avLst/>
          </a:prstGeom>
        </p:spPr>
      </p:pic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02305279-62AC-CD46-A2A9-E38B4DE8A4F8}"/>
              </a:ext>
            </a:extLst>
          </p:cNvPr>
          <p:cNvSpPr txBox="1">
            <a:spLocks/>
          </p:cNvSpPr>
          <p:nvPr/>
        </p:nvSpPr>
        <p:spPr>
          <a:xfrm>
            <a:off x="554736" y="4306476"/>
            <a:ext cx="8339328" cy="11688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All regions contribute equally to signal, inner part most affected by efficiency loss (for </a:t>
            </a:r>
            <a:r>
              <a:rPr lang="en-US" i="1" dirty="0"/>
              <a:t>B</a:t>
            </a:r>
            <a:r>
              <a:rPr lang="en-US" dirty="0"/>
              <a:t> decays)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5EB51EE-2987-7E48-B97A-950E80AFEA2F}"/>
              </a:ext>
            </a:extLst>
          </p:cNvPr>
          <p:cNvSpPr txBox="1"/>
          <p:nvPr/>
        </p:nvSpPr>
        <p:spPr>
          <a:xfrm>
            <a:off x="5841226" y="1961870"/>
            <a:ext cx="1680268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Full simulation,</a:t>
            </a:r>
          </a:p>
          <a:p>
            <a:r>
              <a:rPr lang="en-US" dirty="0"/>
              <a:t>Signal B</a:t>
            </a:r>
            <a:r>
              <a:rPr lang="en-US" baseline="30000" dirty="0"/>
              <a:t>0</a:t>
            </a:r>
            <a:r>
              <a:rPr lang="en-US" dirty="0"/>
              <a:t> ➝ K</a:t>
            </a:r>
            <a:r>
              <a:rPr lang="en-US" baseline="30000" dirty="0"/>
              <a:t>*</a:t>
            </a:r>
            <a:r>
              <a:rPr lang="en-US" dirty="0">
                <a:latin typeface="Symbol" pitchFamily="2" charset="2"/>
              </a:rPr>
              <a:t> g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2E86422-6680-C24E-9AC3-3835A08DF997}"/>
              </a:ext>
            </a:extLst>
          </p:cNvPr>
          <p:cNvSpPr txBox="1"/>
          <p:nvPr/>
        </p:nvSpPr>
        <p:spPr>
          <a:xfrm>
            <a:off x="587862" y="2040506"/>
            <a:ext cx="1680268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Generator level</a:t>
            </a:r>
          </a:p>
          <a:p>
            <a:r>
              <a:rPr lang="en-US" dirty="0"/>
              <a:t>Signal B</a:t>
            </a:r>
            <a:r>
              <a:rPr lang="en-US" baseline="30000" dirty="0"/>
              <a:t>0</a:t>
            </a:r>
            <a:r>
              <a:rPr lang="en-US" dirty="0"/>
              <a:t> ➝ K</a:t>
            </a:r>
            <a:r>
              <a:rPr lang="en-US" baseline="30000" dirty="0"/>
              <a:t>*</a:t>
            </a:r>
            <a:r>
              <a:rPr lang="en-US" dirty="0">
                <a:latin typeface="Symbol" pitchFamily="2" charset="2"/>
              </a:rPr>
              <a:t> g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D6B1446-1AEB-494A-9EC9-0866F97E80CB}"/>
              </a:ext>
            </a:extLst>
          </p:cNvPr>
          <p:cNvSpPr txBox="1"/>
          <p:nvPr/>
        </p:nvSpPr>
        <p:spPr>
          <a:xfrm>
            <a:off x="7328485" y="148048"/>
            <a:ext cx="1450731" cy="46166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Carla Marin, Yasmine </a:t>
            </a:r>
            <a:r>
              <a:rPr lang="en-US" sz="1200" dirty="0" err="1"/>
              <a:t>Amhis</a:t>
            </a:r>
            <a:endParaRPr lang="en-US" sz="12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6A3EE6-9CE2-0B44-8949-20B387C76C16}"/>
              </a:ext>
            </a:extLst>
          </p:cNvPr>
          <p:cNvSpPr/>
          <p:nvPr/>
        </p:nvSpPr>
        <p:spPr>
          <a:xfrm>
            <a:off x="6382768" y="1037850"/>
            <a:ext cx="2660391" cy="8007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44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7950F3-B136-4245-9DCC-6177B718A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 II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E25364B-0675-094B-AF01-EE29F01FE3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Fighting against pile-up effects:</a:t>
            </a:r>
          </a:p>
          <a:p>
            <a:pPr lvl="1"/>
            <a:r>
              <a:rPr lang="en-US" dirty="0"/>
              <a:t>Increase granularity</a:t>
            </a:r>
          </a:p>
          <a:p>
            <a:pPr lvl="1"/>
            <a:r>
              <a:rPr lang="en-US" dirty="0"/>
              <a:t>Add timing measurement</a:t>
            </a:r>
          </a:p>
          <a:p>
            <a:r>
              <a:rPr lang="en-US" dirty="0"/>
              <a:t>One event display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21FDEC-DB4E-9D41-8B74-C255B54A1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5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B765233-0119-C846-AB39-04BC852A38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277" y="2571750"/>
            <a:ext cx="6119446" cy="250889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C59E028C-990F-5F41-B035-BA61847CC928}"/>
              </a:ext>
            </a:extLst>
          </p:cNvPr>
          <p:cNvSpPr txBox="1"/>
          <p:nvPr/>
        </p:nvSpPr>
        <p:spPr>
          <a:xfrm>
            <a:off x="3692769" y="2543055"/>
            <a:ext cx="1096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Upgrade I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BC3D03D-A8C4-634E-A446-D3486BFB48CC}"/>
              </a:ext>
            </a:extLst>
          </p:cNvPr>
          <p:cNvSpPr txBox="1"/>
          <p:nvPr/>
        </p:nvSpPr>
        <p:spPr>
          <a:xfrm>
            <a:off x="6684264" y="2522920"/>
            <a:ext cx="1154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Upgrade II</a:t>
            </a:r>
          </a:p>
        </p:txBody>
      </p:sp>
    </p:spTree>
    <p:extLst>
      <p:ext uri="{BB962C8B-B14F-4D97-AF65-F5344CB8AC3E}">
        <p14:creationId xmlns:p14="http://schemas.microsoft.com/office/powerpoint/2010/main" val="651723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6C8777-C79E-9A4A-AE70-0C5CD2BB3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 II – Signal fast simulation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0A617B-EEC6-7441-BE12-13CAC4048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337" y="1298448"/>
            <a:ext cx="4671834" cy="3334275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Signal B</a:t>
            </a:r>
            <a:r>
              <a:rPr lang="en-US" baseline="30000" dirty="0"/>
              <a:t>0</a:t>
            </a:r>
            <a:r>
              <a:rPr lang="en-US" dirty="0"/>
              <a:t>➝</a:t>
            </a:r>
            <a:r>
              <a:rPr lang="en-US" dirty="0">
                <a:latin typeface="Symbol" pitchFamily="2" charset="2"/>
              </a:rPr>
              <a:t>p</a:t>
            </a:r>
            <a:r>
              <a:rPr lang="en-US" baseline="30000" dirty="0"/>
              <a:t>+</a:t>
            </a:r>
            <a:r>
              <a:rPr lang="en-US" dirty="0">
                <a:latin typeface="Symbol" pitchFamily="2" charset="2"/>
              </a:rPr>
              <a:t>p</a:t>
            </a:r>
            <a:r>
              <a:rPr lang="en-US" baseline="30000" dirty="0"/>
              <a:t>-</a:t>
            </a:r>
            <a:r>
              <a:rPr lang="en-US" dirty="0">
                <a:latin typeface="Symbol" pitchFamily="2" charset="2"/>
              </a:rPr>
              <a:t>p</a:t>
            </a:r>
            <a:r>
              <a:rPr lang="en-US" baseline="30000" dirty="0"/>
              <a:t>0</a:t>
            </a:r>
            <a:r>
              <a:rPr lang="en-US" dirty="0"/>
              <a:t> events (generated with Pythia)</a:t>
            </a:r>
          </a:p>
          <a:p>
            <a:r>
              <a:rPr lang="en-US" dirty="0"/>
              <a:t>Only interaction of photons (signal and pile-up) considered in ECAL, using true </a:t>
            </a:r>
            <a:r>
              <a:rPr lang="en-US" dirty="0">
                <a:latin typeface="Symbol" pitchFamily="2" charset="2"/>
              </a:rPr>
              <a:t>p</a:t>
            </a:r>
            <a:r>
              <a:rPr lang="en-US" baseline="30000" dirty="0"/>
              <a:t>+</a:t>
            </a:r>
            <a:r>
              <a:rPr lang="en-US" dirty="0"/>
              <a:t> and </a:t>
            </a:r>
            <a:r>
              <a:rPr lang="en-US" dirty="0">
                <a:latin typeface="Symbol" pitchFamily="2" charset="2"/>
              </a:rPr>
              <a:t>p</a:t>
            </a:r>
            <a:r>
              <a:rPr lang="en-US" baseline="30000" dirty="0"/>
              <a:t>-</a:t>
            </a:r>
            <a:r>
              <a:rPr lang="en-US" dirty="0"/>
              <a:t>. 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Energy deposited according to Moliere radius considering various cell sizes and energy resolution of </a:t>
            </a:r>
          </a:p>
          <a:p>
            <a:endParaRPr lang="en-US" dirty="0"/>
          </a:p>
          <a:p>
            <a:r>
              <a:rPr lang="en-US" dirty="0"/>
              <a:t>Assume </a:t>
            </a:r>
            <a:r>
              <a:rPr lang="en-US" i="1" dirty="0"/>
              <a:t>single time measurement (see next slide) </a:t>
            </a:r>
            <a:r>
              <a:rPr lang="en-US" dirty="0"/>
              <a:t>per cell with resolutions of 0, 10 or 50 ps. Estimated as </a:t>
            </a:r>
          </a:p>
          <a:p>
            <a:endParaRPr lang="en-US" dirty="0"/>
          </a:p>
          <a:p>
            <a:r>
              <a:rPr lang="en-US" dirty="0"/>
              <a:t>Photon reconstruct as 3x3 clusters, including recovery of merged </a:t>
            </a:r>
            <a:r>
              <a:rPr lang="en-US" dirty="0">
                <a:latin typeface="Symbol" pitchFamily="2" charset="2"/>
              </a:rPr>
              <a:t>p</a:t>
            </a:r>
            <a:r>
              <a:rPr lang="en-US" baseline="30000" dirty="0"/>
              <a:t>0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61B650C-8A0C-914C-9B6C-ABAD54F2E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6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7D2C29B-3C32-774D-9C5B-403590A46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1615" y="1348842"/>
            <a:ext cx="3832385" cy="122290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EA6CAC9-63C5-9D46-A6FF-883961FB8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6109" y="2757091"/>
            <a:ext cx="2423618" cy="60294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2E5DDAE-85CD-5643-A8B4-B76CFF1EB3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5691" y="3545381"/>
            <a:ext cx="1458467" cy="649569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502BF7FF-FE37-F14C-A117-5E5E3C3D19DE}"/>
              </a:ext>
            </a:extLst>
          </p:cNvPr>
          <p:cNvSpPr txBox="1"/>
          <p:nvPr/>
        </p:nvSpPr>
        <p:spPr>
          <a:xfrm>
            <a:off x="7328485" y="148048"/>
            <a:ext cx="1450731" cy="46166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Daniele </a:t>
            </a:r>
            <a:r>
              <a:rPr lang="en-US" sz="1200" dirty="0" err="1"/>
              <a:t>Manuzzi</a:t>
            </a:r>
            <a:r>
              <a:rPr lang="en-US" sz="1200" dirty="0"/>
              <a:t>, Stefano </a:t>
            </a:r>
            <a:r>
              <a:rPr lang="en-US" sz="1200" dirty="0" err="1"/>
              <a:t>Perrazini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53601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9F5E63-DCB5-1645-95D2-5BF9BA1CE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Timing measurement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BE919A4-5575-0640-869D-257A98EFFF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983" y="1024605"/>
            <a:ext cx="5840202" cy="4118895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/>
              <a:t>Impossible to send offline full time waveform: 1 GHz sampling would require, for 15000 channels</a:t>
            </a:r>
          </a:p>
          <a:p>
            <a:pPr lvl="1"/>
            <a:r>
              <a:rPr lang="en-US" sz="1400" dirty="0"/>
              <a:t>15000 x 40 MHz x 25 x 12 bits (energy) = </a:t>
            </a:r>
            <a:r>
              <a:rPr lang="en-US" sz="1400" b="1" dirty="0"/>
              <a:t>180000 Gb/s</a:t>
            </a:r>
          </a:p>
          <a:p>
            <a:r>
              <a:rPr lang="en-US" sz="1800" dirty="0"/>
              <a:t>Dedicated (very) Front-End ASIC to sample waveform with required resolution: precise time and energy measurements possible with 8 sampled points. But still too high rate. </a:t>
            </a:r>
          </a:p>
          <a:p>
            <a:r>
              <a:rPr lang="en-US" sz="1800" dirty="0"/>
              <a:t>Only send values for hit cells: requiring occupancy less than ~10% will give more manageable rate (in that case, it is necessary to send also the </a:t>
            </a:r>
            <a:r>
              <a:rPr lang="en-US" sz="1800" dirty="0" err="1"/>
              <a:t>BCId</a:t>
            </a:r>
            <a:r>
              <a:rPr lang="en-US" sz="1800" dirty="0"/>
              <a:t> and address to recognize the hit cells): </a:t>
            </a:r>
          </a:p>
          <a:p>
            <a:pPr lvl="1"/>
            <a:r>
              <a:rPr lang="en-US" sz="1400" dirty="0"/>
              <a:t>15000 x 4 MHz x [8 x 12 bits (energy) + 16 bits (</a:t>
            </a:r>
            <a:r>
              <a:rPr lang="en-US" sz="1400" dirty="0" err="1"/>
              <a:t>BCId</a:t>
            </a:r>
            <a:r>
              <a:rPr lang="en-US" sz="1400" dirty="0"/>
              <a:t>) + 4 bits (address)] = </a:t>
            </a:r>
            <a:r>
              <a:rPr lang="en-US" sz="1400" b="1" dirty="0"/>
              <a:t>6960 Gb/s</a:t>
            </a:r>
          </a:p>
          <a:p>
            <a:r>
              <a:rPr lang="en-US" sz="1700" dirty="0"/>
              <a:t>Process information (in a FPGA, in the Front-End board or at the latest in the back-end) can reduce further to 1 energy value (12 bits) and 1 time value (11 bits for 12.5 </a:t>
            </a:r>
            <a:r>
              <a:rPr lang="en-US" sz="1700" dirty="0" err="1"/>
              <a:t>ps</a:t>
            </a:r>
            <a:r>
              <a:rPr lang="en-US" sz="1700" dirty="0"/>
              <a:t> precision)</a:t>
            </a:r>
          </a:p>
          <a:p>
            <a:pPr lvl="1"/>
            <a:r>
              <a:rPr lang="en-US" sz="1400" dirty="0"/>
              <a:t>15000 x 4 MHz x [12 bits (energy) + 16 bits (</a:t>
            </a:r>
            <a:r>
              <a:rPr lang="en-US" sz="1400" dirty="0" err="1"/>
              <a:t>BCId</a:t>
            </a:r>
            <a:r>
              <a:rPr lang="en-US" sz="1400" dirty="0"/>
              <a:t>) + 4 bits (address) + 11 bits (time)] = </a:t>
            </a:r>
            <a:r>
              <a:rPr lang="en-US" sz="1400" b="1" dirty="0"/>
              <a:t>2580 Gb/s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E00A6F5-D044-7C45-8491-EE0968DE4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7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8C494D1-E281-A542-AA53-218DEC3D57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858"/>
          <a:stretch/>
        </p:blipFill>
        <p:spPr>
          <a:xfrm>
            <a:off x="6242538" y="1793631"/>
            <a:ext cx="2775621" cy="189904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6D2FE72-38CB-4A46-BBAD-BB50A77E4115}"/>
              </a:ext>
            </a:extLst>
          </p:cNvPr>
          <p:cNvSpPr txBox="1"/>
          <p:nvPr/>
        </p:nvSpPr>
        <p:spPr>
          <a:xfrm>
            <a:off x="7328485" y="148048"/>
            <a:ext cx="1450731" cy="46166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David Gascon, Dominique Breton</a:t>
            </a:r>
          </a:p>
        </p:txBody>
      </p:sp>
    </p:spTree>
    <p:extLst>
      <p:ext uri="{BB962C8B-B14F-4D97-AF65-F5344CB8AC3E}">
        <p14:creationId xmlns:p14="http://schemas.microsoft.com/office/powerpoint/2010/main" val="3956967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27D0B6-7F44-1F40-96A6-05D828976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 II – Signal fast simulation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9F8A2B-61B9-AE41-A5EF-D37C50991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0059" y="3634558"/>
            <a:ext cx="5995856" cy="1454601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Clear indication that increase of granularity is not enough to fight against large increase of pile-up background. </a:t>
            </a:r>
          </a:p>
          <a:p>
            <a:r>
              <a:rPr lang="en-US" dirty="0"/>
              <a:t>Use time information</a:t>
            </a:r>
          </a:p>
          <a:p>
            <a:r>
              <a:rPr lang="en-US" dirty="0"/>
              <a:t>And cut on </a:t>
            </a:r>
            <a:r>
              <a:rPr lang="en-US" dirty="0" err="1"/>
              <a:t>R</a:t>
            </a:r>
            <a:r>
              <a:rPr lang="en-US" i="1" baseline="-25000" dirty="0" err="1"/>
              <a:t>t</a:t>
            </a:r>
            <a:r>
              <a:rPr lang="en-US" dirty="0"/>
              <a:t> (timing of the two photons from the </a:t>
            </a:r>
            <a:r>
              <a:rPr lang="en-US" dirty="0">
                <a:latin typeface="Symbol" pitchFamily="2" charset="2"/>
              </a:rPr>
              <a:t>p</a:t>
            </a:r>
            <a:r>
              <a:rPr lang="en-US" baseline="30000" dirty="0"/>
              <a:t>0</a:t>
            </a:r>
            <a:r>
              <a:rPr lang="en-US" dirty="0"/>
              <a:t> decay) NB: this can only decrease signal efficiency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88709B1-B3C6-2D42-9574-AF84D6229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8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F315906-19C4-FF46-BA7A-E0FDE7F424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143" y="1332775"/>
            <a:ext cx="3043050" cy="223645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05C747C-D4EF-5D48-BC57-E5C6768099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100" y="1074195"/>
            <a:ext cx="1571468" cy="38224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EC3C3EF-ADFB-3346-861E-9D62B0E11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9141" y="1347764"/>
            <a:ext cx="3095469" cy="227180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D2441B7-40BC-534D-8127-B175D8CBE8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9024" y="1085431"/>
            <a:ext cx="1494748" cy="359778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3365DC45-CC55-9F47-9658-1EE2ADD4FE61}"/>
              </a:ext>
            </a:extLst>
          </p:cNvPr>
          <p:cNvSpPr txBox="1"/>
          <p:nvPr/>
        </p:nvSpPr>
        <p:spPr>
          <a:xfrm>
            <a:off x="6793772" y="1117368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 i="1" u="sng" dirty="0"/>
              <a:t>same cuts as Run1</a:t>
            </a:r>
            <a:r>
              <a:rPr lang="en-US" dirty="0"/>
              <a:t>)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CF42070-6AEE-694E-8A3D-1D47231052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5869" y="3619567"/>
            <a:ext cx="2848131" cy="66430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418433E-732D-1D47-9640-6E0F07A2B0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85797" y="4463452"/>
            <a:ext cx="3158203" cy="518847"/>
          </a:xfrm>
          <a:prstGeom prst="rect">
            <a:avLst/>
          </a:prstGeom>
        </p:spPr>
      </p:pic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C131C02E-2588-5F4F-858D-CB6CC83F7A8C}"/>
              </a:ext>
            </a:extLst>
          </p:cNvPr>
          <p:cNvCxnSpPr/>
          <p:nvPr/>
        </p:nvCxnSpPr>
        <p:spPr>
          <a:xfrm>
            <a:off x="2404568" y="1347764"/>
            <a:ext cx="289445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A5CBDEEE-88CD-2648-911E-E536438ACB3E}"/>
              </a:ext>
            </a:extLst>
          </p:cNvPr>
          <p:cNvSpPr txBox="1"/>
          <p:nvPr/>
        </p:nvSpPr>
        <p:spPr>
          <a:xfrm>
            <a:off x="2835332" y="1066477"/>
            <a:ext cx="2284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Increase of granularity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D58E07B-ED89-354C-B571-6B7AFC794296}"/>
              </a:ext>
            </a:extLst>
          </p:cNvPr>
          <p:cNvSpPr txBox="1"/>
          <p:nvPr/>
        </p:nvSpPr>
        <p:spPr>
          <a:xfrm>
            <a:off x="7328485" y="148048"/>
            <a:ext cx="1450731" cy="46166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Daniele </a:t>
            </a:r>
            <a:r>
              <a:rPr lang="en-US" sz="1200" dirty="0" err="1"/>
              <a:t>Manuzzi</a:t>
            </a:r>
            <a:r>
              <a:rPr lang="en-US" sz="1200" dirty="0"/>
              <a:t>, Stefano </a:t>
            </a:r>
            <a:r>
              <a:rPr lang="en-US" sz="1200" dirty="0" err="1"/>
              <a:t>Perrazini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11802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99FC48-7E13-9943-A613-85448B1D4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 II – Signal fast simulation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23995F3-62D8-A84F-8BF2-2E99DBFCA0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336" y="4392118"/>
            <a:ext cx="8339328" cy="240605"/>
          </a:xfrm>
        </p:spPr>
        <p:txBody>
          <a:bodyPr>
            <a:normAutofit fontScale="62500" lnSpcReduction="20000"/>
          </a:bodyPr>
          <a:lstStyle/>
          <a:p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893B60F-D84C-124B-865B-AE5AB88BE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469FD-F6FD-0649-A221-1E17ECBCC294}" type="slidenum">
              <a:rPr lang="fr-FR" smtClean="0"/>
              <a:t>9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F532357-E653-7B48-9076-00E7908DBE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398" y="1228082"/>
            <a:ext cx="3927558" cy="3404641"/>
          </a:xfrm>
          <a:prstGeom prst="rect">
            <a:avLst/>
          </a:prstGeom>
        </p:spPr>
      </p:pic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2160DF69-42CC-BC44-AFD9-CEC790F9B7B2}"/>
              </a:ext>
            </a:extLst>
          </p:cNvPr>
          <p:cNvSpPr txBox="1">
            <a:spLocks/>
          </p:cNvSpPr>
          <p:nvPr/>
        </p:nvSpPr>
        <p:spPr>
          <a:xfrm>
            <a:off x="4572000" y="1355499"/>
            <a:ext cx="4221176" cy="327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Increase of granularity in inner section to 1 cm cells and timing resolution of 10 </a:t>
            </a:r>
            <a:r>
              <a:rPr lang="en-US" dirty="0" err="1"/>
              <a:t>ps</a:t>
            </a:r>
            <a:r>
              <a:rPr lang="en-US" dirty="0"/>
              <a:t> to recover Run1 performances. </a:t>
            </a:r>
          </a:p>
          <a:p>
            <a:r>
              <a:rPr lang="en-US" dirty="0"/>
              <a:t>All regions are contributing with the decrease of cell size, not only inner section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3A5267C-32EA-CD44-8A8C-4F6F5DD2C7FE}"/>
              </a:ext>
            </a:extLst>
          </p:cNvPr>
          <p:cNvCxnSpPr/>
          <p:nvPr/>
        </p:nvCxnSpPr>
        <p:spPr>
          <a:xfrm>
            <a:off x="1828800" y="1355499"/>
            <a:ext cx="0" cy="2474488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085DBC55-9695-4048-A4D4-442AB0123661}"/>
              </a:ext>
            </a:extLst>
          </p:cNvPr>
          <p:cNvSpPr txBox="1"/>
          <p:nvPr/>
        </p:nvSpPr>
        <p:spPr>
          <a:xfrm>
            <a:off x="1494692" y="1069630"/>
            <a:ext cx="1245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~upgrade 1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1BF746C1-000D-934D-A80F-8CFDD34BAA84}"/>
              </a:ext>
            </a:extLst>
          </p:cNvPr>
          <p:cNvCxnSpPr/>
          <p:nvPr/>
        </p:nvCxnSpPr>
        <p:spPr>
          <a:xfrm flipH="1">
            <a:off x="2740611" y="2118946"/>
            <a:ext cx="1928104" cy="2057400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>
            <a:extLst>
              <a:ext uri="{FF2B5EF4-FFF2-40B4-BE49-F238E27FC236}">
                <a16:creationId xmlns:a16="http://schemas.microsoft.com/office/drawing/2014/main" id="{2AF99AEE-F08A-3D4E-8C50-7789EE4B644B}"/>
              </a:ext>
            </a:extLst>
          </p:cNvPr>
          <p:cNvSpPr/>
          <p:nvPr/>
        </p:nvSpPr>
        <p:spPr>
          <a:xfrm>
            <a:off x="2185098" y="3191606"/>
            <a:ext cx="140677" cy="13573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B5CE0F1-FBE0-B240-8802-4382DFE45A94}"/>
              </a:ext>
            </a:extLst>
          </p:cNvPr>
          <p:cNvSpPr txBox="1"/>
          <p:nvPr/>
        </p:nvSpPr>
        <p:spPr>
          <a:xfrm>
            <a:off x="2286118" y="2870647"/>
            <a:ext cx="1351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Tighter timing cuts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29530AFB-FB92-294B-988A-6E44FC65A550}"/>
              </a:ext>
            </a:extLst>
          </p:cNvPr>
          <p:cNvCxnSpPr/>
          <p:nvPr/>
        </p:nvCxnSpPr>
        <p:spPr>
          <a:xfrm flipV="1">
            <a:off x="2286118" y="2751992"/>
            <a:ext cx="0" cy="39565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218B0290-B30A-DE4E-A65F-A15C36F27C5C}"/>
              </a:ext>
            </a:extLst>
          </p:cNvPr>
          <p:cNvSpPr txBox="1"/>
          <p:nvPr/>
        </p:nvSpPr>
        <p:spPr>
          <a:xfrm>
            <a:off x="7328485" y="148048"/>
            <a:ext cx="1450731" cy="46166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Daniele </a:t>
            </a:r>
            <a:r>
              <a:rPr lang="en-US" sz="1200" dirty="0" err="1"/>
              <a:t>Manuzzi</a:t>
            </a:r>
            <a:r>
              <a:rPr lang="en-US" sz="1200" dirty="0"/>
              <a:t>, Stefano </a:t>
            </a:r>
            <a:r>
              <a:rPr lang="en-US" sz="1200" dirty="0" err="1"/>
              <a:t>Perrazini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666928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HCbTalks" id="{D708B8B1-757A-B545-908C-F09D4E63348C}" vid="{910BC810-A254-B748-B2FC-11547C189E63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LHCbTalks</Template>
  <TotalTime>3917</TotalTime>
  <Words>1742</Words>
  <Application>Microsoft Macintosh PowerPoint</Application>
  <PresentationFormat>Affichage à l'écran (16:9)</PresentationFormat>
  <Paragraphs>187</Paragraphs>
  <Slides>22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30" baseType="lpstr">
      <vt:lpstr>Aganè Light</vt:lpstr>
      <vt:lpstr>Aileron</vt:lpstr>
      <vt:lpstr>Aileron SemiBold</vt:lpstr>
      <vt:lpstr>Arial</vt:lpstr>
      <vt:lpstr>Calibri</vt:lpstr>
      <vt:lpstr>Source Sans Pro</vt:lpstr>
      <vt:lpstr>Symbol</vt:lpstr>
      <vt:lpstr>Thème Office</vt:lpstr>
      <vt:lpstr>ECAL Simulation</vt:lpstr>
      <vt:lpstr>Introduction</vt:lpstr>
      <vt:lpstr>Conditions</vt:lpstr>
      <vt:lpstr>Upgrade I</vt:lpstr>
      <vt:lpstr>Upgrade II </vt:lpstr>
      <vt:lpstr>Upgrade II – Signal fast simulation</vt:lpstr>
      <vt:lpstr>Timing measurement</vt:lpstr>
      <vt:lpstr>Upgrade II – Signal fast simulation</vt:lpstr>
      <vt:lpstr>Upgrade II – Signal fast simulation</vt:lpstr>
      <vt:lpstr>Upgrade II – Use of timing</vt:lpstr>
      <vt:lpstr>z segmentation</vt:lpstr>
      <vt:lpstr>Time properties</vt:lpstr>
      <vt:lpstr>Backgrounds</vt:lpstr>
      <vt:lpstr>Contributions from e±</vt:lpstr>
      <vt:lpstr>Other effects</vt:lpstr>
      <vt:lpstr>Parametrisation of background</vt:lpstr>
      <vt:lpstr>Occupancies – Upgrade I </vt:lpstr>
      <vt:lpstr>Occupancies</vt:lpstr>
      <vt:lpstr>Occupancies – Upgrade II</vt:lpstr>
      <vt:lpstr>New ECAL layout – Upgrade II</vt:lpstr>
      <vt:lpstr>Other technologies</vt:lpstr>
      <vt:lpstr>Conclusions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L0 Hadron efficiencies</dc:title>
  <dc:subject/>
  <dc:creator>Utilisateur de Microsoft Office</dc:creator>
  <cp:keywords/>
  <dc:description/>
  <cp:lastModifiedBy>Microsoft Office User</cp:lastModifiedBy>
  <cp:revision>240</cp:revision>
  <cp:lastPrinted>2020-03-31T09:59:48Z</cp:lastPrinted>
  <dcterms:created xsi:type="dcterms:W3CDTF">2019-11-25T15:21:52Z</dcterms:created>
  <dcterms:modified xsi:type="dcterms:W3CDTF">2020-03-31T11:50:05Z</dcterms:modified>
  <cp:category/>
</cp:coreProperties>
</file>