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56" r:id="rId2"/>
    <p:sldId id="263" r:id="rId3"/>
    <p:sldId id="264" r:id="rId4"/>
    <p:sldId id="265" r:id="rId5"/>
    <p:sldId id="266" r:id="rId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63">
          <p15:clr>
            <a:srgbClr val="A4A3A4"/>
          </p15:clr>
        </p15:guide>
        <p15:guide id="2" pos="26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66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0"/>
    <p:restoredTop sz="94655"/>
  </p:normalViewPr>
  <p:slideViewPr>
    <p:cSldViewPr snapToGrid="0" snapToObjects="1">
      <p:cViewPr varScale="1">
        <p:scale>
          <a:sx n="127" d="100"/>
          <a:sy n="127" d="100"/>
        </p:scale>
        <p:origin x="928" y="176"/>
      </p:cViewPr>
      <p:guideLst>
        <p:guide orient="horz" pos="1363"/>
        <p:guide pos="263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1CA7A3-2BB7-D244-99EF-4DEB69B24F17}" type="datetimeFigureOut">
              <a:rPr lang="en-US" smtClean="0"/>
              <a:t>4/1/20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075EC1-67ED-E348-9972-C411D6383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00163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C7BF72-16BD-6949-B5FF-11ACD7E70703}" type="datetimeFigureOut">
              <a:rPr lang="en-US" smtClean="0"/>
              <a:t>4/1/20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45F3D7-6F37-2643-BA91-D461A8003F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85907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2"/>
            <a:ext cx="7772400" cy="1102519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841821"/>
            <a:ext cx="6400800" cy="1314450"/>
          </a:xfrm>
        </p:spPr>
        <p:txBody>
          <a:bodyPr/>
          <a:lstStyle>
            <a:lvl1pPr marL="0" indent="0" algn="l">
              <a:buNone/>
              <a:defRPr sz="1800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noProof="0"/>
              <a:t>Click to edit Master subtitle style</a:t>
            </a:r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D048BB-045E-5943-82CB-A0711F41BA3E}" type="datetime1">
              <a:rPr lang="it-IT" noProof="0" smtClean="0"/>
              <a:t>01/04/20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/>
              <a:t>CB - New appointments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G. Passaleva </a:t>
            </a:r>
            <a:fld id="{723E6EEA-5292-D843-B049-B623FCFE14EA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88843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90D653-D303-0046-A4F4-CA05052476FD}" type="datetime1">
              <a:rPr lang="it-IT" smtClean="0"/>
              <a:t>01/04/20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CB - New appointments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G. Passaleva </a:t>
            </a:r>
            <a:fld id="{723E6EEA-5292-D843-B049-B623FCFE14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647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2125" y="-32148"/>
            <a:ext cx="2127250" cy="462677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7" y="-32148"/>
            <a:ext cx="6232525" cy="462677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725511-C20B-2145-9505-20E1B0619A0B}" type="datetime1">
              <a:rPr lang="it-IT" smtClean="0"/>
              <a:t>01/04/20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CB - New appointments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G. Passaleva </a:t>
            </a:r>
            <a:fld id="{723E6EEA-5292-D843-B049-B623FCFE14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01694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1113" y="-32147"/>
            <a:ext cx="7688262" cy="63222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200152"/>
            <a:ext cx="8229600" cy="163949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953945"/>
            <a:ext cx="8229600" cy="164068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908949"/>
            <a:ext cx="2133600" cy="357188"/>
          </a:xfrm>
        </p:spPr>
        <p:txBody>
          <a:bodyPr/>
          <a:lstStyle>
            <a:lvl1pPr>
              <a:defRPr/>
            </a:lvl1pPr>
          </a:lstStyle>
          <a:p>
            <a:fld id="{1F5DE9C0-1D9E-5A47-8C72-EDB4C3D33D70}" type="datetime1">
              <a:rPr lang="it-IT" smtClean="0"/>
              <a:t>01/04/20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908949"/>
            <a:ext cx="2895600" cy="3571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CB - New appointments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908949"/>
            <a:ext cx="2133600" cy="357188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G. Passaleva </a:t>
            </a:r>
            <a:fld id="{723E6EEA-5292-D843-B049-B623FCFE14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4069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100"/>
            </a:lvl1pPr>
          </a:lstStyle>
          <a:p>
            <a:fld id="{D1FB123F-5E5E-EF46-951F-3519458F86DA}" type="datetime1">
              <a:rPr lang="it-IT" smtClean="0"/>
              <a:pPr/>
              <a:t>01/04/20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r>
              <a:rPr lang="en-US"/>
              <a:t>CB - New appointments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/>
            </a:lvl1pPr>
          </a:lstStyle>
          <a:p>
            <a:r>
              <a:rPr lang="en-GB"/>
              <a:t>G. Passaleva </a:t>
            </a:r>
            <a:fld id="{723E6EEA-5292-D843-B049-B623FCFE14E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2705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0DA85C-4779-B844-A618-846A20AFE9AC}" type="datetime1">
              <a:rPr lang="it-IT" smtClean="0"/>
              <a:t>01/04/20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CB - New appointments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G. Passaleva </a:t>
            </a:r>
            <a:fld id="{723E6EEA-5292-D843-B049-B623FCFE14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2256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1BEA56-CF4A-AA46-8075-F238B8D7B9F7}" type="datetime1">
              <a:rPr lang="it-IT" smtClean="0"/>
              <a:t>01/04/20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CB - New appointments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G. Passaleva </a:t>
            </a:r>
            <a:fld id="{723E6EEA-5292-D843-B049-B623FCFE14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0652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2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2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2551FA-4C8D-0C47-B163-B218AF1C2065}" type="datetime1">
              <a:rPr lang="it-IT" smtClean="0"/>
              <a:t>01/04/20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CB - New appointments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G. Passaleva </a:t>
            </a:r>
            <a:fld id="{723E6EEA-5292-D843-B049-B623FCFE14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4576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448EA3-7754-0F43-9BB3-8EFA735FBE79}" type="datetime1">
              <a:rPr lang="it-IT" smtClean="0"/>
              <a:t>01/04/20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CB - New appointments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G. Passaleva </a:t>
            </a:r>
            <a:fld id="{723E6EEA-5292-D843-B049-B623FCFE14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485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63F05A-30AC-CA45-ABB9-5F56E475B974}" type="datetime1">
              <a:rPr lang="it-IT" smtClean="0"/>
              <a:t>01/04/20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CB - New appointments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G. Passaleva </a:t>
            </a:r>
            <a:fld id="{723E6EEA-5292-D843-B049-B623FCFE14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8002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7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1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7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7A4DEDC-C04E-5F4C-A85D-16AC5A5827FA}" type="datetime1">
              <a:rPr lang="it-IT" smtClean="0"/>
              <a:t>01/04/20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CB - New appointments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G. Passaleva </a:t>
            </a:r>
            <a:fld id="{723E6EEA-5292-D843-B049-B623FCFE14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1930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6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2002A0-1F3D-3C48-9B87-CC16D2416955}" type="datetime1">
              <a:rPr lang="it-IT" smtClean="0"/>
              <a:t>01/04/20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CB - New appointments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G. Passaleva </a:t>
            </a:r>
            <a:fld id="{723E6EEA-5292-D843-B049-B623FCFE14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1411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292929">
                <a:gamma/>
                <a:shade val="31765"/>
                <a:invGamma/>
              </a:srgbClr>
            </a:gs>
            <a:gs pos="100000">
              <a:srgbClr val="29292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28575" y="-72723"/>
            <a:ext cx="7688262" cy="632222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1228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645" y="4834252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fld id="{3602897D-1022-D246-B0F4-9CDE981ED60B}" type="datetime1">
              <a:rPr lang="it-IT" smtClean="0"/>
              <a:pPr/>
              <a:t>01/04/20</a:t>
            </a:fld>
            <a:endParaRPr lang="en-GB"/>
          </a:p>
        </p:txBody>
      </p:sp>
      <p:sp>
        <p:nvSpPr>
          <p:cNvPr id="1228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9981" y="4834252"/>
            <a:ext cx="2895600" cy="357188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/>
              <a:t>CB - New appointments</a:t>
            </a:r>
            <a:endParaRPr lang="en-GB"/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06210" y="4834252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GB"/>
              <a:t>G. Passaleva </a:t>
            </a:r>
            <a:fld id="{723E6EEA-5292-D843-B049-B623FCFE14E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2888" name="Line 8"/>
          <p:cNvSpPr>
            <a:spLocks noChangeShapeType="1"/>
          </p:cNvSpPr>
          <p:nvPr/>
        </p:nvSpPr>
        <p:spPr bwMode="auto">
          <a:xfrm>
            <a:off x="42863" y="598349"/>
            <a:ext cx="8907462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noProof="0"/>
          </a:p>
        </p:txBody>
      </p:sp>
      <p:pic>
        <p:nvPicPr>
          <p:cNvPr id="10" name="Picture 7" descr="lhcblogo"/>
          <p:cNvPicPr>
            <a:picLocks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08" y="10950"/>
            <a:ext cx="774896" cy="575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Calibri" charset="0"/>
          <a:ea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Calibri" charset="0"/>
          <a:ea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Calibri" charset="0"/>
          <a:ea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Calibri" charset="0"/>
          <a:ea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Calibri" charset="0"/>
          <a:ea typeface="ＭＳ Ｐゴシック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Calibri" charset="0"/>
          <a:ea typeface="ＭＳ Ｐゴシック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Calibri" charset="0"/>
          <a:ea typeface="ＭＳ Ｐゴシック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Calibri" charset="0"/>
          <a:ea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charset="0"/>
        <a:buChar char="«"/>
        <a:defRPr sz="14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charset="0"/>
        <a:buChar char="§"/>
        <a:defRPr sz="12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1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100">
          <a:solidFill>
            <a:schemeClr val="bg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2800" dirty="0"/>
              <a:t>Closing remarks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919316"/>
            <a:ext cx="6400800" cy="1622061"/>
          </a:xfrm>
        </p:spPr>
        <p:txBody>
          <a:bodyPr/>
          <a:lstStyle/>
          <a:p>
            <a:pPr algn="l"/>
            <a:r>
              <a:rPr lang="en-GB" dirty="0"/>
              <a:t>G. Passaleva</a:t>
            </a:r>
          </a:p>
          <a:p>
            <a:pPr algn="l"/>
            <a:r>
              <a:rPr lang="en-GB" sz="1600" dirty="0"/>
              <a:t>(INFN </a:t>
            </a:r>
            <a:r>
              <a:rPr lang="en-US" sz="1600" dirty="0"/>
              <a:t>–</a:t>
            </a:r>
            <a:r>
              <a:rPr lang="en-GB" sz="1600" dirty="0"/>
              <a:t> Florence and CERN)</a:t>
            </a:r>
          </a:p>
          <a:p>
            <a:pPr algn="l"/>
            <a:endParaRPr lang="en-GB" sz="1600" dirty="0"/>
          </a:p>
          <a:p>
            <a:pPr algn="l"/>
            <a:r>
              <a:rPr lang="it-IT" sz="1600" dirty="0" err="1"/>
              <a:t>Barcelona</a:t>
            </a:r>
            <a:r>
              <a:rPr lang="it-IT" sz="1600" dirty="0"/>
              <a:t> U2 Workshop – 30 March – 1 April , 2020</a:t>
            </a:r>
            <a:endParaRPr lang="en-GB" sz="1600" dirty="0"/>
          </a:p>
        </p:txBody>
      </p:sp>
      <p:pic>
        <p:nvPicPr>
          <p:cNvPr id="1026" name="Picture 2" descr="5th Workshop on LHCb upgrade II">
            <a:extLst>
              <a:ext uri="{FF2B5EF4-FFF2-40B4-BE49-F238E27FC236}">
                <a16:creationId xmlns:a16="http://schemas.microsoft.com/office/drawing/2014/main" id="{B97D0168-5DE0-E140-8CAC-B8B0010785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2386" y="1966124"/>
            <a:ext cx="4203867" cy="1468434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7970389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Zoom forever…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645" y="768071"/>
            <a:ext cx="5557606" cy="3442187"/>
          </a:xfrm>
        </p:spPr>
        <p:txBody>
          <a:bodyPr/>
          <a:lstStyle/>
          <a:p>
            <a:r>
              <a:rPr lang="en-GB" dirty="0"/>
              <a:t>Extremely positive experiment!</a:t>
            </a:r>
          </a:p>
          <a:p>
            <a:pPr lvl="1"/>
            <a:r>
              <a:rPr lang="en-GB" dirty="0"/>
              <a:t>Very stable</a:t>
            </a:r>
          </a:p>
          <a:p>
            <a:pPr lvl="1"/>
            <a:r>
              <a:rPr lang="en-GB" dirty="0"/>
              <a:t>Easy to use</a:t>
            </a:r>
          </a:p>
          <a:p>
            <a:pPr lvl="1"/>
            <a:r>
              <a:rPr lang="en-GB" dirty="0"/>
              <a:t>Great handling of discussions and questions</a:t>
            </a:r>
          </a:p>
          <a:p>
            <a:pPr lvl="1"/>
            <a:r>
              <a:rPr lang="en-GB" dirty="0"/>
              <a:t>Very nice </a:t>
            </a:r>
            <a:r>
              <a:rPr lang="en-GB" dirty="0" err="1"/>
              <a:t>look&amp;feel</a:t>
            </a:r>
            <a:endParaRPr lang="en-GB" dirty="0"/>
          </a:p>
          <a:p>
            <a:pPr lvl="1"/>
            <a:r>
              <a:rPr lang="en-GB" dirty="0"/>
              <a:t> a lot of very useful “gadgets”</a:t>
            </a:r>
          </a:p>
          <a:p>
            <a:pPr lvl="1"/>
            <a:r>
              <a:rPr lang="en-GB" dirty="0"/>
              <a:t>It lacks a “timer” function </a:t>
            </a:r>
            <a:r>
              <a:rPr lang="en-GB" dirty="0" err="1"/>
              <a:t>afaik</a:t>
            </a:r>
            <a:r>
              <a:rPr lang="en-GB" dirty="0"/>
              <a:t>, but that’s a detail</a:t>
            </a:r>
          </a:p>
          <a:p>
            <a:endParaRPr lang="en-GB" dirty="0"/>
          </a:p>
          <a:p>
            <a:r>
              <a:rPr lang="en-GB" dirty="0"/>
              <a:t>Notice: in these days</a:t>
            </a:r>
          </a:p>
          <a:p>
            <a:pPr lvl="1"/>
            <a:r>
              <a:rPr lang="en-GB" dirty="0" err="1"/>
              <a:t>LHCb</a:t>
            </a:r>
            <a:r>
              <a:rPr lang="en-GB" dirty="0"/>
              <a:t> (~100) + CMS (~300) + ATLAS (peak of 500) all on zoom!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CB602-8856-5348-8FCA-5A547EDA4133}" type="datetime1">
              <a:rPr lang="en-GB" smtClean="0"/>
              <a:t>01/04/20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CB - New appointments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2</a:t>
            </a:fld>
            <a:endParaRPr lang="en-GB"/>
          </a:p>
        </p:txBody>
      </p:sp>
      <p:pic>
        <p:nvPicPr>
          <p:cNvPr id="2050" name="Picture 2" descr="https://images-eu.ssl-images-amazon.com/images/I/51MUT2C7exL.png">
            <a:extLst>
              <a:ext uri="{FF2B5EF4-FFF2-40B4-BE49-F238E27FC236}">
                <a16:creationId xmlns:a16="http://schemas.microsoft.com/office/drawing/2014/main" id="{EB48BB31-5162-8643-8BF7-A1698E003F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8439" y="649720"/>
            <a:ext cx="1068548" cy="1068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814B7DF-5017-6C49-BD9C-22414CC24A0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8398"/>
          <a:stretch/>
        </p:blipFill>
        <p:spPr>
          <a:xfrm>
            <a:off x="5780673" y="2816522"/>
            <a:ext cx="3098570" cy="19275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08F2733-FE95-9940-8125-3C927FCCBF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6409" y="649720"/>
            <a:ext cx="2578859" cy="207658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FF418D3-5770-C14F-948C-88ED395C0094}"/>
              </a:ext>
            </a:extLst>
          </p:cNvPr>
          <p:cNvSpPr/>
          <p:nvPr/>
        </p:nvSpPr>
        <p:spPr>
          <a:xfrm>
            <a:off x="7467600" y="4311650"/>
            <a:ext cx="238125" cy="793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31708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50FC1E-F321-9E4F-B557-ACB52324C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 excellent workshop!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36E90F-8E3B-3241-92A6-CAD6A313AC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981" y="727877"/>
            <a:ext cx="8229600" cy="4106375"/>
          </a:xfrm>
        </p:spPr>
        <p:txBody>
          <a:bodyPr/>
          <a:lstStyle/>
          <a:p>
            <a:r>
              <a:rPr lang="en-GB" dirty="0"/>
              <a:t>All in all, despite the difficulties, it has been a fantastic workshop</a:t>
            </a:r>
          </a:p>
          <a:p>
            <a:pPr lvl="1"/>
            <a:r>
              <a:rPr lang="en-GB" dirty="0"/>
              <a:t>Great attendance: 100 &lt; people &lt; 200 all days !</a:t>
            </a:r>
          </a:p>
          <a:p>
            <a:endParaRPr lang="en-GB" dirty="0"/>
          </a:p>
          <a:p>
            <a:r>
              <a:rPr lang="en-GB" dirty="0"/>
              <a:t>Excellent presentations by all the speakers</a:t>
            </a:r>
          </a:p>
          <a:p>
            <a:pPr lvl="1"/>
            <a:r>
              <a:rPr lang="en-GB" dirty="0"/>
              <a:t>A huge amount of work by all the projects, despite the busy and difficult times</a:t>
            </a:r>
          </a:p>
          <a:p>
            <a:pPr lvl="1"/>
            <a:endParaRPr lang="en-GB" dirty="0"/>
          </a:p>
          <a:p>
            <a:r>
              <a:rPr lang="en-GB" dirty="0">
                <a:solidFill>
                  <a:srgbClr val="FFFF00"/>
                </a:solidFill>
              </a:rPr>
              <a:t>Great physics talks</a:t>
            </a:r>
          </a:p>
          <a:p>
            <a:pPr lvl="1"/>
            <a:r>
              <a:rPr lang="en-GB" dirty="0"/>
              <a:t>The more we think about opportunities at U2 the more exciting it becomes!</a:t>
            </a:r>
          </a:p>
          <a:p>
            <a:endParaRPr lang="en-GB" dirty="0"/>
          </a:p>
          <a:p>
            <a:r>
              <a:rPr lang="en-GB" dirty="0"/>
              <a:t>Excellent starting point for the preparation of FTDR</a:t>
            </a:r>
          </a:p>
          <a:p>
            <a:pPr lvl="1"/>
            <a:r>
              <a:rPr lang="en-GB" dirty="0"/>
              <a:t>Both on technology and costing sides</a:t>
            </a:r>
          </a:p>
          <a:p>
            <a:pPr lvl="1"/>
            <a:r>
              <a:rPr lang="en-GB" dirty="0">
                <a:solidFill>
                  <a:srgbClr val="FFFF00"/>
                </a:solidFill>
              </a:rPr>
              <a:t>Still a lot of work ahead of us but a great step forward!</a:t>
            </a:r>
          </a:p>
          <a:p>
            <a:r>
              <a:rPr lang="en-GB" dirty="0"/>
              <a:t>Follow-ups</a:t>
            </a:r>
          </a:p>
          <a:p>
            <a:pPr lvl="1"/>
            <a:r>
              <a:rPr lang="en-GB" dirty="0">
                <a:solidFill>
                  <a:srgbClr val="FFFF00"/>
                </a:solidFill>
              </a:rPr>
              <a:t>Summary talks by </a:t>
            </a:r>
            <a:r>
              <a:rPr lang="en-GB" dirty="0" err="1">
                <a:solidFill>
                  <a:srgbClr val="00FF00"/>
                </a:solidFill>
              </a:rPr>
              <a:t>Ulrik</a:t>
            </a:r>
            <a:r>
              <a:rPr lang="en-GB" dirty="0">
                <a:solidFill>
                  <a:srgbClr val="FFFF00"/>
                </a:solidFill>
              </a:rPr>
              <a:t> and </a:t>
            </a:r>
            <a:r>
              <a:rPr lang="en-GB" dirty="0">
                <a:solidFill>
                  <a:srgbClr val="00FF00"/>
                </a:solidFill>
              </a:rPr>
              <a:t>Matteo</a:t>
            </a:r>
            <a:r>
              <a:rPr lang="en-GB" dirty="0">
                <a:solidFill>
                  <a:srgbClr val="FFFF00"/>
                </a:solidFill>
              </a:rPr>
              <a:t> next Tuesday April 7 at the Tuesday Meeting</a:t>
            </a:r>
          </a:p>
          <a:p>
            <a:pPr lvl="1"/>
            <a:r>
              <a:rPr lang="en-GB" dirty="0">
                <a:solidFill>
                  <a:srgbClr val="FFFF00"/>
                </a:solidFill>
              </a:rPr>
              <a:t>URB meeting on April 22 at 14:00 CET</a:t>
            </a:r>
          </a:p>
          <a:p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091FCC-CA42-3B4C-9DD8-87F7689C5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B123F-5E5E-EF46-951F-3519458F86DA}" type="datetime1">
              <a:rPr lang="it-IT" smtClean="0"/>
              <a:pPr/>
              <a:t>01/04/20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B8C87F-CAC5-1E41-A1DB-9BE82A887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CB - New appointments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5279B5-D0FD-E041-BCA8-6A5A49928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95454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41EDDC-727B-9040-862A-3F3458C8B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Thanks…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453479-8668-A545-8F81-150096D63C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4822" y="808265"/>
            <a:ext cx="8729178" cy="3394472"/>
          </a:xfrm>
        </p:spPr>
        <p:txBody>
          <a:bodyPr/>
          <a:lstStyle/>
          <a:p>
            <a:r>
              <a:rPr lang="en-GB" dirty="0"/>
              <a:t>… to </a:t>
            </a:r>
            <a:r>
              <a:rPr lang="en-GB" dirty="0" err="1">
                <a:solidFill>
                  <a:srgbClr val="00FF00"/>
                </a:solidFill>
              </a:rPr>
              <a:t>Eugeni</a:t>
            </a:r>
            <a:r>
              <a:rPr lang="en-GB" dirty="0">
                <a:solidFill>
                  <a:srgbClr val="00FF00"/>
                </a:solidFill>
              </a:rPr>
              <a:t> and the Barcelona group</a:t>
            </a:r>
            <a:r>
              <a:rPr lang="en-GB" dirty="0"/>
              <a:t>:</a:t>
            </a:r>
          </a:p>
          <a:p>
            <a:pPr lvl="1"/>
            <a:r>
              <a:rPr lang="en-GB" dirty="0"/>
              <a:t>This will be “The Barcelona workshop” although virtual…</a:t>
            </a:r>
          </a:p>
          <a:p>
            <a:pPr lvl="1"/>
            <a:r>
              <a:rPr lang="en-GB" dirty="0"/>
              <a:t>…but hopefully soon we will be delighted to meet again in person in Barcelona!</a:t>
            </a:r>
          </a:p>
          <a:p>
            <a:pPr lvl="1"/>
            <a:endParaRPr lang="en-GB" dirty="0"/>
          </a:p>
          <a:p>
            <a:r>
              <a:rPr lang="en-GB" dirty="0"/>
              <a:t>… to the </a:t>
            </a:r>
            <a:r>
              <a:rPr lang="en-GB" dirty="0">
                <a:solidFill>
                  <a:srgbClr val="00FF00"/>
                </a:solidFill>
              </a:rPr>
              <a:t>secretariat and the team in Barcelona </a:t>
            </a:r>
            <a:r>
              <a:rPr lang="en-GB" dirty="0"/>
              <a:t>for the double work:</a:t>
            </a:r>
          </a:p>
          <a:p>
            <a:pPr lvl="1"/>
            <a:r>
              <a:rPr lang="en-GB" dirty="0"/>
              <a:t>Preparation for the meeting in person</a:t>
            </a:r>
          </a:p>
          <a:p>
            <a:pPr lvl="1"/>
            <a:r>
              <a:rPr lang="en-GB" dirty="0"/>
              <a:t>“post-processing” to move to the virtual meeting and to recover from the cancellations etc.</a:t>
            </a:r>
          </a:p>
          <a:p>
            <a:endParaRPr lang="en-GB" dirty="0"/>
          </a:p>
          <a:p>
            <a:r>
              <a:rPr lang="en-GB" dirty="0"/>
              <a:t>To the </a:t>
            </a:r>
            <a:r>
              <a:rPr lang="en-GB" dirty="0" err="1">
                <a:solidFill>
                  <a:srgbClr val="00FF00"/>
                </a:solidFill>
              </a:rPr>
              <a:t>LHCb</a:t>
            </a:r>
            <a:r>
              <a:rPr lang="en-GB" dirty="0">
                <a:solidFill>
                  <a:srgbClr val="00FF00"/>
                </a:solidFill>
              </a:rPr>
              <a:t> secretariat </a:t>
            </a:r>
            <a:r>
              <a:rPr lang="en-GB" dirty="0"/>
              <a:t>for setting up and assisting in the virtual meeting</a:t>
            </a:r>
          </a:p>
          <a:p>
            <a:endParaRPr lang="en-GB" dirty="0"/>
          </a:p>
          <a:p>
            <a:r>
              <a:rPr lang="en-GB" b="1" dirty="0"/>
              <a:t>…and to </a:t>
            </a:r>
            <a:r>
              <a:rPr lang="en-GB" sz="2400" b="1" dirty="0">
                <a:solidFill>
                  <a:srgbClr val="00FF00"/>
                </a:solidFill>
              </a:rPr>
              <a:t>Joel</a:t>
            </a:r>
            <a:r>
              <a:rPr lang="en-GB" b="1" dirty="0"/>
              <a:t> for setting up for us Zoom and for guiding us through this new excellent tool!!!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4B4073-040C-5E43-A8D6-01106130E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B123F-5E5E-EF46-951F-3519458F86DA}" type="datetime1">
              <a:rPr lang="it-IT" smtClean="0"/>
              <a:pPr/>
              <a:t>01/04/20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3653B7-8AFA-D74B-9795-24D27399A9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CB - New appointments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4F3465-98A8-634A-8460-05387EBC0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E27C43B-D7C9-2945-84F2-0F3CC99EB86C}"/>
              </a:ext>
            </a:extLst>
          </p:cNvPr>
          <p:cNvSpPr/>
          <p:nvPr/>
        </p:nvSpPr>
        <p:spPr>
          <a:xfrm>
            <a:off x="261257" y="3587262"/>
            <a:ext cx="8621486" cy="78377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Audience Clapping - Sound Effect.mp3">
            <a:hlinkClick r:id="" action="ppaction://media"/>
            <a:extLst>
              <a:ext uri="{FF2B5EF4-FFF2-40B4-BE49-F238E27FC236}">
                <a16:creationId xmlns:a16="http://schemas.microsoft.com/office/drawing/2014/main" id="{80B63C2B-8FE6-A341-817D-4D113BA7D9A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215086" y="639969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138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37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41EDDC-727B-9040-862A-3F3458C8B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Thanks…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4B4073-040C-5E43-A8D6-01106130E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B123F-5E5E-EF46-951F-3519458F86DA}" type="datetime1">
              <a:rPr lang="it-IT" smtClean="0"/>
              <a:pPr/>
              <a:t>01/04/20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3653B7-8AFA-D74B-9795-24D27399A9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CB - New appointments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4F3465-98A8-634A-8460-05387EBC0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DAA99DF4-60AD-3743-8B15-8D46DA722C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7237" y="838410"/>
            <a:ext cx="3531137" cy="3995842"/>
          </a:xfrm>
        </p:spPr>
        <p:txBody>
          <a:bodyPr/>
          <a:lstStyle/>
          <a:p>
            <a:r>
              <a:rPr lang="en-GB" dirty="0"/>
              <a:t>To all of you that from your houses followed patiently and so numerous the workshop and made it very interesting and exciting!</a:t>
            </a:r>
          </a:p>
          <a:p>
            <a:endParaRPr lang="en-GB" dirty="0"/>
          </a:p>
          <a:p>
            <a:r>
              <a:rPr lang="en-GB" dirty="0">
                <a:solidFill>
                  <a:srgbClr val="FFFF00"/>
                </a:solidFill>
              </a:rPr>
              <a:t>Stay safe at home with your families!</a:t>
            </a:r>
          </a:p>
          <a:p>
            <a:endParaRPr lang="en-GB" dirty="0">
              <a:solidFill>
                <a:srgbClr val="FFFF00"/>
              </a:solidFill>
            </a:endParaRPr>
          </a:p>
          <a:p>
            <a:r>
              <a:rPr lang="en-GB" dirty="0">
                <a:solidFill>
                  <a:srgbClr val="FFFF00"/>
                </a:solidFill>
              </a:rPr>
              <a:t>Everything will be all right!</a:t>
            </a:r>
          </a:p>
          <a:p>
            <a:endParaRPr lang="en-GB" dirty="0">
              <a:solidFill>
                <a:srgbClr val="FFFF00"/>
              </a:solidFill>
            </a:endParaRPr>
          </a:p>
          <a:p>
            <a:r>
              <a:rPr lang="en-GB" dirty="0">
                <a:solidFill>
                  <a:srgbClr val="FFFF00"/>
                </a:solidFill>
              </a:rPr>
              <a:t>Have a nice day or…night depending where you are!</a:t>
            </a:r>
          </a:p>
        </p:txBody>
      </p:sp>
      <p:pic>
        <p:nvPicPr>
          <p:cNvPr id="3074" name="Picture 2" descr="https://lhcb-public.web.cern.ch/lhcb-public/lhcb_collaboration.jpg">
            <a:extLst>
              <a:ext uri="{FF2B5EF4-FFF2-40B4-BE49-F238E27FC236}">
                <a16:creationId xmlns:a16="http://schemas.microsoft.com/office/drawing/2014/main" id="{D0864AFB-665B-7245-9A8A-305757CED5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7055" y="243388"/>
            <a:ext cx="3339782" cy="1920375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F5CB046-AC54-1A47-A39F-3719927806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9413" y="2232287"/>
            <a:ext cx="4661806" cy="2533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8682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ial-LHCb">
  <a:themeElements>
    <a:clrScheme name="1_giovann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giovanni">
      <a:majorFont>
        <a:latin typeface="Calibri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giovann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giovanni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giovanni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giovanni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giovanni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giovanni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giovanni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giovanni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giovanni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giovanni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giovanni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giovanni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ip" id="{4D9CD6CA-F624-4B45-93ED-E0D5822B2744}" vid="{6938F858-D486-0649-8EC0-B5E59FB367A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official-LHCb</Template>
  <TotalTime>199</TotalTime>
  <Words>406</Words>
  <Application>Microsoft Macintosh PowerPoint</Application>
  <PresentationFormat>On-screen Show (16:9)</PresentationFormat>
  <Paragraphs>64</Paragraphs>
  <Slides>5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ＭＳ Ｐゴシック</vt:lpstr>
      <vt:lpstr>Arial</vt:lpstr>
      <vt:lpstr>Calibri</vt:lpstr>
      <vt:lpstr>Wingdings</vt:lpstr>
      <vt:lpstr>official-LHCb</vt:lpstr>
      <vt:lpstr>Closing remarks</vt:lpstr>
      <vt:lpstr>Zoom forever…</vt:lpstr>
      <vt:lpstr>An excellent workshop!</vt:lpstr>
      <vt:lpstr>Thanks…</vt:lpstr>
      <vt:lpstr>Thanks…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Closing remarks</dc:title>
  <dc:creator>Giovanni Passaleva</dc:creator>
  <cp:lastModifiedBy>Giovanni Passaleva</cp:lastModifiedBy>
  <cp:revision>10</cp:revision>
  <dcterms:created xsi:type="dcterms:W3CDTF">2020-04-01T07:20:15Z</dcterms:created>
  <dcterms:modified xsi:type="dcterms:W3CDTF">2020-04-01T10:39:43Z</dcterms:modified>
</cp:coreProperties>
</file>