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1"/>
  </p:notesMasterIdLst>
  <p:sldIdLst>
    <p:sldId id="351" r:id="rId2"/>
    <p:sldId id="406" r:id="rId3"/>
    <p:sldId id="350" r:id="rId4"/>
    <p:sldId id="404" r:id="rId5"/>
    <p:sldId id="397" r:id="rId6"/>
    <p:sldId id="287" r:id="rId7"/>
    <p:sldId id="409" r:id="rId8"/>
    <p:sldId id="411" r:id="rId9"/>
    <p:sldId id="349" r:id="rId10"/>
    <p:sldId id="375" r:id="rId11"/>
    <p:sldId id="376" r:id="rId12"/>
    <p:sldId id="378" r:id="rId13"/>
    <p:sldId id="396" r:id="rId14"/>
    <p:sldId id="380" r:id="rId15"/>
    <p:sldId id="381" r:id="rId16"/>
    <p:sldId id="392" r:id="rId17"/>
    <p:sldId id="382" r:id="rId18"/>
    <p:sldId id="383" r:id="rId19"/>
    <p:sldId id="395" r:id="rId20"/>
    <p:sldId id="385" r:id="rId21"/>
    <p:sldId id="394" r:id="rId22"/>
    <p:sldId id="387" r:id="rId23"/>
    <p:sldId id="386" r:id="rId24"/>
    <p:sldId id="366" r:id="rId25"/>
    <p:sldId id="399" r:id="rId26"/>
    <p:sldId id="400" r:id="rId27"/>
    <p:sldId id="401" r:id="rId28"/>
    <p:sldId id="402" r:id="rId29"/>
    <p:sldId id="403" r:id="rId30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ão Carlos Gomes Henriques" initials="JCGH" lastIdx="1" clrIdx="0">
    <p:extLst>
      <p:ext uri="{19B8F6BF-5375-455C-9EA6-DF929625EA0E}">
        <p15:presenceInfo xmlns:p15="http://schemas.microsoft.com/office/powerpoint/2012/main" userId="João Carlos Gomes Henriqu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4747"/>
    <a:srgbClr val="FF9900"/>
    <a:srgbClr val="FFCC00"/>
    <a:srgbClr val="008000"/>
    <a:srgbClr val="B51BB9"/>
    <a:srgbClr val="FF6600"/>
    <a:srgbClr val="FF7C80"/>
    <a:srgbClr val="CC00FF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7" autoAdjust="0"/>
    <p:restoredTop sz="85842" autoAdjust="0"/>
  </p:normalViewPr>
  <p:slideViewPr>
    <p:cSldViewPr snapToGrid="0">
      <p:cViewPr varScale="1">
        <p:scale>
          <a:sx n="102" d="100"/>
          <a:sy n="102" d="100"/>
        </p:scale>
        <p:origin x="666" y="108"/>
      </p:cViewPr>
      <p:guideLst/>
    </p:cSldViewPr>
  </p:slideViewPr>
  <p:outlineViewPr>
    <p:cViewPr>
      <p:scale>
        <a:sx n="33" d="100"/>
        <a:sy n="33" d="100"/>
      </p:scale>
      <p:origin x="0" y="-57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6"/>
    </p:cViewPr>
  </p:sorterViewPr>
  <p:notesViewPr>
    <p:cSldViewPr snapToGrid="0">
      <p:cViewPr varScale="1">
        <p:scale>
          <a:sx n="80" d="100"/>
          <a:sy n="80" d="100"/>
        </p:scale>
        <p:origin x="2727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3ADBD-1AC7-4DA7-A468-79059A9A1E06}" type="datetimeFigureOut">
              <a:rPr lang="pt-PT" smtClean="0"/>
              <a:t>24/03/2020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175AE-5590-4534-8AE1-B9EDD7E3942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7379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STEM to accurately control the range, magnitude, and direction of momentum transfers accepted by the circular spectrometer entrance aperture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4175AE-5590-4534-8AE1-B9EDD7E39421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7382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STEM to accurately control the range, magnitude, and direction of momentum transfers accepted by the circular spectrometer entrance aperture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4175AE-5590-4534-8AE1-B9EDD7E39421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6100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4175AE-5590-4534-8AE1-B9EDD7E39421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0693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4175AE-5590-4534-8AE1-B9EDD7E39421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4470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4175AE-5590-4534-8AE1-B9EDD7E39421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1530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319E9-FA83-42D8-BEB5-F7320FF87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4B5F5B-A206-4989-9E21-813E557A3F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D86DB-4C44-4503-8D0B-A66092E70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F1170-4A83-48B9-94A8-E6B1BFCB275D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815CA-26D1-4435-80F3-F708C9717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8A680-3ECA-4658-8BC2-04772A2C4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52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DCF2-3DAD-47FF-9DFF-1E21B8FF4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7DF7FD-705F-4568-9C08-C3E3CCE127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55472-EEFE-4484-BF13-6600DE158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2EC9-5568-42BF-96E6-EDCA52451329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9DBF7-CC29-4FE7-8EB7-CA00E9E09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6A51A-9577-45B7-A6B3-F713242F0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02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4D3130-55D4-49AE-A5F8-3D10167FF7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B91FC3-327D-4F12-B941-BF7CF03736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8554E-C21F-4B12-923C-B18BBA865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2D5FC-5165-4DD6-822C-527D48CD6F24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52CE7-2C39-4ABD-B37C-6423F0BE1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F7850-02C0-4140-946F-88AC7921E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46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496F8-EE9F-4E21-8399-C917ECA42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443A5-A301-4C24-B505-49D73A383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F3BDE-47DE-4901-AEAA-E493A1DCB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9A5A-D7AC-4E67-B33A-744930B8E329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42B4B-5315-4015-8BEB-F2947DC48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AA31E-7C72-458D-B339-C4B624C6C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45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BCB3E-0A1C-4483-8BB3-3E517C2A1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902CDB-65E5-4BBD-9FFD-056BB4D0A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3C632-AB57-48B0-9653-6FFCAF2D4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71E-4696-4F77-A742-270BA92604E4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ED137-9ADF-4846-BFDA-858F11A1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3A8CE-928C-4394-BFF9-94C8E7E53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080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517FC-A345-4C1F-8CDB-64066C3F0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3E474-E227-48A1-9ABB-A933EAD159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999FEF-62B9-49E5-81D1-A5EF3A5F9B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458871-5755-425D-BF42-3CA527A09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DD29-7787-4FBA-8578-4C134377E3B7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C1A4A-5241-48DA-B821-58E906BDB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6056A7-E75B-480B-A3BC-EC04492EA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0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FC46F-C4DB-425D-AA6D-C47D45BC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6203C-49B0-4A11-8AA9-06609CDB28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406920-C96B-4D1E-8973-1AA4903AE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3A9BF-9C6D-4466-9F0A-2190952214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44C9DB-D971-418C-9CF5-B29D9CFC57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72AB6F-9C89-4D7D-A9A8-611D0C1AF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0D2A-310C-454F-8EB7-09A1389C09B7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2BA7E3-0FCD-4BC0-8E45-467D37B40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88F5CE-C240-4515-BADC-C12E8F1D6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001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6E853-C56C-46C7-BDC2-21202A784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A47575-0611-45FB-8990-22BB8709B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8ED6-5A03-4F0C-AC3A-04EB4BAC7D8B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1C714E-BE37-4A27-A5AB-3F80B89CF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DB9F9C-F07D-4CB0-91D7-0068F8BFC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10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788ADA-EB8A-4E5D-8C97-12CC1B607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445E9-5022-4759-B505-F98FAB80C328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37A105-CA89-45B8-8BB5-4AA5BA9F9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EE087-3860-4D25-B8B2-13F262E44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17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4E5A1-34D4-4889-8943-B25E548B6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315FC-E487-44DD-9CBB-2AEE15E8D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FFF280-0B95-4C28-9CED-96257B2920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3EF7BF-F541-4FAB-9D1C-7CDE1566C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E861-6729-44E3-AF5E-965C652A926E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5469FD-DE9C-406C-9145-256657BBC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03874E-7B18-4E33-824F-D51A7B99B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421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2EA5D-65E5-429C-A1A7-32A438DC2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5777D1-1BD4-49AD-A343-C2B634E213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F1832F-66E1-436C-982F-87974572FC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837401-9307-4100-ACA5-770216B03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791-985C-407E-B6D2-3233FB925E6C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AE6D68-6D14-4795-8A66-662345852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1380C7-71B3-4DDA-920C-36DFC89A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34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6E7800-ECA1-4F82-86E6-B692CC430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65010-6D47-415F-A0E3-68B68A763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9B726-2F03-4E33-916B-D434243D4E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2B51F-F0EE-469B-8EE3-1ADEC8C5BB4E}" type="datetime1">
              <a:rPr lang="en-US" smtClean="0"/>
              <a:t>3/24/2020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9B5A0E-7948-488A-A3EE-A40885BF2C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C896E-3D51-4621-B7CB-95055F396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06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5C176B-7CD7-4534-B76C-30FA6052E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15242EA-12AA-44E9-AF97-3C14F6347BFB}"/>
              </a:ext>
            </a:extLst>
          </p:cNvPr>
          <p:cNvSpPr txBox="1">
            <a:spLocks/>
          </p:cNvSpPr>
          <p:nvPr/>
        </p:nvSpPr>
        <p:spPr>
          <a:xfrm>
            <a:off x="1082564" y="2480464"/>
            <a:ext cx="9532953" cy="15647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800" dirty="0">
                <a:latin typeface="Bahnschrift" panose="020B0502040204020203" pitchFamily="34" charset="0"/>
              </a:rPr>
              <a:t>Fourier </a:t>
            </a:r>
            <a:r>
              <a:rPr lang="pt-PT" sz="4800" dirty="0" err="1">
                <a:latin typeface="Bahnschrift" panose="020B0502040204020203" pitchFamily="34" charset="0"/>
              </a:rPr>
              <a:t>Analysis</a:t>
            </a:r>
            <a:r>
              <a:rPr lang="pt-PT" sz="4800" dirty="0">
                <a:latin typeface="Bahnschrift" panose="020B0502040204020203" pitchFamily="34" charset="0"/>
              </a:rPr>
              <a:t>: </a:t>
            </a:r>
            <a:r>
              <a:rPr lang="pt-PT" sz="4800" dirty="0" err="1">
                <a:latin typeface="Bahnschrift" panose="020B0502040204020203" pitchFamily="34" charset="0"/>
              </a:rPr>
              <a:t>Phonons</a:t>
            </a:r>
            <a:r>
              <a:rPr lang="pt-PT" sz="4800" dirty="0">
                <a:latin typeface="Bahnschrift" panose="020B0502040204020203" pitchFamily="34" charset="0"/>
              </a:rPr>
              <a:t> in </a:t>
            </a:r>
            <a:r>
              <a:rPr lang="pt-PT" sz="4800" dirty="0" err="1">
                <a:latin typeface="Bahnschrift" panose="020B0502040204020203" pitchFamily="34" charset="0"/>
              </a:rPr>
              <a:t>hBN</a:t>
            </a:r>
            <a:endParaRPr lang="pt-PT" sz="4800" dirty="0">
              <a:latin typeface="Bahnschrift" panose="020B0502040204020203" pitchFamily="34" charset="0"/>
            </a:endParaRPr>
          </a:p>
        </p:txBody>
      </p:sp>
      <p:sp>
        <p:nvSpPr>
          <p:cNvPr id="4" name="Subtitle 4">
            <a:extLst>
              <a:ext uri="{FF2B5EF4-FFF2-40B4-BE49-F238E27FC236}">
                <a16:creationId xmlns:a16="http://schemas.microsoft.com/office/drawing/2014/main" id="{56EFF13D-2A79-4BD7-9033-D260AE6AD1FC}"/>
              </a:ext>
            </a:extLst>
          </p:cNvPr>
          <p:cNvSpPr txBox="1">
            <a:spLocks/>
          </p:cNvSpPr>
          <p:nvPr/>
        </p:nvSpPr>
        <p:spPr>
          <a:xfrm>
            <a:off x="1082565" y="3671383"/>
            <a:ext cx="9144000" cy="12544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2000" dirty="0"/>
              <a:t>Alexandre Silva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PT" sz="2000" dirty="0"/>
              <a:t>João Henriques</a:t>
            </a:r>
          </a:p>
          <a:p>
            <a:pPr marL="0" indent="0">
              <a:buNone/>
            </a:pPr>
            <a:r>
              <a:rPr lang="pt-PT" sz="2000" dirty="0"/>
              <a:t>Tiago Rodrigues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EC791A-034D-4E52-A8F7-563839AC95FC}"/>
              </a:ext>
            </a:extLst>
          </p:cNvPr>
          <p:cNvSpPr txBox="1"/>
          <p:nvPr/>
        </p:nvSpPr>
        <p:spPr>
          <a:xfrm>
            <a:off x="1082565" y="5218386"/>
            <a:ext cx="74360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Laboratórios Avançados de Física</a:t>
            </a:r>
          </a:p>
          <a:p>
            <a:endParaRPr lang="pt-PT" dirty="0"/>
          </a:p>
          <a:p>
            <a:r>
              <a:rPr lang="pt-PT" dirty="0"/>
              <a:t>Braga, Março de 2020.</a:t>
            </a: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17F9B314-1C38-44FE-805A-DCBE3D5C0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65" y="417202"/>
            <a:ext cx="1545021" cy="136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232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Learning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The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Tools</a:t>
            </a:r>
            <a:endParaRPr lang="pt-PT" dirty="0">
              <a:latin typeface="Bahnschrif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894EBB-6F64-4606-9747-254C729D43BE}"/>
              </a:ext>
            </a:extLst>
          </p:cNvPr>
          <p:cNvSpPr/>
          <p:nvPr/>
        </p:nvSpPr>
        <p:spPr>
          <a:xfrm>
            <a:off x="1744717" y="1140372"/>
            <a:ext cx="2900855" cy="177624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CCFDE0-80DE-4DCA-BE27-3274A6B37F34}"/>
              </a:ext>
            </a:extLst>
          </p:cNvPr>
          <p:cNvSpPr/>
          <p:nvPr/>
        </p:nvSpPr>
        <p:spPr>
          <a:xfrm>
            <a:off x="7546429" y="1140372"/>
            <a:ext cx="2900855" cy="177624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FE57D3-D282-4095-B3AC-E2439351E096}"/>
              </a:ext>
            </a:extLst>
          </p:cNvPr>
          <p:cNvSpPr/>
          <p:nvPr/>
        </p:nvSpPr>
        <p:spPr>
          <a:xfrm>
            <a:off x="1744717" y="2963922"/>
            <a:ext cx="2900855" cy="177624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9E55BC-4E65-4B73-BC0D-E211E9641638}"/>
              </a:ext>
            </a:extLst>
          </p:cNvPr>
          <p:cNvSpPr/>
          <p:nvPr/>
        </p:nvSpPr>
        <p:spPr>
          <a:xfrm>
            <a:off x="7546428" y="2963922"/>
            <a:ext cx="2900855" cy="177624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D4536D-5AB0-4F78-AEFC-03CD9C30A3B4}"/>
              </a:ext>
            </a:extLst>
          </p:cNvPr>
          <p:cNvSpPr/>
          <p:nvPr/>
        </p:nvSpPr>
        <p:spPr>
          <a:xfrm>
            <a:off x="4645573" y="4945229"/>
            <a:ext cx="2900855" cy="177624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F54617A-856E-4C4A-83A5-8232CBFB2E73}"/>
              </a:ext>
            </a:extLst>
          </p:cNvPr>
          <p:cNvSpPr/>
          <p:nvPr/>
        </p:nvSpPr>
        <p:spPr>
          <a:xfrm>
            <a:off x="4934607" y="1915524"/>
            <a:ext cx="2322786" cy="225941"/>
          </a:xfrm>
          <a:prstGeom prst="rightArrow">
            <a:avLst>
              <a:gd name="adj1" fmla="val 50000"/>
              <a:gd name="adj2" fmla="val 177924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DE933738-34C4-4C47-8F3B-B6C7C1F4730F}"/>
              </a:ext>
            </a:extLst>
          </p:cNvPr>
          <p:cNvSpPr/>
          <p:nvPr/>
        </p:nvSpPr>
        <p:spPr>
          <a:xfrm>
            <a:off x="4934607" y="3739074"/>
            <a:ext cx="2322786" cy="225941"/>
          </a:xfrm>
          <a:prstGeom prst="rightArrow">
            <a:avLst>
              <a:gd name="adj1" fmla="val 50000"/>
              <a:gd name="adj2" fmla="val 177924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Bent 8">
            <a:extLst>
              <a:ext uri="{FF2B5EF4-FFF2-40B4-BE49-F238E27FC236}">
                <a16:creationId xmlns:a16="http://schemas.microsoft.com/office/drawing/2014/main" id="{30A2ECE1-0F23-48FA-A9D8-83C368B21C7C}"/>
              </a:ext>
            </a:extLst>
          </p:cNvPr>
          <p:cNvSpPr/>
          <p:nvPr/>
        </p:nvSpPr>
        <p:spPr>
          <a:xfrm flipV="1">
            <a:off x="3704897" y="4861034"/>
            <a:ext cx="735724" cy="1355835"/>
          </a:xfrm>
          <a:prstGeom prst="bentArrow">
            <a:avLst>
              <a:gd name="adj1" fmla="val 25000"/>
              <a:gd name="adj2" fmla="val 25000"/>
              <a:gd name="adj3" fmla="val 50000"/>
              <a:gd name="adj4" fmla="val 4375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Arrow: Bent 19">
            <a:extLst>
              <a:ext uri="{FF2B5EF4-FFF2-40B4-BE49-F238E27FC236}">
                <a16:creationId xmlns:a16="http://schemas.microsoft.com/office/drawing/2014/main" id="{CEA28387-667D-465E-9D09-13B7EC495514}"/>
              </a:ext>
            </a:extLst>
          </p:cNvPr>
          <p:cNvSpPr/>
          <p:nvPr/>
        </p:nvSpPr>
        <p:spPr>
          <a:xfrm flipH="1" flipV="1">
            <a:off x="7803931" y="4861034"/>
            <a:ext cx="735724" cy="1355835"/>
          </a:xfrm>
          <a:prstGeom prst="bentArrow">
            <a:avLst>
              <a:gd name="adj1" fmla="val 25000"/>
              <a:gd name="adj2" fmla="val 25000"/>
              <a:gd name="adj3" fmla="val 50000"/>
              <a:gd name="adj4" fmla="val 4375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BD06C4-5705-4055-91D4-ACA4CA99A324}"/>
              </a:ext>
            </a:extLst>
          </p:cNvPr>
          <p:cNvSpPr txBox="1"/>
          <p:nvPr/>
        </p:nvSpPr>
        <p:spPr>
          <a:xfrm>
            <a:off x="5428593" y="1523441"/>
            <a:ext cx="1334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FT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305AB3-6093-41AB-86E5-3F85218B2054}"/>
              </a:ext>
            </a:extLst>
          </p:cNvPr>
          <p:cNvSpPr txBox="1"/>
          <p:nvPr/>
        </p:nvSpPr>
        <p:spPr>
          <a:xfrm>
            <a:off x="5428593" y="3277409"/>
            <a:ext cx="1334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FT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C814E9-86F0-45D8-92EE-AEA740C17C13}"/>
              </a:ext>
            </a:extLst>
          </p:cNvPr>
          <p:cNvSpPr txBox="1"/>
          <p:nvPr/>
        </p:nvSpPr>
        <p:spPr>
          <a:xfrm>
            <a:off x="8213835" y="5250708"/>
            <a:ext cx="2853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Subtraction</a:t>
            </a:r>
          </a:p>
          <a:p>
            <a:pPr algn="ctr"/>
            <a:r>
              <a:rPr lang="en-US" sz="2400" b="1" dirty="0"/>
              <a:t>+ IFT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E04AF2-DE9D-4CE5-880A-63AE55A1EADA}"/>
              </a:ext>
            </a:extLst>
          </p:cNvPr>
          <p:cNvSpPr txBox="1"/>
          <p:nvPr/>
        </p:nvSpPr>
        <p:spPr>
          <a:xfrm>
            <a:off x="1891861" y="5250708"/>
            <a:ext cx="1947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Subtraction</a:t>
            </a:r>
          </a:p>
        </p:txBody>
      </p:sp>
      <p:pic>
        <p:nvPicPr>
          <p:cNvPr id="29" name="Picture 28" descr="A picture containing light&#10;&#10;Description automatically generated">
            <a:extLst>
              <a:ext uri="{FF2B5EF4-FFF2-40B4-BE49-F238E27FC236}">
                <a16:creationId xmlns:a16="http://schemas.microsoft.com/office/drawing/2014/main" id="{13B7B251-8063-46C7-988D-117DE43E69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927" y="928966"/>
            <a:ext cx="2657856" cy="1993392"/>
          </a:xfrm>
          <a:prstGeom prst="rect">
            <a:avLst/>
          </a:prstGeom>
        </p:spPr>
      </p:pic>
      <p:pic>
        <p:nvPicPr>
          <p:cNvPr id="31" name="Picture 30" descr="A close up of a logo&#10;&#10;Description automatically generated">
            <a:extLst>
              <a:ext uri="{FF2B5EF4-FFF2-40B4-BE49-F238E27FC236}">
                <a16:creationId xmlns:a16="http://schemas.microsoft.com/office/drawing/2014/main" id="{C1E37D15-057F-4637-9998-BC990FABB7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840" y="2756716"/>
            <a:ext cx="2657856" cy="1993392"/>
          </a:xfrm>
          <a:prstGeom prst="rect">
            <a:avLst/>
          </a:prstGeom>
        </p:spPr>
      </p:pic>
      <p:pic>
        <p:nvPicPr>
          <p:cNvPr id="33" name="Picture 32" descr="A picture containing clock, white&#10;&#10;Description automatically generated">
            <a:extLst>
              <a:ext uri="{FF2B5EF4-FFF2-40B4-BE49-F238E27FC236}">
                <a16:creationId xmlns:a16="http://schemas.microsoft.com/office/drawing/2014/main" id="{35D68CCF-9456-4A55-8413-1443466C07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4" y="924508"/>
            <a:ext cx="2657856" cy="1993392"/>
          </a:xfrm>
          <a:prstGeom prst="rect">
            <a:avLst/>
          </a:prstGeom>
        </p:spPr>
      </p:pic>
      <p:pic>
        <p:nvPicPr>
          <p:cNvPr id="35" name="Picture 34" descr="A picture containing clock&#10;&#10;Description automatically generated">
            <a:extLst>
              <a:ext uri="{FF2B5EF4-FFF2-40B4-BE49-F238E27FC236}">
                <a16:creationId xmlns:a16="http://schemas.microsoft.com/office/drawing/2014/main" id="{54AD11B7-8396-47AA-BE20-A0A99E0C63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4" y="2766886"/>
            <a:ext cx="2657856" cy="1993392"/>
          </a:xfrm>
          <a:prstGeom prst="rect">
            <a:avLst/>
          </a:prstGeom>
        </p:spPr>
      </p:pic>
      <p:pic>
        <p:nvPicPr>
          <p:cNvPr id="26" name="Picture 25" descr="A picture containing green, circuit, clock&#10;&#10;Description automatically generated">
            <a:extLst>
              <a:ext uri="{FF2B5EF4-FFF2-40B4-BE49-F238E27FC236}">
                <a16:creationId xmlns:a16="http://schemas.microsoft.com/office/drawing/2014/main" id="{D74A11D6-7681-41FF-B2C3-1B467FAFB9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418" y="4760278"/>
            <a:ext cx="2657857" cy="199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58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Learning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The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Tools</a:t>
            </a:r>
            <a:endParaRPr lang="pt-PT" dirty="0">
              <a:latin typeface="Bahnschrif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11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D4536D-5AB0-4F78-AEFC-03CD9C30A3B4}"/>
              </a:ext>
            </a:extLst>
          </p:cNvPr>
          <p:cNvSpPr/>
          <p:nvPr/>
        </p:nvSpPr>
        <p:spPr>
          <a:xfrm>
            <a:off x="3023403" y="1220155"/>
            <a:ext cx="6145193" cy="376281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3DDE8F-567E-4343-9257-7F594DFFC7ED}"/>
              </a:ext>
            </a:extLst>
          </p:cNvPr>
          <p:cNvSpPr txBox="1"/>
          <p:nvPr/>
        </p:nvSpPr>
        <p:spPr>
          <a:xfrm>
            <a:off x="4782207" y="5529836"/>
            <a:ext cx="262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B050"/>
                </a:solidFill>
              </a:rPr>
              <a:t>It Works!</a:t>
            </a:r>
          </a:p>
        </p:txBody>
      </p:sp>
      <p:pic>
        <p:nvPicPr>
          <p:cNvPr id="6" name="Picture 5" descr="A picture containing green, circuit, clock&#10;&#10;Description automatically generated">
            <a:extLst>
              <a:ext uri="{FF2B5EF4-FFF2-40B4-BE49-F238E27FC236}">
                <a16:creationId xmlns:a16="http://schemas.microsoft.com/office/drawing/2014/main" id="{1579C0CE-1965-4B47-A1BE-DE4067031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050" y="814717"/>
            <a:ext cx="5591900" cy="419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583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E0B7516-9BF3-4C41-A5C0-75009F2A14F7}"/>
              </a:ext>
            </a:extLst>
          </p:cNvPr>
          <p:cNvSpPr/>
          <p:nvPr/>
        </p:nvSpPr>
        <p:spPr>
          <a:xfrm>
            <a:off x="7500244" y="968053"/>
            <a:ext cx="3851410" cy="477522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Uncertainty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Principle</a:t>
            </a:r>
            <a:endParaRPr lang="pt-PT" dirty="0">
              <a:latin typeface="Bahnschrif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F8713D-084A-424D-A1EA-0BCB6B2C2576}"/>
              </a:ext>
            </a:extLst>
          </p:cNvPr>
          <p:cNvSpPr txBox="1"/>
          <p:nvPr/>
        </p:nvSpPr>
        <p:spPr>
          <a:xfrm>
            <a:off x="5428593" y="2569221"/>
            <a:ext cx="1334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FT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A31482-CB9A-4D24-9B9A-F8C191C34572}"/>
              </a:ext>
            </a:extLst>
          </p:cNvPr>
          <p:cNvSpPr/>
          <p:nvPr/>
        </p:nvSpPr>
        <p:spPr>
          <a:xfrm>
            <a:off x="3658075" y="5870337"/>
            <a:ext cx="4952525" cy="76681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F27DE0-2231-4CB1-9BA5-CC80C168B4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489" y="6033291"/>
            <a:ext cx="4683696" cy="44090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C4CA905-983F-4ECB-9D32-8E148B276DC0}"/>
              </a:ext>
            </a:extLst>
          </p:cNvPr>
          <p:cNvSpPr/>
          <p:nvPr/>
        </p:nvSpPr>
        <p:spPr>
          <a:xfrm>
            <a:off x="836205" y="1010794"/>
            <a:ext cx="3851410" cy="477522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AB0D4DF0-7A2C-4CFF-87CA-FE61A534EB91}"/>
              </a:ext>
            </a:extLst>
          </p:cNvPr>
          <p:cNvSpPr/>
          <p:nvPr/>
        </p:nvSpPr>
        <p:spPr>
          <a:xfrm>
            <a:off x="5181600" y="3008564"/>
            <a:ext cx="1828800" cy="177890"/>
          </a:xfrm>
          <a:prstGeom prst="rightArrow">
            <a:avLst>
              <a:gd name="adj1" fmla="val 50000"/>
              <a:gd name="adj2" fmla="val 177924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DB5A58-789D-444A-8F60-E369648D94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707" y="905071"/>
            <a:ext cx="3920947" cy="4901184"/>
          </a:xfrm>
          <a:prstGeom prst="rect">
            <a:avLst/>
          </a:prstGeom>
        </p:spPr>
      </p:pic>
      <p:pic>
        <p:nvPicPr>
          <p:cNvPr id="24" name="Picture 23" descr="A close up of a logo&#10;&#10;Description automatically generated">
            <a:extLst>
              <a:ext uri="{FF2B5EF4-FFF2-40B4-BE49-F238E27FC236}">
                <a16:creationId xmlns:a16="http://schemas.microsoft.com/office/drawing/2014/main" id="{D16DD106-4BB9-4DB2-94DC-2CA1A847C3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" y="904065"/>
            <a:ext cx="3973017" cy="496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46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E0B7516-9BF3-4C41-A5C0-75009F2A14F7}"/>
              </a:ext>
            </a:extLst>
          </p:cNvPr>
          <p:cNvSpPr/>
          <p:nvPr/>
        </p:nvSpPr>
        <p:spPr>
          <a:xfrm>
            <a:off x="7500244" y="968053"/>
            <a:ext cx="3851410" cy="477522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Uncertainty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Principle</a:t>
            </a:r>
            <a:endParaRPr lang="pt-PT" dirty="0">
              <a:latin typeface="Bahnschrif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F8713D-084A-424D-A1EA-0BCB6B2C2576}"/>
              </a:ext>
            </a:extLst>
          </p:cNvPr>
          <p:cNvSpPr txBox="1"/>
          <p:nvPr/>
        </p:nvSpPr>
        <p:spPr>
          <a:xfrm>
            <a:off x="5428593" y="2569221"/>
            <a:ext cx="1334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FT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A31482-CB9A-4D24-9B9A-F8C191C34572}"/>
              </a:ext>
            </a:extLst>
          </p:cNvPr>
          <p:cNvSpPr/>
          <p:nvPr/>
        </p:nvSpPr>
        <p:spPr>
          <a:xfrm>
            <a:off x="3658075" y="5870337"/>
            <a:ext cx="4952525" cy="76681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F27DE0-2231-4CB1-9BA5-CC80C168B4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489" y="6033291"/>
            <a:ext cx="4683696" cy="44090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C4CA905-983F-4ECB-9D32-8E148B276DC0}"/>
              </a:ext>
            </a:extLst>
          </p:cNvPr>
          <p:cNvSpPr/>
          <p:nvPr/>
        </p:nvSpPr>
        <p:spPr>
          <a:xfrm>
            <a:off x="836205" y="1010794"/>
            <a:ext cx="3851410" cy="477522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AB0D4DF0-7A2C-4CFF-87CA-FE61A534EB91}"/>
              </a:ext>
            </a:extLst>
          </p:cNvPr>
          <p:cNvSpPr/>
          <p:nvPr/>
        </p:nvSpPr>
        <p:spPr>
          <a:xfrm>
            <a:off x="5181600" y="3008564"/>
            <a:ext cx="1828800" cy="177890"/>
          </a:xfrm>
          <a:prstGeom prst="rightArrow">
            <a:avLst>
              <a:gd name="adj1" fmla="val 50000"/>
              <a:gd name="adj2" fmla="val 177924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DB5A58-789D-444A-8F60-E369648D94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707" y="905071"/>
            <a:ext cx="3920947" cy="4901184"/>
          </a:xfrm>
          <a:prstGeom prst="rect">
            <a:avLst/>
          </a:prstGeom>
        </p:spPr>
      </p:pic>
      <p:pic>
        <p:nvPicPr>
          <p:cNvPr id="24" name="Picture 23" descr="A close up of a logo&#10;&#10;Description automatically generated">
            <a:extLst>
              <a:ext uri="{FF2B5EF4-FFF2-40B4-BE49-F238E27FC236}">
                <a16:creationId xmlns:a16="http://schemas.microsoft.com/office/drawing/2014/main" id="{D16DD106-4BB9-4DB2-94DC-2CA1A847C3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" y="904065"/>
            <a:ext cx="3973017" cy="496627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52EF400-1A98-47C0-B0BF-5EFA766BFFD9}"/>
              </a:ext>
            </a:extLst>
          </p:cNvPr>
          <p:cNvSpPr/>
          <p:nvPr/>
        </p:nvSpPr>
        <p:spPr>
          <a:xfrm>
            <a:off x="3703104" y="5151199"/>
            <a:ext cx="4755194" cy="159957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ysClr val="windowText" lastClr="000000"/>
              </a:solidFill>
            </a:endParaRPr>
          </a:p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  <p:pic>
        <p:nvPicPr>
          <p:cNvPr id="16" name="Picture 15" descr="A picture containing building&#10;&#10;Description automatically generated">
            <a:extLst>
              <a:ext uri="{FF2B5EF4-FFF2-40B4-BE49-F238E27FC236}">
                <a16:creationId xmlns:a16="http://schemas.microsoft.com/office/drawing/2014/main" id="{5A175B9F-A4A5-485C-A553-321E377523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730" y="4970516"/>
            <a:ext cx="986856" cy="9868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625EE609-864E-4456-BD61-DBEF4D78B3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026" y="5599212"/>
            <a:ext cx="2593640" cy="78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090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069036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Cleaning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the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Signal</a:t>
            </a:r>
            <a:r>
              <a:rPr lang="pt-PT" dirty="0">
                <a:latin typeface="Bahnschrift" panose="020B0502040204020203" pitchFamily="34" charset="0"/>
              </a:rPr>
              <a:t>…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1D15A-7B1A-4A23-87A4-75704E59D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053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F680418-438F-49EF-9D38-1B16DE083870}"/>
              </a:ext>
            </a:extLst>
          </p:cNvPr>
          <p:cNvSpPr/>
          <p:nvPr/>
        </p:nvSpPr>
        <p:spPr>
          <a:xfrm>
            <a:off x="5427486" y="1567905"/>
            <a:ext cx="4717492" cy="125958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Raw</a:t>
            </a:r>
            <a:r>
              <a:rPr lang="pt-PT" dirty="0">
                <a:latin typeface="Bahnschrift" panose="020B0502040204020203" pitchFamily="34" charset="0"/>
              </a:rPr>
              <a:t> Data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15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D4536D-5AB0-4F78-AEFC-03CD9C30A3B4}"/>
              </a:ext>
            </a:extLst>
          </p:cNvPr>
          <p:cNvSpPr/>
          <p:nvPr/>
        </p:nvSpPr>
        <p:spPr>
          <a:xfrm>
            <a:off x="840346" y="1567905"/>
            <a:ext cx="3685997" cy="417432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678A33-D230-4535-ACED-579FCF7BE567}"/>
              </a:ext>
            </a:extLst>
          </p:cNvPr>
          <p:cNvSpPr txBox="1"/>
          <p:nvPr/>
        </p:nvSpPr>
        <p:spPr>
          <a:xfrm>
            <a:off x="5427486" y="3186224"/>
            <a:ext cx="622354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General features of the data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(R. J. Nicholls </a:t>
            </a:r>
            <a:r>
              <a:rPr lang="en-US" sz="2400" i="1" dirty="0"/>
              <a:t>et. al</a:t>
            </a:r>
            <a:r>
              <a:rPr lang="en-US" sz="2400" dirty="0"/>
              <a:t>. PRB </a:t>
            </a:r>
            <a:r>
              <a:rPr lang="en-US" sz="2400" b="1" dirty="0"/>
              <a:t>99</a:t>
            </a:r>
            <a:r>
              <a:rPr lang="en-US" sz="2400" dirty="0"/>
              <a:t> 2019):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Two independent peaks;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Different broadening;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Initial noise.</a:t>
            </a:r>
          </a:p>
          <a:p>
            <a:endParaRPr lang="en-US" sz="2400" dirty="0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70811028-61C6-4920-B028-F4E0E799C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59" y="1708246"/>
            <a:ext cx="3388770" cy="388088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914CFB6-9564-4B55-B223-A3ED843D8606}"/>
              </a:ext>
            </a:extLst>
          </p:cNvPr>
          <p:cNvSpPr/>
          <p:nvPr/>
        </p:nvSpPr>
        <p:spPr>
          <a:xfrm>
            <a:off x="988959" y="1758418"/>
            <a:ext cx="340770" cy="3820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9281084B-58A5-4BB3-9298-F6243F2C9C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3" t="43937" r="9674" b="40537"/>
          <a:stretch/>
        </p:blipFill>
        <p:spPr>
          <a:xfrm>
            <a:off x="5678688" y="1714656"/>
            <a:ext cx="4215088" cy="96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241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Cleaning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the</a:t>
            </a:r>
            <a:r>
              <a:rPr lang="pt-PT" dirty="0">
                <a:latin typeface="Bahnschrift" panose="020B0502040204020203" pitchFamily="34" charset="0"/>
              </a:rPr>
              <a:t> Experimental Data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16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D4536D-5AB0-4F78-AEFC-03CD9C30A3B4}"/>
              </a:ext>
            </a:extLst>
          </p:cNvPr>
          <p:cNvSpPr/>
          <p:nvPr/>
        </p:nvSpPr>
        <p:spPr>
          <a:xfrm>
            <a:off x="840346" y="1008204"/>
            <a:ext cx="4186014" cy="541956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66BF4868-72E6-4307-B1F9-FFEEFC6001E6}"/>
              </a:ext>
            </a:extLst>
          </p:cNvPr>
          <p:cNvSpPr/>
          <p:nvPr/>
        </p:nvSpPr>
        <p:spPr>
          <a:xfrm>
            <a:off x="5347619" y="3524997"/>
            <a:ext cx="1550276" cy="286389"/>
          </a:xfrm>
          <a:prstGeom prst="rightArrow">
            <a:avLst>
              <a:gd name="adj1" fmla="val 50000"/>
              <a:gd name="adj2" fmla="val 177924"/>
            </a:avLst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E0C790-F8F5-43D7-86CF-4B7BACC0B31B}"/>
              </a:ext>
            </a:extLst>
          </p:cNvPr>
          <p:cNvSpPr txBox="1"/>
          <p:nvPr/>
        </p:nvSpPr>
        <p:spPr>
          <a:xfrm>
            <a:off x="5428593" y="3157801"/>
            <a:ext cx="1334814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FT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D5DB28-6237-4C60-8FD7-B99BCD0CA4A0}"/>
              </a:ext>
            </a:extLst>
          </p:cNvPr>
          <p:cNvSpPr/>
          <p:nvPr/>
        </p:nvSpPr>
        <p:spPr>
          <a:xfrm>
            <a:off x="7165640" y="1008204"/>
            <a:ext cx="4186014" cy="541956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large, kite, flying, standing&#10;&#10;Description automatically generated">
            <a:extLst>
              <a:ext uri="{FF2B5EF4-FFF2-40B4-BE49-F238E27FC236}">
                <a16:creationId xmlns:a16="http://schemas.microsoft.com/office/drawing/2014/main" id="{560D3AE9-14EE-4304-9E30-855E4F0D3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49" y="998162"/>
            <a:ext cx="3657607" cy="5486411"/>
          </a:xfrm>
          <a:prstGeom prst="rect">
            <a:avLst/>
          </a:prstGeom>
        </p:spPr>
      </p:pic>
      <p:pic>
        <p:nvPicPr>
          <p:cNvPr id="19" name="Picture 18" descr="Fireworks in the sky&#10;&#10;Description automatically generated">
            <a:extLst>
              <a:ext uri="{FF2B5EF4-FFF2-40B4-BE49-F238E27FC236}">
                <a16:creationId xmlns:a16="http://schemas.microsoft.com/office/drawing/2014/main" id="{9A2EBED9-38FC-43F5-8CD8-0AFC85A39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844" y="1008204"/>
            <a:ext cx="3657607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86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267FCC5B-4A0D-40E0-A01B-F50BE06C2D73}"/>
              </a:ext>
            </a:extLst>
          </p:cNvPr>
          <p:cNvSpPr/>
          <p:nvPr/>
        </p:nvSpPr>
        <p:spPr>
          <a:xfrm>
            <a:off x="840346" y="1008204"/>
            <a:ext cx="4186014" cy="541956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Cleaning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the</a:t>
            </a:r>
            <a:r>
              <a:rPr lang="pt-PT" dirty="0">
                <a:latin typeface="Bahnschrift" panose="020B0502040204020203" pitchFamily="34" charset="0"/>
              </a:rPr>
              <a:t> Experimental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792984-BF94-4C9D-9DFB-F259ABE1907A}"/>
              </a:ext>
            </a:extLst>
          </p:cNvPr>
          <p:cNvSpPr/>
          <p:nvPr/>
        </p:nvSpPr>
        <p:spPr>
          <a:xfrm>
            <a:off x="7165640" y="1008204"/>
            <a:ext cx="4186014" cy="541956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17</a:t>
            </a:fld>
            <a:endParaRPr lang="en-US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66BF4868-72E6-4307-B1F9-FFEEFC6001E6}"/>
              </a:ext>
            </a:extLst>
          </p:cNvPr>
          <p:cNvSpPr/>
          <p:nvPr/>
        </p:nvSpPr>
        <p:spPr>
          <a:xfrm>
            <a:off x="5347619" y="3524997"/>
            <a:ext cx="1550276" cy="286389"/>
          </a:xfrm>
          <a:prstGeom prst="rightArrow">
            <a:avLst>
              <a:gd name="adj1" fmla="val 50000"/>
              <a:gd name="adj2" fmla="val 177924"/>
            </a:avLst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E0C790-F8F5-43D7-86CF-4B7BACC0B31B}"/>
              </a:ext>
            </a:extLst>
          </p:cNvPr>
          <p:cNvSpPr txBox="1"/>
          <p:nvPr/>
        </p:nvSpPr>
        <p:spPr>
          <a:xfrm>
            <a:off x="5428593" y="3157801"/>
            <a:ext cx="1334814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FT</a:t>
            </a:r>
          </a:p>
        </p:txBody>
      </p:sp>
      <p:pic>
        <p:nvPicPr>
          <p:cNvPr id="25" name="Picture 24" descr="A picture containing large, kite, flying, standing&#10;&#10;Description automatically generated">
            <a:extLst>
              <a:ext uri="{FF2B5EF4-FFF2-40B4-BE49-F238E27FC236}">
                <a16:creationId xmlns:a16="http://schemas.microsoft.com/office/drawing/2014/main" id="{04C1E0FD-D23E-47D0-8314-3A0477FA71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49" y="998162"/>
            <a:ext cx="3657607" cy="5486411"/>
          </a:xfrm>
          <a:prstGeom prst="rect">
            <a:avLst/>
          </a:prstGeom>
        </p:spPr>
      </p:pic>
      <p:pic>
        <p:nvPicPr>
          <p:cNvPr id="26" name="Picture 25" descr="Fireworks in the sky&#10;&#10;Description automatically generated">
            <a:extLst>
              <a:ext uri="{FF2B5EF4-FFF2-40B4-BE49-F238E27FC236}">
                <a16:creationId xmlns:a16="http://schemas.microsoft.com/office/drawing/2014/main" id="{AC7A92EF-9196-4376-9A1D-CE02BE4C69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844" y="1008204"/>
            <a:ext cx="3657607" cy="5486411"/>
          </a:xfrm>
          <a:prstGeom prst="rect">
            <a:avLst/>
          </a:prstGeom>
        </p:spPr>
      </p:pic>
      <p:pic>
        <p:nvPicPr>
          <p:cNvPr id="18" name="Picture 17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03CC312E-A97C-4F81-B6EB-5509081281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566" y="3429000"/>
            <a:ext cx="779986" cy="812826"/>
          </a:xfrm>
          <a:prstGeom prst="rect">
            <a:avLst/>
          </a:prstGeom>
        </p:spPr>
      </p:pic>
      <p:pic>
        <p:nvPicPr>
          <p:cNvPr id="28" name="Picture 27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4A4BAA7C-9839-4673-B148-7D37D102FA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124" y="3429000"/>
            <a:ext cx="779986" cy="81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2259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Cleaning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the</a:t>
            </a:r>
            <a:r>
              <a:rPr lang="pt-PT" dirty="0">
                <a:latin typeface="Bahnschrift" panose="020B0502040204020203" pitchFamily="34" charset="0"/>
              </a:rPr>
              <a:t> Experimental Data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18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D4536D-5AB0-4F78-AEFC-03CD9C30A3B4}"/>
              </a:ext>
            </a:extLst>
          </p:cNvPr>
          <p:cNvSpPr/>
          <p:nvPr/>
        </p:nvSpPr>
        <p:spPr>
          <a:xfrm>
            <a:off x="839503" y="2104501"/>
            <a:ext cx="4523230" cy="33244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66BF4868-72E6-4307-B1F9-FFEEFC6001E6}"/>
              </a:ext>
            </a:extLst>
          </p:cNvPr>
          <p:cNvSpPr/>
          <p:nvPr/>
        </p:nvSpPr>
        <p:spPr>
          <a:xfrm flipH="1">
            <a:off x="5428593" y="3482582"/>
            <a:ext cx="1334814" cy="249107"/>
          </a:xfrm>
          <a:prstGeom prst="rightArrow">
            <a:avLst>
              <a:gd name="adj1" fmla="val 50000"/>
              <a:gd name="adj2" fmla="val 177924"/>
            </a:avLst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E0C790-F8F5-43D7-86CF-4B7BACC0B31B}"/>
              </a:ext>
            </a:extLst>
          </p:cNvPr>
          <p:cNvSpPr txBox="1"/>
          <p:nvPr/>
        </p:nvSpPr>
        <p:spPr>
          <a:xfrm>
            <a:off x="5428593" y="3078104"/>
            <a:ext cx="1334814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IFT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BDAA31-537B-4B90-9725-9439E0B2822F}"/>
              </a:ext>
            </a:extLst>
          </p:cNvPr>
          <p:cNvSpPr txBox="1"/>
          <p:nvPr/>
        </p:nvSpPr>
        <p:spPr>
          <a:xfrm>
            <a:off x="783021" y="1307775"/>
            <a:ext cx="8702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Looking at the noise</a:t>
            </a:r>
            <a:r>
              <a:rPr lang="pt-PT" sz="2400" dirty="0"/>
              <a:t>:</a:t>
            </a:r>
            <a:endParaRPr lang="en-US" sz="2400" dirty="0"/>
          </a:p>
        </p:txBody>
      </p:sp>
      <p:pic>
        <p:nvPicPr>
          <p:cNvPr id="6" name="Picture 5" descr="A picture containing colorful, dark, fireworks, light&#10;&#10;Description automatically generated">
            <a:extLst>
              <a:ext uri="{FF2B5EF4-FFF2-40B4-BE49-F238E27FC236}">
                <a16:creationId xmlns:a16="http://schemas.microsoft.com/office/drawing/2014/main" id="{ED180132-1517-466C-82C6-30A724EA66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37" y="2036517"/>
            <a:ext cx="4523231" cy="339242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B31275E-798A-4B89-B784-4A2ED440BAD1}"/>
              </a:ext>
            </a:extLst>
          </p:cNvPr>
          <p:cNvSpPr/>
          <p:nvPr/>
        </p:nvSpPr>
        <p:spPr>
          <a:xfrm>
            <a:off x="6822233" y="2103461"/>
            <a:ext cx="4523230" cy="33244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dark, colorful, flying, kite&#10;&#10;Description automatically generated">
            <a:extLst>
              <a:ext uri="{FF2B5EF4-FFF2-40B4-BE49-F238E27FC236}">
                <a16:creationId xmlns:a16="http://schemas.microsoft.com/office/drawing/2014/main" id="{034B0AB1-97A7-4139-9714-56442760E3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312" y="2036517"/>
            <a:ext cx="4521844" cy="339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672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Cleaning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the</a:t>
            </a:r>
            <a:r>
              <a:rPr lang="pt-PT" dirty="0">
                <a:latin typeface="Bahnschrift" panose="020B0502040204020203" pitchFamily="34" charset="0"/>
              </a:rPr>
              <a:t> Experimental Data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19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DF3B3A-11A8-4CAF-80C1-962AFF3ACCD5}"/>
              </a:ext>
            </a:extLst>
          </p:cNvPr>
          <p:cNvSpPr txBox="1"/>
          <p:nvPr/>
        </p:nvSpPr>
        <p:spPr>
          <a:xfrm>
            <a:off x="5128519" y="5555344"/>
            <a:ext cx="1691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/>
              <a:t>I</a:t>
            </a:r>
            <a:r>
              <a:rPr lang="en-US" sz="2400" dirty="0"/>
              <a:t>t is noise…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C0F5D92-CC55-44E5-903A-3122FE686F12}"/>
              </a:ext>
            </a:extLst>
          </p:cNvPr>
          <p:cNvSpPr/>
          <p:nvPr/>
        </p:nvSpPr>
        <p:spPr>
          <a:xfrm>
            <a:off x="2048215" y="1348552"/>
            <a:ext cx="3719050" cy="360604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A29B6D-4248-4310-B1EF-BBBF409449EB}"/>
              </a:ext>
            </a:extLst>
          </p:cNvPr>
          <p:cNvSpPr/>
          <p:nvPr/>
        </p:nvSpPr>
        <p:spPr>
          <a:xfrm>
            <a:off x="5869546" y="1348552"/>
            <a:ext cx="4420950" cy="360604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colorful, dark, fireworks, light&#10;&#10;Description automatically generated">
            <a:extLst>
              <a:ext uri="{FF2B5EF4-FFF2-40B4-BE49-F238E27FC236}">
                <a16:creationId xmlns:a16="http://schemas.microsoft.com/office/drawing/2014/main" id="{A0759878-7F67-443C-9B66-5E242A2574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265" y="1632439"/>
            <a:ext cx="4523231" cy="3392424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9589138B-E29F-45DB-A3A5-2661088E1B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936" y="1371472"/>
            <a:ext cx="3657607" cy="365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7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en-US" dirty="0">
                <a:latin typeface="Bahnschrift" panose="020B0502040204020203" pitchFamily="34" charset="0"/>
              </a:rPr>
              <a:t>Objectives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52EADFC-6983-439B-A210-AE4717904153}"/>
              </a:ext>
            </a:extLst>
          </p:cNvPr>
          <p:cNvSpPr txBox="1"/>
          <p:nvPr/>
        </p:nvSpPr>
        <p:spPr>
          <a:xfrm>
            <a:off x="840346" y="840991"/>
            <a:ext cx="10511307" cy="5159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Introduce the basics of Fourier analysis and the case of study (probing phonons in </a:t>
            </a:r>
            <a:r>
              <a:rPr lang="en-US" sz="2400" dirty="0" err="1"/>
              <a:t>hBN</a:t>
            </a:r>
            <a:r>
              <a:rPr lang="en-US" sz="2400" dirty="0"/>
              <a:t> using EELS);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Apply Fourier analysis to the experimental and theoretical data;</a:t>
            </a:r>
          </a:p>
          <a:p>
            <a:pPr marL="457200" indent="-4572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Understand what processes might have caused the differences between the experimental and simulated data; </a:t>
            </a:r>
          </a:p>
          <a:p>
            <a:pPr marL="457200" indent="-4572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i="1" u="sng" dirty="0"/>
              <a:t>Ultimate goal:</a:t>
            </a:r>
            <a:r>
              <a:rPr lang="en-US" sz="2400" dirty="0"/>
              <a:t> Understand how Fourier analysis is used to validate theoretical models with experimental data;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BB2842-72FE-4F2D-A364-20D2EC4AD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836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0CF65EC-29B4-4788-B145-080F00FA7DCB}"/>
              </a:ext>
            </a:extLst>
          </p:cNvPr>
          <p:cNvSpPr/>
          <p:nvPr/>
        </p:nvSpPr>
        <p:spPr>
          <a:xfrm>
            <a:off x="6968840" y="1601845"/>
            <a:ext cx="4345456" cy="341434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>
                <a:latin typeface="Bahnschrift" panose="020B0502040204020203" pitchFamily="34" charset="0"/>
              </a:rPr>
              <a:t>Data </a:t>
            </a:r>
            <a:r>
              <a:rPr lang="pt-PT" dirty="0" err="1">
                <a:latin typeface="Bahnschrift" panose="020B0502040204020203" pitchFamily="34" charset="0"/>
              </a:rPr>
              <a:t>Fits</a:t>
            </a:r>
            <a:endParaRPr lang="pt-PT" dirty="0">
              <a:latin typeface="Bahnschrif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20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D4536D-5AB0-4F78-AEFC-03CD9C30A3B4}"/>
              </a:ext>
            </a:extLst>
          </p:cNvPr>
          <p:cNvSpPr/>
          <p:nvPr/>
        </p:nvSpPr>
        <p:spPr>
          <a:xfrm>
            <a:off x="838290" y="1601846"/>
            <a:ext cx="4345456" cy="341434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C9BEA5-D1D7-4B62-B05D-68E8104FD414}"/>
              </a:ext>
            </a:extLst>
          </p:cNvPr>
          <p:cNvSpPr txBox="1"/>
          <p:nvPr/>
        </p:nvSpPr>
        <p:spPr>
          <a:xfrm>
            <a:off x="2064802" y="971059"/>
            <a:ext cx="1933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/>
              <a:t>Experimental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ED71D6-59DE-4BD6-BF73-5E4066DCD7B5}"/>
              </a:ext>
            </a:extLst>
          </p:cNvPr>
          <p:cNvSpPr txBox="1"/>
          <p:nvPr/>
        </p:nvSpPr>
        <p:spPr>
          <a:xfrm>
            <a:off x="8193295" y="965708"/>
            <a:ext cx="1933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/>
              <a:t>Simulated</a:t>
            </a:r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96482-4573-49B8-BA1D-6919374CBAB3}"/>
              </a:ext>
            </a:extLst>
          </p:cNvPr>
          <p:cNvSpPr txBox="1"/>
          <p:nvPr/>
        </p:nvSpPr>
        <p:spPr>
          <a:xfrm>
            <a:off x="2064001" y="5358333"/>
            <a:ext cx="1933903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/>
              <a:t>Lorentzian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A58977-5AF6-4A71-B104-6DC614129900}"/>
              </a:ext>
            </a:extLst>
          </p:cNvPr>
          <p:cNvSpPr txBox="1"/>
          <p:nvPr/>
        </p:nvSpPr>
        <p:spPr>
          <a:xfrm>
            <a:off x="8265555" y="5358333"/>
            <a:ext cx="1933903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/>
              <a:t>Gaussian</a:t>
            </a:r>
            <a:endParaRPr lang="en-US" sz="2400" dirty="0"/>
          </a:p>
        </p:txBody>
      </p:sp>
      <p:pic>
        <p:nvPicPr>
          <p:cNvPr id="5" name="Picture 4" descr="A picture containing light, black, computer, lit&#10;&#10;Description automatically generated">
            <a:extLst>
              <a:ext uri="{FF2B5EF4-FFF2-40B4-BE49-F238E27FC236}">
                <a16:creationId xmlns:a16="http://schemas.microsoft.com/office/drawing/2014/main" id="{E6AD4041-C1F9-4368-9AED-E470C02F7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840" y="1539822"/>
            <a:ext cx="4345456" cy="3476365"/>
          </a:xfrm>
          <a:prstGeom prst="rect">
            <a:avLst/>
          </a:prstGeom>
        </p:spPr>
      </p:pic>
      <p:pic>
        <p:nvPicPr>
          <p:cNvPr id="8" name="Picture 7" descr="A picture containing standing, flying, kite&#10;&#10;Description automatically generated">
            <a:extLst>
              <a:ext uri="{FF2B5EF4-FFF2-40B4-BE49-F238E27FC236}">
                <a16:creationId xmlns:a16="http://schemas.microsoft.com/office/drawing/2014/main" id="{D23D82C0-B784-421C-8763-E01778E729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88" y="1542524"/>
            <a:ext cx="434340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766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0CF65EC-29B4-4788-B145-080F00FA7DCB}"/>
              </a:ext>
            </a:extLst>
          </p:cNvPr>
          <p:cNvSpPr/>
          <p:nvPr/>
        </p:nvSpPr>
        <p:spPr>
          <a:xfrm>
            <a:off x="6968840" y="1601845"/>
            <a:ext cx="4345456" cy="341434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>
                <a:latin typeface="Bahnschrift" panose="020B0502040204020203" pitchFamily="34" charset="0"/>
              </a:rPr>
              <a:t>Data </a:t>
            </a:r>
            <a:r>
              <a:rPr lang="pt-PT" dirty="0" err="1">
                <a:latin typeface="Bahnschrift" panose="020B0502040204020203" pitchFamily="34" charset="0"/>
              </a:rPr>
              <a:t>Fits</a:t>
            </a:r>
            <a:endParaRPr lang="pt-PT" dirty="0">
              <a:latin typeface="Bahnschrif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21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D4536D-5AB0-4F78-AEFC-03CD9C30A3B4}"/>
              </a:ext>
            </a:extLst>
          </p:cNvPr>
          <p:cNvSpPr/>
          <p:nvPr/>
        </p:nvSpPr>
        <p:spPr>
          <a:xfrm>
            <a:off x="838290" y="1601846"/>
            <a:ext cx="4345456" cy="341434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C9BEA5-D1D7-4B62-B05D-68E8104FD414}"/>
              </a:ext>
            </a:extLst>
          </p:cNvPr>
          <p:cNvSpPr txBox="1"/>
          <p:nvPr/>
        </p:nvSpPr>
        <p:spPr>
          <a:xfrm>
            <a:off x="2064802" y="971059"/>
            <a:ext cx="1933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/>
              <a:t>Experimental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ED71D6-59DE-4BD6-BF73-5E4066DCD7B5}"/>
              </a:ext>
            </a:extLst>
          </p:cNvPr>
          <p:cNvSpPr txBox="1"/>
          <p:nvPr/>
        </p:nvSpPr>
        <p:spPr>
          <a:xfrm>
            <a:off x="8193295" y="965708"/>
            <a:ext cx="1933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/>
              <a:t>Simulated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A58977-5AF6-4A71-B104-6DC614129900}"/>
              </a:ext>
            </a:extLst>
          </p:cNvPr>
          <p:cNvSpPr txBox="1"/>
          <p:nvPr/>
        </p:nvSpPr>
        <p:spPr>
          <a:xfrm>
            <a:off x="8265555" y="5358333"/>
            <a:ext cx="1933903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/>
              <a:t>Gaussian</a:t>
            </a:r>
            <a:endParaRPr lang="en-US" sz="2400" dirty="0"/>
          </a:p>
        </p:txBody>
      </p:sp>
      <p:pic>
        <p:nvPicPr>
          <p:cNvPr id="5" name="Picture 4" descr="A picture containing light, black, computer, lit&#10;&#10;Description automatically generated">
            <a:extLst>
              <a:ext uri="{FF2B5EF4-FFF2-40B4-BE49-F238E27FC236}">
                <a16:creationId xmlns:a16="http://schemas.microsoft.com/office/drawing/2014/main" id="{E6AD4041-C1F9-4368-9AED-E470C02F7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840" y="1539822"/>
            <a:ext cx="4345456" cy="3476365"/>
          </a:xfrm>
          <a:prstGeom prst="rect">
            <a:avLst/>
          </a:prstGeom>
        </p:spPr>
      </p:pic>
      <p:pic>
        <p:nvPicPr>
          <p:cNvPr id="8" name="Picture 7" descr="A picture containing standing, flying, kite&#10;&#10;Description automatically generated">
            <a:extLst>
              <a:ext uri="{FF2B5EF4-FFF2-40B4-BE49-F238E27FC236}">
                <a16:creationId xmlns:a16="http://schemas.microsoft.com/office/drawing/2014/main" id="{D23D82C0-B784-421C-8763-E01778E729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88" y="1542524"/>
            <a:ext cx="4343400" cy="347472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59A9942-B80E-43AD-8BBB-022A622FB9AE}"/>
              </a:ext>
            </a:extLst>
          </p:cNvPr>
          <p:cNvSpPr/>
          <p:nvPr/>
        </p:nvSpPr>
        <p:spPr>
          <a:xfrm>
            <a:off x="4169979" y="3875021"/>
            <a:ext cx="3852041" cy="28237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 err="1">
                <a:solidFill>
                  <a:sysClr val="windowText" lastClr="000000"/>
                </a:solidFill>
              </a:rPr>
              <a:t>Why</a:t>
            </a:r>
            <a:r>
              <a:rPr lang="pt-PT" sz="2400" dirty="0">
                <a:solidFill>
                  <a:sysClr val="windowText" lastClr="000000"/>
                </a:solidFill>
              </a:rPr>
              <a:t> </a:t>
            </a:r>
            <a:r>
              <a:rPr lang="pt-PT" sz="2400" dirty="0" err="1">
                <a:solidFill>
                  <a:sysClr val="windowText" lastClr="000000"/>
                </a:solidFill>
              </a:rPr>
              <a:t>the</a:t>
            </a:r>
            <a:r>
              <a:rPr lang="pt-PT" sz="2400" dirty="0">
                <a:solidFill>
                  <a:sysClr val="windowText" lastClr="000000"/>
                </a:solidFill>
              </a:rPr>
              <a:t> </a:t>
            </a:r>
            <a:r>
              <a:rPr lang="pt-PT" sz="2400" dirty="0" err="1">
                <a:solidFill>
                  <a:sysClr val="windowText" lastClr="000000"/>
                </a:solidFill>
              </a:rPr>
              <a:t>different</a:t>
            </a:r>
            <a:r>
              <a:rPr lang="pt-PT" sz="2400" dirty="0">
                <a:solidFill>
                  <a:sysClr val="windowText" lastClr="000000"/>
                </a:solidFill>
              </a:rPr>
              <a:t> </a:t>
            </a:r>
            <a:r>
              <a:rPr lang="pt-PT" sz="2400" dirty="0" err="1">
                <a:solidFill>
                  <a:sysClr val="windowText" lastClr="000000"/>
                </a:solidFill>
              </a:rPr>
              <a:t>fit</a:t>
            </a:r>
            <a:r>
              <a:rPr lang="pt-PT" sz="2400" dirty="0">
                <a:solidFill>
                  <a:sysClr val="windowText" lastClr="000000"/>
                </a:solidFill>
              </a:rPr>
              <a:t>?</a:t>
            </a:r>
          </a:p>
          <a:p>
            <a:pPr algn="ctr"/>
            <a:endParaRPr lang="pt-PT" sz="2400" dirty="0">
              <a:solidFill>
                <a:sysClr val="windowText" lastClr="000000"/>
              </a:solidFill>
            </a:endParaRPr>
          </a:p>
          <a:p>
            <a:pPr algn="ctr"/>
            <a:endParaRPr lang="pt-PT" sz="2400" dirty="0">
              <a:solidFill>
                <a:sysClr val="windowText" lastClr="000000"/>
              </a:solidFill>
            </a:endParaRPr>
          </a:p>
          <a:p>
            <a:pPr algn="ctr"/>
            <a:endParaRPr lang="pt-PT" sz="2400" dirty="0">
              <a:solidFill>
                <a:sysClr val="windowText" lastClr="000000"/>
              </a:solidFill>
            </a:endParaRPr>
          </a:p>
          <a:p>
            <a:pPr algn="ctr"/>
            <a:r>
              <a:rPr lang="pt-PT" sz="2400" dirty="0" err="1">
                <a:solidFill>
                  <a:sysClr val="windowText" lastClr="000000"/>
                </a:solidFill>
              </a:rPr>
              <a:t>Different</a:t>
            </a:r>
            <a:r>
              <a:rPr lang="pt-PT" sz="2400" dirty="0">
                <a:solidFill>
                  <a:sysClr val="windowText" lastClr="000000"/>
                </a:solidFill>
              </a:rPr>
              <a:t> </a:t>
            </a:r>
            <a:r>
              <a:rPr lang="pt-PT" sz="2400" dirty="0" err="1">
                <a:solidFill>
                  <a:sysClr val="windowText" lastClr="000000"/>
                </a:solidFill>
              </a:rPr>
              <a:t>couplings</a:t>
            </a:r>
            <a:r>
              <a:rPr lang="pt-PT" sz="2400" dirty="0">
                <a:solidFill>
                  <a:sysClr val="windowText" lastClr="000000"/>
                </a:solidFill>
              </a:rPr>
              <a:t> lead to </a:t>
            </a:r>
            <a:r>
              <a:rPr lang="pt-PT" sz="2400" dirty="0" err="1">
                <a:solidFill>
                  <a:sysClr val="windowText" lastClr="000000"/>
                </a:solidFill>
              </a:rPr>
              <a:t>different</a:t>
            </a:r>
            <a:r>
              <a:rPr lang="pt-PT" sz="2400" dirty="0">
                <a:solidFill>
                  <a:sysClr val="windowText" lastClr="000000"/>
                </a:solidFill>
              </a:rPr>
              <a:t> </a:t>
            </a:r>
            <a:r>
              <a:rPr lang="pt-PT" sz="2400" dirty="0" err="1">
                <a:solidFill>
                  <a:sysClr val="windowText" lastClr="000000"/>
                </a:solidFill>
              </a:rPr>
              <a:t>line</a:t>
            </a:r>
            <a:r>
              <a:rPr lang="pt-PT" sz="2400" dirty="0">
                <a:solidFill>
                  <a:sysClr val="windowText" lastClr="000000"/>
                </a:solidFill>
              </a:rPr>
              <a:t> </a:t>
            </a:r>
            <a:r>
              <a:rPr lang="pt-PT" sz="2400" dirty="0" err="1">
                <a:solidFill>
                  <a:sysClr val="windowText" lastClr="000000"/>
                </a:solidFill>
              </a:rPr>
              <a:t>widths</a:t>
            </a:r>
            <a:r>
              <a:rPr lang="pt-PT" sz="2400" dirty="0">
                <a:solidFill>
                  <a:sysClr val="windowText" lastClr="000000"/>
                </a:solidFill>
              </a:rPr>
              <a:t>.</a:t>
            </a:r>
          </a:p>
          <a:p>
            <a:pPr algn="ctr"/>
            <a:endParaRPr lang="en-US" sz="2400" dirty="0">
              <a:solidFill>
                <a:sysClr val="windowText" lastClr="000000"/>
              </a:solidFill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DEE68DBB-75CB-460B-BB3A-A410104F6F5A}"/>
              </a:ext>
            </a:extLst>
          </p:cNvPr>
          <p:cNvSpPr/>
          <p:nvPr/>
        </p:nvSpPr>
        <p:spPr>
          <a:xfrm>
            <a:off x="5958052" y="4494159"/>
            <a:ext cx="275897" cy="945931"/>
          </a:xfrm>
          <a:prstGeom prst="downArrow">
            <a:avLst>
              <a:gd name="adj1" fmla="val 50000"/>
              <a:gd name="adj2" fmla="val 76666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D3797F-E36E-499A-BC91-D46138C05E0D}"/>
              </a:ext>
            </a:extLst>
          </p:cNvPr>
          <p:cNvSpPr txBox="1"/>
          <p:nvPr/>
        </p:nvSpPr>
        <p:spPr>
          <a:xfrm>
            <a:off x="2064001" y="5358333"/>
            <a:ext cx="1933903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/>
              <a:t>Lorentzian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96986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069036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Smearing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the</a:t>
            </a:r>
            <a:r>
              <a:rPr lang="pt-PT" dirty="0">
                <a:latin typeface="Bahnschrift" panose="020B0502040204020203" pitchFamily="34" charset="0"/>
              </a:rPr>
              <a:t> Data…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1D15A-7B1A-4A23-87A4-75704E59D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058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en-US">
                <a:latin typeface="Bahnschrift" panose="020B0502040204020203" pitchFamily="34" charset="0"/>
              </a:rPr>
              <a:t>Convolution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40692E-12B5-452E-BDF6-043C3A5B98AD}"/>
              </a:ext>
            </a:extLst>
          </p:cNvPr>
          <p:cNvSpPr txBox="1"/>
          <p:nvPr/>
        </p:nvSpPr>
        <p:spPr>
          <a:xfrm>
            <a:off x="1833815" y="952631"/>
            <a:ext cx="8524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We start by </a:t>
            </a:r>
            <a:r>
              <a:rPr lang="en-US" sz="2400" dirty="0">
                <a:solidFill>
                  <a:srgbClr val="0070C0"/>
                </a:solidFill>
              </a:rPr>
              <a:t>convoluting the first peak with a Lorentzian</a:t>
            </a:r>
            <a:r>
              <a:rPr lang="en-US" sz="2400" dirty="0"/>
              <a:t>. Why?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642469-5363-4366-A41E-6D7991829D37}"/>
              </a:ext>
            </a:extLst>
          </p:cNvPr>
          <p:cNvSpPr/>
          <p:nvPr/>
        </p:nvSpPr>
        <p:spPr>
          <a:xfrm>
            <a:off x="6210401" y="2827444"/>
            <a:ext cx="4499014" cy="336314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3F20B8-DF4A-4BF2-A1B9-9FAB23270FDF}"/>
              </a:ext>
            </a:extLst>
          </p:cNvPr>
          <p:cNvSpPr/>
          <p:nvPr/>
        </p:nvSpPr>
        <p:spPr>
          <a:xfrm>
            <a:off x="1249341" y="4819333"/>
            <a:ext cx="2168166" cy="170262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78C9B7E5-9EFF-481D-9995-C209583B8513}"/>
              </a:ext>
            </a:extLst>
          </p:cNvPr>
          <p:cNvSpPr/>
          <p:nvPr/>
        </p:nvSpPr>
        <p:spPr>
          <a:xfrm>
            <a:off x="3667243" y="2827444"/>
            <a:ext cx="735724" cy="3363146"/>
          </a:xfrm>
          <a:prstGeom prst="rightBrace">
            <a:avLst>
              <a:gd name="adj1" fmla="val 109995"/>
              <a:gd name="adj2" fmla="val 48125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A152B2-5640-48FE-BC98-1EBB1D29DE14}"/>
              </a:ext>
            </a:extLst>
          </p:cNvPr>
          <p:cNvSpPr txBox="1"/>
          <p:nvPr/>
        </p:nvSpPr>
        <p:spPr>
          <a:xfrm>
            <a:off x="4503767" y="4051737"/>
            <a:ext cx="6726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6600" dirty="0"/>
              <a:t>*</a:t>
            </a:r>
            <a:endParaRPr lang="en-US" sz="66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9CD733C-DF2F-4FA0-9C0D-26BB78B2368D}"/>
              </a:ext>
            </a:extLst>
          </p:cNvPr>
          <p:cNvCxnSpPr>
            <a:cxnSpLocks/>
          </p:cNvCxnSpPr>
          <p:nvPr/>
        </p:nvCxnSpPr>
        <p:spPr>
          <a:xfrm>
            <a:off x="5108053" y="4445876"/>
            <a:ext cx="90953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light&#10;&#10;Description automatically generated">
            <a:extLst>
              <a:ext uri="{FF2B5EF4-FFF2-40B4-BE49-F238E27FC236}">
                <a16:creationId xmlns:a16="http://schemas.microsoft.com/office/drawing/2014/main" id="{2B8544DB-2C4E-43E1-844A-B0E11A8FAA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787" y="4745066"/>
            <a:ext cx="2071720" cy="16573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C92CEFF-25D9-4B72-966F-7FE1D76C8432}"/>
              </a:ext>
            </a:extLst>
          </p:cNvPr>
          <p:cNvSpPr/>
          <p:nvPr/>
        </p:nvSpPr>
        <p:spPr>
          <a:xfrm>
            <a:off x="1249341" y="2579301"/>
            <a:ext cx="2168166" cy="170262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lose up of a light&#10;&#10;Description automatically generated">
            <a:extLst>
              <a:ext uri="{FF2B5EF4-FFF2-40B4-BE49-F238E27FC236}">
                <a16:creationId xmlns:a16="http://schemas.microsoft.com/office/drawing/2014/main" id="{237D06BB-852A-4780-9388-6C9F50AC64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787" y="2531731"/>
            <a:ext cx="2068830" cy="165506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62C1817-3ED5-4981-9B0C-6178D8ADFB4A}"/>
              </a:ext>
            </a:extLst>
          </p:cNvPr>
          <p:cNvSpPr txBox="1"/>
          <p:nvPr/>
        </p:nvSpPr>
        <p:spPr>
          <a:xfrm>
            <a:off x="1589801" y="1765966"/>
            <a:ext cx="9012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To broaden the peak.		Produce a better fit to experimental data.</a:t>
            </a:r>
          </a:p>
        </p:txBody>
      </p:sp>
      <p:pic>
        <p:nvPicPr>
          <p:cNvPr id="12" name="Picture 11" descr="A picture containing man, water, dark, black&#10;&#10;Description automatically generated">
            <a:extLst>
              <a:ext uri="{FF2B5EF4-FFF2-40B4-BE49-F238E27FC236}">
                <a16:creationId xmlns:a16="http://schemas.microsoft.com/office/drawing/2014/main" id="{49286A1F-5136-4DBC-87F9-ED0FE0A27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694" y="2472206"/>
            <a:ext cx="4572009" cy="3657607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EE2FAAE2-9E36-4E4E-BE35-348A3342058B}"/>
              </a:ext>
            </a:extLst>
          </p:cNvPr>
          <p:cNvSpPr/>
          <p:nvPr/>
        </p:nvSpPr>
        <p:spPr>
          <a:xfrm>
            <a:off x="4426367" y="1845040"/>
            <a:ext cx="827461" cy="291801"/>
          </a:xfrm>
          <a:prstGeom prst="rightArrow">
            <a:avLst>
              <a:gd name="adj1" fmla="val 50000"/>
              <a:gd name="adj2" fmla="val 77071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87789-8470-463A-926A-CC237E88472A}"/>
              </a:ext>
            </a:extLst>
          </p:cNvPr>
          <p:cNvSpPr txBox="1"/>
          <p:nvPr/>
        </p:nvSpPr>
        <p:spPr>
          <a:xfrm>
            <a:off x="4228325" y="5759546"/>
            <a:ext cx="1223543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2000" dirty="0"/>
              <a:t>9 x Larger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57416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9E70AD-0D79-4B82-A37E-D66760663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24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B7427A6-0C9E-4223-AF76-0FE8B3377281}"/>
              </a:ext>
            </a:extLst>
          </p:cNvPr>
          <p:cNvSpPr txBox="1"/>
          <p:nvPr/>
        </p:nvSpPr>
        <p:spPr>
          <a:xfrm>
            <a:off x="798786" y="840991"/>
            <a:ext cx="10552868" cy="5159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We started by validating the Fourier analysis method with controllable examples;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 frequency filter was applied to the experimental data, removing the noise and smoothing the results;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Experimental and simulated data were fitted with different distributions indicating different line width regimes;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The simulated data was broadened by means of a convolution with a Lorentzian presenting good agreement with experimental data.</a:t>
            </a:r>
            <a:endParaRPr lang="pt-PT" sz="32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91C38AA-1162-40CD-8A97-F1AD1A552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en-US" dirty="0">
                <a:latin typeface="Bahnschrift" panose="020B0502040204020203" pitchFamily="34" charset="0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436710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069036"/>
            <a:ext cx="10058400" cy="719929"/>
          </a:xfrm>
        </p:spPr>
        <p:txBody>
          <a:bodyPr/>
          <a:lstStyle/>
          <a:p>
            <a:r>
              <a:rPr lang="pt-PT" dirty="0">
                <a:latin typeface="Bahnschrift" panose="020B0502040204020203" pitchFamily="34" charset="0"/>
              </a:rPr>
              <a:t>Backup Slides…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1D15A-7B1A-4A23-87A4-75704E59D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8728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1D15A-7B1A-4A23-87A4-75704E59D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26</a:t>
            </a:fld>
            <a:endParaRPr lang="en-US" dirty="0"/>
          </a:p>
        </p:txBody>
      </p:sp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08772A41-2D04-4706-AD21-E64554B160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678" y="0"/>
            <a:ext cx="94166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784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1D15A-7B1A-4A23-87A4-75704E59D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27</a:t>
            </a:fld>
            <a:endParaRPr lang="en-US" dirty="0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DF32AB56-EF48-438F-84B3-65731970D1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"/>
          <a:stretch/>
        </p:blipFill>
        <p:spPr>
          <a:xfrm>
            <a:off x="1393226" y="0"/>
            <a:ext cx="94055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478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1D15A-7B1A-4A23-87A4-75704E59D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28</a:t>
            </a:fld>
            <a:endParaRPr lang="en-US" dirty="0"/>
          </a:p>
        </p:txBody>
      </p:sp>
      <p:pic>
        <p:nvPicPr>
          <p:cNvPr id="4" name="Picture 3" descr="A picture containing bird&#10;&#10;Description automatically generated">
            <a:extLst>
              <a:ext uri="{FF2B5EF4-FFF2-40B4-BE49-F238E27FC236}">
                <a16:creationId xmlns:a16="http://schemas.microsoft.com/office/drawing/2014/main" id="{73BC758B-C97A-41C4-812D-8C058CB4B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192" y="0"/>
            <a:ext cx="94376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415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963EE1-90B9-40D9-9FD4-C5686ECEB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29</a:t>
            </a:fld>
            <a:endParaRPr lang="en-US" dirty="0"/>
          </a:p>
        </p:txBody>
      </p:sp>
      <p:pic>
        <p:nvPicPr>
          <p:cNvPr id="4" name="Picture 3" descr="A picture containing bird, flower&#10;&#10;Description automatically generated">
            <a:extLst>
              <a:ext uri="{FF2B5EF4-FFF2-40B4-BE49-F238E27FC236}">
                <a16:creationId xmlns:a16="http://schemas.microsoft.com/office/drawing/2014/main" id="{98F0BFF7-89D3-465A-9A42-4C700F318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192" y="0"/>
            <a:ext cx="94376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275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069036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Introduction</a:t>
            </a:r>
            <a:r>
              <a:rPr lang="pt-PT" dirty="0">
                <a:latin typeface="Bahnschrift" panose="020B0502040204020203" pitchFamily="34" charset="0"/>
              </a:rPr>
              <a:t>…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1D15A-7B1A-4A23-87A4-75704E59D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322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>
                <a:latin typeface="Bahnschrift" panose="020B0502040204020203" pitchFamily="34" charset="0"/>
              </a:rPr>
              <a:t>Fourier </a:t>
            </a:r>
            <a:r>
              <a:rPr lang="pt-PT" dirty="0" err="1">
                <a:latin typeface="Bahnschrift" panose="020B0502040204020203" pitchFamily="34" charset="0"/>
              </a:rPr>
              <a:t>Analysis</a:t>
            </a:r>
            <a:endParaRPr lang="pt-PT" dirty="0">
              <a:latin typeface="Bahnschrif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F711AE7-0290-4496-82FB-CACC7A983628}"/>
              </a:ext>
            </a:extLst>
          </p:cNvPr>
          <p:cNvSpPr txBox="1"/>
          <p:nvPr/>
        </p:nvSpPr>
        <p:spPr>
          <a:xfrm>
            <a:off x="840346" y="893409"/>
            <a:ext cx="10511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The</a:t>
            </a:r>
            <a:r>
              <a:rPr lang="pt-PT" sz="2400" dirty="0"/>
              <a:t> Fourier </a:t>
            </a:r>
            <a:r>
              <a:rPr lang="pt-PT" sz="2400" dirty="0" err="1"/>
              <a:t>transforms</a:t>
            </a:r>
            <a:r>
              <a:rPr lang="pt-PT" sz="2400" dirty="0"/>
              <a:t> are </a:t>
            </a:r>
            <a:r>
              <a:rPr lang="pt-PT" sz="2400" dirty="0" err="1"/>
              <a:t>defined</a:t>
            </a:r>
            <a:r>
              <a:rPr lang="pt-PT" sz="2400" dirty="0"/>
              <a:t> as:</a:t>
            </a:r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AC51829-ECAD-42B8-92DF-731C8E245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479" y="1539049"/>
            <a:ext cx="7765040" cy="1140786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64F7737E-FFF4-477E-ADCA-CBDE04018BD5}"/>
              </a:ext>
            </a:extLst>
          </p:cNvPr>
          <p:cNvSpPr/>
          <p:nvPr/>
        </p:nvSpPr>
        <p:spPr>
          <a:xfrm rot="5400000">
            <a:off x="3848429" y="1133659"/>
            <a:ext cx="386784" cy="3656685"/>
          </a:xfrm>
          <a:prstGeom prst="rightBrace">
            <a:avLst>
              <a:gd name="adj1" fmla="val 19335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D741D1C9-0558-4DEB-ADE0-CA07A09D016E}"/>
              </a:ext>
            </a:extLst>
          </p:cNvPr>
          <p:cNvSpPr/>
          <p:nvPr/>
        </p:nvSpPr>
        <p:spPr>
          <a:xfrm rot="5400000">
            <a:off x="7956790" y="1133660"/>
            <a:ext cx="386784" cy="3656685"/>
          </a:xfrm>
          <a:prstGeom prst="rightBrace">
            <a:avLst>
              <a:gd name="adj1" fmla="val 19335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06C793-62FB-40BE-9C04-93CF91D187E2}"/>
              </a:ext>
            </a:extLst>
          </p:cNvPr>
          <p:cNvSpPr txBox="1"/>
          <p:nvPr/>
        </p:nvSpPr>
        <p:spPr>
          <a:xfrm>
            <a:off x="3563300" y="3198167"/>
            <a:ext cx="957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Direct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2CD0CA-C8E6-4110-A79F-E8DAE24CD0F4}"/>
              </a:ext>
            </a:extLst>
          </p:cNvPr>
          <p:cNvSpPr txBox="1"/>
          <p:nvPr/>
        </p:nvSpPr>
        <p:spPr>
          <a:xfrm>
            <a:off x="7572790" y="3198167"/>
            <a:ext cx="1154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Inverse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49792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344117-00B0-4A9F-A752-E9B174A5F0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303" y="3125542"/>
            <a:ext cx="7211010" cy="48097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>
                <a:latin typeface="Bahnschrift" panose="020B0502040204020203" pitchFamily="34" charset="0"/>
              </a:rPr>
              <a:t>Fourier </a:t>
            </a:r>
            <a:r>
              <a:rPr lang="pt-PT" dirty="0" err="1">
                <a:latin typeface="Bahnschrift" panose="020B0502040204020203" pitchFamily="34" charset="0"/>
              </a:rPr>
              <a:t>Analysis</a:t>
            </a:r>
            <a:endParaRPr lang="pt-PT" dirty="0">
              <a:latin typeface="Bahnschrif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F711AE7-0290-4496-82FB-CACC7A983628}"/>
              </a:ext>
            </a:extLst>
          </p:cNvPr>
          <p:cNvSpPr txBox="1"/>
          <p:nvPr/>
        </p:nvSpPr>
        <p:spPr>
          <a:xfrm>
            <a:off x="840346" y="893409"/>
            <a:ext cx="10511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The</a:t>
            </a:r>
            <a:r>
              <a:rPr lang="pt-PT" sz="2400" dirty="0"/>
              <a:t> Fourier </a:t>
            </a:r>
            <a:r>
              <a:rPr lang="pt-PT" sz="2400" dirty="0" err="1"/>
              <a:t>transforms</a:t>
            </a:r>
            <a:r>
              <a:rPr lang="pt-PT" sz="2400" dirty="0"/>
              <a:t> are </a:t>
            </a:r>
            <a:r>
              <a:rPr lang="pt-PT" sz="2400" dirty="0" err="1"/>
              <a:t>defined</a:t>
            </a:r>
            <a:r>
              <a:rPr lang="pt-PT" sz="2400" dirty="0"/>
              <a:t> as:</a:t>
            </a:r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5</a:t>
            </a:fld>
            <a:endParaRPr lang="en-US" dirty="0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C3BFB8F2-B565-4CA2-A6F8-9180262451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479" y="1539049"/>
            <a:ext cx="7765040" cy="1140786"/>
          </a:xfrm>
          <a:prstGeom prst="rect">
            <a:avLst/>
          </a:prstGeom>
        </p:spPr>
      </p:pic>
      <p:sp>
        <p:nvSpPr>
          <p:cNvPr id="9" name="Right Brace 8">
            <a:extLst>
              <a:ext uri="{FF2B5EF4-FFF2-40B4-BE49-F238E27FC236}">
                <a16:creationId xmlns:a16="http://schemas.microsoft.com/office/drawing/2014/main" id="{F9A27B0D-53B6-44C2-9A14-38E561B3CF58}"/>
              </a:ext>
            </a:extLst>
          </p:cNvPr>
          <p:cNvSpPr/>
          <p:nvPr/>
        </p:nvSpPr>
        <p:spPr>
          <a:xfrm rot="5400000">
            <a:off x="3848429" y="1133659"/>
            <a:ext cx="386784" cy="3656685"/>
          </a:xfrm>
          <a:prstGeom prst="rightBrace">
            <a:avLst>
              <a:gd name="adj1" fmla="val 19335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3B34C860-1C89-4095-B999-42E7AA5FA966}"/>
              </a:ext>
            </a:extLst>
          </p:cNvPr>
          <p:cNvSpPr/>
          <p:nvPr/>
        </p:nvSpPr>
        <p:spPr>
          <a:xfrm rot="5400000">
            <a:off x="7956790" y="1133660"/>
            <a:ext cx="386784" cy="3656685"/>
          </a:xfrm>
          <a:prstGeom prst="rightBrace">
            <a:avLst>
              <a:gd name="adj1" fmla="val 19335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D373BA-00FD-45E3-BE1F-33882AD15B22}"/>
              </a:ext>
            </a:extLst>
          </p:cNvPr>
          <p:cNvSpPr txBox="1"/>
          <p:nvPr/>
        </p:nvSpPr>
        <p:spPr>
          <a:xfrm>
            <a:off x="3563300" y="3198167"/>
            <a:ext cx="957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Direct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1AEE8A-0E2C-412B-8738-AD6B9C700021}"/>
              </a:ext>
            </a:extLst>
          </p:cNvPr>
          <p:cNvSpPr txBox="1"/>
          <p:nvPr/>
        </p:nvSpPr>
        <p:spPr>
          <a:xfrm>
            <a:off x="7572790" y="3198167"/>
            <a:ext cx="1154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Inverse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167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>
                <a:latin typeface="Bahnschrift" panose="020B0502040204020203" pitchFamily="34" charset="0"/>
              </a:rPr>
              <a:t>Case </a:t>
            </a:r>
            <a:r>
              <a:rPr lang="pt-PT" dirty="0" err="1">
                <a:latin typeface="Bahnschrift" panose="020B0502040204020203" pitchFamily="34" charset="0"/>
              </a:rPr>
              <a:t>of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Study</a:t>
            </a:r>
            <a:r>
              <a:rPr lang="pt-PT" dirty="0">
                <a:latin typeface="Bahnschrift" panose="020B0502040204020203" pitchFamily="34" charset="0"/>
              </a:rPr>
              <a:t>: </a:t>
            </a:r>
            <a:r>
              <a:rPr lang="pt-PT" dirty="0" err="1">
                <a:latin typeface="Bahnschrift" panose="020B0502040204020203" pitchFamily="34" charset="0"/>
              </a:rPr>
              <a:t>What</a:t>
            </a:r>
            <a:r>
              <a:rPr lang="pt-PT" dirty="0">
                <a:latin typeface="Bahnschrift" panose="020B0502040204020203" pitchFamily="34" charset="0"/>
              </a:rPr>
              <a:t> &amp; </a:t>
            </a:r>
            <a:r>
              <a:rPr lang="pt-PT" dirty="0" err="1">
                <a:latin typeface="Bahnschrift" panose="020B0502040204020203" pitchFamily="34" charset="0"/>
              </a:rPr>
              <a:t>Why</a:t>
            </a:r>
            <a:r>
              <a:rPr lang="pt-PT" dirty="0">
                <a:latin typeface="Bahnschrift" panose="020B0502040204020203" pitchFamily="34" charset="0"/>
              </a:rPr>
              <a:t>?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F711AE7-0290-4496-82FB-CACC7A983628}"/>
              </a:ext>
            </a:extLst>
          </p:cNvPr>
          <p:cNvSpPr txBox="1"/>
          <p:nvPr/>
        </p:nvSpPr>
        <p:spPr>
          <a:xfrm>
            <a:off x="840346" y="893409"/>
            <a:ext cx="1051130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>
                <a:solidFill>
                  <a:srgbClr val="0070C0"/>
                </a:solidFill>
              </a:rPr>
              <a:t>C</a:t>
            </a:r>
            <a:r>
              <a:rPr lang="en-US" sz="2400" b="1" dirty="0" err="1">
                <a:solidFill>
                  <a:srgbClr val="0070C0"/>
                </a:solidFill>
              </a:rPr>
              <a:t>ase</a:t>
            </a:r>
            <a:r>
              <a:rPr lang="en-US" sz="2400" b="1" dirty="0">
                <a:solidFill>
                  <a:srgbClr val="0070C0"/>
                </a:solidFill>
              </a:rPr>
              <a:t> of study</a:t>
            </a:r>
            <a:r>
              <a:rPr lang="en-US" sz="2400" dirty="0"/>
              <a:t>: Probing phonons in hexagonal boron nitride (</a:t>
            </a:r>
            <a:r>
              <a:rPr lang="en-US" sz="2400" dirty="0" err="1"/>
              <a:t>hBN</a:t>
            </a:r>
            <a:r>
              <a:rPr lang="en-US" sz="2400" dirty="0"/>
              <a:t>) using electron energy loss spectroscopy (EELS) - R. J. Nicholls </a:t>
            </a:r>
            <a:r>
              <a:rPr lang="en-US" sz="2400" i="1" dirty="0"/>
              <a:t>et. al</a:t>
            </a:r>
            <a:r>
              <a:rPr lang="en-US" sz="2400" dirty="0"/>
              <a:t>. PRB </a:t>
            </a:r>
            <a:r>
              <a:rPr lang="en-US" sz="2400" b="1" dirty="0"/>
              <a:t>99</a:t>
            </a:r>
            <a:r>
              <a:rPr lang="en-US" sz="2400" dirty="0"/>
              <a:t> 2019.</a:t>
            </a:r>
          </a:p>
          <a:p>
            <a:endParaRPr lang="en-US" sz="2400" dirty="0"/>
          </a:p>
          <a:p>
            <a:pPr lvl="1"/>
            <a:r>
              <a:rPr lang="en-US" sz="2400" b="1" dirty="0">
                <a:solidFill>
                  <a:srgbClr val="7030A0"/>
                </a:solidFill>
              </a:rPr>
              <a:t>Phonons:</a:t>
            </a:r>
            <a:r>
              <a:rPr lang="en-US" sz="2400" dirty="0">
                <a:solidFill>
                  <a:srgbClr val="7030A0"/>
                </a:solidFill>
              </a:rPr>
              <a:t> </a:t>
            </a:r>
            <a:r>
              <a:rPr lang="en-US" sz="2400" dirty="0"/>
              <a:t>Crystal lattice excitations. </a:t>
            </a:r>
            <a:r>
              <a:rPr lang="en-US" sz="2400" b="1" dirty="0">
                <a:solidFill>
                  <a:srgbClr val="7030A0"/>
                </a:solidFill>
              </a:rPr>
              <a:t>Why</a:t>
            </a:r>
            <a:r>
              <a:rPr lang="pt-PT" sz="2400" b="1" dirty="0">
                <a:solidFill>
                  <a:srgbClr val="7030A0"/>
                </a:solidFill>
              </a:rPr>
              <a:t>?</a:t>
            </a:r>
            <a:r>
              <a:rPr lang="pt-PT" sz="2400" dirty="0"/>
              <a:t> To </a:t>
            </a:r>
            <a:r>
              <a:rPr lang="pt-PT" sz="2400" dirty="0" err="1"/>
              <a:t>understand</a:t>
            </a:r>
            <a:r>
              <a:rPr lang="pt-PT" sz="2400" dirty="0"/>
              <a:t> </a:t>
            </a:r>
            <a:r>
              <a:rPr lang="pt-PT" sz="2400" dirty="0" err="1"/>
              <a:t>lattice</a:t>
            </a:r>
            <a:r>
              <a:rPr lang="pt-PT" sz="2400" dirty="0"/>
              <a:t> Dynamics.</a:t>
            </a:r>
            <a:endParaRPr lang="en-US" sz="2400" dirty="0"/>
          </a:p>
          <a:p>
            <a:pPr lvl="1"/>
            <a:endParaRPr lang="en-US" sz="2400" dirty="0"/>
          </a:p>
          <a:p>
            <a:pPr lvl="1"/>
            <a:r>
              <a:rPr lang="en-US" sz="2400" b="1" dirty="0" err="1">
                <a:solidFill>
                  <a:srgbClr val="00B050"/>
                </a:solidFill>
              </a:rPr>
              <a:t>hBN</a:t>
            </a:r>
            <a:r>
              <a:rPr lang="en-US" sz="2400" b="1" dirty="0">
                <a:solidFill>
                  <a:srgbClr val="00B050"/>
                </a:solidFill>
              </a:rPr>
              <a:t>: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/>
              <a:t>Most stable form of BN polymorphs, widely used in its 2D configuration. </a:t>
            </a:r>
          </a:p>
          <a:p>
            <a:pPr lvl="1"/>
            <a:endParaRPr lang="en-US" sz="2400" dirty="0"/>
          </a:p>
          <a:p>
            <a:pPr lvl="1"/>
            <a:r>
              <a:rPr lang="en-US" sz="2400" b="1" dirty="0">
                <a:solidFill>
                  <a:srgbClr val="C00000"/>
                </a:solidFill>
              </a:rPr>
              <a:t>EELS</a:t>
            </a:r>
            <a:r>
              <a:rPr lang="en-US" sz="2400" b="1" dirty="0"/>
              <a:t>:</a:t>
            </a:r>
            <a:r>
              <a:rPr lang="en-US" sz="2400" dirty="0"/>
              <a:t> Beam of electrons impinges on a sample and the transmitted electrons’ energy is measured. </a:t>
            </a:r>
            <a:r>
              <a:rPr lang="en-US" sz="2400" b="1" dirty="0">
                <a:solidFill>
                  <a:srgbClr val="C00000"/>
                </a:solidFill>
              </a:rPr>
              <a:t>Why?</a:t>
            </a:r>
            <a:r>
              <a:rPr lang="en-US" sz="2400" dirty="0"/>
              <a:t> </a:t>
            </a:r>
            <a:r>
              <a:rPr lang="pt-PT" sz="2400" dirty="0" err="1"/>
              <a:t>Allows</a:t>
            </a:r>
            <a:r>
              <a:rPr lang="pt-PT" sz="2400" dirty="0"/>
              <a:t> </a:t>
            </a:r>
            <a:r>
              <a:rPr lang="pt-PT" sz="2400" dirty="0" err="1"/>
              <a:t>us</a:t>
            </a:r>
            <a:r>
              <a:rPr lang="pt-PT" sz="2400" dirty="0"/>
              <a:t> to </a:t>
            </a:r>
            <a:r>
              <a:rPr lang="pt-PT" sz="2400" dirty="0" err="1"/>
              <a:t>study</a:t>
            </a:r>
            <a:r>
              <a:rPr lang="pt-PT" sz="2400" dirty="0"/>
              <a:t> </a:t>
            </a:r>
            <a:r>
              <a:rPr lang="pt-PT" sz="2400" dirty="0" err="1"/>
              <a:t>momentum</a:t>
            </a:r>
            <a:r>
              <a:rPr lang="pt-PT" sz="2400" dirty="0"/>
              <a:t> </a:t>
            </a:r>
            <a:r>
              <a:rPr lang="pt-PT" sz="2400" dirty="0" err="1"/>
              <a:t>depedence</a:t>
            </a:r>
            <a:r>
              <a:rPr lang="pt-PT" sz="2400" dirty="0"/>
              <a:t> </a:t>
            </a:r>
            <a:r>
              <a:rPr lang="pt-PT" sz="2400" dirty="0" err="1"/>
              <a:t>and</a:t>
            </a:r>
            <a:r>
              <a:rPr lang="pt-PT" sz="2400" dirty="0"/>
              <a:t> </a:t>
            </a:r>
            <a:r>
              <a:rPr lang="pt-PT" sz="2400" dirty="0" err="1"/>
              <a:t>nanometer</a:t>
            </a:r>
            <a:r>
              <a:rPr lang="pt-PT" sz="2400" dirty="0"/>
              <a:t> </a:t>
            </a:r>
            <a:r>
              <a:rPr lang="pt-PT" sz="2400" dirty="0" err="1"/>
              <a:t>spatial</a:t>
            </a:r>
            <a:r>
              <a:rPr lang="pt-PT" sz="2400" dirty="0"/>
              <a:t> </a:t>
            </a:r>
            <a:r>
              <a:rPr lang="pt-PT" sz="2400" dirty="0" err="1"/>
              <a:t>resolution</a:t>
            </a:r>
            <a:r>
              <a:rPr lang="pt-PT" sz="2400" dirty="0"/>
              <a:t>. </a:t>
            </a:r>
            <a:endParaRPr lang="en-US" sz="2400" dirty="0"/>
          </a:p>
          <a:p>
            <a:pPr lvl="1"/>
            <a:endParaRPr lang="en-US" sz="2400" dirty="0"/>
          </a:p>
          <a:p>
            <a:pPr lvl="1"/>
            <a:r>
              <a:rPr lang="en-US" sz="2400" b="1" dirty="0">
                <a:solidFill>
                  <a:srgbClr val="FF9900"/>
                </a:solidFill>
              </a:rPr>
              <a:t>DFT</a:t>
            </a:r>
            <a:r>
              <a:rPr lang="pt-PT" sz="2400" b="1" dirty="0">
                <a:solidFill>
                  <a:srgbClr val="FF9900"/>
                </a:solidFill>
              </a:rPr>
              <a:t>:</a:t>
            </a:r>
            <a:r>
              <a:rPr lang="pt-PT" sz="2400" b="1" dirty="0">
                <a:solidFill>
                  <a:srgbClr val="FF0000"/>
                </a:solidFill>
              </a:rPr>
              <a:t> </a:t>
            </a:r>
            <a:r>
              <a:rPr lang="pt-PT" sz="2400" dirty="0" err="1"/>
              <a:t>Density</a:t>
            </a:r>
            <a:r>
              <a:rPr lang="pt-PT" sz="2400" dirty="0"/>
              <a:t> </a:t>
            </a:r>
            <a:r>
              <a:rPr lang="pt-PT" sz="2400" dirty="0" err="1"/>
              <a:t>functional</a:t>
            </a:r>
            <a:r>
              <a:rPr lang="pt-PT" sz="2400" dirty="0"/>
              <a:t> </a:t>
            </a:r>
            <a:r>
              <a:rPr lang="pt-PT" sz="2400" dirty="0" err="1"/>
              <a:t>theory</a:t>
            </a:r>
            <a:r>
              <a:rPr lang="pt-PT" sz="2400" dirty="0"/>
              <a:t> </a:t>
            </a:r>
            <a:r>
              <a:rPr lang="pt-PT" sz="2400" dirty="0" err="1"/>
              <a:t>is</a:t>
            </a:r>
            <a:r>
              <a:rPr lang="pt-PT" sz="2400" dirty="0"/>
              <a:t> a </a:t>
            </a:r>
            <a:r>
              <a:rPr lang="pt-PT" sz="2400" dirty="0" err="1"/>
              <a:t>powerful</a:t>
            </a:r>
            <a:r>
              <a:rPr lang="pt-PT" sz="2400" dirty="0"/>
              <a:t>, </a:t>
            </a:r>
            <a:r>
              <a:rPr lang="pt-PT" sz="2400" dirty="0" err="1"/>
              <a:t>widely</a:t>
            </a:r>
            <a:r>
              <a:rPr lang="pt-PT" sz="2400" dirty="0"/>
              <a:t> spread </a:t>
            </a:r>
            <a:r>
              <a:rPr lang="pt-PT" sz="2400" dirty="0" err="1"/>
              <a:t>method</a:t>
            </a:r>
            <a:r>
              <a:rPr lang="pt-PT" sz="2400" dirty="0"/>
              <a:t> </a:t>
            </a:r>
            <a:r>
              <a:rPr lang="pt-PT" sz="2400" dirty="0" err="1"/>
              <a:t>at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heart</a:t>
            </a:r>
            <a:r>
              <a:rPr lang="pt-PT" sz="2400" dirty="0"/>
              <a:t> </a:t>
            </a:r>
            <a:r>
              <a:rPr lang="pt-PT" sz="2400" dirty="0" err="1"/>
              <a:t>of</a:t>
            </a:r>
            <a:r>
              <a:rPr lang="pt-PT" sz="2400" dirty="0"/>
              <a:t> </a:t>
            </a:r>
            <a:r>
              <a:rPr lang="pt-PT" sz="2400" dirty="0" err="1"/>
              <a:t>today’s</a:t>
            </a:r>
            <a:r>
              <a:rPr lang="pt-PT" sz="2400" dirty="0"/>
              <a:t> </a:t>
            </a:r>
            <a:r>
              <a:rPr lang="pt-PT" sz="2400" dirty="0" err="1"/>
              <a:t>computational</a:t>
            </a:r>
            <a:r>
              <a:rPr lang="pt-PT" sz="2400" dirty="0"/>
              <a:t> </a:t>
            </a:r>
            <a:r>
              <a:rPr lang="pt-PT" sz="2400" dirty="0" err="1"/>
              <a:t>physics</a:t>
            </a:r>
            <a:r>
              <a:rPr lang="pt-PT" sz="2400" dirty="0"/>
              <a:t> research… </a:t>
            </a:r>
            <a:r>
              <a:rPr lang="pt-PT" sz="2400" dirty="0" err="1"/>
              <a:t>and</a:t>
            </a:r>
            <a:r>
              <a:rPr lang="pt-PT" sz="2400" dirty="0"/>
              <a:t> </a:t>
            </a:r>
            <a:r>
              <a:rPr lang="pt-PT" sz="2400" dirty="0" err="1"/>
              <a:t>it</a:t>
            </a:r>
            <a:r>
              <a:rPr lang="pt-PT" sz="2400" dirty="0"/>
              <a:t> </a:t>
            </a:r>
            <a:r>
              <a:rPr lang="pt-PT" sz="2400" dirty="0" err="1"/>
              <a:t>is</a:t>
            </a:r>
            <a:r>
              <a:rPr lang="pt-PT" sz="2400" dirty="0"/>
              <a:t> </a:t>
            </a:r>
            <a:r>
              <a:rPr lang="pt-PT" sz="2400" dirty="0" err="1"/>
              <a:t>like</a:t>
            </a:r>
            <a:r>
              <a:rPr lang="pt-PT" sz="2400" dirty="0"/>
              <a:t> a </a:t>
            </a:r>
            <a:r>
              <a:rPr lang="pt-PT" sz="2400" dirty="0" err="1"/>
              <a:t>black</a:t>
            </a:r>
            <a:r>
              <a:rPr lang="pt-PT" sz="2400" dirty="0"/>
              <a:t> box to </a:t>
            </a:r>
            <a:r>
              <a:rPr lang="pt-PT" sz="2400" dirty="0" err="1"/>
              <a:t>us</a:t>
            </a:r>
            <a:r>
              <a:rPr lang="pt-PT" sz="2400" dirty="0"/>
              <a:t>.</a:t>
            </a:r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541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>
                <a:latin typeface="Bahnschrift" panose="020B0502040204020203" pitchFamily="34" charset="0"/>
              </a:rPr>
              <a:t>Case </a:t>
            </a:r>
            <a:r>
              <a:rPr lang="pt-PT" dirty="0" err="1">
                <a:latin typeface="Bahnschrift" panose="020B0502040204020203" pitchFamily="34" charset="0"/>
              </a:rPr>
              <a:t>of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Study</a:t>
            </a:r>
            <a:r>
              <a:rPr lang="pt-PT" dirty="0">
                <a:latin typeface="Bahnschrift" panose="020B0502040204020203" pitchFamily="34" charset="0"/>
              </a:rPr>
              <a:t>: </a:t>
            </a:r>
            <a:r>
              <a:rPr lang="pt-PT" dirty="0" err="1">
                <a:latin typeface="Bahnschrift" panose="020B0502040204020203" pitchFamily="34" charset="0"/>
              </a:rPr>
              <a:t>Details</a:t>
            </a:r>
            <a:endParaRPr lang="pt-PT" dirty="0">
              <a:latin typeface="Bahnschrif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8452" y="6345395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D0F699-820A-453C-A57F-67EB778D7FF0}"/>
              </a:ext>
            </a:extLst>
          </p:cNvPr>
          <p:cNvSpPr txBox="1"/>
          <p:nvPr/>
        </p:nvSpPr>
        <p:spPr>
          <a:xfrm>
            <a:off x="840346" y="893409"/>
            <a:ext cx="5110627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2400" b="1" dirty="0" err="1">
                <a:solidFill>
                  <a:srgbClr val="0070C0"/>
                </a:solidFill>
              </a:rPr>
              <a:t>Theory</a:t>
            </a:r>
            <a:r>
              <a:rPr lang="pt-PT" sz="2400" b="1" dirty="0">
                <a:solidFill>
                  <a:srgbClr val="0070C0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pt-PT" sz="2400" dirty="0" err="1"/>
              <a:t>Scattering</a:t>
            </a:r>
            <a:r>
              <a:rPr lang="pt-PT" sz="2400" dirty="0"/>
              <a:t> </a:t>
            </a:r>
            <a:r>
              <a:rPr lang="pt-PT" sz="2400" dirty="0" err="1"/>
              <a:t>formalism</a:t>
            </a:r>
            <a:r>
              <a:rPr lang="pt-PT" sz="2400" dirty="0"/>
              <a:t> </a:t>
            </a:r>
            <a:r>
              <a:rPr lang="pt-PT" sz="2400" dirty="0" err="1"/>
              <a:t>is</a:t>
            </a:r>
            <a:r>
              <a:rPr lang="pt-PT" sz="2400" dirty="0"/>
              <a:t> </a:t>
            </a:r>
            <a:r>
              <a:rPr lang="pt-PT" sz="2400" dirty="0" err="1"/>
              <a:t>used</a:t>
            </a:r>
            <a:r>
              <a:rPr lang="pt-PT" sz="2400" dirty="0"/>
              <a:t> to compute cross </a:t>
            </a:r>
            <a:r>
              <a:rPr lang="pt-PT" sz="2400" dirty="0" err="1"/>
              <a:t>sections</a:t>
            </a:r>
            <a:r>
              <a:rPr lang="pt-PT" sz="2400" dirty="0"/>
              <a:t>;</a:t>
            </a:r>
          </a:p>
          <a:p>
            <a:pPr marL="457200" indent="-457200">
              <a:buFont typeface="+mj-lt"/>
              <a:buAutoNum type="arabicPeriod"/>
            </a:pPr>
            <a:endParaRPr lang="pt-PT" sz="2400" dirty="0"/>
          </a:p>
          <a:p>
            <a:pPr marL="457200" indent="-457200">
              <a:buFont typeface="+mj-lt"/>
              <a:buAutoNum type="arabicPeriod"/>
            </a:pPr>
            <a:r>
              <a:rPr lang="pt-PT" sz="2400" dirty="0"/>
              <a:t>To </a:t>
            </a:r>
            <a:r>
              <a:rPr lang="pt-PT" sz="2400" dirty="0" err="1"/>
              <a:t>simplify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problem</a:t>
            </a:r>
            <a:r>
              <a:rPr lang="pt-PT" sz="2400" dirty="0"/>
              <a:t> some </a:t>
            </a:r>
            <a:r>
              <a:rPr lang="pt-PT" sz="2400" dirty="0" err="1"/>
              <a:t>approximations</a:t>
            </a:r>
            <a:r>
              <a:rPr lang="pt-PT" sz="2400" dirty="0"/>
              <a:t> are </a:t>
            </a:r>
            <a:r>
              <a:rPr lang="pt-PT" sz="2400" dirty="0" err="1"/>
              <a:t>introduced</a:t>
            </a:r>
            <a:r>
              <a:rPr lang="pt-PT" sz="2400" dirty="0"/>
              <a:t>;</a:t>
            </a:r>
          </a:p>
          <a:p>
            <a:pPr marL="457200" indent="-457200">
              <a:buFont typeface="+mj-lt"/>
              <a:buAutoNum type="arabicPeriod"/>
            </a:pPr>
            <a:endParaRPr lang="pt-PT" sz="2400" dirty="0"/>
          </a:p>
          <a:p>
            <a:pPr marL="457200" indent="-457200">
              <a:buFont typeface="+mj-lt"/>
              <a:buAutoNum type="arabicPeriod"/>
            </a:pPr>
            <a:r>
              <a:rPr lang="pt-PT" sz="2400" dirty="0" err="1"/>
              <a:t>Density</a:t>
            </a:r>
            <a:r>
              <a:rPr lang="pt-PT" sz="2400" dirty="0"/>
              <a:t> </a:t>
            </a:r>
            <a:r>
              <a:rPr lang="pt-PT" sz="2400" dirty="0" err="1"/>
              <a:t>functional</a:t>
            </a:r>
            <a:r>
              <a:rPr lang="pt-PT" sz="2400" dirty="0"/>
              <a:t> </a:t>
            </a:r>
            <a:r>
              <a:rPr lang="pt-PT" sz="2400" dirty="0" err="1"/>
              <a:t>perturbation</a:t>
            </a:r>
            <a:r>
              <a:rPr lang="pt-PT" sz="2400" dirty="0"/>
              <a:t> </a:t>
            </a:r>
            <a:r>
              <a:rPr lang="pt-PT" sz="2400" dirty="0" err="1"/>
              <a:t>theory</a:t>
            </a:r>
            <a:r>
              <a:rPr lang="pt-PT" sz="2400" dirty="0"/>
              <a:t> </a:t>
            </a:r>
            <a:r>
              <a:rPr lang="pt-PT" sz="2400" dirty="0" err="1"/>
              <a:t>was</a:t>
            </a:r>
            <a:r>
              <a:rPr lang="pt-PT" sz="2400" dirty="0"/>
              <a:t> </a:t>
            </a:r>
            <a:r>
              <a:rPr lang="pt-PT" sz="2400" dirty="0" err="1"/>
              <a:t>used</a:t>
            </a:r>
            <a:r>
              <a:rPr lang="pt-PT" sz="2400" dirty="0"/>
              <a:t> to compute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phonon</a:t>
            </a:r>
            <a:r>
              <a:rPr lang="pt-PT" sz="2400" dirty="0"/>
              <a:t> </a:t>
            </a:r>
            <a:r>
              <a:rPr lang="pt-PT" sz="2400" dirty="0" err="1"/>
              <a:t>eigenvalues</a:t>
            </a:r>
            <a:r>
              <a:rPr lang="pt-PT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pt-PT" sz="24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73479C-0643-41AE-8CC2-4E84627A4018}"/>
              </a:ext>
            </a:extLst>
          </p:cNvPr>
          <p:cNvCxnSpPr>
            <a:cxnSpLocks/>
          </p:cNvCxnSpPr>
          <p:nvPr/>
        </p:nvCxnSpPr>
        <p:spPr>
          <a:xfrm>
            <a:off x="6096000" y="1163349"/>
            <a:ext cx="0" cy="51637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59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46" y="121062"/>
            <a:ext cx="10058400" cy="719929"/>
          </a:xfrm>
        </p:spPr>
        <p:txBody>
          <a:bodyPr/>
          <a:lstStyle/>
          <a:p>
            <a:r>
              <a:rPr lang="pt-PT" dirty="0">
                <a:latin typeface="Bahnschrift" panose="020B0502040204020203" pitchFamily="34" charset="0"/>
              </a:rPr>
              <a:t>Case </a:t>
            </a:r>
            <a:r>
              <a:rPr lang="pt-PT" dirty="0" err="1">
                <a:latin typeface="Bahnschrift" panose="020B0502040204020203" pitchFamily="34" charset="0"/>
              </a:rPr>
              <a:t>of</a:t>
            </a:r>
            <a:r>
              <a:rPr lang="pt-PT" dirty="0">
                <a:latin typeface="Bahnschrift" panose="020B0502040204020203" pitchFamily="34" charset="0"/>
              </a:rPr>
              <a:t> </a:t>
            </a:r>
            <a:r>
              <a:rPr lang="pt-PT" dirty="0" err="1">
                <a:latin typeface="Bahnschrift" panose="020B0502040204020203" pitchFamily="34" charset="0"/>
              </a:rPr>
              <a:t>Study</a:t>
            </a:r>
            <a:r>
              <a:rPr lang="pt-PT" dirty="0">
                <a:latin typeface="Bahnschrift" panose="020B0502040204020203" pitchFamily="34" charset="0"/>
              </a:rPr>
              <a:t>: </a:t>
            </a:r>
            <a:r>
              <a:rPr lang="pt-PT" dirty="0" err="1">
                <a:latin typeface="Bahnschrift" panose="020B0502040204020203" pitchFamily="34" charset="0"/>
              </a:rPr>
              <a:t>Details</a:t>
            </a:r>
            <a:endParaRPr lang="pt-PT" dirty="0">
              <a:latin typeface="Bahnschrif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ECCB7E-ABA7-4C4F-AF2C-277E74C4AC4F}"/>
              </a:ext>
            </a:extLst>
          </p:cNvPr>
          <p:cNvCxnSpPr/>
          <p:nvPr/>
        </p:nvCxnSpPr>
        <p:spPr>
          <a:xfrm flipV="1">
            <a:off x="840347" y="840991"/>
            <a:ext cx="105113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123BE-46AE-4BFF-B634-291C9150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8452" y="6345395"/>
            <a:ext cx="274320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D0F699-820A-453C-A57F-67EB778D7FF0}"/>
              </a:ext>
            </a:extLst>
          </p:cNvPr>
          <p:cNvSpPr txBox="1"/>
          <p:nvPr/>
        </p:nvSpPr>
        <p:spPr>
          <a:xfrm>
            <a:off x="840346" y="893409"/>
            <a:ext cx="5110627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2400" b="1" dirty="0" err="1">
                <a:solidFill>
                  <a:srgbClr val="0070C0"/>
                </a:solidFill>
              </a:rPr>
              <a:t>Theory</a:t>
            </a:r>
            <a:r>
              <a:rPr lang="pt-PT" sz="2400" b="1" dirty="0">
                <a:solidFill>
                  <a:srgbClr val="0070C0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pt-PT" sz="2400" dirty="0" err="1"/>
              <a:t>Scattering</a:t>
            </a:r>
            <a:r>
              <a:rPr lang="pt-PT" sz="2400" dirty="0"/>
              <a:t> </a:t>
            </a:r>
            <a:r>
              <a:rPr lang="pt-PT" sz="2400" dirty="0" err="1"/>
              <a:t>formalism</a:t>
            </a:r>
            <a:r>
              <a:rPr lang="pt-PT" sz="2400" dirty="0"/>
              <a:t> </a:t>
            </a:r>
            <a:r>
              <a:rPr lang="pt-PT" sz="2400" dirty="0" err="1"/>
              <a:t>is</a:t>
            </a:r>
            <a:r>
              <a:rPr lang="pt-PT" sz="2400" dirty="0"/>
              <a:t> </a:t>
            </a:r>
            <a:r>
              <a:rPr lang="pt-PT" sz="2400" dirty="0" err="1"/>
              <a:t>used</a:t>
            </a:r>
            <a:r>
              <a:rPr lang="pt-PT" sz="2400" dirty="0"/>
              <a:t> to compute cross </a:t>
            </a:r>
            <a:r>
              <a:rPr lang="pt-PT" sz="2400" dirty="0" err="1"/>
              <a:t>sections</a:t>
            </a:r>
            <a:r>
              <a:rPr lang="pt-PT" sz="2400" dirty="0"/>
              <a:t>;</a:t>
            </a:r>
          </a:p>
          <a:p>
            <a:pPr marL="457200" indent="-457200">
              <a:buFont typeface="+mj-lt"/>
              <a:buAutoNum type="arabicPeriod"/>
            </a:pPr>
            <a:endParaRPr lang="pt-PT" sz="2400" dirty="0"/>
          </a:p>
          <a:p>
            <a:pPr marL="457200" indent="-457200">
              <a:buFont typeface="+mj-lt"/>
              <a:buAutoNum type="arabicPeriod"/>
            </a:pPr>
            <a:r>
              <a:rPr lang="pt-PT" sz="2400" dirty="0"/>
              <a:t>To </a:t>
            </a:r>
            <a:r>
              <a:rPr lang="pt-PT" sz="2400" dirty="0" err="1"/>
              <a:t>simplify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problem</a:t>
            </a:r>
            <a:r>
              <a:rPr lang="pt-PT" sz="2400" dirty="0"/>
              <a:t> some </a:t>
            </a:r>
            <a:r>
              <a:rPr lang="pt-PT" sz="2400" dirty="0" err="1"/>
              <a:t>approximations</a:t>
            </a:r>
            <a:r>
              <a:rPr lang="pt-PT" sz="2400" dirty="0"/>
              <a:t> are </a:t>
            </a:r>
            <a:r>
              <a:rPr lang="pt-PT" sz="2400" dirty="0" err="1"/>
              <a:t>introduced</a:t>
            </a:r>
            <a:r>
              <a:rPr lang="pt-PT" sz="2400" dirty="0"/>
              <a:t>;</a:t>
            </a:r>
          </a:p>
          <a:p>
            <a:pPr marL="457200" indent="-457200">
              <a:buFont typeface="+mj-lt"/>
              <a:buAutoNum type="arabicPeriod"/>
            </a:pPr>
            <a:endParaRPr lang="pt-PT" sz="2400" dirty="0"/>
          </a:p>
          <a:p>
            <a:pPr marL="457200" indent="-457200">
              <a:buFont typeface="+mj-lt"/>
              <a:buAutoNum type="arabicPeriod"/>
            </a:pPr>
            <a:r>
              <a:rPr lang="pt-PT" sz="2400" dirty="0" err="1"/>
              <a:t>Density</a:t>
            </a:r>
            <a:r>
              <a:rPr lang="pt-PT" sz="2400" dirty="0"/>
              <a:t> </a:t>
            </a:r>
            <a:r>
              <a:rPr lang="pt-PT" sz="2400" dirty="0" err="1"/>
              <a:t>functional</a:t>
            </a:r>
            <a:r>
              <a:rPr lang="pt-PT" sz="2400" dirty="0"/>
              <a:t> </a:t>
            </a:r>
            <a:r>
              <a:rPr lang="pt-PT" sz="2400" dirty="0" err="1"/>
              <a:t>perturbation</a:t>
            </a:r>
            <a:r>
              <a:rPr lang="pt-PT" sz="2400" dirty="0"/>
              <a:t> </a:t>
            </a:r>
            <a:r>
              <a:rPr lang="pt-PT" sz="2400" dirty="0" err="1"/>
              <a:t>theory</a:t>
            </a:r>
            <a:r>
              <a:rPr lang="pt-PT" sz="2400" dirty="0"/>
              <a:t> </a:t>
            </a:r>
            <a:r>
              <a:rPr lang="pt-PT" sz="2400" dirty="0" err="1"/>
              <a:t>was</a:t>
            </a:r>
            <a:r>
              <a:rPr lang="pt-PT" sz="2400" dirty="0"/>
              <a:t> </a:t>
            </a:r>
            <a:r>
              <a:rPr lang="pt-PT" sz="2400" dirty="0" err="1"/>
              <a:t>used</a:t>
            </a:r>
            <a:r>
              <a:rPr lang="pt-PT" sz="2400" dirty="0"/>
              <a:t> to compute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phonon</a:t>
            </a:r>
            <a:r>
              <a:rPr lang="pt-PT" sz="2400" dirty="0"/>
              <a:t> </a:t>
            </a:r>
            <a:r>
              <a:rPr lang="pt-PT" sz="2400" dirty="0" err="1"/>
              <a:t>eigenvalues</a:t>
            </a:r>
            <a:r>
              <a:rPr lang="pt-PT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pt-PT" sz="24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73479C-0643-41AE-8CC2-4E84627A4018}"/>
              </a:ext>
            </a:extLst>
          </p:cNvPr>
          <p:cNvCxnSpPr>
            <a:cxnSpLocks/>
          </p:cNvCxnSpPr>
          <p:nvPr/>
        </p:nvCxnSpPr>
        <p:spPr>
          <a:xfrm>
            <a:off x="6096000" y="1163349"/>
            <a:ext cx="0" cy="51637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E5EA417-7076-4396-811F-7B5842C364FB}"/>
              </a:ext>
            </a:extLst>
          </p:cNvPr>
          <p:cNvSpPr txBox="1"/>
          <p:nvPr/>
        </p:nvSpPr>
        <p:spPr>
          <a:xfrm>
            <a:off x="6241028" y="893409"/>
            <a:ext cx="5110627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2400" b="1" dirty="0" err="1">
                <a:solidFill>
                  <a:srgbClr val="00B050"/>
                </a:solidFill>
              </a:rPr>
              <a:t>Experiment</a:t>
            </a:r>
            <a:r>
              <a:rPr lang="pt-PT" sz="2400" b="1" dirty="0">
                <a:solidFill>
                  <a:srgbClr val="00B050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pt-PT" sz="2400" dirty="0"/>
              <a:t>A </a:t>
            </a:r>
            <a:r>
              <a:rPr lang="pt-PT" sz="2400" dirty="0" err="1"/>
              <a:t>transmission</a:t>
            </a:r>
            <a:r>
              <a:rPr lang="pt-PT" sz="2400" dirty="0"/>
              <a:t> </a:t>
            </a:r>
            <a:r>
              <a:rPr lang="pt-PT" sz="2400" dirty="0" err="1"/>
              <a:t>electron</a:t>
            </a:r>
            <a:r>
              <a:rPr lang="pt-PT" sz="2400" dirty="0"/>
              <a:t> </a:t>
            </a:r>
            <a:r>
              <a:rPr lang="pt-PT" sz="2400" dirty="0" err="1"/>
              <a:t>microscope</a:t>
            </a:r>
            <a:r>
              <a:rPr lang="pt-PT" sz="2400" dirty="0"/>
              <a:t> (STEM) </a:t>
            </a:r>
            <a:r>
              <a:rPr lang="pt-PT" sz="2400" dirty="0" err="1"/>
              <a:t>was</a:t>
            </a:r>
            <a:r>
              <a:rPr lang="pt-PT" sz="2400" dirty="0"/>
              <a:t> </a:t>
            </a:r>
            <a:r>
              <a:rPr lang="pt-PT" sz="2400" dirty="0" err="1"/>
              <a:t>used</a:t>
            </a:r>
            <a:r>
              <a:rPr lang="pt-PT" sz="2400" dirty="0"/>
              <a:t> to </a:t>
            </a:r>
            <a:r>
              <a:rPr lang="pt-PT" sz="2400" dirty="0" err="1"/>
              <a:t>perform</a:t>
            </a:r>
            <a:r>
              <a:rPr lang="pt-PT" sz="2400" dirty="0"/>
              <a:t> EELS;</a:t>
            </a:r>
          </a:p>
          <a:p>
            <a:pPr marL="457200" indent="-457200">
              <a:buFont typeface="+mj-lt"/>
              <a:buAutoNum type="arabicPeriod"/>
            </a:pPr>
            <a:endParaRPr lang="pt-PT" sz="2400" dirty="0"/>
          </a:p>
          <a:p>
            <a:pPr marL="457200" indent="-457200">
              <a:buFont typeface="+mj-lt"/>
              <a:buAutoNum type="arabicPeriod"/>
            </a:pP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apparatus</a:t>
            </a:r>
            <a:r>
              <a:rPr lang="pt-PT" sz="2400" dirty="0"/>
              <a:t> </a:t>
            </a:r>
            <a:r>
              <a:rPr lang="pt-PT" sz="2400" dirty="0" err="1"/>
              <a:t>was</a:t>
            </a:r>
            <a:r>
              <a:rPr lang="pt-PT" sz="2400" dirty="0"/>
              <a:t> </a:t>
            </a:r>
            <a:r>
              <a:rPr lang="pt-PT" sz="2400" dirty="0" err="1"/>
              <a:t>callibrated</a:t>
            </a:r>
            <a:r>
              <a:rPr lang="pt-PT" sz="2400" dirty="0"/>
              <a:t> no minimize </a:t>
            </a:r>
            <a:r>
              <a:rPr lang="pt-PT" sz="2400" dirty="0" err="1"/>
              <a:t>electron</a:t>
            </a:r>
            <a:r>
              <a:rPr lang="pt-PT" sz="2400" dirty="0"/>
              <a:t> </a:t>
            </a:r>
            <a:r>
              <a:rPr lang="pt-PT" sz="2400" dirty="0" err="1"/>
              <a:t>damage</a:t>
            </a:r>
            <a:r>
              <a:rPr lang="pt-PT" sz="2400" dirty="0"/>
              <a:t>;</a:t>
            </a:r>
          </a:p>
          <a:p>
            <a:pPr marL="457200" indent="-457200">
              <a:buFont typeface="+mj-lt"/>
              <a:buAutoNum type="arabicPeriod"/>
            </a:pPr>
            <a:endParaRPr lang="pt-PT" sz="2400" dirty="0"/>
          </a:p>
          <a:p>
            <a:pPr marL="457200" indent="-457200">
              <a:buFont typeface="+mj-lt"/>
              <a:buAutoNum type="arabicPeriod"/>
            </a:pPr>
            <a:r>
              <a:rPr lang="pt-PT" sz="2400" dirty="0"/>
              <a:t>No </a:t>
            </a:r>
            <a:r>
              <a:rPr lang="pt-PT" sz="2400" dirty="0" err="1"/>
              <a:t>denoising</a:t>
            </a:r>
            <a:r>
              <a:rPr lang="pt-PT" sz="2400" dirty="0"/>
              <a:t> </a:t>
            </a:r>
            <a:r>
              <a:rPr lang="pt-PT" sz="2400" dirty="0" err="1"/>
              <a:t>or</a:t>
            </a:r>
            <a:r>
              <a:rPr lang="pt-PT" sz="2400" dirty="0"/>
              <a:t> </a:t>
            </a:r>
            <a:r>
              <a:rPr lang="pt-PT" sz="2400" dirty="0" err="1"/>
              <a:t>deconvolution</a:t>
            </a:r>
            <a:r>
              <a:rPr lang="pt-PT" sz="2400" dirty="0"/>
              <a:t> </a:t>
            </a:r>
            <a:r>
              <a:rPr lang="pt-PT" sz="2400" dirty="0" err="1"/>
              <a:t>routines</a:t>
            </a:r>
            <a:r>
              <a:rPr lang="pt-PT" sz="2400" dirty="0"/>
              <a:t> </a:t>
            </a:r>
            <a:r>
              <a:rPr lang="pt-PT" sz="2400" dirty="0" err="1"/>
              <a:t>were</a:t>
            </a:r>
            <a:r>
              <a:rPr lang="pt-PT" sz="2400" dirty="0"/>
              <a:t> </a:t>
            </a:r>
            <a:r>
              <a:rPr lang="pt-PT" sz="2400" dirty="0" err="1"/>
              <a:t>used</a:t>
            </a:r>
            <a:r>
              <a:rPr lang="pt-P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1141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8021-7A1A-4B35-B032-8BF8C2375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069036"/>
            <a:ext cx="10058400" cy="719929"/>
          </a:xfrm>
        </p:spPr>
        <p:txBody>
          <a:bodyPr/>
          <a:lstStyle/>
          <a:p>
            <a:r>
              <a:rPr lang="pt-PT" dirty="0" err="1">
                <a:latin typeface="Bahnschrift" panose="020B0502040204020203" pitchFamily="34" charset="0"/>
              </a:rPr>
              <a:t>Validation</a:t>
            </a:r>
            <a:r>
              <a:rPr lang="pt-PT" dirty="0">
                <a:latin typeface="Bahnschrift" panose="020B0502040204020203" pitchFamily="34" charset="0"/>
              </a:rPr>
              <a:t>…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1D15A-7B1A-4A23-87A4-75704E59D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510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633</Words>
  <Application>Microsoft Office PowerPoint</Application>
  <PresentationFormat>Widescreen</PresentationFormat>
  <Paragraphs>143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Bahnschrift</vt:lpstr>
      <vt:lpstr>Calibri</vt:lpstr>
      <vt:lpstr>Calibri Light</vt:lpstr>
      <vt:lpstr>Office Theme</vt:lpstr>
      <vt:lpstr>PowerPoint Presentation</vt:lpstr>
      <vt:lpstr>Objectives</vt:lpstr>
      <vt:lpstr>Introduction…</vt:lpstr>
      <vt:lpstr>Fourier Analysis</vt:lpstr>
      <vt:lpstr>Fourier Analysis</vt:lpstr>
      <vt:lpstr>Case of Study: What &amp; Why?</vt:lpstr>
      <vt:lpstr>Case of Study: Details</vt:lpstr>
      <vt:lpstr>Case of Study: Details</vt:lpstr>
      <vt:lpstr>Validation…</vt:lpstr>
      <vt:lpstr>Learning The Tools</vt:lpstr>
      <vt:lpstr>Learning The Tools</vt:lpstr>
      <vt:lpstr>Uncertainty Principle</vt:lpstr>
      <vt:lpstr>Uncertainty Principle</vt:lpstr>
      <vt:lpstr>Cleaning the Signal…</vt:lpstr>
      <vt:lpstr>Raw Data</vt:lpstr>
      <vt:lpstr>Cleaning the Experimental Data</vt:lpstr>
      <vt:lpstr>Cleaning the Experimental Data</vt:lpstr>
      <vt:lpstr>Cleaning the Experimental Data</vt:lpstr>
      <vt:lpstr>Cleaning the Experimental Data</vt:lpstr>
      <vt:lpstr>Data Fits</vt:lpstr>
      <vt:lpstr>Data Fits</vt:lpstr>
      <vt:lpstr>Smearing the Data…</vt:lpstr>
      <vt:lpstr>Convolution</vt:lpstr>
      <vt:lpstr>Overview</vt:lpstr>
      <vt:lpstr>Backup Slides…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Estabilidade do Universo</dc:title>
  <dc:creator>João Carlos Gomes Henriques</dc:creator>
  <cp:lastModifiedBy>Alexandre Daniel Mendonça Faria da Silva</cp:lastModifiedBy>
  <cp:revision>178</cp:revision>
  <dcterms:created xsi:type="dcterms:W3CDTF">2019-10-24T20:13:43Z</dcterms:created>
  <dcterms:modified xsi:type="dcterms:W3CDTF">2020-03-24T12:37:03Z</dcterms:modified>
</cp:coreProperties>
</file>