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3"/>
  </p:notesMasterIdLst>
  <p:sldIdLst>
    <p:sldId id="258" r:id="rId5"/>
    <p:sldId id="295" r:id="rId6"/>
    <p:sldId id="277" r:id="rId7"/>
    <p:sldId id="259" r:id="rId8"/>
    <p:sldId id="267" r:id="rId9"/>
    <p:sldId id="269" r:id="rId10"/>
    <p:sldId id="260" r:id="rId11"/>
    <p:sldId id="268" r:id="rId12"/>
    <p:sldId id="299" r:id="rId13"/>
    <p:sldId id="300" r:id="rId14"/>
    <p:sldId id="261" r:id="rId15"/>
    <p:sldId id="266" r:id="rId16"/>
    <p:sldId id="278" r:id="rId17"/>
    <p:sldId id="279" r:id="rId18"/>
    <p:sldId id="280" r:id="rId19"/>
    <p:sldId id="281" r:id="rId20"/>
    <p:sldId id="282" r:id="rId21"/>
    <p:sldId id="285" r:id="rId22"/>
    <p:sldId id="283" r:id="rId23"/>
    <p:sldId id="270" r:id="rId24"/>
    <p:sldId id="284" r:id="rId25"/>
    <p:sldId id="271" r:id="rId26"/>
    <p:sldId id="272" r:id="rId27"/>
    <p:sldId id="273" r:id="rId28"/>
    <p:sldId id="274" r:id="rId29"/>
    <p:sldId id="275" r:id="rId30"/>
    <p:sldId id="276" r:id="rId31"/>
    <p:sldId id="286" r:id="rId32"/>
    <p:sldId id="287" r:id="rId33"/>
    <p:sldId id="288" r:id="rId34"/>
    <p:sldId id="289" r:id="rId35"/>
    <p:sldId id="291" r:id="rId36"/>
    <p:sldId id="292" r:id="rId37"/>
    <p:sldId id="297" r:id="rId38"/>
    <p:sldId id="294" r:id="rId39"/>
    <p:sldId id="296" r:id="rId40"/>
    <p:sldId id="298" r:id="rId41"/>
    <p:sldId id="264" r:id="rId4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ção Predefinida" id="{BDE1E2EE-861A-494D-ABBE-B27B158F4650}">
          <p14:sldIdLst>
            <p14:sldId id="258"/>
            <p14:sldId id="295"/>
            <p14:sldId id="277"/>
            <p14:sldId id="259"/>
            <p14:sldId id="267"/>
            <p14:sldId id="269"/>
            <p14:sldId id="260"/>
            <p14:sldId id="268"/>
            <p14:sldId id="299"/>
            <p14:sldId id="300"/>
            <p14:sldId id="261"/>
            <p14:sldId id="266"/>
            <p14:sldId id="278"/>
            <p14:sldId id="279"/>
            <p14:sldId id="280"/>
            <p14:sldId id="281"/>
            <p14:sldId id="282"/>
            <p14:sldId id="285"/>
            <p14:sldId id="283"/>
            <p14:sldId id="270"/>
            <p14:sldId id="284"/>
            <p14:sldId id="271"/>
            <p14:sldId id="272"/>
            <p14:sldId id="273"/>
            <p14:sldId id="274"/>
            <p14:sldId id="275"/>
            <p14:sldId id="276"/>
            <p14:sldId id="286"/>
            <p14:sldId id="287"/>
            <p14:sldId id="288"/>
            <p14:sldId id="289"/>
            <p14:sldId id="291"/>
            <p14:sldId id="292"/>
            <p14:sldId id="297"/>
            <p14:sldId id="294"/>
            <p14:sldId id="296"/>
            <p14:sldId id="298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4660"/>
  </p:normalViewPr>
  <p:slideViewPr>
    <p:cSldViewPr snapToGrid="0">
      <p:cViewPr varScale="1">
        <p:scale>
          <a:sx n="34" d="100"/>
          <a:sy n="34" d="100"/>
        </p:scale>
        <p:origin x="78" y="16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microsoft.com/office/2016/11/relationships/changesInfo" Target="changesInfos/changesInfo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Ivan Novais Ribeiro Silva Brito" userId="42af5023-87c2-4e12-8a20-7ed7fecb1fc8" providerId="ADAL" clId="{62EBB7F5-7637-440D-9328-A1CB7D1A8BD7}"/>
    <pc:docChg chg="undo custSel addSld delSld modSld sldOrd modSection">
      <pc:chgData name="Marco Ivan Novais Ribeiro Silva Brito" userId="42af5023-87c2-4e12-8a20-7ed7fecb1fc8" providerId="ADAL" clId="{62EBB7F5-7637-440D-9328-A1CB7D1A8BD7}" dt="2020-05-13T10:24:40.503" v="1343"/>
      <pc:docMkLst>
        <pc:docMk/>
      </pc:docMkLst>
      <pc:sldChg chg="modSp mod">
        <pc:chgData name="Marco Ivan Novais Ribeiro Silva Brito" userId="42af5023-87c2-4e12-8a20-7ed7fecb1fc8" providerId="ADAL" clId="{62EBB7F5-7637-440D-9328-A1CB7D1A8BD7}" dt="2020-05-12T14:27:37.768" v="1162" actId="20577"/>
        <pc:sldMkLst>
          <pc:docMk/>
          <pc:sldMk cId="0" sldId="258"/>
        </pc:sldMkLst>
        <pc:spChg chg="mod">
          <ac:chgData name="Marco Ivan Novais Ribeiro Silva Brito" userId="42af5023-87c2-4e12-8a20-7ed7fecb1fc8" providerId="ADAL" clId="{62EBB7F5-7637-440D-9328-A1CB7D1A8BD7}" dt="2020-05-12T14:27:37.768" v="1162" actId="20577"/>
          <ac:spMkLst>
            <pc:docMk/>
            <pc:sldMk cId="0" sldId="258"/>
            <ac:spMk id="6" creationId="{C6AFAA00-14B8-48E7-B6C2-8482BBFCEB82}"/>
          </ac:spMkLst>
        </pc:spChg>
      </pc:sldChg>
      <pc:sldChg chg="modSp mod">
        <pc:chgData name="Marco Ivan Novais Ribeiro Silva Brito" userId="42af5023-87c2-4e12-8a20-7ed7fecb1fc8" providerId="ADAL" clId="{62EBB7F5-7637-440D-9328-A1CB7D1A8BD7}" dt="2020-05-12T14:27:10.060" v="1139" actId="20577"/>
        <pc:sldMkLst>
          <pc:docMk/>
          <pc:sldMk cId="0" sldId="259"/>
        </pc:sldMkLst>
        <pc:spChg chg="mod">
          <ac:chgData name="Marco Ivan Novais Ribeiro Silva Brito" userId="42af5023-87c2-4e12-8a20-7ed7fecb1fc8" providerId="ADAL" clId="{62EBB7F5-7637-440D-9328-A1CB7D1A8BD7}" dt="2020-05-12T14:27:10.060" v="1139" actId="20577"/>
          <ac:spMkLst>
            <pc:docMk/>
            <pc:sldMk cId="0" sldId="259"/>
            <ac:spMk id="3" creationId="{99DD32E7-9AFB-477D-ACB0-E28BA8CBBB8B}"/>
          </ac:spMkLst>
        </pc:spChg>
      </pc:sldChg>
      <pc:sldChg chg="modSp mod">
        <pc:chgData name="Marco Ivan Novais Ribeiro Silva Brito" userId="42af5023-87c2-4e12-8a20-7ed7fecb1fc8" providerId="ADAL" clId="{62EBB7F5-7637-440D-9328-A1CB7D1A8BD7}" dt="2020-05-12T14:28:14.674" v="1173" actId="114"/>
        <pc:sldMkLst>
          <pc:docMk/>
          <pc:sldMk cId="0" sldId="261"/>
        </pc:sldMkLst>
        <pc:spChg chg="mod">
          <ac:chgData name="Marco Ivan Novais Ribeiro Silva Brito" userId="42af5023-87c2-4e12-8a20-7ed7fecb1fc8" providerId="ADAL" clId="{62EBB7F5-7637-440D-9328-A1CB7D1A8BD7}" dt="2020-05-12T14:28:14.674" v="1173" actId="114"/>
          <ac:spMkLst>
            <pc:docMk/>
            <pc:sldMk cId="0" sldId="261"/>
            <ac:spMk id="6" creationId="{A3B8AE57-C9CA-41F5-AE73-8575CF120E08}"/>
          </ac:spMkLst>
        </pc:spChg>
      </pc:sldChg>
      <pc:sldChg chg="modSp mod">
        <pc:chgData name="Marco Ivan Novais Ribeiro Silva Brito" userId="42af5023-87c2-4e12-8a20-7ed7fecb1fc8" providerId="ADAL" clId="{62EBB7F5-7637-440D-9328-A1CB7D1A8BD7}" dt="2020-05-12T14:52:35.546" v="1183" actId="20577"/>
        <pc:sldMkLst>
          <pc:docMk/>
          <pc:sldMk cId="2290555472" sldId="264"/>
        </pc:sldMkLst>
        <pc:spChg chg="mod">
          <ac:chgData name="Marco Ivan Novais Ribeiro Silva Brito" userId="42af5023-87c2-4e12-8a20-7ed7fecb1fc8" providerId="ADAL" clId="{62EBB7F5-7637-440D-9328-A1CB7D1A8BD7}" dt="2020-05-12T14:52:35.546" v="1183" actId="20577"/>
          <ac:spMkLst>
            <pc:docMk/>
            <pc:sldMk cId="2290555472" sldId="264"/>
            <ac:spMk id="4" creationId="{0EFBFEBD-AB6D-4C29-853B-0D0A81FBC84F}"/>
          </ac:spMkLst>
        </pc:spChg>
      </pc:sldChg>
      <pc:sldChg chg="modSp add del mod">
        <pc:chgData name="Marco Ivan Novais Ribeiro Silva Brito" userId="42af5023-87c2-4e12-8a20-7ed7fecb1fc8" providerId="ADAL" clId="{62EBB7F5-7637-440D-9328-A1CB7D1A8BD7}" dt="2020-05-12T15:04:38.170" v="1235" actId="114"/>
        <pc:sldMkLst>
          <pc:docMk/>
          <pc:sldMk cId="0" sldId="268"/>
        </pc:sldMkLst>
        <pc:spChg chg="mod">
          <ac:chgData name="Marco Ivan Novais Ribeiro Silva Brito" userId="42af5023-87c2-4e12-8a20-7ed7fecb1fc8" providerId="ADAL" clId="{62EBB7F5-7637-440D-9328-A1CB7D1A8BD7}" dt="2020-05-12T15:04:38.170" v="1235" actId="114"/>
          <ac:spMkLst>
            <pc:docMk/>
            <pc:sldMk cId="0" sldId="268"/>
            <ac:spMk id="3" creationId="{9BFD8EFD-E152-4AE2-B09A-896AA0E56C64}"/>
          </ac:spMkLst>
        </pc:spChg>
      </pc:sldChg>
      <pc:sldChg chg="modSp">
        <pc:chgData name="Marco Ivan Novais Ribeiro Silva Brito" userId="42af5023-87c2-4e12-8a20-7ed7fecb1fc8" providerId="ADAL" clId="{62EBB7F5-7637-440D-9328-A1CB7D1A8BD7}" dt="2020-05-12T14:28:40.154" v="1175" actId="20577"/>
        <pc:sldMkLst>
          <pc:docMk/>
          <pc:sldMk cId="0" sldId="269"/>
        </pc:sldMkLst>
        <pc:spChg chg="mod">
          <ac:chgData name="Marco Ivan Novais Ribeiro Silva Brito" userId="42af5023-87c2-4e12-8a20-7ed7fecb1fc8" providerId="ADAL" clId="{62EBB7F5-7637-440D-9328-A1CB7D1A8BD7}" dt="2020-05-12T14:28:40.154" v="1175" actId="20577"/>
          <ac:spMkLst>
            <pc:docMk/>
            <pc:sldMk cId="0" sldId="269"/>
            <ac:spMk id="5" creationId="{E9B7438C-ACE7-4CEB-878B-7520ECBE2D13}"/>
          </ac:spMkLst>
        </pc:spChg>
      </pc:sldChg>
      <pc:sldChg chg="modSp mod">
        <pc:chgData name="Marco Ivan Novais Ribeiro Silva Brito" userId="42af5023-87c2-4e12-8a20-7ed7fecb1fc8" providerId="ADAL" clId="{62EBB7F5-7637-440D-9328-A1CB7D1A8BD7}" dt="2020-05-12T14:00:33.452" v="1066" actId="20577"/>
        <pc:sldMkLst>
          <pc:docMk/>
          <pc:sldMk cId="3888641974" sldId="279"/>
        </pc:sldMkLst>
        <pc:spChg chg="mod">
          <ac:chgData name="Marco Ivan Novais Ribeiro Silva Brito" userId="42af5023-87c2-4e12-8a20-7ed7fecb1fc8" providerId="ADAL" clId="{62EBB7F5-7637-440D-9328-A1CB7D1A8BD7}" dt="2020-05-12T14:00:33.452" v="1066" actId="20577"/>
          <ac:spMkLst>
            <pc:docMk/>
            <pc:sldMk cId="3888641974" sldId="279"/>
            <ac:spMk id="6" creationId="{BAC923AF-CD51-43F0-8181-576DA06DBDE3}"/>
          </ac:spMkLst>
        </pc:spChg>
        <pc:picChg chg="mod">
          <ac:chgData name="Marco Ivan Novais Ribeiro Silva Brito" userId="42af5023-87c2-4e12-8a20-7ed7fecb1fc8" providerId="ADAL" clId="{62EBB7F5-7637-440D-9328-A1CB7D1A8BD7}" dt="2020-05-12T14:00:29.215" v="1065" actId="1037"/>
          <ac:picMkLst>
            <pc:docMk/>
            <pc:sldMk cId="3888641974" sldId="279"/>
            <ac:picMk id="7" creationId="{9AB70FB5-320E-4661-A22D-C94CD30CF153}"/>
          </ac:picMkLst>
        </pc:picChg>
      </pc:sldChg>
      <pc:sldChg chg="modSp mod">
        <pc:chgData name="Marco Ivan Novais Ribeiro Silva Brito" userId="42af5023-87c2-4e12-8a20-7ed7fecb1fc8" providerId="ADAL" clId="{62EBB7F5-7637-440D-9328-A1CB7D1A8BD7}" dt="2020-05-13T10:22:35.361" v="1341" actId="33524"/>
        <pc:sldMkLst>
          <pc:docMk/>
          <pc:sldMk cId="3087250767" sldId="280"/>
        </pc:sldMkLst>
        <pc:spChg chg="mod">
          <ac:chgData name="Marco Ivan Novais Ribeiro Silva Brito" userId="42af5023-87c2-4e12-8a20-7ed7fecb1fc8" providerId="ADAL" clId="{62EBB7F5-7637-440D-9328-A1CB7D1A8BD7}" dt="2020-05-13T10:22:35.361" v="1341" actId="33524"/>
          <ac:spMkLst>
            <pc:docMk/>
            <pc:sldMk cId="3087250767" sldId="280"/>
            <ac:spMk id="3" creationId="{9B88E24D-1F6C-40AA-A542-5A0938AE48DD}"/>
          </ac:spMkLst>
        </pc:spChg>
      </pc:sldChg>
      <pc:sldChg chg="addSp delSp modSp mod">
        <pc:chgData name="Marco Ivan Novais Ribeiro Silva Brito" userId="42af5023-87c2-4e12-8a20-7ed7fecb1fc8" providerId="ADAL" clId="{62EBB7F5-7637-440D-9328-A1CB7D1A8BD7}" dt="2020-05-12T14:05:09.479" v="1091" actId="1037"/>
        <pc:sldMkLst>
          <pc:docMk/>
          <pc:sldMk cId="2630842531" sldId="281"/>
        </pc:sldMkLst>
        <pc:picChg chg="del">
          <ac:chgData name="Marco Ivan Novais Ribeiro Silva Brito" userId="42af5023-87c2-4e12-8a20-7ed7fecb1fc8" providerId="ADAL" clId="{62EBB7F5-7637-440D-9328-A1CB7D1A8BD7}" dt="2020-05-12T14:04:39.716" v="1071" actId="478"/>
          <ac:picMkLst>
            <pc:docMk/>
            <pc:sldMk cId="2630842531" sldId="281"/>
            <ac:picMk id="5" creationId="{7A90AABC-864C-430B-B408-6628F2F9F083}"/>
          </ac:picMkLst>
        </pc:picChg>
        <pc:picChg chg="add mod">
          <ac:chgData name="Marco Ivan Novais Ribeiro Silva Brito" userId="42af5023-87c2-4e12-8a20-7ed7fecb1fc8" providerId="ADAL" clId="{62EBB7F5-7637-440D-9328-A1CB7D1A8BD7}" dt="2020-05-12T14:05:09.479" v="1091" actId="1037"/>
          <ac:picMkLst>
            <pc:docMk/>
            <pc:sldMk cId="2630842531" sldId="281"/>
            <ac:picMk id="8" creationId="{47D89366-9BE7-4353-A89C-37EBFD119FFC}"/>
          </ac:picMkLst>
        </pc:picChg>
      </pc:sldChg>
      <pc:sldChg chg="modSp mod ord">
        <pc:chgData name="Marco Ivan Novais Ribeiro Silva Brito" userId="42af5023-87c2-4e12-8a20-7ed7fecb1fc8" providerId="ADAL" clId="{62EBB7F5-7637-440D-9328-A1CB7D1A8BD7}" dt="2020-05-13T10:24:40.503" v="1343"/>
        <pc:sldMkLst>
          <pc:docMk/>
          <pc:sldMk cId="292961254" sldId="285"/>
        </pc:sldMkLst>
        <pc:spChg chg="mod">
          <ac:chgData name="Marco Ivan Novais Ribeiro Silva Brito" userId="42af5023-87c2-4e12-8a20-7ed7fecb1fc8" providerId="ADAL" clId="{62EBB7F5-7637-440D-9328-A1CB7D1A8BD7}" dt="2020-05-12T13:56:11.623" v="946" actId="20577"/>
          <ac:spMkLst>
            <pc:docMk/>
            <pc:sldMk cId="292961254" sldId="285"/>
            <ac:spMk id="6" creationId="{6095E0A6-0C0C-4CAB-A472-46C82F8561E8}"/>
          </ac:spMkLst>
        </pc:spChg>
      </pc:sldChg>
      <pc:sldChg chg="del">
        <pc:chgData name="Marco Ivan Novais Ribeiro Silva Brito" userId="42af5023-87c2-4e12-8a20-7ed7fecb1fc8" providerId="ADAL" clId="{62EBB7F5-7637-440D-9328-A1CB7D1A8BD7}" dt="2020-05-11T21:10:54.569" v="867" actId="2696"/>
        <pc:sldMkLst>
          <pc:docMk/>
          <pc:sldMk cId="2844301779" sldId="293"/>
        </pc:sldMkLst>
      </pc:sldChg>
      <pc:sldChg chg="modSp">
        <pc:chgData name="Marco Ivan Novais Ribeiro Silva Brito" userId="42af5023-87c2-4e12-8a20-7ed7fecb1fc8" providerId="ADAL" clId="{62EBB7F5-7637-440D-9328-A1CB7D1A8BD7}" dt="2020-05-12T13:56:54.235" v="949" actId="20577"/>
        <pc:sldMkLst>
          <pc:docMk/>
          <pc:sldMk cId="3377136" sldId="295"/>
        </pc:sldMkLst>
        <pc:graphicFrameChg chg="mod">
          <ac:chgData name="Marco Ivan Novais Ribeiro Silva Brito" userId="42af5023-87c2-4e12-8a20-7ed7fecb1fc8" providerId="ADAL" clId="{62EBB7F5-7637-440D-9328-A1CB7D1A8BD7}" dt="2020-05-12T13:56:54.235" v="949" actId="20577"/>
          <ac:graphicFrameMkLst>
            <pc:docMk/>
            <pc:sldMk cId="3377136" sldId="295"/>
            <ac:graphicFrameMk id="21" creationId="{8E13B49D-3B40-49C0-88A0-0C4F93695AFA}"/>
          </ac:graphicFrameMkLst>
        </pc:graphicFrameChg>
      </pc:sldChg>
      <pc:sldChg chg="modSp mod">
        <pc:chgData name="Marco Ivan Novais Ribeiro Silva Brito" userId="42af5023-87c2-4e12-8a20-7ed7fecb1fc8" providerId="ADAL" clId="{62EBB7F5-7637-440D-9328-A1CB7D1A8BD7}" dt="2020-05-12T14:06:11.311" v="1093" actId="27636"/>
        <pc:sldMkLst>
          <pc:docMk/>
          <pc:sldMk cId="1119550795" sldId="296"/>
        </pc:sldMkLst>
        <pc:spChg chg="mod">
          <ac:chgData name="Marco Ivan Novais Ribeiro Silva Brito" userId="42af5023-87c2-4e12-8a20-7ed7fecb1fc8" providerId="ADAL" clId="{62EBB7F5-7637-440D-9328-A1CB7D1A8BD7}" dt="2020-05-12T14:06:11.311" v="1093" actId="27636"/>
          <ac:spMkLst>
            <pc:docMk/>
            <pc:sldMk cId="1119550795" sldId="296"/>
            <ac:spMk id="3" creationId="{3CD765D7-46FC-4A51-AF5A-1C2E6DDAF25B}"/>
          </ac:spMkLst>
        </pc:spChg>
      </pc:sldChg>
      <pc:sldChg chg="modSp mod modTransition">
        <pc:chgData name="Marco Ivan Novais Ribeiro Silva Brito" userId="42af5023-87c2-4e12-8a20-7ed7fecb1fc8" providerId="ADAL" clId="{62EBB7F5-7637-440D-9328-A1CB7D1A8BD7}" dt="2020-05-12T15:48:42.524" v="1304" actId="1076"/>
        <pc:sldMkLst>
          <pc:docMk/>
          <pc:sldMk cId="389080003" sldId="297"/>
        </pc:sldMkLst>
        <pc:spChg chg="mod">
          <ac:chgData name="Marco Ivan Novais Ribeiro Silva Brito" userId="42af5023-87c2-4e12-8a20-7ed7fecb1fc8" providerId="ADAL" clId="{62EBB7F5-7637-440D-9328-A1CB7D1A8BD7}" dt="2020-05-11T21:10:41.222" v="866" actId="20577"/>
          <ac:spMkLst>
            <pc:docMk/>
            <pc:sldMk cId="389080003" sldId="297"/>
            <ac:spMk id="2" creationId="{406F7A13-5AAB-43CE-8810-325CEE2564E5}"/>
          </ac:spMkLst>
        </pc:spChg>
        <pc:graphicFrameChg chg="mod modGraphic">
          <ac:chgData name="Marco Ivan Novais Ribeiro Silva Brito" userId="42af5023-87c2-4e12-8a20-7ed7fecb1fc8" providerId="ADAL" clId="{62EBB7F5-7637-440D-9328-A1CB7D1A8BD7}" dt="2020-05-12T15:48:42.524" v="1304" actId="1076"/>
          <ac:graphicFrameMkLst>
            <pc:docMk/>
            <pc:sldMk cId="389080003" sldId="297"/>
            <ac:graphicFrameMk id="5" creationId="{B5E804B0-7E8B-420A-917C-C127AA57D11D}"/>
          </ac:graphicFrameMkLst>
        </pc:graphicFrameChg>
      </pc:sldChg>
      <pc:sldChg chg="modSp new mod">
        <pc:chgData name="Marco Ivan Novais Ribeiro Silva Brito" userId="42af5023-87c2-4e12-8a20-7ed7fecb1fc8" providerId="ADAL" clId="{62EBB7F5-7637-440D-9328-A1CB7D1A8BD7}" dt="2020-05-12T14:54:21.568" v="1199" actId="20577"/>
        <pc:sldMkLst>
          <pc:docMk/>
          <pc:sldMk cId="492979908" sldId="298"/>
        </pc:sldMkLst>
        <pc:spChg chg="mod">
          <ac:chgData name="Marco Ivan Novais Ribeiro Silva Brito" userId="42af5023-87c2-4e12-8a20-7ed7fecb1fc8" providerId="ADAL" clId="{62EBB7F5-7637-440D-9328-A1CB7D1A8BD7}" dt="2020-05-12T14:06:21.145" v="1096"/>
          <ac:spMkLst>
            <pc:docMk/>
            <pc:sldMk cId="492979908" sldId="298"/>
            <ac:spMk id="2" creationId="{F2AA72B2-455B-429E-A89B-1FE6C0D6748C}"/>
          </ac:spMkLst>
        </pc:spChg>
        <pc:spChg chg="mod">
          <ac:chgData name="Marco Ivan Novais Ribeiro Silva Brito" userId="42af5023-87c2-4e12-8a20-7ed7fecb1fc8" providerId="ADAL" clId="{62EBB7F5-7637-440D-9328-A1CB7D1A8BD7}" dt="2020-05-12T14:54:21.568" v="1199" actId="20577"/>
          <ac:spMkLst>
            <pc:docMk/>
            <pc:sldMk cId="492979908" sldId="298"/>
            <ac:spMk id="3" creationId="{7D594ED4-34C8-4A36-AD31-83CA67135DAA}"/>
          </ac:spMkLst>
        </pc:spChg>
      </pc:sldChg>
      <pc:sldChg chg="new del">
        <pc:chgData name="Marco Ivan Novais Ribeiro Silva Brito" userId="42af5023-87c2-4e12-8a20-7ed7fecb1fc8" providerId="ADAL" clId="{62EBB7F5-7637-440D-9328-A1CB7D1A8BD7}" dt="2020-05-12T13:59:07.077" v="989" actId="680"/>
        <pc:sldMkLst>
          <pc:docMk/>
          <pc:sldMk cId="922483378" sldId="298"/>
        </pc:sldMkLst>
      </pc:sldChg>
      <pc:sldChg chg="modSp mod">
        <pc:chgData name="Marco Ivan Novais Ribeiro Silva Brito" userId="42af5023-87c2-4e12-8a20-7ed7fecb1fc8" providerId="ADAL" clId="{62EBB7F5-7637-440D-9328-A1CB7D1A8BD7}" dt="2020-05-12T15:05:31.822" v="1243" actId="20577"/>
        <pc:sldMkLst>
          <pc:docMk/>
          <pc:sldMk cId="2646418145" sldId="299"/>
        </pc:sldMkLst>
        <pc:spChg chg="mod">
          <ac:chgData name="Marco Ivan Novais Ribeiro Silva Brito" userId="42af5023-87c2-4e12-8a20-7ed7fecb1fc8" providerId="ADAL" clId="{62EBB7F5-7637-440D-9328-A1CB7D1A8BD7}" dt="2020-05-12T15:05:12.109" v="1236" actId="790"/>
          <ac:spMkLst>
            <pc:docMk/>
            <pc:sldMk cId="2646418145" sldId="299"/>
            <ac:spMk id="2" creationId="{51455B09-19DE-4D98-BC70-9CE767659E22}"/>
          </ac:spMkLst>
        </pc:spChg>
        <pc:spChg chg="mod">
          <ac:chgData name="Marco Ivan Novais Ribeiro Silva Brito" userId="42af5023-87c2-4e12-8a20-7ed7fecb1fc8" providerId="ADAL" clId="{62EBB7F5-7637-440D-9328-A1CB7D1A8BD7}" dt="2020-05-12T15:05:17.953" v="1237" actId="790"/>
          <ac:spMkLst>
            <pc:docMk/>
            <pc:sldMk cId="2646418145" sldId="299"/>
            <ac:spMk id="3" creationId="{9E713132-950A-4BA5-B5C6-7EF357FEC49D}"/>
          </ac:spMkLst>
        </pc:spChg>
        <pc:spChg chg="mod">
          <ac:chgData name="Marco Ivan Novais Ribeiro Silva Brito" userId="42af5023-87c2-4e12-8a20-7ed7fecb1fc8" providerId="ADAL" clId="{62EBB7F5-7637-440D-9328-A1CB7D1A8BD7}" dt="2020-05-12T15:05:21.394" v="1238" actId="790"/>
          <ac:spMkLst>
            <pc:docMk/>
            <pc:sldMk cId="2646418145" sldId="299"/>
            <ac:spMk id="7" creationId="{3E0833D5-683A-4957-ACA2-5A52DC03C020}"/>
          </ac:spMkLst>
        </pc:spChg>
        <pc:spChg chg="mod">
          <ac:chgData name="Marco Ivan Novais Ribeiro Silva Brito" userId="42af5023-87c2-4e12-8a20-7ed7fecb1fc8" providerId="ADAL" clId="{62EBB7F5-7637-440D-9328-A1CB7D1A8BD7}" dt="2020-05-12T15:05:31.822" v="1243" actId="20577"/>
          <ac:spMkLst>
            <pc:docMk/>
            <pc:sldMk cId="2646418145" sldId="299"/>
            <ac:spMk id="9" creationId="{A3255256-707B-48AD-9104-F405EB7FD53A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683177-F6A1-4F56-8A56-A15037D4934B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2A21F80F-3072-4FFD-9015-A10A37C34013}">
      <dgm:prSet/>
      <dgm:spPr/>
      <dgm:t>
        <a:bodyPr/>
        <a:lstStyle/>
        <a:p>
          <a:r>
            <a:rPr lang="en-US" b="0" i="0" baseline="0" dirty="0"/>
            <a:t>Introduction- Know how to produce and study thin films</a:t>
          </a:r>
          <a:endParaRPr lang="en-US" dirty="0"/>
        </a:p>
      </dgm:t>
    </dgm:pt>
    <dgm:pt modelId="{599594AE-65FB-4470-8F21-B86F527CEA8E}" type="parTrans" cxnId="{3DD3B674-EBAA-4E58-A3F6-77BBB9D8C90E}">
      <dgm:prSet/>
      <dgm:spPr/>
      <dgm:t>
        <a:bodyPr/>
        <a:lstStyle/>
        <a:p>
          <a:endParaRPr lang="en-US"/>
        </a:p>
      </dgm:t>
    </dgm:pt>
    <dgm:pt modelId="{2F015A2C-12B6-4B41-827A-3710E8CFA818}" type="sibTrans" cxnId="{3DD3B674-EBAA-4E58-A3F6-77BBB9D8C90E}">
      <dgm:prSet/>
      <dgm:spPr/>
      <dgm:t>
        <a:bodyPr/>
        <a:lstStyle/>
        <a:p>
          <a:endParaRPr lang="en-US"/>
        </a:p>
      </dgm:t>
    </dgm:pt>
    <dgm:pt modelId="{451CC930-4060-4A4E-83CB-B7A70D1F0EB3}">
      <dgm:prSet/>
      <dgm:spPr/>
      <dgm:t>
        <a:bodyPr/>
        <a:lstStyle/>
        <a:p>
          <a:r>
            <a:rPr lang="en-US" b="0" i="0" baseline="0" dirty="0"/>
            <a:t>Mathematical details- What we need to know for  dielectric data analysis </a:t>
          </a:r>
          <a:endParaRPr lang="en-US" dirty="0"/>
        </a:p>
      </dgm:t>
    </dgm:pt>
    <dgm:pt modelId="{1545CAF4-CB45-42D8-926D-045C6FD763A2}" type="parTrans" cxnId="{0382EAE5-033B-40D3-95CA-2F73194BFDDB}">
      <dgm:prSet/>
      <dgm:spPr/>
      <dgm:t>
        <a:bodyPr/>
        <a:lstStyle/>
        <a:p>
          <a:endParaRPr lang="en-US"/>
        </a:p>
      </dgm:t>
    </dgm:pt>
    <dgm:pt modelId="{2076998A-0D39-4B18-9FF2-13E6AC647A7F}" type="sibTrans" cxnId="{0382EAE5-033B-40D3-95CA-2F73194BFDDB}">
      <dgm:prSet/>
      <dgm:spPr/>
      <dgm:t>
        <a:bodyPr/>
        <a:lstStyle/>
        <a:p>
          <a:endParaRPr lang="en-US"/>
        </a:p>
      </dgm:t>
    </dgm:pt>
    <dgm:pt modelId="{5F5C1979-F0C5-4FE1-9726-6F39BC608035}">
      <dgm:prSet/>
      <dgm:spPr/>
      <dgm:t>
        <a:bodyPr/>
        <a:lstStyle/>
        <a:p>
          <a:r>
            <a:rPr lang="en-US" b="0" i="0" baseline="0" dirty="0"/>
            <a:t>Data analysis- Learn to fit in Origin in physical analysis context</a:t>
          </a:r>
          <a:endParaRPr lang="en-US" dirty="0"/>
        </a:p>
      </dgm:t>
    </dgm:pt>
    <dgm:pt modelId="{3EA38B1E-6E68-4666-8C40-30D368526E19}" type="parTrans" cxnId="{D175EFFF-5CAE-48C9-97DB-4906559F9722}">
      <dgm:prSet/>
      <dgm:spPr/>
      <dgm:t>
        <a:bodyPr/>
        <a:lstStyle/>
        <a:p>
          <a:endParaRPr lang="en-US"/>
        </a:p>
      </dgm:t>
    </dgm:pt>
    <dgm:pt modelId="{A52FEBA1-0BF7-41D5-A165-F8551B0F1B86}" type="sibTrans" cxnId="{D175EFFF-5CAE-48C9-97DB-4906559F9722}">
      <dgm:prSet/>
      <dgm:spPr/>
      <dgm:t>
        <a:bodyPr/>
        <a:lstStyle/>
        <a:p>
          <a:endParaRPr lang="en-US"/>
        </a:p>
      </dgm:t>
    </dgm:pt>
    <dgm:pt modelId="{890C0270-77B2-4793-857A-E1AE20B62E70}">
      <dgm:prSet/>
      <dgm:spPr/>
      <dgm:t>
        <a:bodyPr/>
        <a:lstStyle/>
        <a:p>
          <a:r>
            <a:rPr lang="en-US" b="0" i="0" baseline="0"/>
            <a:t>Discussion and conclusion</a:t>
          </a:r>
          <a:endParaRPr lang="en-US"/>
        </a:p>
      </dgm:t>
    </dgm:pt>
    <dgm:pt modelId="{FA86F55D-69F9-4467-9880-3C030C827A10}" type="parTrans" cxnId="{8EF8B298-B423-4ECE-932C-25E95025589C}">
      <dgm:prSet/>
      <dgm:spPr/>
      <dgm:t>
        <a:bodyPr/>
        <a:lstStyle/>
        <a:p>
          <a:endParaRPr lang="en-US"/>
        </a:p>
      </dgm:t>
    </dgm:pt>
    <dgm:pt modelId="{BD092CE7-6482-4227-99DD-402B0C1A473C}" type="sibTrans" cxnId="{8EF8B298-B423-4ECE-932C-25E95025589C}">
      <dgm:prSet/>
      <dgm:spPr/>
      <dgm:t>
        <a:bodyPr/>
        <a:lstStyle/>
        <a:p>
          <a:endParaRPr lang="en-US"/>
        </a:p>
      </dgm:t>
    </dgm:pt>
    <dgm:pt modelId="{3876E7A5-A10C-4A68-91D3-ACF90A5BD357}" type="pres">
      <dgm:prSet presAssocID="{F0683177-F6A1-4F56-8A56-A15037D4934B}" presName="root" presStyleCnt="0">
        <dgm:presLayoutVars>
          <dgm:dir/>
          <dgm:resizeHandles val="exact"/>
        </dgm:presLayoutVars>
      </dgm:prSet>
      <dgm:spPr/>
    </dgm:pt>
    <dgm:pt modelId="{F332240D-6812-4BEE-8596-272EC5B4DAF9}" type="pres">
      <dgm:prSet presAssocID="{2A21F80F-3072-4FFD-9015-A10A37C34013}" presName="compNode" presStyleCnt="0"/>
      <dgm:spPr/>
    </dgm:pt>
    <dgm:pt modelId="{1289F192-F378-4510-8E49-4EDE8AC7D565}" type="pres">
      <dgm:prSet presAssocID="{2A21F80F-3072-4FFD-9015-A10A37C34013}" presName="bgRect" presStyleLbl="bgShp" presStyleIdx="0" presStyleCnt="4"/>
      <dgm:spPr/>
    </dgm:pt>
    <dgm:pt modelId="{FCF8D4B1-E085-46E2-B812-2182DE645F58}" type="pres">
      <dgm:prSet presAssocID="{2A21F80F-3072-4FFD-9015-A10A37C34013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logue"/>
        </a:ext>
      </dgm:extLst>
    </dgm:pt>
    <dgm:pt modelId="{AA78ABCE-9704-4ACE-AF12-89D33079F261}" type="pres">
      <dgm:prSet presAssocID="{2A21F80F-3072-4FFD-9015-A10A37C34013}" presName="spaceRect" presStyleCnt="0"/>
      <dgm:spPr/>
    </dgm:pt>
    <dgm:pt modelId="{20F2B1CA-F39C-4B21-990D-F795C55AC96D}" type="pres">
      <dgm:prSet presAssocID="{2A21F80F-3072-4FFD-9015-A10A37C34013}" presName="parTx" presStyleLbl="revTx" presStyleIdx="0" presStyleCnt="4" custScaleX="103356" custLinFactNeighborX="-3638">
        <dgm:presLayoutVars>
          <dgm:chMax val="0"/>
          <dgm:chPref val="0"/>
        </dgm:presLayoutVars>
      </dgm:prSet>
      <dgm:spPr/>
    </dgm:pt>
    <dgm:pt modelId="{7FDF524D-3BDB-468F-BFF8-09473BE341B5}" type="pres">
      <dgm:prSet presAssocID="{2F015A2C-12B6-4B41-827A-3710E8CFA818}" presName="sibTrans" presStyleCnt="0"/>
      <dgm:spPr/>
    </dgm:pt>
    <dgm:pt modelId="{62151D06-4C7E-4E9F-8AAF-F2F36B3B5AA2}" type="pres">
      <dgm:prSet presAssocID="{451CC930-4060-4A4E-83CB-B7A70D1F0EB3}" presName="compNode" presStyleCnt="0"/>
      <dgm:spPr/>
    </dgm:pt>
    <dgm:pt modelId="{E063CE60-E3B2-4CBA-BD0C-09F9DDFF6C56}" type="pres">
      <dgm:prSet presAssocID="{451CC930-4060-4A4E-83CB-B7A70D1F0EB3}" presName="bgRect" presStyleLbl="bgShp" presStyleIdx="1" presStyleCnt="4"/>
      <dgm:spPr/>
    </dgm:pt>
    <dgm:pt modelId="{B4266ED3-FAB5-4C26-BEC0-A4EECFEA4877}" type="pres">
      <dgm:prSet presAssocID="{451CC930-4060-4A4E-83CB-B7A70D1F0EB3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culator"/>
        </a:ext>
      </dgm:extLst>
    </dgm:pt>
    <dgm:pt modelId="{5140FC84-5198-4C96-B7EC-90E00667566B}" type="pres">
      <dgm:prSet presAssocID="{451CC930-4060-4A4E-83CB-B7A70D1F0EB3}" presName="spaceRect" presStyleCnt="0"/>
      <dgm:spPr/>
    </dgm:pt>
    <dgm:pt modelId="{7BE70098-1B4C-4197-9B7B-E50C9CDC63B8}" type="pres">
      <dgm:prSet presAssocID="{451CC930-4060-4A4E-83CB-B7A70D1F0EB3}" presName="parTx" presStyleLbl="revTx" presStyleIdx="1" presStyleCnt="4" custLinFactNeighborX="-2744" custLinFactNeighborY="-1299">
        <dgm:presLayoutVars>
          <dgm:chMax val="0"/>
          <dgm:chPref val="0"/>
        </dgm:presLayoutVars>
      </dgm:prSet>
      <dgm:spPr/>
    </dgm:pt>
    <dgm:pt modelId="{43B40E62-62A0-45A3-8A55-EE8B0B645D75}" type="pres">
      <dgm:prSet presAssocID="{2076998A-0D39-4B18-9FF2-13E6AC647A7F}" presName="sibTrans" presStyleCnt="0"/>
      <dgm:spPr/>
    </dgm:pt>
    <dgm:pt modelId="{94A9524C-4E1D-441F-8254-8E9AB8777A48}" type="pres">
      <dgm:prSet presAssocID="{5F5C1979-F0C5-4FE1-9726-6F39BC608035}" presName="compNode" presStyleCnt="0"/>
      <dgm:spPr/>
    </dgm:pt>
    <dgm:pt modelId="{3F5ADF1B-8F9D-40D5-903D-84BEC06C3D0B}" type="pres">
      <dgm:prSet presAssocID="{5F5C1979-F0C5-4FE1-9726-6F39BC608035}" presName="bgRect" presStyleLbl="bgShp" presStyleIdx="2" presStyleCnt="4" custLinFactNeighborX="-1332" custLinFactNeighborY="7079"/>
      <dgm:spPr/>
    </dgm:pt>
    <dgm:pt modelId="{5F3671BA-598A-49DC-9C7E-7E2BFA8C7502}" type="pres">
      <dgm:prSet presAssocID="{5F5C1979-F0C5-4FE1-9726-6F39BC608035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32EC95BA-0678-4E21-BEAA-D08CB1F1093E}" type="pres">
      <dgm:prSet presAssocID="{5F5C1979-F0C5-4FE1-9726-6F39BC608035}" presName="spaceRect" presStyleCnt="0"/>
      <dgm:spPr/>
    </dgm:pt>
    <dgm:pt modelId="{AC2C708B-6151-4D57-ADF6-FA9103DF5834}" type="pres">
      <dgm:prSet presAssocID="{5F5C1979-F0C5-4FE1-9726-6F39BC608035}" presName="parTx" presStyleLbl="revTx" presStyleIdx="2" presStyleCnt="4" custScaleX="104936" custLinFactNeighborX="-2375" custLinFactNeighborY="2598">
        <dgm:presLayoutVars>
          <dgm:chMax val="0"/>
          <dgm:chPref val="0"/>
        </dgm:presLayoutVars>
      </dgm:prSet>
      <dgm:spPr/>
    </dgm:pt>
    <dgm:pt modelId="{7B5C41F6-8933-404F-BC5B-CD6F1629A501}" type="pres">
      <dgm:prSet presAssocID="{A52FEBA1-0BF7-41D5-A165-F8551B0F1B86}" presName="sibTrans" presStyleCnt="0"/>
      <dgm:spPr/>
    </dgm:pt>
    <dgm:pt modelId="{ECD8B367-DAB2-4B31-97CB-A64C301F5613}" type="pres">
      <dgm:prSet presAssocID="{890C0270-77B2-4793-857A-E1AE20B62E70}" presName="compNode" presStyleCnt="0"/>
      <dgm:spPr/>
    </dgm:pt>
    <dgm:pt modelId="{3C73159E-9F6E-41FE-9038-EB486B827767}" type="pres">
      <dgm:prSet presAssocID="{890C0270-77B2-4793-857A-E1AE20B62E70}" presName="bgRect" presStyleLbl="bgShp" presStyleIdx="3" presStyleCnt="4"/>
      <dgm:spPr/>
    </dgm:pt>
    <dgm:pt modelId="{04D53009-E0D7-486D-BF5C-88A823E23C95}" type="pres">
      <dgm:prSet presAssocID="{890C0270-77B2-4793-857A-E1AE20B62E7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A3094C59-6842-4C6E-96C7-8AA75556A3BE}" type="pres">
      <dgm:prSet presAssocID="{890C0270-77B2-4793-857A-E1AE20B62E70}" presName="spaceRect" presStyleCnt="0"/>
      <dgm:spPr/>
    </dgm:pt>
    <dgm:pt modelId="{26E2D811-5D49-4AE3-BA23-68EDBDB6A6FE}" type="pres">
      <dgm:prSet presAssocID="{890C0270-77B2-4793-857A-E1AE20B62E70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481D6F49-CE6F-4AA7-A3B2-C4B9E6C82F84}" type="presOf" srcId="{2A21F80F-3072-4FFD-9015-A10A37C34013}" destId="{20F2B1CA-F39C-4B21-990D-F795C55AC96D}" srcOrd="0" destOrd="0" presId="urn:microsoft.com/office/officeart/2018/2/layout/IconVerticalSolidList"/>
    <dgm:cxn modelId="{387DB550-0358-4843-BD4A-ED6AE6CD8217}" type="presOf" srcId="{451CC930-4060-4A4E-83CB-B7A70D1F0EB3}" destId="{7BE70098-1B4C-4197-9B7B-E50C9CDC63B8}" srcOrd="0" destOrd="0" presId="urn:microsoft.com/office/officeart/2018/2/layout/IconVerticalSolidList"/>
    <dgm:cxn modelId="{3DD3B674-EBAA-4E58-A3F6-77BBB9D8C90E}" srcId="{F0683177-F6A1-4F56-8A56-A15037D4934B}" destId="{2A21F80F-3072-4FFD-9015-A10A37C34013}" srcOrd="0" destOrd="0" parTransId="{599594AE-65FB-4470-8F21-B86F527CEA8E}" sibTransId="{2F015A2C-12B6-4B41-827A-3710E8CFA818}"/>
    <dgm:cxn modelId="{F79FDE56-960A-41D2-97F8-0EF46967312E}" type="presOf" srcId="{890C0270-77B2-4793-857A-E1AE20B62E70}" destId="{26E2D811-5D49-4AE3-BA23-68EDBDB6A6FE}" srcOrd="0" destOrd="0" presId="urn:microsoft.com/office/officeart/2018/2/layout/IconVerticalSolidList"/>
    <dgm:cxn modelId="{D7089F8D-B666-47B5-9EF1-BBCA616D9F52}" type="presOf" srcId="{5F5C1979-F0C5-4FE1-9726-6F39BC608035}" destId="{AC2C708B-6151-4D57-ADF6-FA9103DF5834}" srcOrd="0" destOrd="0" presId="urn:microsoft.com/office/officeart/2018/2/layout/IconVerticalSolidList"/>
    <dgm:cxn modelId="{8EF8B298-B423-4ECE-932C-25E95025589C}" srcId="{F0683177-F6A1-4F56-8A56-A15037D4934B}" destId="{890C0270-77B2-4793-857A-E1AE20B62E70}" srcOrd="3" destOrd="0" parTransId="{FA86F55D-69F9-4467-9880-3C030C827A10}" sibTransId="{BD092CE7-6482-4227-99DD-402B0C1A473C}"/>
    <dgm:cxn modelId="{EFC6B2CE-B1F6-4446-BCBC-0BF4A0028B55}" type="presOf" srcId="{F0683177-F6A1-4F56-8A56-A15037D4934B}" destId="{3876E7A5-A10C-4A68-91D3-ACF90A5BD357}" srcOrd="0" destOrd="0" presId="urn:microsoft.com/office/officeart/2018/2/layout/IconVerticalSolidList"/>
    <dgm:cxn modelId="{0382EAE5-033B-40D3-95CA-2F73194BFDDB}" srcId="{F0683177-F6A1-4F56-8A56-A15037D4934B}" destId="{451CC930-4060-4A4E-83CB-B7A70D1F0EB3}" srcOrd="1" destOrd="0" parTransId="{1545CAF4-CB45-42D8-926D-045C6FD763A2}" sibTransId="{2076998A-0D39-4B18-9FF2-13E6AC647A7F}"/>
    <dgm:cxn modelId="{D175EFFF-5CAE-48C9-97DB-4906559F9722}" srcId="{F0683177-F6A1-4F56-8A56-A15037D4934B}" destId="{5F5C1979-F0C5-4FE1-9726-6F39BC608035}" srcOrd="2" destOrd="0" parTransId="{3EA38B1E-6E68-4666-8C40-30D368526E19}" sibTransId="{A52FEBA1-0BF7-41D5-A165-F8551B0F1B86}"/>
    <dgm:cxn modelId="{57DF7858-9F5B-459A-B7FC-25D616B77271}" type="presParOf" srcId="{3876E7A5-A10C-4A68-91D3-ACF90A5BD357}" destId="{F332240D-6812-4BEE-8596-272EC5B4DAF9}" srcOrd="0" destOrd="0" presId="urn:microsoft.com/office/officeart/2018/2/layout/IconVerticalSolidList"/>
    <dgm:cxn modelId="{1D9B083F-6463-4F06-8708-165D43472206}" type="presParOf" srcId="{F332240D-6812-4BEE-8596-272EC5B4DAF9}" destId="{1289F192-F378-4510-8E49-4EDE8AC7D565}" srcOrd="0" destOrd="0" presId="urn:microsoft.com/office/officeart/2018/2/layout/IconVerticalSolidList"/>
    <dgm:cxn modelId="{5D5B3B8F-C83E-4255-A27C-EEEC9EE05963}" type="presParOf" srcId="{F332240D-6812-4BEE-8596-272EC5B4DAF9}" destId="{FCF8D4B1-E085-46E2-B812-2182DE645F58}" srcOrd="1" destOrd="0" presId="urn:microsoft.com/office/officeart/2018/2/layout/IconVerticalSolidList"/>
    <dgm:cxn modelId="{D7835E60-2DA7-4198-A4AE-EDCCA20AFF18}" type="presParOf" srcId="{F332240D-6812-4BEE-8596-272EC5B4DAF9}" destId="{AA78ABCE-9704-4ACE-AF12-89D33079F261}" srcOrd="2" destOrd="0" presId="urn:microsoft.com/office/officeart/2018/2/layout/IconVerticalSolidList"/>
    <dgm:cxn modelId="{F0CC439A-8BA1-4F40-8A09-18C1A256DB2C}" type="presParOf" srcId="{F332240D-6812-4BEE-8596-272EC5B4DAF9}" destId="{20F2B1CA-F39C-4B21-990D-F795C55AC96D}" srcOrd="3" destOrd="0" presId="urn:microsoft.com/office/officeart/2018/2/layout/IconVerticalSolidList"/>
    <dgm:cxn modelId="{0B4A8BE8-38D3-41AA-BDC7-76EA3F97AB55}" type="presParOf" srcId="{3876E7A5-A10C-4A68-91D3-ACF90A5BD357}" destId="{7FDF524D-3BDB-468F-BFF8-09473BE341B5}" srcOrd="1" destOrd="0" presId="urn:microsoft.com/office/officeart/2018/2/layout/IconVerticalSolidList"/>
    <dgm:cxn modelId="{D8ADB1EF-8AEA-4AE5-943D-C5D3B90F29A1}" type="presParOf" srcId="{3876E7A5-A10C-4A68-91D3-ACF90A5BD357}" destId="{62151D06-4C7E-4E9F-8AAF-F2F36B3B5AA2}" srcOrd="2" destOrd="0" presId="urn:microsoft.com/office/officeart/2018/2/layout/IconVerticalSolidList"/>
    <dgm:cxn modelId="{9F284CB2-BC7E-46DF-9C4C-A356065C52C5}" type="presParOf" srcId="{62151D06-4C7E-4E9F-8AAF-F2F36B3B5AA2}" destId="{E063CE60-E3B2-4CBA-BD0C-09F9DDFF6C56}" srcOrd="0" destOrd="0" presId="urn:microsoft.com/office/officeart/2018/2/layout/IconVerticalSolidList"/>
    <dgm:cxn modelId="{8D9343B8-7450-47A0-A84A-A7B86CB6E71B}" type="presParOf" srcId="{62151D06-4C7E-4E9F-8AAF-F2F36B3B5AA2}" destId="{B4266ED3-FAB5-4C26-BEC0-A4EECFEA4877}" srcOrd="1" destOrd="0" presId="urn:microsoft.com/office/officeart/2018/2/layout/IconVerticalSolidList"/>
    <dgm:cxn modelId="{FB0031C3-5393-445A-A8AA-3BAFE3F348F8}" type="presParOf" srcId="{62151D06-4C7E-4E9F-8AAF-F2F36B3B5AA2}" destId="{5140FC84-5198-4C96-B7EC-90E00667566B}" srcOrd="2" destOrd="0" presId="urn:microsoft.com/office/officeart/2018/2/layout/IconVerticalSolidList"/>
    <dgm:cxn modelId="{174243AC-55E5-4FEE-83C9-F809D4181DD4}" type="presParOf" srcId="{62151D06-4C7E-4E9F-8AAF-F2F36B3B5AA2}" destId="{7BE70098-1B4C-4197-9B7B-E50C9CDC63B8}" srcOrd="3" destOrd="0" presId="urn:microsoft.com/office/officeart/2018/2/layout/IconVerticalSolidList"/>
    <dgm:cxn modelId="{FA6CD823-6D15-4C32-95C4-AA4DC64229F2}" type="presParOf" srcId="{3876E7A5-A10C-4A68-91D3-ACF90A5BD357}" destId="{43B40E62-62A0-45A3-8A55-EE8B0B645D75}" srcOrd="3" destOrd="0" presId="urn:microsoft.com/office/officeart/2018/2/layout/IconVerticalSolidList"/>
    <dgm:cxn modelId="{49F7BAA9-1DB1-47F7-9ACB-FD1EAC7E0A5F}" type="presParOf" srcId="{3876E7A5-A10C-4A68-91D3-ACF90A5BD357}" destId="{94A9524C-4E1D-441F-8254-8E9AB8777A48}" srcOrd="4" destOrd="0" presId="urn:microsoft.com/office/officeart/2018/2/layout/IconVerticalSolidList"/>
    <dgm:cxn modelId="{74CEFA4B-37BF-45A9-8E10-BF26EC81F86F}" type="presParOf" srcId="{94A9524C-4E1D-441F-8254-8E9AB8777A48}" destId="{3F5ADF1B-8F9D-40D5-903D-84BEC06C3D0B}" srcOrd="0" destOrd="0" presId="urn:microsoft.com/office/officeart/2018/2/layout/IconVerticalSolidList"/>
    <dgm:cxn modelId="{7DE1D29F-A3E5-4F06-B045-2E506872801B}" type="presParOf" srcId="{94A9524C-4E1D-441F-8254-8E9AB8777A48}" destId="{5F3671BA-598A-49DC-9C7E-7E2BFA8C7502}" srcOrd="1" destOrd="0" presId="urn:microsoft.com/office/officeart/2018/2/layout/IconVerticalSolidList"/>
    <dgm:cxn modelId="{0ACC0960-440A-48AF-81CF-CC8BA4B5E881}" type="presParOf" srcId="{94A9524C-4E1D-441F-8254-8E9AB8777A48}" destId="{32EC95BA-0678-4E21-BEAA-D08CB1F1093E}" srcOrd="2" destOrd="0" presId="urn:microsoft.com/office/officeart/2018/2/layout/IconVerticalSolidList"/>
    <dgm:cxn modelId="{96A52319-422D-4EBD-9126-33596798B19E}" type="presParOf" srcId="{94A9524C-4E1D-441F-8254-8E9AB8777A48}" destId="{AC2C708B-6151-4D57-ADF6-FA9103DF5834}" srcOrd="3" destOrd="0" presId="urn:microsoft.com/office/officeart/2018/2/layout/IconVerticalSolidList"/>
    <dgm:cxn modelId="{094647EC-9D59-4120-A40C-2271BAF623A8}" type="presParOf" srcId="{3876E7A5-A10C-4A68-91D3-ACF90A5BD357}" destId="{7B5C41F6-8933-404F-BC5B-CD6F1629A501}" srcOrd="5" destOrd="0" presId="urn:microsoft.com/office/officeart/2018/2/layout/IconVerticalSolidList"/>
    <dgm:cxn modelId="{E3CABC38-B210-4152-922E-F92C058A37B2}" type="presParOf" srcId="{3876E7A5-A10C-4A68-91D3-ACF90A5BD357}" destId="{ECD8B367-DAB2-4B31-97CB-A64C301F5613}" srcOrd="6" destOrd="0" presId="urn:microsoft.com/office/officeart/2018/2/layout/IconVerticalSolidList"/>
    <dgm:cxn modelId="{20B6CEAE-B700-4FBB-9ADB-DB5515A24E47}" type="presParOf" srcId="{ECD8B367-DAB2-4B31-97CB-A64C301F5613}" destId="{3C73159E-9F6E-41FE-9038-EB486B827767}" srcOrd="0" destOrd="0" presId="urn:microsoft.com/office/officeart/2018/2/layout/IconVerticalSolidList"/>
    <dgm:cxn modelId="{B8D658E5-0BAC-4FDE-B9B1-4135B838C671}" type="presParOf" srcId="{ECD8B367-DAB2-4B31-97CB-A64C301F5613}" destId="{04D53009-E0D7-486D-BF5C-88A823E23C95}" srcOrd="1" destOrd="0" presId="urn:microsoft.com/office/officeart/2018/2/layout/IconVerticalSolidList"/>
    <dgm:cxn modelId="{89A461F3-A264-43EE-82B4-E9D067BFA3F5}" type="presParOf" srcId="{ECD8B367-DAB2-4B31-97CB-A64C301F5613}" destId="{A3094C59-6842-4C6E-96C7-8AA75556A3BE}" srcOrd="2" destOrd="0" presId="urn:microsoft.com/office/officeart/2018/2/layout/IconVerticalSolidList"/>
    <dgm:cxn modelId="{A9069DF0-3806-43BE-8210-0189017CDF46}" type="presParOf" srcId="{ECD8B367-DAB2-4B31-97CB-A64C301F5613}" destId="{26E2D811-5D49-4AE3-BA23-68EDBDB6A6F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89F192-F378-4510-8E49-4EDE8AC7D565}">
      <dsp:nvSpPr>
        <dsp:cNvPr id="0" name=""/>
        <dsp:cNvSpPr/>
      </dsp:nvSpPr>
      <dsp:spPr>
        <a:xfrm>
          <a:off x="-76445" y="9519"/>
          <a:ext cx="7523019" cy="106352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F8D4B1-E085-46E2-B812-2182DE645F58}">
      <dsp:nvSpPr>
        <dsp:cNvPr id="0" name=""/>
        <dsp:cNvSpPr/>
      </dsp:nvSpPr>
      <dsp:spPr>
        <a:xfrm>
          <a:off x="245270" y="248811"/>
          <a:ext cx="584936" cy="58493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F2B1CA-F39C-4B21-990D-F795C55AC96D}">
      <dsp:nvSpPr>
        <dsp:cNvPr id="0" name=""/>
        <dsp:cNvSpPr/>
      </dsp:nvSpPr>
      <dsp:spPr>
        <a:xfrm>
          <a:off x="817425" y="9519"/>
          <a:ext cx="6503417" cy="10635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556" tIns="112556" rIns="112556" bIns="11255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 baseline="0" dirty="0"/>
            <a:t>Introduction- Know how to produce and study thin films</a:t>
          </a:r>
          <a:endParaRPr lang="en-US" sz="2200" kern="1200" dirty="0"/>
        </a:p>
      </dsp:txBody>
      <dsp:txXfrm>
        <a:off x="817425" y="9519"/>
        <a:ext cx="6503417" cy="1063521"/>
      </dsp:txXfrm>
    </dsp:sp>
    <dsp:sp modelId="{E063CE60-E3B2-4CBA-BD0C-09F9DDFF6C56}">
      <dsp:nvSpPr>
        <dsp:cNvPr id="0" name=""/>
        <dsp:cNvSpPr/>
      </dsp:nvSpPr>
      <dsp:spPr>
        <a:xfrm>
          <a:off x="-76445" y="1338920"/>
          <a:ext cx="7523019" cy="106352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266ED3-FAB5-4C26-BEC0-A4EECFEA4877}">
      <dsp:nvSpPr>
        <dsp:cNvPr id="0" name=""/>
        <dsp:cNvSpPr/>
      </dsp:nvSpPr>
      <dsp:spPr>
        <a:xfrm>
          <a:off x="245270" y="1578212"/>
          <a:ext cx="584936" cy="58493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E70098-1B4C-4197-9B7B-E50C9CDC63B8}">
      <dsp:nvSpPr>
        <dsp:cNvPr id="0" name=""/>
        <dsp:cNvSpPr/>
      </dsp:nvSpPr>
      <dsp:spPr>
        <a:xfrm>
          <a:off x="979262" y="1325105"/>
          <a:ext cx="6292249" cy="10635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556" tIns="112556" rIns="112556" bIns="11255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 baseline="0" dirty="0"/>
            <a:t>Mathematical details- What we need to know for  dielectric data analysis </a:t>
          </a:r>
          <a:endParaRPr lang="en-US" sz="2200" kern="1200" dirty="0"/>
        </a:p>
      </dsp:txBody>
      <dsp:txXfrm>
        <a:off x="979262" y="1325105"/>
        <a:ext cx="6292249" cy="1063521"/>
      </dsp:txXfrm>
    </dsp:sp>
    <dsp:sp modelId="{3F5ADF1B-8F9D-40D5-903D-84BEC06C3D0B}">
      <dsp:nvSpPr>
        <dsp:cNvPr id="0" name=""/>
        <dsp:cNvSpPr/>
      </dsp:nvSpPr>
      <dsp:spPr>
        <a:xfrm>
          <a:off x="-76445" y="2743608"/>
          <a:ext cx="7523019" cy="106352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3671BA-598A-49DC-9C7E-7E2BFA8C7502}">
      <dsp:nvSpPr>
        <dsp:cNvPr id="0" name=""/>
        <dsp:cNvSpPr/>
      </dsp:nvSpPr>
      <dsp:spPr>
        <a:xfrm>
          <a:off x="245270" y="2907613"/>
          <a:ext cx="584936" cy="58493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2C708B-6151-4D57-ADF6-FA9103DF5834}">
      <dsp:nvSpPr>
        <dsp:cNvPr id="0" name=""/>
        <dsp:cNvSpPr/>
      </dsp:nvSpPr>
      <dsp:spPr>
        <a:xfrm>
          <a:off x="847188" y="2695951"/>
          <a:ext cx="6602834" cy="10635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556" tIns="112556" rIns="112556" bIns="11255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 baseline="0" dirty="0"/>
            <a:t>Data analysis- Learn to fit in Origin in physical analysis context</a:t>
          </a:r>
          <a:endParaRPr lang="en-US" sz="2200" kern="1200" dirty="0"/>
        </a:p>
      </dsp:txBody>
      <dsp:txXfrm>
        <a:off x="847188" y="2695951"/>
        <a:ext cx="6602834" cy="1063521"/>
      </dsp:txXfrm>
    </dsp:sp>
    <dsp:sp modelId="{3C73159E-9F6E-41FE-9038-EB486B827767}">
      <dsp:nvSpPr>
        <dsp:cNvPr id="0" name=""/>
        <dsp:cNvSpPr/>
      </dsp:nvSpPr>
      <dsp:spPr>
        <a:xfrm>
          <a:off x="-76445" y="3997722"/>
          <a:ext cx="7523019" cy="106352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D53009-E0D7-486D-BF5C-88A823E23C95}">
      <dsp:nvSpPr>
        <dsp:cNvPr id="0" name=""/>
        <dsp:cNvSpPr/>
      </dsp:nvSpPr>
      <dsp:spPr>
        <a:xfrm>
          <a:off x="245270" y="4237015"/>
          <a:ext cx="584936" cy="58493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E2D811-5D49-4AE3-BA23-68EDBDB6A6FE}">
      <dsp:nvSpPr>
        <dsp:cNvPr id="0" name=""/>
        <dsp:cNvSpPr/>
      </dsp:nvSpPr>
      <dsp:spPr>
        <a:xfrm>
          <a:off x="1151921" y="3997722"/>
          <a:ext cx="6292249" cy="10635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556" tIns="112556" rIns="112556" bIns="11255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 baseline="0"/>
            <a:t>Discussion and conclusion</a:t>
          </a:r>
          <a:endParaRPr lang="en-US" sz="2200" kern="1200"/>
        </a:p>
      </dsp:txBody>
      <dsp:txXfrm>
        <a:off x="1151921" y="3997722"/>
        <a:ext cx="6292249" cy="10635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32600-A632-4FDE-BD11-8EC2155B1FCD}" type="datetimeFigureOut">
              <a:rPr lang="pt-PT" smtClean="0"/>
              <a:t>13/05/2020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C49C6-F048-4573-9EF3-04323C5D125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9328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4C49C6-F048-4573-9EF3-04323C5D1259}" type="slidenum">
              <a:rPr lang="pt-PT" smtClean="0"/>
              <a:t>18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263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4C49C6-F048-4573-9EF3-04323C5D1259}" type="slidenum">
              <a:rPr lang="pt-PT" smtClean="0"/>
              <a:t>32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5216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8165C-3D6D-4866-8D70-CE5F6FCBC762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/>
          <a:lstStyle>
            <a:lvl1pPr>
              <a:defRPr sz="8000"/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B1B6EB-0DD0-476D-AFE7-5BAB787D2A8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pt-PT"/>
              <a:t>Clique para editar o estilo de subtítulo do Modelo Global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5AFE64-62A0-4185-B39C-832D37A3CCE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576072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7D959191-DA04-4696-85A9-39B630E7FDF6}" type="datetime1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28E10-FC6D-443E-AA84-6417AF9C85B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9391F-11AE-4E1F-953D-A8712234AE4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869680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822F571F-CEC9-4C20-9495-B93299A1F40D}" type="slidenum">
              <a:t>‹nº›</a:t>
            </a:fld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4EE2ECF7-2E5C-4B21-9F25-0D36A162EB5F}"/>
              </a:ext>
            </a:extLst>
          </p:cNvPr>
          <p:cNvSpPr/>
          <p:nvPr/>
        </p:nvSpPr>
        <p:spPr>
          <a:xfrm rot="5400013">
            <a:off x="857542" y="346795"/>
            <a:ext cx="146304" cy="704088"/>
          </a:xfrm>
          <a:prstGeom prst="rect">
            <a:avLst/>
          </a:prstGeom>
          <a:solidFill>
            <a:srgbClr val="894DC3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6BF6923B-6AEA-4340-8CA3-9F9E0857B5E4}"/>
              </a:ext>
            </a:extLst>
          </p:cNvPr>
          <p:cNvSpPr/>
          <p:nvPr/>
        </p:nvSpPr>
        <p:spPr>
          <a:xfrm flipV="1">
            <a:off x="578650" y="4501198"/>
            <a:ext cx="11034695" cy="18288"/>
          </a:xfrm>
          <a:prstGeom prst="rect">
            <a:avLst/>
          </a:prstGeom>
          <a:solidFill>
            <a:srgbClr val="BDD2DB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373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0B16A-73A5-4BF1-B373-93FA5FFCBD5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6C66FB-B7B3-4C5F-85E9-C1123C64FAE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DB0A85-9679-404C-A60D-D48393CA2AF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095F626-0342-4C59-AF68-8B4A70211C56}" type="datetime1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96233-5DB0-42A6-B9C6-9CF5C38888B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E14C6-FC68-4979-A7B7-65F0EA72796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1EB8957-1C78-4822-BD00-6A2E900833DD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502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F58B1F-C110-4CEC-86A5-4E7276EEBFE9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E2F4C5-C93A-4461-8F98-D0B2897F4316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B91682-E8EA-4DD8-AF46-F4D418891CD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0F8220-3DA2-4E26-9E77-0018AF2B2297}" type="datetime1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13EAC6-4A33-4D1D-B041-9DC24A2EAFC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3429E-E6B6-4D64-8AF0-369BEBADDBC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9E07478-873B-40D1-8244-658B1367D8B6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138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96CA8734-7CB8-4B5F-B24A-29A5419562D1}"/>
              </a:ext>
            </a:extLst>
          </p:cNvPr>
          <p:cNvSpPr/>
          <p:nvPr/>
        </p:nvSpPr>
        <p:spPr>
          <a:xfrm>
            <a:off x="558204" y="0"/>
            <a:ext cx="11167448" cy="2018803"/>
          </a:xfrm>
          <a:prstGeom prst="rect">
            <a:avLst/>
          </a:prstGeom>
          <a:solidFill>
            <a:srgbClr val="FFFFFF"/>
          </a:solidFill>
          <a:ln w="9528" cap="flat">
            <a:solidFill>
              <a:srgbClr val="E5EDF0"/>
            </a:solidFill>
            <a:prstDash val="solid"/>
            <a:miter/>
          </a:ln>
          <a:effectLst>
            <a:outerShdw dist="38096" dir="2700000" algn="tl">
              <a:srgbClr val="D9D9D9">
                <a:alpha val="30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558C5162-9F29-42A7-9C0E-C2922FFF5B63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158CE1B0-F65A-4037-8139-0505BAFC5AF1}"/>
              </a:ext>
            </a:extLst>
          </p:cNvPr>
          <p:cNvSpPr/>
          <p:nvPr/>
        </p:nvSpPr>
        <p:spPr>
          <a:xfrm>
            <a:off x="498832" y="787353"/>
            <a:ext cx="128016" cy="704088"/>
          </a:xfrm>
          <a:prstGeom prst="rect">
            <a:avLst/>
          </a:prstGeom>
          <a:solidFill>
            <a:srgbClr val="894DC3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2B54A3F-A900-44CA-9001-29451E228DB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E87845D-9CC9-4EAF-9D3C-183E9A0EBBC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16586DF-383A-4663-833B-37389DAEDB5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1115568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65886CB1-F8B0-4FF0-B4A0-9481AC881217}" type="datetime1">
              <a:rPr lang="en-US" smtClean="0"/>
              <a:t>5/13/2020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DF88697-B7EF-4F67-B544-E362C89ED4A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F27E09F-2145-4F59-954D-552A34F8ACF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540496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65C07B29-C5F5-4710-8E4E-0E88DE2ACDE7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783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E7AF1E89-363E-4A18-8CDE-84DAC940D863}"/>
              </a:ext>
            </a:extLst>
          </p:cNvPr>
          <p:cNvSpPr/>
          <p:nvPr/>
        </p:nvSpPr>
        <p:spPr>
          <a:xfrm>
            <a:off x="558213" y="4981422"/>
            <a:ext cx="11134959" cy="822960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E5EDF0"/>
            </a:solidFill>
            <a:prstDash val="solid"/>
            <a:miter/>
          </a:ln>
          <a:effectLst>
            <a:outerShdw dist="38096" dir="2700000" algn="tl">
              <a:srgbClr val="D9D9D9">
                <a:alpha val="30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1D06F8ED-988C-4B8B-80FA-908C4973070C}"/>
              </a:ext>
            </a:extLst>
          </p:cNvPr>
          <p:cNvSpPr/>
          <p:nvPr/>
        </p:nvSpPr>
        <p:spPr>
          <a:xfrm>
            <a:off x="498832" y="5118582"/>
            <a:ext cx="146304" cy="548640"/>
          </a:xfrm>
          <a:prstGeom prst="rect">
            <a:avLst/>
          </a:prstGeom>
          <a:solidFill>
            <a:srgbClr val="894DC3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7D5C38C-EEA1-4C58-8B5A-C4528FDC54F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/>
          <a:lstStyle>
            <a:lvl1pPr>
              <a:defRPr sz="6600"/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B75FB99-B7F3-4C1B-96DC-39C16AA989C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/>
          <a:lstStyle>
            <a:lvl1pPr marL="0" indent="0">
              <a:buNone/>
              <a:defRPr sz="2000"/>
            </a:lvl1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ED11811-2CE6-485D-A8D4-8831E8A0984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133A3BA-E647-4E23-8CB4-6673D81F931E}" type="datetime1">
              <a:rPr lang="en-US" smtClean="0"/>
              <a:t>5/13/2020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181FCFC-7B5E-4B53-A5C9-7331F77189C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E6EA984-80BF-4C46-BAA9-F658CC931C3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A50AE20-1454-4A54-B158-E86E6BC0ACF2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555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3CA566A0-1571-4286-B58A-1E04B55C3C5D}"/>
              </a:ext>
            </a:extLst>
          </p:cNvPr>
          <p:cNvSpPr/>
          <p:nvPr/>
        </p:nvSpPr>
        <p:spPr>
          <a:xfrm>
            <a:off x="558204" y="0"/>
            <a:ext cx="11167448" cy="2018803"/>
          </a:xfrm>
          <a:prstGeom prst="rect">
            <a:avLst/>
          </a:prstGeom>
          <a:solidFill>
            <a:srgbClr val="FFFFFF"/>
          </a:solidFill>
          <a:ln w="9528" cap="flat">
            <a:solidFill>
              <a:srgbClr val="E5EDF0"/>
            </a:solidFill>
            <a:prstDash val="solid"/>
            <a:miter/>
          </a:ln>
          <a:effectLst>
            <a:outerShdw dist="38096" dir="2700000" algn="tl">
              <a:srgbClr val="D9D9D9">
                <a:alpha val="30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24AB2D20-8247-4B56-BA70-BEDD32EDDCD1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4D2A5D19-BA9C-4669-B9E7-4E14FF01EE9F}"/>
              </a:ext>
            </a:extLst>
          </p:cNvPr>
          <p:cNvSpPr/>
          <p:nvPr/>
        </p:nvSpPr>
        <p:spPr>
          <a:xfrm>
            <a:off x="498832" y="787353"/>
            <a:ext cx="128016" cy="704088"/>
          </a:xfrm>
          <a:prstGeom prst="rect">
            <a:avLst/>
          </a:prstGeom>
          <a:solidFill>
            <a:srgbClr val="894DC3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DEA274F-D3DA-48C8-8441-425FB7F51E5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43D0646-44C7-4BE6-BE47-DF6611F065A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115568" y="2478024"/>
            <a:ext cx="4937760" cy="369417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619623DE-1D2D-47BA-9333-B182C549D9D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345936" y="2478024"/>
            <a:ext cx="4937760" cy="369417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8DF7522F-4E1A-408D-AA3B-6D6D4F37BAA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1115568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DB00DC23-C2CF-42C7-9707-A4C521D99FDC}" type="datetime1">
              <a:rPr lang="en-US" smtClean="0"/>
              <a:t>5/13/2020</a:t>
            </a:fld>
            <a:endParaRPr lang="en-US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6F51CC8A-BC49-4343-B997-01B3DF7364A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176679BB-FF7A-4523-ACF2-8136CE30307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540496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47CFCA0A-5BF1-41C1-993E-3F359E4828BF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852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>
            <a:extLst>
              <a:ext uri="{FF2B5EF4-FFF2-40B4-BE49-F238E27FC236}">
                <a16:creationId xmlns:a16="http://schemas.microsoft.com/office/drawing/2014/main" id="{EDC7AA7D-9AA4-4C8B-9BE2-42BD616C87E2}"/>
              </a:ext>
            </a:extLst>
          </p:cNvPr>
          <p:cNvSpPr/>
          <p:nvPr/>
        </p:nvSpPr>
        <p:spPr>
          <a:xfrm>
            <a:off x="558204" y="0"/>
            <a:ext cx="11167448" cy="2018803"/>
          </a:xfrm>
          <a:prstGeom prst="rect">
            <a:avLst/>
          </a:prstGeom>
          <a:solidFill>
            <a:srgbClr val="FFFFFF"/>
          </a:solidFill>
          <a:ln w="9528" cap="flat">
            <a:solidFill>
              <a:srgbClr val="E5EDF0"/>
            </a:solidFill>
            <a:prstDash val="solid"/>
            <a:miter/>
          </a:ln>
          <a:effectLst>
            <a:outerShdw dist="38096" dir="2700000" algn="tl">
              <a:srgbClr val="D9D9D9">
                <a:alpha val="30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ABB7649D-74FC-4F57-A675-DAF1AF5C218C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47B3A5E9-90D4-4F7C-8D6B-72D59FAEB66B}"/>
              </a:ext>
            </a:extLst>
          </p:cNvPr>
          <p:cNvSpPr/>
          <p:nvPr/>
        </p:nvSpPr>
        <p:spPr>
          <a:xfrm>
            <a:off x="498832" y="787353"/>
            <a:ext cx="128016" cy="704088"/>
          </a:xfrm>
          <a:prstGeom prst="rect">
            <a:avLst/>
          </a:prstGeom>
          <a:solidFill>
            <a:srgbClr val="894DC3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4FB09C1-0402-454D-8EAD-5952C97273F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736BC42-7CBB-4BE6-BAFF-490B82D43CA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115568" y="2372648"/>
            <a:ext cx="4937760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F501ED6-9F71-4FAF-81A8-944D643EC1D5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1115568" y="3203691"/>
            <a:ext cx="4937760" cy="29685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8DBE3494-84B7-47D7-A91E-1E101A8B71E2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345936" y="2372648"/>
            <a:ext cx="4937760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A297C5C6-3ECE-49C3-86CE-3666A5384FFA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345936" y="3203682"/>
            <a:ext cx="4937760" cy="29685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10" name="Date Placeholder 6">
            <a:extLst>
              <a:ext uri="{FF2B5EF4-FFF2-40B4-BE49-F238E27FC236}">
                <a16:creationId xmlns:a16="http://schemas.microsoft.com/office/drawing/2014/main" id="{F9AF57B3-CBE2-4334-AEDF-6514413D723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1115568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6752D5FA-4AAB-4C99-AC61-2BA87540A9C7}" type="datetime1">
              <a:rPr lang="en-US" smtClean="0"/>
              <a:t>5/13/2020</a:t>
            </a:fld>
            <a:endParaRPr lang="en-US"/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6EEB5BA2-1D45-4422-BB64-3F09F038FC8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12" name="Slide Number Placeholder 8">
            <a:extLst>
              <a:ext uri="{FF2B5EF4-FFF2-40B4-BE49-F238E27FC236}">
                <a16:creationId xmlns:a16="http://schemas.microsoft.com/office/drawing/2014/main" id="{40707B50-766F-4AB0-B7BD-31C4171ACF0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540496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D9153D93-ED80-46E6-BC69-C06666D6F336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2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4DCD339A-0195-4CCB-A77C-463E8538799D}"/>
              </a:ext>
            </a:extLst>
          </p:cNvPr>
          <p:cNvSpPr/>
          <p:nvPr/>
        </p:nvSpPr>
        <p:spPr>
          <a:xfrm>
            <a:off x="665856" y="1533521"/>
            <a:ext cx="10917067" cy="3790946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E5EDF0"/>
            </a:solidFill>
            <a:prstDash val="solid"/>
            <a:miter/>
          </a:ln>
          <a:effectLst>
            <a:outerShdw dist="38096" dir="2700000" algn="tl">
              <a:srgbClr val="C3CABC">
                <a:alpha val="30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05FD39CB-498E-43EC-8E8F-7C465003432F}"/>
              </a:ext>
            </a:extLst>
          </p:cNvPr>
          <p:cNvSpPr/>
          <p:nvPr/>
        </p:nvSpPr>
        <p:spPr>
          <a:xfrm>
            <a:off x="609081" y="2971800"/>
            <a:ext cx="128016" cy="914400"/>
          </a:xfrm>
          <a:prstGeom prst="rect">
            <a:avLst/>
          </a:prstGeom>
          <a:solidFill>
            <a:srgbClr val="894DC3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6027202-DF89-411C-8BC3-3D9072873FF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5012231A-FB09-4A71-B673-E13BE20B33B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CE67CC6-0939-4538-BFAC-961B783C9617}" type="datetime1">
              <a:rPr lang="en-US" smtClean="0"/>
              <a:t>5/13/2020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7051C6E-D59B-4B3A-A5B8-5B41FE0A101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CA5D0D2-203B-4510-ABA2-E0F7F62C09B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3677AF0-E647-4236-B307-2CFBEF5C4AF6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371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BA4DF3-A3FD-4E44-8D71-8ABDABC9C45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3E398A1-2CF8-43B0-A88B-4B592FCBB9F3}" type="datetime1">
              <a:rPr lang="en-US" smtClean="0"/>
              <a:t>5/13/2020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DB180E-C05F-441B-B606-8D5E6EF7CC4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C731B9-5D27-47F0-9951-F8B590E7E52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4A8BADB-E7DF-446D-A09D-AFB2094BCC67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964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1E908847-BB6B-4151-A240-E5BC02C541C6}"/>
              </a:ext>
            </a:extLst>
          </p:cNvPr>
          <p:cNvSpPr/>
          <p:nvPr/>
        </p:nvSpPr>
        <p:spPr>
          <a:xfrm>
            <a:off x="558213" y="1162028"/>
            <a:ext cx="3740737" cy="4643341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E5EDF0"/>
            </a:solidFill>
            <a:prstDash val="solid"/>
            <a:miter/>
          </a:ln>
          <a:effectLst>
            <a:outerShdw dist="38096" dir="2700000" algn="tl">
              <a:srgbClr val="D9D9D9">
                <a:alpha val="30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1CB11245-0359-496F-B085-A85CBD8F93D8}"/>
              </a:ext>
            </a:extLst>
          </p:cNvPr>
          <p:cNvSpPr/>
          <p:nvPr/>
        </p:nvSpPr>
        <p:spPr>
          <a:xfrm>
            <a:off x="498832" y="1618378"/>
            <a:ext cx="146304" cy="822960"/>
          </a:xfrm>
          <a:prstGeom prst="rect">
            <a:avLst/>
          </a:prstGeom>
          <a:solidFill>
            <a:srgbClr val="894DC3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7C8E8C0-4015-48F9-8B67-9F5927885F8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68680" y="1709928"/>
            <a:ext cx="3099815" cy="1709928"/>
          </a:xfrm>
        </p:spPr>
        <p:txBody>
          <a:bodyPr anchor="t"/>
          <a:lstStyle>
            <a:lvl1pPr>
              <a:lnSpc>
                <a:spcPct val="100000"/>
              </a:lnSpc>
              <a:defRPr sz="3400"/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59BB47B-563E-4945-BB41-7BE38772A17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965192" y="1709928"/>
            <a:ext cx="6729983" cy="40965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A016F8A-D34E-42C6-9E0D-9EA0B2A8413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68680" y="3429000"/>
            <a:ext cx="3099815" cy="2066544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ECA6CDD7-517F-43A2-8D29-13CB99716F4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868680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1B095F7E-32FB-4F8D-8626-59E459CF2E42}" type="datetime1">
              <a:rPr lang="en-US" smtClean="0"/>
              <a:t>5/13/2020</a:t>
            </a:fld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EFDFB9-7389-4A7B-9D19-323B823EB9B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4F0EA4D4-760B-47F1-9D7F-52B59A4CD54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B9BBCD3-F3AB-4269-93D5-FEE46D5D3FDD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5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39430CE2-3B2E-4AA0-BD9B-3DB496AAF83F}"/>
              </a:ext>
            </a:extLst>
          </p:cNvPr>
          <p:cNvSpPr/>
          <p:nvPr/>
        </p:nvSpPr>
        <p:spPr>
          <a:xfrm>
            <a:off x="558213" y="1162028"/>
            <a:ext cx="3740737" cy="4643341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E5EDF0"/>
            </a:solidFill>
            <a:prstDash val="solid"/>
            <a:miter/>
          </a:ln>
          <a:effectLst>
            <a:outerShdw dist="38096" dir="2700000" algn="tl">
              <a:srgbClr val="D9D9D9">
                <a:alpha val="30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A8881783-6B98-4707-9519-89DC823BFF5A}"/>
              </a:ext>
            </a:extLst>
          </p:cNvPr>
          <p:cNvSpPr/>
          <p:nvPr/>
        </p:nvSpPr>
        <p:spPr>
          <a:xfrm>
            <a:off x="498832" y="1618378"/>
            <a:ext cx="146304" cy="822960"/>
          </a:xfrm>
          <a:prstGeom prst="rect">
            <a:avLst/>
          </a:prstGeom>
          <a:solidFill>
            <a:srgbClr val="894DC3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5416013-48DE-40B8-9A2E-CEA5FD9F66E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68680" y="1709928"/>
            <a:ext cx="3099815" cy="1709928"/>
          </a:xfrm>
        </p:spPr>
        <p:txBody>
          <a:bodyPr anchor="t"/>
          <a:lstStyle>
            <a:lvl1pPr>
              <a:lnSpc>
                <a:spcPct val="100000"/>
              </a:lnSpc>
              <a:defRPr sz="3400"/>
            </a:lvl1pPr>
          </a:lstStyle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B03A0317-25F6-4E3A-AF86-54BEE91CE5C4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4965192" y="1161288"/>
            <a:ext cx="6729983" cy="464515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pt-PT"/>
              <a:t>Clique no ícone para adicionar uma imagem</a:t>
            </a:r>
            <a:endParaRPr lang="en-US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37D0EE39-25BA-4CF9-8B86-343DFB469E2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68680" y="3438144"/>
            <a:ext cx="3099815" cy="2057400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AF93A7DC-139C-43C3-AC8A-25B9E8D82F2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868680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11A69525-00AC-43CC-9D26-0B9F79BF92FC}" type="datetime1">
              <a:rPr lang="en-US" smtClean="0"/>
              <a:t>5/13/2020</a:t>
            </a:fld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DBF2D357-F5E5-4DE6-A26D-7C280B8B6D3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B2AB394A-1171-4B1F-8EB9-6D901E3FAB3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50FC23D-7A9C-4A9D-8DA8-E180739DAB5F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85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18CD80-AC87-4E5E-A618-21E818E3D3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DAA7F1-D4C4-480B-8445-CE43D80CEA3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9D74A-2617-47ED-9C05-C34C87F49464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venir Next LT Pro"/>
              </a:defRPr>
            </a:lvl1pPr>
          </a:lstStyle>
          <a:p>
            <a:pPr lvl="0"/>
            <a:fld id="{C172BC6D-EC22-4F75-A27D-7FB6C4EB41C2}" type="datetime1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02009-F18D-4F20-AA23-E091A096600F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venir Next LT Pro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C5E6E-B8DD-4289-877B-C5F2CE3D9E22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venir Next LT Pro"/>
              </a:defRPr>
            </a:lvl1pPr>
          </a:lstStyle>
          <a:p>
            <a:pPr lvl="0"/>
            <a:fld id="{85DA14B9-0488-4323-B03C-1028558AC19D}" type="slidenum"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0" marR="0" lvl="0" indent="0" algn="l" defTabSz="914400" rtl="0" eaLnBrk="1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venir Next LT Pro"/>
        </a:defRPr>
      </a:lvl1pPr>
    </p:titleStyle>
    <p:bodyStyle>
      <a:lvl1pPr marL="228600" marR="0" lvl="0" indent="-228600" algn="l" defTabSz="914400" rtl="0" eaLnBrk="1" fontAlgn="auto" hangingPunct="1">
        <a:lnSpc>
          <a:spcPct val="11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Avenir Next LT Pro"/>
        </a:defRPr>
      </a:lvl1pPr>
      <a:lvl2pPr marL="685800" marR="0" lvl="1" indent="-228600" algn="l" defTabSz="914400" rtl="0" eaLnBrk="1" fontAlgn="auto" hangingPunct="1">
        <a:lnSpc>
          <a:spcPct val="11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Avenir Next LT Pro"/>
        </a:defRPr>
      </a:lvl2pPr>
      <a:lvl3pPr marL="1143000" marR="0" lvl="2" indent="-228600" algn="l" defTabSz="914400" rtl="0" eaLnBrk="1" fontAlgn="auto" hangingPunct="1">
        <a:lnSpc>
          <a:spcPct val="11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Avenir Next LT Pro"/>
        </a:defRPr>
      </a:lvl3pPr>
      <a:lvl4pPr marL="1600200" marR="0" lvl="3" indent="-228600" algn="l" defTabSz="914400" rtl="0" eaLnBrk="1" fontAlgn="auto" hangingPunct="1">
        <a:lnSpc>
          <a:spcPct val="11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Avenir Next LT Pro"/>
        </a:defRPr>
      </a:lvl4pPr>
      <a:lvl5pPr marL="2057400" marR="0" lvl="4" indent="-228600" algn="l" defTabSz="914400" rtl="0" eaLnBrk="1" fontAlgn="auto" hangingPunct="1">
        <a:lnSpc>
          <a:spcPct val="11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Avenir Next LT Pro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0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DC41F296-714A-4D53-AA96-DB218D558045}"/>
              </a:ext>
            </a:extLst>
          </p:cNvPr>
          <p:cNvSpPr>
            <a:spLocks noMove="1" noResize="1"/>
          </p:cNvSpPr>
          <p:nvPr/>
        </p:nvSpPr>
        <p:spPr>
          <a:xfrm>
            <a:off x="0" y="0"/>
            <a:ext cx="12191996" cy="6858000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Avenir Next LT Pro"/>
            </a:endParaRPr>
          </a:p>
        </p:txBody>
      </p:sp>
      <p:pic>
        <p:nvPicPr>
          <p:cNvPr id="3" name="Imagem 3">
            <a:extLst>
              <a:ext uri="{FF2B5EF4-FFF2-40B4-BE49-F238E27FC236}">
                <a16:creationId xmlns:a16="http://schemas.microsoft.com/office/drawing/2014/main" id="{99D53674-AEBA-438E-B984-77DC7098AAA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8558" r="9091" b="15859"/>
          <a:stretch>
            <a:fillRect/>
          </a:stretch>
        </p:blipFill>
        <p:spPr>
          <a:xfrm>
            <a:off x="18" y="9"/>
            <a:ext cx="12191978" cy="685799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Rectangle 10">
            <a:extLst>
              <a:ext uri="{FF2B5EF4-FFF2-40B4-BE49-F238E27FC236}">
                <a16:creationId xmlns:a16="http://schemas.microsoft.com/office/drawing/2014/main" id="{684F1663-AB11-44F2-B65D-B95A90ADE875}"/>
              </a:ext>
            </a:extLst>
          </p:cNvPr>
          <p:cNvSpPr>
            <a:spLocks noMove="1" noResize="1"/>
          </p:cNvSpPr>
          <p:nvPr/>
        </p:nvSpPr>
        <p:spPr>
          <a:xfrm>
            <a:off x="0" y="0"/>
            <a:ext cx="9339206" cy="6858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20000"/>
                </a:srgbClr>
              </a:gs>
            </a:gsLst>
            <a:lin ang="108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Avenir Next LT Pro"/>
              </a:rPr>
              <a:t> 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FB4C2FC-2E43-4D59-9C60-CDCFE6A1F4B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77984" y="1122361"/>
            <a:ext cx="10106890" cy="1410507"/>
          </a:xfrm>
        </p:spPr>
        <p:txBody>
          <a:bodyPr/>
          <a:lstStyle/>
          <a:p>
            <a:pPr lvl="0"/>
            <a:r>
              <a:rPr lang="pt-PT" sz="4400" dirty="0">
                <a:solidFill>
                  <a:srgbClr val="FFFFFF"/>
                </a:solidFill>
              </a:rPr>
              <a:t>Dielectric Measurements on Thin Film (LiNbO3; SiPt)</a:t>
            </a: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C6AFAA00-14B8-48E7-B6C2-8482BBFCEB8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77984" y="4156496"/>
            <a:ext cx="9635837" cy="2472345"/>
          </a:xfr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pt-PT" sz="2400" dirty="0" err="1">
                <a:solidFill>
                  <a:srgbClr val="FFFFFF"/>
                </a:solidFill>
              </a:rPr>
              <a:t>Physics</a:t>
            </a:r>
            <a:r>
              <a:rPr lang="pt-PT" sz="2400" dirty="0">
                <a:solidFill>
                  <a:srgbClr val="FFFFFF"/>
                </a:solidFill>
              </a:rPr>
              <a:t> </a:t>
            </a:r>
            <a:r>
              <a:rPr lang="pt-PT" sz="2400" dirty="0" err="1">
                <a:solidFill>
                  <a:srgbClr val="FFFFFF"/>
                </a:solidFill>
              </a:rPr>
              <a:t>Advanced</a:t>
            </a:r>
            <a:r>
              <a:rPr lang="pt-PT" sz="2400" dirty="0">
                <a:solidFill>
                  <a:srgbClr val="FFFFFF"/>
                </a:solidFill>
              </a:rPr>
              <a:t> </a:t>
            </a:r>
            <a:r>
              <a:rPr lang="pt-PT" sz="2400" dirty="0" err="1">
                <a:solidFill>
                  <a:srgbClr val="FFFFFF"/>
                </a:solidFill>
              </a:rPr>
              <a:t>Labs</a:t>
            </a:r>
            <a:r>
              <a:rPr lang="pt-PT" sz="2400" dirty="0">
                <a:solidFill>
                  <a:srgbClr val="FFFFFF"/>
                </a:solidFill>
              </a:rPr>
              <a:t> </a:t>
            </a:r>
            <a:r>
              <a:rPr lang="pt-PT" sz="2400" dirty="0" err="1">
                <a:solidFill>
                  <a:srgbClr val="FFFFFF"/>
                </a:solidFill>
              </a:rPr>
              <a:t>by</a:t>
            </a:r>
            <a:r>
              <a:rPr lang="pt-PT" sz="2400" dirty="0">
                <a:solidFill>
                  <a:srgbClr val="FFFFFF"/>
                </a:solidFill>
              </a:rPr>
              <a:t> Professor António Onofre</a:t>
            </a:r>
          </a:p>
          <a:p>
            <a:pPr lvl="0">
              <a:lnSpc>
                <a:spcPct val="90000"/>
              </a:lnSpc>
            </a:pPr>
            <a:r>
              <a:rPr lang="pt-PT" sz="2400" dirty="0">
                <a:solidFill>
                  <a:srgbClr val="FFFFFF"/>
                </a:solidFill>
              </a:rPr>
              <a:t>Britta Dorn</a:t>
            </a:r>
          </a:p>
          <a:p>
            <a:pPr lvl="0">
              <a:lnSpc>
                <a:spcPct val="90000"/>
              </a:lnSpc>
            </a:pPr>
            <a:r>
              <a:rPr lang="pt-PT" sz="2400" dirty="0">
                <a:solidFill>
                  <a:srgbClr val="FFFFFF"/>
                </a:solidFill>
              </a:rPr>
              <a:t>Marco Brito</a:t>
            </a:r>
          </a:p>
          <a:p>
            <a:pPr lvl="0">
              <a:lnSpc>
                <a:spcPct val="90000"/>
              </a:lnSpc>
            </a:pPr>
            <a:r>
              <a:rPr lang="pt-PT" sz="2400" dirty="0">
                <a:solidFill>
                  <a:srgbClr val="FFFFFF"/>
                </a:solidFill>
              </a:rPr>
              <a:t>Rafael Cerqueira</a:t>
            </a:r>
          </a:p>
          <a:p>
            <a:pPr lvl="0">
              <a:lnSpc>
                <a:spcPct val="90000"/>
              </a:lnSpc>
            </a:pPr>
            <a:r>
              <a:rPr lang="pt-PT" sz="1400" dirty="0">
                <a:solidFill>
                  <a:srgbClr val="FFFFFF"/>
                </a:solidFill>
              </a:rPr>
              <a:t>		</a:t>
            </a:r>
          </a:p>
          <a:p>
            <a:pPr lvl="0">
              <a:lnSpc>
                <a:spcPct val="90000"/>
              </a:lnSpc>
            </a:pPr>
            <a:r>
              <a:rPr lang="pt-PT" sz="900" dirty="0"/>
              <a:t> </a:t>
            </a:r>
          </a:p>
        </p:txBody>
      </p:sp>
      <p:sp>
        <p:nvSpPr>
          <p:cNvPr id="7" name="Rectangle 12">
            <a:extLst>
              <a:ext uri="{FF2B5EF4-FFF2-40B4-BE49-F238E27FC236}">
                <a16:creationId xmlns:a16="http://schemas.microsoft.com/office/drawing/2014/main" id="{99FBEFB0-C1E0-43CF-8714-A7891355AAE8}"/>
              </a:ext>
            </a:extLst>
          </p:cNvPr>
          <p:cNvSpPr>
            <a:spLocks noMove="1" noResize="1"/>
          </p:cNvSpPr>
          <p:nvPr/>
        </p:nvSpPr>
        <p:spPr>
          <a:xfrm rot="5400013">
            <a:off x="759921" y="346795"/>
            <a:ext cx="146304" cy="704088"/>
          </a:xfrm>
          <a:prstGeom prst="rect">
            <a:avLst/>
          </a:prstGeom>
          <a:solidFill>
            <a:srgbClr val="894DC3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ABB330B8-237E-4D4F-9E9A-488ABFD89C87}"/>
              </a:ext>
            </a:extLst>
          </p:cNvPr>
          <p:cNvSpPr>
            <a:spLocks noMove="1" noResize="1"/>
          </p:cNvSpPr>
          <p:nvPr/>
        </p:nvSpPr>
        <p:spPr>
          <a:xfrm>
            <a:off x="481029" y="4546918"/>
            <a:ext cx="3977639" cy="18288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157A2410-273C-45D1-B2E3-66C5EE3A6ACE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22F571F-CEC9-4C20-9495-B93299A1F40D}" type="slidenum">
              <a:rPr lang="pt-PT" smtClean="0"/>
              <a:t>1</a:t>
            </a:fld>
            <a:endParaRPr lang="pt-P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BDE437-E158-43FB-8EEB-A09F7906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Ferroelectric</a:t>
            </a:r>
            <a:r>
              <a:rPr lang="pt-PT" dirty="0"/>
              <a:t> Effect</a:t>
            </a:r>
          </a:p>
        </p:txBody>
      </p:sp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27C1F792-3EC1-4E7F-829B-04FC1A406E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8304" y="1556606"/>
            <a:ext cx="4566225" cy="3744788"/>
          </a:xfrm>
          <a:prstGeom prst="rect">
            <a:avLst/>
          </a:prstGeom>
        </p:spPr>
      </p:pic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53E6DD41-AC5A-49DB-AD16-2C165584D82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10</a:t>
            </a:fld>
            <a:endParaRPr lang="pt-PT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C2AEF4E-65DC-4A24-8FA9-5237D5147B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6287" y="1384997"/>
            <a:ext cx="5373563" cy="3744788"/>
          </a:xfrm>
          <a:prstGeom prst="rect">
            <a:avLst/>
          </a:prstGeom>
        </p:spPr>
      </p:pic>
      <p:sp>
        <p:nvSpPr>
          <p:cNvPr id="7" name="Chaveta à direita 6">
            <a:extLst>
              <a:ext uri="{FF2B5EF4-FFF2-40B4-BE49-F238E27FC236}">
                <a16:creationId xmlns:a16="http://schemas.microsoft.com/office/drawing/2014/main" id="{A1F0CB65-18A0-4A24-B133-441E1F26932E}"/>
              </a:ext>
            </a:extLst>
          </p:cNvPr>
          <p:cNvSpPr/>
          <p:nvPr/>
        </p:nvSpPr>
        <p:spPr>
          <a:xfrm rot="5400000">
            <a:off x="3634942" y="2496179"/>
            <a:ext cx="633046" cy="215546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9" name="Conexão reta unidirecional 8">
            <a:extLst>
              <a:ext uri="{FF2B5EF4-FFF2-40B4-BE49-F238E27FC236}">
                <a16:creationId xmlns:a16="http://schemas.microsoft.com/office/drawing/2014/main" id="{61B509C9-FF00-4F94-A643-4A2CD6A45A6C}"/>
              </a:ext>
            </a:extLst>
          </p:cNvPr>
          <p:cNvCxnSpPr/>
          <p:nvPr/>
        </p:nvCxnSpPr>
        <p:spPr>
          <a:xfrm>
            <a:off x="3948545" y="3890437"/>
            <a:ext cx="0" cy="15794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3E357C5-1B29-4D8B-9AD6-672219B795D5}"/>
              </a:ext>
            </a:extLst>
          </p:cNvPr>
          <p:cNvSpPr txBox="1"/>
          <p:nvPr/>
        </p:nvSpPr>
        <p:spPr>
          <a:xfrm>
            <a:off x="3191416" y="5541818"/>
            <a:ext cx="1801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/>
              <a:t>Relaxion</a:t>
            </a:r>
            <a:r>
              <a:rPr lang="pt-PT" dirty="0"/>
              <a:t> Time</a:t>
            </a:r>
          </a:p>
        </p:txBody>
      </p:sp>
    </p:spTree>
    <p:extLst>
      <p:ext uri="{BB962C8B-B14F-4D97-AF65-F5344CB8AC3E}">
        <p14:creationId xmlns:p14="http://schemas.microsoft.com/office/powerpoint/2010/main" val="1905843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6CCC35-6F3B-4B68-8262-F8C485FF232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t-PT" dirty="0"/>
              <a:t>How to measure dielectric data?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37E85B4-F79D-4D09-9E04-4B7C3491FDD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92660" y="2083347"/>
            <a:ext cx="10168128" cy="3694176"/>
          </a:xfrm>
        </p:spPr>
        <p:txBody>
          <a:bodyPr/>
          <a:lstStyle/>
          <a:p>
            <a:pPr lvl="0"/>
            <a:r>
              <a:rPr lang="en-US" sz="2400" dirty="0"/>
              <a:t>To know better the electric properties we need to measure the dielectric data with an impedance </a:t>
            </a:r>
            <a:r>
              <a:rPr lang="en-US" sz="2400" dirty="0" err="1"/>
              <a:t>analyser</a:t>
            </a:r>
            <a:r>
              <a:rPr lang="en-US" sz="2400" dirty="0"/>
              <a:t>.</a:t>
            </a:r>
          </a:p>
          <a:p>
            <a:pPr lvl="0"/>
            <a:endParaRPr lang="pt-PT" sz="2400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498B350B-2DCA-4B33-81BD-0E39C0F35B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609" b="1"/>
          <a:stretch>
            <a:fillRect/>
          </a:stretch>
        </p:blipFill>
        <p:spPr>
          <a:xfrm>
            <a:off x="6483464" y="2982972"/>
            <a:ext cx="5215876" cy="342376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AC7928C8-7315-4FCC-81F7-D686E62A64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603" r="5900"/>
          <a:stretch>
            <a:fillRect/>
          </a:stretch>
        </p:blipFill>
        <p:spPr>
          <a:xfrm>
            <a:off x="8896993" y="0"/>
            <a:ext cx="3295012" cy="1805555"/>
          </a:xfrm>
          <a:prstGeom prst="rect">
            <a:avLst/>
          </a:prstGeom>
          <a:noFill/>
          <a:ln cap="flat"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6">
                <a:extLst>
                  <a:ext uri="{FF2B5EF4-FFF2-40B4-BE49-F238E27FC236}">
                    <a16:creationId xmlns:a16="http://schemas.microsoft.com/office/drawing/2014/main" id="{A3B8AE57-C9CA-41F5-AE73-8575CF120E08}"/>
                  </a:ext>
                </a:extLst>
              </p:cNvPr>
              <p:cNvSpPr txBox="1"/>
              <p:nvPr/>
            </p:nvSpPr>
            <p:spPr>
              <a:xfrm>
                <a:off x="317872" y="2923309"/>
                <a:ext cx="5215876" cy="3447098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Impedance analyzer</a:t>
                </a:r>
                <a:r>
                  <a:rPr lang="pt-PT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: </a:t>
                </a:r>
              </a:p>
              <a:p>
                <a:pPr marL="285750" marR="0" lvl="0" indent="-28575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pt-PT" sz="2000" b="0" i="0" u="none" strike="noStrike" kern="1200" cap="none" spc="0" baseline="0" dirty="0" err="1">
                    <a:solidFill>
                      <a:srgbClr val="000000"/>
                    </a:solidFill>
                    <a:uFillTx/>
                    <a:latin typeface="Calibri"/>
                  </a:rPr>
                  <a:t>Waine</a:t>
                </a:r>
                <a:r>
                  <a:rPr lang="pt-PT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 </a:t>
                </a:r>
                <a:r>
                  <a:rPr lang="pt-PT" sz="2000" b="0" i="0" u="none" strike="noStrike" kern="1200" cap="none" spc="0" baseline="0" dirty="0" err="1">
                    <a:solidFill>
                      <a:srgbClr val="000000"/>
                    </a:solidFill>
                    <a:uFillTx/>
                    <a:latin typeface="Calibri"/>
                  </a:rPr>
                  <a:t>Kerr</a:t>
                </a:r>
                <a:r>
                  <a:rPr lang="pt-PT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 6440 A;</a:t>
                </a:r>
              </a:p>
              <a:p>
                <a:pPr marL="285750" marR="0" lvl="0" indent="-28575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frequency range:10Hz - 3MHz;</a:t>
                </a:r>
                <a:endParaRPr lang="pt-PT" sz="20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Temperature controller and furnace:</a:t>
                </a:r>
              </a:p>
              <a:p>
                <a:pPr marL="285750" marR="0" lvl="0" indent="-28575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Polymer Labs PL706 PID;</a:t>
                </a:r>
              </a:p>
              <a:p>
                <a:pPr marL="285750" marR="0" lvl="0" indent="-28575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temperatures of </a:t>
                </a:r>
                <a14:m>
                  <m:oMath xmlns:m="http://schemas.openxmlformats.org/officeDocument/2006/math">
                    <m:r>
                      <a:rPr lang="en-US" sz="2000" b="0" i="1" u="none" strike="noStrike" kern="1200" cap="none" spc="0" baseline="0" dirty="0" smtClean="0">
                        <a:solidFill>
                          <a:srgbClr val="000000"/>
                        </a:solidFill>
                        <a:uFillTx/>
                        <a:latin typeface="Cambria Math" panose="02040503050406030204" pitchFamily="18" charset="0"/>
                      </a:rPr>
                      <m:t>15−200</m:t>
                    </m:r>
                    <m:r>
                      <a:rPr lang="pt-PT" sz="2000" b="0" i="1" u="none" strike="noStrike" kern="1200" cap="none" spc="0" baseline="0" dirty="0" smtClean="0">
                        <a:solidFill>
                          <a:srgbClr val="000000"/>
                        </a:solidFill>
                        <a:uFillTx/>
                        <a:latin typeface="Cambria Math" panose="02040503050406030204" pitchFamily="18" charset="0"/>
                      </a:rPr>
                      <m:t>°</m:t>
                    </m:r>
                    <m:r>
                      <m:rPr>
                        <m:sty m:val="p"/>
                      </m:rPr>
                      <a:rPr lang="en-US" sz="2000" b="0" i="0" u="none" strike="noStrike" kern="1200" cap="none" spc="0" baseline="0" dirty="0" smtClean="0">
                        <a:solidFill>
                          <a:srgbClr val="000000"/>
                        </a:solidFill>
                        <a:uFillTx/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n-US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 (</a:t>
                </a:r>
                <a14:m>
                  <m:oMath xmlns:m="http://schemas.openxmlformats.org/officeDocument/2006/math">
                    <m:r>
                      <a:rPr lang="pt-PT" sz="2000" b="0" i="1" u="none" strike="noStrike" kern="1200" cap="none" spc="0" baseline="0" smtClean="0">
                        <a:solidFill>
                          <a:srgbClr val="000000"/>
                        </a:solidFill>
                        <a:uFillTx/>
                        <a:latin typeface="Cambria Math" panose="02040503050406030204" pitchFamily="18" charset="0"/>
                      </a:rPr>
                      <m:t>50°</m:t>
                    </m:r>
                    <m:r>
                      <m:rPr>
                        <m:sty m:val="p"/>
                      </m:rPr>
                      <a:rPr lang="pt-PT" sz="2000" b="0" i="0" u="none" strike="noStrike" kern="1200" cap="none" spc="0" baseline="0" smtClean="0">
                        <a:solidFill>
                          <a:srgbClr val="000000"/>
                        </a:solidFill>
                        <a:uFillTx/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n-US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 in our case);</a:t>
                </a:r>
              </a:p>
              <a:p>
                <a:pPr marL="285750" marR="0" lvl="0" indent="-28575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2ºC/min temperature measurement</a:t>
                </a:r>
                <a:r>
                  <a:rPr lang="pt-PT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;</a:t>
                </a:r>
              </a:p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pt-PT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Software:</a:t>
                </a:r>
              </a:p>
              <a:p>
                <a:pPr marL="285750" marR="0" lvl="0" indent="-28575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itchFamily="34"/>
                  <a:buChar char="•"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pt-PT" sz="2000" b="0" i="0" u="none" strike="noStrike" kern="1200" cap="none" spc="0" baseline="0" dirty="0" err="1">
                    <a:solidFill>
                      <a:srgbClr val="000000"/>
                    </a:solidFill>
                    <a:uFillTx/>
                    <a:latin typeface="Calibri"/>
                  </a:rPr>
                  <a:t>Labview</a:t>
                </a:r>
                <a:r>
                  <a:rPr lang="pt-PT" sz="20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;</a:t>
                </a:r>
              </a:p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pt-PT" sz="18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6" name="CaixaDeTexto 6">
                <a:extLst>
                  <a:ext uri="{FF2B5EF4-FFF2-40B4-BE49-F238E27FC236}">
                    <a16:creationId xmlns:a16="http://schemas.microsoft.com/office/drawing/2014/main" id="{A3B8AE57-C9CA-41F5-AE73-8575CF120E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872" y="2923309"/>
                <a:ext cx="5215876" cy="3447098"/>
              </a:xfrm>
              <a:prstGeom prst="rect">
                <a:avLst/>
              </a:prstGeom>
              <a:blipFill>
                <a:blip r:embed="rId4"/>
                <a:stretch>
                  <a:fillRect l="-1168" t="-1062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557ADDB5-2763-4771-B02F-04B201A649C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11</a:t>
            </a:fld>
            <a:endParaRPr lang="pt-PT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9EDF11F1-7B4A-45B3-BC43-C9331B2E4D11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12</a:t>
            </a:fld>
            <a:endParaRPr lang="pt-PT"/>
          </a:p>
        </p:txBody>
      </p:sp>
      <p:pic>
        <p:nvPicPr>
          <p:cNvPr id="3" name="Marcador de Posição de Conteúdo 3">
            <a:extLst>
              <a:ext uri="{FF2B5EF4-FFF2-40B4-BE49-F238E27FC236}">
                <a16:creationId xmlns:a16="http://schemas.microsoft.com/office/drawing/2014/main" id="{5F9E6E1B-8B75-4AE9-8078-55B2EA5ED769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959100" y="292100"/>
            <a:ext cx="6273800" cy="65659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17FB6EC-518F-417E-9521-5E9EDA37F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Mathematical details</a:t>
            </a:r>
            <a:endParaRPr lang="pt-PT" dirty="0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B753FFCF-8385-4C47-AB80-26D13011AE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AD136208-C147-436B-9041-6412AD02232A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F4A8BADB-E7DF-446D-A09D-AFB2094BCC67}" type="slidenum">
              <a:rPr lang="pt-PT" smtClean="0"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2642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3B7F4CB5-3EDF-44EE-ADB5-02B8C54ED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Dielectric function</a:t>
            </a:r>
            <a:endParaRPr lang="pt-PT" dirty="0"/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BAC923AF-CD51-43F0-8181-576DA06DBD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susceptibility of a material is a measure of the electrical polarizability of the said material. For example in linear dielectrics, the polarization is given by:              .   </a:t>
            </a:r>
          </a:p>
          <a:p>
            <a:r>
              <a:rPr lang="en-US" dirty="0"/>
              <a:t>The electric displacement field which describes the field produced by free charges is given by:</a:t>
            </a:r>
          </a:p>
          <a:p>
            <a:r>
              <a:rPr lang="en-US" dirty="0"/>
              <a:t>The permittivity of a material is then:</a:t>
            </a:r>
          </a:p>
          <a:p>
            <a:r>
              <a:rPr lang="en-US" dirty="0"/>
              <a:t>The dielectric function is defined as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C6B239BF-CDB9-47C8-9EA0-EB1E8E8B5AA8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EA50AE20-1454-4A54-B158-E86E6BC0ACF2}" type="slidenum">
              <a:rPr lang="pt-PT" smtClean="0"/>
              <a:t>14</a:t>
            </a:fld>
            <a:endParaRPr lang="pt-PT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9AB70FB5-320E-4661-A22D-C94CD30CF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9625" y="3505233"/>
            <a:ext cx="1215341" cy="281106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6AAC5C6C-A64C-4EC0-B507-B9338C8719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808" y="4500975"/>
            <a:ext cx="4270818" cy="24444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3424BC1E-F547-4A93-8DBC-A6E2F08A51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9372" y="5024310"/>
            <a:ext cx="1642953" cy="285167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337D0929-A476-472A-A42D-C76170DE56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8347" y="5434996"/>
            <a:ext cx="1011666" cy="59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641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4BBD2A-6633-421B-886A-5287F24A9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Dielectric function</a:t>
            </a: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9B88E24D-1F6C-40AA-A542-5A0938AE48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For example in the vacuum the dielectric function is                 while for other materials is &gt;1.</a:t>
            </a:r>
          </a:p>
          <a:p>
            <a:pPr algn="just"/>
            <a:r>
              <a:rPr lang="en-US" dirty="0"/>
              <a:t>For nonlinear materials and anisotropic materials the dielectric function might be a highly nonlinear equation and dependent on the frequency of the electric field and might not be a scalar but a tensor.</a:t>
            </a:r>
          </a:p>
          <a:p>
            <a:pPr algn="just"/>
            <a:r>
              <a:rPr lang="en-US" dirty="0"/>
              <a:t>There are several models for the dielectric functions of a material.</a:t>
            </a:r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DEDD7403-5CF4-4E7D-89C2-47F77AE4D553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15</a:t>
            </a:fld>
            <a:endParaRPr lang="pt-PT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0529B53-42B1-4DF0-B3D0-125C2A3CFB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4954" y="2524324"/>
            <a:ext cx="1811937" cy="52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2507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9A14C4-B746-4259-B338-89ECAB89C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Havriliak-Negami</a:t>
            </a:r>
            <a:r>
              <a:rPr lang="en-US" dirty="0"/>
              <a:t> model</a:t>
            </a: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5698B4D-708B-4456-A90D-2638A8F6D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this model the dielectric function is given by</a:t>
            </a:r>
          </a:p>
          <a:p>
            <a:r>
              <a:rPr lang="en-US" dirty="0"/>
              <a:t>It can be divided in its real and imaginary parts given by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where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3E2A3738-8409-4F27-8B6A-B603A4BC6172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16</a:t>
            </a:fld>
            <a:endParaRPr lang="pt-PT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632D83F9-053F-4E76-8A11-5FAF8AAE2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71690" y="3736298"/>
            <a:ext cx="9969145" cy="497214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2A299FE9-5898-43EE-A1D5-656E6414BF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4466" y="4675686"/>
            <a:ext cx="7568102" cy="2182314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47D89366-9BE7-4353-A89C-37EBFD119F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8859" y="2516124"/>
            <a:ext cx="3149642" cy="677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8425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6FA3FD86-B887-44FB-92B0-B76572B2B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601" y="2815633"/>
            <a:ext cx="1628830" cy="122673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8E00284-EF79-4B8E-AC82-AED1509EA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Havriliak-Negami</a:t>
            </a:r>
            <a:r>
              <a:rPr lang="en-US" dirty="0"/>
              <a:t> model</a:t>
            </a: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5F16345-9951-441C-8349-1EBD783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Moreover it is known that the dielectric function is dependent of some experimental parameters </a:t>
            </a:r>
          </a:p>
          <a:p>
            <a:endParaRPr lang="en-US" dirty="0"/>
          </a:p>
          <a:p>
            <a:r>
              <a:rPr lang="en-US" dirty="0"/>
              <a:t>The model can also be modified by two extra terms to correct the behavior of the function at low frequencies.</a:t>
            </a:r>
          </a:p>
          <a:p>
            <a:r>
              <a:rPr lang="en-US" dirty="0"/>
              <a:t>For the real part we have the Maxwell-Wagner term     and for the imaginary part we have a term depending on the conductivity       </a:t>
            </a:r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3B4B63A5-474E-4D9F-92F4-7DAB897EF940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17</a:t>
            </a:fld>
            <a:endParaRPr lang="pt-PT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775BA5E5-B7DF-4246-A053-6FA56F2C94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589" y="5046562"/>
            <a:ext cx="337848" cy="504437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2C21D3A4-7A47-4CDB-8116-5678DC8D82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7932" y="5550999"/>
            <a:ext cx="571039" cy="53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3039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F82B5D-C67A-4491-8025-43A46E0B5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 measurement</a:t>
            </a:r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A5C26B48-833F-4C68-BB95-3939FBB153D1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18</a:t>
            </a:fld>
            <a:endParaRPr lang="pt-P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27A1A0-FA06-4A2C-950B-0CC355468A1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985" y="2326862"/>
            <a:ext cx="2971899" cy="421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E5850D6-BF1F-4A47-8244-A02162C4FA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579" y="2338407"/>
            <a:ext cx="3115326" cy="42005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6095E0A6-0C0C-4CAB-A472-46C82F8561E8}"/>
                  </a:ext>
                </a:extLst>
              </p:cNvPr>
              <p:cNvSpPr txBox="1"/>
              <p:nvPr/>
            </p:nvSpPr>
            <p:spPr>
              <a:xfrm>
                <a:off x="7426686" y="2390832"/>
                <a:ext cx="4685890" cy="34170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Avenir Next LT Pro" panose="020B0504020202020204" pitchFamily="34" charset="0"/>
                  </a:rPr>
                  <a:t>Measurement of the area was done using the program “Image J“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Avenir Next LT Pro" panose="020B0504020202020204" pitchFamily="34" charset="0"/>
                  </a:rPr>
                  <a:t>Using ruler for estimating length scale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Avenir Next LT Pro" panose="020B0504020202020204" pitchFamily="34" charset="0"/>
                  </a:rPr>
                  <a:t>Final area is the average of 5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pt-PT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pt-PT" sz="2400" i="1">
                        <a:latin typeface="Cambria Math" panose="02040503050406030204" pitchFamily="18" charset="0"/>
                      </a:rPr>
                      <m:t>=1,569</m:t>
                    </m:r>
                    <m:r>
                      <a:rPr lang="pt-PT" sz="24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pt-P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PT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t-PT" sz="2400" i="1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a:rPr lang="pt-PT" sz="2400" b="0" i="1" smtClean="0">
                        <a:latin typeface="Cambria Math" panose="02040503050406030204" pitchFamily="18" charset="0"/>
                      </a:rPr>
                      <m:t>±3,69×</m:t>
                    </m:r>
                    <m:sSup>
                      <m:sSupPr>
                        <m:ctrlPr>
                          <a:rPr lang="pt-P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PT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t-PT" sz="2400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</m:oMath>
                </a14:m>
                <a:endParaRPr lang="en-US" sz="2400" dirty="0">
                  <a:latin typeface="Avenir Next LT Pro" panose="020B05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Avenir Next LT Pro" panose="020B0504020202020204" pitchFamily="34" charset="0"/>
                  </a:rPr>
                  <a:t>About 2,4% uncertainty.</a:t>
                </a:r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6095E0A6-0C0C-4CAB-A472-46C82F8561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6686" y="2390832"/>
                <a:ext cx="4685890" cy="3417089"/>
              </a:xfrm>
              <a:prstGeom prst="rect">
                <a:avLst/>
              </a:prstGeom>
              <a:blipFill>
                <a:blip r:embed="rId5"/>
                <a:stretch>
                  <a:fillRect l="-1691" t="-1248" r="-780" b="-3209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961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3FED38-DF4D-43C3-A0BC-D9E90EF64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Uncertainties</a:t>
            </a:r>
            <a:endParaRPr lang="pt-PT" dirty="0"/>
          </a:p>
        </p:txBody>
      </p:sp>
      <p:pic>
        <p:nvPicPr>
          <p:cNvPr id="7" name="Marcador de Posição de Conteúdo 6">
            <a:extLst>
              <a:ext uri="{FF2B5EF4-FFF2-40B4-BE49-F238E27FC236}">
                <a16:creationId xmlns:a16="http://schemas.microsoft.com/office/drawing/2014/main" id="{2FA01CBD-C230-4C4A-9E5D-6EAC54296D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6105" y="2254162"/>
            <a:ext cx="5755547" cy="1201779"/>
          </a:xfrm>
          <a:prstGeom prst="rect">
            <a:avLst/>
          </a:prstGeom>
        </p:spPr>
      </p:pic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912C3928-CF0D-4618-829A-34749E554A0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19</a:t>
            </a:fld>
            <a:endParaRPr lang="pt-PT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3406A7E2-2771-4BE8-813C-B546ABA094FF}"/>
              </a:ext>
            </a:extLst>
          </p:cNvPr>
          <p:cNvSpPr txBox="1"/>
          <p:nvPr/>
        </p:nvSpPr>
        <p:spPr>
          <a:xfrm>
            <a:off x="462987" y="3981887"/>
            <a:ext cx="1105382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600" dirty="0">
                <a:latin typeface="Avenir Next LT Pro" panose="020B0504020202020204" pitchFamily="34" charset="0"/>
              </a:rPr>
              <a:t>As for the uncertainties in the dielectric function values they are calculated using the standard error propagation formula for a standard function </a:t>
            </a:r>
            <a:r>
              <a:rPr lang="en-US" sz="2600" i="1" dirty="0">
                <a:latin typeface="Avenir Next LT Pro" panose="020B0504020202020204" pitchFamily="34" charset="0"/>
              </a:rPr>
              <a:t>f</a:t>
            </a:r>
            <a:r>
              <a:rPr lang="en-US" sz="2600" dirty="0">
                <a:latin typeface="Avenir Next LT Pro" panose="020B0504020202020204" pitchFamily="34" charset="0"/>
              </a:rPr>
              <a:t>:</a:t>
            </a:r>
            <a:endParaRPr lang="pt-PT" sz="2600" dirty="0">
              <a:latin typeface="Avenir Next LT Pro" panose="020B0504020202020204" pitchFamily="34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0975D074-E94C-4CFF-8380-103D9076A4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7764" y="4911069"/>
            <a:ext cx="6244267" cy="1216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928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891D5A-7F63-4189-94A5-D62B98083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5" cy="1709928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A19C3C24-E239-4D6E-B1F3-A2034F3944A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68680" y="3429000"/>
            <a:ext cx="3099815" cy="2066544"/>
          </a:xfrm>
        </p:spPr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206D356E-E83E-44AF-8AFB-06475F71C745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</p:spPr>
        <p:txBody>
          <a:bodyPr wrap="square" anchor="ctr">
            <a:normAutofit/>
          </a:bodyPr>
          <a:lstStyle/>
          <a:p>
            <a:pPr lvl="0">
              <a:spcAft>
                <a:spcPts val="600"/>
              </a:spcAft>
            </a:pPr>
            <a:fld id="{65C07B29-C5F5-4710-8E4E-0E88DE2ACDE7}" type="slidenum">
              <a:rPr lang="pt-PT" smtClean="0"/>
              <a:pPr lvl="0">
                <a:spcAft>
                  <a:spcPts val="600"/>
                </a:spcAft>
              </a:pPr>
              <a:t>2</a:t>
            </a:fld>
            <a:endParaRPr lang="pt-PT"/>
          </a:p>
        </p:txBody>
      </p:sp>
      <p:graphicFrame>
        <p:nvGraphicFramePr>
          <p:cNvPr id="21" name="Marcador de Posição de Conteúdo 2">
            <a:extLst>
              <a:ext uri="{FF2B5EF4-FFF2-40B4-BE49-F238E27FC236}">
                <a16:creationId xmlns:a16="http://schemas.microsoft.com/office/drawing/2014/main" id="{8E13B49D-3B40-49C0-88A0-0C4F93695A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5906808"/>
              </p:ext>
            </p:extLst>
          </p:nvPr>
        </p:nvGraphicFramePr>
        <p:xfrm>
          <a:off x="4461997" y="893618"/>
          <a:ext cx="7523019" cy="507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7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F31F854-46D7-46F9-8489-C9BA1B419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Treatment and analysis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485030E6-D0D8-490C-AF9B-CF0CB0AE50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3CB97FC-D4B1-47F0-AEC6-92B3BD6CA4E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EA50AE20-1454-4A54-B158-E86E6BC0ACF2}" type="slidenum">
              <a:rPr lang="pt-PT" smtClean="0"/>
              <a:t>20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55769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0FBAB055-BA26-4643-B461-17FB4E412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</a:t>
            </a:r>
            <a:endParaRPr lang="pt-PT" dirty="0"/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9BC62E6A-273D-4E7E-B350-2BB4104F83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Our objective is to fit the experimental values of the dielectric function to the </a:t>
            </a:r>
            <a:r>
              <a:rPr lang="en-US" dirty="0" err="1"/>
              <a:t>Havriliak-Negami</a:t>
            </a:r>
            <a:r>
              <a:rPr lang="en-US" dirty="0"/>
              <a:t> model and if necessary, add extra corrective terms.</a:t>
            </a:r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04F940EB-2E38-4297-91A9-12B930B2AA9E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EA50AE20-1454-4A54-B158-E86E6BC0ACF2}" type="slidenum">
              <a:rPr lang="pt-PT" smtClean="0"/>
              <a:t>21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6792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A0B98619-3C52-4ACF-9D20-16FC97CD17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Fits without uncertainties</a:t>
            </a:r>
            <a:endParaRPr lang="pt-PT" dirty="0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DAE26CE9-DCD0-4277-9A9F-1C45673D00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9391C7A-0DC2-4587-B2D2-C13114961123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822F571F-CEC9-4C20-9495-B93299A1F40D}" type="slidenum">
              <a:rPr lang="pt-PT" smtClean="0"/>
              <a:t>22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96481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21A51B-2227-46CB-A234-219A39D04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623" y="-17431"/>
            <a:ext cx="10168128" cy="1179576"/>
          </a:xfrm>
        </p:spPr>
        <p:txBody>
          <a:bodyPr/>
          <a:lstStyle/>
          <a:p>
            <a:r>
              <a:rPr lang="en-US" dirty="0"/>
              <a:t>Imaginary and real part individual fit</a:t>
            </a:r>
            <a:endParaRPr lang="pt-PT" dirty="0"/>
          </a:p>
        </p:txBody>
      </p:sp>
      <p:pic>
        <p:nvPicPr>
          <p:cNvPr id="7" name="Marcador de Posição de Conteúdo 6">
            <a:extLst>
              <a:ext uri="{FF2B5EF4-FFF2-40B4-BE49-F238E27FC236}">
                <a16:creationId xmlns:a16="http://schemas.microsoft.com/office/drawing/2014/main" id="{B710240B-4A5D-4E33-89C5-3D4639A3C2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824" y="1003434"/>
            <a:ext cx="7198907" cy="5511629"/>
          </a:xfrm>
        </p:spPr>
      </p:pic>
      <p:pic>
        <p:nvPicPr>
          <p:cNvPr id="9" name="Marcador de Posição de Conteúdo 8">
            <a:extLst>
              <a:ext uri="{FF2B5EF4-FFF2-40B4-BE49-F238E27FC236}">
                <a16:creationId xmlns:a16="http://schemas.microsoft.com/office/drawing/2014/main" id="{37231FBD-26F2-4BB7-9C42-60AD5EF0593C}"/>
              </a:ext>
            </a:extLst>
          </p:cNvPr>
          <p:cNvPicPr>
            <a:picLocks noGrp="1" noChangeAspect="1"/>
          </p:cNvPicPr>
          <p:nvPr>
            <p:ph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148" y="1003433"/>
            <a:ext cx="7351307" cy="5628310"/>
          </a:xfrm>
        </p:spPr>
      </p:pic>
      <p:sp>
        <p:nvSpPr>
          <p:cNvPr id="10" name="Marcador de Posição do Número do Diapositivo 9">
            <a:extLst>
              <a:ext uri="{FF2B5EF4-FFF2-40B4-BE49-F238E27FC236}">
                <a16:creationId xmlns:a16="http://schemas.microsoft.com/office/drawing/2014/main" id="{1C951CC3-A6E7-4F0A-87EB-2548CDC8DD81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47CFCA0A-5BF1-41C1-993E-3F359E4828BF}" type="slidenum">
              <a:rPr lang="pt-PT" smtClean="0"/>
              <a:t>23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15125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0BCE35-5F37-4943-9D37-8B2E1760E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077" y="41818"/>
            <a:ext cx="10168128" cy="1179576"/>
          </a:xfrm>
        </p:spPr>
        <p:txBody>
          <a:bodyPr/>
          <a:lstStyle/>
          <a:p>
            <a:r>
              <a:rPr lang="en-US" dirty="0"/>
              <a:t>Global fit – No corrections</a:t>
            </a:r>
            <a:endParaRPr lang="pt-PT" dirty="0"/>
          </a:p>
        </p:txBody>
      </p:sp>
      <p:pic>
        <p:nvPicPr>
          <p:cNvPr id="10" name="Marcador de Posição de Conteúdo 9">
            <a:extLst>
              <a:ext uri="{FF2B5EF4-FFF2-40B4-BE49-F238E27FC236}">
                <a16:creationId xmlns:a16="http://schemas.microsoft.com/office/drawing/2014/main" id="{334AA6AE-441D-4B7C-BB7D-FC625E7FB5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8287" y="1221394"/>
            <a:ext cx="6614287" cy="5064031"/>
          </a:xfrm>
        </p:spPr>
      </p:pic>
      <p:pic>
        <p:nvPicPr>
          <p:cNvPr id="12" name="Marcador de Posição de Conteúdo 11">
            <a:extLst>
              <a:ext uri="{FF2B5EF4-FFF2-40B4-BE49-F238E27FC236}">
                <a16:creationId xmlns:a16="http://schemas.microsoft.com/office/drawing/2014/main" id="{80F5921E-5443-4EA2-A843-02DD94AA5D78}"/>
              </a:ext>
            </a:extLst>
          </p:cNvPr>
          <p:cNvPicPr>
            <a:picLocks noGrp="1" noChangeAspect="1"/>
          </p:cNvPicPr>
          <p:nvPr>
            <p:ph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518" y="1221394"/>
            <a:ext cx="6614287" cy="5064032"/>
          </a:xfrm>
        </p:spPr>
      </p:pic>
      <p:sp>
        <p:nvSpPr>
          <p:cNvPr id="13" name="Marcador de Posição do Número do Diapositivo 12">
            <a:extLst>
              <a:ext uri="{FF2B5EF4-FFF2-40B4-BE49-F238E27FC236}">
                <a16:creationId xmlns:a16="http://schemas.microsoft.com/office/drawing/2014/main" id="{D94D9392-D701-4C32-AD65-362F1983CF16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47CFCA0A-5BF1-41C1-993E-3F359E4828BF}" type="slidenum">
              <a:rPr lang="pt-PT" smtClean="0"/>
              <a:t>24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21078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0741C6-FD93-47F1-9F55-65704F705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205" y="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dirty="0"/>
              <a:t>Global fits with real and imaginary corrections</a:t>
            </a:r>
            <a:endParaRPr lang="pt-PT" dirty="0"/>
          </a:p>
        </p:txBody>
      </p:sp>
      <p:pic>
        <p:nvPicPr>
          <p:cNvPr id="6" name="Marcador de Posição de Conteúdo 5">
            <a:extLst>
              <a:ext uri="{FF2B5EF4-FFF2-40B4-BE49-F238E27FC236}">
                <a16:creationId xmlns:a16="http://schemas.microsoft.com/office/drawing/2014/main" id="{69B13BCC-BA68-4E37-8284-994FA52386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2628" y="1296580"/>
            <a:ext cx="6698628" cy="5128605"/>
          </a:xfrm>
        </p:spPr>
      </p:pic>
      <p:pic>
        <p:nvPicPr>
          <p:cNvPr id="8" name="Marcador de Posição de Conteúdo 7">
            <a:extLst>
              <a:ext uri="{FF2B5EF4-FFF2-40B4-BE49-F238E27FC236}">
                <a16:creationId xmlns:a16="http://schemas.microsoft.com/office/drawing/2014/main" id="{56D63ED4-F7EC-45AE-8F0F-B716923DCB67}"/>
              </a:ext>
            </a:extLst>
          </p:cNvPr>
          <p:cNvPicPr>
            <a:picLocks noGrp="1" noChangeAspect="1"/>
          </p:cNvPicPr>
          <p:nvPr>
            <p:ph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551" y="1234008"/>
            <a:ext cx="6690449" cy="5122343"/>
          </a:xfrm>
        </p:spPr>
      </p:pic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4416B88C-7D69-4A19-8975-29BACD0F353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47CFCA0A-5BF1-41C1-993E-3F359E4828BF}" type="slidenum">
              <a:rPr lang="pt-PT" smtClean="0"/>
              <a:t>25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31254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697F0A-7CB9-4C97-82D8-E6406D5EC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222" y="19201"/>
            <a:ext cx="10168128" cy="1179576"/>
          </a:xfrm>
        </p:spPr>
        <p:txBody>
          <a:bodyPr/>
          <a:lstStyle/>
          <a:p>
            <a:r>
              <a:rPr lang="en-US" dirty="0"/>
              <a:t>Global fit with corrections with exponents</a:t>
            </a:r>
            <a:endParaRPr lang="pt-PT" dirty="0"/>
          </a:p>
        </p:txBody>
      </p:sp>
      <p:pic>
        <p:nvPicPr>
          <p:cNvPr id="18" name="Marcador de Posição de Conteúdo 17">
            <a:extLst>
              <a:ext uri="{FF2B5EF4-FFF2-40B4-BE49-F238E27FC236}">
                <a16:creationId xmlns:a16="http://schemas.microsoft.com/office/drawing/2014/main" id="{C42735E1-4990-4C8F-85F7-2BA80998F1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9124" y="1302618"/>
            <a:ext cx="7077742" cy="5418862"/>
          </a:xfrm>
        </p:spPr>
      </p:pic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7F60075A-4AC3-436C-A92D-C726505EF490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47CFCA0A-5BF1-41C1-993E-3F359E4828BF}" type="slidenum">
              <a:rPr lang="pt-PT" smtClean="0"/>
              <a:t>26</a:t>
            </a:fld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48B6DC7-3CAF-458F-BC43-92AEB7B272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243" t="19485" b="35269"/>
          <a:stretch/>
        </p:blipFill>
        <p:spPr>
          <a:xfrm>
            <a:off x="6844144" y="1489722"/>
            <a:ext cx="4873491" cy="435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8630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4C738E72-D1DA-466E-B568-29ECB55EE643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47CFCA0A-5BF1-41C1-993E-3F359E4828BF}" type="slidenum">
              <a:rPr lang="pt-PT" smtClean="0"/>
              <a:t>27</a:t>
            </a:fld>
            <a:endParaRPr lang="pt-PT"/>
          </a:p>
        </p:txBody>
      </p:sp>
      <p:pic>
        <p:nvPicPr>
          <p:cNvPr id="9" name="Marcador de Posição de Conteúdo 8">
            <a:extLst>
              <a:ext uri="{FF2B5EF4-FFF2-40B4-BE49-F238E27FC236}">
                <a16:creationId xmlns:a16="http://schemas.microsoft.com/office/drawing/2014/main" id="{5AA0B8C6-AAE5-413F-A5B8-457DC14C99A1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172" y="448450"/>
            <a:ext cx="7789656" cy="5961099"/>
          </a:xfrm>
        </p:spPr>
      </p:pic>
    </p:spTree>
    <p:extLst>
      <p:ext uri="{BB962C8B-B14F-4D97-AF65-F5344CB8AC3E}">
        <p14:creationId xmlns:p14="http://schemas.microsoft.com/office/powerpoint/2010/main" val="26602982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E4E1180B-5FE4-4065-B466-324346A119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Fits with uncertainties</a:t>
            </a:r>
          </a:p>
        </p:txBody>
      </p:sp>
      <p:sp>
        <p:nvSpPr>
          <p:cNvPr id="9" name="Subtítulo 8">
            <a:extLst>
              <a:ext uri="{FF2B5EF4-FFF2-40B4-BE49-F238E27FC236}">
                <a16:creationId xmlns:a16="http://schemas.microsoft.com/office/drawing/2014/main" id="{F60F709E-7717-4C0A-A3E5-5C2B90DCDEE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C0DDE74D-2D9D-4DDD-A393-C45B0A733FC1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47CFCA0A-5BF1-41C1-993E-3F359E4828BF}" type="slidenum">
              <a:rPr lang="pt-PT" smtClean="0"/>
              <a:t>28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12248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A89078-4D5C-4F55-A57B-E277E0BD3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936" y="87624"/>
            <a:ext cx="10168128" cy="1179576"/>
          </a:xfrm>
        </p:spPr>
        <p:txBody>
          <a:bodyPr/>
          <a:lstStyle/>
          <a:p>
            <a:r>
              <a:rPr lang="en-US" dirty="0"/>
              <a:t>Imaginary and real part individual fit</a:t>
            </a:r>
            <a:endParaRPr lang="pt-PT" dirty="0"/>
          </a:p>
        </p:txBody>
      </p:sp>
      <p:pic>
        <p:nvPicPr>
          <p:cNvPr id="8" name="Marcador de Posição de Conteúdo 7">
            <a:extLst>
              <a:ext uri="{FF2B5EF4-FFF2-40B4-BE49-F238E27FC236}">
                <a16:creationId xmlns:a16="http://schemas.microsoft.com/office/drawing/2014/main" id="{724D2F70-B370-4437-8BC0-6789D1F616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359" y="1253164"/>
            <a:ext cx="6604052" cy="5056195"/>
          </a:xfrm>
        </p:spPr>
      </p:pic>
      <p:pic>
        <p:nvPicPr>
          <p:cNvPr id="10" name="Marcador de Posição de Conteúdo 9">
            <a:extLst>
              <a:ext uri="{FF2B5EF4-FFF2-40B4-BE49-F238E27FC236}">
                <a16:creationId xmlns:a16="http://schemas.microsoft.com/office/drawing/2014/main" id="{A701E956-F30C-43CA-B585-77FA006333F9}"/>
              </a:ext>
            </a:extLst>
          </p:cNvPr>
          <p:cNvPicPr>
            <a:picLocks noGrp="1" noChangeAspect="1"/>
          </p:cNvPicPr>
          <p:nvPr>
            <p:ph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733" y="1140535"/>
            <a:ext cx="6898267" cy="5281452"/>
          </a:xfrm>
        </p:spPr>
      </p:pic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969C554D-59A1-450E-8836-2FA49CB7ABC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29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4239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5786D9A5-7B12-4202-931A-328739D0D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Introduction</a:t>
            </a:r>
            <a:endParaRPr lang="pt-PT" dirty="0"/>
          </a:p>
        </p:txBody>
      </p:sp>
      <p:sp>
        <p:nvSpPr>
          <p:cNvPr id="6" name="Marcador de Posição do Texto 5">
            <a:extLst>
              <a:ext uri="{FF2B5EF4-FFF2-40B4-BE49-F238E27FC236}">
                <a16:creationId xmlns:a16="http://schemas.microsoft.com/office/drawing/2014/main" id="{F9FD2411-E716-4947-B78B-9602007684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F7E86132-7705-4E60-A2F0-E1628F63D9DA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48766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13DCFA-83F3-46F6-B7B2-5B2DA8618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936" y="7056"/>
            <a:ext cx="10168128" cy="1179576"/>
          </a:xfrm>
        </p:spPr>
        <p:txBody>
          <a:bodyPr/>
          <a:lstStyle/>
          <a:p>
            <a:r>
              <a:rPr lang="en-US" dirty="0"/>
              <a:t>Global fit – No corrections</a:t>
            </a:r>
            <a:endParaRPr lang="pt-PT" dirty="0"/>
          </a:p>
        </p:txBody>
      </p:sp>
      <p:pic>
        <p:nvPicPr>
          <p:cNvPr id="7" name="Marcador de Posição de Conteúdo 6">
            <a:extLst>
              <a:ext uri="{FF2B5EF4-FFF2-40B4-BE49-F238E27FC236}">
                <a16:creationId xmlns:a16="http://schemas.microsoft.com/office/drawing/2014/main" id="{494A7486-2FDD-4BD9-9F04-123D88F111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2822" y="1078838"/>
            <a:ext cx="6534974" cy="5003307"/>
          </a:xfrm>
        </p:spPr>
      </p:pic>
      <p:pic>
        <p:nvPicPr>
          <p:cNvPr id="9" name="Marcador de Posição de Conteúdo 8">
            <a:extLst>
              <a:ext uri="{FF2B5EF4-FFF2-40B4-BE49-F238E27FC236}">
                <a16:creationId xmlns:a16="http://schemas.microsoft.com/office/drawing/2014/main" id="{6276D6C3-1A77-47A7-8E8C-AE2723004CA1}"/>
              </a:ext>
            </a:extLst>
          </p:cNvPr>
          <p:cNvPicPr>
            <a:picLocks noGrp="1" noChangeAspect="1"/>
          </p:cNvPicPr>
          <p:nvPr>
            <p:ph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023" y="1064919"/>
            <a:ext cx="6679826" cy="5114208"/>
          </a:xfrm>
        </p:spPr>
      </p:pic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9B67970E-D9D1-4F8C-8EFF-9164BC5E787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47CFCA0A-5BF1-41C1-993E-3F359E4828BF}" type="slidenum">
              <a:rPr lang="pt-PT" smtClean="0"/>
              <a:t>30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9046608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CED0B2-C8F9-4FC9-85EA-D8B1A015F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13652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dirty="0"/>
              <a:t>Global fits with real and imaginary corrections</a:t>
            </a:r>
            <a:endParaRPr lang="pt-PT" dirty="0"/>
          </a:p>
        </p:txBody>
      </p:sp>
      <p:pic>
        <p:nvPicPr>
          <p:cNvPr id="7" name="Marcador de Posição de Conteúdo 6">
            <a:extLst>
              <a:ext uri="{FF2B5EF4-FFF2-40B4-BE49-F238E27FC236}">
                <a16:creationId xmlns:a16="http://schemas.microsoft.com/office/drawing/2014/main" id="{7A0E1098-30DF-489D-BA1A-06F18B673F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7592" y="1316096"/>
            <a:ext cx="6583232" cy="5040255"/>
          </a:xfrm>
        </p:spPr>
      </p:pic>
      <p:pic>
        <p:nvPicPr>
          <p:cNvPr id="9" name="Marcador de Posição de Conteúdo 8">
            <a:extLst>
              <a:ext uri="{FF2B5EF4-FFF2-40B4-BE49-F238E27FC236}">
                <a16:creationId xmlns:a16="http://schemas.microsoft.com/office/drawing/2014/main" id="{DC092F66-4DBB-42A5-A695-4C5D28766895}"/>
              </a:ext>
            </a:extLst>
          </p:cNvPr>
          <p:cNvPicPr>
            <a:picLocks noGrp="1" noChangeAspect="1"/>
          </p:cNvPicPr>
          <p:nvPr>
            <p:ph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486" y="1283723"/>
            <a:ext cx="6625514" cy="5072628"/>
          </a:xfrm>
        </p:spPr>
      </p:pic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6E27A1DE-90B5-41C4-9C96-6569871EB79E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47CFCA0A-5BF1-41C1-993E-3F359E4828BF}" type="slidenum">
              <a:rPr lang="pt-PT" smtClean="0"/>
              <a:t>31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3982324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EEAE92EE-B1E6-4168-AD5C-DA494794C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fit with corrections with exponents</a:t>
            </a:r>
            <a:endParaRPr lang="pt-PT" dirty="0"/>
          </a:p>
        </p:txBody>
      </p:sp>
      <p:pic>
        <p:nvPicPr>
          <p:cNvPr id="8" name="Marcador de Posição de Conteúdo 7">
            <a:extLst>
              <a:ext uri="{FF2B5EF4-FFF2-40B4-BE49-F238E27FC236}">
                <a16:creationId xmlns:a16="http://schemas.microsoft.com/office/drawing/2014/main" id="{3E510340-366B-4B83-A392-D9CCF0FA5D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26" y="1728216"/>
            <a:ext cx="6668909" cy="5105852"/>
          </a:xfrm>
        </p:spPr>
      </p:pic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37D9C70F-E7BD-4575-87E6-3F61704B4FF3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F4A8BADB-E7DF-446D-A09D-AFB2094BCC67}" type="slidenum">
              <a:rPr lang="pt-PT" smtClean="0"/>
              <a:t>32</a:t>
            </a:fld>
            <a:endParaRPr lang="pt-PT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C44C5F57-172D-4169-B151-DE18C3DA05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870" t="18297" b="37447"/>
          <a:stretch/>
        </p:blipFill>
        <p:spPr>
          <a:xfrm>
            <a:off x="6909271" y="1728216"/>
            <a:ext cx="4817599" cy="396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198970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CAEA7E89-9CE2-45B4-BC70-5990BFDCAB0D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33</a:t>
            </a:fld>
            <a:endParaRPr lang="pt-PT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E38DC27-B372-4AE5-AF32-EA66A307F5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277" y="0"/>
            <a:ext cx="89574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138606"/>
      </p:ext>
    </p:extLst>
  </p:cSld>
  <p:clrMapOvr>
    <a:masterClrMapping/>
  </p:clrMapOvr>
  <p:transition spd="slow"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6F7A13-5AAB-43CE-8810-325CEE256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comparison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ela 5">
                <a:extLst>
                  <a:ext uri="{FF2B5EF4-FFF2-40B4-BE49-F238E27FC236}">
                    <a16:creationId xmlns:a16="http://schemas.microsoft.com/office/drawing/2014/main" id="{B5E804B0-7E8B-420A-917C-C127AA57D11D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847747155"/>
                  </p:ext>
                </p:extLst>
              </p:nvPr>
            </p:nvGraphicFramePr>
            <p:xfrm>
              <a:off x="1012032" y="2117092"/>
              <a:ext cx="10167935" cy="442182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3587">
                      <a:extLst>
                        <a:ext uri="{9D8B030D-6E8A-4147-A177-3AD203B41FA5}">
                          <a16:colId xmlns:a16="http://schemas.microsoft.com/office/drawing/2014/main" val="3410844221"/>
                        </a:ext>
                      </a:extLst>
                    </a:gridCol>
                    <a:gridCol w="2033587">
                      <a:extLst>
                        <a:ext uri="{9D8B030D-6E8A-4147-A177-3AD203B41FA5}">
                          <a16:colId xmlns:a16="http://schemas.microsoft.com/office/drawing/2014/main" val="3812871191"/>
                        </a:ext>
                      </a:extLst>
                    </a:gridCol>
                    <a:gridCol w="2033587">
                      <a:extLst>
                        <a:ext uri="{9D8B030D-6E8A-4147-A177-3AD203B41FA5}">
                          <a16:colId xmlns:a16="http://schemas.microsoft.com/office/drawing/2014/main" val="3868976534"/>
                        </a:ext>
                      </a:extLst>
                    </a:gridCol>
                    <a:gridCol w="2033587">
                      <a:extLst>
                        <a:ext uri="{9D8B030D-6E8A-4147-A177-3AD203B41FA5}">
                          <a16:colId xmlns:a16="http://schemas.microsoft.com/office/drawing/2014/main" val="631660508"/>
                        </a:ext>
                      </a:extLst>
                    </a:gridCol>
                    <a:gridCol w="2033587">
                      <a:extLst>
                        <a:ext uri="{9D8B030D-6E8A-4147-A177-3AD203B41FA5}">
                          <a16:colId xmlns:a16="http://schemas.microsoft.com/office/drawing/2014/main" val="98944328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noProof="0" dirty="0"/>
                            <a:t>                        Fits</a:t>
                          </a:r>
                        </a:p>
                        <a:p>
                          <a:endParaRPr lang="pt-PT" dirty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noProof="0" dirty="0"/>
                            <a:t>Parameters</a:t>
                          </a:r>
                          <a:r>
                            <a:rPr lang="pt-PT" dirty="0"/>
                            <a:t>                        </a:t>
                          </a:r>
                        </a:p>
                      </a:txBody>
                      <a:tcPr>
                        <a:lnTlToB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  <a:lnBlToT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>
                              <a:sym typeface="Symbol" panose="05050102010706020507" pitchFamily="18" charset="2"/>
                            </a:rPr>
                            <a:t>without uncertainties and exponents</a:t>
                          </a:r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>
                              <a:sym typeface="Symbol" panose="05050102010706020507" pitchFamily="18" charset="2"/>
                            </a:rPr>
                            <a:t>with uncertainties but without exponents</a:t>
                          </a:r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>
                              <a:sym typeface="Symbol" panose="05050102010706020507" pitchFamily="18" charset="2"/>
                            </a:rPr>
                            <a:t>without uncertainties and with exponents</a:t>
                          </a:r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u="none" noProof="0" dirty="0">
                              <a:sym typeface="Symbol" panose="05050102010706020507" pitchFamily="18" charset="2"/>
                            </a:rPr>
                            <a:t>with uncertainties and exponents</a:t>
                          </a:r>
                          <a:endParaRPr lang="pt-P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472473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sSup>
                                  <m:sSup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pt-PT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pt-PT" b="0" i="0" smtClean="0">
                                            <a:latin typeface="Cambria Math" panose="02040503050406030204" pitchFamily="18" charset="0"/>
                                          </a:rPr>
                                          <m:t>Ωm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5,38×</m:t>
                                </m:r>
                                <m:sSup>
                                  <m:sSup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±8,31×</m:t>
                                </m:r>
                                <m:sSup>
                                  <m:sSup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5,48×</m:t>
                                </m:r>
                                <m:sSup>
                                  <m:sSup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−7</m:t>
                                    </m:r>
                                  </m:sup>
                                </m:sSup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±1,13×</m:t>
                                </m:r>
                                <m:sSup>
                                  <m:sSup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pt-PT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1,43×</m:t>
                                </m:r>
                                <m:sSup>
                                  <m:sSup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−7</m:t>
                                    </m:r>
                                  </m:sup>
                                </m:sSup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±3,97×</m:t>
                                </m:r>
                                <m:sSup>
                                  <m:sSup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6,80×</m:t>
                                </m:r>
                                <m:sSup>
                                  <m:sSup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±2,20×</m:t>
                                </m:r>
                                <m:sSup>
                                  <m:sSup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77898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∞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−0,39±0,49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0,70±0,01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−0,57±0,09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0,61±0,01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55990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0,73±0,01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0,97±0,01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0,92±0,002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0,98±0,01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04766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𝐻𝑁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(9,22+1,45)×</m:t>
                                </m:r>
                                <m:sSup>
                                  <m:sSup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4,70×</m:t>
                                </m:r>
                                <m:sSup>
                                  <m:sSup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±5,08×</m:t>
                                </m:r>
                                <m:sSup>
                                  <m:sSup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−7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3,37×</m:t>
                                </m:r>
                                <m:sSup>
                                  <m:sSup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±4,51×</m:t>
                                </m:r>
                                <m:sSup>
                                  <m:sSup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−7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3,71×</m:t>
                                </m:r>
                                <m:sSup>
                                  <m:sSup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±4,03×</m:t>
                                </m:r>
                                <m:sSup>
                                  <m:sSupPr>
                                    <m:ctrlP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pt-PT" b="0" i="1" smtClean="0">
                                        <a:latin typeface="Cambria Math" panose="02040503050406030204" pitchFamily="18" charset="0"/>
                                      </a:rPr>
                                      <m:t>−7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24272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pt-PT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126,83±3,66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119,49±0,86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78,81±0,27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96,49±0,66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37473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𝒪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PT" dirty="0"/>
                            <a:t>-------------------------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PT" dirty="0"/>
                            <a:t>-------------------------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673,41±19,68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3599,73±207,38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57858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PT" dirty="0"/>
                            <a:t>-------------------------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PT" dirty="0"/>
                            <a:t>-------------------------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0,85±0,01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0,68±0,01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61020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PT" dirty="0"/>
                            <a:t>-------------------------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PT" dirty="0"/>
                            <a:t>-------------------------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0,43±0,01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b="0" i="1" smtClean="0">
                                    <a:latin typeface="Cambria Math" panose="02040503050406030204" pitchFamily="18" charset="0"/>
                                  </a:rPr>
                                  <m:t>0,65±0,01</m:t>
                                </m:r>
                              </m:oMath>
                            </m:oMathPara>
                          </a14:m>
                          <a:endParaRPr lang="pt-P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24346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ela 5">
                <a:extLst>
                  <a:ext uri="{FF2B5EF4-FFF2-40B4-BE49-F238E27FC236}">
                    <a16:creationId xmlns:a16="http://schemas.microsoft.com/office/drawing/2014/main" id="{B5E804B0-7E8B-420A-917C-C127AA57D11D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847747155"/>
                  </p:ext>
                </p:extLst>
              </p:nvPr>
            </p:nvGraphicFramePr>
            <p:xfrm>
              <a:off x="1012032" y="2117092"/>
              <a:ext cx="10167935" cy="442182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3587">
                      <a:extLst>
                        <a:ext uri="{9D8B030D-6E8A-4147-A177-3AD203B41FA5}">
                          <a16:colId xmlns:a16="http://schemas.microsoft.com/office/drawing/2014/main" val="3410844221"/>
                        </a:ext>
                      </a:extLst>
                    </a:gridCol>
                    <a:gridCol w="2033587">
                      <a:extLst>
                        <a:ext uri="{9D8B030D-6E8A-4147-A177-3AD203B41FA5}">
                          <a16:colId xmlns:a16="http://schemas.microsoft.com/office/drawing/2014/main" val="3812871191"/>
                        </a:ext>
                      </a:extLst>
                    </a:gridCol>
                    <a:gridCol w="2033587">
                      <a:extLst>
                        <a:ext uri="{9D8B030D-6E8A-4147-A177-3AD203B41FA5}">
                          <a16:colId xmlns:a16="http://schemas.microsoft.com/office/drawing/2014/main" val="3868976534"/>
                        </a:ext>
                      </a:extLst>
                    </a:gridCol>
                    <a:gridCol w="2033587">
                      <a:extLst>
                        <a:ext uri="{9D8B030D-6E8A-4147-A177-3AD203B41FA5}">
                          <a16:colId xmlns:a16="http://schemas.microsoft.com/office/drawing/2014/main" val="631660508"/>
                        </a:ext>
                      </a:extLst>
                    </a:gridCol>
                    <a:gridCol w="2033587">
                      <a:extLst>
                        <a:ext uri="{9D8B030D-6E8A-4147-A177-3AD203B41FA5}">
                          <a16:colId xmlns:a16="http://schemas.microsoft.com/office/drawing/2014/main" val="989443282"/>
                        </a:ext>
                      </a:extLst>
                    </a:gridCol>
                  </a:tblGrid>
                  <a:tr h="914400">
                    <a:tc>
                      <a:txBody>
                        <a:bodyPr/>
                        <a:lstStyle/>
                        <a:p>
                          <a:r>
                            <a:rPr lang="en-US" noProof="0" dirty="0"/>
                            <a:t>                        Fits</a:t>
                          </a:r>
                        </a:p>
                        <a:p>
                          <a:endParaRPr lang="pt-PT" dirty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noProof="0" dirty="0"/>
                            <a:t>Parameters</a:t>
                          </a:r>
                          <a:r>
                            <a:rPr lang="pt-PT" dirty="0"/>
                            <a:t>                        </a:t>
                          </a:r>
                        </a:p>
                      </a:txBody>
                      <a:tcPr>
                        <a:lnTlToB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  <a:lnBlToT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>
                              <a:sym typeface="Symbol" panose="05050102010706020507" pitchFamily="18" charset="2"/>
                            </a:rPr>
                            <a:t>without uncertainties and exponents</a:t>
                          </a:r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>
                              <a:sym typeface="Symbol" panose="05050102010706020507" pitchFamily="18" charset="2"/>
                            </a:rPr>
                            <a:t>with uncertainties but without exponents</a:t>
                          </a:r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noProof="0" dirty="0">
                              <a:sym typeface="Symbol" panose="05050102010706020507" pitchFamily="18" charset="2"/>
                            </a:rPr>
                            <a:t>without uncertainties and with exponents</a:t>
                          </a:r>
                          <a:endParaRPr lang="pt-P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u="none" noProof="0" dirty="0">
                              <a:sym typeface="Symbol" panose="05050102010706020507" pitchFamily="18" charset="2"/>
                            </a:rPr>
                            <a:t>with uncertainties and exponents</a:t>
                          </a:r>
                          <a:endParaRPr lang="pt-P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47247304"/>
                      </a:ext>
                    </a:extLst>
                  </a:tr>
                  <a:tr h="639255"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599" t="-147619" r="-400898" b="-46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100901" t="-147619" r="-302102" b="-46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200299" t="-147619" r="-201198" b="-46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301201" t="-147619" r="-101802" b="-46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400000" t="-147619" r="-1497" b="-4628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77898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599" t="-426230" r="-400898" b="-6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100901" t="-426230" r="-302102" b="-6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200299" t="-426230" r="-201198" b="-6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301201" t="-426230" r="-101802" b="-6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400000" t="-426230" r="-1497" b="-6967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55990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599" t="-526230" r="-400898" b="-5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100901" t="-526230" r="-302102" b="-5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200299" t="-526230" r="-201198" b="-5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301201" t="-526230" r="-101802" b="-5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400000" t="-526230" r="-1497" b="-5967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60476644"/>
                      </a:ext>
                    </a:extLst>
                  </a:tr>
                  <a:tr h="643128"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599" t="-363810" r="-400898" b="-2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100901" t="-363810" r="-302102" b="-2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200299" t="-363810" r="-201198" b="-2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301201" t="-363810" r="-101802" b="-2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400000" t="-363810" r="-1497" b="-24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024272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599" t="-798361" r="-400898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100901" t="-798361" r="-302102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200299" t="-798361" r="-201198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301201" t="-798361" r="-101802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400000" t="-798361" r="-1497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437473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599" t="-898361" r="-400898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pt-PT" dirty="0"/>
                            <a:t>-------------------------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PT" dirty="0"/>
                            <a:t>-------------------------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301201" t="-898361" r="-101802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400000" t="-898361" r="-1497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57858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599" t="-998361" r="-400898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pt-PT" dirty="0"/>
                            <a:t>-------------------------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PT" dirty="0"/>
                            <a:t>-------------------------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301201" t="-998361" r="-101802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400000" t="-998361" r="-1497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761020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599" t="-1098361" r="-400898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pt-PT" dirty="0"/>
                            <a:t>-------------------------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PT" dirty="0"/>
                            <a:t>-------------------------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301201" t="-1098361" r="-101802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>
                        <a:blipFill>
                          <a:blip r:embed="rId2"/>
                          <a:stretch>
                            <a:fillRect l="-400000" t="-1098361" r="-1497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7243463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E8F40F6A-9772-43EE-90F8-789468B563B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34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080003"/>
      </p:ext>
    </p:extLst>
  </p:cSld>
  <p:clrMapOvr>
    <a:masterClrMapping/>
  </p:clrMapOvr>
  <p:transition spd="slow"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47E053F-0C8F-4079-A462-611B37813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Conclusions</a:t>
            </a:r>
            <a:endParaRPr lang="pt-PT" dirty="0"/>
          </a:p>
        </p:txBody>
      </p:sp>
      <p:sp>
        <p:nvSpPr>
          <p:cNvPr id="6" name="Marcador de Posição do Texto 5">
            <a:extLst>
              <a:ext uri="{FF2B5EF4-FFF2-40B4-BE49-F238E27FC236}">
                <a16:creationId xmlns:a16="http://schemas.microsoft.com/office/drawing/2014/main" id="{7716F2B0-7270-4373-829B-9B79BD9955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7A0556E5-6858-49CA-ACD8-2901AFB1779E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35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8396503"/>
      </p:ext>
    </p:extLst>
  </p:cSld>
  <p:clrMapOvr>
    <a:masterClrMapping/>
  </p:clrMapOvr>
  <p:transition spd="slow">
    <p:randomBar dir="vert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7D7E69-A995-4F68-8060-678451B6E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the fits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D765D7-46FC-4A51-AF5A-1C2E6DDAF2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Adding the Maxwell-Wagner and conductivity terms improved the fit to the data in the lower frequencies range.</a:t>
            </a:r>
          </a:p>
          <a:p>
            <a:r>
              <a:rPr lang="en-US" dirty="0"/>
              <a:t>Comparing with the independent fit, the global fit has a better fit as indicated by the chi-squared.</a:t>
            </a:r>
          </a:p>
          <a:p>
            <a:r>
              <a:rPr lang="en-US" dirty="0"/>
              <a:t>The global fit real part vs. frequency approaches the experimental data without uncertainties better than the data with uncertainty.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871FE78-467A-401A-8E10-8B79A183122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95507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AA72B2-455B-429E-A89B-1FE6C0D67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the fits</a:t>
            </a: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D594ED4-34C8-4A36-AD31-83CA67135D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global fit without uncertainties has a smaller chi-squared than with uncertainties, because in the latter the real part fit begins to diverge at lower frequencies.</a:t>
            </a:r>
          </a:p>
          <a:p>
            <a:r>
              <a:rPr lang="en-US" dirty="0"/>
              <a:t>It’s might be due to the different weights of the different points that make the fit converge to another solution.</a:t>
            </a:r>
          </a:p>
          <a:p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A4C88BF4-C70B-4DA6-8DB0-CBF81A7330E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37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29799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349A64-7A97-46D9-98B8-CDE18FB68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Improvements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EFBFEBD-AB6D-4C29-853B-0D0A81FBC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>
            <a:normAutofit fontScale="92500"/>
          </a:bodyPr>
          <a:lstStyle/>
          <a:p>
            <a:r>
              <a:rPr lang="en-US" dirty="0"/>
              <a:t>Improvements in area measurements (higher resolution pictures for example)</a:t>
            </a:r>
          </a:p>
          <a:p>
            <a:r>
              <a:rPr lang="en-US" dirty="0"/>
              <a:t> C and tan </a:t>
            </a:r>
            <a:r>
              <a:rPr lang="en-US" dirty="0">
                <a:sym typeface="Symbol" panose="05050102010706020507" pitchFamily="18" charset="2"/>
              </a:rPr>
              <a:t> </a:t>
            </a:r>
            <a:r>
              <a:rPr lang="en-US" dirty="0"/>
              <a:t>error only estimated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Check m</a:t>
            </a:r>
            <a:r>
              <a:rPr lang="en-US" dirty="0"/>
              <a:t>anufacturer information of measuring devices</a:t>
            </a:r>
          </a:p>
          <a:p>
            <a:r>
              <a:rPr lang="en-US" dirty="0"/>
              <a:t> Deviation of fit and data in the real part (low frequency range)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 </a:t>
            </a:r>
            <a:r>
              <a:rPr lang="en-US" dirty="0"/>
              <a:t>Add different terms to the equation? Would another model be more accurate for our sample?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055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806810-A22C-47B3-96EF-0F8C8C66A82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5568" y="935696"/>
            <a:ext cx="10168128" cy="1179576"/>
          </a:xfrm>
        </p:spPr>
        <p:txBody>
          <a:bodyPr/>
          <a:lstStyle/>
          <a:p>
            <a:pPr lvl="0"/>
            <a:r>
              <a:rPr lang="pt-PT" sz="3600"/>
              <a:t>Thin Films</a:t>
            </a:r>
            <a:br>
              <a:rPr lang="pt-PT" sz="3600"/>
            </a:br>
            <a:endParaRPr lang="pt-PT" sz="360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99DD32E7-9AFB-477D-ACB0-E28BA8CBBB8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04672" y="1728216"/>
            <a:ext cx="10271756" cy="4873752"/>
          </a:xfrm>
        </p:spPr>
        <p:txBody>
          <a:bodyPr/>
          <a:lstStyle/>
          <a:p>
            <a:pPr lvl="0" algn="just"/>
            <a:r>
              <a:rPr lang="en-US" sz="2400" dirty="0"/>
              <a:t>In the past, present and in future we have used and will use thin films in our daily life from low to high tech devices.</a:t>
            </a:r>
          </a:p>
          <a:p>
            <a:pPr lvl="0" algn="just"/>
            <a:r>
              <a:rPr lang="en-US" sz="2400" dirty="0"/>
              <a:t>What is a thin film? It is a set of atomic layers (in the order of nanometers)  that are deposited on a substrate. Due to tensile or epitaxial strains we can change the different physical properties of the materials.</a:t>
            </a:r>
          </a:p>
          <a:p>
            <a:pPr lvl="0" algn="just"/>
            <a:r>
              <a:rPr lang="en-US" sz="2400" dirty="0"/>
              <a:t>The positive aspect of this is, we can have the following:</a:t>
            </a:r>
          </a:p>
          <a:p>
            <a:pPr lvl="1" algn="just"/>
            <a:r>
              <a:rPr lang="en-US" sz="2000" dirty="0"/>
              <a:t>Small Size;</a:t>
            </a:r>
          </a:p>
          <a:p>
            <a:pPr lvl="1" algn="just"/>
            <a:r>
              <a:rPr lang="en-US" sz="2000" dirty="0"/>
              <a:t>Economic value;</a:t>
            </a:r>
          </a:p>
          <a:p>
            <a:pPr lvl="1" algn="just"/>
            <a:r>
              <a:rPr lang="en-US" sz="2000" dirty="0"/>
              <a:t>Functionality;</a:t>
            </a:r>
          </a:p>
          <a:p>
            <a:pPr lvl="1" algn="just"/>
            <a:endParaRPr lang="pt-PT" sz="2000" dirty="0"/>
          </a:p>
        </p:txBody>
      </p:sp>
      <p:sp>
        <p:nvSpPr>
          <p:cNvPr id="4" name="Cubo 3">
            <a:extLst>
              <a:ext uri="{FF2B5EF4-FFF2-40B4-BE49-F238E27FC236}">
                <a16:creationId xmlns:a16="http://schemas.microsoft.com/office/drawing/2014/main" id="{C062B8F1-35FC-4FF8-A37B-4CDD42925C01}"/>
              </a:ext>
            </a:extLst>
          </p:cNvPr>
          <p:cNvSpPr/>
          <p:nvPr/>
        </p:nvSpPr>
        <p:spPr>
          <a:xfrm>
            <a:off x="8875266" y="5302880"/>
            <a:ext cx="2674647" cy="10667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val 25000"/>
              <a:gd name="f8" fmla="+- 0 0 -360"/>
              <a:gd name="f9" fmla="+- 0 0 -270"/>
              <a:gd name="f10" fmla="+- 0 0 -180"/>
              <a:gd name="f11" fmla="+- 0 0 -90"/>
              <a:gd name="f12" fmla="abs f3"/>
              <a:gd name="f13" fmla="abs f4"/>
              <a:gd name="f14" fmla="abs f5"/>
              <a:gd name="f15" fmla="*/ f8 f0 1"/>
              <a:gd name="f16" fmla="*/ f9 f0 1"/>
              <a:gd name="f17" fmla="*/ f10 f0 1"/>
              <a:gd name="f18" fmla="*/ f11 f0 1"/>
              <a:gd name="f19" fmla="?: f12 f3 1"/>
              <a:gd name="f20" fmla="?: f13 f4 1"/>
              <a:gd name="f21" fmla="?: f14 f5 1"/>
              <a:gd name="f22" fmla="*/ f15 1 f2"/>
              <a:gd name="f23" fmla="*/ f16 1 f2"/>
              <a:gd name="f24" fmla="*/ f17 1 f2"/>
              <a:gd name="f25" fmla="*/ f18 1 f2"/>
              <a:gd name="f26" fmla="*/ f19 1 21600"/>
              <a:gd name="f27" fmla="*/ f20 1 21600"/>
              <a:gd name="f28" fmla="*/ 21600 f19 1"/>
              <a:gd name="f29" fmla="*/ 21600 f20 1"/>
              <a:gd name="f30" fmla="+- f22 0 f1"/>
              <a:gd name="f31" fmla="+- f23 0 f1"/>
              <a:gd name="f32" fmla="+- f24 0 f1"/>
              <a:gd name="f33" fmla="+- f25 0 f1"/>
              <a:gd name="f34" fmla="min f27 f26"/>
              <a:gd name="f35" fmla="*/ f28 1 f21"/>
              <a:gd name="f36" fmla="*/ f29 1 f21"/>
              <a:gd name="f37" fmla="val f35"/>
              <a:gd name="f38" fmla="val f36"/>
              <a:gd name="f39" fmla="*/ f6 f34 1"/>
              <a:gd name="f40" fmla="+- f38 0 f6"/>
              <a:gd name="f41" fmla="+- f37 0 f6"/>
              <a:gd name="f42" fmla="*/ f38 f34 1"/>
              <a:gd name="f43" fmla="*/ f37 f34 1"/>
              <a:gd name="f44" fmla="min f41 f40"/>
              <a:gd name="f45" fmla="*/ f44 f7 1"/>
              <a:gd name="f46" fmla="*/ f45 1 100000"/>
              <a:gd name="f47" fmla="+- f38 0 f46"/>
              <a:gd name="f48" fmla="+- f46 f38 0"/>
              <a:gd name="f49" fmla="+- f37 0 f46"/>
              <a:gd name="f50" fmla="+- f46 f37 0"/>
              <a:gd name="f51" fmla="*/ f46 f34 1"/>
              <a:gd name="f52" fmla="*/ f47 1 2"/>
              <a:gd name="f53" fmla="*/ f48 1 2"/>
              <a:gd name="f54" fmla="*/ f49 1 2"/>
              <a:gd name="f55" fmla="*/ f50 1 2"/>
              <a:gd name="f56" fmla="*/ f49 f34 1"/>
              <a:gd name="f57" fmla="*/ f47 f34 1"/>
              <a:gd name="f58" fmla="*/ f55 f34 1"/>
              <a:gd name="f59" fmla="*/ f54 f34 1"/>
              <a:gd name="f60" fmla="*/ f53 f34 1"/>
              <a:gd name="f61" fmla="*/ f52 f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58" y="f39"/>
              </a:cxn>
              <a:cxn ang="f30">
                <a:pos x="f59" y="f51"/>
              </a:cxn>
              <a:cxn ang="f31">
                <a:pos x="f39" y="f60"/>
              </a:cxn>
              <a:cxn ang="f32">
                <a:pos x="f59" y="f42"/>
              </a:cxn>
              <a:cxn ang="f33">
                <a:pos x="f56" y="f60"/>
              </a:cxn>
              <a:cxn ang="f33">
                <a:pos x="f43" y="f61"/>
              </a:cxn>
            </a:cxnLst>
            <a:rect l="f39" t="f51" r="f56" b="f42"/>
            <a:pathLst>
              <a:path stroke="0">
                <a:moveTo>
                  <a:pt x="f39" y="f51"/>
                </a:moveTo>
                <a:lnTo>
                  <a:pt x="f56" y="f51"/>
                </a:lnTo>
                <a:lnTo>
                  <a:pt x="f56" y="f42"/>
                </a:lnTo>
                <a:lnTo>
                  <a:pt x="f39" y="f42"/>
                </a:lnTo>
                <a:close/>
              </a:path>
              <a:path stroke="0">
                <a:moveTo>
                  <a:pt x="f56" y="f51"/>
                </a:moveTo>
                <a:lnTo>
                  <a:pt x="f43" y="f39"/>
                </a:lnTo>
                <a:lnTo>
                  <a:pt x="f43" y="f57"/>
                </a:lnTo>
                <a:lnTo>
                  <a:pt x="f56" y="f42"/>
                </a:lnTo>
                <a:close/>
              </a:path>
              <a:path stroke="0">
                <a:moveTo>
                  <a:pt x="f39" y="f51"/>
                </a:moveTo>
                <a:lnTo>
                  <a:pt x="f51" y="f39"/>
                </a:lnTo>
                <a:lnTo>
                  <a:pt x="f43" y="f39"/>
                </a:lnTo>
                <a:lnTo>
                  <a:pt x="f56" y="f51"/>
                </a:lnTo>
                <a:close/>
              </a:path>
              <a:path fill="none">
                <a:moveTo>
                  <a:pt x="f39" y="f51"/>
                </a:moveTo>
                <a:lnTo>
                  <a:pt x="f51" y="f39"/>
                </a:lnTo>
                <a:lnTo>
                  <a:pt x="f43" y="f39"/>
                </a:lnTo>
                <a:lnTo>
                  <a:pt x="f43" y="f57"/>
                </a:lnTo>
                <a:lnTo>
                  <a:pt x="f56" y="f42"/>
                </a:lnTo>
                <a:lnTo>
                  <a:pt x="f39" y="f42"/>
                </a:lnTo>
                <a:close/>
                <a:moveTo>
                  <a:pt x="f39" y="f51"/>
                </a:moveTo>
                <a:lnTo>
                  <a:pt x="f56" y="f51"/>
                </a:lnTo>
                <a:lnTo>
                  <a:pt x="f43" y="f39"/>
                </a:lnTo>
                <a:moveTo>
                  <a:pt x="f56" y="f51"/>
                </a:moveTo>
                <a:lnTo>
                  <a:pt x="f56" y="f42"/>
                </a:lnTo>
              </a:path>
            </a:pathLst>
          </a:custGeom>
          <a:solidFill>
            <a:srgbClr val="767171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Cubo 4">
            <a:extLst>
              <a:ext uri="{FF2B5EF4-FFF2-40B4-BE49-F238E27FC236}">
                <a16:creationId xmlns:a16="http://schemas.microsoft.com/office/drawing/2014/main" id="{7E9A8E47-83D4-4F74-96C2-ABFE2E5840A8}"/>
              </a:ext>
            </a:extLst>
          </p:cNvPr>
          <p:cNvSpPr/>
          <p:nvPr/>
        </p:nvSpPr>
        <p:spPr>
          <a:xfrm>
            <a:off x="8875266" y="3988567"/>
            <a:ext cx="2674647" cy="3531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val 62413"/>
              <a:gd name="f8" fmla="+- 0 0 -360"/>
              <a:gd name="f9" fmla="+- 0 0 -270"/>
              <a:gd name="f10" fmla="+- 0 0 -180"/>
              <a:gd name="f11" fmla="+- 0 0 -90"/>
              <a:gd name="f12" fmla="abs f3"/>
              <a:gd name="f13" fmla="abs f4"/>
              <a:gd name="f14" fmla="abs f5"/>
              <a:gd name="f15" fmla="*/ f8 f0 1"/>
              <a:gd name="f16" fmla="*/ f9 f0 1"/>
              <a:gd name="f17" fmla="*/ f10 f0 1"/>
              <a:gd name="f18" fmla="*/ f11 f0 1"/>
              <a:gd name="f19" fmla="?: f12 f3 1"/>
              <a:gd name="f20" fmla="?: f13 f4 1"/>
              <a:gd name="f21" fmla="?: f14 f5 1"/>
              <a:gd name="f22" fmla="*/ f15 1 f2"/>
              <a:gd name="f23" fmla="*/ f16 1 f2"/>
              <a:gd name="f24" fmla="*/ f17 1 f2"/>
              <a:gd name="f25" fmla="*/ f18 1 f2"/>
              <a:gd name="f26" fmla="*/ f19 1 21600"/>
              <a:gd name="f27" fmla="*/ f20 1 21600"/>
              <a:gd name="f28" fmla="*/ 21600 f19 1"/>
              <a:gd name="f29" fmla="*/ 21600 f20 1"/>
              <a:gd name="f30" fmla="+- f22 0 f1"/>
              <a:gd name="f31" fmla="+- f23 0 f1"/>
              <a:gd name="f32" fmla="+- f24 0 f1"/>
              <a:gd name="f33" fmla="+- f25 0 f1"/>
              <a:gd name="f34" fmla="min f27 f26"/>
              <a:gd name="f35" fmla="*/ f28 1 f21"/>
              <a:gd name="f36" fmla="*/ f29 1 f21"/>
              <a:gd name="f37" fmla="val f35"/>
              <a:gd name="f38" fmla="val f36"/>
              <a:gd name="f39" fmla="*/ f6 f34 1"/>
              <a:gd name="f40" fmla="+- f38 0 f6"/>
              <a:gd name="f41" fmla="+- f37 0 f6"/>
              <a:gd name="f42" fmla="*/ f38 f34 1"/>
              <a:gd name="f43" fmla="*/ f37 f34 1"/>
              <a:gd name="f44" fmla="min f41 f40"/>
              <a:gd name="f45" fmla="*/ f44 f7 1"/>
              <a:gd name="f46" fmla="*/ f45 1 100000"/>
              <a:gd name="f47" fmla="+- f38 0 f46"/>
              <a:gd name="f48" fmla="+- f46 f38 0"/>
              <a:gd name="f49" fmla="+- f37 0 f46"/>
              <a:gd name="f50" fmla="+- f46 f37 0"/>
              <a:gd name="f51" fmla="*/ f46 f34 1"/>
              <a:gd name="f52" fmla="*/ f47 1 2"/>
              <a:gd name="f53" fmla="*/ f48 1 2"/>
              <a:gd name="f54" fmla="*/ f49 1 2"/>
              <a:gd name="f55" fmla="*/ f50 1 2"/>
              <a:gd name="f56" fmla="*/ f49 f34 1"/>
              <a:gd name="f57" fmla="*/ f47 f34 1"/>
              <a:gd name="f58" fmla="*/ f55 f34 1"/>
              <a:gd name="f59" fmla="*/ f54 f34 1"/>
              <a:gd name="f60" fmla="*/ f53 f34 1"/>
              <a:gd name="f61" fmla="*/ f52 f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58" y="f39"/>
              </a:cxn>
              <a:cxn ang="f30">
                <a:pos x="f59" y="f51"/>
              </a:cxn>
              <a:cxn ang="f31">
                <a:pos x="f39" y="f60"/>
              </a:cxn>
              <a:cxn ang="f32">
                <a:pos x="f59" y="f42"/>
              </a:cxn>
              <a:cxn ang="f33">
                <a:pos x="f56" y="f60"/>
              </a:cxn>
              <a:cxn ang="f33">
                <a:pos x="f43" y="f61"/>
              </a:cxn>
            </a:cxnLst>
            <a:rect l="f39" t="f51" r="f56" b="f42"/>
            <a:pathLst>
              <a:path stroke="0">
                <a:moveTo>
                  <a:pt x="f39" y="f51"/>
                </a:moveTo>
                <a:lnTo>
                  <a:pt x="f56" y="f51"/>
                </a:lnTo>
                <a:lnTo>
                  <a:pt x="f56" y="f42"/>
                </a:lnTo>
                <a:lnTo>
                  <a:pt x="f39" y="f42"/>
                </a:lnTo>
                <a:close/>
              </a:path>
              <a:path stroke="0">
                <a:moveTo>
                  <a:pt x="f56" y="f51"/>
                </a:moveTo>
                <a:lnTo>
                  <a:pt x="f43" y="f39"/>
                </a:lnTo>
                <a:lnTo>
                  <a:pt x="f43" y="f57"/>
                </a:lnTo>
                <a:lnTo>
                  <a:pt x="f56" y="f42"/>
                </a:lnTo>
                <a:close/>
              </a:path>
              <a:path stroke="0">
                <a:moveTo>
                  <a:pt x="f39" y="f51"/>
                </a:moveTo>
                <a:lnTo>
                  <a:pt x="f51" y="f39"/>
                </a:lnTo>
                <a:lnTo>
                  <a:pt x="f43" y="f39"/>
                </a:lnTo>
                <a:lnTo>
                  <a:pt x="f56" y="f51"/>
                </a:lnTo>
                <a:close/>
              </a:path>
              <a:path fill="none">
                <a:moveTo>
                  <a:pt x="f39" y="f51"/>
                </a:moveTo>
                <a:lnTo>
                  <a:pt x="f51" y="f39"/>
                </a:lnTo>
                <a:lnTo>
                  <a:pt x="f43" y="f39"/>
                </a:lnTo>
                <a:lnTo>
                  <a:pt x="f43" y="f57"/>
                </a:lnTo>
                <a:lnTo>
                  <a:pt x="f56" y="f42"/>
                </a:lnTo>
                <a:lnTo>
                  <a:pt x="f39" y="f42"/>
                </a:lnTo>
                <a:close/>
                <a:moveTo>
                  <a:pt x="f39" y="f51"/>
                </a:moveTo>
                <a:lnTo>
                  <a:pt x="f56" y="f51"/>
                </a:lnTo>
                <a:lnTo>
                  <a:pt x="f43" y="f39"/>
                </a:lnTo>
                <a:moveTo>
                  <a:pt x="f56" y="f51"/>
                </a:moveTo>
                <a:lnTo>
                  <a:pt x="f56" y="f42"/>
                </a:lnTo>
              </a:path>
            </a:pathLst>
          </a:custGeom>
          <a:solidFill>
            <a:srgbClr val="4472C4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Seta: Para Baixo 5">
            <a:extLst>
              <a:ext uri="{FF2B5EF4-FFF2-40B4-BE49-F238E27FC236}">
                <a16:creationId xmlns:a16="http://schemas.microsoft.com/office/drawing/2014/main" id="{48E3C28C-7C7D-4851-9F59-70F29518FDB7}"/>
              </a:ext>
            </a:extLst>
          </p:cNvPr>
          <p:cNvSpPr/>
          <p:nvPr/>
        </p:nvSpPr>
        <p:spPr>
          <a:xfrm>
            <a:off x="9798143" y="4431593"/>
            <a:ext cx="817418" cy="781409"/>
          </a:xfrm>
          <a:custGeom>
            <a:avLst>
              <a:gd name="f0" fmla="val 108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+- f8 0 f7"/>
              <a:gd name="f15" fmla="pin 0 f1 10800"/>
              <a:gd name="f16" fmla="pin 0 f0 216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19"/>
              <a:gd name="f27" fmla="+- 21600 0 f20"/>
              <a:gd name="f28" fmla="*/ 0 f21 1"/>
              <a:gd name="f29" fmla="*/ 21600 f21 1"/>
              <a:gd name="f30" fmla="*/ f19 f12 1"/>
              <a:gd name="f31" fmla="*/ f20 f13 1"/>
              <a:gd name="f32" fmla="+- f24 0 f3"/>
              <a:gd name="f33" fmla="+- f25 0 f3"/>
              <a:gd name="f34" fmla="*/ f27 f19 1"/>
              <a:gd name="f35" fmla="*/ f28 1 f21"/>
              <a:gd name="f36" fmla="*/ f29 1 f21"/>
              <a:gd name="f37" fmla="*/ f26 f12 1"/>
              <a:gd name="f38" fmla="*/ f34 1 10800"/>
              <a:gd name="f39" fmla="*/ f35 f13 1"/>
              <a:gd name="f40" fmla="*/ f35 f12 1"/>
              <a:gd name="f41" fmla="*/ f36 f12 1"/>
              <a:gd name="f42" fmla="+- f20 f38 0"/>
              <a:gd name="f43" fmla="*/ f42 f13 1"/>
            </a:gdLst>
            <a:ahLst>
              <a:ahXY gdRefX="f1" minX="f7" maxX="f9" gdRefY="f0" minY="f7" maxY="f8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0" y="f31"/>
              </a:cxn>
              <a:cxn ang="f33">
                <a:pos x="f41" y="f31"/>
              </a:cxn>
            </a:cxnLst>
            <a:rect l="f30" t="f39" r="f37" b="f43"/>
            <a:pathLst>
              <a:path w="21600" h="21600">
                <a:moveTo>
                  <a:pt x="f19" y="f7"/>
                </a:moveTo>
                <a:lnTo>
                  <a:pt x="f19" y="f20"/>
                </a:lnTo>
                <a:lnTo>
                  <a:pt x="f7" y="f20"/>
                </a:lnTo>
                <a:lnTo>
                  <a:pt x="f9" y="f8"/>
                </a:lnTo>
                <a:lnTo>
                  <a:pt x="f8" y="f20"/>
                </a:lnTo>
                <a:lnTo>
                  <a:pt x="f26" y="f20"/>
                </a:lnTo>
                <a:lnTo>
                  <a:pt x="f26" y="f7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0BDE4A78-106F-4BB0-A2B3-3F15AE7D3E66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8806714" y="6236839"/>
            <a:ext cx="2743200" cy="365129"/>
          </a:xfrm>
        </p:spPr>
        <p:txBody>
          <a:bodyPr/>
          <a:lstStyle/>
          <a:p>
            <a:pPr lvl="0"/>
            <a:fld id="{65C07B29-C5F5-4710-8E4E-0E88DE2ACDE7}" type="slidenum">
              <a:rPr lang="pt-PT" smtClean="0"/>
              <a:t>4</a:t>
            </a:fld>
            <a:endParaRPr lang="pt-P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9C0E9B-0F11-403E-B9FC-0D95414564A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pt-PT"/>
              <a:t>Utilities and applications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6D0C334-6231-4B75-82A3-9BBED9960AD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908300" y="1728216"/>
            <a:ext cx="10168128" cy="3694176"/>
          </a:xfrm>
        </p:spPr>
        <p:txBody>
          <a:bodyPr/>
          <a:lstStyle/>
          <a:p>
            <a:pPr marL="0" lvl="0" indent="0">
              <a:buNone/>
            </a:pPr>
            <a:r>
              <a:rPr lang="pt-PT"/>
              <a:t>Solar cells;</a:t>
            </a:r>
          </a:p>
          <a:p>
            <a:pPr lvl="0"/>
            <a:endParaRPr lang="pt-PT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7FC74D4-E61C-4A61-9F93-D201CA30EB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5942"/>
          <a:stretch>
            <a:fillRect/>
          </a:stretch>
        </p:blipFill>
        <p:spPr>
          <a:xfrm>
            <a:off x="590034" y="2334591"/>
            <a:ext cx="2860691" cy="218881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896915D7-317B-4856-8BBA-657E373AD7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6965" y="2146819"/>
            <a:ext cx="3140058" cy="210247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7D5A584-4729-4C46-96F7-5753BE6C3540}"/>
              </a:ext>
            </a:extLst>
          </p:cNvPr>
          <p:cNvSpPr txBox="1"/>
          <p:nvPr/>
        </p:nvSpPr>
        <p:spPr>
          <a:xfrm>
            <a:off x="5324432" y="1706681"/>
            <a:ext cx="1440874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Avenir Next LT Pro" pitchFamily="34"/>
              </a:rPr>
              <a:t>Glasses </a:t>
            </a:r>
            <a:r>
              <a:rPr lang="pt-PT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</a:t>
            </a:r>
          </a:p>
        </p:txBody>
      </p:sp>
      <p:pic>
        <p:nvPicPr>
          <p:cNvPr id="7" name="Imagem 7">
            <a:extLst>
              <a:ext uri="{FF2B5EF4-FFF2-40B4-BE49-F238E27FC236}">
                <a16:creationId xmlns:a16="http://schemas.microsoft.com/office/drawing/2014/main" id="{1FA0F3EA-7173-44E1-94E6-B2837C9AF4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4519" y="4249299"/>
            <a:ext cx="2860691" cy="190365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CaixaDeTexto 8">
            <a:extLst>
              <a:ext uri="{FF2B5EF4-FFF2-40B4-BE49-F238E27FC236}">
                <a16:creationId xmlns:a16="http://schemas.microsoft.com/office/drawing/2014/main" id="{ABDE4374-D53A-4653-9BA1-B6E39A2A89BD}"/>
              </a:ext>
            </a:extLst>
          </p:cNvPr>
          <p:cNvSpPr txBox="1"/>
          <p:nvPr/>
        </p:nvSpPr>
        <p:spPr>
          <a:xfrm>
            <a:off x="5227853" y="6176159"/>
            <a:ext cx="1736290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Avenir Next LT Pro" pitchFamily="34"/>
              </a:rPr>
              <a:t>Hard disk </a:t>
            </a:r>
            <a:r>
              <a:rPr lang="pt-PT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</a:t>
            </a:r>
          </a:p>
        </p:txBody>
      </p:sp>
      <p:pic>
        <p:nvPicPr>
          <p:cNvPr id="9" name="Imagem 9">
            <a:extLst>
              <a:ext uri="{FF2B5EF4-FFF2-40B4-BE49-F238E27FC236}">
                <a16:creationId xmlns:a16="http://schemas.microsoft.com/office/drawing/2014/main" id="{63851C02-C430-479E-9746-F8FA0A46E1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4398" y="2213405"/>
            <a:ext cx="2848109" cy="203588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0" name="CaixaDeTexto 10">
            <a:extLst>
              <a:ext uri="{FF2B5EF4-FFF2-40B4-BE49-F238E27FC236}">
                <a16:creationId xmlns:a16="http://schemas.microsoft.com/office/drawing/2014/main" id="{3DE9B8BB-01BC-4529-AD2D-FF6775384CB0}"/>
              </a:ext>
            </a:extLst>
          </p:cNvPr>
          <p:cNvSpPr txBox="1"/>
          <p:nvPr/>
        </p:nvSpPr>
        <p:spPr>
          <a:xfrm>
            <a:off x="9023838" y="1737917"/>
            <a:ext cx="1736290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Avenir Next LT Pro" pitchFamily="34"/>
              </a:rPr>
              <a:t>Batteries</a:t>
            </a:r>
            <a:endParaRPr lang="pt-PT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11" name="Imagem 11">
            <a:extLst>
              <a:ext uri="{FF2B5EF4-FFF2-40B4-BE49-F238E27FC236}">
                <a16:creationId xmlns:a16="http://schemas.microsoft.com/office/drawing/2014/main" id="{56650B73-E34D-476F-9174-B65490D7AA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3900" y="4363663"/>
            <a:ext cx="2576166" cy="1717444"/>
          </a:xfrm>
          <a:prstGeom prst="rect">
            <a:avLst/>
          </a:prstGeom>
          <a:noFill/>
          <a:ln cap="flat"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  <p:sp>
        <p:nvSpPr>
          <p:cNvPr id="12" name="CaixaDeTexto 13">
            <a:extLst>
              <a:ext uri="{FF2B5EF4-FFF2-40B4-BE49-F238E27FC236}">
                <a16:creationId xmlns:a16="http://schemas.microsoft.com/office/drawing/2014/main" id="{6CE5A58E-92B4-44B1-B91C-1A5791517240}"/>
              </a:ext>
            </a:extLst>
          </p:cNvPr>
          <p:cNvSpPr txBox="1"/>
          <p:nvPr/>
        </p:nvSpPr>
        <p:spPr>
          <a:xfrm>
            <a:off x="9299191" y="6151571"/>
            <a:ext cx="1736290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Avenir Next LT Pro" pitchFamily="34"/>
              </a:rPr>
              <a:t>Screens</a:t>
            </a:r>
            <a:endParaRPr lang="pt-PT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13" name="Imagem 14">
            <a:extLst>
              <a:ext uri="{FF2B5EF4-FFF2-40B4-BE49-F238E27FC236}">
                <a16:creationId xmlns:a16="http://schemas.microsoft.com/office/drawing/2014/main" id="{96358E63-A533-4009-A679-050D7600DB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231" y="4093595"/>
            <a:ext cx="2636279" cy="180986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CaixaDeTexto 15">
            <a:extLst>
              <a:ext uri="{FF2B5EF4-FFF2-40B4-BE49-F238E27FC236}">
                <a16:creationId xmlns:a16="http://schemas.microsoft.com/office/drawing/2014/main" id="{D61721B9-A42E-4826-9EBE-3268D4EB6F67}"/>
              </a:ext>
            </a:extLst>
          </p:cNvPr>
          <p:cNvSpPr txBox="1"/>
          <p:nvPr/>
        </p:nvSpPr>
        <p:spPr>
          <a:xfrm>
            <a:off x="655231" y="5989292"/>
            <a:ext cx="2528178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Avenir Next LT Pro" pitchFamily="34"/>
              </a:rPr>
              <a:t>Medical Devices</a:t>
            </a:r>
            <a:endParaRPr lang="pt-PT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5" name="Marcador de Posição do Número do Diapositivo 14">
            <a:extLst>
              <a:ext uri="{FF2B5EF4-FFF2-40B4-BE49-F238E27FC236}">
                <a16:creationId xmlns:a16="http://schemas.microsoft.com/office/drawing/2014/main" id="{BE710769-46FE-49AC-883C-191E25C8794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5</a:t>
            </a:fld>
            <a:endParaRPr lang="pt-PT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1F94E1-9693-4241-8821-93C2017798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4896" y="617914"/>
            <a:ext cx="10168128" cy="1179576"/>
          </a:xfrm>
        </p:spPr>
        <p:txBody>
          <a:bodyPr/>
          <a:lstStyle/>
          <a:p>
            <a:pPr lvl="0"/>
            <a:r>
              <a:rPr lang="pt-PT"/>
              <a:t>PLD- How to produce?</a:t>
            </a:r>
          </a:p>
        </p:txBody>
      </p:sp>
      <p:pic>
        <p:nvPicPr>
          <p:cNvPr id="3" name="Marcador de Posição de Conteúdo 3">
            <a:extLst>
              <a:ext uri="{FF2B5EF4-FFF2-40B4-BE49-F238E27FC236}">
                <a16:creationId xmlns:a16="http://schemas.microsoft.com/office/drawing/2014/main" id="{9EF267AE-B11E-4D55-B54F-831F0F44EC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05041" y="3429000"/>
            <a:ext cx="4273238" cy="3340732"/>
          </a:xfrm>
        </p:spPr>
      </p:pic>
      <p:pic>
        <p:nvPicPr>
          <p:cNvPr id="4" name="Imagem 4">
            <a:extLst>
              <a:ext uri="{FF2B5EF4-FFF2-40B4-BE49-F238E27FC236}">
                <a16:creationId xmlns:a16="http://schemas.microsoft.com/office/drawing/2014/main" id="{AD80760A-C29D-4C80-B8AC-41A0E3B9D4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603" y="3517267"/>
            <a:ext cx="5370545" cy="3340732"/>
          </a:xfrm>
          <a:prstGeom prst="rect">
            <a:avLst/>
          </a:prstGeom>
          <a:noFill/>
          <a:ln cap="flat"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5">
                <a:extLst>
                  <a:ext uri="{FF2B5EF4-FFF2-40B4-BE49-F238E27FC236}">
                    <a16:creationId xmlns:a16="http://schemas.microsoft.com/office/drawing/2014/main" id="{E9B7438C-ACE7-4CEB-878B-7520ECBE2D13}"/>
                  </a:ext>
                </a:extLst>
              </p:cNvPr>
              <p:cNvSpPr txBox="1"/>
              <p:nvPr/>
            </p:nvSpPr>
            <p:spPr>
              <a:xfrm>
                <a:off x="172044" y="1797490"/>
                <a:ext cx="5112053" cy="2308324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Experimental conditions:</a:t>
                </a:r>
              </a:p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-Deposition Temperature: </a:t>
                </a:r>
                <a14:m>
                  <m:oMath xmlns:m="http://schemas.openxmlformats.org/officeDocument/2006/math">
                    <m:r>
                      <a:rPr lang="en-US" sz="2400" b="0" i="1" u="none" strike="noStrike" kern="1200" cap="none" spc="0" baseline="0" dirty="0" smtClean="0">
                        <a:solidFill>
                          <a:srgbClr val="000000"/>
                        </a:solidFill>
                        <a:uFillTx/>
                        <a:latin typeface="Cambria Math" panose="02040503050406030204" pitchFamily="18" charset="0"/>
                      </a:rPr>
                      <m:t>650</m:t>
                    </m:r>
                    <m:r>
                      <a:rPr lang="pt-PT" sz="2400" b="0" i="1" u="none" strike="noStrike" kern="1200" cap="none" spc="0" baseline="0" dirty="0" smtClean="0">
                        <a:solidFill>
                          <a:srgbClr val="000000"/>
                        </a:solidFill>
                        <a:uFillTx/>
                        <a:latin typeface="Cambria Math" panose="02040503050406030204" pitchFamily="18" charset="0"/>
                      </a:rPr>
                      <m:t>°</m:t>
                    </m:r>
                    <m:r>
                      <m:rPr>
                        <m:sty m:val="p"/>
                      </m:rPr>
                      <a:rPr lang="en-US" sz="2400" b="0" i="0" u="none" strike="noStrike" kern="1200" cap="none" spc="0" baseline="0" dirty="0" smtClean="0">
                        <a:solidFill>
                          <a:srgbClr val="000000"/>
                        </a:solidFill>
                        <a:uFillTx/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br>
                  <a:rPr lang="en-US" sz="2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</a:br>
                <a:r>
                  <a:rPr lang="en-US" sz="2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-O2 Pressure: </a:t>
                </a:r>
                <a14:m>
                  <m:oMath xmlns:m="http://schemas.openxmlformats.org/officeDocument/2006/math">
                    <m:r>
                      <a:rPr lang="en-US" sz="2400" b="0" i="1" u="none" strike="noStrike" kern="1200" cap="none" spc="0" baseline="0" dirty="0" smtClean="0">
                        <a:solidFill>
                          <a:srgbClr val="000000"/>
                        </a:solidFill>
                        <a:uFillTx/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en-US" sz="2400" b="0" i="0" u="none" strike="noStrike" kern="1200" cap="none" spc="0" baseline="0" dirty="0" smtClean="0">
                        <a:solidFill>
                          <a:srgbClr val="000000"/>
                        </a:solidFill>
                        <a:uFillTx/>
                        <a:latin typeface="Cambria Math" panose="02040503050406030204" pitchFamily="18" charset="0"/>
                      </a:rPr>
                      <m:t>m</m:t>
                    </m:r>
                    <m:r>
                      <m:rPr>
                        <m:sty m:val="p"/>
                      </m:rPr>
                      <a:rPr lang="pt-PT" sz="2400" b="0" i="0" u="none" strike="noStrike" kern="1200" cap="none" spc="0" baseline="0" dirty="0" smtClean="0">
                        <a:solidFill>
                          <a:srgbClr val="000000"/>
                        </a:solidFill>
                        <a:uFillTx/>
                        <a:latin typeface="Cambria Math" panose="02040503050406030204" pitchFamily="18" charset="0"/>
                      </a:rPr>
                      <m:t>b</m:t>
                    </m:r>
                  </m:oMath>
                </a14:m>
                <a:r>
                  <a:rPr lang="en-US" sz="2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ar</a:t>
                </a:r>
                <a:br>
                  <a:rPr lang="en-US" sz="2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</a:br>
                <a:r>
                  <a:rPr lang="en-US" sz="2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-Deposition Time: </a:t>
                </a:r>
                <a14:m>
                  <m:oMath xmlns:m="http://schemas.openxmlformats.org/officeDocument/2006/math">
                    <m:r>
                      <a:rPr lang="en-US" sz="2400" b="0" i="1" u="none" strike="noStrike" kern="1200" cap="none" spc="0" baseline="0" dirty="0" smtClean="0">
                        <a:solidFill>
                          <a:srgbClr val="000000"/>
                        </a:solidFill>
                        <a:uFillTx/>
                        <a:latin typeface="Cambria Math" panose="02040503050406030204" pitchFamily="18" charset="0"/>
                      </a:rPr>
                      <m:t>45 </m:t>
                    </m:r>
                    <m:r>
                      <m:rPr>
                        <m:sty m:val="p"/>
                      </m:rPr>
                      <a:rPr lang="pt-PT" sz="2400" b="0" i="0" u="none" strike="noStrike" kern="1200" cap="none" spc="0" baseline="0" dirty="0" smtClean="0">
                        <a:solidFill>
                          <a:srgbClr val="000000"/>
                        </a:solidFill>
                        <a:uFillTx/>
                        <a:latin typeface="Cambria Math" panose="02040503050406030204" pitchFamily="18" charset="0"/>
                      </a:rPr>
                      <m:t>min</m:t>
                    </m:r>
                  </m:oMath>
                </a14:m>
                <a:r>
                  <a:rPr lang="en-US" sz="2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utes</a:t>
                </a:r>
                <a:br>
                  <a:rPr lang="en-US" sz="2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</a:br>
                <a:r>
                  <a:rPr lang="en-US" sz="2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-Laser Energy: </a:t>
                </a:r>
                <a14:m>
                  <m:oMath xmlns:m="http://schemas.openxmlformats.org/officeDocument/2006/math">
                    <m:r>
                      <a:rPr lang="en-US" sz="2400" b="0" i="1" u="none" strike="noStrike" kern="1200" cap="none" spc="0" baseline="0" dirty="0" smtClean="0">
                        <a:solidFill>
                          <a:srgbClr val="000000"/>
                        </a:solidFill>
                        <a:uFillTx/>
                        <a:latin typeface="Cambria Math" panose="02040503050406030204" pitchFamily="18" charset="0"/>
                      </a:rPr>
                      <m:t>350 </m:t>
                    </m:r>
                    <m:r>
                      <m:rPr>
                        <m:sty m:val="p"/>
                      </m:rPr>
                      <a:rPr lang="en-US" sz="2400" b="0" i="0" u="none" strike="noStrike" kern="1200" cap="none" spc="0" baseline="0" dirty="0" err="1">
                        <a:solidFill>
                          <a:srgbClr val="000000"/>
                        </a:solidFill>
                        <a:uFillTx/>
                        <a:latin typeface="Cambria Math" panose="02040503050406030204" pitchFamily="18" charset="0"/>
                      </a:rPr>
                      <m:t>mJ</m:t>
                    </m:r>
                  </m:oMath>
                </a14:m>
                <a:br>
                  <a:rPr lang="en-US" sz="2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</a:br>
                <a:r>
                  <a:rPr lang="en-US" sz="2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-Laser Frequency: </a:t>
                </a:r>
                <a14:m>
                  <m:oMath xmlns:m="http://schemas.openxmlformats.org/officeDocument/2006/math">
                    <m:r>
                      <a:rPr lang="en-US" sz="2400" b="0" i="1" u="none" strike="noStrike" kern="1200" cap="none" spc="0" baseline="0" dirty="0" smtClean="0">
                        <a:solidFill>
                          <a:srgbClr val="000000"/>
                        </a:solidFill>
                        <a:uFillTx/>
                        <a:latin typeface="Cambria Math" panose="02040503050406030204" pitchFamily="18" charset="0"/>
                      </a:rPr>
                      <m:t>6 </m:t>
                    </m:r>
                    <m:r>
                      <m:rPr>
                        <m:sty m:val="p"/>
                      </m:rPr>
                      <a:rPr lang="en-US" sz="2400" b="0" i="0" u="none" strike="noStrike" kern="1200" cap="none" spc="0" baseline="0" dirty="0" smtClean="0">
                        <a:solidFill>
                          <a:srgbClr val="000000"/>
                        </a:solidFill>
                        <a:uFillTx/>
                        <a:latin typeface="Cambria Math" panose="02040503050406030204" pitchFamily="18" charset="0"/>
                      </a:rPr>
                      <m:t>Hz</m:t>
                    </m:r>
                  </m:oMath>
                </a14:m>
                <a:endParaRPr lang="en-US" sz="2400" b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5" name="CaixaDeTexto 5">
                <a:extLst>
                  <a:ext uri="{FF2B5EF4-FFF2-40B4-BE49-F238E27FC236}">
                    <a16:creationId xmlns:a16="http://schemas.microsoft.com/office/drawing/2014/main" id="{E9B7438C-ACE7-4CEB-878B-7520ECBE2D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044" y="1797490"/>
                <a:ext cx="5112053" cy="2308324"/>
              </a:xfrm>
              <a:prstGeom prst="rect">
                <a:avLst/>
              </a:prstGeom>
              <a:blipFill>
                <a:blip r:embed="rId4"/>
                <a:stretch>
                  <a:fillRect l="-1788" t="-2111" b="-5013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m 5">
            <a:extLst>
              <a:ext uri="{FF2B5EF4-FFF2-40B4-BE49-F238E27FC236}">
                <a16:creationId xmlns:a16="http://schemas.microsoft.com/office/drawing/2014/main" id="{1C5F6988-4FF9-4D6A-9D0F-F70623158C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5041" y="481724"/>
            <a:ext cx="4273238" cy="287439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88E9C80D-92C6-43D2-A7CB-F012AB2596CE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6</a:t>
            </a:fld>
            <a:endParaRPr lang="pt-P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C28B77-D44C-4770-A39C-BF195A6DF6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11939" y="604061"/>
            <a:ext cx="10168128" cy="1179576"/>
          </a:xfrm>
        </p:spPr>
        <p:txBody>
          <a:bodyPr/>
          <a:lstStyle/>
          <a:p>
            <a:pPr lvl="0"/>
            <a:r>
              <a:rPr lang="pt-PT"/>
              <a:t>LiNbO3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081FFD8-32D1-49DB-9862-78875DA79FE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13789" y="2214786"/>
            <a:ext cx="10993300" cy="4399370"/>
          </a:xfrm>
        </p:spPr>
        <p:txBody>
          <a:bodyPr/>
          <a:lstStyle/>
          <a:p>
            <a:pPr lvl="0" algn="just"/>
            <a:r>
              <a:rPr lang="en-US" dirty="0"/>
              <a:t>Professor Bernardo and his PhD students Bruna and João wanted to make thin films and study their physical properties. </a:t>
            </a:r>
          </a:p>
          <a:p>
            <a:pPr lvl="0" algn="just"/>
            <a:r>
              <a:rPr lang="en-US" dirty="0"/>
              <a:t>They chose LiNbO3 as a film and </a:t>
            </a:r>
            <a:r>
              <a:rPr lang="en-US" dirty="0" err="1"/>
              <a:t>PtSi</a:t>
            </a:r>
            <a:r>
              <a:rPr lang="en-US" dirty="0"/>
              <a:t>(001) as substrate due to the wide range of physical properties exhibited by LiNbO3.</a:t>
            </a: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F4E09D0D-66CB-40E2-9EE3-B9346BAC1185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7</a:t>
            </a:fld>
            <a:endParaRPr lang="pt-P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E5C2C1-05DD-4D93-8E4E-5E9C0D6FF0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11939" y="256032"/>
            <a:ext cx="10168128" cy="1179576"/>
          </a:xfrm>
        </p:spPr>
        <p:txBody>
          <a:bodyPr/>
          <a:lstStyle/>
          <a:p>
            <a:pPr lvl="0"/>
            <a:r>
              <a:rPr lang="pt-PT" dirty="0"/>
              <a:t>LiNbO3 ID </a:t>
            </a:r>
            <a:r>
              <a:rPr lang="pt-PT" dirty="0" err="1"/>
              <a:t>Card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Posição de Conteúdo 2">
                <a:extLst>
                  <a:ext uri="{FF2B5EF4-FFF2-40B4-BE49-F238E27FC236}">
                    <a16:creationId xmlns:a16="http://schemas.microsoft.com/office/drawing/2014/main" id="{9BFD8EFD-E152-4AE2-B09A-896AA0E56C64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790261" y="1435608"/>
                <a:ext cx="10168128" cy="3694176"/>
              </a:xfrm>
            </p:spPr>
            <p:txBody>
              <a:bodyPr/>
              <a:lstStyle/>
              <a:p>
                <a:pPr lvl="0" algn="just"/>
                <a:r>
                  <a:rPr lang="pt-PT" sz="2000" dirty="0"/>
                  <a:t>Physical properties: </a:t>
                </a:r>
                <a:r>
                  <a:rPr lang="en-US" sz="2000" dirty="0"/>
                  <a:t>ferroelectric material, high piezoelectric, pyroelectric, electro-optical, birefringent, photorefractive and </a:t>
                </a:r>
                <a:r>
                  <a:rPr lang="en-US" sz="2000" dirty="0" err="1"/>
                  <a:t>photoelastic</a:t>
                </a:r>
                <a:r>
                  <a:rPr lang="en-US" sz="2000" dirty="0"/>
                  <a:t> properties.</a:t>
                </a:r>
              </a:p>
              <a:p>
                <a:pPr algn="just"/>
                <a:r>
                  <a:rPr lang="en-US" sz="2000" dirty="0"/>
                  <a:t>Structure: rhombohedral (R3c) </a:t>
                </a:r>
              </a:p>
              <a:p>
                <a:pPr algn="just"/>
                <a:r>
                  <a:rPr lang="en-US" sz="2000" dirty="0"/>
                  <a:t>Lattice parameters: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= 5,1494 </m:t>
                    </m:r>
                    <m:r>
                      <a:rPr lang="en-US" sz="2000" i="0" dirty="0">
                        <a:latin typeface="Cambria Math" panose="02040503050406030204" pitchFamily="18" charset="0"/>
                      </a:rPr>
                      <m:t>Å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= 13,862 </m:t>
                    </m:r>
                    <m:r>
                      <a:rPr lang="en-US" sz="2000" i="0" dirty="0">
                        <a:latin typeface="Cambria Math" panose="02040503050406030204" pitchFamily="18" charset="0"/>
                      </a:rPr>
                      <m:t>Å</m:t>
                    </m:r>
                  </m:oMath>
                </a14:m>
                <a:endParaRPr lang="en-US" sz="2000" dirty="0"/>
              </a:p>
              <a:p>
                <a:pPr lvl="0" algn="just"/>
                <a:r>
                  <a:rPr lang="en-US" sz="2000" dirty="0"/>
                  <a:t>Currie Temperature:</a:t>
                </a:r>
                <a14:m>
                  <m:oMath xmlns:m="http://schemas.openxmlformats.org/officeDocument/2006/math">
                    <m:r>
                      <a:rPr lang="pt-PT" sz="2000" i="1" dirty="0" smtClean="0">
                        <a:latin typeface="Cambria Math" panose="02040503050406030204" pitchFamily="18" charset="0"/>
                      </a:rPr>
                      <m:t>1,530</m:t>
                    </m:r>
                    <m:r>
                      <m:rPr>
                        <m:sty m:val="p"/>
                      </m:rPr>
                      <a:rPr lang="pt-PT" sz="2000" i="0" dirty="0" smtClean="0"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endParaRPr lang="en-US" sz="1600" dirty="0"/>
              </a:p>
              <a:p>
                <a:pPr lvl="0" algn="just"/>
                <a:r>
                  <a:rPr lang="en-US" sz="2000" dirty="0"/>
                  <a:t>Molar Mass:</a:t>
                </a:r>
                <a:r>
                  <a:rPr lang="pt-PT" dirty="0"/>
                  <a:t> </a:t>
                </a:r>
                <a14:m>
                  <m:oMath xmlns:m="http://schemas.openxmlformats.org/officeDocument/2006/math">
                    <m:r>
                      <a:rPr lang="pt-PT" sz="2000" i="1" dirty="0" smtClean="0">
                        <a:latin typeface="Cambria Math" panose="02040503050406030204" pitchFamily="18" charset="0"/>
                      </a:rPr>
                      <m:t>147</m:t>
                    </m:r>
                    <m:r>
                      <a:rPr lang="pt-PT" sz="2000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pt-PT" sz="2000" i="1" dirty="0" smtClean="0">
                        <a:latin typeface="Cambria Math" panose="02040503050406030204" pitchFamily="18" charset="0"/>
                      </a:rPr>
                      <m:t>846 </m:t>
                    </m:r>
                    <m:r>
                      <m:rPr>
                        <m:sty m:val="p"/>
                      </m:rPr>
                      <a:rPr lang="pt-PT" sz="2000" i="0" dirty="0" smtClean="0">
                        <a:latin typeface="Cambria Math" panose="02040503050406030204" pitchFamily="18" charset="0"/>
                      </a:rPr>
                      <m:t>g</m:t>
                    </m:r>
                    <m:r>
                      <a:rPr lang="pt-PT" sz="200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pt-PT" sz="2000" i="0" dirty="0" smtClean="0">
                        <a:latin typeface="Cambria Math" panose="02040503050406030204" pitchFamily="18" charset="0"/>
                      </a:rPr>
                      <m:t>mol</m:t>
                    </m:r>
                  </m:oMath>
                </a14:m>
                <a:endParaRPr lang="pt-PT" sz="2000" dirty="0"/>
              </a:p>
              <a:p>
                <a:pPr lvl="0" algn="just"/>
                <a:r>
                  <a:rPr lang="pt-PT" sz="2000" dirty="0" err="1"/>
                  <a:t>Band</a:t>
                </a:r>
                <a:r>
                  <a:rPr lang="pt-PT" sz="2000" dirty="0"/>
                  <a:t> Gap: </a:t>
                </a:r>
                <a14:m>
                  <m:oMath xmlns:m="http://schemas.openxmlformats.org/officeDocument/2006/math">
                    <m:r>
                      <a:rPr lang="pt-PT" sz="2000" i="1" dirty="0" smtClean="0">
                        <a:latin typeface="Cambria Math" panose="02040503050406030204" pitchFamily="18" charset="0"/>
                      </a:rPr>
                      <m:t>4</m:t>
                    </m:r>
                    <m:r>
                      <m:rPr>
                        <m:sty m:val="p"/>
                      </m:rPr>
                      <a:rPr lang="pt-PT" sz="2000" i="0" dirty="0" smtClean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endParaRPr lang="pt-PT" sz="2000" dirty="0"/>
              </a:p>
              <a:p>
                <a:pPr lvl="0" algn="just"/>
                <a:endParaRPr lang="pt-PT" sz="2000" dirty="0"/>
              </a:p>
            </p:txBody>
          </p:sp>
        </mc:Choice>
        <mc:Fallback xmlns="">
          <p:sp>
            <p:nvSpPr>
              <p:cNvPr id="3" name="Marcador de Posição de Conteúdo 2">
                <a:extLst>
                  <a:ext uri="{FF2B5EF4-FFF2-40B4-BE49-F238E27FC236}">
                    <a16:creationId xmlns:a16="http://schemas.microsoft.com/office/drawing/2014/main" id="{9BFD8EFD-E152-4AE2-B09A-896AA0E56C64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90261" y="1435608"/>
                <a:ext cx="10168128" cy="3694176"/>
              </a:xfrm>
              <a:blipFill>
                <a:blip r:embed="rId2"/>
                <a:stretch>
                  <a:fillRect l="-540" t="-660" r="-600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m 4">
            <a:extLst>
              <a:ext uri="{FF2B5EF4-FFF2-40B4-BE49-F238E27FC236}">
                <a16:creationId xmlns:a16="http://schemas.microsoft.com/office/drawing/2014/main" id="{C407E745-2CBD-4A90-8F2B-0EBDD2082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2419" y="3219917"/>
            <a:ext cx="6955263" cy="331899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5D8FDD15-FB14-4A5D-BD03-BE6B2AD8B6E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8</a:t>
            </a:fld>
            <a:endParaRPr lang="pt-PT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455B09-19DE-4D98-BC70-9CE767659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LiNbO3- Utilities and applications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9E713132-950A-4BA5-B5C6-7EF357FEC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082" y="1595920"/>
            <a:ext cx="10168128" cy="3694176"/>
          </a:xfrm>
        </p:spPr>
        <p:txBody>
          <a:bodyPr/>
          <a:lstStyle/>
          <a:p>
            <a:r>
              <a:rPr lang="en-US" dirty="0" err="1"/>
              <a:t>Piezoeletric</a:t>
            </a:r>
            <a:r>
              <a:rPr lang="en-US" dirty="0"/>
              <a:t> Devices</a:t>
            </a:r>
          </a:p>
          <a:p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3E22F42D-FA78-4D01-99EB-43ED135F21E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65C07B29-C5F5-4710-8E4E-0E88DE2ACDE7}" type="slidenum">
              <a:rPr lang="pt-PT" smtClean="0"/>
              <a:t>9</a:t>
            </a:fld>
            <a:endParaRPr lang="pt-PT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C228DC8-11B7-468E-AAC6-DD6F5FD7CB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331" b="29050"/>
          <a:stretch/>
        </p:blipFill>
        <p:spPr>
          <a:xfrm>
            <a:off x="891548" y="2282983"/>
            <a:ext cx="3325544" cy="1783115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91D16956-2E1D-47F0-BE8D-EF3F8DC2C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3284" y="2205656"/>
            <a:ext cx="5214424" cy="1962199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3E0833D5-683A-4957-ACA2-5A52DC03C020}"/>
              </a:ext>
            </a:extLst>
          </p:cNvPr>
          <p:cNvSpPr/>
          <p:nvPr/>
        </p:nvSpPr>
        <p:spPr>
          <a:xfrm>
            <a:off x="7794305" y="1613242"/>
            <a:ext cx="2340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venir Next LT Pro" panose="020B0504020202020204" pitchFamily="34" charset="0"/>
              </a:rPr>
              <a:t>Waveguides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273B9D40-A2B6-4460-9444-1B06DA898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8470" y="4158235"/>
            <a:ext cx="4067175" cy="1943100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A3255256-707B-48AD-9104-F405EB7FD53A}"/>
              </a:ext>
            </a:extLst>
          </p:cNvPr>
          <p:cNvSpPr/>
          <p:nvPr/>
        </p:nvSpPr>
        <p:spPr>
          <a:xfrm>
            <a:off x="3701001" y="6094741"/>
            <a:ext cx="3348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Avenir Next LT Pro" panose="020B0504020202020204" pitchFamily="34" charset="0"/>
              </a:rPr>
              <a:t>Optical Modulators</a:t>
            </a:r>
          </a:p>
        </p:txBody>
      </p:sp>
    </p:spTree>
    <p:extLst>
      <p:ext uri="{BB962C8B-B14F-4D97-AF65-F5344CB8AC3E}">
        <p14:creationId xmlns:p14="http://schemas.microsoft.com/office/powerpoint/2010/main" val="2646418145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presentação1.potx" id="{D91CA2F0-2FA2-4B08-B1DE-5D260D262866}" vid="{A86C4CFD-D7D1-4EA0-A36D-5AA6BF1FE9C1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7190BA3483B1943B9AD0D0BC482DFE8" ma:contentTypeVersion="9" ma:contentTypeDescription="Criar um novo documento." ma:contentTypeScope="" ma:versionID="7c3272b069606f232e41d3129071da94">
  <xsd:schema xmlns:xsd="http://www.w3.org/2001/XMLSchema" xmlns:xs="http://www.w3.org/2001/XMLSchema" xmlns:p="http://schemas.microsoft.com/office/2006/metadata/properties" xmlns:ns3="73c805d9-17e5-45cd-8d5d-2b826d2be2db" targetNamespace="http://schemas.microsoft.com/office/2006/metadata/properties" ma:root="true" ma:fieldsID="234c1ccf2175fa2c722d4eafb06f258d" ns3:_="">
    <xsd:import namespace="73c805d9-17e5-45cd-8d5d-2b826d2be2d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c805d9-17e5-45cd-8d5d-2b826d2be2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2D69217-141C-4C52-B0E8-618423A31F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3c805d9-17e5-45cd-8d5d-2b826d2be2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6351620-9550-406D-BD4D-E99A06AB7A2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03ABDC-B1D4-4F46-AB54-F268F05E24D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1099</Words>
  <Application>Microsoft Office PowerPoint</Application>
  <PresentationFormat>Ecrã Panorâmico</PresentationFormat>
  <Paragraphs>200</Paragraphs>
  <Slides>38</Slides>
  <Notes>2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38</vt:i4>
      </vt:variant>
    </vt:vector>
  </HeadingPairs>
  <TitlesOfParts>
    <vt:vector size="44" baseType="lpstr">
      <vt:lpstr>Arial</vt:lpstr>
      <vt:lpstr>Avenir Next LT Pro</vt:lpstr>
      <vt:lpstr>Calibri</vt:lpstr>
      <vt:lpstr>Cambria Math</vt:lpstr>
      <vt:lpstr>Symbol</vt:lpstr>
      <vt:lpstr>AccentBoxVTI</vt:lpstr>
      <vt:lpstr>Dielectric Measurements on Thin Film (LiNbO3; SiPt)</vt:lpstr>
      <vt:lpstr>Outline</vt:lpstr>
      <vt:lpstr>Introduction</vt:lpstr>
      <vt:lpstr>Thin Films </vt:lpstr>
      <vt:lpstr>Utilities and applications</vt:lpstr>
      <vt:lpstr>PLD- How to produce?</vt:lpstr>
      <vt:lpstr>LiNbO3</vt:lpstr>
      <vt:lpstr>LiNbO3 ID Card</vt:lpstr>
      <vt:lpstr>LiNbO3- Utilities and applications</vt:lpstr>
      <vt:lpstr>Ferroelectric Effect</vt:lpstr>
      <vt:lpstr>How to measure dielectric data?</vt:lpstr>
      <vt:lpstr>Apresentação do PowerPoint</vt:lpstr>
      <vt:lpstr>Mathematical details</vt:lpstr>
      <vt:lpstr>Dielectric function</vt:lpstr>
      <vt:lpstr>Dielectric function</vt:lpstr>
      <vt:lpstr>Havriliak-Negami model</vt:lpstr>
      <vt:lpstr>Havriliak-Negami model</vt:lpstr>
      <vt:lpstr>Area measurement</vt:lpstr>
      <vt:lpstr>Uncertainties</vt:lpstr>
      <vt:lpstr>Data Treatment and analysis</vt:lpstr>
      <vt:lpstr>Fitting</vt:lpstr>
      <vt:lpstr>Fits without uncertainties</vt:lpstr>
      <vt:lpstr>Imaginary and real part individual fit</vt:lpstr>
      <vt:lpstr>Global fit – No corrections</vt:lpstr>
      <vt:lpstr>Global fits with real and imaginary corrections</vt:lpstr>
      <vt:lpstr>Global fit with corrections with exponents</vt:lpstr>
      <vt:lpstr>Apresentação do PowerPoint</vt:lpstr>
      <vt:lpstr>Fits with uncertainties</vt:lpstr>
      <vt:lpstr>Imaginary and real part individual fit</vt:lpstr>
      <vt:lpstr>Global fit – No corrections</vt:lpstr>
      <vt:lpstr>Global fits with real and imaginary corrections</vt:lpstr>
      <vt:lpstr>Global fit with corrections with exponents</vt:lpstr>
      <vt:lpstr>Apresentação do PowerPoint</vt:lpstr>
      <vt:lpstr>Parameter comparison</vt:lpstr>
      <vt:lpstr>Conclusions</vt:lpstr>
      <vt:lpstr>Comparison of the fits</vt:lpstr>
      <vt:lpstr>Comparison of the fits</vt:lpstr>
      <vt:lpstr>Possible Improvements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Dieletrics Measures on Thin Film (LiNbO3; SiPt)</dc:title>
  <dc:creator>Marco Ivan Novais Ribeiro Silva Brito</dc:creator>
  <cp:lastModifiedBy>Marco Ivan Novais Ribeiro Silva Brito</cp:lastModifiedBy>
  <cp:revision>35</cp:revision>
  <dcterms:created xsi:type="dcterms:W3CDTF">2020-05-10T14:19:24Z</dcterms:created>
  <dcterms:modified xsi:type="dcterms:W3CDTF">2020-05-13T10:24:46Z</dcterms:modified>
</cp:coreProperties>
</file>