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71" r:id="rId4"/>
    <p:sldId id="273" r:id="rId5"/>
    <p:sldId id="276" r:id="rId6"/>
    <p:sldId id="277" r:id="rId7"/>
    <p:sldId id="275" r:id="rId8"/>
    <p:sldId id="272" r:id="rId9"/>
    <p:sldId id="274" r:id="rId10"/>
  </p:sldIdLst>
  <p:sldSz cx="9144000" cy="6858000" type="screen4x3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84" autoAdjust="0"/>
  </p:normalViewPr>
  <p:slideViewPr>
    <p:cSldViewPr>
      <p:cViewPr varScale="1">
        <p:scale>
          <a:sx n="74" d="100"/>
          <a:sy n="74" d="100"/>
        </p:scale>
        <p:origin x="82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1730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1730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r">
              <a:defRPr sz="1200"/>
            </a:lvl1pPr>
          </a:lstStyle>
          <a:p>
            <a:fld id="{BDF40922-173A-4505-A267-4FF14421FCDD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7" tIns="47393" rIns="94787" bIns="4739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4787" tIns="47393" rIns="94787" bIns="47393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1730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1730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r">
              <a:defRPr sz="1200"/>
            </a:lvl1pPr>
          </a:lstStyle>
          <a:p>
            <a:fld id="{5C68A7C0-5A97-4D52-B056-12A13BA789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527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0270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50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350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9045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777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836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559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434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626-20BA-4929-AFBA-A36BAEA9BBB3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993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0BDF-E7BF-4321-92F2-61F8516BA5B9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76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0AE7-EAD6-4F64-8AEA-22BFE1610117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69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A03A7-3A09-4665-9167-89E4FC3FCBF9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605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1918-6924-4FA9-8426-60BBAB335033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2734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70A9-D6DD-4CF0-997C-159F5568F8A3}" type="datetime1">
              <a:rPr lang="fr-FR" smtClean="0"/>
              <a:t>19/03/2020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61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CFBF-0B89-4423-BEF0-F8AF1F048676}" type="datetime1">
              <a:rPr lang="fr-FR" smtClean="0"/>
              <a:t>19/03/2020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4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567D8-EC34-48FE-887F-F028F2BFE00E}" type="datetime1">
              <a:rPr lang="fr-FR" smtClean="0"/>
              <a:t>19/03/2020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89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CA899-8AE4-41A8-A116-960FADB4F85F}" type="datetime1">
              <a:rPr lang="fr-FR" smtClean="0"/>
              <a:t>19/03/2020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8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E26F-4E79-4340-AF65-14C6700682DC}" type="datetime1">
              <a:rPr lang="fr-FR" smtClean="0"/>
              <a:t>19/03/2020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9770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0E75-67E0-4674-B1C0-41D269BD1C4D}" type="datetime1">
              <a:rPr lang="fr-FR" smtClean="0"/>
              <a:t>19/03/2020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47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ED3A2-C5A3-488F-A056-3811DF0CF432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24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emf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278618" y="422616"/>
            <a:ext cx="1332833" cy="5940560"/>
            <a:chOff x="384348" y="2699792"/>
            <a:chExt cx="1332833" cy="5940560"/>
          </a:xfrm>
        </p:grpSpPr>
        <p:pic>
          <p:nvPicPr>
            <p:cNvPr id="5" name="Picture 2" descr="C:\Users\guesnon\AppData\Local\Temp\Fragmentation_Manip_2010_11_19_094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02" y="5724128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guesnon\AppData\Local\Temp\Guinevere_2009_11_013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02" y="6754544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guesnon\AppData\Local\Temp\LIRAT_Piege_2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74" y="4716016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5" descr="C:\Users\guesnon\AppData\Local\Temp\Nemo3_inside2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74" y="2699792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:\Users\guesnon\AppData\Local\Temp\Shirac2_2010_06_21_01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74" y="3707904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7" descr="C:\Users\guesnon\AppData\Local\Temp\Tonnerre_2010_06_001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348" y="7740352"/>
              <a:ext cx="1332833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e 10"/>
          <p:cNvGrpSpPr/>
          <p:nvPr/>
        </p:nvGrpSpPr>
        <p:grpSpPr>
          <a:xfrm>
            <a:off x="5508104" y="6165304"/>
            <a:ext cx="3460672" cy="504008"/>
            <a:chOff x="2331720" y="8280472"/>
            <a:chExt cx="3460672" cy="504008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1679" y="8352480"/>
              <a:ext cx="623559" cy="432000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1720" y="8280472"/>
              <a:ext cx="777600" cy="432000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810" y="8352480"/>
              <a:ext cx="915582" cy="432000"/>
            </a:xfrm>
            <a:prstGeom prst="rect">
              <a:avLst/>
            </a:prstGeom>
          </p:spPr>
        </p:pic>
      </p:grpSp>
      <p:pic>
        <p:nvPicPr>
          <p:cNvPr id="15" name="Imag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497" y="346246"/>
            <a:ext cx="2390236" cy="1368000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1</a:t>
            </a:fld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2051720" y="2289076"/>
            <a:ext cx="58326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336699"/>
                </a:solidFill>
              </a:rPr>
              <a:t>Design of the preamp board for the silicon detectors</a:t>
            </a:r>
          </a:p>
          <a:p>
            <a:pPr algn="ctr"/>
            <a:endParaRPr lang="fr-FR" sz="2800" dirty="0">
              <a:solidFill>
                <a:srgbClr val="336699"/>
              </a:solidFill>
            </a:endParaRPr>
          </a:p>
          <a:p>
            <a:pPr algn="ctr"/>
            <a:r>
              <a:rPr lang="fr-FR" sz="1400" dirty="0">
                <a:solidFill>
                  <a:srgbClr val="336699"/>
                </a:solidFill>
              </a:rPr>
              <a:t>Thursday 19 th March 2020 </a:t>
            </a:r>
          </a:p>
          <a:p>
            <a:pPr algn="ctr"/>
            <a:endParaRPr lang="fr-FR" sz="1400" dirty="0">
              <a:solidFill>
                <a:srgbClr val="336699"/>
              </a:solidFill>
            </a:endParaRPr>
          </a:p>
          <a:p>
            <a:pPr algn="ctr"/>
            <a:r>
              <a:rPr lang="fr-FR" sz="1400" dirty="0">
                <a:solidFill>
                  <a:srgbClr val="336699"/>
                </a:solidFill>
              </a:rPr>
              <a:t>Laurent </a:t>
            </a:r>
            <a:r>
              <a:rPr lang="fr-FR" sz="1400" dirty="0" err="1">
                <a:solidFill>
                  <a:srgbClr val="336699"/>
                </a:solidFill>
              </a:rPr>
              <a:t>Leterrier</a:t>
            </a:r>
            <a:r>
              <a:rPr lang="fr-FR" sz="1400" dirty="0">
                <a:solidFill>
                  <a:srgbClr val="336699"/>
                </a:solidFill>
              </a:rPr>
              <a:t>,  Xavier Fléchard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-324544" y="77800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426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2607" y="116632"/>
            <a:ext cx="5626968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336699"/>
                </a:solidFill>
              </a:rPr>
              <a:t>Main </a:t>
            </a:r>
            <a:r>
              <a:rPr lang="fr-FR" sz="2800" dirty="0" err="1">
                <a:solidFill>
                  <a:srgbClr val="336699"/>
                </a:solidFill>
              </a:rPr>
              <a:t>specifications</a:t>
            </a:r>
            <a:r>
              <a:rPr lang="fr-FR" sz="2800" dirty="0">
                <a:solidFill>
                  <a:srgbClr val="336699"/>
                </a:solidFill>
              </a:rPr>
              <a:t> for </a:t>
            </a:r>
            <a:r>
              <a:rPr lang="fr-FR" sz="2800" dirty="0" err="1">
                <a:solidFill>
                  <a:srgbClr val="336699"/>
                </a:solidFill>
              </a:rPr>
              <a:t>preamplifier</a:t>
            </a:r>
            <a:endParaRPr lang="fr-FR" sz="2800" dirty="0">
              <a:solidFill>
                <a:srgbClr val="336699"/>
              </a:solidFill>
            </a:endParaRP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2</a:t>
            </a:fld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29" name="Titre 1"/>
          <p:cNvSpPr txBox="1">
            <a:spLocks/>
          </p:cNvSpPr>
          <p:nvPr/>
        </p:nvSpPr>
        <p:spPr>
          <a:xfrm>
            <a:off x="899592" y="1124744"/>
            <a:ext cx="7920880" cy="4176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u="sng" dirty="0"/>
              <a:t>Si detector main </a:t>
            </a:r>
            <a:r>
              <a:rPr lang="fr-FR" sz="1800" u="sng" dirty="0" err="1"/>
              <a:t>characteristics</a:t>
            </a:r>
            <a:r>
              <a:rPr lang="fr-FR" sz="1800" u="sng" dirty="0"/>
              <a:t>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6 channels (5 </a:t>
            </a:r>
            <a:r>
              <a:rPr lang="fr-FR" sz="1800" dirty="0" err="1">
                <a:solidFill>
                  <a:srgbClr val="336699"/>
                </a:solidFill>
              </a:rPr>
              <a:t>strips</a:t>
            </a:r>
            <a:r>
              <a:rPr lang="fr-FR" sz="1800" dirty="0">
                <a:solidFill>
                  <a:srgbClr val="336699"/>
                </a:solidFill>
              </a:rPr>
              <a:t> + main signal on n </a:t>
            </a:r>
            <a:r>
              <a:rPr lang="fr-FR" sz="1800" dirty="0" err="1">
                <a:solidFill>
                  <a:srgbClr val="336699"/>
                </a:solidFill>
              </a:rPr>
              <a:t>side</a:t>
            </a:r>
            <a:r>
              <a:rPr lang="fr-FR" sz="1800" dirty="0">
                <a:solidFill>
                  <a:srgbClr val="336699"/>
                </a:solidFill>
              </a:rPr>
              <a:t>)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Detector </a:t>
            </a:r>
            <a:r>
              <a:rPr lang="fr-FR" sz="1800" dirty="0" err="1">
                <a:solidFill>
                  <a:srgbClr val="336699"/>
                </a:solidFill>
              </a:rPr>
              <a:t>capacitor</a:t>
            </a:r>
            <a:r>
              <a:rPr lang="fr-FR" sz="1800" dirty="0">
                <a:solidFill>
                  <a:srgbClr val="336699"/>
                </a:solidFill>
              </a:rPr>
              <a:t> ≈ 120 pF for </a:t>
            </a:r>
            <a:r>
              <a:rPr lang="fr-FR" sz="1800" dirty="0" err="1">
                <a:solidFill>
                  <a:srgbClr val="336699"/>
                </a:solidFill>
              </a:rPr>
              <a:t>each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strip</a:t>
            </a:r>
            <a:endParaRPr lang="fr-FR" sz="1800" baseline="-25000" dirty="0">
              <a:solidFill>
                <a:srgbClr val="336699"/>
              </a:solidFill>
            </a:endParaRPr>
          </a:p>
          <a:p>
            <a:pPr algn="l"/>
            <a:r>
              <a:rPr lang="fr-FR" sz="1800" dirty="0" err="1">
                <a:solidFill>
                  <a:srgbClr val="336699"/>
                </a:solidFill>
              </a:rPr>
              <a:t>Leakage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current</a:t>
            </a:r>
            <a:r>
              <a:rPr lang="fr-FR" sz="1800" dirty="0">
                <a:solidFill>
                  <a:srgbClr val="336699"/>
                </a:solidFill>
              </a:rPr>
              <a:t> ≤ 10 </a:t>
            </a:r>
            <a:r>
              <a:rPr lang="fr-FR" sz="1800" dirty="0" err="1">
                <a:solidFill>
                  <a:srgbClr val="336699"/>
                </a:solidFill>
              </a:rPr>
              <a:t>nA</a:t>
            </a:r>
            <a:r>
              <a:rPr lang="fr-FR" sz="1800" dirty="0">
                <a:solidFill>
                  <a:srgbClr val="336699"/>
                </a:solidFill>
              </a:rPr>
              <a:t>/</a:t>
            </a:r>
            <a:r>
              <a:rPr lang="fr-FR" sz="1800" dirty="0" err="1">
                <a:solidFill>
                  <a:srgbClr val="336699"/>
                </a:solidFill>
              </a:rPr>
              <a:t>strip</a:t>
            </a:r>
            <a:r>
              <a:rPr lang="fr-FR" sz="1800" dirty="0">
                <a:solidFill>
                  <a:srgbClr val="336699"/>
                </a:solidFill>
              </a:rPr>
              <a:t> (</a:t>
            </a:r>
            <a:r>
              <a:rPr lang="fr-FR" sz="1800" dirty="0" err="1">
                <a:solidFill>
                  <a:srgbClr val="336699"/>
                </a:solidFill>
              </a:rPr>
              <a:t>assumed</a:t>
            </a:r>
            <a:r>
              <a:rPr lang="fr-FR" sz="1800" dirty="0">
                <a:solidFill>
                  <a:srgbClr val="336699"/>
                </a:solidFill>
              </a:rPr>
              <a:t>, but no value </a:t>
            </a:r>
            <a:r>
              <a:rPr lang="fr-FR" sz="1800" dirty="0" err="1">
                <a:solidFill>
                  <a:srgbClr val="336699"/>
                </a:solidFill>
              </a:rPr>
              <a:t>yet</a:t>
            </a:r>
            <a:r>
              <a:rPr lang="fr-FR" sz="1800" dirty="0">
                <a:solidFill>
                  <a:srgbClr val="336699"/>
                </a:solidFill>
              </a:rPr>
              <a:t>)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Rise time ≈ 10 - 20 ns (not crucial)</a:t>
            </a:r>
          </a:p>
          <a:p>
            <a:pPr algn="l"/>
            <a:endParaRPr lang="fr-FR" sz="18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8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800" u="sng" dirty="0">
                <a:latin typeface="+mn-lt"/>
              </a:rPr>
              <a:t>Charge Sensitive Amplifier main </a:t>
            </a:r>
            <a:r>
              <a:rPr lang="fr-FR" sz="1800" u="sng" dirty="0" err="1">
                <a:latin typeface="+mn-lt"/>
              </a:rPr>
              <a:t>requirements</a:t>
            </a:r>
            <a:r>
              <a:rPr lang="fr-FR" sz="1800" u="sng" dirty="0">
                <a:latin typeface="+mn-lt"/>
              </a:rPr>
              <a:t>:</a:t>
            </a:r>
          </a:p>
          <a:p>
            <a:pPr algn="l"/>
            <a:r>
              <a:rPr lang="fr-FR" sz="1800" dirty="0" err="1">
                <a:solidFill>
                  <a:srgbClr val="336699"/>
                </a:solidFill>
                <a:latin typeface="+mn-lt"/>
              </a:rPr>
              <a:t>Resolution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in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energy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&lt; 5 keV FWHM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</a:rPr>
              <a:t>Energy max ~ 6-7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MeV</a:t>
            </a:r>
            <a:r>
              <a:rPr lang="fr-FR" sz="1800" baseline="-25000" dirty="0" err="1">
                <a:solidFill>
                  <a:srgbClr val="336699"/>
                </a:solidFill>
                <a:latin typeface="+mn-lt"/>
              </a:rPr>
              <a:t>Si</a:t>
            </a:r>
            <a:r>
              <a:rPr lang="fr-FR" sz="1800" baseline="-250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			</a:t>
            </a:r>
          </a:p>
          <a:p>
            <a:pPr algn="l"/>
            <a:r>
              <a:rPr lang="fr-FR" sz="1800" dirty="0" err="1">
                <a:solidFill>
                  <a:srgbClr val="336699"/>
                </a:solidFill>
                <a:latin typeface="+mn-lt"/>
              </a:rPr>
              <a:t>Counting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rate max ≤ 100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events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/s </a:t>
            </a:r>
          </a:p>
          <a:p>
            <a:pPr algn="l"/>
            <a:r>
              <a:rPr lang="fr-FR" sz="1800" dirty="0" err="1">
                <a:solidFill>
                  <a:srgbClr val="336699"/>
                </a:solidFill>
                <a:latin typeface="+mn-lt"/>
              </a:rPr>
              <a:t>Integral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Non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Linearity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&lt; 0.1 % </a:t>
            </a:r>
          </a:p>
          <a:p>
            <a:pPr algn="l"/>
            <a:endParaRPr lang="fr-FR" sz="1800" dirty="0">
              <a:solidFill>
                <a:srgbClr val="336699"/>
              </a:solidFill>
            </a:endParaRPr>
          </a:p>
          <a:p>
            <a:pPr algn="l"/>
            <a:endParaRPr lang="fr-FR" sz="1800" dirty="0">
              <a:solidFill>
                <a:srgbClr val="336699"/>
              </a:solidFill>
            </a:endParaRPr>
          </a:p>
          <a:p>
            <a:pPr algn="l"/>
            <a:r>
              <a:rPr lang="fr-FR" sz="1800" u="sng" dirty="0" err="1">
                <a:latin typeface="+mn-lt"/>
              </a:rPr>
              <a:t>Preamp</a:t>
            </a:r>
            <a:r>
              <a:rPr lang="fr-FR" sz="1800" u="sng" dirty="0">
                <a:latin typeface="+mn-lt"/>
              </a:rPr>
              <a:t> </a:t>
            </a:r>
            <a:r>
              <a:rPr lang="fr-FR" sz="1800" u="sng" dirty="0" err="1">
                <a:latin typeface="+mn-lt"/>
              </a:rPr>
              <a:t>boards</a:t>
            </a:r>
            <a:r>
              <a:rPr lang="fr-FR" sz="1800" u="sng" dirty="0">
                <a:latin typeface="+mn-lt"/>
              </a:rPr>
              <a:t> </a:t>
            </a:r>
            <a:r>
              <a:rPr lang="fr-FR" sz="1800" u="sng" dirty="0" err="1">
                <a:latin typeface="+mn-lt"/>
              </a:rPr>
              <a:t>requirements</a:t>
            </a:r>
            <a:r>
              <a:rPr lang="fr-FR" sz="1800" u="sng" dirty="0">
                <a:latin typeface="+mn-lt"/>
              </a:rPr>
              <a:t>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</a:rPr>
              <a:t>Total of 48 channels	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fr-FR" sz="1800" dirty="0">
                <a:solidFill>
                  <a:srgbClr val="336699"/>
                </a:solidFill>
              </a:rPr>
              <a:t>Low power </a:t>
            </a:r>
            <a:r>
              <a:rPr lang="fr-FR" sz="1800" dirty="0" err="1">
                <a:solidFill>
                  <a:srgbClr val="336699"/>
                </a:solidFill>
              </a:rPr>
              <a:t>consumption</a:t>
            </a:r>
            <a:r>
              <a:rPr lang="fr-FR" sz="1800" dirty="0">
                <a:solidFill>
                  <a:srgbClr val="336699"/>
                </a:solidFill>
              </a:rPr>
              <a:t> &amp; </a:t>
            </a:r>
            <a:r>
              <a:rPr lang="en-US" sz="1800" dirty="0">
                <a:solidFill>
                  <a:srgbClr val="336699"/>
                </a:solidFill>
              </a:rPr>
              <a:t> compact boards</a:t>
            </a:r>
            <a:endParaRPr lang="fr-FR" sz="18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800" dirty="0" err="1">
                <a:solidFill>
                  <a:srgbClr val="336699"/>
                </a:solidFill>
                <a:latin typeface="+mn-lt"/>
              </a:rPr>
              <a:t>Cooled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environment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	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 Low </a:t>
            </a:r>
            <a:r>
              <a:rPr lang="fr-FR" sz="18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temperature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compatibility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435183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2607" y="116632"/>
            <a:ext cx="5626968" cy="1143000"/>
          </a:xfrm>
        </p:spPr>
        <p:txBody>
          <a:bodyPr>
            <a:normAutofit/>
          </a:bodyPr>
          <a:lstStyle/>
          <a:p>
            <a:r>
              <a:rPr lang="fr-FR" sz="2800" dirty="0" err="1">
                <a:solidFill>
                  <a:srgbClr val="336699"/>
                </a:solidFill>
              </a:rPr>
              <a:t>Overview</a:t>
            </a:r>
            <a:r>
              <a:rPr lang="fr-FR" sz="2800" dirty="0">
                <a:solidFill>
                  <a:srgbClr val="336699"/>
                </a:solidFill>
              </a:rPr>
              <a:t> for one detector 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3</a:t>
            </a:fld>
            <a:endParaRPr lang="fr-FR" dirty="0">
              <a:solidFill>
                <a:srgbClr val="FF99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3"/>
            <a:ext cx="7920880" cy="476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2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2606" y="116632"/>
            <a:ext cx="6581841" cy="1143000"/>
          </a:xfrm>
        </p:spPr>
        <p:txBody>
          <a:bodyPr>
            <a:normAutofit/>
          </a:bodyPr>
          <a:lstStyle/>
          <a:p>
            <a:r>
              <a:rPr lang="fr-FR" sz="2800" dirty="0" err="1">
                <a:solidFill>
                  <a:srgbClr val="336699"/>
                </a:solidFill>
              </a:rPr>
              <a:t>Choice</a:t>
            </a:r>
            <a:r>
              <a:rPr lang="fr-FR" sz="2800" dirty="0">
                <a:solidFill>
                  <a:srgbClr val="336699"/>
                </a:solidFill>
              </a:rPr>
              <a:t> of CSA : the state of the art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4</a:t>
            </a:fld>
            <a:endParaRPr lang="fr-FR" dirty="0">
              <a:solidFill>
                <a:srgbClr val="FF99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2000" y="332656"/>
            <a:ext cx="1302000" cy="6105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595" y="3501008"/>
            <a:ext cx="3743913" cy="272374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9478" y="3705027"/>
            <a:ext cx="3759001" cy="2266000"/>
          </a:xfrm>
          <a:prstGeom prst="rect">
            <a:avLst/>
          </a:prstGeom>
        </p:spPr>
      </p:pic>
      <p:sp>
        <p:nvSpPr>
          <p:cNvPr id="38" name="Titre 1"/>
          <p:cNvSpPr txBox="1">
            <a:spLocks/>
          </p:cNvSpPr>
          <p:nvPr/>
        </p:nvSpPr>
        <p:spPr>
          <a:xfrm>
            <a:off x="467544" y="1118192"/>
            <a:ext cx="8310935" cy="2376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b="1" dirty="0">
                <a:solidFill>
                  <a:srgbClr val="336699"/>
                </a:solidFill>
                <a:latin typeface="+mn-lt"/>
              </a:rPr>
              <a:t>Main </a:t>
            </a:r>
            <a:r>
              <a:rPr lang="fr-FR" sz="1800" b="1" dirty="0" err="1">
                <a:solidFill>
                  <a:srgbClr val="336699"/>
                </a:solidFill>
                <a:latin typeface="+mn-lt"/>
              </a:rPr>
              <a:t>features</a:t>
            </a:r>
            <a:r>
              <a:rPr lang="fr-FR" sz="1800" b="1" dirty="0">
                <a:solidFill>
                  <a:srgbClr val="336699"/>
                </a:solidFill>
                <a:latin typeface="+mn-lt"/>
              </a:rPr>
              <a:t> of A250F (AMPTEK) :</a:t>
            </a: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Positive and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negative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signal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processing</a:t>
            </a:r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  <a:r>
              <a:rPr lang="fr-FR" sz="1600" dirty="0">
                <a:solidFill>
                  <a:srgbClr val="336699"/>
                </a:solidFill>
              </a:rPr>
              <a:t>Noise : 5 </a:t>
            </a:r>
            <a:r>
              <a:rPr lang="fr-FR" sz="1600" dirty="0" err="1">
                <a:solidFill>
                  <a:srgbClr val="336699"/>
                </a:solidFill>
              </a:rPr>
              <a:t>keV</a:t>
            </a:r>
            <a:r>
              <a:rPr lang="fr-FR" sz="1600" baseline="-25000" dirty="0" err="1">
                <a:solidFill>
                  <a:srgbClr val="336699"/>
                </a:solidFill>
              </a:rPr>
              <a:t>Si</a:t>
            </a:r>
            <a:r>
              <a:rPr lang="fr-FR" sz="1600" dirty="0">
                <a:solidFill>
                  <a:srgbClr val="336699"/>
                </a:solidFill>
              </a:rPr>
              <a:t> FHWM @ Cd = 130 pF and 25 °C</a:t>
            </a: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Integral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Nonlinearity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&lt; 0.03 %			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cost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≈ 600 $ per unit</a:t>
            </a:r>
          </a:p>
          <a:p>
            <a:pPr algn="l"/>
            <a:r>
              <a:rPr lang="fr-FR" sz="1600" dirty="0">
                <a:solidFill>
                  <a:srgbClr val="336699"/>
                </a:solidFill>
              </a:rPr>
              <a:t>	Power : 32 mW </a:t>
            </a:r>
            <a:r>
              <a:rPr lang="fr-FR" sz="1600" dirty="0" err="1">
                <a:solidFill>
                  <a:srgbClr val="336699"/>
                </a:solidFill>
              </a:rPr>
              <a:t>typical</a:t>
            </a:r>
            <a:endParaRPr lang="fr-FR" sz="1600" dirty="0">
              <a:solidFill>
                <a:srgbClr val="336699"/>
              </a:solidFill>
            </a:endParaRP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Operating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temperature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min : -55 °C</a:t>
            </a: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Very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small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size</a:t>
            </a:r>
          </a:p>
        </p:txBody>
      </p:sp>
      <p:sp>
        <p:nvSpPr>
          <p:cNvPr id="10" name="Ellipse 9"/>
          <p:cNvSpPr/>
          <p:nvPr/>
        </p:nvSpPr>
        <p:spPr>
          <a:xfrm>
            <a:off x="1331640" y="4711286"/>
            <a:ext cx="1296144" cy="64807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483247" y="5112201"/>
            <a:ext cx="1289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C</a:t>
            </a:r>
            <a:r>
              <a:rPr lang="fr-FR" baseline="-25000" dirty="0" err="1">
                <a:solidFill>
                  <a:srgbClr val="FF0000"/>
                </a:solidFill>
              </a:rPr>
              <a:t>f</a:t>
            </a:r>
            <a:r>
              <a:rPr lang="fr-FR" dirty="0">
                <a:solidFill>
                  <a:srgbClr val="FF0000"/>
                </a:solidFill>
              </a:rPr>
              <a:t> = 0.25 pF</a:t>
            </a:r>
          </a:p>
          <a:p>
            <a:r>
              <a:rPr lang="fr-FR" dirty="0" err="1">
                <a:solidFill>
                  <a:srgbClr val="FF0000"/>
                </a:solidFill>
              </a:rPr>
              <a:t>R</a:t>
            </a:r>
            <a:r>
              <a:rPr lang="fr-FR" baseline="-25000" dirty="0" err="1">
                <a:solidFill>
                  <a:srgbClr val="FF0000"/>
                </a:solidFill>
              </a:rPr>
              <a:t>f</a:t>
            </a:r>
            <a:r>
              <a:rPr lang="fr-FR" dirty="0">
                <a:solidFill>
                  <a:srgbClr val="FF0000"/>
                </a:solidFill>
              </a:rPr>
              <a:t> = 1 G</a:t>
            </a:r>
            <a:r>
              <a:rPr lang="el-GR" dirty="0">
                <a:solidFill>
                  <a:srgbClr val="FF0000"/>
                </a:solidFill>
              </a:rPr>
              <a:t>Ω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6156176" y="3963667"/>
            <a:ext cx="397024" cy="327080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7020272" y="4390744"/>
            <a:ext cx="397024" cy="327080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7467327" y="3963667"/>
            <a:ext cx="397024" cy="327080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Émoticône 14"/>
          <p:cNvSpPr/>
          <p:nvPr/>
        </p:nvSpPr>
        <p:spPr>
          <a:xfrm>
            <a:off x="781639" y="2080852"/>
            <a:ext cx="554360" cy="554760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Émoticône 45"/>
          <p:cNvSpPr/>
          <p:nvPr/>
        </p:nvSpPr>
        <p:spPr>
          <a:xfrm>
            <a:off x="5436096" y="2028913"/>
            <a:ext cx="554360" cy="55476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687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2606" y="116632"/>
            <a:ext cx="6581841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336699"/>
                </a:solidFill>
              </a:rPr>
              <a:t>Noise Equivalent Charge </a:t>
            </a:r>
            <a:r>
              <a:rPr lang="fr-FR" sz="2800" dirty="0" err="1">
                <a:solidFill>
                  <a:srgbClr val="336699"/>
                </a:solidFill>
              </a:rPr>
              <a:t>with</a:t>
            </a:r>
            <a:r>
              <a:rPr lang="fr-FR" sz="2800" dirty="0">
                <a:solidFill>
                  <a:srgbClr val="336699"/>
                </a:solidFill>
              </a:rPr>
              <a:t> A250F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5</a:t>
            </a:fld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38" name="Titre 1"/>
          <p:cNvSpPr txBox="1">
            <a:spLocks/>
          </p:cNvSpPr>
          <p:nvPr/>
        </p:nvSpPr>
        <p:spPr>
          <a:xfrm>
            <a:off x="611560" y="1042500"/>
            <a:ext cx="8310935" cy="361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b="1" dirty="0">
                <a:solidFill>
                  <a:srgbClr val="336699"/>
                </a:solidFill>
                <a:latin typeface="+mn-lt"/>
              </a:rPr>
              <a:t>Estimation of NEC for 130 pF (Cd = 120 pF + </a:t>
            </a:r>
            <a:r>
              <a:rPr lang="fr-FR" sz="1800" b="1" dirty="0" err="1">
                <a:solidFill>
                  <a:srgbClr val="336699"/>
                </a:solidFill>
                <a:latin typeface="+mn-lt"/>
              </a:rPr>
              <a:t>Ccoax</a:t>
            </a:r>
            <a:r>
              <a:rPr lang="fr-FR" sz="1800" b="1" dirty="0">
                <a:solidFill>
                  <a:srgbClr val="336699"/>
                </a:solidFill>
                <a:latin typeface="+mn-lt"/>
              </a:rPr>
              <a:t> = 10 pF):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031" y="1844824"/>
            <a:ext cx="4141984" cy="2380751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123728" y="1561921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336699"/>
                </a:solidFill>
              </a:rPr>
              <a:t>@ 25 °C</a:t>
            </a:r>
          </a:p>
          <a:p>
            <a:endParaRPr lang="fr-FR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5"/>
          <a:srcRect l="1562" r="8321"/>
          <a:stretch/>
        </p:blipFill>
        <p:spPr>
          <a:xfrm>
            <a:off x="4644008" y="2051559"/>
            <a:ext cx="4320480" cy="2125456"/>
          </a:xfrm>
          <a:prstGeom prst="rect">
            <a:avLst/>
          </a:prstGeom>
        </p:spPr>
      </p:pic>
      <p:sp>
        <p:nvSpPr>
          <p:cNvPr id="39" name="ZoneTexte 38"/>
          <p:cNvSpPr txBox="1"/>
          <p:nvPr/>
        </p:nvSpPr>
        <p:spPr>
          <a:xfrm>
            <a:off x="6252860" y="1636561"/>
            <a:ext cx="1002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336699"/>
                </a:solidFill>
              </a:rPr>
              <a:t>@ -50 °C</a:t>
            </a:r>
          </a:p>
          <a:p>
            <a:endParaRPr lang="fr-FR" dirty="0"/>
          </a:p>
        </p:txBody>
      </p:sp>
      <p:sp>
        <p:nvSpPr>
          <p:cNvPr id="40" name="Titre 1"/>
          <p:cNvSpPr txBox="1">
            <a:spLocks/>
          </p:cNvSpPr>
          <p:nvPr/>
        </p:nvSpPr>
        <p:spPr>
          <a:xfrm>
            <a:off x="584658" y="4242169"/>
            <a:ext cx="8310935" cy="1682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600" dirty="0" err="1">
                <a:solidFill>
                  <a:srgbClr val="336699"/>
                </a:solidFill>
                <a:latin typeface="+mn-lt"/>
              </a:rPr>
              <a:t>According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to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these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graph of NEC,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we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can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give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the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expected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NEC for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differents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temperatures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:</a:t>
            </a: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  <a:r>
              <a:rPr lang="fr-FR" sz="1600" dirty="0">
                <a:solidFill>
                  <a:srgbClr val="336699"/>
                </a:solidFill>
              </a:rPr>
              <a:t> 5 </a:t>
            </a:r>
            <a:r>
              <a:rPr lang="fr-FR" sz="1600" dirty="0" err="1">
                <a:solidFill>
                  <a:srgbClr val="336699"/>
                </a:solidFill>
              </a:rPr>
              <a:t>keV</a:t>
            </a:r>
            <a:r>
              <a:rPr lang="fr-FR" sz="1600" baseline="-25000" dirty="0" err="1">
                <a:solidFill>
                  <a:srgbClr val="336699"/>
                </a:solidFill>
              </a:rPr>
              <a:t>Si</a:t>
            </a:r>
            <a:r>
              <a:rPr lang="fr-FR" sz="1600" baseline="-25000" dirty="0">
                <a:solidFill>
                  <a:srgbClr val="336699"/>
                </a:solidFill>
              </a:rPr>
              <a:t> </a:t>
            </a:r>
            <a:r>
              <a:rPr lang="fr-FR" sz="1600" dirty="0">
                <a:solidFill>
                  <a:srgbClr val="336699"/>
                </a:solidFill>
              </a:rPr>
              <a:t> FWHM @ 25°C     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3.5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keV</a:t>
            </a:r>
            <a:r>
              <a:rPr lang="fr-FR" sz="1600" baseline="-25000" dirty="0" err="1">
                <a:solidFill>
                  <a:srgbClr val="336699"/>
                </a:solidFill>
                <a:latin typeface="+mn-lt"/>
              </a:rPr>
              <a:t>Si</a:t>
            </a:r>
            <a:r>
              <a:rPr lang="fr-FR" sz="1600" baseline="-250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FWHM @ -20°C 	</a:t>
            </a:r>
            <a:r>
              <a:rPr lang="fr-FR" sz="1600" dirty="0">
                <a:solidFill>
                  <a:srgbClr val="336699"/>
                </a:solidFill>
              </a:rPr>
              <a:t>2.3 </a:t>
            </a:r>
            <a:r>
              <a:rPr lang="fr-FR" sz="1600" dirty="0" err="1">
                <a:solidFill>
                  <a:srgbClr val="336699"/>
                </a:solidFill>
              </a:rPr>
              <a:t>keV</a:t>
            </a:r>
            <a:r>
              <a:rPr lang="fr-FR" sz="1600" baseline="-25000" dirty="0" err="1">
                <a:solidFill>
                  <a:srgbClr val="336699"/>
                </a:solidFill>
              </a:rPr>
              <a:t>Si</a:t>
            </a:r>
            <a:r>
              <a:rPr lang="fr-FR" sz="1600" baseline="-25000" dirty="0">
                <a:solidFill>
                  <a:srgbClr val="336699"/>
                </a:solidFill>
              </a:rPr>
              <a:t> </a:t>
            </a:r>
            <a:r>
              <a:rPr lang="fr-FR" sz="1600" dirty="0">
                <a:solidFill>
                  <a:srgbClr val="336699"/>
                </a:solidFill>
              </a:rPr>
              <a:t> FWHM @ -40°C</a:t>
            </a:r>
          </a:p>
          <a:p>
            <a:pPr algn="l"/>
            <a:endParaRPr lang="fr-FR" sz="1600" dirty="0">
              <a:solidFill>
                <a:srgbClr val="336699"/>
              </a:solidFill>
            </a:endParaRPr>
          </a:p>
          <a:p>
            <a:pPr algn="l"/>
            <a:r>
              <a:rPr lang="fr-FR" sz="1600" dirty="0">
                <a:solidFill>
                  <a:srgbClr val="336699"/>
                </a:solidFill>
              </a:rPr>
              <a:t>		</a:t>
            </a:r>
            <a:r>
              <a:rPr lang="fr-FR" sz="2000" dirty="0">
                <a:solidFill>
                  <a:srgbClr val="336699"/>
                </a:solidFill>
              </a:rPr>
              <a:t>The front-end </a:t>
            </a:r>
            <a:r>
              <a:rPr lang="fr-FR" sz="2000" dirty="0" err="1">
                <a:solidFill>
                  <a:srgbClr val="336699"/>
                </a:solidFill>
              </a:rPr>
              <a:t>electronic</a:t>
            </a:r>
            <a:r>
              <a:rPr lang="fr-FR" sz="2000" dirty="0">
                <a:solidFill>
                  <a:srgbClr val="336699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</a:rPr>
              <a:t>must </a:t>
            </a:r>
            <a:r>
              <a:rPr lang="fr-FR" sz="2000" dirty="0" err="1">
                <a:solidFill>
                  <a:srgbClr val="FF0000"/>
                </a:solidFill>
              </a:rPr>
              <a:t>be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err="1">
                <a:solidFill>
                  <a:srgbClr val="FF0000"/>
                </a:solidFill>
              </a:rPr>
              <a:t>cooled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1600" dirty="0">
                <a:solidFill>
                  <a:srgbClr val="336699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905914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7278343" cy="1143000"/>
          </a:xfrm>
        </p:spPr>
        <p:txBody>
          <a:bodyPr>
            <a:normAutofit/>
          </a:bodyPr>
          <a:lstStyle/>
          <a:p>
            <a:r>
              <a:rPr lang="fr-FR" sz="2800" dirty="0" err="1">
                <a:solidFill>
                  <a:srgbClr val="336699"/>
                </a:solidFill>
              </a:rPr>
              <a:t>Measurement</a:t>
            </a:r>
            <a:r>
              <a:rPr lang="fr-FR" sz="2800" dirty="0">
                <a:solidFill>
                  <a:srgbClr val="336699"/>
                </a:solidFill>
              </a:rPr>
              <a:t> of </a:t>
            </a:r>
            <a:br>
              <a:rPr lang="fr-FR" sz="2800" dirty="0">
                <a:solidFill>
                  <a:srgbClr val="336699"/>
                </a:solidFill>
              </a:rPr>
            </a:br>
            <a:r>
              <a:rPr lang="fr-FR" sz="2800" dirty="0">
                <a:solidFill>
                  <a:srgbClr val="336699"/>
                </a:solidFill>
              </a:rPr>
              <a:t>Noise Equivalent Charge for A250F (At LPC)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6</a:t>
            </a:fld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38" name="Titre 1"/>
          <p:cNvSpPr txBox="1">
            <a:spLocks/>
          </p:cNvSpPr>
          <p:nvPr/>
        </p:nvSpPr>
        <p:spPr>
          <a:xfrm>
            <a:off x="611560" y="1114508"/>
            <a:ext cx="8310935" cy="361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Testbench</a:t>
            </a:r>
            <a:r>
              <a:rPr lang="fr-FR" sz="1800" dirty="0">
                <a:latin typeface="+mn-lt"/>
              </a:rPr>
              <a:t> (</a:t>
            </a:r>
            <a:r>
              <a:rPr lang="fr-FR" sz="1800" dirty="0" err="1">
                <a:latin typeface="+mn-lt"/>
              </a:rPr>
              <a:t>cooling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with</a:t>
            </a:r>
            <a:r>
              <a:rPr lang="fr-FR" sz="1800" dirty="0">
                <a:latin typeface="+mn-lt"/>
              </a:rPr>
              <a:t> alcool glycol </a:t>
            </a:r>
            <a:r>
              <a:rPr lang="fr-FR" sz="1800" dirty="0" err="1">
                <a:latin typeface="+mn-lt"/>
              </a:rPr>
              <a:t>under</a:t>
            </a:r>
            <a:r>
              <a:rPr lang="fr-FR" sz="1800" dirty="0">
                <a:latin typeface="+mn-lt"/>
              </a:rPr>
              <a:t> vacuum)</a:t>
            </a:r>
          </a:p>
          <a:p>
            <a:pPr algn="l"/>
            <a:endParaRPr lang="fr-FR" sz="1600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40" name="Titre 1"/>
          <p:cNvSpPr txBox="1">
            <a:spLocks/>
          </p:cNvSpPr>
          <p:nvPr/>
        </p:nvSpPr>
        <p:spPr>
          <a:xfrm>
            <a:off x="1547664" y="4590844"/>
            <a:ext cx="5619737" cy="1923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solidFill>
                  <a:srgbClr val="336699"/>
                </a:solidFill>
                <a:latin typeface="+mn-lt"/>
              </a:rPr>
              <a:t>This measured value is in agreement with the previously theoretical estimated value (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3.5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keV</a:t>
            </a:r>
            <a:r>
              <a:rPr lang="fr-FR" sz="1800" baseline="-25000" dirty="0" err="1">
                <a:solidFill>
                  <a:srgbClr val="336699"/>
                </a:solidFill>
                <a:latin typeface="+mn-lt"/>
              </a:rPr>
              <a:t>Si</a:t>
            </a:r>
            <a:r>
              <a:rPr lang="fr-FR" sz="1800" baseline="-250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FWHM @ -20°C )</a:t>
            </a:r>
            <a:r>
              <a:rPr lang="en-US" sz="1800" dirty="0">
                <a:solidFill>
                  <a:srgbClr val="336699"/>
                </a:solidFill>
                <a:latin typeface="+mn-lt"/>
              </a:rPr>
              <a:t>.</a:t>
            </a:r>
            <a:endParaRPr lang="fr-FR" sz="1800" baseline="-25000" dirty="0">
              <a:solidFill>
                <a:srgbClr val="336699"/>
              </a:solidFill>
              <a:latin typeface="+mn-lt"/>
            </a:endParaRPr>
          </a:p>
          <a:p>
            <a:pPr algn="l"/>
            <a:endParaRPr lang="fr-FR" sz="1600" baseline="-25000" dirty="0">
              <a:solidFill>
                <a:srgbClr val="336699"/>
              </a:solidFill>
              <a:latin typeface="+mn-lt"/>
            </a:endParaRPr>
          </a:p>
        </p:txBody>
      </p:sp>
      <p:pic>
        <p:nvPicPr>
          <p:cNvPr id="12" name="Image 11" descr="F:\LPC\Dossier_LPC\Image\LPC\PAC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76158"/>
            <a:ext cx="2754064" cy="2774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5602" y="1376159"/>
            <a:ext cx="5587361" cy="277417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048592" y="3207749"/>
            <a:ext cx="1682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3.2 </a:t>
            </a:r>
            <a:r>
              <a:rPr lang="fr-FR" dirty="0" err="1"/>
              <a:t>keV</a:t>
            </a:r>
            <a:r>
              <a:rPr lang="fr-FR" baseline="-25000" dirty="0" err="1"/>
              <a:t>Si</a:t>
            </a:r>
            <a:r>
              <a:rPr lang="fr-FR" dirty="0"/>
              <a:t> FWHM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 flipV="1">
            <a:off x="5076055" y="2925053"/>
            <a:ext cx="216025" cy="359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08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2607" y="116632"/>
            <a:ext cx="5626968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336699"/>
                </a:solidFill>
              </a:rPr>
              <a:t>First prototype </a:t>
            </a:r>
            <a:r>
              <a:rPr lang="fr-FR" sz="2800" dirty="0" err="1">
                <a:solidFill>
                  <a:srgbClr val="336699"/>
                </a:solidFill>
              </a:rPr>
              <a:t>board</a:t>
            </a:r>
            <a:r>
              <a:rPr lang="fr-FR" sz="2800" dirty="0">
                <a:solidFill>
                  <a:srgbClr val="336699"/>
                </a:solidFill>
              </a:rPr>
              <a:t> :</a:t>
            </a:r>
            <a:br>
              <a:rPr lang="fr-FR" sz="2800" dirty="0">
                <a:solidFill>
                  <a:srgbClr val="336699"/>
                </a:solidFill>
              </a:rPr>
            </a:br>
            <a:r>
              <a:rPr lang="fr-FR" sz="2800" dirty="0">
                <a:solidFill>
                  <a:srgbClr val="336699"/>
                </a:solidFill>
              </a:rPr>
              <a:t>AMPTEK Version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7</a:t>
            </a:fld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70" name="Titre 1"/>
          <p:cNvSpPr txBox="1">
            <a:spLocks/>
          </p:cNvSpPr>
          <p:nvPr/>
        </p:nvSpPr>
        <p:spPr>
          <a:xfrm>
            <a:off x="820107" y="4536246"/>
            <a:ext cx="756084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1800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71" name="Titre 1"/>
          <p:cNvSpPr txBox="1">
            <a:spLocks/>
          </p:cNvSpPr>
          <p:nvPr/>
        </p:nvSpPr>
        <p:spPr>
          <a:xfrm>
            <a:off x="611561" y="1271172"/>
            <a:ext cx="8453462" cy="3960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u="sng" dirty="0">
                <a:latin typeface="+mn-lt"/>
              </a:rPr>
              <a:t>Main </a:t>
            </a:r>
            <a:r>
              <a:rPr lang="fr-FR" sz="1800" u="sng" dirty="0" err="1">
                <a:latin typeface="+mn-lt"/>
              </a:rPr>
              <a:t>features</a:t>
            </a:r>
            <a:r>
              <a:rPr lang="fr-FR" sz="1800" u="sng" dirty="0">
                <a:latin typeface="+mn-lt"/>
              </a:rPr>
              <a:t> 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:</a:t>
            </a:r>
          </a:p>
          <a:p>
            <a:pPr algn="l"/>
            <a:endParaRPr lang="fr-FR" sz="18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</a:rPr>
              <a:t>6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channels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with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6 charge sensitive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amplifiers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A250F</a:t>
            </a:r>
          </a:p>
          <a:p>
            <a:pPr algn="l"/>
            <a:endParaRPr lang="fr-FR" sz="18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</a:rPr>
              <a:t>For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each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channel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</a:rPr>
              <a:t>	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Cf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≈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0.25 pF 	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 175 mV/</a:t>
            </a:r>
            <a:r>
              <a:rPr lang="fr-FR" sz="18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MeV</a:t>
            </a:r>
            <a:r>
              <a:rPr lang="fr-FR" sz="1800" baseline="-250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Si</a:t>
            </a:r>
            <a:r>
              <a:rPr lang="fr-FR" sz="1800" baseline="-250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	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 1.05 V for 6 </a:t>
            </a:r>
            <a:r>
              <a:rPr lang="fr-FR" sz="18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MeV</a:t>
            </a:r>
            <a:r>
              <a:rPr lang="fr-FR" sz="1800" baseline="-250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Si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in CSA output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	</a:t>
            </a:r>
            <a:r>
              <a:rPr lang="fr-FR" sz="18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Rf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≈ 1 G</a:t>
            </a:r>
            <a:r>
              <a:rPr lang="el-G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Ω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	 </a:t>
            </a:r>
            <a:r>
              <a:rPr lang="fr-FR" sz="1800" dirty="0" err="1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Decay</a:t>
            </a:r>
            <a:r>
              <a:rPr lang="fr-FR" sz="1800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 time ≈ 250 µs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	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	2 amplifications stages </a:t>
            </a:r>
            <a:r>
              <a:rPr lang="fr-FR" sz="18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allowing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		-to </a:t>
            </a:r>
            <a:r>
              <a:rPr lang="fr-FR" sz="18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amplify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the CSA output by a factor of 7.5  </a:t>
            </a:r>
            <a:r>
              <a:rPr lang="fr-FR" sz="1800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7.87 V for 6 </a:t>
            </a:r>
            <a:r>
              <a:rPr lang="fr-FR" sz="1800" dirty="0" err="1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MeV</a:t>
            </a:r>
            <a:r>
              <a:rPr lang="fr-FR" sz="1800" baseline="-25000" dirty="0" err="1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Si</a:t>
            </a:r>
            <a:endParaRPr lang="fr-FR" sz="1800" dirty="0">
              <a:solidFill>
                <a:srgbClr val="FF0000"/>
              </a:solidFill>
              <a:latin typeface="+mn-lt"/>
              <a:sym typeface="Wingdings" panose="05000000000000000000" pitchFamily="2" charset="2"/>
            </a:endParaRP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		-to center the output signal to </a:t>
            </a:r>
            <a:r>
              <a:rPr lang="fr-FR" sz="1800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use input FASTER in ± 5 V 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		-to </a:t>
            </a:r>
            <a:r>
              <a:rPr lang="fr-FR" sz="18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choose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the </a:t>
            </a:r>
            <a:r>
              <a:rPr lang="fr-FR" sz="1800" dirty="0" err="1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polarity</a:t>
            </a:r>
            <a:r>
              <a:rPr lang="fr-FR" sz="1800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 of output 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	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	Power </a:t>
            </a:r>
            <a:r>
              <a:rPr lang="fr-FR" sz="1800" dirty="0" err="1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consumption</a:t>
            </a:r>
            <a:r>
              <a:rPr lang="fr-FR" sz="1800" dirty="0">
                <a:solidFill>
                  <a:srgbClr val="336699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≈ </a:t>
            </a:r>
            <a:r>
              <a:rPr lang="fr-FR" sz="1800" dirty="0">
                <a:solidFill>
                  <a:srgbClr val="FF0000"/>
                </a:solidFill>
                <a:sym typeface="Wingdings" panose="05000000000000000000" pitchFamily="2" charset="2"/>
              </a:rPr>
              <a:t>550 mW 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/ 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channel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(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additional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amplification stages)</a:t>
            </a:r>
            <a:endParaRPr lang="fr-FR" sz="1800" dirty="0">
              <a:solidFill>
                <a:srgbClr val="336699"/>
              </a:solidFill>
              <a:latin typeface="+mn-lt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7233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2607" y="116632"/>
            <a:ext cx="5626968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336699"/>
                </a:solidFill>
              </a:rPr>
              <a:t>First prototype </a:t>
            </a:r>
            <a:r>
              <a:rPr lang="fr-FR" sz="2800" dirty="0" err="1">
                <a:solidFill>
                  <a:srgbClr val="336699"/>
                </a:solidFill>
              </a:rPr>
              <a:t>board</a:t>
            </a:r>
            <a:r>
              <a:rPr lang="fr-FR" sz="2800" dirty="0">
                <a:solidFill>
                  <a:srgbClr val="336699"/>
                </a:solidFill>
              </a:rPr>
              <a:t> :</a:t>
            </a:r>
            <a:br>
              <a:rPr lang="fr-FR" sz="2800" dirty="0">
                <a:solidFill>
                  <a:srgbClr val="336699"/>
                </a:solidFill>
              </a:rPr>
            </a:br>
            <a:r>
              <a:rPr lang="fr-FR" sz="2800" dirty="0">
                <a:solidFill>
                  <a:srgbClr val="336699"/>
                </a:solidFill>
              </a:rPr>
              <a:t>AMPTEK Version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8</a:t>
            </a:fld>
            <a:endParaRPr lang="fr-FR" dirty="0">
              <a:solidFill>
                <a:srgbClr val="FF99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10" r="2915"/>
          <a:stretch/>
        </p:blipFill>
        <p:spPr>
          <a:xfrm>
            <a:off x="1907704" y="2348880"/>
            <a:ext cx="5400600" cy="2552972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 flipH="1">
            <a:off x="6228184" y="2128294"/>
            <a:ext cx="867194" cy="3646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558026" y="1791637"/>
            <a:ext cx="21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HV input (200 V max)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6235132" y="2540356"/>
            <a:ext cx="1084601" cy="12672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294169" y="2298169"/>
            <a:ext cx="1753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TEST input (50</a:t>
            </a:r>
            <a:r>
              <a:rPr lang="el-GR" dirty="0"/>
              <a:t>Ω</a:t>
            </a:r>
            <a:r>
              <a:rPr lang="fr-FR" dirty="0"/>
              <a:t>)</a:t>
            </a:r>
          </a:p>
        </p:txBody>
      </p:sp>
      <p:cxnSp>
        <p:nvCxnSpPr>
          <p:cNvPr id="17" name="Connecteur droit avec flèche 16"/>
          <p:cNvCxnSpPr/>
          <p:nvPr/>
        </p:nvCxnSpPr>
        <p:spPr>
          <a:xfrm flipH="1" flipV="1">
            <a:off x="6555468" y="3104966"/>
            <a:ext cx="962037" cy="1954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 flipV="1">
            <a:off x="6673252" y="3300458"/>
            <a:ext cx="844253" cy="1768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511420" y="3014753"/>
            <a:ext cx="1416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Power inputs</a:t>
            </a:r>
          </a:p>
          <a:p>
            <a:pPr algn="ctr"/>
            <a:r>
              <a:rPr lang="fr-FR" dirty="0"/>
              <a:t>± 6.5 V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 flipH="1">
            <a:off x="5198846" y="2019804"/>
            <a:ext cx="106212" cy="6640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5260241" y="2049432"/>
            <a:ext cx="44817" cy="122493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5305058" y="2019804"/>
            <a:ext cx="251753" cy="94871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5301007" y="2160969"/>
            <a:ext cx="37860" cy="17525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5301007" y="2160969"/>
            <a:ext cx="401895" cy="203015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5301007" y="2128294"/>
            <a:ext cx="314574" cy="14183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65554" y="3029573"/>
            <a:ext cx="143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 inputs for jonction </a:t>
            </a:r>
            <a:r>
              <a:rPr lang="fr-FR" dirty="0" err="1"/>
              <a:t>side</a:t>
            </a:r>
            <a:r>
              <a:rPr lang="fr-FR" dirty="0"/>
              <a:t> </a:t>
            </a:r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1618546" y="3302408"/>
            <a:ext cx="1064728" cy="10073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>
            <a:off x="1411554" y="2591082"/>
            <a:ext cx="1427814" cy="10675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>
            <a:off x="1618546" y="3251697"/>
            <a:ext cx="1126123" cy="72558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>
            <a:off x="1618546" y="3236168"/>
            <a:ext cx="1178114" cy="40850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1618546" y="3251697"/>
            <a:ext cx="1201475" cy="589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 flipV="1">
            <a:off x="1618546" y="2996952"/>
            <a:ext cx="1233405" cy="2547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4326474" y="1188627"/>
            <a:ext cx="1850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rgbClr val="336699"/>
                </a:solidFill>
              </a:rPr>
              <a:t>6 outputs</a:t>
            </a:r>
          </a:p>
          <a:p>
            <a:pPr algn="ctr"/>
            <a:r>
              <a:rPr lang="fr-FR" dirty="0">
                <a:solidFill>
                  <a:srgbClr val="336699"/>
                </a:solidFill>
              </a:rPr>
              <a:t>(</a:t>
            </a:r>
            <a:r>
              <a:rPr lang="fr-FR" dirty="0" err="1">
                <a:solidFill>
                  <a:srgbClr val="336699"/>
                </a:solidFill>
              </a:rPr>
              <a:t>suduring</a:t>
            </a:r>
            <a:r>
              <a:rPr lang="fr-FR" dirty="0">
                <a:solidFill>
                  <a:srgbClr val="336699"/>
                </a:solidFill>
              </a:rPr>
              <a:t> of coax </a:t>
            </a:r>
          </a:p>
          <a:p>
            <a:pPr algn="ctr"/>
            <a:r>
              <a:rPr lang="fr-FR" dirty="0" err="1">
                <a:solidFill>
                  <a:srgbClr val="336699"/>
                </a:solidFill>
              </a:rPr>
              <a:t>cables</a:t>
            </a:r>
            <a:r>
              <a:rPr lang="fr-FR" dirty="0">
                <a:solidFill>
                  <a:srgbClr val="336699"/>
                </a:solidFill>
              </a:rPr>
              <a:t> on </a:t>
            </a:r>
            <a:r>
              <a:rPr lang="fr-FR" dirty="0" err="1">
                <a:solidFill>
                  <a:srgbClr val="336699"/>
                </a:solidFill>
              </a:rPr>
              <a:t>board</a:t>
            </a:r>
            <a:r>
              <a:rPr lang="fr-FR" dirty="0">
                <a:solidFill>
                  <a:srgbClr val="336699"/>
                </a:solidFill>
              </a:rPr>
              <a:t>) 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217837" y="2153848"/>
            <a:ext cx="143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 input for </a:t>
            </a:r>
            <a:r>
              <a:rPr lang="fr-FR" dirty="0" err="1"/>
              <a:t>ohmic</a:t>
            </a:r>
            <a:r>
              <a:rPr lang="fr-FR" dirty="0"/>
              <a:t> </a:t>
            </a:r>
            <a:r>
              <a:rPr lang="fr-FR" dirty="0" err="1"/>
              <a:t>side</a:t>
            </a:r>
            <a:r>
              <a:rPr lang="fr-FR" dirty="0"/>
              <a:t> </a:t>
            </a:r>
          </a:p>
        </p:txBody>
      </p:sp>
      <p:sp>
        <p:nvSpPr>
          <p:cNvPr id="62" name="Rectangle 61"/>
          <p:cNvSpPr/>
          <p:nvPr/>
        </p:nvSpPr>
        <p:spPr>
          <a:xfrm rot="21396694">
            <a:off x="4156855" y="2422270"/>
            <a:ext cx="1184008" cy="2122493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ZoneTexte 63"/>
          <p:cNvSpPr txBox="1"/>
          <p:nvPr/>
        </p:nvSpPr>
        <p:spPr>
          <a:xfrm>
            <a:off x="3711857" y="4905097"/>
            <a:ext cx="275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Amplification stages (x 7,5)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2065307" y="1948316"/>
            <a:ext cx="2069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C000"/>
                </a:solidFill>
              </a:rPr>
              <a:t>A250F </a:t>
            </a:r>
            <a:r>
              <a:rPr lang="fr-FR" dirty="0" err="1">
                <a:solidFill>
                  <a:srgbClr val="FFC000"/>
                </a:solidFill>
              </a:rPr>
              <a:t>preamplifiers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 rot="21396694">
            <a:off x="2616274" y="2448830"/>
            <a:ext cx="1184008" cy="2122493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Titre 1"/>
          <p:cNvSpPr txBox="1">
            <a:spLocks/>
          </p:cNvSpPr>
          <p:nvPr/>
        </p:nvSpPr>
        <p:spPr>
          <a:xfrm>
            <a:off x="937354" y="5717334"/>
            <a:ext cx="7560840" cy="697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srgbClr val="336699"/>
                </a:solidFill>
              </a:rPr>
              <a:t>To </a:t>
            </a:r>
            <a:r>
              <a:rPr lang="fr-FR" sz="2800" dirty="0" err="1">
                <a:solidFill>
                  <a:srgbClr val="336699"/>
                </a:solidFill>
              </a:rPr>
              <a:t>be</a:t>
            </a:r>
            <a:r>
              <a:rPr lang="fr-FR" sz="2800" dirty="0">
                <a:solidFill>
                  <a:srgbClr val="336699"/>
                </a:solidFill>
              </a:rPr>
              <a:t> </a:t>
            </a:r>
            <a:r>
              <a:rPr lang="fr-FR" sz="2800" dirty="0" err="1">
                <a:solidFill>
                  <a:srgbClr val="336699"/>
                </a:solidFill>
              </a:rPr>
              <a:t>checked</a:t>
            </a:r>
            <a:r>
              <a:rPr lang="fr-FR" sz="2800" dirty="0">
                <a:solidFill>
                  <a:srgbClr val="336699"/>
                </a:solidFill>
              </a:rPr>
              <a:t> asap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E89A585-DDFB-41AD-9346-41810331716C}"/>
              </a:ext>
            </a:extLst>
          </p:cNvPr>
          <p:cNvSpPr txBox="1"/>
          <p:nvPr/>
        </p:nvSpPr>
        <p:spPr>
          <a:xfrm>
            <a:off x="443606" y="5337107"/>
            <a:ext cx="31727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Board size:  54mm x 120mm</a:t>
            </a:r>
          </a:p>
        </p:txBody>
      </p:sp>
    </p:spTree>
    <p:extLst>
      <p:ext uri="{BB962C8B-B14F-4D97-AF65-F5344CB8AC3E}">
        <p14:creationId xmlns:p14="http://schemas.microsoft.com/office/powerpoint/2010/main" val="1074087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3933056"/>
            <a:ext cx="3591001" cy="19415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8166" y="140387"/>
            <a:ext cx="6581841" cy="1143000"/>
          </a:xfrm>
        </p:spPr>
        <p:txBody>
          <a:bodyPr>
            <a:normAutofit/>
          </a:bodyPr>
          <a:lstStyle/>
          <a:p>
            <a:r>
              <a:rPr lang="fr-FR" sz="2800" dirty="0" err="1">
                <a:solidFill>
                  <a:srgbClr val="336699"/>
                </a:solidFill>
              </a:rPr>
              <a:t>Another</a:t>
            </a:r>
            <a:r>
              <a:rPr lang="fr-FR" sz="2800" dirty="0">
                <a:solidFill>
                  <a:srgbClr val="336699"/>
                </a:solidFill>
              </a:rPr>
              <a:t> </a:t>
            </a:r>
            <a:r>
              <a:rPr lang="fr-FR" sz="2800" dirty="0" err="1">
                <a:solidFill>
                  <a:srgbClr val="336699"/>
                </a:solidFill>
              </a:rPr>
              <a:t>choice</a:t>
            </a:r>
            <a:r>
              <a:rPr lang="fr-FR" sz="2800" dirty="0">
                <a:solidFill>
                  <a:srgbClr val="336699"/>
                </a:solidFill>
              </a:rPr>
              <a:t> of CSA to test :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9</a:t>
            </a:fld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38" name="Titre 1"/>
          <p:cNvSpPr txBox="1">
            <a:spLocks/>
          </p:cNvSpPr>
          <p:nvPr/>
        </p:nvSpPr>
        <p:spPr>
          <a:xfrm>
            <a:off x="433481" y="1118192"/>
            <a:ext cx="8747031" cy="2376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b="1" dirty="0">
                <a:solidFill>
                  <a:srgbClr val="336699"/>
                </a:solidFill>
                <a:latin typeface="+mn-lt"/>
              </a:rPr>
              <a:t>Main </a:t>
            </a:r>
            <a:r>
              <a:rPr lang="fr-FR" sz="1800" b="1" dirty="0" err="1">
                <a:solidFill>
                  <a:srgbClr val="336699"/>
                </a:solidFill>
                <a:latin typeface="+mn-lt"/>
              </a:rPr>
              <a:t>features</a:t>
            </a:r>
            <a:r>
              <a:rPr lang="fr-FR" sz="1800" b="1" dirty="0">
                <a:solidFill>
                  <a:srgbClr val="336699"/>
                </a:solidFill>
                <a:latin typeface="+mn-lt"/>
              </a:rPr>
              <a:t> of A1422H (CAEN) version F2 :</a:t>
            </a: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Positive and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negative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signal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processing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	              </a:t>
            </a:r>
            <a:r>
              <a:rPr lang="fr-FR" sz="1600" dirty="0">
                <a:solidFill>
                  <a:srgbClr val="336699"/>
                </a:solidFill>
              </a:rPr>
              <a:t>Power : </a:t>
            </a:r>
            <a:r>
              <a:rPr lang="fr-FR" sz="1600" dirty="0">
                <a:solidFill>
                  <a:srgbClr val="FF0000"/>
                </a:solidFill>
              </a:rPr>
              <a:t>288 mW </a:t>
            </a:r>
            <a:r>
              <a:rPr lang="fr-FR" sz="1600" dirty="0" err="1">
                <a:solidFill>
                  <a:srgbClr val="336699"/>
                </a:solidFill>
              </a:rPr>
              <a:t>typical</a:t>
            </a:r>
            <a:r>
              <a:rPr lang="fr-FR" sz="1600" dirty="0">
                <a:solidFill>
                  <a:srgbClr val="336699"/>
                </a:solidFill>
              </a:rPr>
              <a:t> but more gain</a:t>
            </a:r>
            <a:endParaRPr lang="fr-FR" sz="16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Low noise ≈ </a:t>
            </a:r>
            <a:r>
              <a:rPr lang="fr-FR" sz="1600" dirty="0">
                <a:solidFill>
                  <a:srgbClr val="FF0000"/>
                </a:solidFill>
                <a:latin typeface="+mn-lt"/>
              </a:rPr>
              <a:t>3 keV </a:t>
            </a:r>
            <a:r>
              <a:rPr lang="fr-FR" sz="1600" dirty="0">
                <a:solidFill>
                  <a:srgbClr val="FF0000"/>
                </a:solidFill>
              </a:rPr>
              <a:t>@ Cd =130pF &amp;  25 °C </a:t>
            </a:r>
            <a:r>
              <a:rPr lang="fr-FR" sz="1600" dirty="0">
                <a:solidFill>
                  <a:srgbClr val="336699"/>
                </a:solidFill>
              </a:rPr>
              <a:t>		              Size : 39 x 20 x 3 mm 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Integral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Nonlinearity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&lt; 0.05 %		              </a:t>
            </a:r>
            <a:r>
              <a:rPr lang="fr-FR" sz="1600" dirty="0">
                <a:solidFill>
                  <a:srgbClr val="336699"/>
                </a:solidFill>
              </a:rPr>
              <a:t>Operating </a:t>
            </a:r>
            <a:r>
              <a:rPr lang="fr-FR" sz="1600" dirty="0" err="1">
                <a:solidFill>
                  <a:srgbClr val="336699"/>
                </a:solidFill>
              </a:rPr>
              <a:t>temperature</a:t>
            </a:r>
            <a:r>
              <a:rPr lang="fr-FR" sz="1600" dirty="0">
                <a:solidFill>
                  <a:srgbClr val="336699"/>
                </a:solidFill>
              </a:rPr>
              <a:t> min : ?</a:t>
            </a:r>
          </a:p>
          <a:p>
            <a:pPr algn="l"/>
            <a:r>
              <a:rPr lang="fr-FR" sz="1600" dirty="0">
                <a:solidFill>
                  <a:srgbClr val="336699"/>
                </a:solidFill>
                <a:latin typeface="+mn-lt"/>
              </a:rPr>
              <a:t>	</a:t>
            </a:r>
            <a:r>
              <a:rPr lang="fr-FR" sz="1600" dirty="0" err="1">
                <a:solidFill>
                  <a:srgbClr val="336699"/>
                </a:solidFill>
                <a:latin typeface="+mn-lt"/>
              </a:rPr>
              <a:t>Cost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 ≈ </a:t>
            </a:r>
            <a:r>
              <a:rPr lang="fr-FR" sz="1600" dirty="0">
                <a:solidFill>
                  <a:srgbClr val="FF0000"/>
                </a:solidFill>
                <a:latin typeface="+mn-lt"/>
              </a:rPr>
              <a:t>200 € per unit</a:t>
            </a:r>
            <a:r>
              <a:rPr lang="fr-FR" sz="1600" dirty="0">
                <a:solidFill>
                  <a:srgbClr val="336699"/>
                </a:solidFill>
                <a:latin typeface="+mn-lt"/>
              </a:rPr>
              <a:t>			</a:t>
            </a:r>
          </a:p>
        </p:txBody>
      </p:sp>
      <p:sp>
        <p:nvSpPr>
          <p:cNvPr id="10" name="Ellipse 9"/>
          <p:cNvSpPr/>
          <p:nvPr/>
        </p:nvSpPr>
        <p:spPr>
          <a:xfrm>
            <a:off x="3131840" y="4682568"/>
            <a:ext cx="854697" cy="360039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Émoticône 14"/>
          <p:cNvSpPr/>
          <p:nvPr/>
        </p:nvSpPr>
        <p:spPr>
          <a:xfrm>
            <a:off x="781639" y="2080852"/>
            <a:ext cx="554360" cy="554760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Émoticône 45"/>
          <p:cNvSpPr/>
          <p:nvPr/>
        </p:nvSpPr>
        <p:spPr>
          <a:xfrm>
            <a:off x="5148064" y="1983812"/>
            <a:ext cx="554360" cy="55476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5199" y="3352954"/>
            <a:ext cx="3696001" cy="2684000"/>
          </a:xfrm>
          <a:prstGeom prst="rect">
            <a:avLst/>
          </a:prstGeom>
        </p:spPr>
      </p:pic>
      <p:cxnSp>
        <p:nvCxnSpPr>
          <p:cNvPr id="14" name="Connecteur droit avec flèche 13"/>
          <p:cNvCxnSpPr/>
          <p:nvPr/>
        </p:nvCxnSpPr>
        <p:spPr>
          <a:xfrm>
            <a:off x="8401200" y="3494395"/>
            <a:ext cx="0" cy="2382877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207322" y="3076456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 mm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6971928" y="3361841"/>
            <a:ext cx="1296144" cy="14997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 rot="5400000">
            <a:off x="8280698" y="4573176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39 mm</a:t>
            </a:r>
          </a:p>
        </p:txBody>
      </p:sp>
      <p:sp>
        <p:nvSpPr>
          <p:cNvPr id="25" name="Ellipse 24"/>
          <p:cNvSpPr/>
          <p:nvPr/>
        </p:nvSpPr>
        <p:spPr>
          <a:xfrm>
            <a:off x="7200120" y="3076456"/>
            <a:ext cx="854697" cy="360039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20" t="31100" r="27320" b="29840"/>
          <a:stretch/>
        </p:blipFill>
        <p:spPr>
          <a:xfrm>
            <a:off x="6679486" y="2864274"/>
            <a:ext cx="501733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176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5352</TotalTime>
  <Words>739</Words>
  <Application>Microsoft Office PowerPoint</Application>
  <PresentationFormat>Affichage à l'écran (4:3)</PresentationFormat>
  <Paragraphs>133</Paragraphs>
  <Slides>9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Calibri</vt:lpstr>
      <vt:lpstr>Thème Office</vt:lpstr>
      <vt:lpstr>Présentation PowerPoint</vt:lpstr>
      <vt:lpstr>Main specifications for preamplifier</vt:lpstr>
      <vt:lpstr>Overview for one detector </vt:lpstr>
      <vt:lpstr>Choice of CSA : the state of the art</vt:lpstr>
      <vt:lpstr>Noise Equivalent Charge with A250F</vt:lpstr>
      <vt:lpstr>Measurement of  Noise Equivalent Charge for A250F (At LPC)</vt:lpstr>
      <vt:lpstr>First prototype board : AMPTEK Version</vt:lpstr>
      <vt:lpstr>First prototype board : AMPTEK Version</vt:lpstr>
      <vt:lpstr>Another choice of CSA to test :</vt:lpstr>
    </vt:vector>
  </TitlesOfParts>
  <Company>lpc caen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 leterrier</dc:creator>
  <cp:lastModifiedBy>Xavier Flechard</cp:lastModifiedBy>
  <cp:revision>228</cp:revision>
  <cp:lastPrinted>2020-03-18T22:05:17Z</cp:lastPrinted>
  <dcterms:created xsi:type="dcterms:W3CDTF">2012-10-08T06:59:45Z</dcterms:created>
  <dcterms:modified xsi:type="dcterms:W3CDTF">2020-03-19T09:29:08Z</dcterms:modified>
</cp:coreProperties>
</file>