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70" r:id="rId3"/>
    <p:sldId id="271" r:id="rId4"/>
    <p:sldId id="272" r:id="rId5"/>
  </p:sldIdLst>
  <p:sldSz cx="9144000" cy="6858000" type="screen4x3"/>
  <p:notesSz cx="7104063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33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94684" autoAdjust="0"/>
  </p:normalViewPr>
  <p:slideViewPr>
    <p:cSldViewPr>
      <p:cViewPr varScale="1">
        <p:scale>
          <a:sx n="108" d="100"/>
          <a:sy n="108" d="100"/>
        </p:scale>
        <p:origin x="171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8427" cy="511730"/>
          </a:xfrm>
          <a:prstGeom prst="rect">
            <a:avLst/>
          </a:prstGeom>
        </p:spPr>
        <p:txBody>
          <a:bodyPr vert="horz" lIns="94787" tIns="47393" rIns="94787" bIns="47393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3993" y="1"/>
            <a:ext cx="3078427" cy="511730"/>
          </a:xfrm>
          <a:prstGeom prst="rect">
            <a:avLst/>
          </a:prstGeom>
        </p:spPr>
        <p:txBody>
          <a:bodyPr vert="horz" lIns="94787" tIns="47393" rIns="94787" bIns="47393" rtlCol="0"/>
          <a:lstStyle>
            <a:lvl1pPr algn="r">
              <a:defRPr sz="1200"/>
            </a:lvl1pPr>
          </a:lstStyle>
          <a:p>
            <a:fld id="{BDF40922-173A-4505-A267-4FF14421FCDD}" type="datetimeFigureOut">
              <a:rPr lang="fr-FR" smtClean="0"/>
              <a:t>19/03/2020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6763"/>
            <a:ext cx="5119687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87" tIns="47393" rIns="94787" bIns="47393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10407" y="4861442"/>
            <a:ext cx="5683250" cy="4605576"/>
          </a:xfrm>
          <a:prstGeom prst="rect">
            <a:avLst/>
          </a:prstGeom>
        </p:spPr>
        <p:txBody>
          <a:bodyPr vert="horz" lIns="94787" tIns="47393" rIns="94787" bIns="47393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8427" cy="511730"/>
          </a:xfrm>
          <a:prstGeom prst="rect">
            <a:avLst/>
          </a:prstGeom>
        </p:spPr>
        <p:txBody>
          <a:bodyPr vert="horz" lIns="94787" tIns="47393" rIns="94787" bIns="47393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3993" y="9721107"/>
            <a:ext cx="3078427" cy="511730"/>
          </a:xfrm>
          <a:prstGeom prst="rect">
            <a:avLst/>
          </a:prstGeom>
        </p:spPr>
        <p:txBody>
          <a:bodyPr vert="horz" lIns="94787" tIns="47393" rIns="94787" bIns="47393" rtlCol="0" anchor="b"/>
          <a:lstStyle>
            <a:lvl1pPr algn="r">
              <a:defRPr sz="1200"/>
            </a:lvl1pPr>
          </a:lstStyle>
          <a:p>
            <a:fld id="{5C68A7C0-5A97-4D52-B056-12A13BA789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5270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8A7C0-5A97-4D52-B056-12A13BA789A2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02702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8A7C0-5A97-4D52-B056-12A13BA789A2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46454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8A7C0-5A97-4D52-B056-12A13BA789A2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1153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6A626-20BA-4929-AFBA-A36BAEA9BBB3}" type="datetime1">
              <a:rPr lang="fr-FR" smtClean="0"/>
              <a:t>19/03/2020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56826-8DF6-42B5-9D88-D0AB2737B7A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3993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70BDF-E7BF-4321-92F2-61F8516BA5B9}" type="datetime1">
              <a:rPr lang="fr-FR" smtClean="0"/>
              <a:t>19/03/2020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56826-8DF6-42B5-9D88-D0AB2737B7A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4768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20AE7-EAD6-4F64-8AEA-22BFE1610117}" type="datetime1">
              <a:rPr lang="fr-FR" smtClean="0"/>
              <a:t>19/03/2020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56826-8DF6-42B5-9D88-D0AB2737B7A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2692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A03A7-3A09-4665-9167-89E4FC3FCBF9}" type="datetime1">
              <a:rPr lang="fr-FR" smtClean="0"/>
              <a:t>19/03/2020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56826-8DF6-42B5-9D88-D0AB2737B7A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1605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41918-6924-4FA9-8426-60BBAB335033}" type="datetime1">
              <a:rPr lang="fr-FR" smtClean="0"/>
              <a:t>19/03/2020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56826-8DF6-42B5-9D88-D0AB2737B7A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2734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070A9-D6DD-4CF0-997C-159F5568F8A3}" type="datetime1">
              <a:rPr lang="fr-FR" smtClean="0"/>
              <a:t>19/03/2020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56826-8DF6-42B5-9D88-D0AB2737B7A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1618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DCFBF-0B89-4423-BEF0-F8AF1F048676}" type="datetime1">
              <a:rPr lang="fr-FR" smtClean="0"/>
              <a:t>19/03/2020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56826-8DF6-42B5-9D88-D0AB2737B7A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41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567D8-EC34-48FE-887F-F028F2BFE00E}" type="datetime1">
              <a:rPr lang="fr-FR" smtClean="0"/>
              <a:t>19/03/2020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56826-8DF6-42B5-9D88-D0AB2737B7A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1894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CA899-8AE4-41A8-A116-960FADB4F85F}" type="datetime1">
              <a:rPr lang="fr-FR" smtClean="0"/>
              <a:t>19/03/2020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56826-8DF6-42B5-9D88-D0AB2737B7A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9582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7E26F-4E79-4340-AF65-14C6700682DC}" type="datetime1">
              <a:rPr lang="fr-FR" smtClean="0"/>
              <a:t>19/03/2020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56826-8DF6-42B5-9D88-D0AB2737B7A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9770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00E75-67E0-4674-B1C0-41D269BD1C4D}" type="datetime1">
              <a:rPr lang="fr-FR" smtClean="0"/>
              <a:t>19/03/2020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56826-8DF6-42B5-9D88-D0AB2737B7A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4478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0ED3A2-C5A3-488F-A056-3811DF0CF432}" type="datetime1">
              <a:rPr lang="fr-FR" smtClean="0"/>
              <a:t>19/03/2020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A56826-8DF6-42B5-9D88-D0AB2737B7A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244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jp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/>
          <p:cNvGrpSpPr/>
          <p:nvPr/>
        </p:nvGrpSpPr>
        <p:grpSpPr>
          <a:xfrm>
            <a:off x="278618" y="422616"/>
            <a:ext cx="1332833" cy="5940560"/>
            <a:chOff x="384348" y="2699792"/>
            <a:chExt cx="1332833" cy="5940560"/>
          </a:xfrm>
        </p:grpSpPr>
        <p:pic>
          <p:nvPicPr>
            <p:cNvPr id="5" name="Picture 2" descr="C:\Users\guesnon\AppData\Local\Temp\Fragmentation_Manip_2010_11_19_094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302" y="5724128"/>
              <a:ext cx="1200000" cy="90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3" descr="C:\Users\guesnon\AppData\Local\Temp\Guinevere_2009_11_013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302" y="6754544"/>
              <a:ext cx="1200000" cy="90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4" descr="C:\Users\guesnon\AppData\Local\Temp\LIRAT_Piege_2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874" y="4716016"/>
              <a:ext cx="1200000" cy="90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5" descr="C:\Users\guesnon\AppData\Local\Temp\Nemo3_inside2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874" y="2699792"/>
              <a:ext cx="1200000" cy="90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6" descr="C:\Users\guesnon\AppData\Local\Temp\Shirac2_2010_06_21_018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874" y="3707904"/>
              <a:ext cx="1200000" cy="90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7" descr="C:\Users\guesnon\AppData\Local\Temp\Tonnerre_2010_06_001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348" y="7740352"/>
              <a:ext cx="1332833" cy="90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" name="Groupe 10"/>
          <p:cNvGrpSpPr/>
          <p:nvPr/>
        </p:nvGrpSpPr>
        <p:grpSpPr>
          <a:xfrm>
            <a:off x="5508104" y="6165304"/>
            <a:ext cx="3460672" cy="504008"/>
            <a:chOff x="2331720" y="8280472"/>
            <a:chExt cx="3460672" cy="504008"/>
          </a:xfrm>
        </p:grpSpPr>
        <p:pic>
          <p:nvPicPr>
            <p:cNvPr id="12" name="Image 11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01679" y="8352480"/>
              <a:ext cx="623559" cy="432000"/>
            </a:xfrm>
            <a:prstGeom prst="rect">
              <a:avLst/>
            </a:prstGeom>
          </p:spPr>
        </p:pic>
        <p:pic>
          <p:nvPicPr>
            <p:cNvPr id="13" name="Image 12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31720" y="8280472"/>
              <a:ext cx="777600" cy="432000"/>
            </a:xfrm>
            <a:prstGeom prst="rect">
              <a:avLst/>
            </a:prstGeom>
          </p:spPr>
        </p:pic>
        <p:pic>
          <p:nvPicPr>
            <p:cNvPr id="14" name="Image 13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76810" y="8352480"/>
              <a:ext cx="915582" cy="432000"/>
            </a:xfrm>
            <a:prstGeom prst="rect">
              <a:avLst/>
            </a:prstGeom>
          </p:spPr>
        </p:pic>
      </p:grpSp>
      <p:pic>
        <p:nvPicPr>
          <p:cNvPr id="15" name="Image 1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2497" y="346246"/>
            <a:ext cx="2390236" cy="1368000"/>
          </a:xfrm>
          <a:prstGeom prst="rect">
            <a:avLst/>
          </a:prstGeom>
        </p:spPr>
      </p:pic>
      <p:sp>
        <p:nvSpPr>
          <p:cNvPr id="17" name="Espace réservé du numéro de diapositive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56826-8DF6-42B5-9D88-D0AB2737B7A1}" type="slidenum">
              <a:rPr lang="fr-FR" smtClean="0"/>
              <a:t>1</a:t>
            </a:fld>
            <a:endParaRPr lang="fr-FR"/>
          </a:p>
        </p:txBody>
      </p:sp>
      <p:sp>
        <p:nvSpPr>
          <p:cNvPr id="18" name="ZoneTexte 17"/>
          <p:cNvSpPr txBox="1"/>
          <p:nvPr/>
        </p:nvSpPr>
        <p:spPr>
          <a:xfrm>
            <a:off x="2051720" y="2289076"/>
            <a:ext cx="583264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336699"/>
                </a:solidFill>
              </a:rPr>
              <a:t>Quick discussion on systematics</a:t>
            </a:r>
          </a:p>
          <a:p>
            <a:pPr algn="ctr"/>
            <a:endParaRPr lang="fr-FR" sz="2800" dirty="0">
              <a:solidFill>
                <a:srgbClr val="336699"/>
              </a:solidFill>
            </a:endParaRPr>
          </a:p>
          <a:p>
            <a:pPr algn="ctr"/>
            <a:r>
              <a:rPr lang="fr-FR" sz="1400" dirty="0">
                <a:solidFill>
                  <a:srgbClr val="336699"/>
                </a:solidFill>
              </a:rPr>
              <a:t>Thursday 19 th March 2020 </a:t>
            </a:r>
          </a:p>
          <a:p>
            <a:pPr algn="ctr"/>
            <a:endParaRPr lang="fr-FR" sz="1400" dirty="0">
              <a:solidFill>
                <a:srgbClr val="336699"/>
              </a:solidFill>
            </a:endParaRPr>
          </a:p>
          <a:p>
            <a:pPr algn="ctr"/>
            <a:r>
              <a:rPr lang="fr-FR" sz="1400" dirty="0">
                <a:solidFill>
                  <a:srgbClr val="336699"/>
                </a:solidFill>
              </a:rPr>
              <a:t> Xavier Fléchard</a:t>
            </a: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-324544" y="77800"/>
            <a:ext cx="184731" cy="36933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14267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22607" y="116632"/>
            <a:ext cx="5626968" cy="1143000"/>
          </a:xfrm>
        </p:spPr>
        <p:txBody>
          <a:bodyPr>
            <a:normAutofit/>
          </a:bodyPr>
          <a:lstStyle/>
          <a:p>
            <a:r>
              <a:rPr lang="fr-FR" sz="2800" dirty="0">
                <a:solidFill>
                  <a:srgbClr val="336699"/>
                </a:solidFill>
              </a:rPr>
              <a:t>Main </a:t>
            </a:r>
            <a:r>
              <a:rPr lang="fr-FR" sz="2800" dirty="0" err="1">
                <a:solidFill>
                  <a:srgbClr val="336699"/>
                </a:solidFill>
              </a:rPr>
              <a:t>Systematics</a:t>
            </a:r>
            <a:r>
              <a:rPr lang="fr-FR" sz="2800" dirty="0">
                <a:solidFill>
                  <a:srgbClr val="336699"/>
                </a:solidFill>
              </a:rPr>
              <a:t> </a:t>
            </a:r>
            <a:r>
              <a:rPr lang="fr-FR" sz="2800" dirty="0" err="1">
                <a:solidFill>
                  <a:srgbClr val="336699"/>
                </a:solidFill>
              </a:rPr>
              <a:t>from</a:t>
            </a:r>
            <a:r>
              <a:rPr lang="fr-FR" sz="2800" dirty="0">
                <a:solidFill>
                  <a:srgbClr val="336699"/>
                </a:solidFill>
              </a:rPr>
              <a:t> positron</a:t>
            </a:r>
          </a:p>
        </p:txBody>
      </p:sp>
      <p:pic>
        <p:nvPicPr>
          <p:cNvPr id="7" name="Espace réservé du contenu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993" y="332656"/>
            <a:ext cx="1300553" cy="720080"/>
          </a:xfrm>
        </p:spPr>
      </p:pic>
      <p:sp>
        <p:nvSpPr>
          <p:cNvPr id="8" name="ZoneTexte 7"/>
          <p:cNvSpPr txBox="1"/>
          <p:nvPr/>
        </p:nvSpPr>
        <p:spPr>
          <a:xfrm>
            <a:off x="136031" y="6352644"/>
            <a:ext cx="8928992" cy="276999"/>
          </a:xfrm>
          <a:prstGeom prst="rect">
            <a:avLst/>
          </a:prstGeom>
          <a:gradFill flip="none" rotWithShape="1">
            <a:gsLst>
              <a:gs pos="0">
                <a:srgbClr val="336699">
                  <a:shade val="30000"/>
                  <a:satMod val="115000"/>
                </a:srgbClr>
              </a:gs>
              <a:gs pos="50000">
                <a:srgbClr val="336699">
                  <a:shade val="67500"/>
                  <a:satMod val="115000"/>
                </a:srgbClr>
              </a:gs>
              <a:gs pos="100000">
                <a:srgbClr val="336699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chemeClr val="bg1">
                    <a:lumMod val="95000"/>
                  </a:schemeClr>
                </a:solidFill>
              </a:rPr>
              <a:t>[</a:t>
            </a:r>
            <a:r>
              <a:rPr lang="fr-FR" sz="1200" b="1" dirty="0" err="1">
                <a:solidFill>
                  <a:schemeClr val="bg1">
                    <a:lumMod val="95000"/>
                  </a:schemeClr>
                </a:solidFill>
              </a:rPr>
              <a:t>WISArD</a:t>
            </a:r>
            <a:r>
              <a:rPr lang="fr-FR" sz="1200" b="1" dirty="0">
                <a:solidFill>
                  <a:schemeClr val="bg1">
                    <a:lumMod val="95000"/>
                  </a:schemeClr>
                </a:solidFill>
              </a:rPr>
              <a:t>, Visio </a:t>
            </a:r>
            <a:r>
              <a:rPr lang="fr-FR" sz="1200" b="1" dirty="0" err="1">
                <a:solidFill>
                  <a:schemeClr val="bg1">
                    <a:lumMod val="95000"/>
                  </a:schemeClr>
                </a:solidFill>
              </a:rPr>
              <a:t>conf</a:t>
            </a:r>
            <a:r>
              <a:rPr lang="fr-FR" sz="1200" b="1" dirty="0">
                <a:solidFill>
                  <a:schemeClr val="bg1">
                    <a:lumMod val="95000"/>
                  </a:schemeClr>
                </a:solidFill>
              </a:rPr>
              <a:t> meeting, Thursday 19 th March]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56826-8DF6-42B5-9D88-D0AB2737B7A1}" type="slidenum">
              <a:rPr lang="fr-FR" smtClean="0">
                <a:solidFill>
                  <a:srgbClr val="FF9900"/>
                </a:solidFill>
              </a:rPr>
              <a:t>2</a:t>
            </a:fld>
            <a:endParaRPr lang="fr-FR" dirty="0">
              <a:solidFill>
                <a:srgbClr val="FF9900"/>
              </a:solidFill>
            </a:endParaRPr>
          </a:p>
        </p:txBody>
      </p:sp>
      <p:sp>
        <p:nvSpPr>
          <p:cNvPr id="29" name="Titre 1"/>
          <p:cNvSpPr txBox="1">
            <a:spLocks/>
          </p:cNvSpPr>
          <p:nvPr/>
        </p:nvSpPr>
        <p:spPr>
          <a:xfrm>
            <a:off x="466444" y="1057348"/>
            <a:ext cx="8282020" cy="52034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1800" u="sng" dirty="0" err="1"/>
              <a:t>Backscattering</a:t>
            </a:r>
            <a:r>
              <a:rPr lang="fr-FR" sz="1800" u="sng" dirty="0"/>
              <a:t> on positron detector:</a:t>
            </a:r>
          </a:p>
          <a:p>
            <a:pPr algn="l"/>
            <a:r>
              <a:rPr lang="fr-FR" sz="1800" dirty="0">
                <a:solidFill>
                  <a:srgbClr val="336699"/>
                </a:solidFill>
              </a:rPr>
              <a:t>-</a:t>
            </a:r>
            <a:r>
              <a:rPr lang="fr-FR" sz="1800" dirty="0" err="1">
                <a:solidFill>
                  <a:srgbClr val="336699"/>
                </a:solidFill>
              </a:rPr>
              <a:t>Presently</a:t>
            </a:r>
            <a:r>
              <a:rPr lang="fr-FR" sz="1800" dirty="0">
                <a:solidFill>
                  <a:srgbClr val="336699"/>
                </a:solidFill>
              </a:rPr>
              <a:t> </a:t>
            </a:r>
            <a:r>
              <a:rPr lang="fr-FR" sz="1800" dirty="0">
                <a:solidFill>
                  <a:srgbClr val="FF0000"/>
                </a:solidFill>
              </a:rPr>
              <a:t>0.2%</a:t>
            </a:r>
            <a:r>
              <a:rPr lang="fr-FR" sz="1800" dirty="0">
                <a:solidFill>
                  <a:srgbClr val="336699"/>
                </a:solidFill>
              </a:rPr>
              <a:t> </a:t>
            </a:r>
            <a:r>
              <a:rPr lang="fr-FR" sz="1800" dirty="0" err="1">
                <a:solidFill>
                  <a:srgbClr val="336699"/>
                </a:solidFill>
              </a:rPr>
              <a:t>with</a:t>
            </a:r>
            <a:r>
              <a:rPr lang="fr-FR" sz="1800" dirty="0">
                <a:solidFill>
                  <a:srgbClr val="336699"/>
                </a:solidFill>
              </a:rPr>
              <a:t> </a:t>
            </a:r>
            <a:r>
              <a:rPr lang="fr-FR" sz="1800" dirty="0" err="1">
                <a:solidFill>
                  <a:srgbClr val="336699"/>
                </a:solidFill>
              </a:rPr>
              <a:t>detection</a:t>
            </a:r>
            <a:r>
              <a:rPr lang="fr-FR" sz="1800" dirty="0">
                <a:solidFill>
                  <a:srgbClr val="336699"/>
                </a:solidFill>
              </a:rPr>
              <a:t> </a:t>
            </a:r>
            <a:r>
              <a:rPr lang="fr-FR" sz="1800" dirty="0" err="1">
                <a:solidFill>
                  <a:srgbClr val="336699"/>
                </a:solidFill>
              </a:rPr>
              <a:t>threshold</a:t>
            </a:r>
            <a:r>
              <a:rPr lang="fr-FR" sz="1800" dirty="0">
                <a:solidFill>
                  <a:srgbClr val="336699"/>
                </a:solidFill>
              </a:rPr>
              <a:t> at 25 keV &amp; 15% </a:t>
            </a:r>
            <a:r>
              <a:rPr lang="fr-FR" sz="1800" dirty="0" err="1">
                <a:solidFill>
                  <a:srgbClr val="336699"/>
                </a:solidFill>
              </a:rPr>
              <a:t>error</a:t>
            </a:r>
            <a:r>
              <a:rPr lang="fr-FR" sz="1800" dirty="0">
                <a:solidFill>
                  <a:srgbClr val="336699"/>
                </a:solidFill>
              </a:rPr>
              <a:t> on G4 correction</a:t>
            </a:r>
          </a:p>
          <a:p>
            <a:pPr algn="l"/>
            <a:r>
              <a:rPr lang="fr-FR" sz="1800" dirty="0">
                <a:solidFill>
                  <a:srgbClr val="336699"/>
                </a:solidFill>
              </a:rPr>
              <a:t>-</a:t>
            </a:r>
            <a:r>
              <a:rPr lang="fr-FR" sz="1800" dirty="0" err="1">
                <a:solidFill>
                  <a:srgbClr val="336699"/>
                </a:solidFill>
              </a:rPr>
              <a:t>Reduced</a:t>
            </a:r>
            <a:r>
              <a:rPr lang="fr-FR" sz="1800" dirty="0">
                <a:solidFill>
                  <a:srgbClr val="336699"/>
                </a:solidFill>
              </a:rPr>
              <a:t> </a:t>
            </a:r>
            <a:r>
              <a:rPr lang="fr-FR" sz="1800" dirty="0" err="1">
                <a:solidFill>
                  <a:srgbClr val="FF0000"/>
                </a:solidFill>
              </a:rPr>
              <a:t>below</a:t>
            </a:r>
            <a:r>
              <a:rPr lang="fr-FR" sz="1800" dirty="0">
                <a:solidFill>
                  <a:srgbClr val="FF0000"/>
                </a:solidFill>
              </a:rPr>
              <a:t> 0.1%  </a:t>
            </a:r>
            <a:r>
              <a:rPr lang="fr-FR" sz="1800" dirty="0" err="1">
                <a:solidFill>
                  <a:srgbClr val="336699"/>
                </a:solidFill>
              </a:rPr>
              <a:t>with</a:t>
            </a:r>
            <a:r>
              <a:rPr lang="fr-FR" sz="1800" dirty="0">
                <a:solidFill>
                  <a:srgbClr val="336699"/>
                </a:solidFill>
              </a:rPr>
              <a:t> 10 keV </a:t>
            </a:r>
            <a:r>
              <a:rPr lang="fr-FR" sz="1800" dirty="0" err="1">
                <a:solidFill>
                  <a:srgbClr val="336699"/>
                </a:solidFill>
              </a:rPr>
              <a:t>threshold</a:t>
            </a:r>
            <a:r>
              <a:rPr lang="fr-FR" sz="1800" dirty="0">
                <a:solidFill>
                  <a:srgbClr val="336699"/>
                </a:solidFill>
              </a:rPr>
              <a:t>, </a:t>
            </a:r>
            <a:r>
              <a:rPr lang="fr-FR" sz="1800" dirty="0" err="1">
                <a:solidFill>
                  <a:srgbClr val="336699"/>
                </a:solidFill>
              </a:rPr>
              <a:t>further</a:t>
            </a:r>
            <a:r>
              <a:rPr lang="fr-FR" sz="1800" dirty="0">
                <a:solidFill>
                  <a:srgbClr val="336699"/>
                </a:solidFill>
              </a:rPr>
              <a:t> </a:t>
            </a:r>
            <a:r>
              <a:rPr lang="fr-FR" sz="1800" dirty="0" err="1">
                <a:solidFill>
                  <a:srgbClr val="336699"/>
                </a:solidFill>
              </a:rPr>
              <a:t>reduced</a:t>
            </a:r>
            <a:r>
              <a:rPr lang="fr-FR" sz="1800" dirty="0">
                <a:solidFill>
                  <a:srgbClr val="336699"/>
                </a:solidFill>
              </a:rPr>
              <a:t> </a:t>
            </a:r>
            <a:r>
              <a:rPr lang="fr-FR" sz="1800" dirty="0" err="1">
                <a:solidFill>
                  <a:srgbClr val="336699"/>
                </a:solidFill>
              </a:rPr>
              <a:t>with</a:t>
            </a:r>
            <a:r>
              <a:rPr lang="fr-FR" sz="1800" dirty="0">
                <a:solidFill>
                  <a:srgbClr val="336699"/>
                </a:solidFill>
              </a:rPr>
              <a:t> </a:t>
            </a:r>
            <a:r>
              <a:rPr lang="fr-FR" sz="1800" dirty="0" err="1">
                <a:solidFill>
                  <a:srgbClr val="336699"/>
                </a:solidFill>
              </a:rPr>
              <a:t>progress</a:t>
            </a:r>
            <a:r>
              <a:rPr lang="fr-FR" sz="1800" dirty="0">
                <a:solidFill>
                  <a:srgbClr val="336699"/>
                </a:solidFill>
              </a:rPr>
              <a:t> on G4 </a:t>
            </a:r>
            <a:r>
              <a:rPr lang="fr-FR" sz="1800" dirty="0" err="1">
                <a:solidFill>
                  <a:srgbClr val="336699"/>
                </a:solidFill>
              </a:rPr>
              <a:t>error</a:t>
            </a:r>
            <a:endParaRPr lang="fr-FR" sz="1800" dirty="0">
              <a:solidFill>
                <a:srgbClr val="336699"/>
              </a:solidFill>
            </a:endParaRPr>
          </a:p>
          <a:p>
            <a:pPr algn="l"/>
            <a:endParaRPr lang="fr-FR" sz="1800" dirty="0">
              <a:solidFill>
                <a:srgbClr val="336699"/>
              </a:solidFill>
            </a:endParaRPr>
          </a:p>
          <a:p>
            <a:pPr algn="l"/>
            <a:r>
              <a:rPr lang="fr-FR" sz="1800" dirty="0">
                <a:solidFill>
                  <a:srgbClr val="336699"/>
                </a:solidFill>
              </a:rPr>
              <a:t>	</a:t>
            </a:r>
            <a:r>
              <a:rPr lang="fr-FR" sz="1800" dirty="0">
                <a:sym typeface="Wingdings" panose="05000000000000000000" pitchFamily="2" charset="2"/>
              </a:rPr>
              <a:t> </a:t>
            </a:r>
            <a:r>
              <a:rPr lang="fr-FR" sz="1800" dirty="0" err="1">
                <a:sym typeface="Wingdings" panose="05000000000000000000" pitchFamily="2" charset="2"/>
              </a:rPr>
              <a:t>lower</a:t>
            </a:r>
            <a:r>
              <a:rPr lang="fr-FR" sz="1800" dirty="0">
                <a:sym typeface="Wingdings" panose="05000000000000000000" pitchFamily="2" charset="2"/>
              </a:rPr>
              <a:t> </a:t>
            </a:r>
            <a:r>
              <a:rPr lang="fr-FR" sz="1800" dirty="0" err="1">
                <a:sym typeface="Wingdings" panose="05000000000000000000" pitchFamily="2" charset="2"/>
              </a:rPr>
              <a:t>det</a:t>
            </a:r>
            <a:r>
              <a:rPr lang="fr-FR" sz="1800" dirty="0">
                <a:sym typeface="Wingdings" panose="05000000000000000000" pitchFamily="2" charset="2"/>
              </a:rPr>
              <a:t> </a:t>
            </a:r>
            <a:r>
              <a:rPr lang="fr-FR" sz="1800" dirty="0" err="1">
                <a:sym typeface="Wingdings" panose="05000000000000000000" pitchFamily="2" charset="2"/>
              </a:rPr>
              <a:t>threshold</a:t>
            </a:r>
            <a:endParaRPr lang="fr-FR" sz="1800" dirty="0">
              <a:sym typeface="Wingdings" panose="05000000000000000000" pitchFamily="2" charset="2"/>
            </a:endParaRPr>
          </a:p>
          <a:p>
            <a:pPr algn="l"/>
            <a:r>
              <a:rPr lang="fr-FR" sz="1800" dirty="0"/>
              <a:t>	</a:t>
            </a:r>
            <a:r>
              <a:rPr lang="fr-FR" sz="1800" dirty="0">
                <a:sym typeface="Wingdings" panose="05000000000000000000" pitchFamily="2" charset="2"/>
              </a:rPr>
              <a:t> test G4 </a:t>
            </a:r>
            <a:r>
              <a:rPr lang="fr-FR" sz="1800" dirty="0" err="1">
                <a:sym typeface="Wingdings" panose="05000000000000000000" pitchFamily="2" charset="2"/>
              </a:rPr>
              <a:t>sim</a:t>
            </a:r>
            <a:r>
              <a:rPr lang="fr-FR" sz="1800" dirty="0">
                <a:sym typeface="Wingdings" panose="05000000000000000000" pitchFamily="2" charset="2"/>
              </a:rPr>
              <a:t> </a:t>
            </a:r>
            <a:r>
              <a:rPr lang="fr-FR" sz="1800" dirty="0" err="1">
                <a:sym typeface="Wingdings" panose="05000000000000000000" pitchFamily="2" charset="2"/>
              </a:rPr>
              <a:t>with</a:t>
            </a:r>
            <a:r>
              <a:rPr lang="fr-FR" sz="1800" dirty="0">
                <a:sym typeface="Wingdings" panose="05000000000000000000" pitchFamily="2" charset="2"/>
              </a:rPr>
              <a:t> </a:t>
            </a:r>
            <a:r>
              <a:rPr lang="fr-FR" sz="1800" dirty="0" err="1">
                <a:sym typeface="Wingdings" panose="05000000000000000000" pitchFamily="2" charset="2"/>
              </a:rPr>
              <a:t>backscat</a:t>
            </a:r>
            <a:endParaRPr lang="fr-FR" sz="1800" dirty="0">
              <a:sym typeface="Wingdings" panose="05000000000000000000" pitchFamily="2" charset="2"/>
            </a:endParaRPr>
          </a:p>
          <a:p>
            <a:pPr algn="l"/>
            <a:r>
              <a:rPr lang="fr-FR" sz="1800" dirty="0">
                <a:sym typeface="Wingdings" panose="05000000000000000000" pitchFamily="2" charset="2"/>
              </a:rPr>
              <a:t>	     </a:t>
            </a:r>
            <a:r>
              <a:rPr lang="fr-FR" sz="1800" dirty="0" err="1">
                <a:sym typeface="Wingdings" panose="05000000000000000000" pitchFamily="2" charset="2"/>
              </a:rPr>
              <a:t>measurements</a:t>
            </a:r>
            <a:endParaRPr lang="fr-FR" sz="1800" dirty="0"/>
          </a:p>
          <a:p>
            <a:pPr algn="l"/>
            <a:endParaRPr lang="fr-FR" sz="1800" dirty="0">
              <a:solidFill>
                <a:srgbClr val="336699"/>
              </a:solidFill>
            </a:endParaRPr>
          </a:p>
          <a:p>
            <a:pPr algn="l"/>
            <a:r>
              <a:rPr lang="fr-FR" sz="1800" u="sng" dirty="0" err="1">
                <a:latin typeface="+mn-lt"/>
              </a:rPr>
              <a:t>Threshold</a:t>
            </a:r>
            <a:r>
              <a:rPr lang="fr-FR" sz="1800" u="sng" dirty="0">
                <a:latin typeface="+mn-lt"/>
              </a:rPr>
              <a:t> </a:t>
            </a:r>
            <a:r>
              <a:rPr lang="fr-FR" sz="1800" u="sng" dirty="0" err="1">
                <a:latin typeface="+mn-lt"/>
              </a:rPr>
              <a:t>uncertainty</a:t>
            </a:r>
            <a:r>
              <a:rPr lang="fr-FR" sz="1800" u="sng" dirty="0">
                <a:latin typeface="+mn-lt"/>
              </a:rPr>
              <a:t>:</a:t>
            </a:r>
          </a:p>
          <a:p>
            <a:pPr algn="l"/>
            <a:r>
              <a:rPr lang="fr-FR" sz="1800" dirty="0">
                <a:solidFill>
                  <a:srgbClr val="336699"/>
                </a:solidFill>
                <a:latin typeface="+mn-lt"/>
              </a:rPr>
              <a:t>-</a:t>
            </a:r>
            <a:r>
              <a:rPr lang="fr-FR" sz="1800" dirty="0" err="1">
                <a:solidFill>
                  <a:srgbClr val="336699"/>
                </a:solidFill>
                <a:latin typeface="+mn-lt"/>
              </a:rPr>
              <a:t>Presently</a:t>
            </a:r>
            <a:r>
              <a:rPr lang="fr-FR" sz="1800" dirty="0">
                <a:solidFill>
                  <a:srgbClr val="336699"/>
                </a:solidFill>
                <a:latin typeface="+mn-lt"/>
              </a:rPr>
              <a:t> </a:t>
            </a:r>
            <a:r>
              <a:rPr lang="fr-FR" sz="1800" dirty="0">
                <a:solidFill>
                  <a:srgbClr val="FF0000"/>
                </a:solidFill>
                <a:latin typeface="+mn-lt"/>
              </a:rPr>
              <a:t>0.8%</a:t>
            </a:r>
            <a:r>
              <a:rPr lang="fr-FR" sz="1800" dirty="0">
                <a:solidFill>
                  <a:srgbClr val="336699"/>
                </a:solidFill>
                <a:latin typeface="+mn-lt"/>
              </a:rPr>
              <a:t> for </a:t>
            </a:r>
            <a:r>
              <a:rPr lang="fr-FR" sz="1800" dirty="0" err="1">
                <a:solidFill>
                  <a:srgbClr val="336699"/>
                </a:solidFill>
                <a:latin typeface="Symbol" panose="05050102010706020507" pitchFamily="18" charset="2"/>
              </a:rPr>
              <a:t>D</a:t>
            </a:r>
            <a:r>
              <a:rPr lang="fr-FR" sz="1800" dirty="0" err="1">
                <a:solidFill>
                  <a:srgbClr val="336699"/>
                </a:solidFill>
                <a:latin typeface="+mn-lt"/>
              </a:rPr>
              <a:t>E</a:t>
            </a:r>
            <a:r>
              <a:rPr lang="fr-FR" sz="1800" baseline="-25000" dirty="0" err="1">
                <a:solidFill>
                  <a:srgbClr val="336699"/>
                </a:solidFill>
                <a:latin typeface="+mn-lt"/>
              </a:rPr>
              <a:t>th</a:t>
            </a:r>
            <a:r>
              <a:rPr lang="fr-FR" sz="1800" dirty="0">
                <a:solidFill>
                  <a:srgbClr val="336699"/>
                </a:solidFill>
                <a:latin typeface="+mn-lt"/>
              </a:rPr>
              <a:t>= </a:t>
            </a:r>
            <a:r>
              <a:rPr lang="fr-FR" sz="1800" dirty="0">
                <a:solidFill>
                  <a:srgbClr val="FF0000"/>
                </a:solidFill>
                <a:latin typeface="+mn-lt"/>
              </a:rPr>
              <a:t>12keV</a:t>
            </a:r>
            <a:r>
              <a:rPr lang="fr-FR" sz="1800" dirty="0">
                <a:solidFill>
                  <a:srgbClr val="336699"/>
                </a:solidFill>
                <a:latin typeface="+mn-lt"/>
              </a:rPr>
              <a:t> </a:t>
            </a:r>
          </a:p>
          <a:p>
            <a:pPr algn="l"/>
            <a:r>
              <a:rPr lang="fr-FR" sz="1800" dirty="0">
                <a:solidFill>
                  <a:srgbClr val="336699"/>
                </a:solidFill>
                <a:latin typeface="+mn-lt"/>
              </a:rPr>
              <a:t>	-</a:t>
            </a:r>
            <a:r>
              <a:rPr lang="fr-FR" sz="1800" dirty="0" err="1">
                <a:solidFill>
                  <a:srgbClr val="336699"/>
                </a:solidFill>
                <a:latin typeface="+mn-lt"/>
              </a:rPr>
              <a:t>low</a:t>
            </a:r>
            <a:r>
              <a:rPr lang="fr-FR" sz="1800" dirty="0">
                <a:solidFill>
                  <a:srgbClr val="336699"/>
                </a:solidFill>
                <a:latin typeface="+mn-lt"/>
              </a:rPr>
              <a:t> stat</a:t>
            </a:r>
          </a:p>
          <a:p>
            <a:pPr algn="l"/>
            <a:r>
              <a:rPr lang="fr-FR" sz="1800" dirty="0">
                <a:solidFill>
                  <a:srgbClr val="336699"/>
                </a:solidFill>
                <a:latin typeface="+mn-lt"/>
              </a:rPr>
              <a:t>	-</a:t>
            </a:r>
            <a:r>
              <a:rPr lang="fr-FR" sz="1800" dirty="0" err="1">
                <a:solidFill>
                  <a:srgbClr val="336699"/>
                </a:solidFill>
                <a:latin typeface="+mn-lt"/>
              </a:rPr>
              <a:t>bad</a:t>
            </a:r>
            <a:r>
              <a:rPr lang="fr-FR" sz="1800" dirty="0">
                <a:solidFill>
                  <a:srgbClr val="336699"/>
                </a:solidFill>
                <a:latin typeface="+mn-lt"/>
              </a:rPr>
              <a:t> </a:t>
            </a:r>
            <a:r>
              <a:rPr lang="fr-FR" sz="1800" dirty="0" err="1">
                <a:solidFill>
                  <a:srgbClr val="336699"/>
                </a:solidFill>
                <a:latin typeface="+mn-lt"/>
              </a:rPr>
              <a:t>det</a:t>
            </a:r>
            <a:r>
              <a:rPr lang="fr-FR" sz="1800" dirty="0">
                <a:solidFill>
                  <a:srgbClr val="336699"/>
                </a:solidFill>
                <a:latin typeface="+mn-lt"/>
              </a:rPr>
              <a:t> </a:t>
            </a:r>
            <a:r>
              <a:rPr lang="fr-FR" sz="1800" dirty="0" err="1">
                <a:solidFill>
                  <a:srgbClr val="336699"/>
                </a:solidFill>
                <a:latin typeface="+mn-lt"/>
              </a:rPr>
              <a:t>knowledge</a:t>
            </a:r>
            <a:endParaRPr lang="fr-FR" sz="1800" dirty="0">
              <a:solidFill>
                <a:srgbClr val="336699"/>
              </a:solidFill>
              <a:latin typeface="+mn-lt"/>
            </a:endParaRPr>
          </a:p>
          <a:p>
            <a:pPr algn="l"/>
            <a:r>
              <a:rPr lang="fr-FR" sz="1800" dirty="0">
                <a:solidFill>
                  <a:srgbClr val="336699"/>
                </a:solidFill>
              </a:rPr>
              <a:t>-</a:t>
            </a:r>
            <a:r>
              <a:rPr lang="fr-FR" sz="1800" dirty="0" err="1">
                <a:solidFill>
                  <a:srgbClr val="336699"/>
                </a:solidFill>
              </a:rPr>
              <a:t>Reduced</a:t>
            </a:r>
            <a:r>
              <a:rPr lang="fr-FR" sz="1800" dirty="0">
                <a:solidFill>
                  <a:srgbClr val="336699"/>
                </a:solidFill>
              </a:rPr>
              <a:t> by ~2 </a:t>
            </a:r>
            <a:r>
              <a:rPr lang="fr-FR" sz="1800" dirty="0" err="1">
                <a:solidFill>
                  <a:srgbClr val="336699"/>
                </a:solidFill>
              </a:rPr>
              <a:t>with</a:t>
            </a:r>
            <a:r>
              <a:rPr lang="fr-FR" sz="1800" dirty="0">
                <a:solidFill>
                  <a:srgbClr val="336699"/>
                </a:solidFill>
              </a:rPr>
              <a:t> 10keV </a:t>
            </a:r>
            <a:r>
              <a:rPr lang="fr-FR" sz="1800" dirty="0" err="1">
                <a:solidFill>
                  <a:srgbClr val="336699"/>
                </a:solidFill>
              </a:rPr>
              <a:t>threshold</a:t>
            </a:r>
            <a:endParaRPr lang="fr-FR" sz="1800" dirty="0">
              <a:solidFill>
                <a:srgbClr val="336699"/>
              </a:solidFill>
            </a:endParaRPr>
          </a:p>
          <a:p>
            <a:pPr algn="l"/>
            <a:r>
              <a:rPr lang="fr-FR" sz="1800" dirty="0">
                <a:solidFill>
                  <a:srgbClr val="336699"/>
                </a:solidFill>
              </a:rPr>
              <a:t>-</a:t>
            </a:r>
            <a:r>
              <a:rPr lang="fr-FR" sz="1800" dirty="0" err="1">
                <a:solidFill>
                  <a:srgbClr val="336699"/>
                </a:solidFill>
              </a:rPr>
              <a:t>Reduced</a:t>
            </a:r>
            <a:r>
              <a:rPr lang="fr-FR" sz="1800" dirty="0">
                <a:solidFill>
                  <a:srgbClr val="336699"/>
                </a:solidFill>
              </a:rPr>
              <a:t> by ~6 </a:t>
            </a:r>
            <a:r>
              <a:rPr lang="fr-FR" sz="1800" dirty="0" err="1">
                <a:solidFill>
                  <a:srgbClr val="336699"/>
                </a:solidFill>
              </a:rPr>
              <a:t>with</a:t>
            </a:r>
            <a:r>
              <a:rPr lang="fr-FR" sz="1800" dirty="0">
                <a:solidFill>
                  <a:srgbClr val="336699"/>
                </a:solidFill>
                <a:latin typeface="Symbol" panose="05050102010706020507" pitchFamily="18" charset="2"/>
              </a:rPr>
              <a:t> </a:t>
            </a:r>
            <a:r>
              <a:rPr lang="fr-FR" sz="1800" dirty="0" err="1">
                <a:solidFill>
                  <a:srgbClr val="336699"/>
                </a:solidFill>
                <a:latin typeface="Symbol" panose="05050102010706020507" pitchFamily="18" charset="2"/>
              </a:rPr>
              <a:t>D</a:t>
            </a:r>
            <a:r>
              <a:rPr lang="fr-FR" sz="1800" dirty="0" err="1">
                <a:solidFill>
                  <a:srgbClr val="336699"/>
                </a:solidFill>
              </a:rPr>
              <a:t>E</a:t>
            </a:r>
            <a:r>
              <a:rPr lang="fr-FR" sz="1800" baseline="-25000" dirty="0" err="1">
                <a:solidFill>
                  <a:srgbClr val="336699"/>
                </a:solidFill>
              </a:rPr>
              <a:t>th</a:t>
            </a:r>
            <a:r>
              <a:rPr lang="fr-FR" sz="1800" dirty="0">
                <a:solidFill>
                  <a:srgbClr val="336699"/>
                </a:solidFill>
              </a:rPr>
              <a:t>= 2keV </a:t>
            </a:r>
          </a:p>
          <a:p>
            <a:pPr algn="l"/>
            <a:endParaRPr lang="fr-FR" sz="1800" dirty="0">
              <a:solidFill>
                <a:srgbClr val="336699"/>
              </a:solidFill>
            </a:endParaRPr>
          </a:p>
          <a:p>
            <a:pPr algn="l"/>
            <a:r>
              <a:rPr lang="fr-FR" sz="1800" dirty="0">
                <a:latin typeface="+mn-lt"/>
              </a:rPr>
              <a:t>	</a:t>
            </a:r>
            <a:r>
              <a:rPr lang="fr-FR" sz="1800" dirty="0">
                <a:latin typeface="+mn-lt"/>
                <a:sym typeface="Wingdings" panose="05000000000000000000" pitchFamily="2" charset="2"/>
              </a:rPr>
              <a:t> </a:t>
            </a:r>
            <a:r>
              <a:rPr lang="fr-FR" sz="1800" dirty="0" err="1">
                <a:latin typeface="+mn-lt"/>
                <a:sym typeface="Wingdings" panose="05000000000000000000" pitchFamily="2" charset="2"/>
              </a:rPr>
              <a:t>characterization</a:t>
            </a:r>
            <a:r>
              <a:rPr lang="fr-FR" sz="1800" dirty="0">
                <a:latin typeface="+mn-lt"/>
                <a:sym typeface="Wingdings" panose="05000000000000000000" pitchFamily="2" charset="2"/>
              </a:rPr>
              <a:t> of detector in the 0-30 keV range</a:t>
            </a:r>
          </a:p>
          <a:p>
            <a:pPr algn="l"/>
            <a:r>
              <a:rPr lang="fr-FR" sz="1800" dirty="0">
                <a:latin typeface="+mn-lt"/>
                <a:sym typeface="Wingdings" panose="05000000000000000000" pitchFamily="2" charset="2"/>
              </a:rPr>
              <a:t>		-calibration sources (tests @ ISOLDE </a:t>
            </a:r>
            <a:r>
              <a:rPr lang="fr-FR" sz="1800" dirty="0">
                <a:latin typeface="Symbol" panose="05050102010706020507" pitchFamily="18" charset="2"/>
                <a:sym typeface="Wingdings" panose="05000000000000000000" pitchFamily="2" charset="2"/>
              </a:rPr>
              <a:t>g</a:t>
            </a:r>
            <a:r>
              <a:rPr lang="fr-FR" sz="1800" dirty="0">
                <a:latin typeface="+mn-lt"/>
                <a:sym typeface="Wingdings" panose="05000000000000000000" pitchFamily="2" charset="2"/>
              </a:rPr>
              <a:t> &amp; e-)</a:t>
            </a:r>
          </a:p>
          <a:p>
            <a:pPr algn="l"/>
            <a:r>
              <a:rPr lang="fr-FR" sz="1800" dirty="0">
                <a:latin typeface="+mn-lt"/>
                <a:sym typeface="Wingdings" panose="05000000000000000000" pitchFamily="2" charset="2"/>
              </a:rPr>
              <a:t>		-</a:t>
            </a:r>
            <a:r>
              <a:rPr lang="fr-FR" sz="1800" dirty="0" err="1">
                <a:latin typeface="+mn-lt"/>
                <a:sym typeface="Wingdings" panose="05000000000000000000" pitchFamily="2" charset="2"/>
              </a:rPr>
              <a:t>low</a:t>
            </a:r>
            <a:r>
              <a:rPr lang="fr-FR" sz="1800" dirty="0">
                <a:latin typeface="+mn-lt"/>
                <a:sym typeface="Wingdings" panose="05000000000000000000" pitchFamily="2" charset="2"/>
              </a:rPr>
              <a:t> </a:t>
            </a:r>
            <a:r>
              <a:rPr lang="fr-FR" sz="1800" dirty="0" err="1">
                <a:latin typeface="+mn-lt"/>
                <a:sym typeface="Wingdings" panose="05000000000000000000" pitchFamily="2" charset="2"/>
              </a:rPr>
              <a:t>intensity</a:t>
            </a:r>
            <a:r>
              <a:rPr lang="fr-FR" sz="1800" dirty="0">
                <a:latin typeface="+mn-lt"/>
                <a:sym typeface="Wingdings" panose="05000000000000000000" pitchFamily="2" charset="2"/>
              </a:rPr>
              <a:t> </a:t>
            </a:r>
            <a:r>
              <a:rPr lang="fr-FR" sz="1800" dirty="0" err="1">
                <a:latin typeface="+mn-lt"/>
                <a:sym typeface="Wingdings" panose="05000000000000000000" pitchFamily="2" charset="2"/>
              </a:rPr>
              <a:t>electron</a:t>
            </a:r>
            <a:r>
              <a:rPr lang="fr-FR" sz="1800" dirty="0">
                <a:latin typeface="+mn-lt"/>
                <a:sym typeface="Wingdings" panose="05000000000000000000" pitchFamily="2" charset="2"/>
              </a:rPr>
              <a:t> gun (</a:t>
            </a:r>
            <a:r>
              <a:rPr lang="fr-FR" sz="1800" dirty="0" err="1">
                <a:latin typeface="+mn-lt"/>
                <a:sym typeface="Wingdings" panose="05000000000000000000" pitchFamily="2" charset="2"/>
              </a:rPr>
              <a:t>under</a:t>
            </a:r>
            <a:r>
              <a:rPr lang="fr-FR" sz="1800" dirty="0">
                <a:latin typeface="+mn-lt"/>
                <a:sym typeface="Wingdings" panose="05000000000000000000" pitchFamily="2" charset="2"/>
              </a:rPr>
              <a:t> dev.)</a:t>
            </a:r>
          </a:p>
          <a:p>
            <a:pPr algn="l"/>
            <a:endParaRPr lang="fr-FR" sz="1800" dirty="0">
              <a:latin typeface="+mn-lt"/>
              <a:sym typeface="Wingdings" panose="05000000000000000000" pitchFamily="2" charset="2"/>
            </a:endParaRPr>
          </a:p>
          <a:p>
            <a:pPr algn="l"/>
            <a:endParaRPr lang="fr-FR" sz="1800" dirty="0">
              <a:latin typeface="+mn-lt"/>
              <a:sym typeface="Wingdings" panose="05000000000000000000" pitchFamily="2" charset="2"/>
            </a:endParaRPr>
          </a:p>
          <a:p>
            <a:pPr algn="l"/>
            <a:r>
              <a:rPr lang="fr-FR" sz="1800" dirty="0">
                <a:latin typeface="+mn-lt"/>
                <a:sym typeface="Wingdings" panose="05000000000000000000" pitchFamily="2" charset="2"/>
              </a:rPr>
              <a:t>	 use alpha source for </a:t>
            </a:r>
            <a:r>
              <a:rPr lang="fr-FR" sz="1800" dirty="0" err="1">
                <a:latin typeface="+mn-lt"/>
                <a:sym typeface="Wingdings" panose="05000000000000000000" pitchFamily="2" charset="2"/>
              </a:rPr>
              <a:t>normalization</a:t>
            </a:r>
            <a:r>
              <a:rPr lang="fr-FR" sz="1800" dirty="0">
                <a:latin typeface="+mn-lt"/>
                <a:sym typeface="Wingdings" panose="05000000000000000000" pitchFamily="2" charset="2"/>
              </a:rPr>
              <a:t> (</a:t>
            </a:r>
            <a:r>
              <a:rPr lang="fr-FR" sz="1800" dirty="0" err="1">
                <a:latin typeface="+mn-lt"/>
                <a:sym typeface="Wingdings" panose="05000000000000000000" pitchFamily="2" charset="2"/>
              </a:rPr>
              <a:t>between</a:t>
            </a:r>
            <a:r>
              <a:rPr lang="fr-FR" sz="1800" dirty="0">
                <a:latin typeface="+mn-lt"/>
                <a:sym typeface="Wingdings" panose="05000000000000000000" pitchFamily="2" charset="2"/>
              </a:rPr>
              <a:t> tests &amp; </a:t>
            </a:r>
            <a:r>
              <a:rPr lang="fr-FR" sz="1800" dirty="0" err="1">
                <a:latin typeface="+mn-lt"/>
                <a:sym typeface="Wingdings" panose="05000000000000000000" pitchFamily="2" charset="2"/>
              </a:rPr>
              <a:t>experiment</a:t>
            </a:r>
            <a:r>
              <a:rPr lang="fr-FR" sz="1800" dirty="0">
                <a:latin typeface="+mn-lt"/>
                <a:sym typeface="Wingdings" panose="05000000000000000000" pitchFamily="2" charset="2"/>
              </a:rPr>
              <a:t>)</a:t>
            </a:r>
            <a:endParaRPr lang="fr-FR" sz="1800" dirty="0">
              <a:latin typeface="+mn-lt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898F6D53-FE4C-478A-8967-2CC9881244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0862" y="2057683"/>
            <a:ext cx="4537602" cy="2350153"/>
          </a:xfrm>
          <a:prstGeom prst="rect">
            <a:avLst/>
          </a:prstGeom>
        </p:spPr>
      </p:pic>
      <p:pic>
        <p:nvPicPr>
          <p:cNvPr id="6" name="Image 5" descr="Une image contenant intérieur, fenêtre, table, évier&#10;&#10;Description générée automatiquement">
            <a:extLst>
              <a:ext uri="{FF2B5EF4-FFF2-40B4-BE49-F238E27FC236}">
                <a16:creationId xmlns:a16="http://schemas.microsoft.com/office/drawing/2014/main" id="{08781F1A-1398-4A6F-9AD9-15A3CF2667D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5" y="4416396"/>
            <a:ext cx="2543270" cy="1430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1831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22607" y="116632"/>
            <a:ext cx="5626968" cy="1143000"/>
          </a:xfrm>
        </p:spPr>
        <p:txBody>
          <a:bodyPr>
            <a:normAutofit/>
          </a:bodyPr>
          <a:lstStyle/>
          <a:p>
            <a:r>
              <a:rPr lang="fr-FR" sz="2800" dirty="0">
                <a:solidFill>
                  <a:srgbClr val="336699"/>
                </a:solidFill>
              </a:rPr>
              <a:t>Main </a:t>
            </a:r>
            <a:r>
              <a:rPr lang="fr-FR" sz="2800" dirty="0" err="1">
                <a:solidFill>
                  <a:srgbClr val="336699"/>
                </a:solidFill>
              </a:rPr>
              <a:t>Systematics</a:t>
            </a:r>
            <a:r>
              <a:rPr lang="fr-FR" sz="2800" dirty="0">
                <a:solidFill>
                  <a:srgbClr val="336699"/>
                </a:solidFill>
              </a:rPr>
              <a:t> </a:t>
            </a:r>
            <a:r>
              <a:rPr lang="fr-FR" sz="2800" dirty="0" err="1">
                <a:solidFill>
                  <a:srgbClr val="336699"/>
                </a:solidFill>
              </a:rPr>
              <a:t>from</a:t>
            </a:r>
            <a:r>
              <a:rPr lang="fr-FR" sz="2800" dirty="0">
                <a:solidFill>
                  <a:srgbClr val="336699"/>
                </a:solidFill>
              </a:rPr>
              <a:t> positron</a:t>
            </a:r>
          </a:p>
        </p:txBody>
      </p:sp>
      <p:pic>
        <p:nvPicPr>
          <p:cNvPr id="7" name="Espace réservé du contenu 6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993" y="332656"/>
            <a:ext cx="1300553" cy="720080"/>
          </a:xfrm>
        </p:spPr>
      </p:pic>
      <p:sp>
        <p:nvSpPr>
          <p:cNvPr id="8" name="ZoneTexte 7"/>
          <p:cNvSpPr txBox="1"/>
          <p:nvPr/>
        </p:nvSpPr>
        <p:spPr>
          <a:xfrm>
            <a:off x="136031" y="6352644"/>
            <a:ext cx="8928992" cy="276999"/>
          </a:xfrm>
          <a:prstGeom prst="rect">
            <a:avLst/>
          </a:prstGeom>
          <a:gradFill flip="none" rotWithShape="1">
            <a:gsLst>
              <a:gs pos="0">
                <a:srgbClr val="336699">
                  <a:shade val="30000"/>
                  <a:satMod val="115000"/>
                </a:srgbClr>
              </a:gs>
              <a:gs pos="50000">
                <a:srgbClr val="336699">
                  <a:shade val="67500"/>
                  <a:satMod val="115000"/>
                </a:srgbClr>
              </a:gs>
              <a:gs pos="100000">
                <a:srgbClr val="336699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chemeClr val="bg1">
                    <a:lumMod val="95000"/>
                  </a:schemeClr>
                </a:solidFill>
              </a:rPr>
              <a:t>[</a:t>
            </a:r>
            <a:r>
              <a:rPr lang="fr-FR" sz="1200" b="1" dirty="0" err="1">
                <a:solidFill>
                  <a:schemeClr val="bg1">
                    <a:lumMod val="95000"/>
                  </a:schemeClr>
                </a:solidFill>
              </a:rPr>
              <a:t>WISArD</a:t>
            </a:r>
            <a:r>
              <a:rPr lang="fr-FR" sz="1200" b="1" dirty="0">
                <a:solidFill>
                  <a:schemeClr val="bg1">
                    <a:lumMod val="95000"/>
                  </a:schemeClr>
                </a:solidFill>
              </a:rPr>
              <a:t>, Visio </a:t>
            </a:r>
            <a:r>
              <a:rPr lang="fr-FR" sz="1200" b="1" dirty="0" err="1">
                <a:solidFill>
                  <a:schemeClr val="bg1">
                    <a:lumMod val="95000"/>
                  </a:schemeClr>
                </a:solidFill>
              </a:rPr>
              <a:t>conf</a:t>
            </a:r>
            <a:r>
              <a:rPr lang="fr-FR" sz="1200" b="1" dirty="0">
                <a:solidFill>
                  <a:schemeClr val="bg1">
                    <a:lumMod val="95000"/>
                  </a:schemeClr>
                </a:solidFill>
              </a:rPr>
              <a:t> meeting, Thursday 19 th March]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56826-8DF6-42B5-9D88-D0AB2737B7A1}" type="slidenum">
              <a:rPr lang="fr-FR" smtClean="0">
                <a:solidFill>
                  <a:srgbClr val="FF9900"/>
                </a:solidFill>
              </a:rPr>
              <a:t>3</a:t>
            </a:fld>
            <a:endParaRPr lang="fr-FR" dirty="0">
              <a:solidFill>
                <a:srgbClr val="FF9900"/>
              </a:solidFill>
            </a:endParaRPr>
          </a:p>
        </p:txBody>
      </p:sp>
      <p:sp>
        <p:nvSpPr>
          <p:cNvPr id="29" name="Titre 1"/>
          <p:cNvSpPr txBox="1">
            <a:spLocks/>
          </p:cNvSpPr>
          <p:nvPr/>
        </p:nvSpPr>
        <p:spPr>
          <a:xfrm>
            <a:off x="459517" y="1259632"/>
            <a:ext cx="8282020" cy="28805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1800" u="sng" dirty="0" err="1"/>
              <a:t>Backscattering</a:t>
            </a:r>
            <a:r>
              <a:rPr lang="fr-FR" sz="1800" u="sng" dirty="0"/>
              <a:t> on catcher:</a:t>
            </a:r>
          </a:p>
          <a:p>
            <a:pPr algn="l"/>
            <a:r>
              <a:rPr lang="fr-FR" sz="1800" dirty="0">
                <a:solidFill>
                  <a:srgbClr val="336699"/>
                </a:solidFill>
              </a:rPr>
              <a:t>-</a:t>
            </a:r>
            <a:r>
              <a:rPr lang="fr-FR" sz="1800" dirty="0" err="1">
                <a:solidFill>
                  <a:srgbClr val="336699"/>
                </a:solidFill>
              </a:rPr>
              <a:t>Presently</a:t>
            </a:r>
            <a:r>
              <a:rPr lang="fr-FR" sz="1800" dirty="0">
                <a:solidFill>
                  <a:srgbClr val="336699"/>
                </a:solidFill>
              </a:rPr>
              <a:t> </a:t>
            </a:r>
            <a:r>
              <a:rPr lang="fr-FR" sz="1800" dirty="0">
                <a:solidFill>
                  <a:srgbClr val="FF0000"/>
                </a:solidFill>
              </a:rPr>
              <a:t>2.2%</a:t>
            </a:r>
            <a:r>
              <a:rPr lang="fr-FR" sz="1800" dirty="0">
                <a:solidFill>
                  <a:srgbClr val="336699"/>
                </a:solidFill>
              </a:rPr>
              <a:t> </a:t>
            </a:r>
            <a:r>
              <a:rPr lang="fr-FR" sz="1800" dirty="0" err="1">
                <a:solidFill>
                  <a:srgbClr val="336699"/>
                </a:solidFill>
              </a:rPr>
              <a:t>with</a:t>
            </a:r>
            <a:r>
              <a:rPr lang="fr-FR" sz="1800" dirty="0">
                <a:solidFill>
                  <a:srgbClr val="336699"/>
                </a:solidFill>
              </a:rPr>
              <a:t> ~6.7um mylar </a:t>
            </a:r>
            <a:r>
              <a:rPr lang="fr-FR" sz="1800" dirty="0" err="1">
                <a:solidFill>
                  <a:srgbClr val="336699"/>
                </a:solidFill>
              </a:rPr>
              <a:t>thickness</a:t>
            </a:r>
            <a:r>
              <a:rPr lang="fr-FR" sz="1800" dirty="0">
                <a:solidFill>
                  <a:srgbClr val="336699"/>
                </a:solidFill>
              </a:rPr>
              <a:t> &amp; 15% </a:t>
            </a:r>
            <a:r>
              <a:rPr lang="fr-FR" sz="1800" dirty="0" err="1">
                <a:solidFill>
                  <a:srgbClr val="336699"/>
                </a:solidFill>
              </a:rPr>
              <a:t>error</a:t>
            </a:r>
            <a:r>
              <a:rPr lang="fr-FR" sz="1800" dirty="0">
                <a:solidFill>
                  <a:srgbClr val="336699"/>
                </a:solidFill>
              </a:rPr>
              <a:t> on G4 correction</a:t>
            </a:r>
          </a:p>
          <a:p>
            <a:pPr algn="l"/>
            <a:r>
              <a:rPr lang="fr-FR" sz="1800" dirty="0">
                <a:solidFill>
                  <a:srgbClr val="336699"/>
                </a:solidFill>
              </a:rPr>
              <a:t>-Gain of factor </a:t>
            </a:r>
            <a:r>
              <a:rPr lang="fr-FR" sz="1800" dirty="0">
                <a:solidFill>
                  <a:srgbClr val="FF0000"/>
                </a:solidFill>
              </a:rPr>
              <a:t>~13 </a:t>
            </a:r>
            <a:r>
              <a:rPr lang="fr-FR" sz="1800" dirty="0" err="1">
                <a:solidFill>
                  <a:srgbClr val="336699"/>
                </a:solidFill>
              </a:rPr>
              <a:t>with</a:t>
            </a:r>
            <a:r>
              <a:rPr lang="fr-FR" sz="1800" dirty="0">
                <a:solidFill>
                  <a:srgbClr val="336699"/>
                </a:solidFill>
              </a:rPr>
              <a:t> 0.5 mylar </a:t>
            </a:r>
            <a:r>
              <a:rPr lang="fr-FR" sz="1800" dirty="0" err="1">
                <a:solidFill>
                  <a:srgbClr val="336699"/>
                </a:solidFill>
              </a:rPr>
              <a:t>thickness</a:t>
            </a:r>
            <a:r>
              <a:rPr lang="fr-FR" sz="1800" dirty="0">
                <a:solidFill>
                  <a:srgbClr val="336699"/>
                </a:solidFill>
              </a:rPr>
              <a:t> for G4 </a:t>
            </a:r>
            <a:r>
              <a:rPr lang="fr-FR" sz="1800" dirty="0" err="1">
                <a:solidFill>
                  <a:srgbClr val="336699"/>
                </a:solidFill>
              </a:rPr>
              <a:t>error</a:t>
            </a:r>
            <a:r>
              <a:rPr lang="fr-FR" sz="1800" dirty="0">
                <a:solidFill>
                  <a:srgbClr val="336699"/>
                </a:solidFill>
              </a:rPr>
              <a:t> but </a:t>
            </a:r>
            <a:r>
              <a:rPr lang="fr-FR" sz="1800" dirty="0" err="1">
                <a:solidFill>
                  <a:srgbClr val="336699"/>
                </a:solidFill>
              </a:rPr>
              <a:t>then</a:t>
            </a:r>
            <a:r>
              <a:rPr lang="fr-FR" sz="1800" dirty="0">
                <a:solidFill>
                  <a:srgbClr val="336699"/>
                </a:solidFill>
              </a:rPr>
              <a:t> </a:t>
            </a:r>
            <a:r>
              <a:rPr lang="fr-FR" sz="1800" dirty="0" err="1">
                <a:solidFill>
                  <a:srgbClr val="336699"/>
                </a:solidFill>
              </a:rPr>
              <a:t>uncertainty</a:t>
            </a:r>
            <a:r>
              <a:rPr lang="fr-FR" sz="1800" dirty="0">
                <a:solidFill>
                  <a:srgbClr val="336699"/>
                </a:solidFill>
              </a:rPr>
              <a:t> on </a:t>
            </a:r>
            <a:r>
              <a:rPr lang="fr-FR" sz="1800" dirty="0" err="1">
                <a:solidFill>
                  <a:srgbClr val="336699"/>
                </a:solidFill>
              </a:rPr>
              <a:t>thickness</a:t>
            </a:r>
            <a:r>
              <a:rPr lang="fr-FR" sz="1800" dirty="0">
                <a:solidFill>
                  <a:srgbClr val="336699"/>
                </a:solidFill>
              </a:rPr>
              <a:t> not </a:t>
            </a:r>
            <a:r>
              <a:rPr lang="fr-FR" sz="1800" dirty="0" err="1">
                <a:solidFill>
                  <a:srgbClr val="336699"/>
                </a:solidFill>
              </a:rPr>
              <a:t>negligible</a:t>
            </a:r>
            <a:r>
              <a:rPr lang="fr-FR" sz="1800" dirty="0">
                <a:solidFill>
                  <a:srgbClr val="336699"/>
                </a:solidFill>
              </a:rPr>
              <a:t> (+-20%)… Real gain </a:t>
            </a:r>
            <a:r>
              <a:rPr lang="fr-FR" sz="1800" dirty="0" err="1">
                <a:solidFill>
                  <a:srgbClr val="336699"/>
                </a:solidFill>
              </a:rPr>
              <a:t>only</a:t>
            </a:r>
            <a:r>
              <a:rPr lang="fr-FR" sz="1800" dirty="0">
                <a:solidFill>
                  <a:srgbClr val="336699"/>
                </a:solidFill>
              </a:rPr>
              <a:t> factor </a:t>
            </a:r>
            <a:r>
              <a:rPr lang="fr-FR" sz="1800" dirty="0">
                <a:solidFill>
                  <a:srgbClr val="FF0000"/>
                </a:solidFill>
              </a:rPr>
              <a:t>~8 </a:t>
            </a:r>
            <a:r>
              <a:rPr lang="fr-FR" sz="1800" dirty="0">
                <a:solidFill>
                  <a:srgbClr val="FF0000"/>
                </a:solidFill>
                <a:sym typeface="Wingdings" panose="05000000000000000000" pitchFamily="2" charset="2"/>
              </a:rPr>
              <a:t> ~ 0.3% </a:t>
            </a:r>
            <a:r>
              <a:rPr lang="fr-FR" sz="1800" dirty="0" err="1">
                <a:solidFill>
                  <a:srgbClr val="FF0000"/>
                </a:solidFill>
                <a:sym typeface="Wingdings" panose="05000000000000000000" pitchFamily="2" charset="2"/>
              </a:rPr>
              <a:t>error</a:t>
            </a:r>
            <a:r>
              <a:rPr lang="fr-FR" sz="1800" dirty="0">
                <a:solidFill>
                  <a:srgbClr val="FF0000"/>
                </a:solidFill>
                <a:sym typeface="Wingdings" panose="05000000000000000000" pitchFamily="2" charset="2"/>
              </a:rPr>
              <a:t> on </a:t>
            </a:r>
            <a:r>
              <a:rPr lang="fr-FR" sz="1800" i="1" dirty="0">
                <a:solidFill>
                  <a:srgbClr val="FF0000"/>
                </a:solidFill>
                <a:sym typeface="Wingdings" panose="05000000000000000000" pitchFamily="2" charset="2"/>
              </a:rPr>
              <a:t>ã</a:t>
            </a:r>
            <a:endParaRPr lang="fr-FR" sz="1800" i="1" dirty="0">
              <a:solidFill>
                <a:srgbClr val="FF0000"/>
              </a:solidFill>
            </a:endParaRPr>
          </a:p>
          <a:p>
            <a:pPr algn="l"/>
            <a:r>
              <a:rPr lang="fr-FR" sz="1800" dirty="0">
                <a:solidFill>
                  <a:srgbClr val="336699"/>
                </a:solidFill>
              </a:rPr>
              <a:t>Not </a:t>
            </a:r>
            <a:r>
              <a:rPr lang="fr-FR" sz="1800" dirty="0" err="1">
                <a:solidFill>
                  <a:srgbClr val="336699"/>
                </a:solidFill>
              </a:rPr>
              <a:t>enough</a:t>
            </a:r>
            <a:r>
              <a:rPr lang="fr-FR" sz="1800" dirty="0">
                <a:solidFill>
                  <a:srgbClr val="336699"/>
                </a:solidFill>
              </a:rPr>
              <a:t>…</a:t>
            </a:r>
          </a:p>
          <a:p>
            <a:pPr algn="l"/>
            <a:r>
              <a:rPr lang="fr-FR" sz="1800" dirty="0">
                <a:solidFill>
                  <a:srgbClr val="336699"/>
                </a:solidFill>
              </a:rPr>
              <a:t>-To do </a:t>
            </a:r>
            <a:r>
              <a:rPr lang="fr-FR" sz="1800" dirty="0" err="1">
                <a:solidFill>
                  <a:srgbClr val="336699"/>
                </a:solidFill>
              </a:rPr>
              <a:t>better</a:t>
            </a:r>
            <a:r>
              <a:rPr lang="fr-FR" sz="1800" dirty="0">
                <a:solidFill>
                  <a:srgbClr val="336699"/>
                </a:solidFill>
              </a:rPr>
              <a:t>:</a:t>
            </a:r>
          </a:p>
          <a:p>
            <a:pPr algn="l"/>
            <a:r>
              <a:rPr lang="fr-FR" sz="1800" dirty="0">
                <a:solidFill>
                  <a:srgbClr val="336699"/>
                </a:solidFill>
              </a:rPr>
              <a:t>	</a:t>
            </a:r>
            <a:r>
              <a:rPr lang="fr-FR" sz="1800" dirty="0">
                <a:sym typeface="Wingdings" panose="05000000000000000000" pitchFamily="2" charset="2"/>
              </a:rPr>
              <a:t> </a:t>
            </a:r>
            <a:r>
              <a:rPr lang="fr-FR" sz="1800" dirty="0" err="1">
                <a:sym typeface="Wingdings" panose="05000000000000000000" pitchFamily="2" charset="2"/>
              </a:rPr>
              <a:t>Measure</a:t>
            </a:r>
            <a:r>
              <a:rPr lang="fr-FR" sz="1800" dirty="0">
                <a:sym typeface="Wingdings" panose="05000000000000000000" pitchFamily="2" charset="2"/>
              </a:rPr>
              <a:t> </a:t>
            </a:r>
            <a:r>
              <a:rPr lang="fr-FR" sz="1800" dirty="0" err="1">
                <a:sym typeface="Wingdings" panose="05000000000000000000" pitchFamily="2" charset="2"/>
              </a:rPr>
              <a:t>precisely</a:t>
            </a:r>
            <a:r>
              <a:rPr lang="fr-FR" sz="1800" dirty="0">
                <a:sym typeface="Wingdings" panose="05000000000000000000" pitchFamily="2" charset="2"/>
              </a:rPr>
              <a:t> the </a:t>
            </a:r>
            <a:r>
              <a:rPr lang="fr-FR" sz="1800" dirty="0" err="1">
                <a:sym typeface="Wingdings" panose="05000000000000000000" pitchFamily="2" charset="2"/>
              </a:rPr>
              <a:t>thickness</a:t>
            </a:r>
            <a:r>
              <a:rPr lang="fr-FR" sz="1800" dirty="0">
                <a:sym typeface="Wingdings" panose="05000000000000000000" pitchFamily="2" charset="2"/>
              </a:rPr>
              <a:t> (proton E </a:t>
            </a:r>
            <a:r>
              <a:rPr lang="fr-FR" sz="1800" dirty="0" err="1">
                <a:sym typeface="Wingdings" panose="05000000000000000000" pitchFamily="2" charset="2"/>
              </a:rPr>
              <a:t>loss</a:t>
            </a:r>
            <a:r>
              <a:rPr lang="fr-FR" sz="1800" dirty="0">
                <a:sym typeface="Wingdings" panose="05000000000000000000" pitchFamily="2" charset="2"/>
              </a:rPr>
              <a:t>?)</a:t>
            </a:r>
          </a:p>
          <a:p>
            <a:pPr algn="l"/>
            <a:r>
              <a:rPr lang="fr-FR" sz="1800" dirty="0"/>
              <a:t>	</a:t>
            </a:r>
            <a:r>
              <a:rPr lang="fr-FR" sz="1800" dirty="0">
                <a:sym typeface="Wingdings" panose="05000000000000000000" pitchFamily="2" charset="2"/>
              </a:rPr>
              <a:t> Test G4 </a:t>
            </a:r>
            <a:r>
              <a:rPr lang="fr-FR" sz="1800" dirty="0" err="1">
                <a:sym typeface="Wingdings" panose="05000000000000000000" pitchFamily="2" charset="2"/>
              </a:rPr>
              <a:t>with</a:t>
            </a:r>
            <a:r>
              <a:rPr lang="fr-FR" sz="1800" dirty="0">
                <a:sym typeface="Wingdings" panose="05000000000000000000" pitchFamily="2" charset="2"/>
              </a:rPr>
              <a:t> e- source &amp; </a:t>
            </a:r>
            <a:r>
              <a:rPr lang="fr-FR" sz="1800" dirty="0" err="1">
                <a:sym typeface="Wingdings" panose="05000000000000000000" pitchFamily="2" charset="2"/>
              </a:rPr>
              <a:t>several</a:t>
            </a:r>
            <a:r>
              <a:rPr lang="fr-FR" sz="1800" dirty="0">
                <a:sym typeface="Wingdings" panose="05000000000000000000" pitchFamily="2" charset="2"/>
              </a:rPr>
              <a:t> </a:t>
            </a:r>
            <a:r>
              <a:rPr lang="fr-FR" sz="1800" dirty="0" err="1">
                <a:sym typeface="Wingdings" panose="05000000000000000000" pitchFamily="2" charset="2"/>
              </a:rPr>
              <a:t>thickness</a:t>
            </a:r>
            <a:endParaRPr lang="fr-FR" sz="1800" dirty="0">
              <a:sym typeface="Wingdings" panose="05000000000000000000" pitchFamily="2" charset="2"/>
            </a:endParaRPr>
          </a:p>
          <a:p>
            <a:pPr algn="l"/>
            <a:r>
              <a:rPr lang="fr-FR" sz="1800" dirty="0">
                <a:sym typeface="Wingdings" panose="05000000000000000000" pitchFamily="2" charset="2"/>
              </a:rPr>
              <a:t>	 </a:t>
            </a:r>
            <a:r>
              <a:rPr lang="fr-FR" sz="1800" dirty="0" err="1">
                <a:sym typeface="Wingdings" panose="05000000000000000000" pitchFamily="2" charset="2"/>
              </a:rPr>
              <a:t>Alternate</a:t>
            </a:r>
            <a:r>
              <a:rPr lang="fr-FR" sz="1800" dirty="0">
                <a:sym typeface="Wingdings" panose="05000000000000000000" pitchFamily="2" charset="2"/>
              </a:rPr>
              <a:t> 2 </a:t>
            </a:r>
            <a:r>
              <a:rPr lang="fr-FR" sz="1800" dirty="0" err="1">
                <a:sym typeface="Wingdings" panose="05000000000000000000" pitchFamily="2" charset="2"/>
              </a:rPr>
              <a:t>thickness</a:t>
            </a:r>
            <a:r>
              <a:rPr lang="fr-FR" sz="1800" dirty="0">
                <a:sym typeface="Wingdings" panose="05000000000000000000" pitchFamily="2" charset="2"/>
              </a:rPr>
              <a:t> </a:t>
            </a:r>
            <a:r>
              <a:rPr lang="fr-FR" sz="1800" dirty="0" err="1">
                <a:sym typeface="Wingdings" panose="05000000000000000000" pitchFamily="2" charset="2"/>
              </a:rPr>
              <a:t>during</a:t>
            </a:r>
            <a:r>
              <a:rPr lang="fr-FR" sz="1800" dirty="0">
                <a:sym typeface="Wingdings" panose="05000000000000000000" pitchFamily="2" charset="2"/>
              </a:rPr>
              <a:t> </a:t>
            </a:r>
            <a:r>
              <a:rPr lang="fr-FR" sz="1800" dirty="0" err="1">
                <a:sym typeface="Wingdings" panose="05000000000000000000" pitchFamily="2" charset="2"/>
              </a:rPr>
              <a:t>experiment</a:t>
            </a:r>
            <a:r>
              <a:rPr lang="fr-FR" sz="1800" dirty="0">
                <a:sym typeface="Wingdings" panose="05000000000000000000" pitchFamily="2" charset="2"/>
              </a:rPr>
              <a:t> extrapolation @ 0 </a:t>
            </a:r>
            <a:r>
              <a:rPr lang="fr-FR" sz="1800" dirty="0" err="1">
                <a:sym typeface="Wingdings" panose="05000000000000000000" pitchFamily="2" charset="2"/>
              </a:rPr>
              <a:t>thickness</a:t>
            </a:r>
            <a:endParaRPr lang="fr-FR" sz="1800" dirty="0">
              <a:sym typeface="Wingdings" panose="05000000000000000000" pitchFamily="2" charset="2"/>
            </a:endParaRPr>
          </a:p>
          <a:p>
            <a:pPr algn="l"/>
            <a:r>
              <a:rPr lang="fr-FR" sz="1800" dirty="0">
                <a:sym typeface="Wingdings" panose="05000000000000000000" pitchFamily="2" charset="2"/>
              </a:rPr>
              <a:t>	</a:t>
            </a:r>
            <a:endParaRPr lang="fr-FR" sz="1800" dirty="0">
              <a:solidFill>
                <a:srgbClr val="336699"/>
              </a:solidFill>
            </a:endParaRPr>
          </a:p>
          <a:p>
            <a:pPr algn="l"/>
            <a:endParaRPr lang="fr-FR" sz="1800" dirty="0">
              <a:latin typeface="+mn-lt"/>
            </a:endParaRPr>
          </a:p>
        </p:txBody>
      </p:sp>
      <p:graphicFrame>
        <p:nvGraphicFramePr>
          <p:cNvPr id="4" name="Objet 3">
            <a:extLst>
              <a:ext uri="{FF2B5EF4-FFF2-40B4-BE49-F238E27FC236}">
                <a16:creationId xmlns:a16="http://schemas.microsoft.com/office/drawing/2014/main" id="{50565A03-24B5-412D-8706-51F2ADF7D07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0754598"/>
              </p:ext>
            </p:extLst>
          </p:nvPr>
        </p:nvGraphicFramePr>
        <p:xfrm>
          <a:off x="827584" y="3387979"/>
          <a:ext cx="4464496" cy="3130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Graph" r:id="rId5" imgW="4191480" imgH="2938320" progId="Origin50.Graph">
                  <p:embed/>
                </p:oleObj>
              </mc:Choice>
              <mc:Fallback>
                <p:oleObj name="Graph" r:id="rId5" imgW="4191480" imgH="293832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27584" y="3387979"/>
                        <a:ext cx="4464496" cy="3130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85D38937-E02F-4940-98A8-A08319D00648}"/>
              </a:ext>
            </a:extLst>
          </p:cNvPr>
          <p:cNvSpPr txBox="1"/>
          <p:nvPr/>
        </p:nvSpPr>
        <p:spPr>
          <a:xfrm>
            <a:off x="4836091" y="4581128"/>
            <a:ext cx="3399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If linear effect: final error ~0.107%</a:t>
            </a:r>
          </a:p>
        </p:txBody>
      </p:sp>
    </p:spTree>
    <p:extLst>
      <p:ext uri="{BB962C8B-B14F-4D97-AF65-F5344CB8AC3E}">
        <p14:creationId xmlns:p14="http://schemas.microsoft.com/office/powerpoint/2010/main" val="14276807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22607" y="116632"/>
            <a:ext cx="5626968" cy="1143000"/>
          </a:xfrm>
        </p:spPr>
        <p:txBody>
          <a:bodyPr>
            <a:normAutofit/>
          </a:bodyPr>
          <a:lstStyle/>
          <a:p>
            <a:r>
              <a:rPr lang="fr-FR" sz="2800" dirty="0">
                <a:solidFill>
                  <a:srgbClr val="336699"/>
                </a:solidFill>
              </a:rPr>
              <a:t>Main </a:t>
            </a:r>
            <a:r>
              <a:rPr lang="fr-FR" sz="2800" dirty="0" err="1">
                <a:solidFill>
                  <a:srgbClr val="336699"/>
                </a:solidFill>
              </a:rPr>
              <a:t>Systematics</a:t>
            </a:r>
            <a:r>
              <a:rPr lang="fr-FR" sz="2800" dirty="0">
                <a:solidFill>
                  <a:srgbClr val="336699"/>
                </a:solidFill>
              </a:rPr>
              <a:t> </a:t>
            </a:r>
            <a:r>
              <a:rPr lang="fr-FR" sz="2800" dirty="0" err="1">
                <a:solidFill>
                  <a:srgbClr val="336699"/>
                </a:solidFill>
              </a:rPr>
              <a:t>from</a:t>
            </a:r>
            <a:r>
              <a:rPr lang="fr-FR" sz="2800" dirty="0">
                <a:solidFill>
                  <a:srgbClr val="336699"/>
                </a:solidFill>
              </a:rPr>
              <a:t> protons</a:t>
            </a:r>
          </a:p>
        </p:txBody>
      </p:sp>
      <p:pic>
        <p:nvPicPr>
          <p:cNvPr id="7" name="Espace réservé du contenu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993" y="332656"/>
            <a:ext cx="1300553" cy="720080"/>
          </a:xfrm>
        </p:spPr>
      </p:pic>
      <p:sp>
        <p:nvSpPr>
          <p:cNvPr id="8" name="ZoneTexte 7"/>
          <p:cNvSpPr txBox="1"/>
          <p:nvPr/>
        </p:nvSpPr>
        <p:spPr>
          <a:xfrm>
            <a:off x="136031" y="6352644"/>
            <a:ext cx="8928992" cy="276999"/>
          </a:xfrm>
          <a:prstGeom prst="rect">
            <a:avLst/>
          </a:prstGeom>
          <a:gradFill flip="none" rotWithShape="1">
            <a:gsLst>
              <a:gs pos="0">
                <a:srgbClr val="336699">
                  <a:shade val="30000"/>
                  <a:satMod val="115000"/>
                </a:srgbClr>
              </a:gs>
              <a:gs pos="50000">
                <a:srgbClr val="336699">
                  <a:shade val="67500"/>
                  <a:satMod val="115000"/>
                </a:srgbClr>
              </a:gs>
              <a:gs pos="100000">
                <a:srgbClr val="336699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chemeClr val="bg1">
                    <a:lumMod val="95000"/>
                  </a:schemeClr>
                </a:solidFill>
              </a:rPr>
              <a:t>[</a:t>
            </a:r>
            <a:r>
              <a:rPr lang="fr-FR" sz="1200" b="1" dirty="0" err="1">
                <a:solidFill>
                  <a:schemeClr val="bg1">
                    <a:lumMod val="95000"/>
                  </a:schemeClr>
                </a:solidFill>
              </a:rPr>
              <a:t>WISArD</a:t>
            </a:r>
            <a:r>
              <a:rPr lang="fr-FR" sz="1200" b="1" dirty="0">
                <a:solidFill>
                  <a:schemeClr val="bg1">
                    <a:lumMod val="95000"/>
                  </a:schemeClr>
                </a:solidFill>
              </a:rPr>
              <a:t>, Visio </a:t>
            </a:r>
            <a:r>
              <a:rPr lang="fr-FR" sz="1200" b="1" dirty="0" err="1">
                <a:solidFill>
                  <a:schemeClr val="bg1">
                    <a:lumMod val="95000"/>
                  </a:schemeClr>
                </a:solidFill>
              </a:rPr>
              <a:t>conf</a:t>
            </a:r>
            <a:r>
              <a:rPr lang="fr-FR" sz="1200" b="1" dirty="0">
                <a:solidFill>
                  <a:schemeClr val="bg1">
                    <a:lumMod val="95000"/>
                  </a:schemeClr>
                </a:solidFill>
              </a:rPr>
              <a:t> meeting, Thursday 19 th March]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56826-8DF6-42B5-9D88-D0AB2737B7A1}" type="slidenum">
              <a:rPr lang="fr-FR" smtClean="0">
                <a:solidFill>
                  <a:srgbClr val="FF9900"/>
                </a:solidFill>
              </a:rPr>
              <a:t>4</a:t>
            </a:fld>
            <a:endParaRPr lang="fr-FR" dirty="0">
              <a:solidFill>
                <a:srgbClr val="FF9900"/>
              </a:solidFill>
            </a:endParaRPr>
          </a:p>
        </p:txBody>
      </p:sp>
      <p:sp>
        <p:nvSpPr>
          <p:cNvPr id="29" name="Titre 1"/>
          <p:cNvSpPr txBox="1">
            <a:spLocks/>
          </p:cNvSpPr>
          <p:nvPr/>
        </p:nvSpPr>
        <p:spPr>
          <a:xfrm>
            <a:off x="459517" y="1259632"/>
            <a:ext cx="8282020" cy="33935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1800" u="sng" dirty="0" err="1"/>
              <a:t>Geometry</a:t>
            </a:r>
            <a:r>
              <a:rPr lang="fr-FR" sz="1800" u="sng" dirty="0"/>
              <a:t>:</a:t>
            </a:r>
          </a:p>
          <a:p>
            <a:pPr algn="l"/>
            <a:r>
              <a:rPr lang="fr-FR" sz="1800" dirty="0">
                <a:solidFill>
                  <a:srgbClr val="336699"/>
                </a:solidFill>
              </a:rPr>
              <a:t>-Need for ~</a:t>
            </a:r>
            <a:r>
              <a:rPr lang="fr-FR" sz="1800" dirty="0">
                <a:solidFill>
                  <a:srgbClr val="FF0000"/>
                </a:solidFill>
              </a:rPr>
              <a:t>0.5mm</a:t>
            </a:r>
            <a:r>
              <a:rPr lang="fr-FR" sz="1800" dirty="0">
                <a:solidFill>
                  <a:srgbClr val="336699"/>
                </a:solidFill>
              </a:rPr>
              <a:t> </a:t>
            </a:r>
            <a:r>
              <a:rPr lang="fr-FR" sz="1800" dirty="0" err="1">
                <a:solidFill>
                  <a:srgbClr val="336699"/>
                </a:solidFill>
              </a:rPr>
              <a:t>precision</a:t>
            </a:r>
            <a:r>
              <a:rPr lang="fr-FR" sz="1800" dirty="0">
                <a:solidFill>
                  <a:srgbClr val="336699"/>
                </a:solidFill>
              </a:rPr>
              <a:t> on detector &amp; implant to </a:t>
            </a:r>
            <a:r>
              <a:rPr lang="fr-FR" sz="1800" dirty="0" err="1">
                <a:solidFill>
                  <a:srgbClr val="336699"/>
                </a:solidFill>
              </a:rPr>
              <a:t>reduce</a:t>
            </a:r>
            <a:r>
              <a:rPr lang="fr-FR" sz="1800" dirty="0">
                <a:solidFill>
                  <a:srgbClr val="336699"/>
                </a:solidFill>
              </a:rPr>
              <a:t> </a:t>
            </a:r>
            <a:r>
              <a:rPr lang="fr-FR" sz="1800" dirty="0" err="1">
                <a:solidFill>
                  <a:srgbClr val="336699"/>
                </a:solidFill>
              </a:rPr>
              <a:t>error</a:t>
            </a:r>
            <a:r>
              <a:rPr lang="fr-FR" sz="1800" dirty="0">
                <a:solidFill>
                  <a:srgbClr val="336699"/>
                </a:solidFill>
              </a:rPr>
              <a:t> at </a:t>
            </a:r>
            <a:r>
              <a:rPr lang="fr-FR" sz="1800" dirty="0">
                <a:solidFill>
                  <a:srgbClr val="FF0000"/>
                </a:solidFill>
              </a:rPr>
              <a:t>0.05 %</a:t>
            </a:r>
            <a:r>
              <a:rPr lang="fr-FR" sz="1800" dirty="0">
                <a:solidFill>
                  <a:srgbClr val="336699"/>
                </a:solidFill>
              </a:rPr>
              <a:t> </a:t>
            </a:r>
            <a:r>
              <a:rPr lang="fr-FR" sz="1800" dirty="0" err="1">
                <a:solidFill>
                  <a:srgbClr val="336699"/>
                </a:solidFill>
              </a:rPr>
              <a:t>level</a:t>
            </a:r>
            <a:endParaRPr lang="fr-FR" sz="1800" dirty="0">
              <a:solidFill>
                <a:srgbClr val="336699"/>
              </a:solidFill>
            </a:endParaRPr>
          </a:p>
          <a:p>
            <a:pPr algn="l"/>
            <a:r>
              <a:rPr lang="fr-FR" sz="1800" dirty="0">
                <a:solidFill>
                  <a:srgbClr val="336699"/>
                </a:solidFill>
              </a:rPr>
              <a:t>	</a:t>
            </a:r>
            <a:r>
              <a:rPr lang="fr-FR" sz="1800" dirty="0">
                <a:sym typeface="Wingdings" panose="05000000000000000000" pitchFamily="2" charset="2"/>
              </a:rPr>
              <a:t> good </a:t>
            </a:r>
            <a:r>
              <a:rPr lang="fr-FR" sz="1800" dirty="0" err="1">
                <a:sym typeface="Wingdings" panose="05000000000000000000" pitchFamily="2" charset="2"/>
              </a:rPr>
              <a:t>mechanical</a:t>
            </a:r>
            <a:r>
              <a:rPr lang="fr-FR" sz="1800" dirty="0">
                <a:sym typeface="Wingdings" panose="05000000000000000000" pitchFamily="2" charset="2"/>
              </a:rPr>
              <a:t> design</a:t>
            </a:r>
          </a:p>
          <a:p>
            <a:pPr algn="l"/>
            <a:r>
              <a:rPr lang="fr-FR" sz="1800" dirty="0"/>
              <a:t>	</a:t>
            </a:r>
            <a:r>
              <a:rPr lang="fr-FR" sz="1800" dirty="0">
                <a:sym typeface="Wingdings" panose="05000000000000000000" pitchFamily="2" charset="2"/>
              </a:rPr>
              <a:t> detector to monitor implantation profile (MCP + </a:t>
            </a:r>
            <a:r>
              <a:rPr lang="fr-FR" sz="1800" dirty="0" err="1">
                <a:sym typeface="Wingdings" panose="05000000000000000000" pitchFamily="2" charset="2"/>
              </a:rPr>
              <a:t>Resistive</a:t>
            </a:r>
            <a:r>
              <a:rPr lang="fr-FR" sz="1800" dirty="0">
                <a:sym typeface="Wingdings" panose="05000000000000000000" pitchFamily="2" charset="2"/>
              </a:rPr>
              <a:t> anode)</a:t>
            </a:r>
          </a:p>
          <a:p>
            <a:pPr algn="l"/>
            <a:r>
              <a:rPr lang="fr-FR" sz="1800" dirty="0">
                <a:sym typeface="Wingdings" panose="05000000000000000000" pitchFamily="2" charset="2"/>
              </a:rPr>
              <a:t>				to </a:t>
            </a:r>
            <a:r>
              <a:rPr lang="fr-FR" sz="1800" dirty="0" err="1">
                <a:sym typeface="Wingdings" panose="05000000000000000000" pitchFamily="2" charset="2"/>
              </a:rPr>
              <a:t>be</a:t>
            </a:r>
            <a:r>
              <a:rPr lang="fr-FR" sz="1800" dirty="0">
                <a:sym typeface="Wingdings" panose="05000000000000000000" pitchFamily="2" charset="2"/>
              </a:rPr>
              <a:t> </a:t>
            </a:r>
            <a:r>
              <a:rPr lang="fr-FR" sz="1800" dirty="0" err="1">
                <a:sym typeface="Wingdings" panose="05000000000000000000" pitchFamily="2" charset="2"/>
              </a:rPr>
              <a:t>ordered</a:t>
            </a:r>
            <a:r>
              <a:rPr lang="fr-FR" sz="1800" dirty="0">
                <a:sym typeface="Wingdings" panose="05000000000000000000" pitchFamily="2" charset="2"/>
              </a:rPr>
              <a:t> (but large) or </a:t>
            </a:r>
            <a:r>
              <a:rPr lang="fr-FR" sz="1800" dirty="0" err="1">
                <a:sym typeface="Wingdings" panose="05000000000000000000" pitchFamily="2" charset="2"/>
              </a:rPr>
              <a:t>designed</a:t>
            </a:r>
            <a:r>
              <a:rPr lang="fr-FR" sz="1800" dirty="0">
                <a:sym typeface="Wingdings" panose="05000000000000000000" pitchFamily="2" charset="2"/>
              </a:rPr>
              <a:t>…</a:t>
            </a:r>
          </a:p>
          <a:p>
            <a:pPr algn="l"/>
            <a:r>
              <a:rPr lang="fr-FR" sz="1800" u="sng" dirty="0"/>
              <a:t>Mylar </a:t>
            </a:r>
            <a:r>
              <a:rPr lang="fr-FR" sz="1800" u="sng" dirty="0" err="1"/>
              <a:t>thickness</a:t>
            </a:r>
            <a:r>
              <a:rPr lang="fr-FR" sz="1800" u="sng" dirty="0"/>
              <a:t>:</a:t>
            </a:r>
          </a:p>
          <a:p>
            <a:pPr algn="l"/>
            <a:r>
              <a:rPr lang="fr-FR" sz="1800" dirty="0">
                <a:solidFill>
                  <a:srgbClr val="336699"/>
                </a:solidFill>
              </a:rPr>
              <a:t>-</a:t>
            </a:r>
            <a:r>
              <a:rPr lang="fr-FR" sz="1800" dirty="0" err="1">
                <a:solidFill>
                  <a:srgbClr val="336699"/>
                </a:solidFill>
              </a:rPr>
              <a:t>Presently</a:t>
            </a:r>
            <a:r>
              <a:rPr lang="fr-FR" sz="1800" dirty="0">
                <a:solidFill>
                  <a:srgbClr val="336699"/>
                </a:solidFill>
              </a:rPr>
              <a:t> </a:t>
            </a:r>
            <a:r>
              <a:rPr lang="fr-FR" sz="1800" dirty="0">
                <a:solidFill>
                  <a:srgbClr val="FF0000"/>
                </a:solidFill>
              </a:rPr>
              <a:t>0.2%</a:t>
            </a:r>
            <a:r>
              <a:rPr lang="fr-FR" sz="1800" dirty="0">
                <a:solidFill>
                  <a:srgbClr val="336699"/>
                </a:solidFill>
              </a:rPr>
              <a:t> for </a:t>
            </a:r>
            <a:r>
              <a:rPr lang="fr-FR" sz="1800" dirty="0" err="1">
                <a:solidFill>
                  <a:srgbClr val="336699"/>
                </a:solidFill>
              </a:rPr>
              <a:t>uncertainty</a:t>
            </a:r>
            <a:r>
              <a:rPr lang="fr-FR" sz="1800" dirty="0">
                <a:solidFill>
                  <a:srgbClr val="336699"/>
                </a:solidFill>
              </a:rPr>
              <a:t> of </a:t>
            </a:r>
            <a:r>
              <a:rPr lang="fr-FR" sz="1800" dirty="0">
                <a:solidFill>
                  <a:srgbClr val="FF0000"/>
                </a:solidFill>
              </a:rPr>
              <a:t>0.15um</a:t>
            </a:r>
            <a:r>
              <a:rPr lang="fr-FR" sz="1800" dirty="0">
                <a:solidFill>
                  <a:srgbClr val="336699"/>
                </a:solidFill>
              </a:rPr>
              <a:t> </a:t>
            </a:r>
            <a:r>
              <a:rPr lang="fr-FR" sz="1800" dirty="0">
                <a:solidFill>
                  <a:srgbClr val="336699"/>
                </a:solidFill>
                <a:sym typeface="Wingdings" panose="05000000000000000000" pitchFamily="2" charset="2"/>
              </a:rPr>
              <a:t> </a:t>
            </a:r>
            <a:r>
              <a:rPr lang="fr-FR" sz="1800" dirty="0" err="1">
                <a:solidFill>
                  <a:srgbClr val="336699"/>
                </a:solidFill>
                <a:sym typeface="Wingdings" panose="05000000000000000000" pitchFamily="2" charset="2"/>
              </a:rPr>
              <a:t>improved</a:t>
            </a:r>
            <a:r>
              <a:rPr lang="fr-FR" sz="1800" dirty="0">
                <a:solidFill>
                  <a:srgbClr val="336699"/>
                </a:solidFill>
                <a:sym typeface="Wingdings" panose="05000000000000000000" pitchFamily="2" charset="2"/>
              </a:rPr>
              <a:t> </a:t>
            </a:r>
            <a:r>
              <a:rPr lang="fr-FR" sz="1800" dirty="0" err="1">
                <a:solidFill>
                  <a:srgbClr val="336699"/>
                </a:solidFill>
                <a:sym typeface="Wingdings" panose="05000000000000000000" pitchFamily="2" charset="2"/>
              </a:rPr>
              <a:t>with</a:t>
            </a:r>
            <a:r>
              <a:rPr lang="fr-FR" sz="1800" dirty="0">
                <a:solidFill>
                  <a:srgbClr val="336699"/>
                </a:solidFill>
                <a:sym typeface="Wingdings" panose="05000000000000000000" pitchFamily="2" charset="2"/>
              </a:rPr>
              <a:t> </a:t>
            </a:r>
            <a:r>
              <a:rPr lang="fr-FR" sz="1800" dirty="0" err="1">
                <a:solidFill>
                  <a:srgbClr val="336699"/>
                </a:solidFill>
                <a:sym typeface="Wingdings" panose="05000000000000000000" pitchFamily="2" charset="2"/>
              </a:rPr>
              <a:t>statistics</a:t>
            </a:r>
            <a:r>
              <a:rPr lang="fr-FR" sz="1800" dirty="0">
                <a:solidFill>
                  <a:srgbClr val="336699"/>
                </a:solidFill>
                <a:sym typeface="Wingdings" panose="05000000000000000000" pitchFamily="2" charset="2"/>
              </a:rPr>
              <a:t> &amp; new mylar</a:t>
            </a:r>
          </a:p>
          <a:p>
            <a:pPr algn="l"/>
            <a:r>
              <a:rPr lang="fr-FR" sz="1800" dirty="0">
                <a:solidFill>
                  <a:srgbClr val="336699"/>
                </a:solidFill>
                <a:sym typeface="Wingdings" panose="05000000000000000000" pitchFamily="2" charset="2"/>
              </a:rPr>
              <a:t>	0.5+- 0.1um mylar  </a:t>
            </a:r>
            <a:r>
              <a:rPr lang="fr-FR" sz="1800" dirty="0">
                <a:solidFill>
                  <a:srgbClr val="FF0000"/>
                </a:solidFill>
                <a:sym typeface="Wingdings" panose="05000000000000000000" pitchFamily="2" charset="2"/>
              </a:rPr>
              <a:t>0.15%</a:t>
            </a:r>
            <a:r>
              <a:rPr lang="fr-FR" sz="1800" dirty="0">
                <a:solidFill>
                  <a:srgbClr val="336699"/>
                </a:solidFill>
                <a:sym typeface="Wingdings" panose="05000000000000000000" pitchFamily="2" charset="2"/>
              </a:rPr>
              <a:t> </a:t>
            </a:r>
            <a:r>
              <a:rPr lang="fr-FR" sz="1800" dirty="0" err="1">
                <a:solidFill>
                  <a:srgbClr val="336699"/>
                </a:solidFill>
                <a:sym typeface="Wingdings" panose="05000000000000000000" pitchFamily="2" charset="2"/>
              </a:rPr>
              <a:t>error</a:t>
            </a:r>
            <a:r>
              <a:rPr lang="fr-FR" sz="1800" dirty="0">
                <a:solidFill>
                  <a:srgbClr val="336699"/>
                </a:solidFill>
                <a:sym typeface="Wingdings" panose="05000000000000000000" pitchFamily="2" charset="2"/>
              </a:rPr>
              <a:t> (not </a:t>
            </a:r>
            <a:r>
              <a:rPr lang="fr-FR" sz="1800" dirty="0" err="1">
                <a:solidFill>
                  <a:srgbClr val="336699"/>
                </a:solidFill>
                <a:sym typeface="Wingdings" panose="05000000000000000000" pitchFamily="2" charset="2"/>
              </a:rPr>
              <a:t>enough</a:t>
            </a:r>
            <a:r>
              <a:rPr lang="fr-FR" sz="1800" dirty="0">
                <a:solidFill>
                  <a:srgbClr val="336699"/>
                </a:solidFill>
                <a:sym typeface="Wingdings" panose="05000000000000000000" pitchFamily="2" charset="2"/>
              </a:rPr>
              <a:t>)</a:t>
            </a:r>
          </a:p>
          <a:p>
            <a:pPr algn="l"/>
            <a:r>
              <a:rPr lang="fr-FR" sz="1800" dirty="0">
                <a:solidFill>
                  <a:srgbClr val="336699"/>
                </a:solidFill>
                <a:sym typeface="Wingdings" panose="05000000000000000000" pitchFamily="2" charset="2"/>
              </a:rPr>
              <a:t>	</a:t>
            </a:r>
            <a:r>
              <a:rPr lang="fr-FR" sz="1800" dirty="0">
                <a:sym typeface="Wingdings" panose="05000000000000000000" pitchFamily="2" charset="2"/>
              </a:rPr>
              <a:t> </a:t>
            </a:r>
            <a:r>
              <a:rPr lang="fr-FR" sz="1800" dirty="0" err="1">
                <a:sym typeface="Wingdings" panose="05000000000000000000" pitchFamily="2" charset="2"/>
              </a:rPr>
              <a:t>could</a:t>
            </a:r>
            <a:r>
              <a:rPr lang="fr-FR" sz="1800" dirty="0">
                <a:sym typeface="Wingdings" panose="05000000000000000000" pitchFamily="2" charset="2"/>
              </a:rPr>
              <a:t> </a:t>
            </a:r>
            <a:r>
              <a:rPr lang="fr-FR" sz="1800" dirty="0" err="1">
                <a:sym typeface="Wingdings" panose="05000000000000000000" pitchFamily="2" charset="2"/>
              </a:rPr>
              <a:t>be</a:t>
            </a:r>
            <a:r>
              <a:rPr lang="fr-FR" sz="1800" dirty="0">
                <a:sym typeface="Wingdings" panose="05000000000000000000" pitchFamily="2" charset="2"/>
              </a:rPr>
              <a:t> </a:t>
            </a:r>
            <a:r>
              <a:rPr lang="fr-FR" sz="1800" dirty="0" err="1">
                <a:sym typeface="Wingdings" panose="05000000000000000000" pitchFamily="2" charset="2"/>
              </a:rPr>
              <a:t>measured</a:t>
            </a:r>
            <a:r>
              <a:rPr lang="fr-FR" sz="1800" dirty="0">
                <a:sym typeface="Wingdings" panose="05000000000000000000" pitchFamily="2" charset="2"/>
              </a:rPr>
              <a:t> more </a:t>
            </a:r>
            <a:r>
              <a:rPr lang="fr-FR" sz="1800" dirty="0" err="1">
                <a:sym typeface="Wingdings" panose="05000000000000000000" pitchFamily="2" charset="2"/>
              </a:rPr>
              <a:t>precisely</a:t>
            </a:r>
            <a:r>
              <a:rPr lang="fr-FR" sz="1800" dirty="0">
                <a:sym typeface="Wingdings" panose="05000000000000000000" pitchFamily="2" charset="2"/>
              </a:rPr>
              <a:t> </a:t>
            </a:r>
            <a:r>
              <a:rPr lang="fr-FR" sz="1800" dirty="0" err="1">
                <a:sym typeface="Wingdings" panose="05000000000000000000" pitchFamily="2" charset="2"/>
              </a:rPr>
              <a:t>with</a:t>
            </a:r>
            <a:r>
              <a:rPr lang="fr-FR" sz="1800" dirty="0">
                <a:sym typeface="Wingdings" panose="05000000000000000000" pitchFamily="2" charset="2"/>
              </a:rPr>
              <a:t> proton shift</a:t>
            </a:r>
          </a:p>
          <a:p>
            <a:pPr algn="l"/>
            <a:r>
              <a:rPr lang="fr-FR" sz="1800" dirty="0">
                <a:sym typeface="Wingdings" panose="05000000000000000000" pitchFamily="2" charset="2"/>
              </a:rPr>
              <a:t>	 </a:t>
            </a:r>
            <a:r>
              <a:rPr lang="fr-FR" sz="1800" dirty="0" err="1">
                <a:sym typeface="Wingdings" panose="05000000000000000000" pitchFamily="2" charset="2"/>
              </a:rPr>
              <a:t>effect</a:t>
            </a:r>
            <a:r>
              <a:rPr lang="fr-FR" sz="1800" dirty="0">
                <a:sym typeface="Wingdings" panose="05000000000000000000" pitchFamily="2" charset="2"/>
              </a:rPr>
              <a:t> </a:t>
            </a:r>
            <a:r>
              <a:rPr lang="fr-FR" sz="1800" dirty="0" err="1">
                <a:sym typeface="Wingdings" panose="05000000000000000000" pitchFamily="2" charset="2"/>
              </a:rPr>
              <a:t>included</a:t>
            </a:r>
            <a:r>
              <a:rPr lang="fr-FR" sz="1800" dirty="0">
                <a:sym typeface="Wingdings" panose="05000000000000000000" pitchFamily="2" charset="2"/>
              </a:rPr>
              <a:t> in extrapolation </a:t>
            </a:r>
            <a:r>
              <a:rPr lang="fr-FR" sz="1800" dirty="0" err="1">
                <a:sym typeface="Wingdings" panose="05000000000000000000" pitchFamily="2" charset="2"/>
              </a:rPr>
              <a:t>with</a:t>
            </a:r>
            <a:r>
              <a:rPr lang="fr-FR" sz="1800" dirty="0">
                <a:sym typeface="Wingdings" panose="05000000000000000000" pitchFamily="2" charset="2"/>
              </a:rPr>
              <a:t> 2 </a:t>
            </a:r>
            <a:r>
              <a:rPr lang="fr-FR" sz="1800" dirty="0" err="1">
                <a:sym typeface="Wingdings" panose="05000000000000000000" pitchFamily="2" charset="2"/>
              </a:rPr>
              <a:t>thickness</a:t>
            </a:r>
            <a:endParaRPr lang="fr-FR" sz="1800" dirty="0">
              <a:sym typeface="Wingdings" panose="05000000000000000000" pitchFamily="2" charset="2"/>
            </a:endParaRPr>
          </a:p>
          <a:p>
            <a:pPr algn="l"/>
            <a:endParaRPr lang="fr-FR" sz="1800" dirty="0">
              <a:sym typeface="Wingdings" panose="05000000000000000000" pitchFamily="2" charset="2"/>
            </a:endParaRPr>
          </a:p>
          <a:p>
            <a:pPr algn="l"/>
            <a:r>
              <a:rPr lang="fr-FR" sz="1800" u="sng" dirty="0"/>
              <a:t>Si </a:t>
            </a:r>
            <a:r>
              <a:rPr lang="fr-FR" sz="1800" u="sng" dirty="0" err="1"/>
              <a:t>dead</a:t>
            </a:r>
            <a:r>
              <a:rPr lang="fr-FR" sz="1800" u="sng" dirty="0"/>
              <a:t> layer </a:t>
            </a:r>
            <a:r>
              <a:rPr lang="fr-FR" sz="1800" u="sng" dirty="0" err="1"/>
              <a:t>thickness</a:t>
            </a:r>
            <a:r>
              <a:rPr lang="fr-FR" sz="1800" u="sng" dirty="0"/>
              <a:t>:</a:t>
            </a:r>
          </a:p>
          <a:p>
            <a:pPr algn="l"/>
            <a:r>
              <a:rPr lang="fr-FR" sz="1800" dirty="0">
                <a:solidFill>
                  <a:srgbClr val="336699"/>
                </a:solidFill>
              </a:rPr>
              <a:t>-</a:t>
            </a:r>
            <a:r>
              <a:rPr lang="fr-FR" sz="1800" dirty="0" err="1">
                <a:solidFill>
                  <a:srgbClr val="336699"/>
                </a:solidFill>
              </a:rPr>
              <a:t>Presently</a:t>
            </a:r>
            <a:r>
              <a:rPr lang="fr-FR" sz="1800" dirty="0">
                <a:solidFill>
                  <a:srgbClr val="336699"/>
                </a:solidFill>
              </a:rPr>
              <a:t> </a:t>
            </a:r>
            <a:r>
              <a:rPr lang="fr-FR" sz="1800" dirty="0">
                <a:solidFill>
                  <a:srgbClr val="FF0000"/>
                </a:solidFill>
              </a:rPr>
              <a:t>0.5%</a:t>
            </a:r>
            <a:r>
              <a:rPr lang="fr-FR" sz="1800" dirty="0">
                <a:solidFill>
                  <a:srgbClr val="336699"/>
                </a:solidFill>
              </a:rPr>
              <a:t> for </a:t>
            </a:r>
            <a:r>
              <a:rPr lang="fr-FR" sz="1800" dirty="0" err="1">
                <a:solidFill>
                  <a:srgbClr val="336699"/>
                </a:solidFill>
              </a:rPr>
              <a:t>uncertainty</a:t>
            </a:r>
            <a:r>
              <a:rPr lang="fr-FR" sz="1800" dirty="0">
                <a:solidFill>
                  <a:srgbClr val="336699"/>
                </a:solidFill>
              </a:rPr>
              <a:t> of </a:t>
            </a:r>
            <a:r>
              <a:rPr lang="fr-FR" sz="1800" dirty="0">
                <a:solidFill>
                  <a:srgbClr val="FF0000"/>
                </a:solidFill>
              </a:rPr>
              <a:t>0.3um</a:t>
            </a:r>
            <a:r>
              <a:rPr lang="fr-FR" sz="1800" dirty="0">
                <a:solidFill>
                  <a:srgbClr val="336699"/>
                </a:solidFill>
              </a:rPr>
              <a:t> </a:t>
            </a:r>
            <a:r>
              <a:rPr lang="fr-FR" sz="1800" dirty="0">
                <a:solidFill>
                  <a:srgbClr val="336699"/>
                </a:solidFill>
                <a:sym typeface="Wingdings" panose="05000000000000000000" pitchFamily="2" charset="2"/>
              </a:rPr>
              <a:t> </a:t>
            </a:r>
            <a:r>
              <a:rPr lang="fr-FR" sz="1800" dirty="0" err="1">
                <a:solidFill>
                  <a:srgbClr val="336699"/>
                </a:solidFill>
                <a:sym typeface="Wingdings" panose="05000000000000000000" pitchFamily="2" charset="2"/>
              </a:rPr>
              <a:t>improved</a:t>
            </a:r>
            <a:r>
              <a:rPr lang="fr-FR" sz="1800" dirty="0">
                <a:solidFill>
                  <a:srgbClr val="336699"/>
                </a:solidFill>
                <a:sym typeface="Wingdings" panose="05000000000000000000" pitchFamily="2" charset="2"/>
              </a:rPr>
              <a:t> if </a:t>
            </a:r>
            <a:r>
              <a:rPr lang="fr-FR" sz="1800" dirty="0" err="1">
                <a:solidFill>
                  <a:srgbClr val="336699"/>
                </a:solidFill>
                <a:sym typeface="Wingdings" panose="05000000000000000000" pitchFamily="2" charset="2"/>
              </a:rPr>
              <a:t>dedicated</a:t>
            </a:r>
            <a:r>
              <a:rPr lang="fr-FR" sz="1800" dirty="0">
                <a:solidFill>
                  <a:srgbClr val="336699"/>
                </a:solidFill>
                <a:sym typeface="Wingdings" panose="05000000000000000000" pitchFamily="2" charset="2"/>
              </a:rPr>
              <a:t> </a:t>
            </a:r>
            <a:r>
              <a:rPr lang="fr-FR" sz="1800" dirty="0" err="1">
                <a:solidFill>
                  <a:srgbClr val="336699"/>
                </a:solidFill>
                <a:sym typeface="Wingdings" panose="05000000000000000000" pitchFamily="2" charset="2"/>
              </a:rPr>
              <a:t>measurements</a:t>
            </a:r>
            <a:r>
              <a:rPr lang="fr-FR" sz="1800" dirty="0">
                <a:solidFill>
                  <a:srgbClr val="336699"/>
                </a:solidFill>
                <a:sym typeface="Wingdings" panose="05000000000000000000" pitchFamily="2" charset="2"/>
              </a:rPr>
              <a:t>  </a:t>
            </a:r>
            <a:r>
              <a:rPr lang="fr-FR" sz="1800" dirty="0">
                <a:sym typeface="Wingdings" panose="05000000000000000000" pitchFamily="2" charset="2"/>
              </a:rPr>
              <a:t>	</a:t>
            </a:r>
            <a:endParaRPr lang="fr-FR" sz="1800" dirty="0">
              <a:solidFill>
                <a:srgbClr val="336699"/>
              </a:solidFill>
            </a:endParaRPr>
          </a:p>
          <a:p>
            <a:pPr algn="l"/>
            <a:r>
              <a:rPr lang="fr-FR" sz="1800" dirty="0">
                <a:solidFill>
                  <a:srgbClr val="336699"/>
                </a:solidFill>
                <a:sym typeface="Wingdings" panose="05000000000000000000" pitchFamily="2" charset="2"/>
              </a:rPr>
              <a:t>	</a:t>
            </a:r>
            <a:r>
              <a:rPr lang="fr-FR" sz="1800" dirty="0">
                <a:sym typeface="Wingdings" panose="05000000000000000000" pitchFamily="2" charset="2"/>
              </a:rPr>
              <a:t> </a:t>
            </a:r>
            <a:r>
              <a:rPr lang="fr-FR" sz="1800" dirty="0" err="1">
                <a:sym typeface="Wingdings" panose="05000000000000000000" pitchFamily="2" charset="2"/>
              </a:rPr>
              <a:t>Precise</a:t>
            </a:r>
            <a:r>
              <a:rPr lang="fr-FR" sz="1800" dirty="0">
                <a:sym typeface="Wingdings" panose="05000000000000000000" pitchFamily="2" charset="2"/>
              </a:rPr>
              <a:t> </a:t>
            </a:r>
            <a:r>
              <a:rPr lang="fr-FR" sz="1800" dirty="0" err="1">
                <a:sym typeface="Wingdings" panose="05000000000000000000" pitchFamily="2" charset="2"/>
              </a:rPr>
              <a:t>measurement</a:t>
            </a:r>
            <a:r>
              <a:rPr lang="fr-FR" sz="1800" dirty="0">
                <a:sym typeface="Wingdings" panose="05000000000000000000" pitchFamily="2" charset="2"/>
              </a:rPr>
              <a:t> possible </a:t>
            </a:r>
            <a:r>
              <a:rPr lang="fr-FR" sz="1800" dirty="0" err="1">
                <a:sym typeface="Wingdings" panose="05000000000000000000" pitchFamily="2" charset="2"/>
              </a:rPr>
              <a:t>with</a:t>
            </a:r>
            <a:r>
              <a:rPr lang="fr-FR" sz="1800" dirty="0">
                <a:sym typeface="Wingdings" panose="05000000000000000000" pitchFamily="2" charset="2"/>
              </a:rPr>
              <a:t> </a:t>
            </a:r>
            <a:r>
              <a:rPr lang="fr-FR" sz="1800" dirty="0">
                <a:latin typeface="Symbol" panose="05050102010706020507" pitchFamily="18" charset="2"/>
                <a:sym typeface="Wingdings" panose="05000000000000000000" pitchFamily="2" charset="2"/>
              </a:rPr>
              <a:t>a</a:t>
            </a:r>
            <a:r>
              <a:rPr lang="fr-FR" sz="1800" dirty="0">
                <a:sym typeface="Wingdings" panose="05000000000000000000" pitchFamily="2" charset="2"/>
              </a:rPr>
              <a:t> source at </a:t>
            </a:r>
            <a:r>
              <a:rPr lang="fr-FR" sz="1800" dirty="0" err="1">
                <a:sym typeface="Wingdings" panose="05000000000000000000" pitchFamily="2" charset="2"/>
              </a:rPr>
              <a:t>different</a:t>
            </a:r>
            <a:r>
              <a:rPr lang="fr-FR" sz="1800" dirty="0">
                <a:sym typeface="Wingdings" panose="05000000000000000000" pitchFamily="2" charset="2"/>
              </a:rPr>
              <a:t> angles (</a:t>
            </a:r>
            <a:r>
              <a:rPr lang="fr-FR" sz="1800" dirty="0" err="1">
                <a:sym typeface="Wingdings" panose="05000000000000000000" pitchFamily="2" charset="2"/>
              </a:rPr>
              <a:t>Eshift</a:t>
            </a:r>
            <a:r>
              <a:rPr lang="fr-FR" sz="1800" dirty="0">
                <a:sym typeface="Wingdings" panose="05000000000000000000" pitchFamily="2" charset="2"/>
              </a:rPr>
              <a:t> vs angle)</a:t>
            </a:r>
          </a:p>
          <a:p>
            <a:pPr algn="l"/>
            <a:r>
              <a:rPr lang="fr-FR" sz="1800" dirty="0">
                <a:sym typeface="Wingdings" panose="05000000000000000000" pitchFamily="2" charset="2"/>
              </a:rPr>
              <a:t>			(gain of factor ~10 </a:t>
            </a:r>
            <a:r>
              <a:rPr lang="fr-FR" sz="1800" dirty="0" err="1">
                <a:sym typeface="Wingdings" panose="05000000000000000000" pitchFamily="2" charset="2"/>
              </a:rPr>
              <a:t>seems</a:t>
            </a:r>
            <a:r>
              <a:rPr lang="fr-FR" sz="1800" dirty="0">
                <a:sym typeface="Wingdings" panose="05000000000000000000" pitchFamily="2" charset="2"/>
              </a:rPr>
              <a:t> possible)</a:t>
            </a:r>
          </a:p>
          <a:p>
            <a:pPr algn="l"/>
            <a:r>
              <a:rPr lang="fr-FR" sz="1800" dirty="0">
                <a:solidFill>
                  <a:srgbClr val="336699"/>
                </a:solidFill>
                <a:sym typeface="Wingdings" panose="05000000000000000000" pitchFamily="2" charset="2"/>
              </a:rPr>
              <a:t>	</a:t>
            </a:r>
            <a:r>
              <a:rPr lang="fr-FR" sz="1800" dirty="0">
                <a:sym typeface="Wingdings" panose="05000000000000000000" pitchFamily="2" charset="2"/>
              </a:rPr>
              <a:t> Need for </a:t>
            </a:r>
            <a:r>
              <a:rPr lang="fr-FR" sz="1800" dirty="0" err="1">
                <a:sym typeface="Wingdings" panose="05000000000000000000" pitchFamily="2" charset="2"/>
              </a:rPr>
              <a:t>dedicated</a:t>
            </a:r>
            <a:r>
              <a:rPr lang="fr-FR" sz="1800" dirty="0">
                <a:sym typeface="Wingdings" panose="05000000000000000000" pitchFamily="2" charset="2"/>
              </a:rPr>
              <a:t> setup</a:t>
            </a:r>
          </a:p>
          <a:p>
            <a:pPr algn="l"/>
            <a:r>
              <a:rPr lang="fr-FR" sz="1800" u="sng" dirty="0"/>
              <a:t>Detector calibration </a:t>
            </a:r>
            <a:r>
              <a:rPr lang="fr-FR" sz="1800" u="sng" dirty="0" err="1"/>
              <a:t>slope</a:t>
            </a:r>
            <a:r>
              <a:rPr lang="fr-FR" sz="1800" u="sng" dirty="0"/>
              <a:t>:</a:t>
            </a:r>
          </a:p>
          <a:p>
            <a:pPr algn="l"/>
            <a:r>
              <a:rPr lang="fr-FR" sz="1800" dirty="0">
                <a:solidFill>
                  <a:srgbClr val="336699"/>
                </a:solidFill>
              </a:rPr>
              <a:t>-</a:t>
            </a:r>
            <a:r>
              <a:rPr lang="fr-FR" sz="1800" dirty="0" err="1">
                <a:solidFill>
                  <a:srgbClr val="336699"/>
                </a:solidFill>
              </a:rPr>
              <a:t>Presently</a:t>
            </a:r>
            <a:r>
              <a:rPr lang="fr-FR" sz="1800" dirty="0">
                <a:solidFill>
                  <a:srgbClr val="336699"/>
                </a:solidFill>
              </a:rPr>
              <a:t> </a:t>
            </a:r>
            <a:r>
              <a:rPr lang="fr-FR" sz="1800" dirty="0">
                <a:solidFill>
                  <a:srgbClr val="FF0000"/>
                </a:solidFill>
              </a:rPr>
              <a:t>0.9%</a:t>
            </a:r>
            <a:r>
              <a:rPr lang="fr-FR" sz="1800" dirty="0">
                <a:solidFill>
                  <a:srgbClr val="336699"/>
                </a:solidFill>
              </a:rPr>
              <a:t> for relative </a:t>
            </a:r>
            <a:r>
              <a:rPr lang="fr-FR" sz="1800" dirty="0" err="1">
                <a:solidFill>
                  <a:srgbClr val="336699"/>
                </a:solidFill>
              </a:rPr>
              <a:t>uncertainty</a:t>
            </a:r>
            <a:r>
              <a:rPr lang="fr-FR" sz="1800" dirty="0">
                <a:solidFill>
                  <a:srgbClr val="336699"/>
                </a:solidFill>
              </a:rPr>
              <a:t> of </a:t>
            </a:r>
            <a:r>
              <a:rPr lang="fr-FR" sz="1800" dirty="0">
                <a:solidFill>
                  <a:srgbClr val="FF0000"/>
                </a:solidFill>
              </a:rPr>
              <a:t>0.2%</a:t>
            </a:r>
            <a:r>
              <a:rPr lang="fr-FR" sz="1800" dirty="0">
                <a:solidFill>
                  <a:srgbClr val="336699"/>
                </a:solidFill>
              </a:rPr>
              <a:t> on </a:t>
            </a:r>
            <a:r>
              <a:rPr lang="fr-FR" sz="1800" dirty="0" err="1">
                <a:solidFill>
                  <a:srgbClr val="336699"/>
                </a:solidFill>
              </a:rPr>
              <a:t>slope</a:t>
            </a:r>
            <a:endParaRPr lang="fr-FR" sz="1800" dirty="0">
              <a:solidFill>
                <a:srgbClr val="336699"/>
              </a:solidFill>
            </a:endParaRPr>
          </a:p>
          <a:p>
            <a:pPr algn="l"/>
            <a:r>
              <a:rPr lang="fr-FR" sz="1800" dirty="0">
                <a:latin typeface="+mn-lt"/>
              </a:rPr>
              <a:t>	</a:t>
            </a:r>
            <a:r>
              <a:rPr lang="fr-FR" sz="1800" dirty="0">
                <a:latin typeface="+mn-lt"/>
                <a:sym typeface="Wingdings" panose="05000000000000000000" pitchFamily="2" charset="2"/>
              </a:rPr>
              <a:t> </a:t>
            </a:r>
            <a:r>
              <a:rPr lang="fr-FR" sz="1800" dirty="0" err="1">
                <a:latin typeface="+mn-lt"/>
                <a:sym typeface="Wingdings" panose="05000000000000000000" pitchFamily="2" charset="2"/>
              </a:rPr>
              <a:t>need</a:t>
            </a:r>
            <a:r>
              <a:rPr lang="fr-FR" sz="1800" dirty="0">
                <a:latin typeface="+mn-lt"/>
                <a:sym typeface="Wingdings" panose="05000000000000000000" pitchFamily="2" charset="2"/>
              </a:rPr>
              <a:t> for </a:t>
            </a:r>
            <a:r>
              <a:rPr lang="fr-FR" sz="1800" dirty="0" err="1">
                <a:latin typeface="+mn-lt"/>
                <a:sym typeface="Wingdings" panose="05000000000000000000" pitchFamily="2" charset="2"/>
              </a:rPr>
              <a:t>very</a:t>
            </a:r>
            <a:r>
              <a:rPr lang="fr-FR" sz="1800" dirty="0">
                <a:latin typeface="+mn-lt"/>
                <a:sym typeface="Wingdings" panose="05000000000000000000" pitchFamily="2" charset="2"/>
              </a:rPr>
              <a:t> </a:t>
            </a:r>
            <a:r>
              <a:rPr lang="fr-FR" sz="1800" dirty="0" err="1">
                <a:latin typeface="+mn-lt"/>
                <a:sym typeface="Wingdings" panose="05000000000000000000" pitchFamily="2" charset="2"/>
              </a:rPr>
              <a:t>precisely</a:t>
            </a:r>
            <a:r>
              <a:rPr lang="fr-FR" sz="1800" dirty="0">
                <a:latin typeface="+mn-lt"/>
                <a:sym typeface="Wingdings" panose="05000000000000000000" pitchFamily="2" charset="2"/>
              </a:rPr>
              <a:t> </a:t>
            </a:r>
            <a:r>
              <a:rPr lang="fr-FR" sz="1800" dirty="0" err="1">
                <a:latin typeface="+mn-lt"/>
                <a:sym typeface="Wingdings" panose="05000000000000000000" pitchFamily="2" charset="2"/>
              </a:rPr>
              <a:t>known</a:t>
            </a:r>
            <a:r>
              <a:rPr lang="fr-FR" sz="1800" dirty="0">
                <a:latin typeface="+mn-lt"/>
                <a:sym typeface="Wingdings" panose="05000000000000000000" pitchFamily="2" charset="2"/>
              </a:rPr>
              <a:t> proton </a:t>
            </a:r>
            <a:r>
              <a:rPr lang="fr-FR" sz="1800" dirty="0" err="1">
                <a:latin typeface="+mn-lt"/>
                <a:sym typeface="Wingdings" panose="05000000000000000000" pitchFamily="2" charset="2"/>
              </a:rPr>
              <a:t>energy</a:t>
            </a:r>
            <a:r>
              <a:rPr lang="fr-FR" sz="1800" dirty="0">
                <a:latin typeface="+mn-lt"/>
                <a:sym typeface="Wingdings" panose="05000000000000000000" pitchFamily="2" charset="2"/>
              </a:rPr>
              <a:t> </a:t>
            </a:r>
            <a:r>
              <a:rPr lang="fr-FR" sz="1800" dirty="0" err="1">
                <a:latin typeface="+mn-lt"/>
                <a:sym typeface="Wingdings" panose="05000000000000000000" pitchFamily="2" charset="2"/>
              </a:rPr>
              <a:t>peaks</a:t>
            </a:r>
            <a:r>
              <a:rPr lang="fr-FR" sz="1800" dirty="0">
                <a:latin typeface="+mn-lt"/>
                <a:sym typeface="Wingdings" panose="05000000000000000000" pitchFamily="2" charset="2"/>
              </a:rPr>
              <a:t> (33Ar?)</a:t>
            </a:r>
          </a:p>
          <a:p>
            <a:pPr algn="l"/>
            <a:r>
              <a:rPr lang="fr-FR" sz="1800" dirty="0">
                <a:latin typeface="+mn-lt"/>
                <a:sym typeface="Wingdings" panose="05000000000000000000" pitchFamily="2" charset="2"/>
              </a:rPr>
              <a:t>	     </a:t>
            </a:r>
            <a:r>
              <a:rPr lang="fr-FR" sz="1800" dirty="0" err="1">
                <a:latin typeface="+mn-lt"/>
                <a:sym typeface="Wingdings" panose="05000000000000000000" pitchFamily="2" charset="2"/>
              </a:rPr>
              <a:t>Several</a:t>
            </a:r>
            <a:r>
              <a:rPr lang="fr-FR" sz="1800" dirty="0">
                <a:latin typeface="+mn-lt"/>
                <a:sym typeface="Wingdings" panose="05000000000000000000" pitchFamily="2" charset="2"/>
              </a:rPr>
              <a:t> </a:t>
            </a:r>
            <a:r>
              <a:rPr lang="fr-FR" sz="1800" dirty="0" err="1">
                <a:latin typeface="+mn-lt"/>
                <a:sym typeface="Wingdings" panose="05000000000000000000" pitchFamily="2" charset="2"/>
              </a:rPr>
              <a:t>peaks</a:t>
            </a:r>
            <a:r>
              <a:rPr lang="fr-FR" sz="1800" dirty="0">
                <a:latin typeface="+mn-lt"/>
                <a:sym typeface="Wingdings" panose="05000000000000000000" pitchFamily="2" charset="2"/>
              </a:rPr>
              <a:t> </a:t>
            </a:r>
            <a:r>
              <a:rPr lang="fr-FR" sz="1800" dirty="0" err="1">
                <a:latin typeface="+mn-lt"/>
                <a:sym typeface="Wingdings" panose="05000000000000000000" pitchFamily="2" charset="2"/>
              </a:rPr>
              <a:t>with</a:t>
            </a:r>
            <a:r>
              <a:rPr lang="fr-FR" sz="1800" dirty="0">
                <a:latin typeface="+mn-lt"/>
                <a:sym typeface="Wingdings" panose="05000000000000000000" pitchFamily="2" charset="2"/>
              </a:rPr>
              <a:t> 1keV </a:t>
            </a:r>
            <a:r>
              <a:rPr lang="fr-FR" sz="1800" dirty="0" err="1">
                <a:latin typeface="+mn-lt"/>
                <a:sym typeface="Wingdings" panose="05000000000000000000" pitchFamily="2" charset="2"/>
              </a:rPr>
              <a:t>precision</a:t>
            </a:r>
            <a:r>
              <a:rPr lang="fr-FR" sz="1800" dirty="0">
                <a:latin typeface="+mn-lt"/>
                <a:sym typeface="Wingdings" panose="05000000000000000000" pitchFamily="2" charset="2"/>
              </a:rPr>
              <a:t>  </a:t>
            </a:r>
            <a:r>
              <a:rPr lang="fr-FR" sz="1800" dirty="0">
                <a:solidFill>
                  <a:srgbClr val="FF0000"/>
                </a:solidFill>
                <a:latin typeface="+mn-lt"/>
                <a:sym typeface="Wingdings" panose="05000000000000000000" pitchFamily="2" charset="2"/>
              </a:rPr>
              <a:t>0.1-0.15%</a:t>
            </a:r>
            <a:r>
              <a:rPr lang="fr-FR" sz="1800" dirty="0">
                <a:latin typeface="+mn-lt"/>
                <a:sym typeface="Wingdings" panose="05000000000000000000" pitchFamily="2" charset="2"/>
              </a:rPr>
              <a:t> on ã , </a:t>
            </a:r>
            <a:r>
              <a:rPr lang="fr-FR" sz="1800" dirty="0" err="1">
                <a:latin typeface="+mn-lt"/>
                <a:sym typeface="Wingdings" panose="05000000000000000000" pitchFamily="2" charset="2"/>
              </a:rPr>
              <a:t>seems</a:t>
            </a:r>
            <a:r>
              <a:rPr lang="fr-FR" sz="1800" dirty="0">
                <a:latin typeface="+mn-lt"/>
                <a:sym typeface="Wingdings" panose="05000000000000000000" pitchFamily="2" charset="2"/>
              </a:rPr>
              <a:t> hard to do </a:t>
            </a:r>
            <a:r>
              <a:rPr lang="fr-FR" sz="1800" dirty="0" err="1">
                <a:latin typeface="+mn-lt"/>
                <a:sym typeface="Wingdings" panose="05000000000000000000" pitchFamily="2" charset="2"/>
              </a:rPr>
              <a:t>better</a:t>
            </a:r>
            <a:r>
              <a:rPr lang="fr-FR" sz="1800" dirty="0">
                <a:latin typeface="+mn-lt"/>
                <a:sym typeface="Wingdings" panose="05000000000000000000" pitchFamily="2" charset="2"/>
              </a:rPr>
              <a:t>…</a:t>
            </a:r>
          </a:p>
          <a:p>
            <a:pPr algn="l"/>
            <a:endParaRPr lang="fr-FR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067014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5462</TotalTime>
  <Words>514</Words>
  <Application>Microsoft Office PowerPoint</Application>
  <PresentationFormat>Affichage à l'écran (4:3)</PresentationFormat>
  <Paragraphs>69</Paragraphs>
  <Slides>4</Slides>
  <Notes>3</Notes>
  <HiddenSlides>0</HiddenSlides>
  <MMClips>0</MMClips>
  <ScaleCrop>false</ScaleCrop>
  <HeadingPairs>
    <vt:vector size="8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9" baseType="lpstr">
      <vt:lpstr>Arial</vt:lpstr>
      <vt:lpstr>Calibri</vt:lpstr>
      <vt:lpstr>Symbol</vt:lpstr>
      <vt:lpstr>Thème Office</vt:lpstr>
      <vt:lpstr>Origin Graph</vt:lpstr>
      <vt:lpstr>Présentation PowerPoint</vt:lpstr>
      <vt:lpstr>Main Systematics from positron</vt:lpstr>
      <vt:lpstr>Main Systematics from positron</vt:lpstr>
      <vt:lpstr>Main Systematics from protons</vt:lpstr>
    </vt:vector>
  </TitlesOfParts>
  <Company>lpc caen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laurent leterrier</dc:creator>
  <cp:lastModifiedBy>Xavier Flechard</cp:lastModifiedBy>
  <cp:revision>239</cp:revision>
  <cp:lastPrinted>2020-03-18T22:05:17Z</cp:lastPrinted>
  <dcterms:created xsi:type="dcterms:W3CDTF">2012-10-08T06:59:45Z</dcterms:created>
  <dcterms:modified xsi:type="dcterms:W3CDTF">2020-03-19T11:18:54Z</dcterms:modified>
</cp:coreProperties>
</file>