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88" r:id="rId2"/>
    <p:sldMasterId id="2147483676" r:id="rId3"/>
  </p:sldMasterIdLst>
  <p:notesMasterIdLst>
    <p:notesMasterId r:id="rId16"/>
  </p:notesMasterIdLst>
  <p:handoutMasterIdLst>
    <p:handoutMasterId r:id="rId17"/>
  </p:handoutMasterIdLst>
  <p:sldIdLst>
    <p:sldId id="380" r:id="rId4"/>
    <p:sldId id="261" r:id="rId5"/>
    <p:sldId id="461" r:id="rId6"/>
    <p:sldId id="465" r:id="rId7"/>
    <p:sldId id="464" r:id="rId8"/>
    <p:sldId id="462" r:id="rId9"/>
    <p:sldId id="463" r:id="rId10"/>
    <p:sldId id="466" r:id="rId11"/>
    <p:sldId id="460" r:id="rId12"/>
    <p:sldId id="469" r:id="rId13"/>
    <p:sldId id="470" r:id="rId14"/>
    <p:sldId id="471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D1AC3"/>
    <a:srgbClr val="006600"/>
    <a:srgbClr val="996507"/>
    <a:srgbClr val="000000"/>
    <a:srgbClr val="21049C"/>
    <a:srgbClr val="D48C0A"/>
    <a:srgbClr val="008E40"/>
    <a:srgbClr val="990000"/>
    <a:srgbClr val="FF5050"/>
    <a:srgbClr val="0085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54" autoAdjust="0"/>
    <p:restoredTop sz="95055" autoAdjust="0"/>
  </p:normalViewPr>
  <p:slideViewPr>
    <p:cSldViewPr snapToGrid="0" snapToObjects="1">
      <p:cViewPr varScale="1">
        <p:scale>
          <a:sx n="116" d="100"/>
          <a:sy n="116" d="100"/>
        </p:scale>
        <p:origin x="1984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80B403-0E76-5C49-9FF3-ED84AC90EB4D}" type="datetimeFigureOut">
              <a:rPr lang="en-US" smtClean="0"/>
              <a:pPr/>
              <a:t>3/19/20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731972-67CF-3C42-B54C-3F72D1F548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6625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236E0F-4861-E943-B986-10AFA25417D8}" type="datetimeFigureOut">
              <a:rPr lang="en-US" smtClean="0"/>
              <a:pPr/>
              <a:t>3/19/20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E9E00-F01D-6146-893F-56AA929097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1712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Matteo Solfaroli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1979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Matteo Solfaroli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52992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Matteo Solfaroli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53863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Matteo Solfaroli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7277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Matteo Solfaroli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019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Matteo Solfaroli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190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ppo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Matteo Solfaroli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7223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Matteo Solfaroli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62031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Matteo Solfaroli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0691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Matteo Solfaroli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79756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Matteo Solfaroli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20355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Matteo Solfaroli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8201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Matteo Solfaroli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5987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Matteo Solfaroli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5098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Matteo Solfaroli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2183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Matteo Solfaroli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8294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Matteo Solfaroli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7018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Matteo Solfaroli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158383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Matteo Solfaroli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90256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Matteo Solfaroli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53691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Matteo Solfaroli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531503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Matteo Solfaroli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4273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58988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14400"/>
            <a:ext cx="8226854" cy="5078628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4"/>
          <a:stretch/>
        </p:blipFill>
        <p:spPr>
          <a:xfrm>
            <a:off x="1" y="6364370"/>
            <a:ext cx="9144000" cy="508515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18582" y="6417310"/>
            <a:ext cx="24597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Matteo Solfaroli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41731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78" t="11393" r="92556"/>
          <a:stretch/>
        </p:blipFill>
        <p:spPr>
          <a:xfrm>
            <a:off x="-62230" y="6366509"/>
            <a:ext cx="601893" cy="50165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8288" indent="-268288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17550" indent="-269875" algn="l" defTabSz="717550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6938" indent="-147638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255713" indent="-214313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24000" indent="-217488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Matteo Solfaroli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014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Matteo Solfaroli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3428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2.wmf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file/874713/5.1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.vs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png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32702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406D01-5F00-7345-8541-191160687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3895845-97FC-1B49-B586-8D8121638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99595"/>
            <a:ext cx="8226854" cy="558988"/>
          </a:xfrm>
        </p:spPr>
        <p:txBody>
          <a:bodyPr>
            <a:normAutofit fontScale="90000"/>
          </a:bodyPr>
          <a:lstStyle/>
          <a:p>
            <a:r>
              <a:rPr lang="en-US" dirty="0"/>
              <a:t>QPS considerations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EC08DC2-06AF-AC44-B0F0-1A7D451604F4}"/>
              </a:ext>
            </a:extLst>
          </p:cNvPr>
          <p:cNvSpPr txBox="1">
            <a:spLocks/>
          </p:cNvSpPr>
          <p:nvPr/>
        </p:nvSpPr>
        <p:spPr>
          <a:xfrm>
            <a:off x="2980128" y="6444852"/>
            <a:ext cx="2917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Meeting on PT of 11 T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5C65EBA9-1718-F042-9FE8-CB3FCB60B9CC}"/>
              </a:ext>
            </a:extLst>
          </p:cNvPr>
          <p:cNvSpPr txBox="1">
            <a:spLocks/>
          </p:cNvSpPr>
          <p:nvPr/>
        </p:nvSpPr>
        <p:spPr>
          <a:xfrm>
            <a:off x="365236" y="6444852"/>
            <a:ext cx="14708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19.03.2020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1AF6494-2F6A-BC47-8CF8-476BC1CD7E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809" y="1087494"/>
            <a:ext cx="8508785" cy="513703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I_MIN_OP</a:t>
            </a:r>
          </a:p>
          <a:p>
            <a:r>
              <a:rPr lang="en-US" dirty="0"/>
              <a:t>Verify </a:t>
            </a:r>
            <a:r>
              <a:rPr lang="en-US" dirty="0" err="1"/>
              <a:t>I_mag</a:t>
            </a:r>
            <a:r>
              <a:rPr lang="en-US" dirty="0"/>
              <a:t> and threshold/disc active </a:t>
            </a:r>
            <a:r>
              <a:rPr lang="en-CH" dirty="0">
                <a:sym typeface="Wingdings" panose="05000000000000000000" pitchFamily="2" charset="2"/>
              </a:rPr>
              <a:t>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I_mag</a:t>
            </a:r>
            <a:r>
              <a:rPr lang="en-US" dirty="0">
                <a:sym typeface="Wingdings" panose="05000000000000000000" pitchFamily="2" charset="2"/>
              </a:rPr>
              <a:t> = 100A +/-5%</a:t>
            </a:r>
            <a:endParaRPr lang="en-US" dirty="0"/>
          </a:p>
          <a:p>
            <a:r>
              <a:rPr lang="en-US" dirty="0"/>
              <a:t>Verify that current reading of UQDS is correct </a:t>
            </a:r>
          </a:p>
          <a:p>
            <a:r>
              <a:rPr lang="en-US" dirty="0"/>
              <a:t>Verify that active detection settings are correct </a:t>
            </a:r>
          </a:p>
          <a:p>
            <a:pPr marL="0" indent="0">
              <a:spcBef>
                <a:spcPts val="1000"/>
              </a:spcBef>
              <a:buNone/>
            </a:pP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I_PCC</a:t>
            </a:r>
          </a:p>
          <a:p>
            <a:r>
              <a:rPr lang="en-US" dirty="0"/>
              <a:t>Verify the same parameters</a:t>
            </a:r>
          </a:p>
          <a:p>
            <a:pPr marL="0" indent="0">
              <a:spcBef>
                <a:spcPts val="1000"/>
              </a:spcBef>
              <a:buNone/>
            </a:pP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PIC2</a:t>
            </a:r>
          </a:p>
          <a:p>
            <a:r>
              <a:rPr lang="en-US" dirty="0"/>
              <a:t>Repeated twice more circuit quench via QPS (Box A and Box B) on 11 T </a:t>
            </a:r>
          </a:p>
          <a:p>
            <a:pPr marL="0" indent="0">
              <a:spcBef>
                <a:spcPts val="1000"/>
              </a:spcBef>
              <a:buNone/>
            </a:pP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PLIs/PNO</a:t>
            </a:r>
          </a:p>
          <a:p>
            <a:r>
              <a:rPr lang="en-US" dirty="0"/>
              <a:t>Verify current reading of 11 T UQDS and active detection settings at different current steps</a:t>
            </a:r>
          </a:p>
          <a:p>
            <a:r>
              <a:rPr lang="en-US" dirty="0"/>
              <a:t>Take snapshot before triggering EE tests</a:t>
            </a:r>
          </a:p>
          <a:p>
            <a:endParaRPr lang="en-US" dirty="0"/>
          </a:p>
          <a:p>
            <a:pPr marL="0" indent="0">
              <a:spcBef>
                <a:spcPts val="1000"/>
              </a:spcBef>
              <a:buNone/>
            </a:pP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MISC</a:t>
            </a:r>
          </a:p>
          <a:p>
            <a:r>
              <a:rPr lang="en-US" dirty="0">
                <a:solidFill>
                  <a:srgbClr val="C00000"/>
                </a:solidFill>
              </a:rPr>
              <a:t>We need to have a look on two </a:t>
            </a:r>
            <a:r>
              <a:rPr lang="en-US" dirty="0" err="1">
                <a:solidFill>
                  <a:srgbClr val="C00000"/>
                </a:solidFill>
              </a:rPr>
              <a:t>nQPS</a:t>
            </a:r>
            <a:r>
              <a:rPr lang="en-US" dirty="0">
                <a:solidFill>
                  <a:srgbClr val="C00000"/>
                </a:solidFill>
              </a:rPr>
              <a:t> crates which will have to get a modified firmware on DQQDS to compensate the missing voltage from A9</a:t>
            </a:r>
          </a:p>
          <a:p>
            <a:r>
              <a:rPr lang="en-US" dirty="0">
                <a:solidFill>
                  <a:srgbClr val="C00000"/>
                </a:solidFill>
              </a:rPr>
              <a:t>BS-boards will be connected to 11 T diode: special tests required for new splices ?</a:t>
            </a: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1584D7-8C7E-5B42-B826-527C87CA1ECB}"/>
              </a:ext>
            </a:extLst>
          </p:cNvPr>
          <p:cNvSpPr txBox="1"/>
          <p:nvPr/>
        </p:nvSpPr>
        <p:spPr>
          <a:xfrm>
            <a:off x="6997797" y="209757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Jens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Steckert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0716938-2DD6-FB44-8729-B4B6175F049A}"/>
              </a:ext>
            </a:extLst>
          </p:cNvPr>
          <p:cNvSpPr txBox="1"/>
          <p:nvPr/>
        </p:nvSpPr>
        <p:spPr>
          <a:xfrm rot="19488606">
            <a:off x="5893274" y="1879226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NO powering tests addition</a:t>
            </a:r>
          </a:p>
        </p:txBody>
      </p:sp>
    </p:spTree>
    <p:extLst>
      <p:ext uri="{BB962C8B-B14F-4D97-AF65-F5344CB8AC3E}">
        <p14:creationId xmlns:p14="http://schemas.microsoft.com/office/powerpoint/2010/main" val="14715852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ounded Rectangle 59">
            <a:extLst>
              <a:ext uri="{FF2B5EF4-FFF2-40B4-BE49-F238E27FC236}">
                <a16:creationId xmlns:a16="http://schemas.microsoft.com/office/drawing/2014/main" id="{F4C576C9-049D-B142-840B-09EE2BE10465}"/>
              </a:ext>
            </a:extLst>
          </p:cNvPr>
          <p:cNvSpPr/>
          <p:nvPr/>
        </p:nvSpPr>
        <p:spPr>
          <a:xfrm>
            <a:off x="4378734" y="2766854"/>
            <a:ext cx="4522893" cy="148060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406D01-5F00-7345-8541-191160687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3895845-97FC-1B49-B586-8D8121638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99595"/>
            <a:ext cx="8226854" cy="558988"/>
          </a:xfrm>
        </p:spPr>
        <p:txBody>
          <a:bodyPr>
            <a:normAutofit fontScale="90000"/>
          </a:bodyPr>
          <a:lstStyle/>
          <a:p>
            <a:r>
              <a:rPr lang="en-US" dirty="0"/>
              <a:t>PIC considerations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EC08DC2-06AF-AC44-B0F0-1A7D451604F4}"/>
              </a:ext>
            </a:extLst>
          </p:cNvPr>
          <p:cNvSpPr txBox="1">
            <a:spLocks/>
          </p:cNvSpPr>
          <p:nvPr/>
        </p:nvSpPr>
        <p:spPr>
          <a:xfrm>
            <a:off x="2980128" y="6444852"/>
            <a:ext cx="2917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Meeting on PT of 11 T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5C65EBA9-1718-F042-9FE8-CB3FCB60B9CC}"/>
              </a:ext>
            </a:extLst>
          </p:cNvPr>
          <p:cNvSpPr txBox="1">
            <a:spLocks/>
          </p:cNvSpPr>
          <p:nvPr/>
        </p:nvSpPr>
        <p:spPr>
          <a:xfrm>
            <a:off x="365236" y="6444852"/>
            <a:ext cx="14708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19.03.2020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1584D7-8C7E-5B42-B826-527C87CA1ECB}"/>
              </a:ext>
            </a:extLst>
          </p:cNvPr>
          <p:cNvSpPr txBox="1"/>
          <p:nvPr/>
        </p:nvSpPr>
        <p:spPr>
          <a:xfrm>
            <a:off x="6997797" y="209757"/>
            <a:ext cx="1531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Alain Antoine</a:t>
            </a:r>
          </a:p>
        </p:txBody>
      </p:sp>
      <p:sp>
        <p:nvSpPr>
          <p:cNvPr id="62" name="Text Box 241">
            <a:extLst>
              <a:ext uri="{FF2B5EF4-FFF2-40B4-BE49-F238E27FC236}">
                <a16:creationId xmlns:a16="http://schemas.microsoft.com/office/drawing/2014/main" id="{683854AA-D893-6D4E-9A6E-1FB1894331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8354" y="1719534"/>
            <a:ext cx="102131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900" b="1" dirty="0">
                <a:solidFill>
                  <a:srgbClr val="3333CC"/>
                </a:solidFill>
                <a:latin typeface="Verdana" pitchFamily="34" charset="0"/>
              </a:rPr>
              <a:t>POW_FAIL</a:t>
            </a:r>
          </a:p>
        </p:txBody>
      </p:sp>
      <p:sp>
        <p:nvSpPr>
          <p:cNvPr id="63" name="Line 242">
            <a:extLst>
              <a:ext uri="{FF2B5EF4-FFF2-40B4-BE49-F238E27FC236}">
                <a16:creationId xmlns:a16="http://schemas.microsoft.com/office/drawing/2014/main" id="{131AD7A1-496C-B943-98D5-1AFB70D11F3E}"/>
              </a:ext>
            </a:extLst>
          </p:cNvPr>
          <p:cNvSpPr>
            <a:spLocks noChangeShapeType="1"/>
          </p:cNvSpPr>
          <p:nvPr/>
        </p:nvSpPr>
        <p:spPr bwMode="auto">
          <a:xfrm>
            <a:off x="1153278" y="1679700"/>
            <a:ext cx="1044481" cy="0"/>
          </a:xfrm>
          <a:prstGeom prst="line">
            <a:avLst/>
          </a:prstGeom>
          <a:noFill/>
          <a:ln w="19050">
            <a:solidFill>
              <a:srgbClr val="009900"/>
            </a:solidFill>
            <a:round/>
            <a:headEnd type="triangle"/>
            <a:tailEnd type="none" w="med" len="med"/>
          </a:ln>
          <a:scene3d>
            <a:camera prst="orthographicFront"/>
            <a:lightRig rig="threePt" dir="t">
              <a:rot lat="0" lon="0" rev="0"/>
            </a:lightRig>
          </a:scene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/>
          <a:lstStyle/>
          <a:p>
            <a:endParaRPr lang="en-GB"/>
          </a:p>
        </p:txBody>
      </p:sp>
      <p:sp>
        <p:nvSpPr>
          <p:cNvPr id="64" name="Text Box 243">
            <a:extLst>
              <a:ext uri="{FF2B5EF4-FFF2-40B4-BE49-F238E27FC236}">
                <a16:creationId xmlns:a16="http://schemas.microsoft.com/office/drawing/2014/main" id="{85BAD628-9AA6-064A-A01A-E3BFDF251C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8354" y="1427638"/>
            <a:ext cx="102131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900" b="1" dirty="0">
                <a:solidFill>
                  <a:srgbClr val="009900"/>
                </a:solidFill>
                <a:latin typeface="Verdana" pitchFamily="34" charset="0"/>
              </a:rPr>
              <a:t>PC_PERMIT</a:t>
            </a:r>
          </a:p>
        </p:txBody>
      </p:sp>
      <p:sp>
        <p:nvSpPr>
          <p:cNvPr id="65" name="Line 244">
            <a:extLst>
              <a:ext uri="{FF2B5EF4-FFF2-40B4-BE49-F238E27FC236}">
                <a16:creationId xmlns:a16="http://schemas.microsoft.com/office/drawing/2014/main" id="{103FBCA7-251C-5247-99AE-B759861A15E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61541" y="2234654"/>
            <a:ext cx="10440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triangle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66" name="Text Box 245">
            <a:extLst>
              <a:ext uri="{FF2B5EF4-FFF2-40B4-BE49-F238E27FC236}">
                <a16:creationId xmlns:a16="http://schemas.microsoft.com/office/drawing/2014/main" id="{39BE95CE-788A-2F49-8EBC-6905F4D0DF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8148" y="1986500"/>
            <a:ext cx="10213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900" b="1" dirty="0">
                <a:solidFill>
                  <a:srgbClr val="FF0000"/>
                </a:solidFill>
                <a:latin typeface="Verdana" pitchFamily="34" charset="0"/>
              </a:rPr>
              <a:t>PC_FPA</a:t>
            </a:r>
          </a:p>
        </p:txBody>
      </p:sp>
      <p:sp>
        <p:nvSpPr>
          <p:cNvPr id="67" name="Line 246">
            <a:extLst>
              <a:ext uri="{FF2B5EF4-FFF2-40B4-BE49-F238E27FC236}">
                <a16:creationId xmlns:a16="http://schemas.microsoft.com/office/drawing/2014/main" id="{F54FE5A7-42FE-3843-BBFF-0F8FC4F7B65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178005" y="1967493"/>
            <a:ext cx="1044000" cy="0"/>
          </a:xfrm>
          <a:prstGeom prst="line">
            <a:avLst/>
          </a:prstGeom>
          <a:noFill/>
          <a:ln w="19050">
            <a:solidFill>
              <a:srgbClr val="3333CC"/>
            </a:solidFill>
            <a:round/>
            <a:headEnd type="triangle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8" name="Text Box 248">
            <a:extLst>
              <a:ext uri="{FF2B5EF4-FFF2-40B4-BE49-F238E27FC236}">
                <a16:creationId xmlns:a16="http://schemas.microsoft.com/office/drawing/2014/main" id="{0E0B1439-05B0-E14D-9A56-00F3063FD4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8354" y="2285484"/>
            <a:ext cx="102131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900" b="1" dirty="0">
                <a:solidFill>
                  <a:srgbClr val="6699FF"/>
                </a:solidFill>
                <a:latin typeface="Verdana" pitchFamily="34" charset="0"/>
              </a:rPr>
              <a:t>PC_DIS_REQ</a:t>
            </a:r>
          </a:p>
        </p:txBody>
      </p:sp>
      <p:sp>
        <p:nvSpPr>
          <p:cNvPr id="69" name="Line 249">
            <a:extLst>
              <a:ext uri="{FF2B5EF4-FFF2-40B4-BE49-F238E27FC236}">
                <a16:creationId xmlns:a16="http://schemas.microsoft.com/office/drawing/2014/main" id="{3231B6F4-0D60-4C43-93CC-FA678D8209B0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178005" y="2522020"/>
            <a:ext cx="1044000" cy="0"/>
          </a:xfrm>
          <a:prstGeom prst="line">
            <a:avLst/>
          </a:prstGeom>
          <a:noFill/>
          <a:ln w="19050">
            <a:solidFill>
              <a:srgbClr val="6699FF"/>
            </a:solidFill>
            <a:round/>
            <a:headEnd type="triangle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0" name="Line 238">
            <a:extLst>
              <a:ext uri="{FF2B5EF4-FFF2-40B4-BE49-F238E27FC236}">
                <a16:creationId xmlns:a16="http://schemas.microsoft.com/office/drawing/2014/main" id="{1F88FC81-21D9-DD4B-A89F-E1718E79FD43}"/>
              </a:ext>
            </a:extLst>
          </p:cNvPr>
          <p:cNvSpPr>
            <a:spLocks noChangeShapeType="1"/>
          </p:cNvSpPr>
          <p:nvPr/>
        </p:nvSpPr>
        <p:spPr bwMode="auto">
          <a:xfrm>
            <a:off x="2797156" y="2248680"/>
            <a:ext cx="853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triangle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1" name="Text Box 239">
            <a:extLst>
              <a:ext uri="{FF2B5EF4-FFF2-40B4-BE49-F238E27FC236}">
                <a16:creationId xmlns:a16="http://schemas.microsoft.com/office/drawing/2014/main" id="{9A5F4FC7-17BE-DE46-A9FE-9A9B2CA198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81450" y="1986390"/>
            <a:ext cx="86068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900" b="1" dirty="0">
                <a:solidFill>
                  <a:srgbClr val="FF0000"/>
                </a:solidFill>
                <a:latin typeface="Verdana" pitchFamily="34" charset="0"/>
              </a:rPr>
              <a:t>QUENCH</a:t>
            </a:r>
          </a:p>
        </p:txBody>
      </p:sp>
      <p:sp>
        <p:nvSpPr>
          <p:cNvPr id="72" name="Line 240">
            <a:extLst>
              <a:ext uri="{FF2B5EF4-FFF2-40B4-BE49-F238E27FC236}">
                <a16:creationId xmlns:a16="http://schemas.microsoft.com/office/drawing/2014/main" id="{90F870C7-C297-0B44-8B08-0B79750CA8E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789590" y="2522018"/>
            <a:ext cx="852545" cy="0"/>
          </a:xfrm>
          <a:prstGeom prst="line">
            <a:avLst/>
          </a:prstGeom>
          <a:noFill/>
          <a:ln w="19050">
            <a:solidFill>
              <a:srgbClr val="6699FF"/>
            </a:solidFill>
            <a:round/>
            <a:headEnd type="triangle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73" name="Connecteur droit 65">
            <a:extLst>
              <a:ext uri="{FF2B5EF4-FFF2-40B4-BE49-F238E27FC236}">
                <a16:creationId xmlns:a16="http://schemas.microsoft.com/office/drawing/2014/main" id="{9FD8A1A7-E445-CB49-BA2A-A899F70B0A99}"/>
              </a:ext>
            </a:extLst>
          </p:cNvPr>
          <p:cNvCxnSpPr>
            <a:cxnSpLocks/>
          </p:cNvCxnSpPr>
          <p:nvPr/>
        </p:nvCxnSpPr>
        <p:spPr>
          <a:xfrm>
            <a:off x="3921742" y="847996"/>
            <a:ext cx="0" cy="2009389"/>
          </a:xfrm>
          <a:prstGeom prst="line">
            <a:avLst/>
          </a:prstGeom>
          <a:ln w="38100" cmpd="sng">
            <a:solidFill>
              <a:srgbClr val="FF0000"/>
            </a:solidFill>
            <a:prstDash val="sysDot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Connecteur droit 68">
            <a:extLst>
              <a:ext uri="{FF2B5EF4-FFF2-40B4-BE49-F238E27FC236}">
                <a16:creationId xmlns:a16="http://schemas.microsoft.com/office/drawing/2014/main" id="{DF4462F3-0B6F-1146-8F29-919D9EE67F0B}"/>
              </a:ext>
            </a:extLst>
          </p:cNvPr>
          <p:cNvCxnSpPr>
            <a:cxnSpLocks/>
          </p:cNvCxnSpPr>
          <p:nvPr/>
        </p:nvCxnSpPr>
        <p:spPr>
          <a:xfrm>
            <a:off x="4986704" y="847996"/>
            <a:ext cx="74866" cy="3368003"/>
          </a:xfrm>
          <a:prstGeom prst="line">
            <a:avLst/>
          </a:prstGeom>
          <a:ln w="38100" cmpd="sng">
            <a:solidFill>
              <a:srgbClr val="FF0000"/>
            </a:solidFill>
            <a:prstDash val="sysDot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Text Box 247">
            <a:extLst>
              <a:ext uri="{FF2B5EF4-FFF2-40B4-BE49-F238E27FC236}">
                <a16:creationId xmlns:a16="http://schemas.microsoft.com/office/drawing/2014/main" id="{215252C2-7E10-A44B-883A-C12EDDB331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7157" y="2282934"/>
            <a:ext cx="79284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900" b="1" dirty="0">
                <a:solidFill>
                  <a:srgbClr val="6699FF"/>
                </a:solidFill>
                <a:latin typeface="Verdana" pitchFamily="34" charset="0"/>
              </a:rPr>
              <a:t>DIS_REQ</a:t>
            </a:r>
          </a:p>
        </p:txBody>
      </p:sp>
      <p:grpSp>
        <p:nvGrpSpPr>
          <p:cNvPr id="76" name="Group 421">
            <a:extLst>
              <a:ext uri="{FF2B5EF4-FFF2-40B4-BE49-F238E27FC236}">
                <a16:creationId xmlns:a16="http://schemas.microsoft.com/office/drawing/2014/main" id="{0B1422D1-AC39-5949-888C-56FC41713B60}"/>
              </a:ext>
            </a:extLst>
          </p:cNvPr>
          <p:cNvGrpSpPr>
            <a:grpSpLocks/>
          </p:cNvGrpSpPr>
          <p:nvPr/>
        </p:nvGrpSpPr>
        <p:grpSpPr bwMode="auto">
          <a:xfrm>
            <a:off x="6134341" y="1516891"/>
            <a:ext cx="578102" cy="1081088"/>
            <a:chOff x="3138" y="2081"/>
            <a:chExt cx="589" cy="681"/>
          </a:xfrm>
        </p:grpSpPr>
        <p:sp>
          <p:nvSpPr>
            <p:cNvPr id="77" name="Text Box 236">
              <a:extLst>
                <a:ext uri="{FF2B5EF4-FFF2-40B4-BE49-F238E27FC236}">
                  <a16:creationId xmlns:a16="http://schemas.microsoft.com/office/drawing/2014/main" id="{193ECD83-38B6-2944-884E-85219D6C0A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38" y="2081"/>
              <a:ext cx="589" cy="681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rgbClr val="339966"/>
              </a:solidFill>
              <a:miter lim="800000"/>
              <a:headEnd/>
              <a:tailEnd/>
            </a:ln>
          </p:spPr>
          <p:txBody>
            <a:bodyPr wrap="none" tIns="0" bIns="502920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dirty="0">
                  <a:latin typeface="Verdana" pitchFamily="34" charset="0"/>
                </a:rPr>
                <a:t>PIC</a:t>
              </a:r>
            </a:p>
          </p:txBody>
        </p:sp>
        <p:pic>
          <p:nvPicPr>
            <p:cNvPr id="78" name="Picture 251" descr="MCj01986060000[1]">
              <a:extLst>
                <a:ext uri="{FF2B5EF4-FFF2-40B4-BE49-F238E27FC236}">
                  <a16:creationId xmlns:a16="http://schemas.microsoft.com/office/drawing/2014/main" id="{FAB08D64-E737-2048-84F6-0B563165DE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0" y="2347"/>
              <a:ext cx="306" cy="3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9" name="Groupe 55">
            <a:extLst>
              <a:ext uri="{FF2B5EF4-FFF2-40B4-BE49-F238E27FC236}">
                <a16:creationId xmlns:a16="http://schemas.microsoft.com/office/drawing/2014/main" id="{1BB15653-DC96-6841-95EF-494482526B36}"/>
              </a:ext>
            </a:extLst>
          </p:cNvPr>
          <p:cNvGrpSpPr/>
          <p:nvPr/>
        </p:nvGrpSpPr>
        <p:grpSpPr>
          <a:xfrm>
            <a:off x="4707304" y="1509119"/>
            <a:ext cx="574676" cy="1081088"/>
            <a:chOff x="5666013" y="4205534"/>
            <a:chExt cx="574676" cy="1081088"/>
          </a:xfrm>
        </p:grpSpPr>
        <p:sp>
          <p:nvSpPr>
            <p:cNvPr id="80" name="Text Box 235">
              <a:extLst>
                <a:ext uri="{FF2B5EF4-FFF2-40B4-BE49-F238E27FC236}">
                  <a16:creationId xmlns:a16="http://schemas.microsoft.com/office/drawing/2014/main" id="{FCC808F6-C051-F643-BCBF-DA372A8F50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66013" y="4205534"/>
              <a:ext cx="574676" cy="1081088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rgbClr val="339966"/>
              </a:solidFill>
              <a:miter lim="800000"/>
              <a:headEnd/>
              <a:tailEnd/>
            </a:ln>
          </p:spPr>
          <p:txBody>
            <a:bodyPr wrap="none" bIns="502920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dirty="0">
                  <a:latin typeface="Verdana" pitchFamily="34" charset="0"/>
                </a:rPr>
                <a:t>QPS</a:t>
              </a:r>
            </a:p>
          </p:txBody>
        </p:sp>
        <p:graphicFrame>
          <p:nvGraphicFramePr>
            <p:cNvPr id="81" name="Object 13">
              <a:extLst>
                <a:ext uri="{FF2B5EF4-FFF2-40B4-BE49-F238E27FC236}">
                  <a16:creationId xmlns:a16="http://schemas.microsoft.com/office/drawing/2014/main" id="{A8CD0E10-F14C-9B44-A508-1EC288399A64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774757" y="4818456"/>
            <a:ext cx="388938" cy="371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8" name="Clip" r:id="rId4" imgW="1490400" imgH="1490760" progId="MS_ClipArt_Gallery.5">
                    <p:embed/>
                  </p:oleObj>
                </mc:Choice>
                <mc:Fallback>
                  <p:oleObj name="Clip" r:id="rId4" imgW="1490400" imgH="1490760" progId="MS_ClipArt_Gallery.5">
                    <p:embed/>
                    <p:pic>
                      <p:nvPicPr>
                        <p:cNvPr id="58" name="Object 13">
                          <a:extLst>
                            <a:ext uri="{FF2B5EF4-FFF2-40B4-BE49-F238E27FC236}">
                              <a16:creationId xmlns:a16="http://schemas.microsoft.com/office/drawing/2014/main" id="{B2A413FF-9D57-E049-B85B-C94CB25B74D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74757" y="4818456"/>
                          <a:ext cx="388938" cy="3714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82" name="Group 421">
            <a:extLst>
              <a:ext uri="{FF2B5EF4-FFF2-40B4-BE49-F238E27FC236}">
                <a16:creationId xmlns:a16="http://schemas.microsoft.com/office/drawing/2014/main" id="{F566B363-D09E-7F4A-B80F-DB24566ABCCB}"/>
              </a:ext>
            </a:extLst>
          </p:cNvPr>
          <p:cNvGrpSpPr>
            <a:grpSpLocks/>
          </p:cNvGrpSpPr>
          <p:nvPr/>
        </p:nvGrpSpPr>
        <p:grpSpPr bwMode="auto">
          <a:xfrm>
            <a:off x="2205541" y="1513959"/>
            <a:ext cx="578102" cy="1081088"/>
            <a:chOff x="3138" y="2081"/>
            <a:chExt cx="589" cy="681"/>
          </a:xfrm>
        </p:grpSpPr>
        <p:sp>
          <p:nvSpPr>
            <p:cNvPr id="83" name="Text Box 236">
              <a:extLst>
                <a:ext uri="{FF2B5EF4-FFF2-40B4-BE49-F238E27FC236}">
                  <a16:creationId xmlns:a16="http://schemas.microsoft.com/office/drawing/2014/main" id="{2D72E146-82AA-3D44-8246-6E243E3162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38" y="2081"/>
              <a:ext cx="589" cy="681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rgbClr val="339966"/>
              </a:solidFill>
              <a:miter lim="800000"/>
              <a:headEnd/>
              <a:tailEnd/>
            </a:ln>
          </p:spPr>
          <p:txBody>
            <a:bodyPr wrap="none" tIns="0" bIns="502920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dirty="0">
                  <a:latin typeface="Verdana" pitchFamily="34" charset="0"/>
                </a:rPr>
                <a:t>PIC</a:t>
              </a:r>
            </a:p>
          </p:txBody>
        </p:sp>
        <p:pic>
          <p:nvPicPr>
            <p:cNvPr id="84" name="Picture 251" descr="MCj01986060000[1]">
              <a:extLst>
                <a:ext uri="{FF2B5EF4-FFF2-40B4-BE49-F238E27FC236}">
                  <a16:creationId xmlns:a16="http://schemas.microsoft.com/office/drawing/2014/main" id="{E8B76846-249F-234C-BD24-6055AB1D4E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0" y="2347"/>
              <a:ext cx="306" cy="3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5" name="Groupe 34">
            <a:extLst>
              <a:ext uri="{FF2B5EF4-FFF2-40B4-BE49-F238E27FC236}">
                <a16:creationId xmlns:a16="http://schemas.microsoft.com/office/drawing/2014/main" id="{D092B057-C662-274A-A76E-B4A9DB5B2512}"/>
              </a:ext>
            </a:extLst>
          </p:cNvPr>
          <p:cNvGrpSpPr/>
          <p:nvPr/>
        </p:nvGrpSpPr>
        <p:grpSpPr>
          <a:xfrm>
            <a:off x="3642342" y="1509119"/>
            <a:ext cx="574676" cy="1081088"/>
            <a:chOff x="5666013" y="4205534"/>
            <a:chExt cx="574676" cy="1081088"/>
          </a:xfrm>
        </p:grpSpPr>
        <p:sp>
          <p:nvSpPr>
            <p:cNvPr id="86" name="Text Box 235">
              <a:extLst>
                <a:ext uri="{FF2B5EF4-FFF2-40B4-BE49-F238E27FC236}">
                  <a16:creationId xmlns:a16="http://schemas.microsoft.com/office/drawing/2014/main" id="{F658D5FE-12A8-EC4C-A64D-6FC94616BF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66013" y="4205534"/>
              <a:ext cx="574676" cy="1081088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rgbClr val="339966"/>
              </a:solidFill>
              <a:miter lim="800000"/>
              <a:headEnd/>
              <a:tailEnd/>
            </a:ln>
          </p:spPr>
          <p:txBody>
            <a:bodyPr wrap="none" bIns="502920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dirty="0">
                  <a:latin typeface="Verdana" pitchFamily="34" charset="0"/>
                </a:rPr>
                <a:t>QPS</a:t>
              </a:r>
            </a:p>
          </p:txBody>
        </p:sp>
        <p:graphicFrame>
          <p:nvGraphicFramePr>
            <p:cNvPr id="87" name="Object 13">
              <a:extLst>
                <a:ext uri="{FF2B5EF4-FFF2-40B4-BE49-F238E27FC236}">
                  <a16:creationId xmlns:a16="http://schemas.microsoft.com/office/drawing/2014/main" id="{F0554385-3231-3047-B41B-3A7EABEB369D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774757" y="4818456"/>
            <a:ext cx="388938" cy="371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9" name="Clip" r:id="rId4" imgW="1490400" imgH="1490760" progId="MS_ClipArt_Gallery.5">
                    <p:embed/>
                  </p:oleObj>
                </mc:Choice>
                <mc:Fallback>
                  <p:oleObj name="Clip" r:id="rId4" imgW="1490400" imgH="1490760" progId="MS_ClipArt_Gallery.5">
                    <p:embed/>
                    <p:pic>
                      <p:nvPicPr>
                        <p:cNvPr id="23" name="Object 13">
                          <a:extLst>
                            <a:ext uri="{FF2B5EF4-FFF2-40B4-BE49-F238E27FC236}">
                              <a16:creationId xmlns:a16="http://schemas.microsoft.com/office/drawing/2014/main" id="{F4ADAE0E-FA4C-7A49-BB09-EA3150109CD5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74757" y="4818456"/>
                          <a:ext cx="388938" cy="3714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88" name="Groupe 36">
            <a:extLst>
              <a:ext uri="{FF2B5EF4-FFF2-40B4-BE49-F238E27FC236}">
                <a16:creationId xmlns:a16="http://schemas.microsoft.com/office/drawing/2014/main" id="{BFF03915-6CA0-C94F-8E30-488C45127C19}"/>
              </a:ext>
            </a:extLst>
          </p:cNvPr>
          <p:cNvGrpSpPr/>
          <p:nvPr/>
        </p:nvGrpSpPr>
        <p:grpSpPr>
          <a:xfrm>
            <a:off x="210424" y="1513959"/>
            <a:ext cx="935037" cy="1081088"/>
            <a:chOff x="7723608" y="4265859"/>
            <a:chExt cx="935037" cy="1081088"/>
          </a:xfrm>
        </p:grpSpPr>
        <p:sp>
          <p:nvSpPr>
            <p:cNvPr id="89" name="Text Box 237">
              <a:extLst>
                <a:ext uri="{FF2B5EF4-FFF2-40B4-BE49-F238E27FC236}">
                  <a16:creationId xmlns:a16="http://schemas.microsoft.com/office/drawing/2014/main" id="{6053F31B-62FA-424D-9B50-DD41A5E0F9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23608" y="4265859"/>
              <a:ext cx="935037" cy="1081088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rgbClr val="339966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dirty="0">
                  <a:latin typeface="Verdana" pitchFamily="34" charset="0"/>
                </a:rPr>
                <a:t>PC</a:t>
              </a:r>
            </a:p>
          </p:txBody>
        </p:sp>
        <p:sp>
          <p:nvSpPr>
            <p:cNvPr id="90" name="Oval 18">
              <a:extLst>
                <a:ext uri="{FF2B5EF4-FFF2-40B4-BE49-F238E27FC236}">
                  <a16:creationId xmlns:a16="http://schemas.microsoft.com/office/drawing/2014/main" id="{9410D003-F916-CB48-BF23-7D5805637C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6845" y="4559547"/>
              <a:ext cx="354013" cy="312737"/>
            </a:xfrm>
            <a:prstGeom prst="ellipse">
              <a:avLst/>
            </a:prstGeom>
            <a:solidFill>
              <a:srgbClr val="00FFFF"/>
            </a:solidFill>
            <a:ln w="2857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91" name="Oval 19">
              <a:extLst>
                <a:ext uri="{FF2B5EF4-FFF2-40B4-BE49-F238E27FC236}">
                  <a16:creationId xmlns:a16="http://schemas.microsoft.com/office/drawing/2014/main" id="{E188EF8E-28AA-084B-9713-96E79D6E6A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6845" y="4746872"/>
              <a:ext cx="354013" cy="312737"/>
            </a:xfrm>
            <a:prstGeom prst="ellipse">
              <a:avLst/>
            </a:prstGeom>
            <a:solidFill>
              <a:srgbClr val="00FFFF">
                <a:alpha val="50195"/>
              </a:srgbClr>
            </a:solidFill>
            <a:ln w="2857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92" name="Line 20">
              <a:extLst>
                <a:ext uri="{FF2B5EF4-FFF2-40B4-BE49-F238E27FC236}">
                  <a16:creationId xmlns:a16="http://schemas.microsoft.com/office/drawing/2014/main" id="{1CE8729F-979F-0D42-8CE2-75110FF2447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407820" y="4300784"/>
              <a:ext cx="0" cy="2508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3" name="Line 21">
              <a:extLst>
                <a:ext uri="{FF2B5EF4-FFF2-40B4-BE49-F238E27FC236}">
                  <a16:creationId xmlns:a16="http://schemas.microsoft.com/office/drawing/2014/main" id="{2C9D2EA7-61CC-B846-89CE-72A2B01A69C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407820" y="5048497"/>
              <a:ext cx="0" cy="24923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4" name="Line 22">
              <a:extLst>
                <a:ext uri="{FF2B5EF4-FFF2-40B4-BE49-F238E27FC236}">
                  <a16:creationId xmlns:a16="http://schemas.microsoft.com/office/drawing/2014/main" id="{8581B352-941E-B64D-B245-E80913E2535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407820" y="4602409"/>
              <a:ext cx="0" cy="36671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95" name="ZoneTexte 66">
            <a:extLst>
              <a:ext uri="{FF2B5EF4-FFF2-40B4-BE49-F238E27FC236}">
                <a16:creationId xmlns:a16="http://schemas.microsoft.com/office/drawing/2014/main" id="{C732831B-76E4-5A49-B21C-2F4E1903759F}"/>
              </a:ext>
            </a:extLst>
          </p:cNvPr>
          <p:cNvSpPr txBox="1"/>
          <p:nvPr/>
        </p:nvSpPr>
        <p:spPr>
          <a:xfrm>
            <a:off x="210425" y="948421"/>
            <a:ext cx="3538279" cy="331836"/>
          </a:xfrm>
          <a:prstGeom prst="rect">
            <a:avLst/>
          </a:prstGeom>
          <a:noFill/>
          <a:ln>
            <a:solidFill>
              <a:srgbClr val="339966"/>
            </a:solidFill>
          </a:ln>
        </p:spPr>
        <p:txBody>
          <a:bodyPr vert="horz" wrap="none" lIns="91440" tIns="45720" rIns="91440" bIns="45720" rtlCol="0" anchor="ctr">
            <a:normAutofit fontScale="92500" lnSpcReduction="10000"/>
          </a:bodyPr>
          <a:lstStyle/>
          <a:p>
            <a:pPr algn="ctr"/>
            <a:r>
              <a:rPr lang="en-GB" dirty="0"/>
              <a:t>EVEN point</a:t>
            </a:r>
          </a:p>
        </p:txBody>
      </p:sp>
      <p:sp>
        <p:nvSpPr>
          <p:cNvPr id="96" name="ZoneTexte 70">
            <a:extLst>
              <a:ext uri="{FF2B5EF4-FFF2-40B4-BE49-F238E27FC236}">
                <a16:creationId xmlns:a16="http://schemas.microsoft.com/office/drawing/2014/main" id="{A24ECD6A-CB18-DE41-88F8-34170AC55D73}"/>
              </a:ext>
            </a:extLst>
          </p:cNvPr>
          <p:cNvSpPr txBox="1"/>
          <p:nvPr/>
        </p:nvSpPr>
        <p:spPr>
          <a:xfrm>
            <a:off x="5173235" y="945061"/>
            <a:ext cx="3538280" cy="331836"/>
          </a:xfrm>
          <a:prstGeom prst="rect">
            <a:avLst/>
          </a:prstGeom>
          <a:noFill/>
          <a:ln>
            <a:solidFill>
              <a:srgbClr val="339966"/>
            </a:solidFill>
          </a:ln>
        </p:spPr>
        <p:txBody>
          <a:bodyPr vert="horz" wrap="none" lIns="91440" tIns="45720" rIns="91440" bIns="45720" rtlCol="0" anchor="ctr">
            <a:normAutofit fontScale="92500" lnSpcReduction="10000"/>
          </a:bodyPr>
          <a:lstStyle/>
          <a:p>
            <a:pPr algn="ctr"/>
            <a:r>
              <a:rPr lang="en-GB" dirty="0"/>
              <a:t>ODD point</a:t>
            </a:r>
          </a:p>
        </p:txBody>
      </p:sp>
      <p:sp>
        <p:nvSpPr>
          <p:cNvPr id="97" name="Bouée 67">
            <a:extLst>
              <a:ext uri="{FF2B5EF4-FFF2-40B4-BE49-F238E27FC236}">
                <a16:creationId xmlns:a16="http://schemas.microsoft.com/office/drawing/2014/main" id="{31A12F55-B757-AA4A-8744-16DE1DF9E254}"/>
              </a:ext>
            </a:extLst>
          </p:cNvPr>
          <p:cNvSpPr/>
          <p:nvPr/>
        </p:nvSpPr>
        <p:spPr>
          <a:xfrm>
            <a:off x="4208925" y="2038628"/>
            <a:ext cx="490089" cy="401636"/>
          </a:xfrm>
          <a:prstGeom prst="donut">
            <a:avLst>
              <a:gd name="adj" fmla="val 12869"/>
            </a:avLst>
          </a:prstGeom>
          <a:ln w="952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8" name="ZoneTexte 1">
            <a:extLst>
              <a:ext uri="{FF2B5EF4-FFF2-40B4-BE49-F238E27FC236}">
                <a16:creationId xmlns:a16="http://schemas.microsoft.com/office/drawing/2014/main" id="{307AC321-0864-DE4D-A000-88153277F438}"/>
              </a:ext>
            </a:extLst>
          </p:cNvPr>
          <p:cNvSpPr txBox="1"/>
          <p:nvPr/>
        </p:nvSpPr>
        <p:spPr>
          <a:xfrm>
            <a:off x="3042800" y="1715564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endParaRPr lang="en-GB" dirty="0"/>
          </a:p>
        </p:txBody>
      </p:sp>
      <p:sp>
        <p:nvSpPr>
          <p:cNvPr id="99" name="Line 238">
            <a:extLst>
              <a:ext uri="{FF2B5EF4-FFF2-40B4-BE49-F238E27FC236}">
                <a16:creationId xmlns:a16="http://schemas.microsoft.com/office/drawing/2014/main" id="{965F16DF-4C92-E04F-AED6-E69BB93BB498}"/>
              </a:ext>
            </a:extLst>
          </p:cNvPr>
          <p:cNvSpPr>
            <a:spLocks noChangeShapeType="1"/>
          </p:cNvSpPr>
          <p:nvPr/>
        </p:nvSpPr>
        <p:spPr bwMode="auto">
          <a:xfrm>
            <a:off x="5289097" y="2247406"/>
            <a:ext cx="853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0" name="Text Box 239">
            <a:extLst>
              <a:ext uri="{FF2B5EF4-FFF2-40B4-BE49-F238E27FC236}">
                <a16:creationId xmlns:a16="http://schemas.microsoft.com/office/drawing/2014/main" id="{237D3B60-0EBF-8E49-B3C4-BB04F4FE48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3391" y="1985116"/>
            <a:ext cx="86068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900" b="1" dirty="0">
                <a:solidFill>
                  <a:srgbClr val="FF0000"/>
                </a:solidFill>
                <a:latin typeface="Verdana" pitchFamily="34" charset="0"/>
              </a:rPr>
              <a:t>QUENCH</a:t>
            </a:r>
          </a:p>
        </p:txBody>
      </p:sp>
      <p:sp>
        <p:nvSpPr>
          <p:cNvPr id="101" name="Line 240">
            <a:extLst>
              <a:ext uri="{FF2B5EF4-FFF2-40B4-BE49-F238E27FC236}">
                <a16:creationId xmlns:a16="http://schemas.microsoft.com/office/drawing/2014/main" id="{6677BAFA-92B9-A345-9263-A86F21EED3E5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281531" y="2520744"/>
            <a:ext cx="852545" cy="0"/>
          </a:xfrm>
          <a:prstGeom prst="line">
            <a:avLst/>
          </a:prstGeom>
          <a:noFill/>
          <a:ln w="19050">
            <a:solidFill>
              <a:srgbClr val="6699FF"/>
            </a:solidFill>
            <a:round/>
            <a:headEnd type="none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2" name="Text Box 247">
            <a:extLst>
              <a:ext uri="{FF2B5EF4-FFF2-40B4-BE49-F238E27FC236}">
                <a16:creationId xmlns:a16="http://schemas.microsoft.com/office/drawing/2014/main" id="{76732075-6E23-6140-8BA1-1737A21BE3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89098" y="2281660"/>
            <a:ext cx="79284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900" b="1" dirty="0">
                <a:solidFill>
                  <a:srgbClr val="6699FF"/>
                </a:solidFill>
                <a:latin typeface="Verdana" pitchFamily="34" charset="0"/>
              </a:rPr>
              <a:t>DIS_REQ</a:t>
            </a:r>
          </a:p>
        </p:txBody>
      </p:sp>
      <p:grpSp>
        <p:nvGrpSpPr>
          <p:cNvPr id="103" name="Group 421">
            <a:extLst>
              <a:ext uri="{FF2B5EF4-FFF2-40B4-BE49-F238E27FC236}">
                <a16:creationId xmlns:a16="http://schemas.microsoft.com/office/drawing/2014/main" id="{E9E6A538-4ED5-5745-AA57-BBFDA016E1BB}"/>
              </a:ext>
            </a:extLst>
          </p:cNvPr>
          <p:cNvGrpSpPr>
            <a:grpSpLocks/>
          </p:cNvGrpSpPr>
          <p:nvPr/>
        </p:nvGrpSpPr>
        <p:grpSpPr bwMode="auto">
          <a:xfrm>
            <a:off x="6134076" y="2948230"/>
            <a:ext cx="578102" cy="1081088"/>
            <a:chOff x="3138" y="2081"/>
            <a:chExt cx="589" cy="681"/>
          </a:xfrm>
        </p:grpSpPr>
        <p:sp>
          <p:nvSpPr>
            <p:cNvPr id="104" name="Text Box 236">
              <a:extLst>
                <a:ext uri="{FF2B5EF4-FFF2-40B4-BE49-F238E27FC236}">
                  <a16:creationId xmlns:a16="http://schemas.microsoft.com/office/drawing/2014/main" id="{228EC67A-D7ED-764E-93F2-6C506FC899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38" y="2081"/>
              <a:ext cx="589" cy="681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rgbClr val="339966"/>
              </a:solidFill>
              <a:miter lim="800000"/>
              <a:headEnd/>
              <a:tailEnd/>
            </a:ln>
          </p:spPr>
          <p:txBody>
            <a:bodyPr wrap="none" tIns="0" bIns="502920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dirty="0">
                  <a:latin typeface="Verdana" pitchFamily="34" charset="0"/>
                </a:rPr>
                <a:t>PIC</a:t>
              </a:r>
            </a:p>
          </p:txBody>
        </p:sp>
        <p:pic>
          <p:nvPicPr>
            <p:cNvPr id="105" name="Picture 251" descr="MCj01986060000[1]">
              <a:extLst>
                <a:ext uri="{FF2B5EF4-FFF2-40B4-BE49-F238E27FC236}">
                  <a16:creationId xmlns:a16="http://schemas.microsoft.com/office/drawing/2014/main" id="{324F5A48-2823-F24F-8708-BD72F8B998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0" y="2347"/>
              <a:ext cx="306" cy="3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6" name="Groupe 98">
            <a:extLst>
              <a:ext uri="{FF2B5EF4-FFF2-40B4-BE49-F238E27FC236}">
                <a16:creationId xmlns:a16="http://schemas.microsoft.com/office/drawing/2014/main" id="{511DFF35-53F2-FC44-8878-DE45B9CE916C}"/>
              </a:ext>
            </a:extLst>
          </p:cNvPr>
          <p:cNvGrpSpPr/>
          <p:nvPr/>
        </p:nvGrpSpPr>
        <p:grpSpPr>
          <a:xfrm>
            <a:off x="4707039" y="2940458"/>
            <a:ext cx="574676" cy="1081088"/>
            <a:chOff x="5666013" y="4205534"/>
            <a:chExt cx="574676" cy="1081088"/>
          </a:xfrm>
        </p:grpSpPr>
        <p:sp>
          <p:nvSpPr>
            <p:cNvPr id="107" name="Text Box 235">
              <a:extLst>
                <a:ext uri="{FF2B5EF4-FFF2-40B4-BE49-F238E27FC236}">
                  <a16:creationId xmlns:a16="http://schemas.microsoft.com/office/drawing/2014/main" id="{9A3D7FFA-B220-AE41-88DE-26F40BEA25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66013" y="4205534"/>
              <a:ext cx="574676" cy="1081088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rgbClr val="339966"/>
              </a:solidFill>
              <a:miter lim="800000"/>
              <a:headEnd/>
              <a:tailEnd/>
            </a:ln>
          </p:spPr>
          <p:txBody>
            <a:bodyPr wrap="none" bIns="502920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dirty="0">
                  <a:latin typeface="Verdana" pitchFamily="34" charset="0"/>
                </a:rPr>
                <a:t>QDS</a:t>
              </a:r>
            </a:p>
          </p:txBody>
        </p:sp>
        <p:graphicFrame>
          <p:nvGraphicFramePr>
            <p:cNvPr id="108" name="Object 13">
              <a:extLst>
                <a:ext uri="{FF2B5EF4-FFF2-40B4-BE49-F238E27FC236}">
                  <a16:creationId xmlns:a16="http://schemas.microsoft.com/office/drawing/2014/main" id="{94AFCA08-DD2D-2B48-A242-AEB654EA50A6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774757" y="4818456"/>
            <a:ext cx="388938" cy="371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90" name="Clip" r:id="rId4" imgW="1490400" imgH="1490760" progId="MS_ClipArt_Gallery.5">
                    <p:embed/>
                  </p:oleObj>
                </mc:Choice>
                <mc:Fallback>
                  <p:oleObj name="Clip" r:id="rId4" imgW="1490400" imgH="1490760" progId="MS_ClipArt_Gallery.5">
                    <p:embed/>
                    <p:pic>
                      <p:nvPicPr>
                        <p:cNvPr id="101" name="Object 13">
                          <a:extLst>
                            <a:ext uri="{FF2B5EF4-FFF2-40B4-BE49-F238E27FC236}">
                              <a16:creationId xmlns:a16="http://schemas.microsoft.com/office/drawing/2014/main" id="{B122E647-C137-1C4C-8C6E-C0152B8A3F23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74757" y="4818456"/>
                          <a:ext cx="388938" cy="3714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9" name="Text Box 241">
            <a:extLst>
              <a:ext uri="{FF2B5EF4-FFF2-40B4-BE49-F238E27FC236}">
                <a16:creationId xmlns:a16="http://schemas.microsoft.com/office/drawing/2014/main" id="{4DCC67CB-F169-7F45-95E7-8C703824FD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23834" y="3149281"/>
            <a:ext cx="102131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900" b="1" dirty="0">
                <a:solidFill>
                  <a:srgbClr val="3333CC"/>
                </a:solidFill>
                <a:latin typeface="Verdana" pitchFamily="34" charset="0"/>
              </a:rPr>
              <a:t>POW_FAIL</a:t>
            </a:r>
          </a:p>
        </p:txBody>
      </p:sp>
      <p:sp>
        <p:nvSpPr>
          <p:cNvPr id="110" name="Line 242">
            <a:extLst>
              <a:ext uri="{FF2B5EF4-FFF2-40B4-BE49-F238E27FC236}">
                <a16:creationId xmlns:a16="http://schemas.microsoft.com/office/drawing/2014/main" id="{9C7E6250-EF70-0A4B-9F67-7203E01BC7D3}"/>
              </a:ext>
            </a:extLst>
          </p:cNvPr>
          <p:cNvSpPr>
            <a:spLocks noChangeShapeType="1"/>
          </p:cNvSpPr>
          <p:nvPr/>
        </p:nvSpPr>
        <p:spPr bwMode="auto">
          <a:xfrm>
            <a:off x="6708758" y="3109447"/>
            <a:ext cx="1044481" cy="0"/>
          </a:xfrm>
          <a:prstGeom prst="line">
            <a:avLst/>
          </a:prstGeom>
          <a:noFill/>
          <a:ln w="19050">
            <a:solidFill>
              <a:srgbClr val="009900"/>
            </a:solidFill>
            <a:round/>
            <a:headEnd type="none"/>
            <a:tailEnd type="triangle" w="med" len="med"/>
          </a:ln>
          <a:scene3d>
            <a:camera prst="orthographicFront"/>
            <a:lightRig rig="threePt" dir="t">
              <a:rot lat="0" lon="0" rev="0"/>
            </a:lightRig>
          </a:scene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/>
          <a:lstStyle/>
          <a:p>
            <a:endParaRPr lang="en-GB"/>
          </a:p>
        </p:txBody>
      </p:sp>
      <p:sp>
        <p:nvSpPr>
          <p:cNvPr id="111" name="Text Box 243">
            <a:extLst>
              <a:ext uri="{FF2B5EF4-FFF2-40B4-BE49-F238E27FC236}">
                <a16:creationId xmlns:a16="http://schemas.microsoft.com/office/drawing/2014/main" id="{34D92742-F76E-054F-BE39-65D19B435D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23834" y="2857385"/>
            <a:ext cx="102131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900" b="1" dirty="0">
                <a:solidFill>
                  <a:srgbClr val="009900"/>
                </a:solidFill>
                <a:latin typeface="Verdana" pitchFamily="34" charset="0"/>
              </a:rPr>
              <a:t>PC_PERMIT</a:t>
            </a:r>
          </a:p>
        </p:txBody>
      </p:sp>
      <p:sp>
        <p:nvSpPr>
          <p:cNvPr id="112" name="Line 244">
            <a:extLst>
              <a:ext uri="{FF2B5EF4-FFF2-40B4-BE49-F238E27FC236}">
                <a16:creationId xmlns:a16="http://schemas.microsoft.com/office/drawing/2014/main" id="{9D4ACD54-4ED6-9245-80D5-000E3DAC680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717021" y="3664401"/>
            <a:ext cx="10440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113" name="Text Box 245">
            <a:extLst>
              <a:ext uri="{FF2B5EF4-FFF2-40B4-BE49-F238E27FC236}">
                <a16:creationId xmlns:a16="http://schemas.microsoft.com/office/drawing/2014/main" id="{ADCBBED9-8F61-E843-B18F-8FE4CBA273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23628" y="3416247"/>
            <a:ext cx="10213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900" b="1" dirty="0">
                <a:solidFill>
                  <a:srgbClr val="FF0000"/>
                </a:solidFill>
                <a:latin typeface="Verdana" pitchFamily="34" charset="0"/>
              </a:rPr>
              <a:t>PC_FPA</a:t>
            </a:r>
          </a:p>
        </p:txBody>
      </p:sp>
      <p:sp>
        <p:nvSpPr>
          <p:cNvPr id="114" name="Line 246">
            <a:extLst>
              <a:ext uri="{FF2B5EF4-FFF2-40B4-BE49-F238E27FC236}">
                <a16:creationId xmlns:a16="http://schemas.microsoft.com/office/drawing/2014/main" id="{EB5E98DD-8173-8F4B-8C91-6D793FBB1BB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733485" y="3397240"/>
            <a:ext cx="1044000" cy="0"/>
          </a:xfrm>
          <a:prstGeom prst="line">
            <a:avLst/>
          </a:prstGeom>
          <a:noFill/>
          <a:ln w="19050">
            <a:solidFill>
              <a:srgbClr val="3333CC"/>
            </a:solidFill>
            <a:round/>
            <a:headEnd type="none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5" name="Line 238">
            <a:extLst>
              <a:ext uri="{FF2B5EF4-FFF2-40B4-BE49-F238E27FC236}">
                <a16:creationId xmlns:a16="http://schemas.microsoft.com/office/drawing/2014/main" id="{394B9088-097E-8D42-9555-094B419EE92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289096" y="3678745"/>
            <a:ext cx="852935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6" name="Text Box 239">
            <a:extLst>
              <a:ext uri="{FF2B5EF4-FFF2-40B4-BE49-F238E27FC236}">
                <a16:creationId xmlns:a16="http://schemas.microsoft.com/office/drawing/2014/main" id="{87524A1B-CD45-4A43-AC67-4810A7AFE5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3126" y="3416455"/>
            <a:ext cx="86068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900" b="1" dirty="0">
                <a:solidFill>
                  <a:srgbClr val="FF0000"/>
                </a:solidFill>
                <a:latin typeface="Verdana" pitchFamily="34" charset="0"/>
              </a:rPr>
              <a:t>QUENCH</a:t>
            </a:r>
          </a:p>
        </p:txBody>
      </p:sp>
      <p:grpSp>
        <p:nvGrpSpPr>
          <p:cNvPr id="117" name="Groupe 113">
            <a:extLst>
              <a:ext uri="{FF2B5EF4-FFF2-40B4-BE49-F238E27FC236}">
                <a16:creationId xmlns:a16="http://schemas.microsoft.com/office/drawing/2014/main" id="{D62ECBED-5318-224C-9C03-406CFA919764}"/>
              </a:ext>
            </a:extLst>
          </p:cNvPr>
          <p:cNvGrpSpPr/>
          <p:nvPr/>
        </p:nvGrpSpPr>
        <p:grpSpPr>
          <a:xfrm>
            <a:off x="7760557" y="2948230"/>
            <a:ext cx="935037" cy="1081088"/>
            <a:chOff x="7903828" y="4229673"/>
            <a:chExt cx="935037" cy="1081088"/>
          </a:xfrm>
        </p:grpSpPr>
        <p:sp>
          <p:nvSpPr>
            <p:cNvPr id="118" name="Text Box 237">
              <a:extLst>
                <a:ext uri="{FF2B5EF4-FFF2-40B4-BE49-F238E27FC236}">
                  <a16:creationId xmlns:a16="http://schemas.microsoft.com/office/drawing/2014/main" id="{41D291DF-B600-8C4B-89D8-73BF3E78E9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03828" y="4229673"/>
              <a:ext cx="935037" cy="1081088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rgbClr val="339966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200" dirty="0">
                  <a:latin typeface="Verdana" pitchFamily="34" charset="0"/>
                </a:rPr>
                <a:t>TRIM</a:t>
              </a:r>
            </a:p>
            <a:p>
              <a:pPr eaLnBrk="1" hangingPunct="1">
                <a:spcBef>
                  <a:spcPct val="50000"/>
                </a:spcBef>
              </a:pPr>
              <a:r>
                <a:rPr lang="en-US" altLang="en-US" sz="1200" dirty="0">
                  <a:latin typeface="Verdana" pitchFamily="34" charset="0"/>
                </a:rPr>
                <a:t>PC</a:t>
              </a:r>
            </a:p>
          </p:txBody>
        </p:sp>
        <p:sp>
          <p:nvSpPr>
            <p:cNvPr id="119" name="Oval 18">
              <a:extLst>
                <a:ext uri="{FF2B5EF4-FFF2-40B4-BE49-F238E27FC236}">
                  <a16:creationId xmlns:a16="http://schemas.microsoft.com/office/drawing/2014/main" id="{9DE4B90D-8A6F-7243-AB65-0C09A503BD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56177" y="4510335"/>
              <a:ext cx="304901" cy="325764"/>
            </a:xfrm>
            <a:prstGeom prst="ellipse">
              <a:avLst/>
            </a:prstGeom>
            <a:solidFill>
              <a:srgbClr val="00FFFF"/>
            </a:solidFill>
            <a:ln w="2857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20" name="Oval 19">
              <a:extLst>
                <a:ext uri="{FF2B5EF4-FFF2-40B4-BE49-F238E27FC236}">
                  <a16:creationId xmlns:a16="http://schemas.microsoft.com/office/drawing/2014/main" id="{6C2906F5-1329-1547-A295-3730717762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56177" y="4697660"/>
              <a:ext cx="304901" cy="325764"/>
            </a:xfrm>
            <a:prstGeom prst="ellipse">
              <a:avLst/>
            </a:prstGeom>
            <a:solidFill>
              <a:srgbClr val="00FFFF">
                <a:alpha val="50195"/>
              </a:srgbClr>
            </a:solidFill>
            <a:ln w="2857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21" name="Line 20">
              <a:extLst>
                <a:ext uri="{FF2B5EF4-FFF2-40B4-BE49-F238E27FC236}">
                  <a16:creationId xmlns:a16="http://schemas.microsoft.com/office/drawing/2014/main" id="{CC0C59C2-7B02-D845-9BD5-2B7D54E57CF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604224" y="4254149"/>
              <a:ext cx="0" cy="26127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2" name="Line 21">
              <a:extLst>
                <a:ext uri="{FF2B5EF4-FFF2-40B4-BE49-F238E27FC236}">
                  <a16:creationId xmlns:a16="http://schemas.microsoft.com/office/drawing/2014/main" id="{845EE3B6-FE93-B943-A4D8-5EE399DA0F4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604224" y="5001928"/>
              <a:ext cx="0" cy="25961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3" name="Line 22">
              <a:extLst>
                <a:ext uri="{FF2B5EF4-FFF2-40B4-BE49-F238E27FC236}">
                  <a16:creationId xmlns:a16="http://schemas.microsoft.com/office/drawing/2014/main" id="{BC30A6C6-5587-A141-AD5D-A95EEDB9889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604224" y="4550949"/>
              <a:ext cx="0" cy="381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24" name="Bouée 121">
            <a:extLst>
              <a:ext uri="{FF2B5EF4-FFF2-40B4-BE49-F238E27FC236}">
                <a16:creationId xmlns:a16="http://schemas.microsoft.com/office/drawing/2014/main" id="{AEA18A41-E658-5C42-ABE3-4DB41CA68ABA}"/>
              </a:ext>
            </a:extLst>
          </p:cNvPr>
          <p:cNvSpPr/>
          <p:nvPr/>
        </p:nvSpPr>
        <p:spPr>
          <a:xfrm>
            <a:off x="6051401" y="1346844"/>
            <a:ext cx="721927" cy="2869155"/>
          </a:xfrm>
          <a:prstGeom prst="donut">
            <a:avLst>
              <a:gd name="adj" fmla="val 6273"/>
            </a:avLst>
          </a:prstGeom>
          <a:solidFill>
            <a:srgbClr val="FF0000"/>
          </a:solidFill>
          <a:ln w="952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5" name="ZoneTexte 19">
            <a:extLst>
              <a:ext uri="{FF2B5EF4-FFF2-40B4-BE49-F238E27FC236}">
                <a16:creationId xmlns:a16="http://schemas.microsoft.com/office/drawing/2014/main" id="{BCD1552B-213A-374C-88E5-872BE64D6F09}"/>
              </a:ext>
            </a:extLst>
          </p:cNvPr>
          <p:cNvSpPr txBox="1">
            <a:spLocks/>
          </p:cNvSpPr>
          <p:nvPr/>
        </p:nvSpPr>
        <p:spPr>
          <a:xfrm>
            <a:off x="6792813" y="1346844"/>
            <a:ext cx="1442508" cy="934816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Global Protection Mechanism</a:t>
            </a:r>
          </a:p>
        </p:txBody>
      </p:sp>
      <p:cxnSp>
        <p:nvCxnSpPr>
          <p:cNvPr id="126" name="Connecteur en angle 9">
            <a:extLst>
              <a:ext uri="{FF2B5EF4-FFF2-40B4-BE49-F238E27FC236}">
                <a16:creationId xmlns:a16="http://schemas.microsoft.com/office/drawing/2014/main" id="{DC12435E-24C0-734D-938A-182A7B453FA3}"/>
              </a:ext>
            </a:extLst>
          </p:cNvPr>
          <p:cNvCxnSpPr>
            <a:cxnSpLocks/>
            <a:endCxn id="115" idx="1"/>
          </p:cNvCxnSpPr>
          <p:nvPr/>
        </p:nvCxnSpPr>
        <p:spPr>
          <a:xfrm rot="16200000" flipH="1">
            <a:off x="5205771" y="2742484"/>
            <a:ext cx="1423356" cy="449163"/>
          </a:xfrm>
          <a:prstGeom prst="bentConnector5">
            <a:avLst>
              <a:gd name="adj1" fmla="val 50000"/>
              <a:gd name="adj2" fmla="val -438"/>
              <a:gd name="adj3" fmla="val 100142"/>
            </a:avLst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7" name="Rectangle 126">
            <a:extLst>
              <a:ext uri="{FF2B5EF4-FFF2-40B4-BE49-F238E27FC236}">
                <a16:creationId xmlns:a16="http://schemas.microsoft.com/office/drawing/2014/main" id="{3FBA743F-B445-1B46-8D2D-642F4DA0C507}"/>
              </a:ext>
            </a:extLst>
          </p:cNvPr>
          <p:cNvSpPr/>
          <p:nvPr/>
        </p:nvSpPr>
        <p:spPr>
          <a:xfrm>
            <a:off x="70065" y="2865321"/>
            <a:ext cx="41388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Use of an empty slot of the odd PIC:</a:t>
            </a:r>
          </a:p>
          <a:p>
            <a:pPr marL="295275" lvl="1" indent="-285750">
              <a:buFont typeface="Arial" panose="020B0604020202020204" pitchFamily="34" charset="0"/>
              <a:buChar char="•"/>
            </a:pPr>
            <a:r>
              <a:rPr lang="en-GB" dirty="0"/>
              <a:t>Connect the trim power converter to the PIC interface</a:t>
            </a:r>
          </a:p>
          <a:p>
            <a:pPr marL="295275" lvl="1" indent="-285750">
              <a:buFont typeface="Arial" panose="020B0604020202020204" pitchFamily="34" charset="0"/>
              <a:buChar char="•"/>
            </a:pPr>
            <a:r>
              <a:rPr lang="en-GB" dirty="0"/>
              <a:t>Don’t connect RB quench loop and use the Global Protection Mechanism to propagate the FPA of RB to the Trim.</a:t>
            </a:r>
          </a:p>
          <a:p>
            <a:pPr marL="295275" lvl="1" indent="-285750">
              <a:buFont typeface="Arial" panose="020B0604020202020204" pitchFamily="34" charset="0"/>
              <a:buChar char="•"/>
            </a:pPr>
            <a:r>
              <a:rPr lang="en-GB" dirty="0"/>
              <a:t>Connect the new QDS for the current leads protection to the trim circuit via the quench loop</a:t>
            </a:r>
          </a:p>
          <a:p>
            <a:pPr marL="295275" lvl="1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C00000"/>
                </a:solidFill>
              </a:rPr>
              <a:t>PLUS</a:t>
            </a:r>
            <a:r>
              <a:rPr lang="en-GB" dirty="0"/>
              <a:t>: Implementation of a SW link between RB and trim</a:t>
            </a: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3EC11D75-D853-E14E-8AA6-DABFCE25D34D}"/>
              </a:ext>
            </a:extLst>
          </p:cNvPr>
          <p:cNvSpPr/>
          <p:nvPr/>
        </p:nvSpPr>
        <p:spPr>
          <a:xfrm>
            <a:off x="4487328" y="4468992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err="1"/>
              <a:t>AccTesting</a:t>
            </a:r>
            <a:r>
              <a:rPr lang="en-GB" dirty="0"/>
              <a:t>:</a:t>
            </a:r>
          </a:p>
          <a:p>
            <a:pPr lvl="1"/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Addition of a new standard PIC2 test </a:t>
            </a:r>
            <a:r>
              <a:rPr lang="en-GB" dirty="0"/>
              <a:t>(B1 type) for the new trim circuits</a:t>
            </a:r>
          </a:p>
          <a:p>
            <a:pPr lvl="1"/>
            <a:r>
              <a:rPr lang="en-GB" dirty="0"/>
              <a:t>During HWC, the </a:t>
            </a:r>
            <a:r>
              <a:rPr lang="en-GB" b="1" dirty="0">
                <a:solidFill>
                  <a:srgbClr val="FF0000"/>
                </a:solidFill>
              </a:rPr>
              <a:t>GPM is masked during PIC2 tests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/>
              <a:t>and the Trim circuit will be unlinked from the RB circuit</a:t>
            </a:r>
          </a:p>
        </p:txBody>
      </p:sp>
    </p:spTree>
    <p:extLst>
      <p:ext uri="{BB962C8B-B14F-4D97-AF65-F5344CB8AC3E}">
        <p14:creationId xmlns:p14="http://schemas.microsoft.com/office/powerpoint/2010/main" val="2621062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" grpId="0"/>
      <p:bldP spid="110" grpId="0" animBg="1"/>
      <p:bldP spid="111" grpId="0"/>
      <p:bldP spid="112" grpId="0" animBg="1"/>
      <p:bldP spid="113" grpId="0"/>
      <p:bldP spid="114" grpId="0" animBg="1"/>
      <p:bldP spid="115" grpId="0" animBg="1"/>
      <p:bldP spid="116" grpId="0"/>
      <p:bldP spid="124" grpId="0" animBg="1"/>
      <p:bldP spid="1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9DFC6D4-CAC7-DC44-A147-D98DB85FD0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2060053"/>
              </p:ext>
            </p:extLst>
          </p:nvPr>
        </p:nvGraphicFramePr>
        <p:xfrm>
          <a:off x="117111" y="963076"/>
          <a:ext cx="3482029" cy="5291669"/>
        </p:xfrm>
        <a:graphic>
          <a:graphicData uri="http://schemas.openxmlformats.org/drawingml/2006/table">
            <a:tbl>
              <a:tblPr firstRow="1" firstCol="1" bandRow="1"/>
              <a:tblGrid>
                <a:gridCol w="883991">
                  <a:extLst>
                    <a:ext uri="{9D8B030D-6E8A-4147-A177-3AD203B41FA5}">
                      <a16:colId xmlns:a16="http://schemas.microsoft.com/office/drawing/2014/main" val="1507488825"/>
                    </a:ext>
                  </a:extLst>
                </a:gridCol>
                <a:gridCol w="872940">
                  <a:extLst>
                    <a:ext uri="{9D8B030D-6E8A-4147-A177-3AD203B41FA5}">
                      <a16:colId xmlns:a16="http://schemas.microsoft.com/office/drawing/2014/main" val="4097627428"/>
                    </a:ext>
                  </a:extLst>
                </a:gridCol>
                <a:gridCol w="1725098">
                  <a:extLst>
                    <a:ext uri="{9D8B030D-6E8A-4147-A177-3AD203B41FA5}">
                      <a16:colId xmlns:a16="http://schemas.microsoft.com/office/drawing/2014/main" val="1270573488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b="1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Step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b="1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Current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b="1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Description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335338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US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PCC.2</a:t>
                      </a:r>
                      <a:endParaRPr lang="en-GB" sz="1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US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450 A</a:t>
                      </a:r>
                      <a:endParaRPr lang="en-GB" sz="1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US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PC configuration </a:t>
                      </a:r>
                      <a:endParaRPr lang="en-GB" sz="1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201034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US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PQC</a:t>
                      </a:r>
                      <a:endParaRPr lang="en-GB" sz="1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US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450 A</a:t>
                      </a:r>
                      <a:endParaRPr lang="en-GB" sz="1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US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QPS Calibration</a:t>
                      </a:r>
                      <a:endParaRPr lang="en-GB" sz="1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959847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PIC2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 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Interlock tests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325721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PLI1.a2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760 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Current cycle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582710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PLI1.b2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760 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EE from QPS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932907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PLI1.d2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760 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Powering Failure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09054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PLI2.s1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2000 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Splice Mapping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529879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PLI2.b2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2000 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EE from QPS/PIC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660027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PLI2.e2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2000 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Slow Power Abort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980420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PLI2.f1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2000 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Quench heater firing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793319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PLIM.b2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5000 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EE from QPS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646305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PLIS.s2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6500 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Splice Mapping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209431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PLI3.a5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9000 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Current cycle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73614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PLI3.d2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9000 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Powering Failure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681115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PLI3.f1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9000 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Quench heater firing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645067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PNO.b2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10980</a:t>
                      </a:r>
                      <a:r>
                        <a:rPr lang="en-GB" sz="11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A + 100 A</a:t>
                      </a:r>
                      <a:endParaRPr lang="en-GB" sz="1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EE from QPS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483809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PNO.a6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10980 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Current cycle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2960936"/>
                  </a:ext>
                </a:extLst>
              </a:tr>
            </a:tbl>
          </a:graphicData>
        </a:graphic>
      </p:graphicFrame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927EB1F2-5967-1D42-BFE4-B7E0527255C5}"/>
              </a:ext>
            </a:extLst>
          </p:cNvPr>
          <p:cNvSpPr/>
          <p:nvPr/>
        </p:nvSpPr>
        <p:spPr>
          <a:xfrm>
            <a:off x="110786" y="1249344"/>
            <a:ext cx="3482029" cy="586800"/>
          </a:xfrm>
          <a:prstGeom prst="roundRect">
            <a:avLst/>
          </a:prstGeom>
          <a:solidFill>
            <a:schemeClr val="tx1">
              <a:alpha val="2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406D01-5F00-7345-8541-191160687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3895845-97FC-1B49-B586-8D8121638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99595"/>
            <a:ext cx="8226854" cy="558988"/>
          </a:xfrm>
        </p:spPr>
        <p:txBody>
          <a:bodyPr>
            <a:normAutofit fontScale="90000"/>
          </a:bodyPr>
          <a:lstStyle/>
          <a:p>
            <a:r>
              <a:rPr lang="en-US" dirty="0"/>
              <a:t>Open questions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EC08DC2-06AF-AC44-B0F0-1A7D451604F4}"/>
              </a:ext>
            </a:extLst>
          </p:cNvPr>
          <p:cNvSpPr txBox="1">
            <a:spLocks/>
          </p:cNvSpPr>
          <p:nvPr/>
        </p:nvSpPr>
        <p:spPr>
          <a:xfrm>
            <a:off x="2980128" y="6444852"/>
            <a:ext cx="2917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Meeting on PT of 11 T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5C65EBA9-1718-F042-9FE8-CB3FCB60B9CC}"/>
              </a:ext>
            </a:extLst>
          </p:cNvPr>
          <p:cNvSpPr txBox="1">
            <a:spLocks/>
          </p:cNvSpPr>
          <p:nvPr/>
        </p:nvSpPr>
        <p:spPr>
          <a:xfrm>
            <a:off x="365236" y="6444852"/>
            <a:ext cx="14708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19.03.2020</a:t>
            </a:r>
            <a:endParaRPr lang="en-US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8BEA59E0-FD4E-134F-91D9-F1239EFBE2AE}"/>
              </a:ext>
            </a:extLst>
          </p:cNvPr>
          <p:cNvSpPr/>
          <p:nvPr/>
        </p:nvSpPr>
        <p:spPr>
          <a:xfrm>
            <a:off x="110786" y="1827361"/>
            <a:ext cx="3482029" cy="280800"/>
          </a:xfrm>
          <a:prstGeom prst="roundRect">
            <a:avLst/>
          </a:prstGeom>
          <a:solidFill>
            <a:srgbClr val="006600">
              <a:alpha val="2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73177BE-265E-5041-810A-BB9911C4536F}"/>
              </a:ext>
            </a:extLst>
          </p:cNvPr>
          <p:cNvSpPr/>
          <p:nvPr/>
        </p:nvSpPr>
        <p:spPr>
          <a:xfrm>
            <a:off x="110786" y="2126638"/>
            <a:ext cx="3482029" cy="846000"/>
          </a:xfrm>
          <a:prstGeom prst="roundRect">
            <a:avLst/>
          </a:prstGeom>
          <a:solidFill>
            <a:schemeClr val="accent2">
              <a:lumMod val="75000"/>
              <a:alpha val="2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18230FA7-E7E6-8942-950A-AB3125806A5E}"/>
              </a:ext>
            </a:extLst>
          </p:cNvPr>
          <p:cNvSpPr/>
          <p:nvPr/>
        </p:nvSpPr>
        <p:spPr>
          <a:xfrm>
            <a:off x="110786" y="2984132"/>
            <a:ext cx="3481200" cy="1134000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0B60CF7-D184-7F44-9CE8-80B46811BF39}"/>
              </a:ext>
            </a:extLst>
          </p:cNvPr>
          <p:cNvSpPr/>
          <p:nvPr/>
        </p:nvSpPr>
        <p:spPr>
          <a:xfrm>
            <a:off x="106923" y="4416892"/>
            <a:ext cx="3482029" cy="280800"/>
          </a:xfrm>
          <a:prstGeom prst="roundRect">
            <a:avLst/>
          </a:prstGeom>
          <a:solidFill>
            <a:srgbClr val="FFC000">
              <a:alpha val="2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0B7B6CD5-7178-1B4D-B516-E66075D31328}"/>
              </a:ext>
            </a:extLst>
          </p:cNvPr>
          <p:cNvSpPr/>
          <p:nvPr/>
        </p:nvSpPr>
        <p:spPr>
          <a:xfrm>
            <a:off x="117940" y="4132530"/>
            <a:ext cx="3481200" cy="280800"/>
          </a:xfrm>
          <a:prstGeom prst="roundRect">
            <a:avLst/>
          </a:prstGeom>
          <a:solidFill>
            <a:srgbClr val="C00000">
              <a:alpha val="2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9A2B4E2B-4105-E143-A03A-6E2EA7D7BC63}"/>
              </a:ext>
            </a:extLst>
          </p:cNvPr>
          <p:cNvSpPr/>
          <p:nvPr/>
        </p:nvSpPr>
        <p:spPr>
          <a:xfrm>
            <a:off x="110786" y="4701025"/>
            <a:ext cx="3481200" cy="871200"/>
          </a:xfrm>
          <a:prstGeom prst="roundRect">
            <a:avLst/>
          </a:prstGeom>
          <a:solidFill>
            <a:srgbClr val="9D1AC3">
              <a:alpha val="2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C0E57F2A-1E72-034C-863F-2F3D24AF116B}"/>
              </a:ext>
            </a:extLst>
          </p:cNvPr>
          <p:cNvSpPr/>
          <p:nvPr/>
        </p:nvSpPr>
        <p:spPr>
          <a:xfrm>
            <a:off x="110786" y="5584703"/>
            <a:ext cx="3481200" cy="649007"/>
          </a:xfrm>
          <a:prstGeom prst="roundRect">
            <a:avLst/>
          </a:prstGeom>
          <a:solidFill>
            <a:schemeClr val="accent6">
              <a:lumMod val="50000"/>
              <a:alpha val="2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4E82072-6BA8-7947-9634-37AA52B841EA}"/>
              </a:ext>
            </a:extLst>
          </p:cNvPr>
          <p:cNvSpPr/>
          <p:nvPr/>
        </p:nvSpPr>
        <p:spPr>
          <a:xfrm>
            <a:off x="3814402" y="888884"/>
            <a:ext cx="4988075" cy="5339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PCC/PQC </a:t>
            </a:r>
            <a:r>
              <a:rPr lang="en-US" dirty="0"/>
              <a:t>to be decided by EPC/QPS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PIC2</a:t>
            </a:r>
            <a:r>
              <a:rPr lang="en-US" dirty="0"/>
              <a:t> – circuit quench &amp; FPA &amp; discharge Request to be done by all sources (CL, PIC, PC, magnet) </a:t>
            </a:r>
            <a:r>
              <a:rPr lang="en-US" b="1" dirty="0">
                <a:solidFill>
                  <a:srgbClr val="FF0000"/>
                </a:solidFill>
              </a:rPr>
              <a:t>+ 11 T + Trim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Current</a:t>
            </a:r>
            <a:r>
              <a:rPr lang="en-US" b="1" dirty="0"/>
              <a:t> 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tests</a:t>
            </a:r>
            <a:r>
              <a:rPr lang="en-US" b="1" dirty="0"/>
              <a:t> </a:t>
            </a:r>
            <a:r>
              <a:rPr lang="en-US" dirty="0"/>
              <a:t>directly with (corresponding) trim current or not? </a:t>
            </a:r>
            <a:r>
              <a:rPr lang="en-US" b="1" dirty="0">
                <a:solidFill>
                  <a:srgbClr val="FF0000"/>
                </a:solidFill>
              </a:rPr>
              <a:t>+6/7 tests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Is 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splice</a:t>
            </a:r>
            <a:r>
              <a:rPr lang="en-US" b="1" dirty="0"/>
              <a:t> 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mapping</a:t>
            </a:r>
            <a:r>
              <a:rPr lang="en-US" b="1" dirty="0"/>
              <a:t> </a:t>
            </a:r>
            <a:r>
              <a:rPr lang="en-US" dirty="0"/>
              <a:t>needed (more generic question valid for all RB circuits)?? If so without trim?!?!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Heater provoked </a:t>
            </a:r>
            <a:r>
              <a:rPr lang="en-US" b="1" dirty="0"/>
              <a:t>quench</a:t>
            </a:r>
            <a:r>
              <a:rPr lang="en-US" dirty="0"/>
              <a:t> (2 tests) on 8 T or 11 T?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How about 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training</a:t>
            </a:r>
            <a:r>
              <a:rPr lang="en-US" dirty="0"/>
              <a:t>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Shall we let the 11 T go to 7 TeV (no use of the trim?)? (final validation with PNO.a6 with trim)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…??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…??</a:t>
            </a:r>
          </a:p>
        </p:txBody>
      </p:sp>
    </p:spTree>
    <p:extLst>
      <p:ext uri="{BB962C8B-B14F-4D97-AF65-F5344CB8AC3E}">
        <p14:creationId xmlns:p14="http://schemas.microsoft.com/office/powerpoint/2010/main" val="250057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47"/>
          <p:cNvSpPr>
            <a:spLocks noChangeArrowheads="1"/>
          </p:cNvSpPr>
          <p:nvPr/>
        </p:nvSpPr>
        <p:spPr bwMode="auto">
          <a:xfrm>
            <a:off x="0" y="2032000"/>
            <a:ext cx="9144000" cy="2438400"/>
          </a:xfrm>
          <a:prstGeom prst="rect">
            <a:avLst/>
          </a:prstGeom>
          <a:gradFill rotWithShape="1">
            <a:gsLst>
              <a:gs pos="0">
                <a:srgbClr val="003368">
                  <a:alpha val="70000"/>
                </a:srgbClr>
              </a:gs>
              <a:gs pos="100000">
                <a:srgbClr val="8BA2BA"/>
              </a:gs>
            </a:gsLst>
            <a:lin ang="0" scaled="1"/>
          </a:gradFill>
          <a:ln w="19050">
            <a:solidFill>
              <a:srgbClr val="333399"/>
            </a:solidFill>
            <a:miter lim="800000"/>
            <a:headEnd/>
            <a:tailEnd/>
          </a:ln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dirty="0">
              <a:solidFill>
                <a:schemeClr val="bg1"/>
              </a:solidFill>
              <a:latin typeface="Calibri" charset="0"/>
            </a:endParaRPr>
          </a:p>
        </p:txBody>
      </p:sp>
      <p:pic>
        <p:nvPicPr>
          <p:cNvPr id="14" name="Picture 29" descr="Logo CERN width=144,      height=1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" y="2489200"/>
            <a:ext cx="1524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24025" y="2589480"/>
            <a:ext cx="7419975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800" b="1" dirty="0">
                <a:solidFill>
                  <a:schemeClr val="bg1"/>
                </a:solidFill>
              </a:rPr>
              <a:t>Powering tests on RB circuit/s equipped with 11T dipole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BA2DFFA-63BF-9442-9259-EFEFA03FD004}"/>
              </a:ext>
            </a:extLst>
          </p:cNvPr>
          <p:cNvSpPr txBox="1">
            <a:spLocks/>
          </p:cNvSpPr>
          <p:nvPr/>
        </p:nvSpPr>
        <p:spPr>
          <a:xfrm>
            <a:off x="1426493" y="5027880"/>
            <a:ext cx="6291013" cy="15914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19.03.2020</a:t>
            </a:r>
          </a:p>
          <a:p>
            <a:endParaRPr lang="en-GB" sz="2000" dirty="0"/>
          </a:p>
          <a:p>
            <a:r>
              <a:rPr lang="en-GB" sz="2000" dirty="0"/>
              <a:t>M. Solfaroli</a:t>
            </a:r>
          </a:p>
          <a:p>
            <a:endParaRPr lang="en-GB" sz="2000" dirty="0"/>
          </a:p>
          <a:p>
            <a:r>
              <a:rPr lang="en-GB" sz="2000" dirty="0"/>
              <a:t>Slides from Z. </a:t>
            </a:r>
            <a:r>
              <a:rPr lang="en-GB" sz="2000" dirty="0" err="1"/>
              <a:t>Charifoulline</a:t>
            </a:r>
            <a:r>
              <a:rPr lang="en-GB" sz="2000" dirty="0"/>
              <a:t>, S. </a:t>
            </a:r>
            <a:r>
              <a:rPr lang="en-GB" sz="2000" dirty="0" err="1"/>
              <a:t>Yammine</a:t>
            </a:r>
            <a:r>
              <a:rPr lang="en-GB" sz="2000" dirty="0"/>
              <a:t>, J. </a:t>
            </a:r>
            <a:r>
              <a:rPr lang="en-GB" sz="2000" dirty="0" err="1"/>
              <a:t>Steckert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28691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406D01-5F00-7345-8541-191160687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3895845-97FC-1B49-B586-8D8121638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99595"/>
            <a:ext cx="8226854" cy="558988"/>
          </a:xfrm>
        </p:spPr>
        <p:txBody>
          <a:bodyPr>
            <a:normAutofit fontScale="90000"/>
          </a:bodyPr>
          <a:lstStyle/>
          <a:p>
            <a:r>
              <a:rPr lang="en-US" dirty="0"/>
              <a:t>The RB powering tests procedure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EC08DC2-06AF-AC44-B0F0-1A7D451604F4}"/>
              </a:ext>
            </a:extLst>
          </p:cNvPr>
          <p:cNvSpPr txBox="1">
            <a:spLocks/>
          </p:cNvSpPr>
          <p:nvPr/>
        </p:nvSpPr>
        <p:spPr>
          <a:xfrm>
            <a:off x="2980128" y="6444852"/>
            <a:ext cx="2917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Meeting on PT of 11 T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5C65EBA9-1718-F042-9FE8-CB3FCB60B9CC}"/>
              </a:ext>
            </a:extLst>
          </p:cNvPr>
          <p:cNvSpPr txBox="1">
            <a:spLocks/>
          </p:cNvSpPr>
          <p:nvPr/>
        </p:nvSpPr>
        <p:spPr>
          <a:xfrm>
            <a:off x="365236" y="6444852"/>
            <a:ext cx="14708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19.03.2020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EB157ED-9FCA-FC49-A20B-A53BE136FB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736" y="2691932"/>
            <a:ext cx="5095894" cy="349784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1288FF7-A8E6-0644-A82A-39C10AC36BFC}"/>
              </a:ext>
            </a:extLst>
          </p:cNvPr>
          <p:cNvSpPr txBox="1"/>
          <p:nvPr/>
        </p:nvSpPr>
        <p:spPr>
          <a:xfrm>
            <a:off x="239736" y="1359634"/>
            <a:ext cx="398429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The existing procedure: </a:t>
            </a:r>
          </a:p>
          <a:p>
            <a:r>
              <a:rPr lang="en-GB" dirty="0">
                <a:hlinkClick r:id="rId3"/>
              </a:rPr>
              <a:t>https://edms.cern.ch/ui/file/874713/5.1</a:t>
            </a:r>
            <a:endParaRPr lang="en-GB" dirty="0"/>
          </a:p>
          <a:p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AC0B225-5128-1342-883F-1591CB575F24}"/>
              </a:ext>
            </a:extLst>
          </p:cNvPr>
          <p:cNvSpPr txBox="1"/>
          <p:nvPr/>
        </p:nvSpPr>
        <p:spPr>
          <a:xfrm>
            <a:off x="5737181" y="2346903"/>
            <a:ext cx="328563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70C0"/>
                </a:solidFill>
              </a:rPr>
              <a:t>The existing procedure was successfully used in the campaigns: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en-GB" sz="2000" b="1" dirty="0">
                <a:solidFill>
                  <a:srgbClr val="0070C0"/>
                </a:solidFill>
              </a:rPr>
              <a:t>Post LS1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en-GB" sz="2000" dirty="0">
                <a:solidFill>
                  <a:srgbClr val="0070C0"/>
                </a:solidFill>
              </a:rPr>
              <a:t>2016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en-GB" sz="2000" dirty="0">
                <a:solidFill>
                  <a:srgbClr val="0070C0"/>
                </a:solidFill>
              </a:rPr>
              <a:t>2017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en-GB" sz="2000" dirty="0">
                <a:solidFill>
                  <a:srgbClr val="0070C0"/>
                </a:solidFill>
              </a:rPr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41499922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406D01-5F00-7345-8541-191160687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3895845-97FC-1B49-B586-8D8121638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99595"/>
            <a:ext cx="8226854" cy="558988"/>
          </a:xfrm>
        </p:spPr>
        <p:txBody>
          <a:bodyPr>
            <a:normAutofit fontScale="90000"/>
          </a:bodyPr>
          <a:lstStyle/>
          <a:p>
            <a:r>
              <a:rPr lang="en-US" dirty="0"/>
              <a:t>The test sequence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EC08DC2-06AF-AC44-B0F0-1A7D451604F4}"/>
              </a:ext>
            </a:extLst>
          </p:cNvPr>
          <p:cNvSpPr txBox="1">
            <a:spLocks/>
          </p:cNvSpPr>
          <p:nvPr/>
        </p:nvSpPr>
        <p:spPr>
          <a:xfrm>
            <a:off x="2980128" y="6444852"/>
            <a:ext cx="2917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Meeting on PT of 11 T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5C65EBA9-1718-F042-9FE8-CB3FCB60B9CC}"/>
              </a:ext>
            </a:extLst>
          </p:cNvPr>
          <p:cNvSpPr txBox="1">
            <a:spLocks/>
          </p:cNvSpPr>
          <p:nvPr/>
        </p:nvSpPr>
        <p:spPr>
          <a:xfrm>
            <a:off x="365236" y="6444852"/>
            <a:ext cx="14708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19.03.2020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E4C2F8B-13D6-8643-A27F-CF01A95E489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58467"/>
            <a:ext cx="8047822" cy="53541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032778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9DFC6D4-CAC7-DC44-A147-D98DB85FD0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734742"/>
              </p:ext>
            </p:extLst>
          </p:nvPr>
        </p:nvGraphicFramePr>
        <p:xfrm>
          <a:off x="1752299" y="988643"/>
          <a:ext cx="5697250" cy="5291669"/>
        </p:xfrm>
        <a:graphic>
          <a:graphicData uri="http://schemas.openxmlformats.org/drawingml/2006/table">
            <a:tbl>
              <a:tblPr firstRow="1" firstCol="1" bandRow="1"/>
              <a:tblGrid>
                <a:gridCol w="751234">
                  <a:extLst>
                    <a:ext uri="{9D8B030D-6E8A-4147-A177-3AD203B41FA5}">
                      <a16:colId xmlns:a16="http://schemas.microsoft.com/office/drawing/2014/main" val="1507488825"/>
                    </a:ext>
                  </a:extLst>
                </a:gridCol>
                <a:gridCol w="1404851">
                  <a:extLst>
                    <a:ext uri="{9D8B030D-6E8A-4147-A177-3AD203B41FA5}">
                      <a16:colId xmlns:a16="http://schemas.microsoft.com/office/drawing/2014/main" val="4097627428"/>
                    </a:ext>
                  </a:extLst>
                </a:gridCol>
                <a:gridCol w="3541165">
                  <a:extLst>
                    <a:ext uri="{9D8B030D-6E8A-4147-A177-3AD203B41FA5}">
                      <a16:colId xmlns:a16="http://schemas.microsoft.com/office/drawing/2014/main" val="1270573488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b="1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Step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b="1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Current level</a:t>
                      </a:r>
                      <a:endParaRPr lang="en-GB" sz="11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b="1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Description</a:t>
                      </a:r>
                      <a:endParaRPr lang="en-GB" sz="11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335338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US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PCC.2</a:t>
                      </a:r>
                      <a:endParaRPr lang="en-GB" sz="1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US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450 A</a:t>
                      </a:r>
                      <a:endParaRPr lang="en-GB" sz="1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US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Power converter configuration </a:t>
                      </a:r>
                      <a:endParaRPr lang="en-GB" sz="1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201034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US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PQC</a:t>
                      </a:r>
                      <a:endParaRPr lang="en-GB" sz="1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US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450 A</a:t>
                      </a:r>
                      <a:endParaRPr lang="en-GB" sz="1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US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Powering for QPS Preliminary Calibration</a:t>
                      </a:r>
                      <a:endParaRPr lang="en-GB" sz="1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959847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PIC2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 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Interlock tests with converters connected to the leads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325721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PLI1.a2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760 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Current cycle to I_INJECTION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582710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PLI1.b2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760 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Energy Extraction from QPS (Current Lead)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932907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PLI1.d2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760 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Unipolar Powering Failure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09054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PLI2.s1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2000 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Splice Mapping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529879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PLI2.b2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2000 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Energy Extraction from PIC during the ramp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660027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PLI2.e2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2000 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Slow Power Abort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980420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PLI2.f1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2000 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Quench heater provoked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793319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PLIM.b2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5000 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Energy Extraction from QPS (Current Lead)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646305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PLIS.s2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6500 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Splice Mapping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209431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PLI3.a5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9000 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Current cycle to I_INTERM_2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73614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PLI3.d2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9000 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Unipolar Powering Failure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681115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PLI3.f1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9000 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Quench heater provoked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645067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PNO.b2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10980</a:t>
                      </a:r>
                      <a:r>
                        <a:rPr lang="en-GB" sz="11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A + 100 A</a:t>
                      </a:r>
                      <a:endParaRPr lang="en-GB" sz="1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Energy Extraction from QPS (Current Lead)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483809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PNO.a6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10980 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Current cycle to I_PNO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2960936"/>
                  </a:ext>
                </a:extLst>
              </a:tr>
            </a:tbl>
          </a:graphicData>
        </a:graphic>
      </p:graphicFrame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927EB1F2-5967-1D42-BFE4-B7E0527255C5}"/>
              </a:ext>
            </a:extLst>
          </p:cNvPr>
          <p:cNvSpPr/>
          <p:nvPr/>
        </p:nvSpPr>
        <p:spPr>
          <a:xfrm>
            <a:off x="1749545" y="1287563"/>
            <a:ext cx="5706000" cy="558000"/>
          </a:xfrm>
          <a:prstGeom prst="roundRect">
            <a:avLst/>
          </a:prstGeom>
          <a:solidFill>
            <a:schemeClr val="tx1">
              <a:alpha val="2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406D01-5F00-7345-8541-191160687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3895845-97FC-1B49-B586-8D8121638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99595"/>
            <a:ext cx="8226854" cy="558988"/>
          </a:xfrm>
        </p:spPr>
        <p:txBody>
          <a:bodyPr>
            <a:normAutofit fontScale="90000"/>
          </a:bodyPr>
          <a:lstStyle/>
          <a:p>
            <a:r>
              <a:rPr lang="en-US" dirty="0"/>
              <a:t>The test sequence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EC08DC2-06AF-AC44-B0F0-1A7D451604F4}"/>
              </a:ext>
            </a:extLst>
          </p:cNvPr>
          <p:cNvSpPr txBox="1">
            <a:spLocks/>
          </p:cNvSpPr>
          <p:nvPr/>
        </p:nvSpPr>
        <p:spPr>
          <a:xfrm>
            <a:off x="2980128" y="6444852"/>
            <a:ext cx="2917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Meeting on PT of 11 T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5C65EBA9-1718-F042-9FE8-CB3FCB60B9CC}"/>
              </a:ext>
            </a:extLst>
          </p:cNvPr>
          <p:cNvSpPr txBox="1">
            <a:spLocks/>
          </p:cNvSpPr>
          <p:nvPr/>
        </p:nvSpPr>
        <p:spPr>
          <a:xfrm>
            <a:off x="365236" y="6444852"/>
            <a:ext cx="14708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19.03.2020</a:t>
            </a:r>
            <a:endParaRPr lang="en-US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8BEA59E0-FD4E-134F-91D9-F1239EFBE2AE}"/>
              </a:ext>
            </a:extLst>
          </p:cNvPr>
          <p:cNvSpPr/>
          <p:nvPr/>
        </p:nvSpPr>
        <p:spPr>
          <a:xfrm>
            <a:off x="1749545" y="1859706"/>
            <a:ext cx="5706000" cy="396000"/>
          </a:xfrm>
          <a:prstGeom prst="roundRect">
            <a:avLst/>
          </a:prstGeom>
          <a:solidFill>
            <a:srgbClr val="006600">
              <a:alpha val="2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73177BE-265E-5041-810A-BB9911C4536F}"/>
              </a:ext>
            </a:extLst>
          </p:cNvPr>
          <p:cNvSpPr/>
          <p:nvPr/>
        </p:nvSpPr>
        <p:spPr>
          <a:xfrm>
            <a:off x="1749545" y="2256312"/>
            <a:ext cx="5706000" cy="846000"/>
          </a:xfrm>
          <a:prstGeom prst="roundRect">
            <a:avLst/>
          </a:prstGeom>
          <a:solidFill>
            <a:schemeClr val="accent2">
              <a:lumMod val="75000"/>
              <a:alpha val="2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18230FA7-E7E6-8942-950A-AB3125806A5E}"/>
              </a:ext>
            </a:extLst>
          </p:cNvPr>
          <p:cNvSpPr/>
          <p:nvPr/>
        </p:nvSpPr>
        <p:spPr>
          <a:xfrm>
            <a:off x="1749545" y="3105346"/>
            <a:ext cx="5706000" cy="115677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0B60CF7-D184-7F44-9CE8-80B46811BF39}"/>
              </a:ext>
            </a:extLst>
          </p:cNvPr>
          <p:cNvSpPr/>
          <p:nvPr/>
        </p:nvSpPr>
        <p:spPr>
          <a:xfrm>
            <a:off x="1749545" y="4553613"/>
            <a:ext cx="5706000" cy="288000"/>
          </a:xfrm>
          <a:prstGeom prst="roundRect">
            <a:avLst/>
          </a:prstGeom>
          <a:solidFill>
            <a:srgbClr val="FFC000">
              <a:alpha val="2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0B7B6CD5-7178-1B4D-B516-E66075D31328}"/>
              </a:ext>
            </a:extLst>
          </p:cNvPr>
          <p:cNvSpPr/>
          <p:nvPr/>
        </p:nvSpPr>
        <p:spPr>
          <a:xfrm>
            <a:off x="1749545" y="4273116"/>
            <a:ext cx="5706000" cy="280800"/>
          </a:xfrm>
          <a:prstGeom prst="roundRect">
            <a:avLst/>
          </a:prstGeom>
          <a:solidFill>
            <a:srgbClr val="C00000">
              <a:alpha val="2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9A2B4E2B-4105-E143-A03A-6E2EA7D7BC63}"/>
              </a:ext>
            </a:extLst>
          </p:cNvPr>
          <p:cNvSpPr/>
          <p:nvPr/>
        </p:nvSpPr>
        <p:spPr>
          <a:xfrm>
            <a:off x="1749545" y="4833920"/>
            <a:ext cx="5706000" cy="864000"/>
          </a:xfrm>
          <a:prstGeom prst="roundRect">
            <a:avLst/>
          </a:prstGeom>
          <a:solidFill>
            <a:srgbClr val="9D1AC3">
              <a:alpha val="2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C0E57F2A-1E72-034C-863F-2F3D24AF116B}"/>
              </a:ext>
            </a:extLst>
          </p:cNvPr>
          <p:cNvSpPr/>
          <p:nvPr/>
        </p:nvSpPr>
        <p:spPr>
          <a:xfrm>
            <a:off x="1749545" y="5714372"/>
            <a:ext cx="5706000" cy="558000"/>
          </a:xfrm>
          <a:prstGeom prst="roundRect">
            <a:avLst/>
          </a:prstGeom>
          <a:solidFill>
            <a:schemeClr val="accent6">
              <a:lumMod val="50000"/>
              <a:alpha val="2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390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406D01-5F00-7345-8541-191160687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3895845-97FC-1B49-B586-8D8121638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99595"/>
            <a:ext cx="8226854" cy="558988"/>
          </a:xfrm>
        </p:spPr>
        <p:txBody>
          <a:bodyPr>
            <a:normAutofit fontScale="90000"/>
          </a:bodyPr>
          <a:lstStyle/>
          <a:p>
            <a:r>
              <a:rPr lang="en-US" dirty="0"/>
              <a:t>Circuit with 11 T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EC08DC2-06AF-AC44-B0F0-1A7D451604F4}"/>
              </a:ext>
            </a:extLst>
          </p:cNvPr>
          <p:cNvSpPr txBox="1">
            <a:spLocks/>
          </p:cNvSpPr>
          <p:nvPr/>
        </p:nvSpPr>
        <p:spPr>
          <a:xfrm>
            <a:off x="2980128" y="6444852"/>
            <a:ext cx="2917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Meeting on PT of 11 T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5C65EBA9-1718-F042-9FE8-CB3FCB60B9CC}"/>
              </a:ext>
            </a:extLst>
          </p:cNvPr>
          <p:cNvSpPr txBox="1">
            <a:spLocks/>
          </p:cNvSpPr>
          <p:nvPr/>
        </p:nvSpPr>
        <p:spPr>
          <a:xfrm>
            <a:off x="365236" y="6444852"/>
            <a:ext cx="14708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19.03.2020</a:t>
            </a:r>
            <a:endParaRPr lang="en-US" dirty="0"/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53C61E9D-7049-954B-B3DB-401A2BD8F90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8865197"/>
              </p:ext>
            </p:extLst>
          </p:nvPr>
        </p:nvGraphicFramePr>
        <p:xfrm>
          <a:off x="165373" y="970507"/>
          <a:ext cx="8811313" cy="2015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r:id="rId3" imgW="8597900" imgH="1968500" progId="Visio.Drawing.15">
                  <p:embed/>
                </p:oleObj>
              </mc:Choice>
              <mc:Fallback>
                <p:oleObj r:id="rId3" imgW="8597900" imgH="1968500" progId="Visio.Drawing.15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F34ECDBC-1549-234F-A3FF-B586300DDF0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373" y="970507"/>
                        <a:ext cx="8811313" cy="20150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F249F844-6069-0A40-AEBF-D8EC3DFA0E77}"/>
              </a:ext>
            </a:extLst>
          </p:cNvPr>
          <p:cNvSpPr/>
          <p:nvPr/>
        </p:nvSpPr>
        <p:spPr>
          <a:xfrm>
            <a:off x="6185850" y="3976509"/>
            <a:ext cx="1037532" cy="5443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shade val="60000"/>
                <a:satMod val="300000"/>
                <a:alpha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38C6124-2600-5A45-A68E-FB42AE0AF2A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052" t="10222" r="2499" b="6426"/>
          <a:stretch/>
        </p:blipFill>
        <p:spPr>
          <a:xfrm>
            <a:off x="252005" y="3146323"/>
            <a:ext cx="4145106" cy="292897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5B123FD-0F79-1044-90BE-39F8D24D07D6}"/>
              </a:ext>
            </a:extLst>
          </p:cNvPr>
          <p:cNvSpPr/>
          <p:nvPr/>
        </p:nvSpPr>
        <p:spPr>
          <a:xfrm>
            <a:off x="4769416" y="5223081"/>
            <a:ext cx="412456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N.B. the low-current behavior is due to the fact that the TF presently available data starts @760 A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C6EE665-CC87-9547-98B3-EFD95B29C9C5}"/>
              </a:ext>
            </a:extLst>
          </p:cNvPr>
          <p:cNvCxnSpPr>
            <a:cxnSpLocks/>
          </p:cNvCxnSpPr>
          <p:nvPr/>
        </p:nvCxnSpPr>
        <p:spPr>
          <a:xfrm flipV="1">
            <a:off x="5699382" y="2662308"/>
            <a:ext cx="0" cy="20802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D9F4873-A422-D34B-A92A-C103C5BAC633}"/>
              </a:ext>
            </a:extLst>
          </p:cNvPr>
          <p:cNvCxnSpPr>
            <a:cxnSpLocks/>
          </p:cNvCxnSpPr>
          <p:nvPr/>
        </p:nvCxnSpPr>
        <p:spPr>
          <a:xfrm>
            <a:off x="5494390" y="4521588"/>
            <a:ext cx="24765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AE51735-6F9C-0848-BE7D-F0267E3CC7A0}"/>
              </a:ext>
            </a:extLst>
          </p:cNvPr>
          <p:cNvCxnSpPr/>
          <p:nvPr/>
        </p:nvCxnSpPr>
        <p:spPr>
          <a:xfrm flipV="1">
            <a:off x="6177127" y="3045682"/>
            <a:ext cx="1295400" cy="92202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8C5CFA5-AC88-FD42-B165-315C496E48AD}"/>
              </a:ext>
            </a:extLst>
          </p:cNvPr>
          <p:cNvCxnSpPr/>
          <p:nvPr/>
        </p:nvCxnSpPr>
        <p:spPr>
          <a:xfrm flipV="1">
            <a:off x="6184000" y="3251501"/>
            <a:ext cx="1295400" cy="92202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3D7B7531-6A48-A445-BE02-4CC30739270F}"/>
              </a:ext>
            </a:extLst>
          </p:cNvPr>
          <p:cNvSpPr txBox="1"/>
          <p:nvPr/>
        </p:nvSpPr>
        <p:spPr>
          <a:xfrm>
            <a:off x="7552538" y="2874870"/>
            <a:ext cx="4839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11 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6676E28-02C9-4F4E-9471-E602C6D12400}"/>
              </a:ext>
            </a:extLst>
          </p:cNvPr>
          <p:cNvSpPr txBox="1"/>
          <p:nvPr/>
        </p:nvSpPr>
        <p:spPr>
          <a:xfrm>
            <a:off x="7537021" y="3113001"/>
            <a:ext cx="9989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err="1">
                <a:solidFill>
                  <a:srgbClr val="C00000"/>
                </a:solidFill>
              </a:rPr>
              <a:t>std</a:t>
            </a:r>
            <a:r>
              <a:rPr lang="en-US" sz="1200" b="1" dirty="0">
                <a:solidFill>
                  <a:srgbClr val="C00000"/>
                </a:solidFill>
              </a:rPr>
              <a:t> dipoles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A0E62C9-A385-554A-BE28-EEDD58FB833F}"/>
              </a:ext>
            </a:extLst>
          </p:cNvPr>
          <p:cNvCxnSpPr>
            <a:cxnSpLocks/>
          </p:cNvCxnSpPr>
          <p:nvPr/>
        </p:nvCxnSpPr>
        <p:spPr>
          <a:xfrm flipV="1">
            <a:off x="5790042" y="3967702"/>
            <a:ext cx="1227600" cy="17614"/>
          </a:xfrm>
          <a:prstGeom prst="line">
            <a:avLst/>
          </a:prstGeom>
          <a:ln>
            <a:solidFill>
              <a:schemeClr val="accent6">
                <a:lumMod val="50000"/>
                <a:alpha val="2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9874C71-A223-7A4E-B8D6-2899CDD3B0B1}"/>
              </a:ext>
            </a:extLst>
          </p:cNvPr>
          <p:cNvCxnSpPr>
            <a:cxnSpLocks/>
          </p:cNvCxnSpPr>
          <p:nvPr/>
        </p:nvCxnSpPr>
        <p:spPr>
          <a:xfrm>
            <a:off x="6184000" y="3620364"/>
            <a:ext cx="0" cy="1106314"/>
          </a:xfrm>
          <a:prstGeom prst="line">
            <a:avLst/>
          </a:prstGeom>
          <a:ln>
            <a:solidFill>
              <a:schemeClr val="accent6">
                <a:lumMod val="50000"/>
                <a:alpha val="2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FF74D1A1-2AE0-174C-BC61-00160BE78DC7}"/>
              </a:ext>
            </a:extLst>
          </p:cNvPr>
          <p:cNvSpPr txBox="1"/>
          <p:nvPr/>
        </p:nvSpPr>
        <p:spPr>
          <a:xfrm>
            <a:off x="6177127" y="4580985"/>
            <a:ext cx="69211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accent5"/>
                </a:solidFill>
              </a:rPr>
              <a:t>760 A</a:t>
            </a:r>
          </a:p>
        </p:txBody>
      </p:sp>
    </p:spTree>
    <p:extLst>
      <p:ext uri="{BB962C8B-B14F-4D97-AF65-F5344CB8AC3E}">
        <p14:creationId xmlns:p14="http://schemas.microsoft.com/office/powerpoint/2010/main" val="1205894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/>
      <p:bldP spid="16" grpId="0"/>
      <p:bldP spid="17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406D01-5F00-7345-8541-191160687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3895845-97FC-1B49-B586-8D8121638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99595"/>
            <a:ext cx="8226854" cy="558988"/>
          </a:xfrm>
        </p:spPr>
        <p:txBody>
          <a:bodyPr>
            <a:normAutofit fontScale="90000"/>
          </a:bodyPr>
          <a:lstStyle/>
          <a:p>
            <a:r>
              <a:rPr lang="en-US" dirty="0"/>
              <a:t>The current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EC08DC2-06AF-AC44-B0F0-1A7D451604F4}"/>
              </a:ext>
            </a:extLst>
          </p:cNvPr>
          <p:cNvSpPr txBox="1">
            <a:spLocks/>
          </p:cNvSpPr>
          <p:nvPr/>
        </p:nvSpPr>
        <p:spPr>
          <a:xfrm>
            <a:off x="2980128" y="6444852"/>
            <a:ext cx="2917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Meeting on PT of 11 T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5C65EBA9-1718-F042-9FE8-CB3FCB60B9CC}"/>
              </a:ext>
            </a:extLst>
          </p:cNvPr>
          <p:cNvSpPr txBox="1">
            <a:spLocks/>
          </p:cNvSpPr>
          <p:nvPr/>
        </p:nvSpPr>
        <p:spPr>
          <a:xfrm>
            <a:off x="365236" y="6444852"/>
            <a:ext cx="14708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19.03.2020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826AFB8-6E5E-E44F-B678-6E390916B6A7}"/>
              </a:ext>
            </a:extLst>
          </p:cNvPr>
          <p:cNvGrpSpPr/>
          <p:nvPr/>
        </p:nvGrpSpPr>
        <p:grpSpPr>
          <a:xfrm>
            <a:off x="1587870" y="1759544"/>
            <a:ext cx="5965514" cy="3756805"/>
            <a:chOff x="331376" y="872836"/>
            <a:chExt cx="5965514" cy="3756805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166EE7E-9455-1F44-A18F-5F0594D2A628}"/>
                </a:ext>
              </a:extLst>
            </p:cNvPr>
            <p:cNvSpPr/>
            <p:nvPr/>
          </p:nvSpPr>
          <p:spPr>
            <a:xfrm>
              <a:off x="331376" y="872836"/>
              <a:ext cx="5965514" cy="373602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6001E161-5766-FA40-A5DF-8651E9665475}"/>
                </a:ext>
              </a:extLst>
            </p:cNvPr>
            <p:cNvGrpSpPr/>
            <p:nvPr/>
          </p:nvGrpSpPr>
          <p:grpSpPr>
            <a:xfrm>
              <a:off x="393722" y="1028079"/>
              <a:ext cx="5871049" cy="3601562"/>
              <a:chOff x="512790" y="1286068"/>
              <a:chExt cx="2647742" cy="1839169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3CD64647-81F1-FD43-8E8D-EBADA1092F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12790" y="1286068"/>
                <a:ext cx="2647742" cy="1839169"/>
              </a:xfrm>
              <a:prstGeom prst="rect">
                <a:avLst/>
              </a:prstGeom>
            </p:spPr>
          </p:pic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C4EF933-D93F-404D-9FBE-C0AB76A7CE36}"/>
                  </a:ext>
                </a:extLst>
              </p:cNvPr>
              <p:cNvSpPr txBox="1"/>
              <p:nvPr/>
            </p:nvSpPr>
            <p:spPr>
              <a:xfrm>
                <a:off x="1024708" y="1381006"/>
                <a:ext cx="1623906" cy="1728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 defTabSz="609585"/>
                <a:r>
                  <a:rPr lang="en-GB" sz="16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Arial"/>
                    <a:cs typeface="Times New Roman" panose="02020603050405020304" pitchFamily="18" charset="0"/>
                  </a:rPr>
                  <a:t>6.5 TeV / I</a:t>
                </a:r>
                <a:r>
                  <a:rPr lang="en-GB" sz="1600" b="1" baseline="-2500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Arial"/>
                    <a:cs typeface="Times New Roman" panose="02020603050405020304" pitchFamily="18" charset="0"/>
                  </a:rPr>
                  <a:t>RB</a:t>
                </a:r>
                <a:r>
                  <a:rPr lang="en-GB" sz="16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Arial"/>
                    <a:cs typeface="Times New Roman" panose="02020603050405020304" pitchFamily="18" charset="0"/>
                  </a:rPr>
                  <a:t> = 11 kA  / </a:t>
                </a:r>
                <a:r>
                  <a:rPr lang="el-GR" sz="16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Arial"/>
                    <a:cs typeface="Times New Roman" panose="02020603050405020304" pitchFamily="18" charset="0"/>
                  </a:rPr>
                  <a:t>Δ</a:t>
                </a:r>
                <a:r>
                  <a:rPr lang="en-GB" sz="16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Arial"/>
                    <a:cs typeface="Times New Roman" panose="02020603050405020304" pitchFamily="18" charset="0"/>
                  </a:rPr>
                  <a:t>I</a:t>
                </a:r>
                <a:r>
                  <a:rPr lang="en-GB" sz="1600" b="1" baseline="-2500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Arial"/>
                    <a:cs typeface="Times New Roman" panose="02020603050405020304" pitchFamily="18" charset="0"/>
                  </a:rPr>
                  <a:t>11T </a:t>
                </a:r>
                <a:r>
                  <a:rPr lang="en-GB" sz="16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Arial"/>
                    <a:cs typeface="Times New Roman" panose="02020603050405020304" pitchFamily="18" charset="0"/>
                  </a:rPr>
                  <a:t>= -67 A </a:t>
                </a:r>
                <a:endParaRPr lang="fr-FR" sz="1600" baseline="-250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</a:endParaRP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34593BB-1D1E-2144-9441-62B4B11CE9F5}"/>
                </a:ext>
              </a:extLst>
            </p:cNvPr>
            <p:cNvGrpSpPr/>
            <p:nvPr/>
          </p:nvGrpSpPr>
          <p:grpSpPr>
            <a:xfrm>
              <a:off x="1255221" y="1862052"/>
              <a:ext cx="4189615" cy="1820487"/>
              <a:chOff x="1338349" y="1737360"/>
              <a:chExt cx="4189615" cy="1820487"/>
            </a:xfrm>
          </p:grpSpPr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E46D2730-6D3C-7440-858F-551F2BC098AA}"/>
                  </a:ext>
                </a:extLst>
              </p:cNvPr>
              <p:cNvCxnSpPr/>
              <p:nvPr/>
            </p:nvCxnSpPr>
            <p:spPr>
              <a:xfrm>
                <a:off x="1338349" y="1737360"/>
                <a:ext cx="436418" cy="1820487"/>
              </a:xfrm>
              <a:prstGeom prst="line">
                <a:avLst/>
              </a:prstGeom>
              <a:ln w="50800">
                <a:solidFill>
                  <a:srgbClr val="00B05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37FDD377-F4A6-4543-BABF-C837212E1DAF}"/>
                  </a:ext>
                </a:extLst>
              </p:cNvPr>
              <p:cNvCxnSpPr/>
              <p:nvPr/>
            </p:nvCxnSpPr>
            <p:spPr>
              <a:xfrm flipH="1">
                <a:off x="2211185" y="2275609"/>
                <a:ext cx="344980" cy="1282238"/>
              </a:xfrm>
              <a:prstGeom prst="line">
                <a:avLst/>
              </a:prstGeom>
              <a:ln w="50800">
                <a:solidFill>
                  <a:srgbClr val="00B05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D6762479-E888-3744-B6B7-4AC338A7BC03}"/>
                  </a:ext>
                </a:extLst>
              </p:cNvPr>
              <p:cNvCxnSpPr/>
              <p:nvPr/>
            </p:nvCxnSpPr>
            <p:spPr>
              <a:xfrm>
                <a:off x="1774767" y="3557847"/>
                <a:ext cx="428105" cy="0"/>
              </a:xfrm>
              <a:prstGeom prst="line">
                <a:avLst/>
              </a:prstGeom>
              <a:ln w="50800">
                <a:solidFill>
                  <a:srgbClr val="00B05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9CB2090B-A5B2-4145-B8B9-4968239223DB}"/>
                  </a:ext>
                </a:extLst>
              </p:cNvPr>
              <p:cNvCxnSpPr/>
              <p:nvPr/>
            </p:nvCxnSpPr>
            <p:spPr>
              <a:xfrm>
                <a:off x="2564478" y="2275609"/>
                <a:ext cx="1758140" cy="0"/>
              </a:xfrm>
              <a:prstGeom prst="line">
                <a:avLst/>
              </a:prstGeom>
              <a:ln w="50800">
                <a:solidFill>
                  <a:srgbClr val="00B05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3490D1DD-B402-8C4B-B6C0-F09ECF48FF9F}"/>
                  </a:ext>
                </a:extLst>
              </p:cNvPr>
              <p:cNvCxnSpPr/>
              <p:nvPr/>
            </p:nvCxnSpPr>
            <p:spPr>
              <a:xfrm flipV="1">
                <a:off x="4322618" y="1737360"/>
                <a:ext cx="1205346" cy="538249"/>
              </a:xfrm>
              <a:prstGeom prst="line">
                <a:avLst/>
              </a:prstGeom>
              <a:ln w="50800">
                <a:solidFill>
                  <a:srgbClr val="00B05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910E71A-F2D9-5741-9E15-14669B507481}"/>
                </a:ext>
              </a:extLst>
            </p:cNvPr>
            <p:cNvSpPr txBox="1"/>
            <p:nvPr/>
          </p:nvSpPr>
          <p:spPr>
            <a:xfrm>
              <a:off x="3360420" y="2629428"/>
              <a:ext cx="1139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>
                  <a:solidFill>
                    <a:srgbClr val="00B050"/>
                  </a:solidFill>
                </a:rPr>
                <a:t>I</a:t>
              </a:r>
              <a:r>
                <a:rPr lang="en-GB" sz="2400" b="1" baseline="-25000" dirty="0">
                  <a:solidFill>
                    <a:srgbClr val="00B050"/>
                  </a:solidFill>
                </a:rPr>
                <a:t>TRIMHWC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689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406D01-5F00-7345-8541-191160687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3895845-97FC-1B49-B586-8D8121638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99595"/>
            <a:ext cx="8226854" cy="558988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Zinur’s</a:t>
            </a:r>
            <a:r>
              <a:rPr lang="en-US" dirty="0"/>
              <a:t> approach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EC08DC2-06AF-AC44-B0F0-1A7D451604F4}"/>
              </a:ext>
            </a:extLst>
          </p:cNvPr>
          <p:cNvSpPr txBox="1">
            <a:spLocks/>
          </p:cNvSpPr>
          <p:nvPr/>
        </p:nvSpPr>
        <p:spPr>
          <a:xfrm>
            <a:off x="2980128" y="6444852"/>
            <a:ext cx="2917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Meeting on PT of 11 T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5C65EBA9-1718-F042-9FE8-CB3FCB60B9CC}"/>
              </a:ext>
            </a:extLst>
          </p:cNvPr>
          <p:cNvSpPr txBox="1">
            <a:spLocks/>
          </p:cNvSpPr>
          <p:nvPr/>
        </p:nvSpPr>
        <p:spPr>
          <a:xfrm>
            <a:off x="365236" y="6444852"/>
            <a:ext cx="14708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19.03.2020</a:t>
            </a:r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A82E327-CE3E-DC43-A051-4455D2BB0D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2411716"/>
              </p:ext>
            </p:extLst>
          </p:nvPr>
        </p:nvGraphicFramePr>
        <p:xfrm>
          <a:off x="59083" y="890901"/>
          <a:ext cx="9023087" cy="5291669"/>
        </p:xfrm>
        <a:graphic>
          <a:graphicData uri="http://schemas.openxmlformats.org/drawingml/2006/table">
            <a:tbl>
              <a:tblPr firstRow="1" firstCol="1" bandRow="1"/>
              <a:tblGrid>
                <a:gridCol w="751234">
                  <a:extLst>
                    <a:ext uri="{9D8B030D-6E8A-4147-A177-3AD203B41FA5}">
                      <a16:colId xmlns:a16="http://schemas.microsoft.com/office/drawing/2014/main" val="1507488825"/>
                    </a:ext>
                  </a:extLst>
                </a:gridCol>
                <a:gridCol w="1404851">
                  <a:extLst>
                    <a:ext uri="{9D8B030D-6E8A-4147-A177-3AD203B41FA5}">
                      <a16:colId xmlns:a16="http://schemas.microsoft.com/office/drawing/2014/main" val="4097627428"/>
                    </a:ext>
                  </a:extLst>
                </a:gridCol>
                <a:gridCol w="3541165">
                  <a:extLst>
                    <a:ext uri="{9D8B030D-6E8A-4147-A177-3AD203B41FA5}">
                      <a16:colId xmlns:a16="http://schemas.microsoft.com/office/drawing/2014/main" val="1270573488"/>
                    </a:ext>
                  </a:extLst>
                </a:gridCol>
                <a:gridCol w="889519">
                  <a:extLst>
                    <a:ext uri="{9D8B030D-6E8A-4147-A177-3AD203B41FA5}">
                      <a16:colId xmlns:a16="http://schemas.microsoft.com/office/drawing/2014/main" val="918553042"/>
                    </a:ext>
                  </a:extLst>
                </a:gridCol>
                <a:gridCol w="2436318">
                  <a:extLst>
                    <a:ext uri="{9D8B030D-6E8A-4147-A177-3AD203B41FA5}">
                      <a16:colId xmlns:a16="http://schemas.microsoft.com/office/drawing/2014/main" val="511454474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b="1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Step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b="1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Current level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b="1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Description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b="1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Post LS1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b="1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Post LS2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335338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PCC.2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I_PCC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Power converter configuration 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450 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b="1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450 A / ???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201034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PQC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I_PCC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Powering for QPS Preliminary Calibration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endParaRPr lang="en-GB" sz="11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959847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PIC2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I_MIN_OP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Interlock tests with converters connected to the leads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 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b="1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 A / ???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325721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PLI1.a2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I_INJECTION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Current cycle to I_INJECTION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760 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b="1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760 A / cycle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582710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PLI1.b2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I_INJECTION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Energy Extraction from QPS (Current Lead)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760 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760 A / -50 A </a:t>
                      </a:r>
                      <a:r>
                        <a:rPr lang="en-GB" sz="1100" b="1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(x2)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932907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PLI1.d2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I_INJECTION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Unipolar Powering Failure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760</a:t>
                      </a:r>
                      <a:r>
                        <a:rPr lang="en-GB" sz="1100" baseline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A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b="1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760 A / -50 A</a:t>
                      </a:r>
                      <a:r>
                        <a:rPr lang="en-GB" sz="1100" b="1" baseline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100" b="1" baseline="0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(x2)</a:t>
                      </a:r>
                      <a:endParaRPr lang="en-GB" sz="1100" b="1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09054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PLI2.s1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I_INTERM_1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Splice Mapping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2000 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b="1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2000 A / 0</a:t>
                      </a:r>
                      <a:r>
                        <a:rPr lang="en-GB" sz="1100" b="1" baseline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A</a:t>
                      </a:r>
                      <a:endParaRPr lang="en-GB" sz="11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529879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PLI2.b2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I_INTERM_1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Energy Extraction from PIC during the ramp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2000 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b="1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2000 A / -100 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660027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PLI2.e2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I_INTERM_1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Slow Power Abort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2000 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b="1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2000 A / -100 A </a:t>
                      </a:r>
                      <a:r>
                        <a:rPr lang="en-GB" sz="1100" b="1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(x2)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980420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PLI2.f1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I_INTERM_1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Quench heater provoked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2000 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b="1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2000 A / -100 A (where?)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793319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PLIM.b2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I_SM_INT_4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Energy Extraction from QPS (Current Lead)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5000 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b="1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5000 A / -200 A </a:t>
                      </a:r>
                      <a:r>
                        <a:rPr lang="en-GB" sz="1100" b="1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(x2)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646305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PLIS.s2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I_SM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Splice Mapping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6500 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6500 A / 0</a:t>
                      </a:r>
                      <a:r>
                        <a:rPr lang="en-GB" sz="1100" b="1" baseline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A</a:t>
                      </a:r>
                      <a:endParaRPr lang="en-GB" sz="11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209431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PLI3.a5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I_INTERM_2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Current cycle to I_INTERM_2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9000 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6500A &amp;</a:t>
                      </a:r>
                      <a:r>
                        <a:rPr lang="en-GB" sz="1100" b="1" baseline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100" b="1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9000 A / cycle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73614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PLI3.d2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I_INTERM_2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Unipolar Powering Failure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9000 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b="1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9000 A / -150 A </a:t>
                      </a:r>
                      <a:r>
                        <a:rPr lang="en-GB" sz="1100" b="1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(x2)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681115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PLI3.f1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I_INTERM_2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Quench heater provoked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endParaRPr lang="en-GB" sz="11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b="1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Quench in 11T?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645067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PNO.b2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I_PNO+I_DELTA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Energy Extraction from QPS (Current Lead)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11080</a:t>
                      </a:r>
                      <a:r>
                        <a:rPr lang="en-GB" sz="1100" baseline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A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b="1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11080 A</a:t>
                      </a:r>
                      <a:r>
                        <a:rPr lang="en-GB" sz="1100" b="1" baseline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/ cycle</a:t>
                      </a:r>
                      <a:endParaRPr lang="en-GB" sz="1100" b="1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483809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PNO.a6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I_PNO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Current cycle to I_PNO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10980 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5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10980 A</a:t>
                      </a:r>
                      <a:r>
                        <a:rPr lang="en-GB" sz="1100" b="1" baseline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/cycle</a:t>
                      </a:r>
                      <a:endParaRPr lang="en-GB" sz="11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2960936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128B0DD5-6D8D-0840-9B09-CE986263F064}"/>
              </a:ext>
            </a:extLst>
          </p:cNvPr>
          <p:cNvSpPr txBox="1"/>
          <p:nvPr/>
        </p:nvSpPr>
        <p:spPr>
          <a:xfrm>
            <a:off x="6886578" y="187708"/>
            <a:ext cx="2056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Zinur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Charifoulline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FE67E57-1F1A-3D47-9D72-BCB6370F8F81}"/>
              </a:ext>
            </a:extLst>
          </p:cNvPr>
          <p:cNvSpPr txBox="1"/>
          <p:nvPr/>
        </p:nvSpPr>
        <p:spPr>
          <a:xfrm>
            <a:off x="7776292" y="6115274"/>
            <a:ext cx="1319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+ 6 TESTS</a:t>
            </a:r>
          </a:p>
        </p:txBody>
      </p:sp>
    </p:spTree>
    <p:extLst>
      <p:ext uri="{BB962C8B-B14F-4D97-AF65-F5344CB8AC3E}">
        <p14:creationId xmlns:p14="http://schemas.microsoft.com/office/powerpoint/2010/main" val="25643607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406D01-5F00-7345-8541-191160687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3895845-97FC-1B49-B586-8D8121638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99595"/>
            <a:ext cx="8226854" cy="558988"/>
          </a:xfrm>
        </p:spPr>
        <p:txBody>
          <a:bodyPr>
            <a:normAutofit fontScale="90000"/>
          </a:bodyPr>
          <a:lstStyle/>
          <a:p>
            <a:r>
              <a:rPr lang="en-US" dirty="0"/>
              <a:t>EPC’s approach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EC08DC2-06AF-AC44-B0F0-1A7D451604F4}"/>
              </a:ext>
            </a:extLst>
          </p:cNvPr>
          <p:cNvSpPr txBox="1">
            <a:spLocks/>
          </p:cNvSpPr>
          <p:nvPr/>
        </p:nvSpPr>
        <p:spPr>
          <a:xfrm>
            <a:off x="2980128" y="6444852"/>
            <a:ext cx="2917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Meeting on PT of 11 T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5C65EBA9-1718-F042-9FE8-CB3FCB60B9CC}"/>
              </a:ext>
            </a:extLst>
          </p:cNvPr>
          <p:cNvSpPr txBox="1">
            <a:spLocks/>
          </p:cNvSpPr>
          <p:nvPr/>
        </p:nvSpPr>
        <p:spPr>
          <a:xfrm>
            <a:off x="365236" y="6444852"/>
            <a:ext cx="14708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19.03.2020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2A40CB0-E99C-4242-96A4-E89518A388D2}"/>
              </a:ext>
            </a:extLst>
          </p:cNvPr>
          <p:cNvSpPr/>
          <p:nvPr/>
        </p:nvSpPr>
        <p:spPr>
          <a:xfrm>
            <a:off x="338689" y="1179452"/>
            <a:ext cx="8582885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2200" b="1" dirty="0">
                <a:ea typeface="Calibri" panose="020F0502020204030204" pitchFamily="34" charset="0"/>
              </a:rPr>
              <a:t>Commissioning of RB without 11 T Trim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ea typeface="Calibri" panose="020F0502020204030204" pitchFamily="34" charset="0"/>
              </a:rPr>
              <a:t>After ElQA, perform commissioning of RB with 11T Trim disconnected</a:t>
            </a:r>
          </a:p>
          <a:p>
            <a:pPr marL="457200">
              <a:spcAft>
                <a:spcPts val="0"/>
              </a:spcAft>
            </a:pPr>
            <a:r>
              <a:rPr lang="en-GB" dirty="0">
                <a:ea typeface="Calibri" panose="020F0502020204030204" pitchFamily="34" charset="0"/>
              </a:rPr>
              <a:t> 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2200" b="1" dirty="0">
                <a:ea typeface="Calibri" panose="020F0502020204030204" pitchFamily="34" charset="0"/>
              </a:rPr>
              <a:t>Commissioning at Injection Current </a:t>
            </a:r>
            <a:r>
              <a:rPr lang="en-GB" sz="2200" b="1" dirty="0">
                <a:solidFill>
                  <a:srgbClr val="FF0000"/>
                </a:solidFill>
                <a:ea typeface="Calibri" panose="020F0502020204030204" pitchFamily="34" charset="0"/>
              </a:rPr>
              <a:t>(+3 tests)</a:t>
            </a:r>
            <a:endParaRPr lang="en-GB" sz="2200" dirty="0">
              <a:solidFill>
                <a:srgbClr val="FF0000"/>
              </a:solidFill>
              <a:ea typeface="Calibri" panose="020F050202020403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ea typeface="Calibri" panose="020F0502020204030204" pitchFamily="34" charset="0"/>
              </a:rPr>
              <a:t>Connect the 11 T trim converter, and ramp RB to Injection Current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ea typeface="Calibri" panose="020F0502020204030204" pitchFamily="34" charset="0"/>
              </a:rPr>
              <a:t>[-250 A, 50A] current interval with steps of 50 A (verification of the dynamic and static control performance). </a:t>
            </a:r>
            <a:r>
              <a:rPr lang="en-GB" b="1" dirty="0">
                <a:solidFill>
                  <a:srgbClr val="FF0000"/>
                </a:solidFill>
                <a:ea typeface="Calibri" panose="020F0502020204030204" pitchFamily="34" charset="0"/>
              </a:rPr>
              <a:t>(additional test)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ea typeface="Calibri" panose="020F0502020204030204" pitchFamily="34" charset="0"/>
              </a:rPr>
              <a:t>11 T Trim PC Trip at -250 A (impact of cold diode) </a:t>
            </a:r>
            <a:r>
              <a:rPr lang="en-GB" b="1" dirty="0">
                <a:solidFill>
                  <a:srgbClr val="FF0000"/>
                </a:solidFill>
                <a:ea typeface="Calibri" panose="020F0502020204030204" pitchFamily="34" charset="0"/>
              </a:rPr>
              <a:t>(additional test)</a:t>
            </a:r>
            <a:endParaRPr lang="en-GB" dirty="0">
              <a:ea typeface="Calibri" panose="020F050202020403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ea typeface="Calibri" panose="020F0502020204030204" pitchFamily="34" charset="0"/>
              </a:rPr>
              <a:t>11 T Trim PC Trip at 50 A </a:t>
            </a:r>
            <a:r>
              <a:rPr lang="en-GB" b="1" dirty="0">
                <a:solidFill>
                  <a:srgbClr val="FF0000"/>
                </a:solidFill>
                <a:ea typeface="Calibri" panose="020F0502020204030204" pitchFamily="34" charset="0"/>
              </a:rPr>
              <a:t>(additional test)</a:t>
            </a:r>
            <a:endParaRPr lang="en-GB" dirty="0">
              <a:ea typeface="Calibri" panose="020F0502020204030204" pitchFamily="34" charset="0"/>
            </a:endParaRPr>
          </a:p>
          <a:p>
            <a:pPr marL="457200">
              <a:spcAft>
                <a:spcPts val="0"/>
              </a:spcAft>
            </a:pPr>
            <a:r>
              <a:rPr lang="en-GB" dirty="0">
                <a:ea typeface="Calibri" panose="020F0502020204030204" pitchFamily="34" charset="0"/>
              </a:rPr>
              <a:t> 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2200" b="1" dirty="0">
                <a:ea typeface="Calibri" panose="020F0502020204030204" pitchFamily="34" charset="0"/>
              </a:rPr>
              <a:t>Commissioning 11 T Trim et RB at higher current </a:t>
            </a:r>
            <a:r>
              <a:rPr lang="en-GB" sz="2200" b="1" dirty="0">
                <a:solidFill>
                  <a:srgbClr val="FF0000"/>
                </a:solidFill>
                <a:ea typeface="Calibri" panose="020F0502020204030204" pitchFamily="34" charset="0"/>
              </a:rPr>
              <a:t>(+4 tests)</a:t>
            </a:r>
            <a:endParaRPr lang="en-GB" sz="2200" dirty="0">
              <a:solidFill>
                <a:srgbClr val="FF0000"/>
              </a:solidFill>
              <a:ea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ea typeface="Calibri" panose="020F0502020204030204" pitchFamily="34" charset="0"/>
              </a:rPr>
              <a:t>Generate Trim Fault at 3.5 TeV </a:t>
            </a:r>
            <a:r>
              <a:rPr lang="en-GB" b="1" dirty="0">
                <a:solidFill>
                  <a:srgbClr val="FF0000"/>
                </a:solidFill>
                <a:ea typeface="Calibri" panose="020F0502020204030204" pitchFamily="34" charset="0"/>
              </a:rPr>
              <a:t>(done on RB @2 and @9 kA)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ea typeface="Calibri" panose="020F0502020204030204" pitchFamily="34" charset="0"/>
              </a:rPr>
              <a:t>Generate Energy Extraction of RB at 3.5 TeV</a:t>
            </a:r>
            <a:endParaRPr lang="en-GB" b="1" dirty="0">
              <a:solidFill>
                <a:srgbClr val="FF0000"/>
              </a:solidFill>
              <a:ea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ea typeface="Calibri" panose="020F0502020204030204" pitchFamily="34" charset="0"/>
              </a:rPr>
              <a:t>Generate Trim fault at nominal energy </a:t>
            </a:r>
            <a:r>
              <a:rPr lang="en-GB" b="1" dirty="0">
                <a:solidFill>
                  <a:srgbClr val="FF0000"/>
                </a:solidFill>
                <a:ea typeface="Calibri" panose="020F0502020204030204" pitchFamily="34" charset="0"/>
              </a:rPr>
              <a:t>(additional test)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ea typeface="Calibri" panose="020F0502020204030204" pitchFamily="34" charset="0"/>
              </a:rPr>
              <a:t>Generate Energy Extraction of RB at nominal energy</a:t>
            </a:r>
            <a:endParaRPr lang="en-GB" b="1" dirty="0">
              <a:solidFill>
                <a:srgbClr val="FF0000"/>
              </a:solidFill>
              <a:ea typeface="Calibri" panose="020F0502020204030204" pitchFamily="34" charset="0"/>
            </a:endParaRPr>
          </a:p>
          <a:p>
            <a:pPr lvl="1"/>
            <a:endParaRPr lang="en-GB" dirty="0">
              <a:ea typeface="Calibri" panose="020F0502020204030204" pitchFamily="34" charset="0"/>
            </a:endParaRPr>
          </a:p>
          <a:p>
            <a:pPr lvl="0">
              <a:spcAft>
                <a:spcPts val="0"/>
              </a:spcAft>
            </a:pPr>
            <a:endParaRPr lang="en-GB" dirty="0">
              <a:ea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DA34DE-CA6B-0841-985A-37377F5F7D0F}"/>
              </a:ext>
            </a:extLst>
          </p:cNvPr>
          <p:cNvSpPr txBox="1"/>
          <p:nvPr/>
        </p:nvSpPr>
        <p:spPr>
          <a:xfrm>
            <a:off x="7039778" y="5839970"/>
            <a:ext cx="1881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Samer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Yammine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260561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62727</TotalTime>
  <Words>1437</Words>
  <Application>Microsoft Macintosh PowerPoint</Application>
  <PresentationFormat>On-screen Show (4:3)</PresentationFormat>
  <Paragraphs>330</Paragraphs>
  <Slides>12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3" baseType="lpstr">
      <vt:lpstr>Arial</vt:lpstr>
      <vt:lpstr>Calibri</vt:lpstr>
      <vt:lpstr>Symbol</vt:lpstr>
      <vt:lpstr>Times New Roman</vt:lpstr>
      <vt:lpstr>Verdana</vt:lpstr>
      <vt:lpstr>Wingdings</vt:lpstr>
      <vt:lpstr>CERNCorporate4-3</vt:lpstr>
      <vt:lpstr>1_Custom Design</vt:lpstr>
      <vt:lpstr>Custom Design</vt:lpstr>
      <vt:lpstr>Visio.Drawing.15</vt:lpstr>
      <vt:lpstr>Clip</vt:lpstr>
      <vt:lpstr>PowerPoint Presentation</vt:lpstr>
      <vt:lpstr>PowerPoint Presentation</vt:lpstr>
      <vt:lpstr>The RB powering tests procedure</vt:lpstr>
      <vt:lpstr>The test sequence</vt:lpstr>
      <vt:lpstr>The test sequence</vt:lpstr>
      <vt:lpstr>Circuit with 11 T</vt:lpstr>
      <vt:lpstr>The current</vt:lpstr>
      <vt:lpstr>Zinur’s approach</vt:lpstr>
      <vt:lpstr>EPC’s approach</vt:lpstr>
      <vt:lpstr>QPS considerations</vt:lpstr>
      <vt:lpstr>PIC considerations</vt:lpstr>
      <vt:lpstr>Open questions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Giulia Papotti</dc:creator>
  <cp:lastModifiedBy>Microsoft Office User</cp:lastModifiedBy>
  <cp:revision>1326</cp:revision>
  <dcterms:created xsi:type="dcterms:W3CDTF">2013-08-27T13:15:14Z</dcterms:created>
  <dcterms:modified xsi:type="dcterms:W3CDTF">2020-03-19T17:11:48Z</dcterms:modified>
</cp:coreProperties>
</file>