
<file path=[Content_Types].xml><?xml version="1.0" encoding="utf-8"?>
<Types xmlns="http://schemas.openxmlformats.org/package/2006/content-types"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28.xml" ContentType="application/vnd.openxmlformats-officedocument.presentationml.slide+xml"/>
  <Override PartName="/ppt/slides/slide2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23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24.xml" ContentType="application/vnd.openxmlformats-officedocument.presentationml.slide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presProps.xml" ContentType="application/vnd.openxmlformats-officedocument.presentationml.presProps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Layouts/slideLayout2.xml" ContentType="application/vnd.openxmlformats-officedocument.presentationml.slideLayout+xml"/>
  <Override PartName="/ppt/viewProps.xml" ContentType="application/vnd.openxmlformats-officedocument.presentationml.viewProp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notesMaster" Target="notesMasters/notesMaster1.xml"/><Relationship Id="rId33" Type="http://schemas.openxmlformats.org/officeDocument/2006/relationships/presProps" Target="presProps.xml" /><Relationship Id="rId34" Type="http://schemas.openxmlformats.org/officeDocument/2006/relationships/tableStyles" Target="tableStyles.xml" /><Relationship Id="rId35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 hidden="0"/>
          <p:cNvSpPr>
            <a:spLocks noGrp="1"/>
          </p:cNvSpPr>
          <p:nvPr isPhoto="0" userDrawn="0">
            <p:ph type="hdr" sz="quarter" hasCustomPrompt="0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idx="1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32E96E-41F7-40C5-8419-297958CC00FA}" type="datetimeFigureOut">
              <a:rPr lang="en-US"/>
              <a:t/>
            </a:fld>
            <a:endParaRPr lang="en-US"/>
          </a:p>
        </p:txBody>
      </p:sp>
      <p:sp>
        <p:nvSpPr>
          <p:cNvPr id="6" name="Slide Image Placeholder 3" hidden="0"/>
          <p:cNvSpPr>
            <a:spLocks noChangeAspect="1" noGrp="1" noRot="1"/>
          </p:cNvSpPr>
          <p:nvPr isPhoto="0" userDrawn="0">
            <p:ph type="sldImg" idx="2" hasCustomPrompt="0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Notes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4" hasCustomPrompt="0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5" hasCustomPrompt="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6999B8-B6B4-4561-A3CD-BBCDAB9FC9D9}" type="slidenum">
              <a:rPr lang="en-US"/>
              <a:t/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5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Convergence study performed up to 1 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200">
                          <a:latin typeface="Cambria Math"/>
                          <a:ea typeface="Cambria Math"/>
                          <a:cs typeface="Cambria Math"/>
                        </a:rPr>
                        <m:t>μ</m:t>
                      </m:r>
                    </m:oMath>
                  </m:oMathPara>
                </a14:m>
              </mc:Choice>
              <mc:Fallback/>
            </mc:AlternateContent>
            <a:r>
              <a:rPr lang="en-US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m accuracy</a:t>
            </a:r>
            <a:endParaRPr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/>
              <a:t>11/25/2020</a:t>
            </a:r>
            <a:endParaRPr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9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60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Update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Alice Petry</a:t>
            </a:r>
            <a:endParaRPr sz="2400"/>
          </a:p>
          <a:p>
            <a:pPr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HIP Summer Trainee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Sept-Nov 2020</a:t>
            </a:r>
            <a:endParaRPr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Boundary Conditions - Structural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8280852" cy="4351338"/>
          </a:xfrm>
        </p:spPr>
        <p:txBody>
          <a:bodyPr/>
          <a:lstStyle/>
          <a:p>
            <a:pPr>
              <a:defRPr/>
            </a:pPr>
            <a:r>
              <a:rPr/>
              <a:t>Zero displacement in X and Y direction applied to the faces of the right-most cut</a:t>
            </a:r>
            <a:r>
              <a:rPr/>
              <a:t> (brown)</a:t>
            </a:r>
            <a:endParaRPr/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Zero displacement in Y and Z direction applied to the faces of the left-most cut</a:t>
            </a:r>
            <a:r>
              <a:rPr/>
              <a:t>s (grey)</a:t>
            </a:r>
            <a:endParaRPr/>
          </a:p>
          <a:p>
            <a:pPr>
              <a:defRPr/>
            </a:pPr>
            <a:r>
              <a:rPr/>
              <a:t>Gravity pointing in the +Y-direction</a:t>
            </a: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28215" t="929" r="34366" b="1504"/>
          <a:stretch/>
        </p:blipFill>
        <p:spPr bwMode="auto">
          <a:xfrm flipH="0" flipV="0">
            <a:off x="9972829" y="667542"/>
            <a:ext cx="2222498" cy="3333748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3"/>
          <a:srcRect l="0" t="0" r="0" b="0"/>
          <a:stretch/>
        </p:blipFill>
        <p:spPr bwMode="auto">
          <a:xfrm>
            <a:off x="6255329" y="4226139"/>
            <a:ext cx="5940000" cy="2612091"/>
          </a:xfrm>
          <a:prstGeom prst="rect">
            <a:avLst/>
          </a:prstGeom>
        </p:spPr>
      </p:pic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94F8716-1170-5E9E-32CA-5BF99CF42745}" type="slidenum">
              <a:rPr lang="en-US"/>
              <a:t/>
            </a:fld>
            <a:endParaRPr lang="en-US"/>
          </a:p>
        </p:txBody>
      </p:sp>
      <p:sp>
        <p:nvSpPr>
          <p:cNvPr id="9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Parameter Set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Position of cooling channel with respect to center axis of the disk stack</a:t>
            </a:r>
            <a:r>
              <a:rPr/>
              <a:t>: d = 15 mm - 30 mm</a:t>
            </a:r>
            <a:endParaRPr/>
          </a:p>
          <a:p>
            <a:pPr>
              <a:defRPr/>
            </a:pPr>
            <a:r>
              <a:rPr/>
              <a:t>Cooling channel radius</a:t>
            </a:r>
            <a:r>
              <a:rPr/>
              <a:t> r</a:t>
            </a:r>
            <a:endParaRPr/>
          </a:p>
          <a:p>
            <a:pPr>
              <a:defRPr/>
            </a:pPr>
            <a:r>
              <a:rPr/>
              <a:t>Cooling fluid mass flow rate: Q = 2 L/min - 2.5 L/min</a:t>
            </a:r>
            <a:endParaRPr/>
          </a:p>
          <a:p>
            <a:pPr>
              <a:defRPr/>
            </a:pPr>
            <a:r>
              <a:rPr/>
              <a:t>Average cooling channel film coefficient h (convective heat transfer coefficient)</a:t>
            </a:r>
            <a:endParaRPr/>
          </a:p>
          <a:p>
            <a:pPr>
              <a:defRPr/>
            </a:pPr>
            <a:r>
              <a:rPr/>
              <a:t>Cooling channel layouts</a:t>
            </a:r>
            <a:endParaRPr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C7267CF-7F7E-0C5E-C137-B4BDB6A75464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Preliminary Results for CLEX Structure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155998" y="1773792"/>
            <a:ext cx="5940000" cy="4455000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3"/>
          <a:srcRect l="0" t="0" r="0" b="0"/>
          <a:stretch/>
        </p:blipFill>
        <p:spPr bwMode="auto">
          <a:xfrm>
            <a:off x="6095998" y="1773792"/>
            <a:ext cx="5940000" cy="4455000"/>
          </a:xfrm>
          <a:prstGeom prst="rect">
            <a:avLst/>
          </a:prstGeom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457894" y="6260606"/>
            <a:ext cx="11276211" cy="4572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/>
              <a:t>Max deformation and max temperature depend on the cooling channel placement</a:t>
            </a:r>
            <a:endParaRPr sz="2400"/>
          </a:p>
        </p:txBody>
      </p:sp>
      <p:sp>
        <p:nvSpPr>
          <p:cNvPr id="9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2E9E3F-F4A4-03B2-C3D7-D4BC48AFB169}" type="slidenum">
              <a:rPr lang="en-US"/>
              <a:t/>
            </a:fld>
            <a:endParaRPr lang="en-US"/>
          </a:p>
        </p:txBody>
      </p:sp>
      <p:sp>
        <p:nvSpPr>
          <p:cNvPr id="10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Preliminary Results for CLEX Structure</a:t>
            </a:r>
            <a:br>
              <a:rPr/>
            </a:br>
            <a:r>
              <a:rPr sz="2600"/>
              <a:t>Min. Deformation (Left) vs Max. Deformation (Right)</a:t>
            </a:r>
            <a:endParaRPr sz="2600"/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155998" y="1747791"/>
            <a:ext cx="5940000" cy="4455000"/>
          </a:xfrm>
          <a:prstGeom prst="rect">
            <a:avLst/>
          </a:prstGeom>
        </p:spPr>
      </p:pic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3"/>
          <a:srcRect l="0" t="0" r="0" b="0"/>
          <a:stretch/>
        </p:blipFill>
        <p:spPr bwMode="auto">
          <a:xfrm>
            <a:off x="6095998" y="1747791"/>
            <a:ext cx="5940000" cy="4455000"/>
          </a:xfrm>
          <a:prstGeom prst="rect">
            <a:avLst/>
          </a:prstGeom>
        </p:spPr>
      </p:pic>
      <p:sp>
        <p:nvSpPr>
          <p:cNvPr id="7" name="" hidden="0"/>
          <p:cNvSpPr/>
          <p:nvPr isPhoto="0" userDrawn="0"/>
        </p:nvSpPr>
        <p:spPr bwMode="auto">
          <a:xfrm flipH="0" flipV="0">
            <a:off x="558498" y="6232863"/>
            <a:ext cx="10795301" cy="4572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/>
              <a:t>Deformation is highly dependent on the convective heat transfer coefficient</a:t>
            </a:r>
            <a:endParaRPr sz="2400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7F9F22A-A102-2ED2-1757-7CA55062A832}" type="slidenum">
              <a:rPr lang="en-US"/>
              <a:t/>
            </a:fld>
            <a:endParaRPr lang="en-US"/>
          </a:p>
        </p:txBody>
      </p:sp>
      <p:sp>
        <p:nvSpPr>
          <p:cNvPr id="9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Updated Simulation Boundaries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Base model: Layout with a single cooling path</a:t>
            </a:r>
            <a:endParaRPr/>
          </a:p>
          <a:p>
            <a:pPr lvl="1">
              <a:defRPr/>
            </a:pPr>
            <a:r>
              <a:rPr/>
              <a:t>r = 4 mm, </a:t>
            </a:r>
            <a:r>
              <a:rPr/>
              <a:t>Q</a:t>
            </a:r>
            <a:r>
              <a:rPr baseline="-25000"/>
              <a:t>SAS</a:t>
            </a:r>
            <a:r>
              <a:rPr/>
              <a:t> = 2 L/min, </a:t>
            </a:r>
            <a:r>
              <a:rPr b="1"/>
              <a:t>Re = 6212</a:t>
            </a:r>
            <a:r>
              <a:rPr b="0"/>
              <a:t>, </a:t>
            </a:r>
            <a:r>
              <a:rPr b="1"/>
              <a:t>f = 3.61e-2</a:t>
            </a:r>
            <a:r>
              <a:rPr b="0"/>
              <a:t>, h = 3613</a:t>
            </a:r>
            <a:endParaRPr b="0"/>
          </a:p>
          <a:p>
            <a:pPr lvl="0">
              <a:defRPr/>
            </a:pPr>
            <a:r>
              <a:rPr/>
              <a:t>Alternative design: Layout with two cooling paths</a:t>
            </a:r>
            <a:endParaRPr/>
          </a:p>
          <a:p>
            <a:pPr lvl="1">
              <a:defRPr/>
            </a:pPr>
            <a:r>
              <a:rPr/>
              <a:t>r = 2 mm, </a:t>
            </a:r>
            <a:r>
              <a:rPr b="0"/>
              <a:t>Q</a:t>
            </a:r>
            <a:r>
              <a:rPr b="0" baseline="-25000"/>
              <a:t>SAS</a:t>
            </a:r>
            <a:r>
              <a:rPr b="0"/>
              <a:t> = 2 L/min, </a:t>
            </a:r>
            <a:r>
              <a:rPr b="1"/>
              <a:t>Re = 6212</a:t>
            </a:r>
            <a:r>
              <a:rPr b="0"/>
              <a:t>, </a:t>
            </a:r>
            <a:r>
              <a:rPr b="1"/>
              <a:t>f = 3.61e-2</a:t>
            </a:r>
            <a:r>
              <a:rPr b="0"/>
              <a:t>, h = 7226</a:t>
            </a:r>
            <a:endParaRPr b="0"/>
          </a:p>
          <a:p>
            <a:pPr lvl="0">
              <a:defRPr/>
            </a:pPr>
            <a:r>
              <a:rPr b="0"/>
              <a:t>Alternative design: Layout with four cooling paths</a:t>
            </a:r>
            <a:endParaRPr b="0"/>
          </a:p>
          <a:p>
            <a:pPr lvl="1">
              <a:defRPr/>
            </a:pPr>
            <a:r>
              <a:rPr b="0"/>
              <a:t>r = 1 mm --&gt; unrealistically small</a:t>
            </a:r>
            <a:endParaRPr b="0"/>
          </a:p>
          <a:p>
            <a:pPr lvl="0">
              <a:defRPr/>
            </a:pPr>
            <a:r>
              <a:rPr/>
              <a:t>The designs are (to some extent) dynamically similar due to Re</a:t>
            </a:r>
            <a:endParaRPr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CCC0FBC-FD12-592A-B896-6CD7344369EA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 flipH="0" flipV="0">
            <a:off x="0" y="0"/>
            <a:ext cx="12177027" cy="5770485"/>
          </a:xfrm>
          <a:prstGeom prst="rect">
            <a:avLst/>
          </a:prstGeom>
        </p:spPr>
      </p:pic>
      <p:sp>
        <p:nvSpPr>
          <p:cNvPr id="5" name="" hidden="0"/>
          <p:cNvSpPr/>
          <p:nvPr isPhoto="0" userDrawn="0"/>
        </p:nvSpPr>
        <p:spPr bwMode="auto">
          <a:xfrm flipH="0" flipV="0">
            <a:off x="3637906" y="5927694"/>
            <a:ext cx="4901213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2800"/>
              <a:t>Considered Channel Layouts</a:t>
            </a:r>
            <a:endParaRPr sz="2800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72774C4-D864-5232-0205-125C0D8A8A36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Results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9" y="1825624"/>
            <a:ext cx="5256896" cy="4351338"/>
          </a:xfrm>
        </p:spPr>
        <p:txBody>
          <a:bodyPr/>
          <a:lstStyle/>
          <a:p>
            <a:pPr>
              <a:defRPr/>
            </a:pPr>
            <a:r>
              <a:rPr sz="2200"/>
              <a:t>Average and maximum temperature in cavity disk stack depends on cooling channel position.</a:t>
            </a:r>
            <a:endParaRPr sz="2200"/>
          </a:p>
          <a:p>
            <a:pPr lvl="1">
              <a:defRPr/>
            </a:pPr>
            <a:r>
              <a:rPr sz="2200"/>
              <a:t>Temperature is minimized as distance between beam line and cooling channels is minimized.</a:t>
            </a:r>
            <a:endParaRPr sz="2200"/>
          </a:p>
          <a:p>
            <a:pPr lvl="0">
              <a:defRPr/>
            </a:pPr>
            <a:r>
              <a:rPr sz="2200"/>
              <a:t>Average and maximum temperature are higher when RF losses are higher.</a:t>
            </a:r>
            <a:endParaRPr sz="2200"/>
          </a:p>
          <a:p>
            <a:pPr lvl="0">
              <a:defRPr/>
            </a:pPr>
            <a:r>
              <a:rPr sz="2200"/>
              <a:t>The different cooling channel layouts result in approx. equal average and maximum temperatures.</a:t>
            </a:r>
            <a:endParaRPr sz="2200"/>
          </a:p>
          <a:p>
            <a:pPr lvl="1">
              <a:defRPr/>
            </a:pPr>
            <a:r>
              <a:rPr sz="1800"/>
              <a:t>One channel layout performs slightly better expect when d = 15 mm.</a:t>
            </a:r>
            <a:endParaRPr sz="2200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6095999" y="2247159"/>
            <a:ext cx="5940000" cy="3680431"/>
          </a:xfrm>
          <a:prstGeom prst="rect">
            <a:avLst/>
          </a:prstGeom>
        </p:spPr>
      </p:pic>
      <p:sp>
        <p:nvSpPr>
          <p:cNvPr id="7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FBC6C64-3A34-302E-5F48-745CE9178399}" type="slidenum">
              <a:rPr lang="en-US"/>
              <a:t/>
            </a:fld>
            <a:endParaRPr lang="en-US"/>
          </a:p>
        </p:txBody>
      </p:sp>
      <p:sp>
        <p:nvSpPr>
          <p:cNvPr id="8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Results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9" y="1825624"/>
            <a:ext cx="5247649" cy="4351338"/>
          </a:xfrm>
        </p:spPr>
        <p:txBody>
          <a:bodyPr/>
          <a:lstStyle/>
          <a:p>
            <a:pPr>
              <a:defRPr/>
            </a:pPr>
            <a:r>
              <a:rPr sz="2200"/>
              <a:t>An even temperature distribution results in an even deformation due to thermal expansion.</a:t>
            </a:r>
            <a:endParaRPr sz="2200"/>
          </a:p>
          <a:p>
            <a:pPr>
              <a:defRPr/>
            </a:pPr>
            <a:r>
              <a:rPr sz="2200"/>
              <a:t>Two symmetric paths results in an even temperature distribution throughout the SAS.</a:t>
            </a:r>
            <a:endParaRPr sz="2200"/>
          </a:p>
          <a:p>
            <a:pPr>
              <a:defRPr/>
            </a:pPr>
            <a:r>
              <a:rPr sz="2200"/>
              <a:t>Temperature distribution not centered for other layouts.</a:t>
            </a:r>
            <a:endParaRPr sz="2200"/>
          </a:p>
          <a:p>
            <a:pPr lvl="1">
              <a:defRPr/>
            </a:pPr>
            <a:r>
              <a:rPr sz="2200"/>
              <a:t>Potential irregular thermal expansion along beam line.</a:t>
            </a:r>
            <a:endParaRPr sz="2200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6095999" y="1825624"/>
            <a:ext cx="5940000" cy="3921176"/>
          </a:xfrm>
          <a:prstGeom prst="rect">
            <a:avLst/>
          </a:prstGeom>
        </p:spPr>
      </p:pic>
      <p:sp>
        <p:nvSpPr>
          <p:cNvPr id="7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0FDF38B-6EF1-9692-7D6F-C2CB3453072F}" type="slidenum">
              <a:rPr lang="en-US"/>
              <a:t/>
            </a:fld>
            <a:endParaRPr lang="en-US"/>
          </a:p>
        </p:txBody>
      </p:sp>
      <p:sp>
        <p:nvSpPr>
          <p:cNvPr id="8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Results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9" y="1825624"/>
            <a:ext cx="5284639" cy="4351338"/>
          </a:xfrm>
        </p:spPr>
        <p:txBody>
          <a:bodyPr/>
          <a:lstStyle/>
          <a:p>
            <a:pPr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Horizontal (X)</a:t>
            </a:r>
            <a:r>
              <a:rPr sz="2000"/>
              <a:t> and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longitudinal deformation (Z)</a:t>
            </a:r>
            <a:r>
              <a:rPr sz="2000"/>
              <a:t> are similar for each layout and have the largest magnitude.</a:t>
            </a:r>
            <a:endParaRPr sz="2000"/>
          </a:p>
          <a:p>
            <a:pPr>
              <a:defRPr/>
            </a:pPr>
            <a:r>
              <a:rPr sz="2000"/>
              <a:t>Vertical deformation (Y) differs for different layouts:</a:t>
            </a:r>
            <a:endParaRPr sz="2000"/>
          </a:p>
          <a:p>
            <a:pPr lvl="1">
              <a:defRPr/>
            </a:pPr>
            <a:r>
              <a:rPr sz="2000"/>
              <a:t>One channel: deformation shaped in parabola, minimum deformation at the center</a:t>
            </a:r>
            <a:endParaRPr sz="2000"/>
          </a:p>
          <a:p>
            <a:pPr lvl="1">
              <a:defRPr/>
            </a:pPr>
            <a:r>
              <a:rPr sz="2000"/>
              <a:t>Two channels: deformation linear across cavity disk stack.</a:t>
            </a:r>
            <a:endParaRPr sz="2000"/>
          </a:p>
          <a:p>
            <a:pPr lvl="1">
              <a:defRPr/>
            </a:pPr>
            <a:r>
              <a:rPr sz="2000"/>
              <a:t>Two symmetric paths performs best since the difference between min and max deformation is smallest and deformation is linear</a:t>
            </a:r>
            <a:endParaRPr sz="2000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6095999" y="1027906"/>
            <a:ext cx="5940000" cy="5199999"/>
          </a:xfrm>
          <a:prstGeom prst="rect">
            <a:avLst/>
          </a:prstGeom>
        </p:spPr>
      </p:pic>
      <p:sp>
        <p:nvSpPr>
          <p:cNvPr id="7" name="" hidden="0"/>
          <p:cNvSpPr/>
          <p:nvPr isPhoto="0" userDrawn="0"/>
        </p:nvSpPr>
        <p:spPr bwMode="auto">
          <a:xfrm flipH="0" flipV="0">
            <a:off x="6298543" y="6343834"/>
            <a:ext cx="5595357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RF Loss: 800 W</a:t>
            </a:r>
            <a:endParaRPr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8903B7-16C2-5910-9C8F-B2A2BE435BB9}" type="slidenum">
              <a:rPr lang="en-US"/>
              <a:t/>
            </a:fld>
            <a:endParaRPr lang="en-US"/>
          </a:p>
        </p:txBody>
      </p:sp>
      <p:sp>
        <p:nvSpPr>
          <p:cNvPr id="9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Results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6269854" y="1403802"/>
            <a:ext cx="5940000" cy="5194982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3"/>
          <a:srcRect l="0" t="0" r="0" b="0"/>
          <a:stretch/>
        </p:blipFill>
        <p:spPr bwMode="auto">
          <a:xfrm>
            <a:off x="155999" y="1403802"/>
            <a:ext cx="5940000" cy="5199999"/>
          </a:xfrm>
          <a:prstGeom prst="rect">
            <a:avLst/>
          </a:prstGeom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2007669" y="6556528"/>
            <a:ext cx="1997727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800 W</a:t>
            </a:r>
            <a:endParaRPr/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8240972" y="6556528"/>
            <a:ext cx="1997870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1100 W</a:t>
            </a:r>
            <a:endParaRPr/>
          </a:p>
        </p:txBody>
      </p:sp>
      <p:sp>
        <p:nvSpPr>
          <p:cNvPr id="10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F8B3437-4E47-7DDA-AE7C-D8775DBDC289}" type="slidenum">
              <a:rPr lang="en-US"/>
              <a:t/>
            </a:fld>
            <a:endParaRPr lang="en-US"/>
          </a:p>
        </p:txBody>
      </p:sp>
      <p:sp>
        <p:nvSpPr>
          <p:cNvPr id="11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Index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Mission</a:t>
            </a:r>
            <a:endParaRPr/>
          </a:p>
          <a:p>
            <a:pPr>
              <a:defRPr/>
            </a:pPr>
            <a:r>
              <a:rPr/>
              <a:t>Geometry</a:t>
            </a:r>
            <a:endParaRPr/>
          </a:p>
          <a:p>
            <a:pPr>
              <a:defRPr/>
            </a:pPr>
            <a:r>
              <a:rPr/>
              <a:t>FEA Model</a:t>
            </a:r>
            <a:endParaRPr/>
          </a:p>
          <a:p>
            <a:pPr>
              <a:defRPr/>
            </a:pPr>
            <a:r>
              <a:rPr/>
              <a:t>Simulation Setup</a:t>
            </a:r>
            <a:endParaRPr/>
          </a:p>
          <a:p>
            <a:pPr>
              <a:defRPr/>
            </a:pPr>
            <a:r>
              <a:rPr/>
              <a:t>Boundary Conditions</a:t>
            </a:r>
            <a:endParaRPr/>
          </a:p>
          <a:p>
            <a:pPr>
              <a:defRPr/>
            </a:pPr>
            <a:r>
              <a:rPr/>
              <a:t>Parameters</a:t>
            </a:r>
            <a:endParaRPr/>
          </a:p>
          <a:p>
            <a:pPr>
              <a:defRPr/>
            </a:pPr>
            <a:r>
              <a:rPr/>
              <a:t>Results</a:t>
            </a:r>
            <a:endParaRPr/>
          </a:p>
          <a:p>
            <a:pPr>
              <a:defRPr/>
            </a:pPr>
            <a:r>
              <a:rPr/>
              <a:t>Pipe Losses</a:t>
            </a:r>
            <a:endParaRPr/>
          </a:p>
          <a:p>
            <a:pPr>
              <a:defRPr/>
            </a:pPr>
            <a:r>
              <a:rPr/>
              <a:t>Conclusion</a:t>
            </a:r>
            <a:endParaRPr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64C78E4-ECEB-CB39-183A-59BEFB5DC7B0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Results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9" y="1825624"/>
            <a:ext cx="5238401" cy="4351338"/>
          </a:xfrm>
        </p:spPr>
        <p:txBody>
          <a:bodyPr/>
          <a:lstStyle/>
          <a:p>
            <a:pPr>
              <a:defRPr/>
            </a:pPr>
            <a:r>
              <a:rPr sz="2000"/>
              <a:t>Shape of the x-deformation most likely caused by the position of the supports</a:t>
            </a:r>
            <a:endParaRPr sz="2000"/>
          </a:p>
          <a:p>
            <a:pPr lvl="1">
              <a:defRPr/>
            </a:pPr>
            <a:r>
              <a:rPr sz="2000"/>
              <a:t>Cavity disk stack expands thermally</a:t>
            </a:r>
            <a:endParaRPr sz="2000"/>
          </a:p>
          <a:p>
            <a:pPr lvl="1">
              <a:defRPr/>
            </a:pPr>
            <a:r>
              <a:rPr sz="2000"/>
              <a:t>Side with two supports stiffer than side with single </a:t>
            </a:r>
            <a:br>
              <a:rPr sz="2000"/>
            </a:br>
            <a:r>
              <a:rPr sz="2000"/>
              <a:t>support</a:t>
            </a:r>
            <a:endParaRPr sz="2000"/>
          </a:p>
          <a:p>
            <a:pPr lvl="1">
              <a:defRPr/>
            </a:pPr>
            <a:r>
              <a:rPr sz="2000"/>
              <a:t>Structure </a:t>
            </a:r>
            <a:br>
              <a:rPr sz="2000"/>
            </a:br>
            <a:r>
              <a:rPr sz="2000"/>
              <a:t>"bends" </a:t>
            </a:r>
            <a:br>
              <a:rPr sz="2000"/>
            </a:br>
            <a:r>
              <a:rPr sz="2000"/>
              <a:t>around the </a:t>
            </a:r>
            <a:br>
              <a:rPr sz="2000"/>
            </a:br>
            <a:r>
              <a:rPr sz="2000"/>
              <a:t>single </a:t>
            </a:r>
            <a:br>
              <a:rPr sz="2000"/>
            </a:br>
            <a:r>
              <a:rPr sz="2000"/>
              <a:t>support</a:t>
            </a:r>
            <a:endParaRPr sz="2000"/>
          </a:p>
          <a:p>
            <a:pPr lvl="1">
              <a:defRPr/>
            </a:pPr>
            <a:endParaRPr sz="2000"/>
          </a:p>
          <a:p>
            <a:pPr lvl="1">
              <a:defRPr/>
            </a:pPr>
            <a:endParaRPr sz="2000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6095999" y="1338536"/>
            <a:ext cx="5940000" cy="4838425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3"/>
          <a:srcRect l="28215" t="929" r="34366" b="1504"/>
          <a:stretch/>
        </p:blipFill>
        <p:spPr bwMode="auto">
          <a:xfrm rot="16199969" flipH="0" flipV="0">
            <a:off x="3665984" y="2586894"/>
            <a:ext cx="2222498" cy="3333748"/>
          </a:xfrm>
          <a:prstGeom prst="rect">
            <a:avLst/>
          </a:prstGeom>
        </p:spPr>
      </p:pic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FB0BA3F-B68D-C55E-39AE-98F8F820177D}" type="slidenum">
              <a:rPr lang="en-US"/>
              <a:t/>
            </a:fld>
            <a:endParaRPr lang="en-US"/>
          </a:p>
        </p:txBody>
      </p:sp>
      <p:sp>
        <p:nvSpPr>
          <p:cNvPr id="9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Pipe Pressure Losses and Cavitation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9" y="1825624"/>
            <a:ext cx="10657479" cy="4351338"/>
          </a:xfrm>
        </p:spPr>
        <p:txBody>
          <a:bodyPr/>
          <a:lstStyle/>
          <a:p>
            <a:pPr>
              <a:defRPr/>
            </a:pPr>
            <a:r>
              <a:rPr b="0"/>
              <a:t>Pipe pressure losses are relevant to design the coolant distribution system (choose pumps, pipes, fittings, etc.)</a:t>
            </a:r>
            <a:endParaRPr b="0"/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Cavitation occurs when the local pressure in the cooling channels is lower or equal to the vapor pressure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Vapor pressure of water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30 °C: 4.25 kPa (4.25e-2 bar)</a:t>
            </a:r>
            <a:endParaRPr lang="en-US" sz="24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35 °C: 5.63 kPa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(5.63e-2 bar)</a:t>
            </a:r>
            <a:endParaRPr lang="en-US" b="0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6232863" y="4296395"/>
            <a:ext cx="5940000" cy="1880567"/>
          </a:xfrm>
          <a:prstGeom prst="rect">
            <a:avLst/>
          </a:prstGeom>
        </p:spPr>
      </p:pic>
      <p:sp>
        <p:nvSpPr>
          <p:cNvPr id="7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C6F44B9-1C6C-8D1F-18F3-008ED1C24560}" type="slidenum">
              <a:rPr lang="en-US"/>
              <a:t/>
            </a:fld>
            <a:endParaRPr lang="en-US"/>
          </a:p>
        </p:txBody>
      </p:sp>
      <p:sp>
        <p:nvSpPr>
          <p:cNvPr id="8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Pipe Losses (Head Loss)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9" y="1825624"/>
            <a:ext cx="7929445" cy="4351338"/>
          </a:xfrm>
        </p:spPr>
        <p:txBody>
          <a:bodyPr/>
          <a:lstStyle/>
          <a:p>
            <a:pPr>
              <a:defRPr/>
            </a:pPr>
            <a:r>
              <a:rPr/>
              <a:t>Major losses (friction losses)</a:t>
            </a:r>
            <a:endParaRPr/>
          </a:p>
          <a:p>
            <a:pPr lvl="1">
              <a:defRPr/>
            </a:pPr>
            <a:r>
              <a:rPr/>
              <a:t>Caused by friction between the moving fluid and the pipe surface.</a:t>
            </a:r>
            <a:endParaRPr/>
          </a:p>
          <a:p>
            <a:pPr lvl="0">
              <a:defRPr/>
            </a:pPr>
            <a:r>
              <a:rPr/>
              <a:t>Minor losses</a:t>
            </a:r>
            <a:endParaRPr/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Caused by a change of section, valve, bend or other interruption.</a:t>
            </a:r>
            <a:endParaRPr lang="en-US" sz="2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Can be larger than the major losses.</a:t>
            </a:r>
            <a:endParaRPr lang="en-US" sz="2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lvl="0" indent="0">
              <a:buNone/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(Equations taken from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https://lo.unisa.edu.au/mod/book/tool/print/index.php?id=466227)</a:t>
            </a:r>
            <a:endParaRPr lang="en-US" sz="2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9201150" y="365124"/>
            <a:ext cx="2152649" cy="5000625"/>
          </a:xfrm>
          <a:prstGeom prst="rect">
            <a:avLst/>
          </a:prstGeom>
        </p:spPr>
      </p:pic>
      <p:sp>
        <p:nvSpPr>
          <p:cNvPr id="7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FFB236E-EC0C-2503-E559-7B7ECFCC0ACE}" type="slidenum">
              <a:rPr lang="en-US"/>
              <a:t/>
            </a:fld>
            <a:endParaRPr lang="en-US"/>
          </a:p>
        </p:txBody>
      </p:sp>
      <p:sp>
        <p:nvSpPr>
          <p:cNvPr id="8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Pipe Losses (Head Loss)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7" y="1681162"/>
            <a:ext cx="5157786" cy="8239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>
              <a:defRPr/>
            </a:pPr>
            <a:r>
              <a:rPr/>
              <a:t>Single cooling path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7" y="2505074"/>
            <a:ext cx="5157786" cy="3684587"/>
          </a:xfrm>
        </p:spPr>
        <p:txBody>
          <a:bodyPr/>
          <a:lstStyle/>
          <a:p>
            <a:pPr>
              <a:defRPr/>
            </a:pPr>
            <a:r>
              <a:rPr/>
              <a:t>Path length L</a:t>
            </a:r>
            <a:endParaRPr/>
          </a:p>
          <a:p>
            <a:pPr>
              <a:defRPr/>
            </a:pPr>
            <a:r>
              <a:rPr/>
              <a:t>Channel diameter D</a:t>
            </a:r>
            <a:endParaRPr/>
          </a:p>
          <a:p>
            <a:pPr>
              <a:defRPr/>
            </a:pPr>
            <a:r>
              <a:rPr/>
              <a:t>Volume flow rate Q</a:t>
            </a:r>
            <a:endParaRPr/>
          </a:p>
          <a:p>
            <a:pPr>
              <a:defRPr/>
            </a:pPr>
            <a:r>
              <a:rPr/>
              <a:t>Velocity V=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f>
                        <m:fPr>
                          <m:ctrlPr>
                            <a:rPr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i"/>
                            </m:rPr>
                            <a:rPr>
                              <a:latin typeface="Cambria Math"/>
                              <a:ea typeface="Cambria Math"/>
                              <a:cs typeface="Cambria Math"/>
                            </a:rPr>
                            <m:t>4Q</m:t>
                          </m:r>
                        </m:num>
                        <m:den>
                          <m:r>
                            <m:rPr/>
                            <a:rPr sz="2800">
                              <a:latin typeface="Cambria Math"/>
                              <a:ea typeface="Cambria Math"/>
                              <a:cs typeface="Cambria Math"/>
                            </a:rPr>
                            <m:t>π</m:t>
                          </m:r>
                          <m:sSup>
                            <m:sSupPr>
                              <m:ctrlPr>
                                <a:rPr sz="280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i"/>
                                </m:rPr>
                                <a:rPr sz="28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D</m:t>
                              </m:r>
                            </m:e>
                            <m:sup>
                              <m:r>
                                <m:rPr/>
                                <a:rPr sz="28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</mc:Choice>
              <mc:Fallback/>
            </mc:AlternateContent>
            <a:endParaRPr/>
          </a:p>
          <a:p>
            <a:pPr>
              <a:defRPr/>
            </a:pP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i"/>
                            </m:rPr>
                            <a:rPr>
                              <a:latin typeface="Cambria Math"/>
                              <a:ea typeface="Cambria Math"/>
                              <a:cs typeface="Cambria Math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i"/>
                            </m:rPr>
                            <a:rPr>
                              <a:latin typeface="Cambria Math"/>
                              <a:ea typeface="Cambria Math"/>
                              <a:cs typeface="Cambria Math"/>
                            </a:rPr>
                            <m:t>f</m:t>
                          </m:r>
                        </m:sub>
                      </m:sSub>
                      <m:r>
                        <m:rPr/>
                        <a:rPr>
                          <a:latin typeface="Cambria Math"/>
                          <a:ea typeface="Cambria Math"/>
                          <a:cs typeface="Cambria Math"/>
                        </a:rPr>
                        <m:t>=f</m:t>
                      </m:r>
                      <m:f>
                        <m:fPr>
                          <m:ctrlPr>
                            <a:rPr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i"/>
                            </m:rPr>
                            <a:rPr>
                              <a:latin typeface="Cambria Math"/>
                              <a:ea typeface="Cambria Math"/>
                              <a:cs typeface="Cambria Math"/>
                            </a:rPr>
                            <m:t>L</m:t>
                          </m:r>
                        </m:num>
                        <m:den>
                          <m:r>
                            <m:rPr>
                              <m:sty m:val="i"/>
                            </m:rPr>
                            <a:rPr>
                              <a:latin typeface="Cambria Math"/>
                              <a:ea typeface="Cambria Math"/>
                              <a:cs typeface="Cambria Math"/>
                            </a:rPr>
                            <m:t>D</m:t>
                          </m:r>
                        </m:den>
                      </m:f>
                      <m:f>
                        <m:fPr>
                          <m:ctrlPr>
                            <a:rPr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2800" i="1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i"/>
                                </m:rPr>
                                <a:rPr sz="28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V</m:t>
                              </m:r>
                            </m:e>
                            <m:sup>
                              <m:r>
                                <m:rPr>
                                  <m:sty m:val="i"/>
                                </m:rPr>
                                <a:rPr sz="28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i"/>
                            </m:rPr>
                            <a:rPr>
                              <a:latin typeface="Cambria Math"/>
                              <a:ea typeface="Cambria Math"/>
                              <a:cs typeface="Cambria Math"/>
                            </a:rPr>
                            <m:t>2g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2"/>
            <a:ext cx="5183187" cy="8239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>
              <a:defRPr/>
            </a:pPr>
            <a:r>
              <a:rPr/>
              <a:t>Two cooling paths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7" cy="3684587"/>
          </a:xfrm>
        </p:spPr>
        <p:txBody>
          <a:bodyPr/>
          <a:lstStyle/>
          <a:p>
            <a:pPr>
              <a:defRPr/>
            </a:pPr>
            <a:r>
              <a:rPr/>
              <a:t>Path length 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>
                          <a:latin typeface="Cambria Math"/>
                          <a:ea typeface="Cambria Math"/>
                          <a:cs typeface="Cambria Math"/>
                        </a:rPr>
                        <m:t>≅</m:t>
                      </m:r>
                    </m:oMath>
                  </m:oMathPara>
                </a14:m>
              </mc:Choice>
              <mc:Fallback/>
            </mc:AlternateContent>
            <a:r>
              <a:rPr/>
              <a:t> L/2</a:t>
            </a:r>
            <a:endParaRPr/>
          </a:p>
          <a:p>
            <a:pPr>
              <a:defRPr/>
            </a:pPr>
            <a:r>
              <a:rPr/>
              <a:t>Channel diameter D/2</a:t>
            </a:r>
            <a:endParaRPr/>
          </a:p>
          <a:p>
            <a:pPr>
              <a:defRPr/>
            </a:pPr>
            <a:r>
              <a:rPr/>
              <a:t>Volume flow rate Q/2</a:t>
            </a:r>
            <a:endParaRPr/>
          </a:p>
          <a:p>
            <a:pPr>
              <a:defRPr/>
            </a:pPr>
            <a:r>
              <a:rPr/>
              <a:t>Velocity 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f>
                        <m:fPr>
                          <m:ctrlPr>
                            <a:rPr sz="28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i"/>
                            </m:rPr>
                            <a:rPr sz="2800">
                              <a:latin typeface="Cambria Math"/>
                              <a:ea typeface="Cambria Math"/>
                              <a:cs typeface="Cambria Math"/>
                            </a:rPr>
                            <m:t>8Q</m:t>
                          </m:r>
                        </m:num>
                        <m:den>
                          <m:r>
                            <m:rPr/>
                            <a:rPr sz="2800">
                              <a:latin typeface="Cambria Math"/>
                              <a:ea typeface="Cambria Math"/>
                              <a:cs typeface="Cambria Math"/>
                            </a:rPr>
                            <m:t>π</m:t>
                          </m:r>
                          <m:sSup>
                            <m:sSupPr>
                              <m:ctrlPr>
                                <a:rPr sz="280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i"/>
                                </m:rPr>
                                <a:rPr sz="28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D</m:t>
                              </m:r>
                            </m:e>
                            <m:sup>
                              <m:r>
                                <m:rPr/>
                                <a:rPr sz="28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</mc:Choice>
              <mc:Fallback/>
            </mc:AlternateContent>
            <a:r>
              <a:rPr/>
              <a:t>=2V</a:t>
            </a:r>
            <a:endParaRPr sz="2800">
              <a:latin typeface="Cambria Math"/>
              <a:ea typeface="Cambria Math"/>
              <a:cs typeface="Cambria Math"/>
            </a:endParaRPr>
          </a:p>
          <a:p>
            <a:pPr>
              <a:defRPr/>
            </a:pP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8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i"/>
                            </m:rPr>
                            <a:rPr sz="2800">
                              <a:latin typeface="Cambria Math"/>
                              <a:ea typeface="Cambria Math"/>
                              <a:cs typeface="Cambria Math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i"/>
                            </m:rPr>
                            <a:rPr sz="2800">
                              <a:latin typeface="Cambria Math"/>
                              <a:ea typeface="Cambria Math"/>
                              <a:cs typeface="Cambria Math"/>
                            </a:rPr>
                            <m:t>f</m:t>
                          </m:r>
                        </m:sub>
                      </m:sSub>
                      <m:r>
                        <m:rPr/>
                        <a:rPr sz="2800">
                          <a:latin typeface="Cambria Math"/>
                          <a:ea typeface="Cambria Math"/>
                          <a:cs typeface="Cambria Math"/>
                        </a:rPr>
                        <m:t>=4f</m:t>
                      </m:r>
                      <m:f>
                        <m:fPr>
                          <m:ctrlPr>
                            <a:rPr sz="28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i"/>
                            </m:rPr>
                            <a:rPr sz="2800">
                              <a:latin typeface="Cambria Math"/>
                              <a:ea typeface="Cambria Math"/>
                              <a:cs typeface="Cambria Math"/>
                            </a:rPr>
                            <m:t>L</m:t>
                          </m:r>
                        </m:num>
                        <m:den>
                          <m:r>
                            <m:rPr>
                              <m:sty m:val="i"/>
                            </m:rPr>
                            <a:rPr sz="2800">
                              <a:latin typeface="Cambria Math"/>
                              <a:ea typeface="Cambria Math"/>
                              <a:cs typeface="Cambria Math"/>
                            </a:rPr>
                            <m:t>D</m:t>
                          </m:r>
                        </m:den>
                      </m:f>
                      <m:f>
                        <m:fPr>
                          <m:ctrlPr>
                            <a:rPr sz="28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2800" i="1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i"/>
                                </m:rPr>
                                <a:rPr sz="28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V</m:t>
                              </m:r>
                            </m:e>
                            <m:sup>
                              <m:r>
                                <m:rPr>
                                  <m:sty m:val="i"/>
                                </m:rPr>
                                <a:rPr sz="28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i"/>
                            </m:rPr>
                            <a:rPr sz="2800">
                              <a:latin typeface="Cambria Math"/>
                              <a:ea typeface="Cambria Math"/>
                              <a:cs typeface="Cambria Math"/>
                            </a:rPr>
                            <m:t>2g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10005688" y="1847056"/>
            <a:ext cx="2152649" cy="5000625"/>
          </a:xfrm>
          <a:prstGeom prst="rect">
            <a:avLst/>
          </a:prstGeom>
        </p:spPr>
      </p:pic>
      <p:sp>
        <p:nvSpPr>
          <p:cNvPr id="10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AF2D5F5-C469-8A15-BA61-BD20071787BE}" type="slidenum">
              <a:rPr lang="en-US"/>
              <a:t/>
            </a:fld>
            <a:endParaRPr lang="en-US"/>
          </a:p>
        </p:txBody>
      </p:sp>
      <p:sp>
        <p:nvSpPr>
          <p:cNvPr id="11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Pipe Losses (Head Loss)</a:t>
            </a:r>
            <a:endParaRPr/>
          </a:p>
        </p:txBody>
      </p:sp>
      <p:sp>
        <p:nvSpPr>
          <p:cNvPr id="5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 flipH="0" flipV="0">
            <a:off x="5725194" y="1690687"/>
            <a:ext cx="5582367" cy="4216477"/>
          </a:xfrm>
        </p:spPr>
        <p:txBody>
          <a:bodyPr/>
          <a:lstStyle/>
          <a:p>
            <a:pPr>
              <a:defRPr/>
            </a:pPr>
            <a:r>
              <a:rPr sz="2400" b="1"/>
              <a:t>Single cooling path</a:t>
            </a:r>
            <a:endParaRPr sz="2400"/>
          </a:p>
          <a:p>
            <a:pPr lvl="1">
              <a:defRPr/>
            </a:pPr>
            <a:r>
              <a:rPr sz="2400"/>
              <a:t>Miter bend: 8</a:t>
            </a:r>
            <a:endParaRPr sz="2400"/>
          </a:p>
          <a:p>
            <a:pPr lvl="1">
              <a:defRPr/>
            </a:pPr>
            <a:r>
              <a:rPr sz="2400"/>
              <a:t>90° bend: 12</a:t>
            </a:r>
            <a:endParaRPr sz="2400"/>
          </a:p>
          <a:p>
            <a:pPr lvl="1">
              <a:defRPr/>
            </a:pPr>
            <a:r>
              <a:rPr sz="2400"/>
              <a:t>K</a:t>
            </a:r>
            <a:r>
              <a:rPr sz="2400" baseline="-25000"/>
              <a:t>tot</a:t>
            </a:r>
            <a:r>
              <a:rPr sz="2400"/>
              <a:t> = 8x1.1+12x0.3 </a:t>
            </a:r>
            <a:r>
              <a:rPr sz="2400"/>
              <a:t>= 12.4</a:t>
            </a:r>
            <a:endParaRPr sz="2400"/>
          </a:p>
          <a:p>
            <a:pPr lvl="1">
              <a:defRPr/>
            </a:pP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f</m:t>
                          </m:r>
                        </m:sub>
                      </m:sSub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=k</m:t>
                      </m:r>
                    </m:oMath>
                  </m:oMathPara>
                </a14:m>
              </mc:Choice>
              <mc:Fallback/>
            </mc:AlternateContent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f>
                        <m:f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2400" i="1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i"/>
                                </m:rPr>
                                <a:rPr sz="24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V</m:t>
                              </m:r>
                            </m:e>
                            <m:sup>
                              <m:r>
                                <m:rPr>
                                  <m:sty m:val="i"/>
                                </m:rPr>
                                <a:rPr sz="24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2g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 sz="2400"/>
          </a:p>
          <a:p>
            <a:pPr>
              <a:defRPr/>
            </a:pPr>
            <a:r>
              <a:rPr sz="2400" b="1"/>
              <a:t>Two cooling paths</a:t>
            </a:r>
            <a:endParaRPr sz="2400"/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Miter bend: 4</a:t>
            </a:r>
            <a:endParaRPr sz="2400"/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90° bend: 4</a:t>
            </a:r>
            <a:endParaRPr lang="en-US" sz="24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(Tee bend: 2)</a:t>
            </a:r>
            <a:endParaRPr lang="en-US" sz="2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</a:t>
            </a:r>
            <a:r>
              <a:rPr lang="en-US" sz="2400" b="0" i="0" u="none" strike="noStrike" cap="none" spc="0" baseline="-25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tot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4x1.1+4x0.3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5.6</a:t>
            </a:r>
            <a:endParaRPr sz="24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f</m:t>
                          </m:r>
                        </m:sub>
                      </m:sSub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=0.9k</m:t>
                      </m:r>
                    </m:oMath>
                  </m:oMathPara>
                </a14:m>
              </mc:Choice>
              <mc:Fallback/>
            </mc:AlternateContent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f>
                        <m:f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2400" i="1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i"/>
                                </m:rPr>
                                <a:rPr sz="24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V</m:t>
                              </m:r>
                            </m:e>
                            <m:sup>
                              <m:r>
                                <m:rPr>
                                  <m:sty m:val="i"/>
                                </m:rPr>
                                <a:rPr sz="24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2g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 sz="2400"/>
          </a:p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10005687" y="1847055"/>
            <a:ext cx="2152649" cy="5000625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3"/>
          <a:srcRect l="0" t="0" r="0" b="0"/>
          <a:stretch/>
        </p:blipFill>
        <p:spPr bwMode="auto">
          <a:xfrm flipH="0" flipV="0">
            <a:off x="858707" y="1690687"/>
            <a:ext cx="5161092" cy="3856577"/>
          </a:xfrm>
          <a:prstGeom prst="rect">
            <a:avLst/>
          </a:prstGeom>
        </p:spPr>
      </p:pic>
      <p:sp>
        <p:nvSpPr>
          <p:cNvPr id="8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6076240-F810-ADC2-47B7-12F49C81FD7B}" type="slidenum">
              <a:rPr lang="en-US"/>
              <a:t/>
            </a:fld>
            <a:endParaRPr lang="en-US"/>
          </a:p>
        </p:txBody>
      </p:sp>
      <p:sp>
        <p:nvSpPr>
          <p:cNvPr id="9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Pipe Losses (Pressure Loss)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Pressure drop can be calculated from the head loss as 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>
                          <a:latin typeface="Cambria Math"/>
                          <a:ea typeface="Cambria Math"/>
                          <a:cs typeface="Cambria Math"/>
                        </a:rPr>
                        <m:t>Δp</m:t>
                      </m:r>
                    </m:oMath>
                  </m:oMathPara>
                </a14:m>
              </mc:Choice>
              <mc:Fallback/>
            </mc:AlternateContent>
            <a:r>
              <a:rPr/>
              <a:t>=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>
                          <a:latin typeface="Cambria Math"/>
                          <a:ea typeface="Cambria Math"/>
                          <a:cs typeface="Cambria Math"/>
                        </a:rPr>
                        <m:t>ρ</m:t>
                      </m:r>
                      <m:r>
                        <m:rPr/>
                        <a:rPr>
                          <a:latin typeface="Cambria Math"/>
                          <a:ea typeface="Cambria Math"/>
                          <a:cs typeface="Cambria Math"/>
                        </a:rPr>
                        <m:t>g</m:t>
                      </m:r>
                      <m:sSub>
                        <m:sSubPr>
                          <m:ctrlPr>
                            <a:rPr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i"/>
                            </m:rPr>
                            <a:rPr>
                              <a:latin typeface="Cambria Math"/>
                              <a:ea typeface="Cambria Math"/>
                              <a:cs typeface="Cambria Math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i"/>
                            </m:rPr>
                            <a:rPr>
                              <a:latin typeface="Cambria Math"/>
                              <a:ea typeface="Cambria Math"/>
                              <a:cs typeface="Cambria Math"/>
                            </a:rPr>
                            <m:t>f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endParaRPr>
              <a:latin typeface="Cambria Math"/>
              <a:ea typeface="Cambria Math"/>
              <a:cs typeface="Cambria Math"/>
            </a:endParaRPr>
          </a:p>
          <a:p>
            <a:pPr>
              <a:defRPr/>
            </a:pPr>
            <a:r>
              <a:rPr/>
              <a:t>Single cooling path</a:t>
            </a:r>
            <a:endParaRPr/>
          </a:p>
          <a:p>
            <a:pPr lvl="1">
              <a:defRPr/>
            </a:pPr>
            <a:r>
              <a:rPr/>
              <a:t>h</a:t>
            </a:r>
            <a:r>
              <a:rPr baseline="-25000"/>
              <a:t>tot </a:t>
            </a:r>
            <a:r>
              <a:rPr/>
              <a:t>= 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(f</m:t>
                      </m:r>
                      <m:f>
                        <m:f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L</m:t>
                          </m:r>
                        </m:num>
                        <m:den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D</m:t>
                          </m:r>
                        </m:den>
                      </m:f>
                      <m:r>
                        <m:rPr>
                          <m:sty m:val="i"/>
                        </m:rPr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+</m:t>
                      </m:r>
                    </m:oMath>
                  </m:oMathPara>
                </a14:m>
              </mc:Choice>
              <mc:Fallback/>
            </mc:AlternateContent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k</m:t>
                      </m:r>
                    </m:oMath>
                  </m:oMathPara>
                </a14:m>
              </mc:Choice>
              <mc:Fallback/>
            </mc:AlternateContent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i"/>
                        </m:rPr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)</m:t>
                      </m:r>
                      <m:f>
                        <m:f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2400" i="1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i"/>
                                </m:rPr>
                                <a:rPr sz="24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V</m:t>
                              </m:r>
                            </m:e>
                            <m:sup>
                              <m:r>
                                <m:rPr>
                                  <m:sty m:val="i"/>
                                </m:rPr>
                                <a:rPr sz="24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2g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 lang="en-US" sz="24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Two cooling paths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</a:t>
            </a:r>
            <a:r>
              <a:rPr lang="en-US" sz="2400" b="0" i="0" u="none" strike="noStrike" cap="none" spc="0" baseline="-25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tot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(4f</m:t>
                      </m:r>
                      <m:f>
                        <m:f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L</m:t>
                          </m:r>
                        </m:num>
                        <m:den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D</m:t>
                          </m:r>
                        </m:den>
                      </m:f>
                      <m:r>
                        <m:rPr>
                          <m:sty m:val="i"/>
                        </m:rPr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+</m:t>
                      </m:r>
                    </m:oMath>
                  </m:oMathPara>
                </a14:m>
              </mc:Choice>
              <mc:Fallback/>
            </mc:AlternateContent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0.9k)</m:t>
                      </m:r>
                    </m:oMath>
                  </m:oMathPara>
                </a14:m>
              </mc:Choice>
              <mc:Fallback/>
            </mc:AlternateContent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f>
                        <m:f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2400" i="1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i"/>
                                </m:rPr>
                                <a:rPr sz="24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V</m:t>
                              </m:r>
                            </m:e>
                            <m:sup>
                              <m:r>
                                <m:rPr>
                                  <m:sty m:val="i"/>
                                </m:rPr>
                                <a:rPr sz="2400" u="none" strike="noStrike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i"/>
                            </m:r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2g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 lang="en-US" sz="24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head loss and pressure drop are larger in the two cooling channel layout BUT there are less bends per channel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less places where the flow can detach</a:t>
            </a:r>
            <a:endParaRPr lang="en-US" sz="24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should be a lower risk for the pressure to drop below the vapor pressure</a:t>
            </a: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91E530F-F9C2-62F6-5CE8-BFBACCEC5F23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Pipe Losses (Pressure Loss)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sz="2600"/>
              <a:t>Head loss and pressure loss calculations are subjected to significant uncertainty</a:t>
            </a:r>
            <a:endParaRPr/>
          </a:p>
          <a:p>
            <a:pPr lvl="1">
              <a:defRPr/>
            </a:pPr>
            <a:r>
              <a:rPr/>
              <a:t>Turbulent flow, smooth pipes, friction coefficient: 5% (3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>
                          <a:latin typeface="Cambria Math"/>
                          <a:ea typeface="Cambria Math"/>
                          <a:cs typeface="Cambria Math"/>
                        </a:rPr>
                        <m:t>σ</m:t>
                      </m:r>
                    </m:oMath>
                  </m:oMathPara>
                </a14:m>
              </mc:Choice>
              <mc:Fallback/>
            </mc:AlternateContent>
            <a:r>
              <a:rPr/>
              <a:t> Uncertainty)</a:t>
            </a:r>
            <a:endParaRPr/>
          </a:p>
          <a:p>
            <a:pPr lvl="1">
              <a:defRPr/>
            </a:pPr>
            <a:r>
              <a:rPr/>
              <a:t>Loss coefficient miter bend: 15%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(3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σ</m:t>
                      </m:r>
                    </m:oMath>
                  </m:oMathPara>
                </a14:m>
              </mc:Choice>
              <mc:Fallback/>
            </mc:AlternateContent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Uncertainty)</a:t>
            </a:r>
            <a:endParaRPr/>
          </a:p>
          <a:p>
            <a:pPr lvl="1">
              <a:defRPr/>
            </a:pPr>
            <a:r>
              <a:rPr/>
              <a:t>Loss coefficient 90° bend: 10%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(3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σ</m:t>
                      </m:r>
                    </m:oMath>
                  </m:oMathPara>
                </a14:m>
              </mc:Choice>
              <mc:Fallback/>
            </mc:AlternateContent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Uncertainty)</a:t>
            </a:r>
            <a:endParaRPr/>
          </a:p>
          <a:p>
            <a:pPr lvl="1">
              <a:defRPr/>
            </a:pPr>
            <a:r>
              <a:rPr/>
              <a:t>Loss coefficient Tee bend: 10% - 20%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(3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σ</m:t>
                      </m:r>
                    </m:oMath>
                  </m:oMathPara>
                </a14:m>
              </mc:Choice>
              <mc:Fallback/>
            </mc:AlternateContent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Uncertainty)</a:t>
            </a:r>
            <a:endParaRPr lang="en-US" sz="24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(from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Rennels, D.C. and Hudson, H.M., 2012. Pipe flow: A practical and comprehensive guide. John Wiley &amp; Sons.)</a:t>
            </a:r>
            <a:endParaRPr/>
          </a:p>
          <a:p>
            <a:pPr lvl="0">
              <a:defRPr/>
            </a:pPr>
            <a:r>
              <a:rPr sz="2600"/>
              <a:t>Pressure loss can be reduced through a smart channel layout e.g., by using a large bend radius or a smaller bend angle</a:t>
            </a:r>
            <a:endParaRPr sz="2600"/>
          </a:p>
          <a:p>
            <a:pPr lvl="0">
              <a:defRPr/>
            </a:pPr>
            <a:r>
              <a:rPr sz="2600"/>
              <a:t>CFD analysis and/or experimental setup of the cooling circuit is required to gain a better understanding of the performance of different layouts</a:t>
            </a:r>
            <a:endParaRPr sz="2600"/>
          </a:p>
          <a:p>
            <a:pPr lvl="0">
              <a:defRPr/>
            </a:pPr>
            <a:endParaRPr sz="2600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DB0C6BF-27A7-038F-124F-2781EE1AD74F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Conclusion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sz="2200"/>
              <a:t>The convective heat transfer coefficient has the largest influence on the cooling channel performance (according to the simulations).</a:t>
            </a:r>
            <a:endParaRPr sz="2200"/>
          </a:p>
          <a:p>
            <a:pPr>
              <a:defRPr/>
            </a:pPr>
            <a:r>
              <a:rPr sz="2200"/>
              <a:t>The four channel layout is not suitable due to the limited available water flow rates.</a:t>
            </a:r>
            <a:endParaRPr sz="2200"/>
          </a:p>
          <a:p>
            <a:pPr>
              <a:defRPr/>
            </a:pPr>
            <a:r>
              <a:rPr sz="2200"/>
              <a:t>The cooling channels should be placed closer to the location of RF losses (inside the cavity disks).</a:t>
            </a:r>
            <a:endParaRPr sz="2200"/>
          </a:p>
          <a:p>
            <a:pPr>
              <a:defRPr/>
            </a:pPr>
            <a:r>
              <a:rPr sz="2200"/>
              <a:t>The two symmetric channel layout results in the most even deformation due to thermal expansion.</a:t>
            </a:r>
            <a:endParaRPr sz="2200"/>
          </a:p>
          <a:p>
            <a:pPr>
              <a:defRPr/>
            </a:pPr>
            <a:r>
              <a:rPr sz="2200"/>
              <a:t>The surface roughness of the cooling channels should not be too high since this negatively affects the pipe pressure losses and elevates the risk of cavitation.</a:t>
            </a:r>
            <a:endParaRPr sz="2200"/>
          </a:p>
          <a:p>
            <a:pPr>
              <a:defRPr/>
            </a:pPr>
            <a:r>
              <a:rPr sz="2200"/>
              <a:t>The number of (sharp) bends in the cooling layout should be reduced to reduce pressure losses and the risk of cavitation.</a:t>
            </a:r>
            <a:endParaRPr sz="2200"/>
          </a:p>
          <a:p>
            <a:pPr>
              <a:defRPr/>
            </a:pPr>
            <a:endParaRPr sz="2200"/>
          </a:p>
          <a:p>
            <a:pPr>
              <a:defRPr/>
            </a:pPr>
            <a:endParaRPr sz="2200"/>
          </a:p>
          <a:p>
            <a:pPr>
              <a:defRPr/>
            </a:pPr>
            <a:endParaRPr sz="2200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B0D4FB7-0DCF-537F-9DAA-8596FD7AF29C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Context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Activities performed in this internship</a:t>
            </a:r>
            <a:endParaRPr/>
          </a:p>
          <a:p>
            <a:pPr lvl="1">
              <a:defRPr/>
            </a:pPr>
            <a:r>
              <a:rPr/>
              <a:t>Thermo-mechanical simulation of CLEX based SAS</a:t>
            </a:r>
            <a:endParaRPr/>
          </a:p>
          <a:p>
            <a:pPr lvl="2">
              <a:defRPr/>
            </a:pPr>
            <a:r>
              <a:rPr>
                <a:solidFill>
                  <a:schemeClr val="accent1"/>
                </a:solidFill>
              </a:rPr>
              <a:t>Updated (and simplified) boundary conditions to model RF losses in a SAS</a:t>
            </a:r>
            <a:endParaRPr>
              <a:solidFill>
                <a:schemeClr val="accent1"/>
              </a:solidFill>
            </a:endParaRPr>
          </a:p>
          <a:p>
            <a:pPr lvl="2">
              <a:defRPr/>
            </a:pPr>
            <a:r>
              <a:rPr>
                <a:solidFill>
                  <a:schemeClr val="accent1"/>
                </a:solidFill>
              </a:rPr>
              <a:t>Limited water flow rate compared to previous analysis</a:t>
            </a:r>
            <a:endParaRPr>
              <a:solidFill>
                <a:schemeClr val="accent1"/>
              </a:solidFill>
            </a:endParaRPr>
          </a:p>
          <a:p>
            <a:pPr lvl="2">
              <a:defRPr/>
            </a:pPr>
            <a:r>
              <a:rPr/>
              <a:t>Model validation based on previous work</a:t>
            </a:r>
            <a:endParaRPr/>
          </a:p>
          <a:p>
            <a:pPr lvl="1">
              <a:defRPr/>
            </a:pPr>
            <a:r>
              <a:rPr>
                <a:solidFill>
                  <a:schemeClr val="accent1"/>
                </a:solidFill>
              </a:rPr>
              <a:t>Pipe loss calculations</a:t>
            </a:r>
            <a:endParaRPr/>
          </a:p>
          <a:p>
            <a:pPr lvl="1">
              <a:defRPr/>
            </a:pPr>
            <a:r>
              <a:rPr strike="sngStrike"/>
              <a:t>Cooling channel layout for a CLIC module in CATIA</a:t>
            </a:r>
            <a:endParaRPr strike="sngStrike"/>
          </a:p>
          <a:p>
            <a:pPr lvl="2">
              <a:defRPr/>
            </a:pPr>
            <a:r>
              <a:rPr strike="noStrike">
                <a:solidFill>
                  <a:schemeClr val="accent1"/>
                </a:solidFill>
              </a:rPr>
              <a:t>Idea for channel layout worked out on paper and simple pipe loss calculations</a:t>
            </a:r>
            <a:endParaRPr strike="noStrike">
              <a:solidFill>
                <a:schemeClr val="accent1"/>
              </a:solidFill>
            </a:endParaRPr>
          </a:p>
          <a:p>
            <a:pPr lvl="2">
              <a:defRPr/>
            </a:pPr>
            <a:r>
              <a:rPr i="1" strike="noStrike">
                <a:solidFill>
                  <a:schemeClr val="tx1"/>
                </a:solidFill>
              </a:rPr>
              <a:t>Note: updated </a:t>
            </a:r>
            <a:r>
              <a:rPr lang="en-US" sz="2000" b="0" i="1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Cooling and Ventilation Studies for the CLIC required to take into account pressure losses per SAS</a:t>
            </a:r>
            <a:endParaRPr strike="noStrike">
              <a:solidFill>
                <a:schemeClr val="tx1"/>
              </a:solidFill>
            </a:endParaRPr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8EBD3EB-F5C1-4EA0-30B3-88E5EE206F8F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Mission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Define a cooling strategy for a </a:t>
            </a:r>
            <a:r>
              <a:rPr b="1"/>
              <a:t>S</a:t>
            </a:r>
            <a:r>
              <a:rPr/>
              <a:t>uper-</a:t>
            </a:r>
            <a:r>
              <a:rPr b="1"/>
              <a:t>A</a:t>
            </a:r>
            <a:r>
              <a:rPr/>
              <a:t>cceleration </a:t>
            </a:r>
            <a:r>
              <a:rPr b="1"/>
              <a:t>S</a:t>
            </a:r>
            <a:r>
              <a:rPr/>
              <a:t>tructure (SAS) of the two-beam module.</a:t>
            </a:r>
            <a:endParaRPr/>
          </a:p>
          <a:p>
            <a:pPr lvl="1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Summarize design requirements and relevant insights from previous work</a:t>
            </a:r>
            <a:endParaRPr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0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Design a cooling system for the two-beam module</a:t>
            </a:r>
            <a:endParaRPr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Design based on cooling philosophy</a:t>
            </a:r>
            <a:endParaRPr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CATIA used to create alternative designs</a:t>
            </a:r>
            <a:endParaRPr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ANSYS used to evaluate design</a:t>
            </a:r>
            <a:endParaRPr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01848FA-64B1-8311-D3A4-263E2B2B667A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Geometry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5251047" cy="4351338"/>
          </a:xfrm>
        </p:spPr>
        <p:txBody>
          <a:bodyPr/>
          <a:lstStyle/>
          <a:p>
            <a:pPr>
              <a:defRPr/>
            </a:pPr>
            <a:r>
              <a:rPr/>
              <a:t>ST1364474_01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17395" t="10691" r="19708" b="15153"/>
          <a:stretch/>
        </p:blipFill>
        <p:spPr bwMode="auto">
          <a:xfrm flipH="0" flipV="0">
            <a:off x="7189077" y="3384610"/>
            <a:ext cx="5031353" cy="3412352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3"/>
          <a:srcRect l="22999" t="9742" r="18307" b="20702"/>
          <a:stretch/>
        </p:blipFill>
        <p:spPr bwMode="auto">
          <a:xfrm flipH="0" flipV="0">
            <a:off x="7189077" y="0"/>
            <a:ext cx="5005670" cy="3412352"/>
          </a:xfrm>
          <a:prstGeom prst="rect">
            <a:avLst/>
          </a:prstGeom>
        </p:spPr>
      </p:pic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5F83543-D1A8-8BF2-8D3F-2B241598B03E}" type="slidenum">
              <a:rPr lang="en-US"/>
              <a:t/>
            </a:fld>
            <a:endParaRPr lang="en-US"/>
          </a:p>
        </p:txBody>
      </p:sp>
      <p:sp>
        <p:nvSpPr>
          <p:cNvPr id="9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FEA Model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7283049" cy="4351338"/>
          </a:xfrm>
        </p:spPr>
        <p:txBody>
          <a:bodyPr/>
          <a:lstStyle/>
          <a:p>
            <a:pPr>
              <a:defRPr/>
            </a:pPr>
            <a:r>
              <a:rPr/>
              <a:t>Removal of nuts, bolts, washers, flanges, connectors, wave guides, bellows, etc.</a:t>
            </a:r>
            <a:endParaRPr/>
          </a:p>
          <a:p>
            <a:pPr>
              <a:defRPr/>
            </a:pPr>
            <a:r>
              <a:rPr/>
              <a:t>Removal of fillets, chamfers, small holes, and grooves.</a:t>
            </a:r>
            <a:endParaRPr/>
          </a:p>
          <a:p>
            <a:pPr>
              <a:defRPr/>
            </a:pPr>
            <a:r>
              <a:rPr/>
              <a:t>Tuning holes are filled.</a:t>
            </a:r>
            <a:endParaRPr/>
          </a:p>
          <a:p>
            <a:pPr>
              <a:defRPr/>
            </a:pPr>
            <a:r>
              <a:rPr/>
              <a:t>Individual cavity disks are combined into one large component.</a:t>
            </a:r>
            <a:endParaRPr/>
          </a:p>
          <a:p>
            <a:pPr>
              <a:defRPr/>
            </a:pPr>
            <a:r>
              <a:rPr/>
              <a:t>Individual manifolds are combined into larger components.</a:t>
            </a:r>
            <a:endParaRPr/>
          </a:p>
          <a:p>
            <a:pPr>
              <a:defRPr/>
            </a:pPr>
            <a:r>
              <a:rPr/>
              <a:t>Cooling channels are located inside the disk stack.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21811" t="8119" r="18093" b="5004"/>
          <a:stretch/>
        </p:blipFill>
        <p:spPr bwMode="auto">
          <a:xfrm flipH="0" flipV="0">
            <a:off x="8129562" y="3470258"/>
            <a:ext cx="4078177" cy="3391438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3"/>
          <a:srcRect l="10793" t="3381" r="20549" b="4870"/>
          <a:stretch/>
        </p:blipFill>
        <p:spPr bwMode="auto">
          <a:xfrm flipH="0" flipV="0">
            <a:off x="8129562" y="335331"/>
            <a:ext cx="4078177" cy="3134926"/>
          </a:xfrm>
          <a:prstGeom prst="rect">
            <a:avLst/>
          </a:prstGeom>
        </p:spPr>
      </p:pic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79A0EA4-CC56-2F9D-CE0A-C2633147D9E3}" type="slidenum">
              <a:rPr lang="en-US"/>
              <a:t/>
            </a:fld>
            <a:endParaRPr lang="en-US"/>
          </a:p>
        </p:txBody>
      </p:sp>
      <p:sp>
        <p:nvSpPr>
          <p:cNvPr id="9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Simulation Setup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4171548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/>
              <a:t>Example Setup for setup with two cooling channels</a:t>
            </a:r>
            <a:endParaRPr/>
          </a:p>
          <a:p>
            <a:pPr marL="0" indent="0">
              <a:buNone/>
              <a:defRPr/>
            </a:pPr>
            <a:r>
              <a:rPr/>
              <a:t>Mesh</a:t>
            </a:r>
            <a:endParaRPr/>
          </a:p>
          <a:p>
            <a:pPr>
              <a:defRPr/>
            </a:pPr>
            <a:r>
              <a:rPr/>
              <a:t>Elements: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146446</a:t>
            </a:r>
            <a:endParaRPr/>
          </a:p>
          <a:p>
            <a:pPr>
              <a:defRPr/>
            </a:pPr>
            <a:r>
              <a:rPr/>
              <a:t>Nodes: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272945</a:t>
            </a: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3"/>
          <a:srcRect l="0" t="0" r="0" b="0"/>
          <a:stretch/>
        </p:blipFill>
        <p:spPr bwMode="auto">
          <a:xfrm flipH="0" flipV="0">
            <a:off x="0" y="4543713"/>
            <a:ext cx="4689464" cy="2289081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6095999" y="2456217"/>
            <a:ext cx="5940000" cy="1945564"/>
          </a:xfrm>
          <a:prstGeom prst="rect">
            <a:avLst/>
          </a:prstGeom>
        </p:spPr>
      </p:pic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F438739-F73E-0805-1008-62552572ACB2}" type="slidenum">
              <a:rPr lang="en-US"/>
              <a:t/>
            </a:fld>
            <a:endParaRPr lang="en-US"/>
          </a:p>
        </p:txBody>
      </p:sp>
      <p:sp>
        <p:nvSpPr>
          <p:cNvPr id="9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Boundary Conditions - Thermal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Ambient temperature: 28 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800">
                          <a:latin typeface="Cambria Math"/>
                          <a:ea typeface="Cambria Math"/>
                          <a:cs typeface="Cambria Math"/>
                        </a:rPr>
                        <m:t>℃</m:t>
                      </m:r>
                    </m:oMath>
                  </m:oMathPara>
                </a14:m>
              </mc:Choice>
              <mc:Fallback/>
            </mc:AlternateContent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Inlet coolant temperature: 27 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800">
                          <a:latin typeface="Cambria Math"/>
                          <a:ea typeface="Cambria Math"/>
                          <a:cs typeface="Cambria Math"/>
                        </a:rPr>
                        <m:t>℃</m:t>
                      </m:r>
                    </m:oMath>
                  </m:oMathPara>
                </a14:m>
              </mc:Choice>
              <mc:Fallback/>
            </mc:AlternateContent>
            <a:endParaRPr/>
          </a:p>
          <a:p>
            <a:pPr>
              <a:defRPr/>
            </a:pPr>
            <a:r>
              <a:rPr/>
              <a:t>Convection to Air: 5 W/(m</a:t>
            </a:r>
            <a:r>
              <a:rPr baseline="30000"/>
              <a:t>2</a:t>
            </a:r>
            <mc:AlternateContent xmlns:mc="http://schemas.openxmlformats.org/markup-compatibility/2006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>
                          <a:latin typeface="Cambria Math"/>
                          <a:ea typeface="Cambria Math"/>
                          <a:cs typeface="Cambria Math"/>
                        </a:rPr>
                        <m:t>℃</m:t>
                      </m:r>
                    </m:oMath>
                  </m:oMathPara>
                </a14:m>
              </mc:Choice>
              <mc:Fallback/>
            </mc:AlternateContent>
            <a:r>
              <a:rPr/>
              <a:t>) applied to all outer surfaces</a:t>
            </a:r>
            <a:endParaRPr/>
          </a:p>
          <a:p>
            <a:pPr>
              <a:defRPr/>
            </a:pPr>
            <a:r>
              <a:rPr/>
              <a:t>Radiation to Ambient: emissivity = 0.05 applied to all outer surfaces</a:t>
            </a:r>
            <a:endParaRPr/>
          </a:p>
          <a:p>
            <a:pPr>
              <a:defRPr/>
            </a:pPr>
            <a:r>
              <a:rPr/>
              <a:t>Convection between cooling fluid and cooling channels: calculated based on mass flow rate and cooling channel radius</a:t>
            </a:r>
            <a:endParaRPr/>
          </a:p>
          <a:p>
            <a:pPr>
              <a:defRPr/>
            </a:pPr>
            <a:r>
              <a:rPr strike="sngStrike"/>
              <a:t>Heat flux based on RF losses (calculated in HFSS) applied to surfaces inside the disk stack</a:t>
            </a:r>
            <a:endParaRPr strike="sngStrike"/>
          </a:p>
          <a:p>
            <a:pPr>
              <a:defRPr/>
            </a:pPr>
            <a:r>
              <a:rPr strike="noStrike"/>
              <a:t>Heat flow based on RF losses (values from the PIP) applied to the surfaces close to the irises inside the disk stack</a:t>
            </a:r>
            <a:endParaRPr strike="noStrik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0201708-A28E-6BD1-6574-71B34567BCE3}" type="slidenum">
              <a:rPr lang="en-US"/>
              <a:t/>
            </a:fld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Boundary Conditions - Thermal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9" y="1825624"/>
            <a:ext cx="10546508" cy="4351338"/>
          </a:xfrm>
        </p:spPr>
        <p:txBody>
          <a:bodyPr/>
          <a:lstStyle/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RF Losses based on thermo-mechanical simulations and measurements performed by Alex Vamvakas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Benefits</a:t>
            </a:r>
            <a:endParaRPr lang="en-US" sz="24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Determine the total RF losses (Input: 1 W; Loss: 0.76 W)</a:t>
            </a:r>
            <a:endParaRPr lang="en-US" sz="20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Visualize the distribution of RF losses</a:t>
            </a:r>
            <a:endParaRPr lang="en-US" sz="20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Disadvantage</a:t>
            </a:r>
            <a:endParaRPr lang="en-US" sz="24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Simulation of a TD24 structure --&gt; Current </a:t>
            </a:r>
            <a:b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simulation contains 2x26 cells</a:t>
            </a:r>
            <a:endParaRPr lang="en-US" sz="20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scaling factor is needed to distribute the RF </a:t>
            </a:r>
            <a:b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losses adequately over the SAS</a:t>
            </a:r>
            <a:endParaRPr lang="en-US" sz="20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ANSYS extrapolates external data over </a:t>
            </a:r>
            <a:b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different nodes, which can lead to inaccurate </a:t>
            </a:r>
            <a:b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RF loss distributions</a:t>
            </a:r>
            <a:endParaRPr lang="en-US" sz="20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2">
              <a:defRPr/>
            </a:pPr>
            <a:endParaRPr lang="en-US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 flipH="0" flipV="0">
            <a:off x="7539339" y="3375626"/>
            <a:ext cx="4627665" cy="3470748"/>
          </a:xfrm>
          <a:prstGeom prst="rect">
            <a:avLst/>
          </a:prstGeom>
        </p:spPr>
      </p:pic>
      <p:sp>
        <p:nvSpPr>
          <p:cNvPr id="7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1671033-A14E-3113-5AA6-D05289509B13}" type="slidenum">
              <a:rPr lang="en-US"/>
              <a:t/>
            </a:fld>
            <a:endParaRPr lang="en-US"/>
          </a:p>
        </p:txBody>
      </p:sp>
      <p:sp>
        <p:nvSpPr>
          <p:cNvPr id="8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Boundary Conditions - Thermal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Total RF loss for the drive-beam based and klystron based design are reported in the PIP</a:t>
            </a:r>
            <a:endParaRPr/>
          </a:p>
          <a:p>
            <a:pPr lvl="1">
              <a:defRPr/>
            </a:pPr>
            <a:r>
              <a:rPr/>
              <a:t>Based on the visualization from the HFSS simulation, these RF losses can be applied as heat flow on surfaces surrounding the irises</a:t>
            </a:r>
            <a:endParaRPr/>
          </a:p>
          <a:p>
            <a:pPr lvl="1">
              <a:defRPr/>
            </a:pPr>
            <a:r>
              <a:rPr/>
              <a:t>Input values: 800 W and 1100 W</a:t>
            </a: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0" r="0" b="0"/>
          <a:stretch/>
        </p:blipFill>
        <p:spPr bwMode="auto">
          <a:xfrm>
            <a:off x="8276577" y="4001293"/>
            <a:ext cx="3905249" cy="2857500"/>
          </a:xfrm>
          <a:prstGeom prst="rect">
            <a:avLst/>
          </a:prstGeom>
        </p:spPr>
      </p:pic>
      <p:sp>
        <p:nvSpPr>
          <p:cNvPr id="7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56DE37D-46F3-0FA8-A48E-413AA1DEB999}" type="slidenum">
              <a:rPr lang="en-US"/>
              <a:t/>
            </a:fld>
            <a:endParaRPr lang="en-US"/>
          </a:p>
        </p:txBody>
      </p:sp>
      <p:sp>
        <p:nvSpPr>
          <p:cNvPr id="8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11/25/2020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ONLYOFFICE/5.4.2.30</Application>
  <DocSecurity>0</DocSecurity>
  <PresentationFormat>Widescreen</PresentationFormat>
  <Paragraphs>0</Paragraphs>
  <Slides>28</Slides>
  <Notes>28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1</cp:revision>
  <dcterms:created xsi:type="dcterms:W3CDTF">2012-12-03T06:56:55Z</dcterms:created>
  <dcterms:modified xsi:type="dcterms:W3CDTF">2020-11-25T07:55:19Z</dcterms:modified>
  <cp:category/>
  <cp:contentStatus/>
  <cp:version/>
</cp:coreProperties>
</file>