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5" r:id="rId4"/>
    <p:sldId id="259" r:id="rId5"/>
    <p:sldId id="260" r:id="rId6"/>
    <p:sldId id="275" r:id="rId7"/>
    <p:sldId id="264" r:id="rId8"/>
    <p:sldId id="266" r:id="rId9"/>
    <p:sldId id="276" r:id="rId10"/>
    <p:sldId id="277" r:id="rId11"/>
    <p:sldId id="258" r:id="rId12"/>
    <p:sldId id="274" r:id="rId13"/>
    <p:sldId id="261" r:id="rId14"/>
    <p:sldId id="273" r:id="rId15"/>
    <p:sldId id="262" r:id="rId16"/>
    <p:sldId id="272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54734-23B9-4ABF-B0BC-EE641A1525D5}" type="datetimeFigureOut">
              <a:rPr lang="en-US" smtClean="0"/>
              <a:pPr/>
              <a:t>5/3/2010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15414-4B11-4179-B3DD-53EF5ACE943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45A4E32-EDBB-403E-89AD-5C7CC0EBB1F3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638800"/>
            <a:ext cx="10858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9431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5F00C-5703-40E4-8EC2-EB424E98D336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FA6C9-5852-4355-A98B-0BE2B375A5C8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C312A12-62E6-472D-94A7-FEC8B1E920F1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3DE48-E8CA-42B2-83E9-EA84B4781AB2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009E5-3CA6-4DEA-B6E7-E3B3B147F42B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AD76E-7EE2-482A-83F1-7F63E5135C4F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A1504C-D25B-4D30-B7A9-032E29AA4D68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2960F3F-93D1-4E10-9097-B24EBBD2309E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9A2F5AF-68F7-4B06-9394-FC5020783D2F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5DE62AC-2988-4E76-A897-99D4D9C1DD78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60F8A68-EF02-4CF8-8B26-43B4985D1C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752600" y="253536"/>
            <a:ext cx="69342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019800"/>
            <a:ext cx="7081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19431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tributionDisplay.py?contribId=49&amp;sessionId=4&amp;materialId=slides&amp;confId=6995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v2-18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819400"/>
            <a:ext cx="6255434" cy="19812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Bagnasco</a:t>
            </a:r>
            <a:r>
              <a:rPr lang="en-GB" dirty="0" smtClean="0"/>
              <a:t>, L. </a:t>
            </a:r>
            <a:r>
              <a:rPr lang="en-GB" dirty="0" err="1" smtClean="0"/>
              <a:t>Betev</a:t>
            </a:r>
            <a:r>
              <a:rPr lang="en-GB" dirty="0" smtClean="0"/>
              <a:t>, C. </a:t>
            </a:r>
            <a:r>
              <a:rPr lang="en-GB" dirty="0" err="1" smtClean="0"/>
              <a:t>Grigoras</a:t>
            </a:r>
            <a:r>
              <a:rPr lang="en-GB" dirty="0" smtClean="0"/>
              <a:t>, F. </a:t>
            </a:r>
            <a:r>
              <a:rPr lang="en-GB" dirty="0" err="1" smtClean="0"/>
              <a:t>Furano</a:t>
            </a:r>
            <a:r>
              <a:rPr lang="en-GB" dirty="0" smtClean="0"/>
              <a:t>,    A. </a:t>
            </a:r>
            <a:r>
              <a:rPr lang="en-GB" dirty="0" err="1" smtClean="0"/>
              <a:t>Grigoras</a:t>
            </a:r>
            <a:r>
              <a:rPr lang="en-GB" dirty="0" smtClean="0"/>
              <a:t>, S. Lee, P. Mendez, </a:t>
            </a:r>
            <a:r>
              <a:rPr lang="en-GB" dirty="0" err="1" smtClean="0"/>
              <a:t>A.Peters</a:t>
            </a:r>
            <a:r>
              <a:rPr lang="en-GB" dirty="0" smtClean="0"/>
              <a:t>, P. </a:t>
            </a:r>
            <a:r>
              <a:rPr lang="en-GB" dirty="0" err="1" smtClean="0"/>
              <a:t>Saiz</a:t>
            </a:r>
            <a:r>
              <a:rPr lang="en-GB" dirty="0" smtClean="0"/>
              <a:t>, S. Schreiner, O. </a:t>
            </a:r>
            <a:r>
              <a:rPr lang="en-GB" dirty="0" err="1" smtClean="0"/>
              <a:t>Vladimirovna</a:t>
            </a:r>
            <a:r>
              <a:rPr lang="en-GB" dirty="0" smtClean="0"/>
              <a:t>, </a:t>
            </a:r>
            <a:r>
              <a:rPr lang="en-GB" dirty="0" err="1" smtClean="0"/>
              <a:t>J.Zhu</a:t>
            </a:r>
            <a:r>
              <a:rPr lang="en-GB" dirty="0" smtClean="0"/>
              <a:t> </a:t>
            </a:r>
          </a:p>
          <a:p>
            <a:endParaRPr lang="en-US" dirty="0" smtClean="0"/>
          </a:p>
          <a:p>
            <a:r>
              <a:rPr lang="en-GB" b="1" dirty="0" smtClean="0"/>
              <a:t>ALICE </a:t>
            </a:r>
            <a:r>
              <a:rPr lang="en-GB" b="1" dirty="0" smtClean="0"/>
              <a:t>- FAIR Offline Meeting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4 May </a:t>
            </a:r>
            <a:r>
              <a:rPr lang="en-US" dirty="0" smtClean="0"/>
              <a:t>2010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0" y="5657850"/>
            <a:ext cx="123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Remote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Two projects:</a:t>
            </a:r>
          </a:p>
          <a:p>
            <a:pPr lvl="1"/>
            <a:r>
              <a:rPr lang="en-GB" dirty="0" smtClean="0"/>
              <a:t>VO to VO submission and </a:t>
            </a:r>
            <a:r>
              <a:rPr lang="en-GB" dirty="0" err="1" smtClean="0"/>
              <a:t>AliEn</a:t>
            </a:r>
            <a:r>
              <a:rPr lang="en-GB" dirty="0" smtClean="0"/>
              <a:t> on ORACLE</a:t>
            </a:r>
            <a:endParaRPr lang="en-GB" dirty="0" smtClean="0"/>
          </a:p>
          <a:p>
            <a:r>
              <a:rPr lang="en-GB" dirty="0" smtClean="0"/>
              <a:t>More difficult than in-site development</a:t>
            </a:r>
          </a:p>
          <a:p>
            <a:pPr lvl="1"/>
            <a:r>
              <a:rPr lang="en-GB" dirty="0" smtClean="0"/>
              <a:t>ETA=</a:t>
            </a:r>
            <a:r>
              <a:rPr lang="el-GR" dirty="0" smtClean="0"/>
              <a:t>π</a:t>
            </a:r>
            <a:r>
              <a:rPr lang="en-GB" dirty="0" smtClean="0"/>
              <a:t>* local ETA  (or even </a:t>
            </a:r>
            <a:r>
              <a:rPr lang="el-GR" dirty="0" smtClean="0"/>
              <a:t>π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</a:p>
          <a:p>
            <a:r>
              <a:rPr lang="en-GB" dirty="0" smtClean="0"/>
              <a:t>Possible reasons :</a:t>
            </a:r>
          </a:p>
          <a:p>
            <a:pPr lvl="1"/>
            <a:r>
              <a:rPr lang="en-GB" dirty="0" smtClean="0"/>
              <a:t>Steep learning curve</a:t>
            </a:r>
          </a:p>
          <a:p>
            <a:pPr lvl="1"/>
            <a:r>
              <a:rPr lang="en-GB" dirty="0" smtClean="0"/>
              <a:t>Lack of doc</a:t>
            </a:r>
          </a:p>
          <a:p>
            <a:pPr lvl="1"/>
            <a:r>
              <a:rPr lang="en-GB" dirty="0" smtClean="0"/>
              <a:t>Difficult to ask for help</a:t>
            </a:r>
          </a:p>
          <a:p>
            <a:pPr lvl="1"/>
            <a:r>
              <a:rPr lang="en-GB" dirty="0" smtClean="0"/>
              <a:t>Other priorities</a:t>
            </a:r>
          </a:p>
          <a:p>
            <a:r>
              <a:rPr lang="en-GB" dirty="0" smtClean="0"/>
              <a:t>How to improve it:</a:t>
            </a:r>
          </a:p>
          <a:p>
            <a:pPr lvl="1"/>
            <a:r>
              <a:rPr lang="en-GB" dirty="0" smtClean="0"/>
              <a:t>(Short) Trips to CERN</a:t>
            </a:r>
          </a:p>
          <a:p>
            <a:pPr lvl="1"/>
            <a:r>
              <a:rPr lang="en-GB" dirty="0" smtClean="0"/>
              <a:t>Improving documentation </a:t>
            </a:r>
          </a:p>
          <a:p>
            <a:pPr lvl="1"/>
            <a:r>
              <a:rPr lang="en-GB" dirty="0" smtClean="0"/>
              <a:t>Any other ideas?</a:t>
            </a:r>
          </a:p>
          <a:p>
            <a:endParaRPr lang="en-GB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AliEn</a:t>
            </a:r>
            <a:r>
              <a:rPr lang="en-US" dirty="0" smtClean="0"/>
              <a:t> v2-18 </a:t>
            </a:r>
            <a:r>
              <a:rPr lang="en-US" smtClean="0"/>
              <a:t>deployed </a:t>
            </a:r>
            <a:r>
              <a:rPr lang="en-US" smtClean="0"/>
              <a:t>for ALICE</a:t>
            </a:r>
            <a:endParaRPr lang="en-US" dirty="0" smtClean="0"/>
          </a:p>
          <a:p>
            <a:pPr lvl="1"/>
            <a:r>
              <a:rPr lang="en-US" dirty="0" smtClean="0"/>
              <a:t>With new and exciting features</a:t>
            </a:r>
          </a:p>
          <a:p>
            <a:pPr lvl="1"/>
            <a:r>
              <a:rPr lang="en-US" dirty="0" smtClean="0"/>
              <a:t>Easier to select SE</a:t>
            </a:r>
          </a:p>
          <a:p>
            <a:pPr lvl="2"/>
            <a:r>
              <a:rPr lang="en-US" dirty="0" smtClean="0"/>
              <a:t>Trust default values!</a:t>
            </a:r>
          </a:p>
          <a:p>
            <a:pPr lvl="1"/>
            <a:r>
              <a:rPr lang="en-US" dirty="0" smtClean="0"/>
              <a:t>File and job quotas</a:t>
            </a:r>
          </a:p>
          <a:p>
            <a:pPr lvl="1"/>
            <a:r>
              <a:rPr lang="en-US" dirty="0" smtClean="0"/>
              <a:t>Running jobs locally</a:t>
            </a:r>
            <a:endParaRPr lang="en-US" dirty="0" smtClean="0"/>
          </a:p>
          <a:p>
            <a:pPr lvl="1"/>
            <a:r>
              <a:rPr lang="en-US" dirty="0" smtClean="0"/>
              <a:t>Improved package installation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AliEn</a:t>
            </a:r>
            <a:r>
              <a:rPr lang="en-US" dirty="0" smtClean="0"/>
              <a:t> evolution continues…</a:t>
            </a:r>
          </a:p>
          <a:p>
            <a:pPr lvl="1"/>
            <a:r>
              <a:rPr lang="en-US" dirty="0" smtClean="0"/>
              <a:t>Already planning next release </a:t>
            </a:r>
          </a:p>
          <a:p>
            <a:pPr lvl="1"/>
            <a:r>
              <a:rPr lang="en-US" dirty="0" smtClean="0"/>
              <a:t>If you want to collaborate, please let us know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8A19-DAFE-4616-A3C9-CB6DC33194D9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services on http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one attribute in LDAP</a:t>
            </a:r>
          </a:p>
          <a:p>
            <a:r>
              <a:rPr lang="en-US" dirty="0" smtClean="0"/>
              <a:t>Configuration created automatically</a:t>
            </a:r>
          </a:p>
          <a:p>
            <a:r>
              <a:rPr lang="en-US" dirty="0" err="1" smtClean="0"/>
              <a:t>Httpd</a:t>
            </a:r>
            <a:r>
              <a:rPr lang="en-US" dirty="0" smtClean="0"/>
              <a:t> is</a:t>
            </a:r>
          </a:p>
          <a:p>
            <a:pPr lvl="1"/>
            <a:r>
              <a:rPr lang="en-US" dirty="0" smtClean="0"/>
              <a:t>Faster than SOAP::</a:t>
            </a:r>
            <a:r>
              <a:rPr lang="en-US" dirty="0" err="1" smtClean="0"/>
              <a:t>Lite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More reliable than SOAP::</a:t>
            </a:r>
            <a:r>
              <a:rPr lang="en-US" dirty="0" err="1" smtClean="0"/>
              <a:t>Lite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Same processes for multiple services</a:t>
            </a:r>
          </a:p>
          <a:p>
            <a:pPr lvl="1"/>
            <a:r>
              <a:rPr lang="en-US" dirty="0" smtClean="0"/>
              <a:t>Several services under same port</a:t>
            </a:r>
          </a:p>
          <a:p>
            <a:r>
              <a:rPr lang="en-US" dirty="0" smtClean="0"/>
              <a:t>Easier to integrate with </a:t>
            </a:r>
            <a:r>
              <a:rPr lang="en-US" dirty="0" err="1" smtClean="0"/>
              <a:t>gridsite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D8C2-5BDD-4247-8D31-DA08A0F51CFA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53536"/>
            <a:ext cx="6934200" cy="1143000"/>
          </a:xfrm>
        </p:spPr>
        <p:txBody>
          <a:bodyPr/>
          <a:lstStyle/>
          <a:p>
            <a:r>
              <a:rPr lang="en-GB" dirty="0" smtClean="0"/>
              <a:t>How SE discovery 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Write: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533400" y="3124200"/>
            <a:ext cx="1219200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Client</a:t>
            </a:r>
            <a:endParaRPr lang="en-GB" dirty="0"/>
          </a:p>
        </p:txBody>
      </p:sp>
      <p:sp>
        <p:nvSpPr>
          <p:cNvPr id="8" name="Flowchart: Connector 7"/>
          <p:cNvSpPr/>
          <p:nvPr/>
        </p:nvSpPr>
        <p:spPr>
          <a:xfrm>
            <a:off x="3810000" y="2895600"/>
            <a:ext cx="1447800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Authen</a:t>
            </a:r>
            <a:endParaRPr lang="en-GB" dirty="0"/>
          </a:p>
        </p:txBody>
      </p:sp>
      <p:sp>
        <p:nvSpPr>
          <p:cNvPr id="9" name="Can 8"/>
          <p:cNvSpPr/>
          <p:nvPr/>
        </p:nvSpPr>
        <p:spPr>
          <a:xfrm>
            <a:off x="5562600" y="3810000"/>
            <a:ext cx="1752600" cy="1143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File Catalogue</a:t>
            </a:r>
          </a:p>
          <a:p>
            <a:pPr algn="ctr"/>
            <a:endParaRPr lang="en-GB" sz="1050" dirty="0" smtClean="0"/>
          </a:p>
          <a:p>
            <a:pPr algn="ctr"/>
            <a:r>
              <a:rPr lang="en-GB" dirty="0" err="1" smtClean="0"/>
              <a:t>SERank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533525"/>
            <a:ext cx="1143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lowchart: Connector 10"/>
          <p:cNvSpPr/>
          <p:nvPr/>
        </p:nvSpPr>
        <p:spPr>
          <a:xfrm>
            <a:off x="7086600" y="3352800"/>
            <a:ext cx="1828800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Optimizer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1828800" y="2895600"/>
            <a:ext cx="1905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I’m in ‘Madrid’</a:t>
            </a:r>
          </a:p>
          <a:p>
            <a:pPr algn="ctr"/>
            <a:r>
              <a:rPr lang="en-GB" dirty="0" smtClean="0"/>
              <a:t>Give me SEs!</a:t>
            </a:r>
            <a:endParaRPr lang="en-GB" dirty="0"/>
          </a:p>
        </p:txBody>
      </p:sp>
      <p:sp>
        <p:nvSpPr>
          <p:cNvPr id="13" name="Left Arrow 12"/>
          <p:cNvSpPr/>
          <p:nvPr/>
        </p:nvSpPr>
        <p:spPr>
          <a:xfrm>
            <a:off x="1676400" y="3505200"/>
            <a:ext cx="21336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Try:  CCIN2P3, CNAF, Kosice 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 rot="1937539">
            <a:off x="5156813" y="3333097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5834821">
            <a:off x="7645705" y="2786260"/>
            <a:ext cx="630961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9224932">
            <a:off x="7336680" y="4151237"/>
            <a:ext cx="630961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33400" y="4953000"/>
            <a:ext cx="807278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Similar process for read (limited to SE having the file)</a:t>
            </a:r>
          </a:p>
          <a:p>
            <a:r>
              <a:rPr lang="en-GB" dirty="0" smtClean="0"/>
              <a:t>Can select number of SE, </a:t>
            </a:r>
            <a:r>
              <a:rPr lang="en-GB" dirty="0" err="1" smtClean="0"/>
              <a:t>QoS</a:t>
            </a:r>
            <a:r>
              <a:rPr lang="en-GB" dirty="0" smtClean="0"/>
              <a:t>, particular user, avoid SE... 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sz="2000" dirty="0" smtClean="0"/>
              <a:t>DEFAULT ARGUMENTS SHOULD BE  USED WHENEVER POSSIBLE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12" grpId="0" build="allAtOnce" animBg="1"/>
      <p:bldP spid="13" grpId="0" build="allAtOnce" animBg="1"/>
      <p:bldP spid="14" grpId="0" animBg="1"/>
      <p:bldP spid="1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Package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for native </a:t>
            </a:r>
            <a:r>
              <a:rPr lang="en-US" dirty="0" err="1" smtClean="0"/>
              <a:t>PackMan</a:t>
            </a:r>
            <a:r>
              <a:rPr lang="en-US" dirty="0" smtClean="0"/>
              <a:t> and ‘torrent’ installations</a:t>
            </a:r>
          </a:p>
          <a:p>
            <a:r>
              <a:rPr lang="en-US" dirty="0" smtClean="0"/>
              <a:t>Multi-client safe</a:t>
            </a:r>
          </a:p>
          <a:p>
            <a:pPr lvl="1"/>
            <a:r>
              <a:rPr lang="en-US" dirty="0" smtClean="0"/>
              <a:t>Including the dependencies</a:t>
            </a:r>
          </a:p>
          <a:p>
            <a:r>
              <a:rPr lang="en-US" dirty="0" smtClean="0"/>
              <a:t>New command:</a:t>
            </a:r>
          </a:p>
          <a:p>
            <a:pPr lvl="1"/>
            <a:r>
              <a:rPr lang="en-US" dirty="0" smtClean="0"/>
              <a:t>Packman synchronize</a:t>
            </a:r>
          </a:p>
          <a:p>
            <a:pPr lvl="2"/>
            <a:r>
              <a:rPr lang="en-US" dirty="0" smtClean="0"/>
              <a:t>Installs all packages defined in </a:t>
            </a:r>
            <a:r>
              <a:rPr lang="en-US" dirty="0" err="1" smtClean="0"/>
              <a:t>AliEn</a:t>
            </a:r>
            <a:endParaRPr lang="en-US" dirty="0" smtClean="0"/>
          </a:p>
          <a:p>
            <a:pPr lvl="2"/>
            <a:r>
              <a:rPr lang="en-US" dirty="0" smtClean="0"/>
              <a:t>Deletes packages not defined in </a:t>
            </a:r>
            <a:r>
              <a:rPr lang="en-US" dirty="0" err="1" smtClean="0"/>
              <a:t>AliEn</a:t>
            </a:r>
            <a:endParaRPr lang="en-US" dirty="0" smtClean="0"/>
          </a:p>
          <a:p>
            <a:r>
              <a:rPr lang="en-US" dirty="0" smtClean="0"/>
              <a:t>New option:</a:t>
            </a:r>
          </a:p>
          <a:p>
            <a:pPr lvl="1"/>
            <a:r>
              <a:rPr lang="en-US" dirty="0" smtClean="0"/>
              <a:t>-local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9C0BB-993C-4496-A204-149B614B1A81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Pre-Installing all packages </a:t>
            </a:r>
            <a:endParaRPr lang="en-GB" dirty="0"/>
          </a:p>
        </p:txBody>
      </p:sp>
      <p:pic>
        <p:nvPicPr>
          <p:cNvPr id="7" name="Content Placeholder 6" descr="buil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900038"/>
            <a:ext cx="2286000" cy="16719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2438400"/>
            <a:ext cx="176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BUILD SYSTEM</a:t>
            </a:r>
            <a:endParaRPr lang="en-GB" dirty="0"/>
          </a:p>
        </p:txBody>
      </p:sp>
      <p:sp>
        <p:nvSpPr>
          <p:cNvPr id="9" name="Can 8"/>
          <p:cNvSpPr/>
          <p:nvPr/>
        </p:nvSpPr>
        <p:spPr>
          <a:xfrm>
            <a:off x="3429000" y="3200400"/>
            <a:ext cx="1600200" cy="1295400"/>
          </a:xfrm>
          <a:prstGeom prst="can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AliEn</a:t>
            </a:r>
            <a:r>
              <a:rPr lang="en-GB" dirty="0" smtClean="0"/>
              <a:t> FC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2590800" y="3657600"/>
            <a:ext cx="762000" cy="3048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6400800" y="1524000"/>
            <a:ext cx="2438400" cy="609600"/>
            <a:chOff x="5943600" y="2286000"/>
            <a:chExt cx="2438400" cy="609600"/>
          </a:xfrm>
        </p:grpSpPr>
        <p:sp>
          <p:nvSpPr>
            <p:cNvPr id="12" name="Oval 11"/>
            <p:cNvSpPr/>
            <p:nvPr/>
          </p:nvSpPr>
          <p:spPr>
            <a:xfrm>
              <a:off x="5943600" y="2286000"/>
              <a:ext cx="2438400" cy="6096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            Node1</a:t>
              </a:r>
              <a:endParaRPr lang="en-GB" dirty="0"/>
            </a:p>
          </p:txBody>
        </p:sp>
        <p:sp>
          <p:nvSpPr>
            <p:cNvPr id="13" name="Can 12"/>
            <p:cNvSpPr/>
            <p:nvPr/>
          </p:nvSpPr>
          <p:spPr>
            <a:xfrm>
              <a:off x="6400800" y="2362200"/>
              <a:ext cx="685800" cy="457200"/>
            </a:xfrm>
            <a:prstGeom prst="can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Local Disk</a:t>
              </a:r>
              <a:endParaRPr lang="en-GB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24600" y="2209800"/>
            <a:ext cx="2438400" cy="609600"/>
            <a:chOff x="5943600" y="2286000"/>
            <a:chExt cx="2438400" cy="609600"/>
          </a:xfrm>
        </p:grpSpPr>
        <p:sp>
          <p:nvSpPr>
            <p:cNvPr id="16" name="Oval 15"/>
            <p:cNvSpPr/>
            <p:nvPr/>
          </p:nvSpPr>
          <p:spPr>
            <a:xfrm>
              <a:off x="5943600" y="2286000"/>
              <a:ext cx="2438400" cy="6096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            Node2</a:t>
              </a:r>
              <a:endParaRPr lang="en-GB" dirty="0"/>
            </a:p>
          </p:txBody>
        </p:sp>
        <p:sp>
          <p:nvSpPr>
            <p:cNvPr id="17" name="Can 16"/>
            <p:cNvSpPr/>
            <p:nvPr/>
          </p:nvSpPr>
          <p:spPr>
            <a:xfrm>
              <a:off x="6400800" y="2362200"/>
              <a:ext cx="685800" cy="457200"/>
            </a:xfrm>
            <a:prstGeom prst="can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Local Disk</a:t>
              </a:r>
              <a:endParaRPr lang="en-GB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400800" y="3048000"/>
            <a:ext cx="2438400" cy="609600"/>
            <a:chOff x="5943600" y="2286000"/>
            <a:chExt cx="2438400" cy="609600"/>
          </a:xfrm>
        </p:grpSpPr>
        <p:sp>
          <p:nvSpPr>
            <p:cNvPr id="19" name="Oval 18"/>
            <p:cNvSpPr/>
            <p:nvPr/>
          </p:nvSpPr>
          <p:spPr>
            <a:xfrm>
              <a:off x="5943600" y="2286000"/>
              <a:ext cx="2438400" cy="6096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            Node3</a:t>
              </a:r>
              <a:endParaRPr lang="en-GB" dirty="0"/>
            </a:p>
          </p:txBody>
        </p:sp>
        <p:sp>
          <p:nvSpPr>
            <p:cNvPr id="20" name="Can 19"/>
            <p:cNvSpPr/>
            <p:nvPr/>
          </p:nvSpPr>
          <p:spPr>
            <a:xfrm>
              <a:off x="6400800" y="2362200"/>
              <a:ext cx="685800" cy="457200"/>
            </a:xfrm>
            <a:prstGeom prst="can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Local Disk</a:t>
              </a:r>
              <a:endParaRPr lang="en-GB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00800" y="4800600"/>
            <a:ext cx="2438400" cy="609600"/>
            <a:chOff x="5943600" y="2286000"/>
            <a:chExt cx="2438400" cy="609600"/>
          </a:xfrm>
        </p:grpSpPr>
        <p:sp>
          <p:nvSpPr>
            <p:cNvPr id="22" name="Oval 21"/>
            <p:cNvSpPr/>
            <p:nvPr/>
          </p:nvSpPr>
          <p:spPr>
            <a:xfrm>
              <a:off x="5943600" y="2286000"/>
              <a:ext cx="2438400" cy="6096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            Node n</a:t>
              </a:r>
              <a:endParaRPr lang="en-GB" dirty="0"/>
            </a:p>
          </p:txBody>
        </p:sp>
        <p:sp>
          <p:nvSpPr>
            <p:cNvPr id="23" name="Can 22"/>
            <p:cNvSpPr/>
            <p:nvPr/>
          </p:nvSpPr>
          <p:spPr>
            <a:xfrm>
              <a:off x="6400800" y="2362200"/>
              <a:ext cx="685800" cy="457200"/>
            </a:xfrm>
            <a:prstGeom prst="can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Local Disk</a:t>
              </a:r>
              <a:endParaRPr lang="en-GB" sz="1600" dirty="0"/>
            </a:p>
          </p:txBody>
        </p:sp>
      </p:grpSp>
      <p:sp>
        <p:nvSpPr>
          <p:cNvPr id="24" name="TextBox 23"/>
          <p:cNvSpPr txBox="1"/>
          <p:nvPr/>
        </p:nvSpPr>
        <p:spPr>
          <a:xfrm rot="5400000">
            <a:off x="7239000" y="3733800"/>
            <a:ext cx="631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...</a:t>
            </a:r>
            <a:endParaRPr lang="en-GB" dirty="0"/>
          </a:p>
        </p:txBody>
      </p:sp>
      <p:sp>
        <p:nvSpPr>
          <p:cNvPr id="25" name="Left Arrow 24"/>
          <p:cNvSpPr/>
          <p:nvPr/>
        </p:nvSpPr>
        <p:spPr>
          <a:xfrm rot="18960734">
            <a:off x="5067596" y="2235316"/>
            <a:ext cx="1380085" cy="322390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Packman synch</a:t>
            </a:r>
            <a:endParaRPr lang="en-GB" sz="1400" dirty="0"/>
          </a:p>
        </p:txBody>
      </p:sp>
      <p:sp>
        <p:nvSpPr>
          <p:cNvPr id="27" name="Left Arrow 26"/>
          <p:cNvSpPr/>
          <p:nvPr/>
        </p:nvSpPr>
        <p:spPr>
          <a:xfrm rot="19749595">
            <a:off x="5099986" y="2901189"/>
            <a:ext cx="1380085" cy="322390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Packman synch</a:t>
            </a:r>
            <a:endParaRPr lang="en-GB" sz="1400" dirty="0"/>
          </a:p>
        </p:txBody>
      </p:sp>
      <p:sp>
        <p:nvSpPr>
          <p:cNvPr id="28" name="Left Arrow 27"/>
          <p:cNvSpPr/>
          <p:nvPr/>
        </p:nvSpPr>
        <p:spPr>
          <a:xfrm rot="20852308">
            <a:off x="5219066" y="3321100"/>
            <a:ext cx="1157506" cy="355313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Packman synch</a:t>
            </a:r>
            <a:endParaRPr lang="en-GB" sz="1400" dirty="0"/>
          </a:p>
        </p:txBody>
      </p:sp>
      <p:sp>
        <p:nvSpPr>
          <p:cNvPr id="29" name="Left Arrow 28"/>
          <p:cNvSpPr/>
          <p:nvPr/>
        </p:nvSpPr>
        <p:spPr>
          <a:xfrm rot="1344013">
            <a:off x="5114760" y="4517995"/>
            <a:ext cx="1380085" cy="322390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Packman synch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62000" y="5486400"/>
            <a:ext cx="7294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Packages can still be installed automatically before running the job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masterSE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for site/</a:t>
            </a:r>
            <a:r>
              <a:rPr lang="en-US" dirty="0" err="1" smtClean="0"/>
              <a:t>vo</a:t>
            </a:r>
            <a:r>
              <a:rPr lang="en-US" dirty="0" smtClean="0"/>
              <a:t> administrators</a:t>
            </a:r>
          </a:p>
          <a:p>
            <a:r>
              <a:rPr lang="en-US" dirty="0" smtClean="0"/>
              <a:t>Ease replicating, moving, deleting all the files in a particular SE</a:t>
            </a:r>
          </a:p>
          <a:p>
            <a:r>
              <a:rPr lang="en-US" dirty="0" smtClean="0"/>
              <a:t>Identify broken links in the catalogue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0390-6CBB-4DE3-B38E-17CCD4C4A102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new </a:t>
            </a:r>
            <a:r>
              <a:rPr lang="en-US" dirty="0" err="1" smtClean="0"/>
              <a:t>AliEn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181600" cy="4526280"/>
          </a:xfrm>
        </p:spPr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evolves</a:t>
            </a:r>
          </a:p>
          <a:p>
            <a:pPr lvl="1"/>
            <a:r>
              <a:rPr lang="en-US" dirty="0" smtClean="0"/>
              <a:t>New requests</a:t>
            </a:r>
          </a:p>
          <a:p>
            <a:pPr lvl="1"/>
            <a:r>
              <a:rPr lang="en-US" dirty="0" smtClean="0"/>
              <a:t>New features</a:t>
            </a:r>
          </a:p>
          <a:p>
            <a:pPr lvl="1"/>
            <a:r>
              <a:rPr lang="en-US" dirty="0" smtClean="0"/>
              <a:t>Bigger scale</a:t>
            </a:r>
          </a:p>
          <a:p>
            <a:pPr lvl="2"/>
            <a:r>
              <a:rPr lang="en-US" dirty="0" smtClean="0"/>
              <a:t>More 20K jobs v2-17</a:t>
            </a:r>
          </a:p>
          <a:p>
            <a:pPr lvl="2"/>
            <a:r>
              <a:rPr lang="en-US" dirty="0" smtClean="0"/>
              <a:t>Can we do 200K with v2-18? </a:t>
            </a:r>
          </a:p>
          <a:p>
            <a:r>
              <a:rPr lang="en-US" dirty="0" smtClean="0"/>
              <a:t>What is the next evolution?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133600"/>
            <a:ext cx="2952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0B75-BD2B-40D6-A103-B60DF7A5B82D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new in </a:t>
            </a:r>
            <a:r>
              <a:rPr lang="en-GB" dirty="0" err="1" smtClean="0"/>
              <a:t>AliEn</a:t>
            </a:r>
            <a:r>
              <a:rPr lang="en-GB" dirty="0" smtClean="0"/>
              <a:t> v2-18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Solved quite a lot of ‘previous challenges’ </a:t>
            </a:r>
            <a:r>
              <a:rPr lang="en-GB" sz="1800" dirty="0" smtClean="0">
                <a:hlinkClick r:id="rId2"/>
              </a:rPr>
              <a:t>http://indico.cern.ch/contributionDisplay.py?contribId=49&amp;sessionId=4&amp;materialId=slides&amp;confId=69951</a:t>
            </a:r>
            <a:r>
              <a:rPr lang="en-GB" sz="3600" dirty="0" smtClean="0"/>
              <a:t> </a:t>
            </a:r>
            <a:endParaRPr lang="en-GB" dirty="0" smtClean="0"/>
          </a:p>
          <a:p>
            <a:r>
              <a:rPr lang="en-GB" dirty="0" smtClean="0"/>
              <a:t>Job and File Quotas (</a:t>
            </a:r>
            <a:r>
              <a:rPr lang="en-GB" dirty="0" err="1" smtClean="0"/>
              <a:t>Sehoon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Improved SE discovery (Steffen, </a:t>
            </a:r>
            <a:r>
              <a:rPr lang="en-GB" dirty="0" err="1" smtClean="0"/>
              <a:t>Costin</a:t>
            </a:r>
            <a:r>
              <a:rPr lang="en-GB" dirty="0" smtClean="0"/>
              <a:t>)</a:t>
            </a:r>
          </a:p>
          <a:p>
            <a:r>
              <a:rPr lang="en-GB" dirty="0" smtClean="0"/>
              <a:t>Web interface to </a:t>
            </a:r>
            <a:r>
              <a:rPr lang="en-GB" dirty="0" err="1" smtClean="0"/>
              <a:t>AliEn</a:t>
            </a:r>
            <a:r>
              <a:rPr lang="en-GB" dirty="0" smtClean="0"/>
              <a:t> (</a:t>
            </a:r>
            <a:r>
              <a:rPr lang="en-GB" dirty="0" err="1" smtClean="0"/>
              <a:t>Costin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Site services under http (</a:t>
            </a:r>
            <a:r>
              <a:rPr lang="en-GB" dirty="0" err="1" smtClean="0"/>
              <a:t>Jianlin</a:t>
            </a:r>
            <a:r>
              <a:rPr lang="en-GB" dirty="0" smtClean="0"/>
              <a:t>)</a:t>
            </a:r>
          </a:p>
          <a:p>
            <a:r>
              <a:rPr lang="en-GB" dirty="0" smtClean="0"/>
              <a:t>Better package installation (Pablo)</a:t>
            </a:r>
          </a:p>
          <a:p>
            <a:r>
              <a:rPr lang="en-GB" dirty="0" smtClean="0"/>
              <a:t>Running </a:t>
            </a:r>
            <a:r>
              <a:rPr lang="en-GB" dirty="0" err="1" smtClean="0"/>
              <a:t>AliEn</a:t>
            </a:r>
            <a:r>
              <a:rPr lang="en-GB" dirty="0" smtClean="0"/>
              <a:t> jobs in your laptop (Pablo)</a:t>
            </a:r>
          </a:p>
          <a:p>
            <a:r>
              <a:rPr lang="en-GB" dirty="0" smtClean="0"/>
              <a:t>Optimized OCDB access (</a:t>
            </a:r>
            <a:r>
              <a:rPr lang="en-GB" dirty="0" err="1" smtClean="0"/>
              <a:t>Chiara</a:t>
            </a:r>
            <a:r>
              <a:rPr lang="en-GB" dirty="0" smtClean="0"/>
              <a:t>, </a:t>
            </a:r>
            <a:r>
              <a:rPr lang="en-GB" dirty="0" err="1" smtClean="0"/>
              <a:t>Raffaele</a:t>
            </a:r>
            <a:r>
              <a:rPr lang="en-GB" dirty="0" smtClean="0"/>
              <a:t>, Pablo)</a:t>
            </a:r>
          </a:p>
          <a:p>
            <a:r>
              <a:rPr lang="en-GB" dirty="0" smtClean="0"/>
              <a:t>New web server (Steffen)</a:t>
            </a:r>
          </a:p>
          <a:p>
            <a:r>
              <a:rPr lang="en-GB" dirty="0" smtClean="0"/>
              <a:t>Updated versions of external modules (Olga, </a:t>
            </a:r>
            <a:r>
              <a:rPr lang="en-GB" dirty="0" err="1" smtClean="0"/>
              <a:t>Alina</a:t>
            </a:r>
            <a:r>
              <a:rPr lang="en-GB" dirty="0" smtClean="0"/>
              <a:t>)</a:t>
            </a:r>
          </a:p>
          <a:p>
            <a:r>
              <a:rPr lang="en-GB" dirty="0" smtClean="0"/>
              <a:t>Bug fixes (everybody)</a:t>
            </a:r>
          </a:p>
          <a:p>
            <a:pPr lvl="1"/>
            <a:r>
              <a:rPr lang="en-GB" dirty="0" smtClean="0"/>
              <a:t>And new bugs are born...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2923-F940-4680-81A0-49C24F6A9E26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and job quotas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876800" cy="45262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Limit on the resources</a:t>
            </a:r>
          </a:p>
          <a:p>
            <a:r>
              <a:rPr lang="en-US" dirty="0" smtClean="0"/>
              <a:t>Per user</a:t>
            </a:r>
          </a:p>
          <a:p>
            <a:r>
              <a:rPr lang="en-US" dirty="0" smtClean="0"/>
              <a:t>Jobs:</a:t>
            </a:r>
          </a:p>
          <a:p>
            <a:pPr lvl="1"/>
            <a:r>
              <a:rPr lang="en-US" dirty="0" smtClean="0"/>
              <a:t># jobs,  </a:t>
            </a:r>
            <a:r>
              <a:rPr lang="en-US" dirty="0" err="1" smtClean="0"/>
              <a:t>cpuCost</a:t>
            </a:r>
            <a:r>
              <a:rPr lang="en-US" dirty="0" smtClean="0"/>
              <a:t>, running time</a:t>
            </a:r>
          </a:p>
          <a:p>
            <a:r>
              <a:rPr lang="en-US" dirty="0" smtClean="0"/>
              <a:t>Files:</a:t>
            </a:r>
          </a:p>
          <a:p>
            <a:pPr lvl="1"/>
            <a:r>
              <a:rPr lang="en-US" dirty="0" smtClean="0"/>
              <a:t># files , total size (including replicas!)</a:t>
            </a:r>
          </a:p>
          <a:p>
            <a:r>
              <a:rPr lang="en-US" dirty="0" smtClean="0"/>
              <a:t>Still to define limits</a:t>
            </a:r>
          </a:p>
          <a:p>
            <a:r>
              <a:rPr lang="en-US" dirty="0" err="1" smtClean="0"/>
              <a:t>fquota</a:t>
            </a:r>
            <a:r>
              <a:rPr lang="en-US" dirty="0" smtClean="0"/>
              <a:t> and </a:t>
            </a:r>
            <a:r>
              <a:rPr lang="en-US" dirty="0" err="1" smtClean="0"/>
              <a:t>jquota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D7EC-BB22-4418-8ADC-E4D0F3518722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752600"/>
            <a:ext cx="3476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the closest working SEs of a </a:t>
            </a:r>
            <a:r>
              <a:rPr lang="en-US" dirty="0" err="1" smtClean="0"/>
              <a:t>QoS</a:t>
            </a:r>
            <a:endParaRPr lang="en-US" dirty="0" smtClean="0"/>
          </a:p>
          <a:p>
            <a:pPr lvl="1"/>
            <a:r>
              <a:rPr lang="en-US" dirty="0" smtClean="0"/>
              <a:t>Taking into account </a:t>
            </a:r>
            <a:r>
              <a:rPr lang="en-US" dirty="0" err="1" smtClean="0"/>
              <a:t>MonALISA</a:t>
            </a:r>
            <a:r>
              <a:rPr lang="en-US" dirty="0" smtClean="0"/>
              <a:t> tests</a:t>
            </a:r>
          </a:p>
          <a:p>
            <a:pPr lvl="1"/>
            <a:r>
              <a:rPr lang="en-US" dirty="0" smtClean="0"/>
              <a:t>For reading and writing</a:t>
            </a:r>
          </a:p>
          <a:p>
            <a:r>
              <a:rPr lang="en-US" dirty="0" smtClean="0"/>
              <a:t>Simplifying the selection of SE</a:t>
            </a:r>
          </a:p>
          <a:p>
            <a:pPr lvl="1"/>
            <a:r>
              <a:rPr lang="en-US" dirty="0" smtClean="0"/>
              <a:t>And giving more options in case of special needs</a:t>
            </a:r>
          </a:p>
          <a:p>
            <a:r>
              <a:rPr lang="en-US" dirty="0" smtClean="0"/>
              <a:t>Reducing calls to central services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BBAB2-FD2B-4D89-AD4C-A91FE59D89C6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interface</a:t>
            </a:r>
            <a:endParaRPr lang="en-GB" dirty="0"/>
          </a:p>
        </p:txBody>
      </p:sp>
      <p:pic>
        <p:nvPicPr>
          <p:cNvPr id="7" name="Content Placeholder 6" descr="we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8229600" cy="42049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1600200"/>
            <a:ext cx="7372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 </a:t>
            </a:r>
            <a:r>
              <a:rPr lang="en-GB" sz="3200" dirty="0" smtClean="0"/>
              <a:t>https://alimonitor.cern.ch/catalogue</a:t>
            </a:r>
            <a:r>
              <a:rPr lang="en-GB" sz="3200" dirty="0" smtClean="0"/>
              <a:t>/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-n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your job before submitting it to the grid</a:t>
            </a:r>
          </a:p>
          <a:p>
            <a:r>
              <a:rPr lang="en-US" dirty="0" smtClean="0"/>
              <a:t>Same JDL syntax (except for slitting)</a:t>
            </a:r>
          </a:p>
          <a:p>
            <a:r>
              <a:rPr lang="en-US" dirty="0" smtClean="0"/>
              <a:t>Configuring same packages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Ideal case:</a:t>
            </a:r>
          </a:p>
          <a:p>
            <a:pPr lvl="1"/>
            <a:r>
              <a:rPr lang="en-US" dirty="0" smtClean="0"/>
              <a:t>User develops locally</a:t>
            </a:r>
          </a:p>
          <a:p>
            <a:pPr lvl="1"/>
            <a:r>
              <a:rPr lang="en-US" dirty="0" smtClean="0"/>
              <a:t>Tries code with ‘submit –n’</a:t>
            </a:r>
          </a:p>
          <a:p>
            <a:pPr lvl="1"/>
            <a:r>
              <a:rPr lang="en-US" dirty="0" smtClean="0"/>
              <a:t>Run in the full grid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8436-EEA4-48D2-B5C7-AEF51346A9A8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Perl 5.10 and multi-threaded processes </a:t>
            </a:r>
            <a:r>
              <a:rPr lang="en-GB" dirty="0" smtClean="0"/>
              <a:t>(</a:t>
            </a:r>
            <a:r>
              <a:rPr lang="en-GB" dirty="0" err="1" smtClean="0"/>
              <a:t>Alina,Olga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Globus</a:t>
            </a:r>
            <a:r>
              <a:rPr lang="en-GB" dirty="0" smtClean="0"/>
              <a:t> vs. </a:t>
            </a:r>
            <a:r>
              <a:rPr lang="en-GB" dirty="0" err="1" smtClean="0"/>
              <a:t>Openssl</a:t>
            </a:r>
            <a:r>
              <a:rPr lang="en-GB" dirty="0" smtClean="0"/>
              <a:t> (</a:t>
            </a:r>
            <a:r>
              <a:rPr lang="en-GB" dirty="0" err="1" smtClean="0"/>
              <a:t>Alina</a:t>
            </a:r>
            <a:r>
              <a:rPr lang="en-GB" dirty="0" smtClean="0"/>
              <a:t>, </a:t>
            </a:r>
            <a:r>
              <a:rPr lang="en-GB" dirty="0" err="1" smtClean="0"/>
              <a:t>Artem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Glexec</a:t>
            </a:r>
            <a:r>
              <a:rPr lang="en-GB" dirty="0" smtClean="0"/>
              <a:t> (Steffen)</a:t>
            </a:r>
          </a:p>
          <a:p>
            <a:r>
              <a:rPr lang="en-GB" dirty="0" smtClean="0"/>
              <a:t>Database replication  (Lola)</a:t>
            </a:r>
          </a:p>
          <a:p>
            <a:r>
              <a:rPr lang="en-GB" dirty="0" smtClean="0"/>
              <a:t>Using </a:t>
            </a:r>
            <a:r>
              <a:rPr lang="en-GB" dirty="0" err="1" smtClean="0"/>
              <a:t>gridsite</a:t>
            </a:r>
            <a:r>
              <a:rPr lang="en-GB" dirty="0" smtClean="0"/>
              <a:t> (</a:t>
            </a:r>
            <a:r>
              <a:rPr lang="en-GB" dirty="0" err="1" smtClean="0"/>
              <a:t>Jianlin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Relocation of jobs (Patricia)</a:t>
            </a:r>
          </a:p>
          <a:p>
            <a:r>
              <a:rPr lang="en-GB" dirty="0" err="1" smtClean="0"/>
              <a:t>AliEn</a:t>
            </a:r>
            <a:r>
              <a:rPr lang="en-GB" dirty="0" smtClean="0"/>
              <a:t> in ORACLE (</a:t>
            </a:r>
            <a:r>
              <a:rPr lang="en-GB" dirty="0" err="1" smtClean="0"/>
              <a:t>Almudena</a:t>
            </a:r>
            <a:r>
              <a:rPr lang="en-GB" dirty="0" smtClean="0"/>
              <a:t>)</a:t>
            </a:r>
          </a:p>
          <a:p>
            <a:r>
              <a:rPr lang="en-GB" dirty="0" smtClean="0"/>
              <a:t>VO to VO submission (</a:t>
            </a:r>
            <a:r>
              <a:rPr lang="en-GB" dirty="0" err="1" smtClean="0"/>
              <a:t>Szymon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Simplify </a:t>
            </a:r>
            <a:r>
              <a:rPr lang="en-GB" dirty="0" err="1" smtClean="0"/>
              <a:t>JobAgents</a:t>
            </a:r>
            <a:r>
              <a:rPr lang="en-GB" dirty="0" smtClean="0"/>
              <a:t> </a:t>
            </a:r>
          </a:p>
          <a:p>
            <a:r>
              <a:rPr lang="en-GB" dirty="0" smtClean="0"/>
              <a:t>Improve logging </a:t>
            </a:r>
            <a:r>
              <a:rPr lang="en-GB" dirty="0" smtClean="0"/>
              <a:t>mechanism</a:t>
            </a:r>
          </a:p>
          <a:p>
            <a:r>
              <a:rPr lang="en-GB" dirty="0" smtClean="0"/>
              <a:t>File deletion</a:t>
            </a:r>
          </a:p>
          <a:p>
            <a:r>
              <a:rPr lang="en-GB" dirty="0" smtClean="0"/>
              <a:t>xrd3cp</a:t>
            </a:r>
            <a:endParaRPr lang="en-GB" dirty="0" smtClean="0"/>
          </a:p>
          <a:p>
            <a:r>
              <a:rPr lang="en-GB" dirty="0" smtClean="0"/>
              <a:t>...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6BB6-C536-468A-9117-8E1F1DF5C096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AliEn</a:t>
            </a:r>
            <a:r>
              <a:rPr lang="en-GB" dirty="0" smtClean="0"/>
              <a:t> for ALICE and FAIR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Very good collaboration:</a:t>
            </a:r>
          </a:p>
          <a:p>
            <a:pPr lvl="1"/>
            <a:r>
              <a:rPr lang="en-GB" sz="2400" dirty="0" err="1" smtClean="0"/>
              <a:t>AliEn</a:t>
            </a:r>
            <a:r>
              <a:rPr lang="en-GB" sz="2400" dirty="0" smtClean="0"/>
              <a:t> and </a:t>
            </a:r>
            <a:r>
              <a:rPr lang="en-GB" sz="2400" dirty="0" err="1" smtClean="0"/>
              <a:t>MonALISA</a:t>
            </a:r>
            <a:r>
              <a:rPr lang="en-GB" sz="2400" dirty="0" smtClean="0"/>
              <a:t> setup and configured for FAIR</a:t>
            </a:r>
          </a:p>
          <a:p>
            <a:pPr lvl="1"/>
            <a:r>
              <a:rPr lang="en-GB" sz="2400" dirty="0" smtClean="0"/>
              <a:t>ALICE profits from ‘small’ environments to test new changes</a:t>
            </a:r>
          </a:p>
          <a:p>
            <a:pPr lvl="1"/>
            <a:r>
              <a:rPr lang="en-GB" sz="2400" dirty="0" smtClean="0"/>
              <a:t>FAIR profits from code developed by ALICE</a:t>
            </a:r>
          </a:p>
          <a:p>
            <a:pPr lvl="1"/>
            <a:r>
              <a:rPr lang="en-GB" sz="2400" dirty="0" smtClean="0"/>
              <a:t>PANDA workshops  very useful</a:t>
            </a:r>
          </a:p>
          <a:p>
            <a:r>
              <a:rPr lang="en-GB" sz="3000" dirty="0" smtClean="0"/>
              <a:t>At the beginning, FAIR had lot of support from CERN</a:t>
            </a:r>
          </a:p>
          <a:p>
            <a:r>
              <a:rPr lang="en-GB" sz="3000" dirty="0" smtClean="0"/>
              <a:t>Now, PANDA/CBM responsible for deployment/maintenance</a:t>
            </a:r>
          </a:p>
          <a:p>
            <a:pPr lvl="1"/>
            <a:r>
              <a:rPr lang="en-GB" dirty="0" smtClean="0"/>
              <a:t>But not yet development...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468A-06DC-4F3D-AAC1-181BA40FE7D0}" type="datetime3">
              <a:rPr lang="en-US" smtClean="0"/>
              <a:pPr/>
              <a:t>3 May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Pablo.Saiz@cern.ch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8A68-EF02-4CF8-8B26-43B4985D1C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1236</TotalTime>
  <Words>796</Words>
  <Application>Microsoft Office PowerPoint</Application>
  <PresentationFormat>On-screen Show (4:3)</PresentationFormat>
  <Paragraphs>207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Foundry</vt:lpstr>
      <vt:lpstr>AliEn v2-18</vt:lpstr>
      <vt:lpstr>Why new AliEn?</vt:lpstr>
      <vt:lpstr>What is new in AliEn v2-18</vt:lpstr>
      <vt:lpstr>File and job quotas</vt:lpstr>
      <vt:lpstr>SE discovery</vt:lpstr>
      <vt:lpstr>Web interface</vt:lpstr>
      <vt:lpstr>Submit -n</vt:lpstr>
      <vt:lpstr>New challenges</vt:lpstr>
      <vt:lpstr>AliEn for ALICE and FAIR</vt:lpstr>
      <vt:lpstr>Remote development</vt:lpstr>
      <vt:lpstr>Summary</vt:lpstr>
      <vt:lpstr>Backup</vt:lpstr>
      <vt:lpstr>Site services on http</vt:lpstr>
      <vt:lpstr>How SE discovery works</vt:lpstr>
      <vt:lpstr>Package installation</vt:lpstr>
      <vt:lpstr>Pre-Installing all packages </vt:lpstr>
      <vt:lpstr>masterSE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AliEn v2-18</dc:title>
  <dc:creator>NICE</dc:creator>
  <cp:lastModifiedBy>Pablo Saiz</cp:lastModifiedBy>
  <cp:revision>131</cp:revision>
  <dcterms:created xsi:type="dcterms:W3CDTF">2010-03-17T17:17:10Z</dcterms:created>
  <dcterms:modified xsi:type="dcterms:W3CDTF">2010-05-03T14:06:32Z</dcterms:modified>
</cp:coreProperties>
</file>