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6" r:id="rId2"/>
    <p:sldId id="313" r:id="rId3"/>
    <p:sldId id="314" r:id="rId4"/>
    <p:sldId id="297" r:id="rId5"/>
    <p:sldId id="296" r:id="rId6"/>
    <p:sldId id="295" r:id="rId7"/>
    <p:sldId id="298" r:id="rId8"/>
    <p:sldId id="299" r:id="rId9"/>
    <p:sldId id="301" r:id="rId10"/>
    <p:sldId id="300" r:id="rId11"/>
    <p:sldId id="304" r:id="rId12"/>
    <p:sldId id="305" r:id="rId13"/>
    <p:sldId id="306" r:id="rId14"/>
    <p:sldId id="308" r:id="rId15"/>
    <p:sldId id="309" r:id="rId16"/>
    <p:sldId id="310" r:id="rId17"/>
    <p:sldId id="311" r:id="rId18"/>
    <p:sldId id="312" r:id="rId19"/>
    <p:sldId id="302" r:id="rId20"/>
    <p:sldId id="259" r:id="rId21"/>
    <p:sldId id="307" r:id="rId22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F2F2F2"/>
          </a:solidFill>
        </a:fill>
      </a:tcStyle>
    </a:wholeTbl>
    <a:band2H>
      <a:tcTxStyle/>
      <a:tcStyle>
        <a:tcBdr/>
        <a:fill>
          <a:solidFill>
            <a:srgbClr val="F9F9F9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DCDCDC"/>
          </a:solidFill>
        </a:fill>
      </a:tcStyle>
    </a:wholeTbl>
    <a:band2H>
      <a:tcTxStyle/>
      <a:tcStyle>
        <a:tcBdr/>
        <a:fill>
          <a:solidFill>
            <a:srgbClr val="EEEEEE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CFCFCF"/>
          </a:solidFill>
        </a:fill>
      </a:tcStyle>
    </a:wholeTbl>
    <a:band2H>
      <a:tcTxStyle/>
      <a:tcStyle>
        <a:tcBdr/>
        <a:fill>
          <a:solidFill>
            <a:schemeClr val="accent2">
              <a:lumOff val="20996"/>
            </a:schemeClr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9F0"/>
          </a:solidFill>
        </a:fill>
      </a:tcStyle>
    </a:wholeTbl>
    <a:band2H>
      <a:tcTxStyle/>
      <a:tcStyle>
        <a:tcBdr/>
        <a:fill>
          <a:solidFill>
            <a:schemeClr val="accent1">
              <a:lumOff val="51343"/>
            </a:schemeClr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55A0"/>
              </a:solidFill>
              <a:prstDash val="solid"/>
              <a:round/>
            </a:ln>
          </a:top>
          <a:bottom>
            <a:ln w="254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51343"/>
            </a:schemeClr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55A0"/>
              </a:solidFill>
              <a:prstDash val="solid"/>
              <a:round/>
            </a:ln>
          </a:top>
          <a:bottom>
            <a:ln w="254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CAD0DF"/>
          </a:solidFill>
        </a:fill>
      </a:tcStyle>
    </a:wholeTbl>
    <a:band2H>
      <a:tcTxStyle/>
      <a:tcStyle>
        <a:tcBdr/>
        <a:fill>
          <a:solidFill>
            <a:srgbClr val="E6E9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0055A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0055A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0055A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0055A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1">
              <a:lumOff val="51343"/>
            </a:schemeClr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0055A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508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254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86" autoAdjust="0"/>
    <p:restoredTop sz="94699"/>
  </p:normalViewPr>
  <p:slideViewPr>
    <p:cSldViewPr snapToGrid="0">
      <p:cViewPr varScale="1">
        <p:scale>
          <a:sx n="103" d="100"/>
          <a:sy n="103" d="100"/>
        </p:scale>
        <p:origin x="19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rgbClr val="0070C0"/>
                </a:solidFill>
              </a:rPr>
              <a:t>Von Mises Stress – High Field Region</a:t>
            </a:r>
          </a:p>
        </c:rich>
      </c:tx>
      <c:overlay val="0"/>
      <c:spPr>
        <a:noFill/>
        <a:ln>
          <a:solidFill>
            <a:schemeClr val="bg2">
              <a:lumMod val="20000"/>
              <a:lumOff val="8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rgbClr val="0070C0"/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4 coils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0 mm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145</c:v>
                </c:pt>
                <c:pt idx="1">
                  <c:v>146</c:v>
                </c:pt>
                <c:pt idx="2">
                  <c:v>147</c:v>
                </c:pt>
                <c:pt idx="3">
                  <c:v>148</c:v>
                </c:pt>
                <c:pt idx="4">
                  <c:v>147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A6AC-40A4-94C0-3C0CCF3B53D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6 coils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0 mm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158</c:v>
                </c:pt>
                <c:pt idx="1">
                  <c:v>163</c:v>
                </c:pt>
                <c:pt idx="2">
                  <c:v>174</c:v>
                </c:pt>
                <c:pt idx="3">
                  <c:v>181</c:v>
                </c:pt>
                <c:pt idx="4">
                  <c:v>185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A6AC-40A4-94C0-3C0CCF3B53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548740863"/>
        <c:axId val="1405741775"/>
      </c:lineChart>
      <c:catAx>
        <c:axId val="15487408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05741775"/>
        <c:crosses val="autoZero"/>
        <c:auto val="1"/>
        <c:lblAlgn val="ctr"/>
        <c:lblOffset val="100"/>
        <c:noMultiLvlLbl val="0"/>
      </c:catAx>
      <c:valAx>
        <c:axId val="14057417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5487408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0070C0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rgbClr val="0070C0"/>
                </a:solidFill>
              </a:rPr>
              <a:t>Von Mises Stress – High Field Region</a:t>
            </a:r>
          </a:p>
        </c:rich>
      </c:tx>
      <c:overlay val="0"/>
      <c:spPr>
        <a:noFill/>
        <a:ln>
          <a:solidFill>
            <a:schemeClr val="bg2">
              <a:lumMod val="20000"/>
              <a:lumOff val="8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rgbClr val="0070C0"/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4 coils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0 mm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145</c:v>
                </c:pt>
                <c:pt idx="1">
                  <c:v>157</c:v>
                </c:pt>
                <c:pt idx="2">
                  <c:v>165</c:v>
                </c:pt>
                <c:pt idx="3">
                  <c:v>168</c:v>
                </c:pt>
                <c:pt idx="4">
                  <c:v>187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A6AC-40A4-94C0-3C0CCF3B53D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6 coils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0 mm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158</c:v>
                </c:pt>
                <c:pt idx="1">
                  <c:v>189</c:v>
                </c:pt>
                <c:pt idx="2">
                  <c:v>227</c:v>
                </c:pt>
                <c:pt idx="3">
                  <c:v>260</c:v>
                </c:pt>
                <c:pt idx="4">
                  <c:v>296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A6AC-40A4-94C0-3C0CCF3B53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548740863"/>
        <c:axId val="1405741775"/>
      </c:lineChart>
      <c:catAx>
        <c:axId val="154874086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>
                    <a:solidFill>
                      <a:srgbClr val="0070C0"/>
                    </a:solidFill>
                  </a:rPr>
                  <a:t>Interference in mm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rgbClr val="0070C0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05741775"/>
        <c:crosses val="autoZero"/>
        <c:auto val="1"/>
        <c:lblAlgn val="ctr"/>
        <c:lblOffset val="100"/>
        <c:noMultiLvlLbl val="0"/>
      </c:catAx>
      <c:valAx>
        <c:axId val="14057417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>
                    <a:solidFill>
                      <a:srgbClr val="0070C0"/>
                    </a:solidFill>
                  </a:rPr>
                  <a:t>Stress in MPa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rgbClr val="0070C0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5487408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0070C0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596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Von Mises Stress – Ti pole</a:t>
            </a:r>
          </a:p>
        </c:rich>
      </c:tx>
      <c:overlay val="0"/>
      <c:spPr>
        <a:noFill/>
        <a:ln>
          <a:solidFill>
            <a:schemeClr val="bg2">
              <a:lumMod val="20000"/>
              <a:lumOff val="8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596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4 coils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0 mm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800</c:v>
                </c:pt>
                <c:pt idx="1">
                  <c:v>940</c:v>
                </c:pt>
                <c:pt idx="2">
                  <c:v>1110</c:v>
                </c:pt>
                <c:pt idx="3">
                  <c:v>1268</c:v>
                </c:pt>
                <c:pt idx="4">
                  <c:v>1438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A6AC-40A4-94C0-3C0CCF3B53D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6 coils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0 mm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1225</c:v>
                </c:pt>
                <c:pt idx="1">
                  <c:v>1493</c:v>
                </c:pt>
                <c:pt idx="2">
                  <c:v>1762</c:v>
                </c:pt>
                <c:pt idx="3">
                  <c:v>2014</c:v>
                </c:pt>
                <c:pt idx="4">
                  <c:v>2262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A6AC-40A4-94C0-3C0CCF3B53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548740863"/>
        <c:axId val="1405741775"/>
      </c:lineChart>
      <c:catAx>
        <c:axId val="154874086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en-US"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Interference in mm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en-US"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33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05741775"/>
        <c:crosses val="autoZero"/>
        <c:auto val="1"/>
        <c:lblAlgn val="ctr"/>
        <c:lblOffset val="100"/>
        <c:noMultiLvlLbl val="0"/>
      </c:catAx>
      <c:valAx>
        <c:axId val="14057417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Stress</a:t>
                </a:r>
                <a:r>
                  <a:rPr lang="en-US" baseline="0" dirty="0"/>
                  <a:t> in MPa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n-US"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33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5487408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33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lang="en-US" sz="1330" b="0" i="0" u="none" strike="noStrike" kern="1200" baseline="0">
          <a:solidFill>
            <a:schemeClr val="tx1"/>
          </a:solidFill>
          <a:latin typeface="+mn-lt"/>
          <a:ea typeface="+mn-ea"/>
          <a:cs typeface="+mn-cs"/>
        </a:defRPr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0" name="Shape 1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ide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9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u avec légende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102" name="Texte du titre"/>
          <p:cNvSpPr txBox="1">
            <a:spLocks noGrp="1"/>
          </p:cNvSpPr>
          <p:nvPr>
            <p:ph type="title"/>
          </p:nvPr>
        </p:nvSpPr>
        <p:spPr>
          <a:xfrm>
            <a:off x="457200" y="1185528"/>
            <a:ext cx="3200400" cy="730251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1800" b="1"/>
            </a:lvl1pPr>
          </a:lstStyle>
          <a:p>
            <a:r>
              <a:t>Texte du titre</a:t>
            </a:r>
          </a:p>
        </p:txBody>
      </p:sp>
      <p:sp>
        <p:nvSpPr>
          <p:cNvPr id="103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4423"/>
            <a:ext cx="2743200" cy="914401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448055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749808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1042416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1307592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0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age avec légende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Texte du titre"/>
          <p:cNvSpPr txBox="1">
            <a:spLocks noGrp="1"/>
          </p:cNvSpPr>
          <p:nvPr>
            <p:ph type="title"/>
          </p:nvPr>
        </p:nvSpPr>
        <p:spPr>
          <a:xfrm>
            <a:off x="5556732" y="1705709"/>
            <a:ext cx="3053869" cy="1253809"/>
          </a:xfrm>
          <a:prstGeom prst="rect">
            <a:avLst/>
          </a:prstGeom>
        </p:spPr>
        <p:txBody>
          <a:bodyPr anchor="b"/>
          <a:lstStyle>
            <a:lvl1pPr>
              <a:defRPr sz="2200" b="1"/>
            </a:lvl1pPr>
          </a:lstStyle>
          <a:p>
            <a:r>
              <a:t>Texte du titre</a:t>
            </a:r>
          </a:p>
        </p:txBody>
      </p:sp>
      <p:sp>
        <p:nvSpPr>
          <p:cNvPr id="113" name="Espace réservé pour une image  2"/>
          <p:cNvSpPr>
            <a:spLocks noGrp="1"/>
          </p:cNvSpPr>
          <p:nvPr>
            <p:ph type="pic" sz="half" idx="13"/>
          </p:nvPr>
        </p:nvSpPr>
        <p:spPr>
          <a:xfrm>
            <a:off x="558796" y="802196"/>
            <a:ext cx="4759516" cy="475951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4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5556734" y="2998765"/>
            <a:ext cx="3053866" cy="266348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00"/>
              </a:spcBef>
              <a:buClrTx/>
              <a:buSzTx/>
              <a:buFontTx/>
              <a:buNone/>
              <a:defRPr sz="1200"/>
            </a:lvl1pPr>
            <a:lvl2pPr marL="0" indent="448055">
              <a:spcBef>
                <a:spcPts val="200"/>
              </a:spcBef>
              <a:buClrTx/>
              <a:buSzTx/>
              <a:buFontTx/>
              <a:buNone/>
              <a:defRPr sz="1200"/>
            </a:lvl2pPr>
            <a:lvl3pPr marL="0" indent="749808">
              <a:spcBef>
                <a:spcPts val="200"/>
              </a:spcBef>
              <a:buClrTx/>
              <a:buSzTx/>
              <a:buFontTx/>
              <a:buNone/>
              <a:defRPr sz="1200"/>
            </a:lvl3pPr>
            <a:lvl4pPr marL="0" indent="1042416">
              <a:spcBef>
                <a:spcPts val="200"/>
              </a:spcBef>
              <a:buClrTx/>
              <a:buSzTx/>
              <a:buFontTx/>
              <a:buNone/>
              <a:defRPr sz="1200"/>
            </a:lvl4pPr>
            <a:lvl5pPr marL="0" indent="1307592">
              <a:spcBef>
                <a:spcPts val="200"/>
              </a:spcBef>
              <a:buClrTx/>
              <a:buSzTx/>
              <a:buFontTx/>
              <a:buNone/>
              <a:defRPr sz="1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15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6266" y="2703284"/>
            <a:ext cx="1172456" cy="1467042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6266" y="2703284"/>
            <a:ext cx="1172456" cy="1467042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Diapositive de titre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2000" y="2168999"/>
            <a:ext cx="2520001" cy="2520002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Diapositive de titre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3090" y="2878269"/>
            <a:ext cx="1221947" cy="1535842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itre et contenu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44" name="Texte du titre"/>
          <p:cNvSpPr txBox="1">
            <a:spLocks noGrp="1"/>
          </p:cNvSpPr>
          <p:nvPr>
            <p:ph type="title"/>
          </p:nvPr>
        </p:nvSpPr>
        <p:spPr>
          <a:xfrm>
            <a:off x="457200" y="2444813"/>
            <a:ext cx="8226854" cy="940444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45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  <p:sp>
        <p:nvSpPr>
          <p:cNvPr id="46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57200" y="3391124"/>
            <a:ext cx="2743200" cy="419654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448055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749808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1042416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1307592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re et contenu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e du titre"/>
          <p:cNvSpPr txBox="1">
            <a:spLocks noGrp="1"/>
          </p:cNvSpPr>
          <p:nvPr>
            <p:ph type="title"/>
          </p:nvPr>
        </p:nvSpPr>
        <p:spPr>
          <a:xfrm>
            <a:off x="457200" y="2444813"/>
            <a:ext cx="8226854" cy="940444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54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57200" y="3391124"/>
            <a:ext cx="2743200" cy="419654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448055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749808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1042416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1307592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re et contenu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Texte du titre"/>
          <p:cNvSpPr txBox="1">
            <a:spLocks noGrp="1"/>
          </p:cNvSpPr>
          <p:nvPr>
            <p:ph type="title"/>
          </p:nvPr>
        </p:nvSpPr>
        <p:spPr>
          <a:xfrm>
            <a:off x="457200" y="233491"/>
            <a:ext cx="8226854" cy="940444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64" name="Texte niveau 1…"/>
          <p:cNvSpPr txBox="1"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5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ux contenus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Texte du titre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7467600" cy="1143001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74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0"/>
            <a:ext cx="3657600" cy="4350386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600"/>
            </a:lvl1pPr>
            <a:lvl2pPr marL="988383" indent="-540327">
              <a:spcBef>
                <a:spcPts val="600"/>
              </a:spcBef>
              <a:defRPr sz="2600"/>
            </a:lvl2pPr>
            <a:lvl3pPr marL="1195577" indent="-445769">
              <a:spcBef>
                <a:spcPts val="600"/>
              </a:spcBef>
              <a:defRPr sz="2600"/>
            </a:lvl3pPr>
            <a:lvl4pPr marL="1537716" indent="-495300">
              <a:spcBef>
                <a:spcPts val="600"/>
              </a:spcBef>
              <a:defRPr sz="2600"/>
            </a:lvl4pPr>
            <a:lvl5pPr marL="1802892" indent="-495300">
              <a:spcBef>
                <a:spcPts val="600"/>
              </a:spcBef>
              <a:defRPr sz="26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5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aison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Texte du titre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8229600" cy="893978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84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57200" y="5101966"/>
            <a:ext cx="4040188" cy="8382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ClrTx/>
              <a:buSzTx/>
              <a:buFontTx/>
              <a:buNone/>
              <a:defRPr sz="2400" b="1"/>
            </a:lvl1pPr>
            <a:lvl2pPr marL="0" indent="448055">
              <a:spcBef>
                <a:spcPts val="500"/>
              </a:spcBef>
              <a:buClrTx/>
              <a:buSzTx/>
              <a:buFontTx/>
              <a:buNone/>
              <a:defRPr sz="2400" b="1"/>
            </a:lvl2pPr>
            <a:lvl3pPr marL="0" indent="749808">
              <a:spcBef>
                <a:spcPts val="500"/>
              </a:spcBef>
              <a:buClrTx/>
              <a:buSzTx/>
              <a:buFontTx/>
              <a:buNone/>
              <a:defRPr sz="2400" b="1"/>
            </a:lvl3pPr>
            <a:lvl4pPr marL="0" indent="1042416">
              <a:spcBef>
                <a:spcPts val="500"/>
              </a:spcBef>
              <a:buClrTx/>
              <a:buSzTx/>
              <a:buFontTx/>
              <a:buNone/>
              <a:defRPr sz="2400" b="1"/>
            </a:lvl4pPr>
            <a:lvl5pPr marL="0" indent="1307592">
              <a:spcBef>
                <a:spcPts val="500"/>
              </a:spcBef>
              <a:buClrTx/>
              <a:buSzTx/>
              <a:buFontTx/>
              <a:buNone/>
              <a:defRPr sz="2400" b="1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85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4645025" y="5101966"/>
            <a:ext cx="4041775" cy="8382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500"/>
              </a:spcBef>
              <a:buClrTx/>
              <a:buSzTx/>
              <a:buFontTx/>
              <a:buNone/>
              <a:defRPr sz="2400" b="1"/>
            </a:pPr>
            <a:endParaRPr/>
          </a:p>
        </p:txBody>
      </p:sp>
      <p:sp>
        <p:nvSpPr>
          <p:cNvPr id="86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Image 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312000" y="2181662"/>
            <a:ext cx="2520001" cy="2494676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e du titre"/>
          <p:cNvSpPr txBox="1"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Texte du titre</a:t>
            </a:r>
          </a:p>
        </p:txBody>
      </p:sp>
      <p:sp>
        <p:nvSpPr>
          <p:cNvPr id="4" name="Texte niveau 1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97BD"/>
                </a:solidFill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493776" marR="0" indent="-4572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8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1pPr>
      <a:lvl2pPr marL="975594" marR="0" indent="-527538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2pPr>
      <a:lvl3pPr marL="1178433" marR="0" indent="-428625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85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3pPr>
      <a:lvl4pPr marL="1556766" marR="0" indent="-51435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4pPr>
      <a:lvl5pPr marL="1821942" marR="0" indent="-51435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5pPr>
      <a:lvl6pPr marL="1792223" marR="0" indent="-27431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-"/>
        <a:tabLst/>
        <a:defRPr sz="30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6pPr>
      <a:lvl7pPr marL="2042159" marR="0" indent="-3047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7pPr>
      <a:lvl8pPr marL="2299715" marR="0" indent="-3428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▪"/>
        <a:tabLst/>
        <a:defRPr sz="30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8pPr>
      <a:lvl9pPr marL="2491739" marR="0" indent="-3428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itle 3"/>
          <p:cNvSpPr txBox="1">
            <a:spLocks noGrp="1"/>
          </p:cNvSpPr>
          <p:nvPr>
            <p:ph type="title"/>
          </p:nvPr>
        </p:nvSpPr>
        <p:spPr>
          <a:xfrm>
            <a:off x="457200" y="1365313"/>
            <a:ext cx="8226853" cy="254000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defRPr sz="4100"/>
            </a:pPr>
            <a:r>
              <a:rPr lang="fr-CH" dirty="0" err="1"/>
              <a:t>HEPDipo</a:t>
            </a:r>
            <a:endParaRPr dirty="0"/>
          </a:p>
          <a:p>
            <a:pPr algn="ctr">
              <a:defRPr sz="4100"/>
            </a:pPr>
            <a:endParaRPr dirty="0"/>
          </a:p>
          <a:p>
            <a:pPr algn="ctr">
              <a:defRPr sz="2800"/>
            </a:pPr>
            <a:r>
              <a:rPr lang="en-US" dirty="0"/>
              <a:t>Status of the design and developments</a:t>
            </a:r>
            <a:br>
              <a:rPr lang="en-US" dirty="0"/>
            </a:br>
            <a:r>
              <a:rPr lang="en-US" dirty="0"/>
              <a:t>Baseline and 4 coils </a:t>
            </a:r>
            <a:r>
              <a:rPr lang="en-US" dirty="0" err="1"/>
              <a:t>comparaison</a:t>
            </a:r>
            <a:endParaRPr lang="en-US" dirty="0"/>
          </a:p>
        </p:txBody>
      </p:sp>
      <p:sp>
        <p:nvSpPr>
          <p:cNvPr id="133" name="Text Placeholder 4"/>
          <p:cNvSpPr txBox="1">
            <a:spLocks noGrp="1"/>
          </p:cNvSpPr>
          <p:nvPr>
            <p:ph type="body" sz="quarter" idx="1"/>
          </p:nvPr>
        </p:nvSpPr>
        <p:spPr>
          <a:xfrm>
            <a:off x="457200" y="3810000"/>
            <a:ext cx="8226853" cy="1270000"/>
          </a:xfrm>
          <a:prstGeom prst="rect">
            <a:avLst/>
          </a:prstGeom>
        </p:spPr>
        <p:txBody>
          <a:bodyPr/>
          <a:lstStyle/>
          <a:p>
            <a:pPr algn="ctr"/>
            <a:endParaRPr dirty="0"/>
          </a:p>
          <a:p>
            <a:pPr algn="ctr"/>
            <a:r>
              <a:rPr dirty="0"/>
              <a:t>MSC-MDT</a:t>
            </a:r>
          </a:p>
        </p:txBody>
      </p:sp>
      <p:sp>
        <p:nvSpPr>
          <p:cNvPr id="134" name="Slide Number Placeholder 2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  <p:sp>
        <p:nvSpPr>
          <p:cNvPr id="135" name="Date Placeholder 2"/>
          <p:cNvSpPr txBox="1"/>
          <p:nvPr/>
        </p:nvSpPr>
        <p:spPr>
          <a:xfrm>
            <a:off x="3739353" y="6412770"/>
            <a:ext cx="1662545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 anchor="ctr">
            <a:spAutoFit/>
          </a:bodyPr>
          <a:lstStyle>
            <a:lvl1pPr>
              <a:defRPr sz="1200">
                <a:solidFill>
                  <a:srgbClr val="8897BD"/>
                </a:solidFill>
              </a:defRPr>
            </a:lvl1pPr>
          </a:lstStyle>
          <a:p>
            <a:r>
              <a:rPr lang="fr-CH" dirty="0"/>
              <a:t>April 1st, </a:t>
            </a:r>
            <a:r>
              <a:rPr dirty="0"/>
              <a:t>20</a:t>
            </a:r>
            <a:r>
              <a:rPr lang="fr-CH" dirty="0"/>
              <a:t>20</a:t>
            </a:r>
            <a:endParaRPr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/>
          <a:lstStyle>
            <a:lvl1pPr defTabSz="813816">
              <a:defRPr sz="3204"/>
            </a:lvl1pPr>
          </a:lstStyle>
          <a:p>
            <a:r>
              <a:rPr lang="en-US" dirty="0"/>
              <a:t>Mechanical results comparison </a:t>
            </a:r>
          </a:p>
        </p:txBody>
      </p:sp>
      <p:graphicFrame>
        <p:nvGraphicFramePr>
          <p:cNvPr id="146" name="Tableau"/>
          <p:cNvGraphicFramePr/>
          <p:nvPr>
            <p:extLst>
              <p:ext uri="{D42A27DB-BD31-4B8C-83A1-F6EECF244321}">
                <p14:modId xmlns:p14="http://schemas.microsoft.com/office/powerpoint/2010/main" val="3363386603"/>
              </p:ext>
            </p:extLst>
          </p:nvPr>
        </p:nvGraphicFramePr>
        <p:xfrm>
          <a:off x="445625" y="1443858"/>
          <a:ext cx="8226852" cy="4500964"/>
        </p:xfrm>
        <a:graphic>
          <a:graphicData uri="http://schemas.openxmlformats.org/drawingml/2006/table">
            <a:tbl>
              <a:tblPr firstRow="1" bandRow="1">
                <a:tableStyleId>{33BA23B1-9221-436E-865A-0063620EA4FD}</a:tableStyleId>
              </a:tblPr>
              <a:tblGrid>
                <a:gridCol w="27422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22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2284">
                  <a:extLst>
                    <a:ext uri="{9D8B030D-6E8A-4147-A177-3AD203B41FA5}">
                      <a16:colId xmlns:a16="http://schemas.microsoft.com/office/drawing/2014/main" val="1976759539"/>
                    </a:ext>
                  </a:extLst>
                </a:gridCol>
              </a:tblGrid>
              <a:tr h="384908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Parameter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4 Coils value (MPa)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6 Coils value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908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noProof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Room temperature / cooling down / 15 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noProof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Room temperature / cooling down / 15 T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90953293"/>
                  </a:ext>
                </a:extLst>
              </a:tr>
              <a:tr h="384908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Inner coil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9 / 52 / </a:t>
                      </a:r>
                      <a:r>
                        <a:rPr lang="fr-CH" sz="1600" b="0" i="0" u="none" strike="noStrike" cap="none" spc="0" baseline="0" dirty="0">
                          <a:solidFill>
                            <a:srgbClr val="FF000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145</a:t>
                      </a:r>
                      <a:endParaRPr lang="en-US" sz="1600" b="0" i="0" u="none" strike="noStrike" cap="none" spc="0" baseline="0" dirty="0">
                        <a:solidFill>
                          <a:srgbClr val="FF000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48 / 110 / </a:t>
                      </a:r>
                      <a:r>
                        <a:rPr lang="fr-CH" sz="1600" b="0" i="0" u="none" strike="noStrike" cap="none" spc="0" baseline="0" dirty="0">
                          <a:solidFill>
                            <a:srgbClr val="FF000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158</a:t>
                      </a:r>
                      <a:endParaRPr lang="en-US" sz="1600" b="0" i="0" u="none" strike="noStrike" cap="none" spc="0" baseline="0" dirty="0">
                        <a:solidFill>
                          <a:srgbClr val="FF000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6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Inter coil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-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74 / 154 / 145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6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Outer coil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55 / 103 / 135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53 / 113 / 117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9426611"/>
                  </a:ext>
                </a:extLst>
              </a:tr>
              <a:tr h="396607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Iron pole (S1)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 / 13 / 280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 / 15 / 246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0307219"/>
                  </a:ext>
                </a:extLst>
              </a:tr>
              <a:tr h="396607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Horizontal pad (S1)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92 / 157 / 109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100 / 200 / 130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65603"/>
                  </a:ext>
                </a:extLst>
              </a:tr>
              <a:tr h="396607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Vertical pad (S1)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44 / 54 / 128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57 / 77 / 78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46742938"/>
                  </a:ext>
                </a:extLst>
              </a:tr>
              <a:tr h="396607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 err="1">
                          <a:solidFill>
                            <a:srgbClr val="0055A0"/>
                          </a:solidFill>
                          <a:uFillTx/>
                          <a:latin typeface="Arial"/>
                          <a:cs typeface="Arial"/>
                          <a:sym typeface="Arial"/>
                        </a:rPr>
                        <a:t>Yoke</a:t>
                      </a: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(S1)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92 / 155 / 194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105 / 108 / 140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4912351"/>
                  </a:ext>
                </a:extLst>
              </a:tr>
              <a:tr h="396607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titanium pole (Von Mises)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81 / 590 / </a:t>
                      </a:r>
                      <a:r>
                        <a:rPr lang="fr-CH" sz="1600" b="0" i="0" u="none" strike="noStrike" cap="none" spc="0" baseline="0" dirty="0">
                          <a:solidFill>
                            <a:srgbClr val="00B05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800</a:t>
                      </a:r>
                      <a:endParaRPr lang="en-US" sz="1600" b="0" i="0" u="none" strike="noStrike" cap="none" spc="0" baseline="0" dirty="0">
                        <a:solidFill>
                          <a:srgbClr val="00B05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370 / 766 / </a:t>
                      </a:r>
                      <a:r>
                        <a:rPr lang="fr-CH" sz="1600" b="0" i="0" u="none" strike="noStrike" cap="none" spc="0" baseline="0" dirty="0">
                          <a:solidFill>
                            <a:srgbClr val="FF000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1225</a:t>
                      </a:r>
                      <a:endParaRPr lang="en-US" sz="1600" b="0" i="0" u="none" strike="noStrike" cap="none" spc="0" baseline="0" dirty="0">
                        <a:solidFill>
                          <a:srgbClr val="FF000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6839944"/>
                  </a:ext>
                </a:extLst>
              </a:tr>
              <a:tr h="3966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Shell (Azimuthal)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70 / 163 / 154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123 / 215 / 234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205509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229410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/>
          <a:lstStyle>
            <a:lvl1pPr defTabSz="813816">
              <a:defRPr sz="3204"/>
            </a:lvl1pPr>
          </a:lstStyle>
          <a:p>
            <a:r>
              <a:rPr lang="en-US" dirty="0"/>
              <a:t>Parametric analysis: horizontal tolerance</a:t>
            </a:r>
          </a:p>
        </p:txBody>
      </p:sp>
      <p:pic>
        <p:nvPicPr>
          <p:cNvPr id="16" name="36_HEPDipo_APLOT.png" descr="36_HEPDipo_APLOT.png">
            <a:extLst>
              <a:ext uri="{FF2B5EF4-FFF2-40B4-BE49-F238E27FC236}">
                <a16:creationId xmlns:a16="http://schemas.microsoft.com/office/drawing/2014/main" id="{80382429-06FF-4FEF-8D84-5CFDD4711D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35" t="75580" r="72083" b="4993"/>
          <a:stretch>
            <a:fillRect/>
          </a:stretch>
        </p:blipFill>
        <p:spPr>
          <a:xfrm>
            <a:off x="56308" y="2405979"/>
            <a:ext cx="3967164" cy="23872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69"/>
                </a:lnTo>
                <a:lnTo>
                  <a:pt x="1171" y="12619"/>
                </a:lnTo>
                <a:cubicBezTo>
                  <a:pt x="2298" y="12666"/>
                  <a:pt x="2347" y="12682"/>
                  <a:pt x="2379" y="13057"/>
                </a:cubicBezTo>
                <a:cubicBezTo>
                  <a:pt x="2412" y="13444"/>
                  <a:pt x="2428" y="13448"/>
                  <a:pt x="4123" y="13448"/>
                </a:cubicBezTo>
                <a:cubicBezTo>
                  <a:pt x="6030" y="13448"/>
                  <a:pt x="6516" y="13633"/>
                  <a:pt x="6885" y="14493"/>
                </a:cubicBezTo>
                <a:cubicBezTo>
                  <a:pt x="7074" y="14936"/>
                  <a:pt x="7090" y="15262"/>
                  <a:pt x="7090" y="18289"/>
                </a:cubicBezTo>
                <a:lnTo>
                  <a:pt x="7090" y="21600"/>
                </a:lnTo>
                <a:lnTo>
                  <a:pt x="14331" y="21600"/>
                </a:lnTo>
                <a:cubicBezTo>
                  <a:pt x="21340" y="21600"/>
                  <a:pt x="21562" y="21597"/>
                  <a:pt x="21600" y="2127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4" name="Picture 33" descr="A close up of a logo&#10;&#10;Description automatically generated">
            <a:extLst>
              <a:ext uri="{FF2B5EF4-FFF2-40B4-BE49-F238E27FC236}">
                <a16:creationId xmlns:a16="http://schemas.microsoft.com/office/drawing/2014/main" id="{1033D926-A6A0-4373-ACC6-48B41CA325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" t="70399" r="78063" b="4646"/>
          <a:stretch/>
        </p:blipFill>
        <p:spPr>
          <a:xfrm>
            <a:off x="4808585" y="2161293"/>
            <a:ext cx="3139382" cy="3067953"/>
          </a:xfrm>
          <a:prstGeom prst="rect">
            <a:avLst/>
          </a:prstGeom>
        </p:spPr>
      </p:pic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6130390-D10D-442A-9B66-4A9EEB848A24}"/>
              </a:ext>
            </a:extLst>
          </p:cNvPr>
          <p:cNvCxnSpPr>
            <a:cxnSpLocks/>
          </p:cNvCxnSpPr>
          <p:nvPr/>
        </p:nvCxnSpPr>
        <p:spPr>
          <a:xfrm>
            <a:off x="1101407" y="2276764"/>
            <a:ext cx="944447" cy="0"/>
          </a:xfrm>
          <a:prstGeom prst="straightConnector1">
            <a:avLst/>
          </a:prstGeom>
          <a:noFill/>
          <a:ln w="38100" cap="flat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04BFF90-71AB-44CC-8242-6813470C65D3}"/>
              </a:ext>
            </a:extLst>
          </p:cNvPr>
          <p:cNvCxnSpPr>
            <a:cxnSpLocks/>
          </p:cNvCxnSpPr>
          <p:nvPr/>
        </p:nvCxnSpPr>
        <p:spPr>
          <a:xfrm flipV="1">
            <a:off x="1724861" y="3886589"/>
            <a:ext cx="0" cy="1332347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72CA3A3-2A5A-4F3E-A980-67B4CDC90608}"/>
              </a:ext>
            </a:extLst>
          </p:cNvPr>
          <p:cNvCxnSpPr>
            <a:cxnSpLocks/>
          </p:cNvCxnSpPr>
          <p:nvPr/>
        </p:nvCxnSpPr>
        <p:spPr>
          <a:xfrm flipV="1">
            <a:off x="1101407" y="1866663"/>
            <a:ext cx="0" cy="1332347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9F8707DE-A4B0-460D-B828-F49F472A482F}"/>
              </a:ext>
            </a:extLst>
          </p:cNvPr>
          <p:cNvCxnSpPr>
            <a:cxnSpLocks/>
          </p:cNvCxnSpPr>
          <p:nvPr/>
        </p:nvCxnSpPr>
        <p:spPr>
          <a:xfrm flipV="1">
            <a:off x="6504679" y="1756065"/>
            <a:ext cx="0" cy="3233883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9" name="boat">
            <a:extLst>
              <a:ext uri="{FF2B5EF4-FFF2-40B4-BE49-F238E27FC236}">
                <a16:creationId xmlns:a16="http://schemas.microsoft.com/office/drawing/2014/main" id="{8DD796FD-9790-4F06-B355-6087C2C47CF5}"/>
              </a:ext>
            </a:extLst>
          </p:cNvPr>
          <p:cNvSpPr txBox="1"/>
          <p:nvPr/>
        </p:nvSpPr>
        <p:spPr>
          <a:xfrm>
            <a:off x="1871329" y="5040112"/>
            <a:ext cx="1552667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 err="1"/>
              <a:t>Fixed</a:t>
            </a:r>
            <a:r>
              <a:rPr lang="fr-CH" sz="1600" dirty="0"/>
              <a:t> position </a:t>
            </a:r>
          </a:p>
          <a:p>
            <a:r>
              <a:rPr lang="fr-CH" sz="1600" dirty="0"/>
              <a:t>for the </a:t>
            </a:r>
            <a:r>
              <a:rPr lang="fr-CH" sz="1600" dirty="0" err="1"/>
              <a:t>inner</a:t>
            </a:r>
            <a:r>
              <a:rPr lang="fr-CH" sz="1600" dirty="0"/>
              <a:t> </a:t>
            </a:r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60" name="boat">
            <a:extLst>
              <a:ext uri="{FF2B5EF4-FFF2-40B4-BE49-F238E27FC236}">
                <a16:creationId xmlns:a16="http://schemas.microsoft.com/office/drawing/2014/main" id="{5F7AFD24-F9CE-4146-9AC2-E6A543199BDF}"/>
              </a:ext>
            </a:extLst>
          </p:cNvPr>
          <p:cNvSpPr txBox="1"/>
          <p:nvPr/>
        </p:nvSpPr>
        <p:spPr>
          <a:xfrm>
            <a:off x="1204498" y="1844701"/>
            <a:ext cx="2336535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Horizontal </a:t>
            </a:r>
            <a:r>
              <a:rPr lang="en-US" sz="1600" dirty="0"/>
              <a:t>misalignment</a:t>
            </a:r>
            <a:r>
              <a:rPr lang="fr-CH" sz="1600" dirty="0"/>
              <a:t> </a:t>
            </a:r>
          </a:p>
        </p:txBody>
      </p:sp>
      <p:sp>
        <p:nvSpPr>
          <p:cNvPr id="64" name="boat">
            <a:extLst>
              <a:ext uri="{FF2B5EF4-FFF2-40B4-BE49-F238E27FC236}">
                <a16:creationId xmlns:a16="http://schemas.microsoft.com/office/drawing/2014/main" id="{AB6CE070-9CDB-49B9-A534-DBE9D689AA57}"/>
              </a:ext>
            </a:extLst>
          </p:cNvPr>
          <p:cNvSpPr txBox="1"/>
          <p:nvPr/>
        </p:nvSpPr>
        <p:spPr>
          <a:xfrm>
            <a:off x="4160646" y="3886589"/>
            <a:ext cx="618116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 err="1"/>
              <a:t>Inner</a:t>
            </a:r>
            <a:r>
              <a:rPr lang="fr-CH" sz="1600" dirty="0"/>
              <a:t>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65" name="boat">
            <a:extLst>
              <a:ext uri="{FF2B5EF4-FFF2-40B4-BE49-F238E27FC236}">
                <a16:creationId xmlns:a16="http://schemas.microsoft.com/office/drawing/2014/main" id="{244C0FE6-B956-4AEC-B988-091DCA5CFA07}"/>
              </a:ext>
            </a:extLst>
          </p:cNvPr>
          <p:cNvSpPr txBox="1"/>
          <p:nvPr/>
        </p:nvSpPr>
        <p:spPr>
          <a:xfrm>
            <a:off x="4138306" y="2769404"/>
            <a:ext cx="664604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Outer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F12DF54-B2D4-4088-93BC-BFEDA6CBB4E7}"/>
              </a:ext>
            </a:extLst>
          </p:cNvPr>
          <p:cNvCxnSpPr>
            <a:cxnSpLocks/>
          </p:cNvCxnSpPr>
          <p:nvPr/>
        </p:nvCxnSpPr>
        <p:spPr>
          <a:xfrm>
            <a:off x="6496113" y="4072340"/>
            <a:ext cx="944447" cy="0"/>
          </a:xfrm>
          <a:prstGeom prst="straightConnector1">
            <a:avLst/>
          </a:prstGeom>
          <a:noFill/>
          <a:ln w="38100" cap="flat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8" name="boat">
            <a:extLst>
              <a:ext uri="{FF2B5EF4-FFF2-40B4-BE49-F238E27FC236}">
                <a16:creationId xmlns:a16="http://schemas.microsoft.com/office/drawing/2014/main" id="{17FBAD87-3850-41B3-B803-725FE653FCC0}"/>
              </a:ext>
            </a:extLst>
          </p:cNvPr>
          <p:cNvSpPr txBox="1"/>
          <p:nvPr/>
        </p:nvSpPr>
        <p:spPr>
          <a:xfrm>
            <a:off x="6486876" y="3372957"/>
            <a:ext cx="1357101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Horizontal </a:t>
            </a:r>
          </a:p>
          <a:p>
            <a:r>
              <a:rPr lang="en-US" sz="1600" dirty="0"/>
              <a:t>misalignment</a:t>
            </a:r>
            <a:r>
              <a:rPr lang="fr-CH" sz="1600" dirty="0"/>
              <a:t> 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7460FAF-990A-4643-AD31-70EC680307BB}"/>
              </a:ext>
            </a:extLst>
          </p:cNvPr>
          <p:cNvCxnSpPr>
            <a:cxnSpLocks/>
          </p:cNvCxnSpPr>
          <p:nvPr/>
        </p:nvCxnSpPr>
        <p:spPr>
          <a:xfrm>
            <a:off x="6497908" y="2017476"/>
            <a:ext cx="944447" cy="0"/>
          </a:xfrm>
          <a:prstGeom prst="straightConnector1">
            <a:avLst/>
          </a:prstGeom>
          <a:noFill/>
          <a:ln w="38100" cap="flat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2" name="boat">
            <a:extLst>
              <a:ext uri="{FF2B5EF4-FFF2-40B4-BE49-F238E27FC236}">
                <a16:creationId xmlns:a16="http://schemas.microsoft.com/office/drawing/2014/main" id="{0B99EB8D-65F8-4B50-81A0-6DF2AD227DA4}"/>
              </a:ext>
            </a:extLst>
          </p:cNvPr>
          <p:cNvSpPr txBox="1"/>
          <p:nvPr/>
        </p:nvSpPr>
        <p:spPr>
          <a:xfrm>
            <a:off x="6600999" y="1585413"/>
            <a:ext cx="2336535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Horizontal </a:t>
            </a:r>
            <a:r>
              <a:rPr lang="en-US" sz="1600" dirty="0"/>
              <a:t>misalignment</a:t>
            </a:r>
            <a:r>
              <a:rPr lang="fr-CH" sz="1600" dirty="0"/>
              <a:t> 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8E6EDEE-4E10-4F41-B26D-0AC2BCD5685A}"/>
              </a:ext>
            </a:extLst>
          </p:cNvPr>
          <p:cNvCxnSpPr>
            <a:cxnSpLocks/>
          </p:cNvCxnSpPr>
          <p:nvPr/>
        </p:nvCxnSpPr>
        <p:spPr>
          <a:xfrm flipV="1">
            <a:off x="6517758" y="4103822"/>
            <a:ext cx="0" cy="1332347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6" name="boat">
            <a:extLst>
              <a:ext uri="{FF2B5EF4-FFF2-40B4-BE49-F238E27FC236}">
                <a16:creationId xmlns:a16="http://schemas.microsoft.com/office/drawing/2014/main" id="{72430D49-F020-4FCD-9580-9D3809D1815A}"/>
              </a:ext>
            </a:extLst>
          </p:cNvPr>
          <p:cNvSpPr txBox="1"/>
          <p:nvPr/>
        </p:nvSpPr>
        <p:spPr>
          <a:xfrm>
            <a:off x="6664226" y="5257345"/>
            <a:ext cx="1552667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 err="1"/>
              <a:t>Fixed</a:t>
            </a:r>
            <a:r>
              <a:rPr lang="fr-CH" sz="1600" dirty="0"/>
              <a:t> position </a:t>
            </a:r>
          </a:p>
          <a:p>
            <a:r>
              <a:rPr lang="fr-CH" sz="1600" dirty="0"/>
              <a:t>for the </a:t>
            </a:r>
            <a:r>
              <a:rPr lang="fr-CH" sz="1600" dirty="0" err="1"/>
              <a:t>inner</a:t>
            </a:r>
            <a:r>
              <a:rPr lang="fr-CH" sz="1600" dirty="0"/>
              <a:t> </a:t>
            </a:r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37" name="boat">
            <a:extLst>
              <a:ext uri="{FF2B5EF4-FFF2-40B4-BE49-F238E27FC236}">
                <a16:creationId xmlns:a16="http://schemas.microsoft.com/office/drawing/2014/main" id="{F94C025C-D014-41CC-85E2-1B8E96244EF8}"/>
              </a:ext>
            </a:extLst>
          </p:cNvPr>
          <p:cNvSpPr txBox="1"/>
          <p:nvPr/>
        </p:nvSpPr>
        <p:spPr>
          <a:xfrm>
            <a:off x="8071410" y="4338807"/>
            <a:ext cx="618116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 err="1"/>
              <a:t>Inner</a:t>
            </a:r>
            <a:r>
              <a:rPr lang="fr-CH" sz="1600" dirty="0"/>
              <a:t>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38" name="boat">
            <a:extLst>
              <a:ext uri="{FF2B5EF4-FFF2-40B4-BE49-F238E27FC236}">
                <a16:creationId xmlns:a16="http://schemas.microsoft.com/office/drawing/2014/main" id="{91D14CEB-EF4E-41B9-B730-A0AED73EDED7}"/>
              </a:ext>
            </a:extLst>
          </p:cNvPr>
          <p:cNvSpPr txBox="1"/>
          <p:nvPr/>
        </p:nvSpPr>
        <p:spPr>
          <a:xfrm>
            <a:off x="8046344" y="2423032"/>
            <a:ext cx="664604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Outer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39" name="boat">
            <a:extLst>
              <a:ext uri="{FF2B5EF4-FFF2-40B4-BE49-F238E27FC236}">
                <a16:creationId xmlns:a16="http://schemas.microsoft.com/office/drawing/2014/main" id="{9B6E2C6F-3B53-4CAB-9B21-9264923FB996}"/>
              </a:ext>
            </a:extLst>
          </p:cNvPr>
          <p:cNvSpPr txBox="1"/>
          <p:nvPr/>
        </p:nvSpPr>
        <p:spPr>
          <a:xfrm>
            <a:off x="8059078" y="3348809"/>
            <a:ext cx="562011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Inter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2270322155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/>
          <a:lstStyle>
            <a:lvl1pPr defTabSz="813816">
              <a:defRPr sz="3204"/>
            </a:lvl1pPr>
          </a:lstStyle>
          <a:p>
            <a:r>
              <a:rPr lang="en-US" dirty="0"/>
              <a:t>Parametric analysis: horizontal tolerance</a:t>
            </a:r>
          </a:p>
        </p:txBody>
      </p:sp>
      <p:pic>
        <p:nvPicPr>
          <p:cNvPr id="16" name="36_HEPDipo_APLOT.png" descr="36_HEPDipo_APLOT.png">
            <a:extLst>
              <a:ext uri="{FF2B5EF4-FFF2-40B4-BE49-F238E27FC236}">
                <a16:creationId xmlns:a16="http://schemas.microsoft.com/office/drawing/2014/main" id="{80382429-06FF-4FEF-8D84-5CFDD4711D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35" t="75580" r="72083" b="4993"/>
          <a:stretch>
            <a:fillRect/>
          </a:stretch>
        </p:blipFill>
        <p:spPr>
          <a:xfrm>
            <a:off x="2525536" y="1715212"/>
            <a:ext cx="1639270" cy="986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69"/>
                </a:lnTo>
                <a:lnTo>
                  <a:pt x="1171" y="12619"/>
                </a:lnTo>
                <a:cubicBezTo>
                  <a:pt x="2298" y="12666"/>
                  <a:pt x="2347" y="12682"/>
                  <a:pt x="2379" y="13057"/>
                </a:cubicBezTo>
                <a:cubicBezTo>
                  <a:pt x="2412" y="13444"/>
                  <a:pt x="2428" y="13448"/>
                  <a:pt x="4123" y="13448"/>
                </a:cubicBezTo>
                <a:cubicBezTo>
                  <a:pt x="6030" y="13448"/>
                  <a:pt x="6516" y="13633"/>
                  <a:pt x="6885" y="14493"/>
                </a:cubicBezTo>
                <a:cubicBezTo>
                  <a:pt x="7074" y="14936"/>
                  <a:pt x="7090" y="15262"/>
                  <a:pt x="7090" y="18289"/>
                </a:cubicBezTo>
                <a:lnTo>
                  <a:pt x="7090" y="21600"/>
                </a:lnTo>
                <a:lnTo>
                  <a:pt x="14331" y="21600"/>
                </a:lnTo>
                <a:cubicBezTo>
                  <a:pt x="21340" y="21600"/>
                  <a:pt x="21562" y="21597"/>
                  <a:pt x="21600" y="2127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4" name="Picture 33" descr="A close up of a logo&#10;&#10;Description automatically generated">
            <a:extLst>
              <a:ext uri="{FF2B5EF4-FFF2-40B4-BE49-F238E27FC236}">
                <a16:creationId xmlns:a16="http://schemas.microsoft.com/office/drawing/2014/main" id="{1033D926-A6A0-4373-ACC6-48B41CA325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" t="70399" r="78063" b="4646"/>
          <a:stretch/>
        </p:blipFill>
        <p:spPr>
          <a:xfrm>
            <a:off x="6742548" y="1433921"/>
            <a:ext cx="1297222" cy="1267707"/>
          </a:xfrm>
          <a:prstGeom prst="rect">
            <a:avLst/>
          </a:prstGeom>
        </p:spPr>
      </p:pic>
      <p:pic>
        <p:nvPicPr>
          <p:cNvPr id="21" name="36_HEPDipo_APLOT.png" descr="36_HEPDipo_APLOT.png">
            <a:extLst>
              <a:ext uri="{FF2B5EF4-FFF2-40B4-BE49-F238E27FC236}">
                <a16:creationId xmlns:a16="http://schemas.microsoft.com/office/drawing/2014/main" id="{9A09E855-19B1-4DF5-958A-5E04E7B43B2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35" t="75580" r="72083" b="4993"/>
          <a:stretch>
            <a:fillRect/>
          </a:stretch>
        </p:blipFill>
        <p:spPr>
          <a:xfrm flipH="1">
            <a:off x="894588" y="1715212"/>
            <a:ext cx="1639270" cy="986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69"/>
                </a:lnTo>
                <a:lnTo>
                  <a:pt x="1171" y="12619"/>
                </a:lnTo>
                <a:cubicBezTo>
                  <a:pt x="2298" y="12666"/>
                  <a:pt x="2347" y="12682"/>
                  <a:pt x="2379" y="13057"/>
                </a:cubicBezTo>
                <a:cubicBezTo>
                  <a:pt x="2412" y="13444"/>
                  <a:pt x="2428" y="13448"/>
                  <a:pt x="4123" y="13448"/>
                </a:cubicBezTo>
                <a:cubicBezTo>
                  <a:pt x="6030" y="13448"/>
                  <a:pt x="6516" y="13633"/>
                  <a:pt x="6885" y="14493"/>
                </a:cubicBezTo>
                <a:cubicBezTo>
                  <a:pt x="7074" y="14936"/>
                  <a:pt x="7090" y="15262"/>
                  <a:pt x="7090" y="18289"/>
                </a:cubicBezTo>
                <a:lnTo>
                  <a:pt x="7090" y="21600"/>
                </a:lnTo>
                <a:lnTo>
                  <a:pt x="14331" y="21600"/>
                </a:lnTo>
                <a:cubicBezTo>
                  <a:pt x="21340" y="21600"/>
                  <a:pt x="21562" y="21597"/>
                  <a:pt x="21600" y="2127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C8ECBF8-EE66-48A0-82B1-F3AA38B6B64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3" t="70399" r="78063" b="4646"/>
          <a:stretch/>
        </p:blipFill>
        <p:spPr>
          <a:xfrm flipH="1">
            <a:off x="5588426" y="1433922"/>
            <a:ext cx="1218774" cy="1267706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741B959-A0D7-472D-AD4C-FF03141DA4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2618718"/>
              </p:ext>
            </p:extLst>
          </p:nvPr>
        </p:nvGraphicFramePr>
        <p:xfrm>
          <a:off x="323368" y="2900217"/>
          <a:ext cx="5382080" cy="3121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6" name="boat">
            <a:extLst>
              <a:ext uri="{FF2B5EF4-FFF2-40B4-BE49-F238E27FC236}">
                <a16:creationId xmlns:a16="http://schemas.microsoft.com/office/drawing/2014/main" id="{F7C869AA-6B25-41B5-A23F-ADD63D5AE33C}"/>
              </a:ext>
            </a:extLst>
          </p:cNvPr>
          <p:cNvSpPr txBox="1"/>
          <p:nvPr/>
        </p:nvSpPr>
        <p:spPr>
          <a:xfrm>
            <a:off x="2166785" y="2389128"/>
            <a:ext cx="71750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4 </a:t>
            </a:r>
            <a:r>
              <a:rPr lang="fr-CH" sz="1600" dirty="0" err="1"/>
              <a:t>Coils</a:t>
            </a:r>
            <a:endParaRPr lang="fr-CH" sz="1600" dirty="0"/>
          </a:p>
        </p:txBody>
      </p:sp>
      <p:sp>
        <p:nvSpPr>
          <p:cNvPr id="29" name="boat">
            <a:extLst>
              <a:ext uri="{FF2B5EF4-FFF2-40B4-BE49-F238E27FC236}">
                <a16:creationId xmlns:a16="http://schemas.microsoft.com/office/drawing/2014/main" id="{3E4B8767-1302-4002-95E2-345A762873AA}"/>
              </a:ext>
            </a:extLst>
          </p:cNvPr>
          <p:cNvSpPr txBox="1"/>
          <p:nvPr/>
        </p:nvSpPr>
        <p:spPr>
          <a:xfrm>
            <a:off x="6448449" y="2389128"/>
            <a:ext cx="71750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6 </a:t>
            </a:r>
            <a:r>
              <a:rPr lang="fr-CH" sz="1600" dirty="0" err="1"/>
              <a:t>Coils</a:t>
            </a:r>
            <a:endParaRPr lang="fr-CH" sz="1600" dirty="0"/>
          </a:p>
        </p:txBody>
      </p:sp>
      <p:sp>
        <p:nvSpPr>
          <p:cNvPr id="30" name="boat">
            <a:extLst>
              <a:ext uri="{FF2B5EF4-FFF2-40B4-BE49-F238E27FC236}">
                <a16:creationId xmlns:a16="http://schemas.microsoft.com/office/drawing/2014/main" id="{1360AFD0-7F62-423D-AC4D-C0F32AAA63E3}"/>
              </a:ext>
            </a:extLst>
          </p:cNvPr>
          <p:cNvSpPr txBox="1"/>
          <p:nvPr/>
        </p:nvSpPr>
        <p:spPr>
          <a:xfrm>
            <a:off x="5969094" y="3345489"/>
            <a:ext cx="3128418" cy="1569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US" sz="1600" dirty="0"/>
              <a:t>For a mm of displacement </a:t>
            </a:r>
          </a:p>
          <a:p>
            <a:r>
              <a:rPr lang="en-US" sz="1600" dirty="0"/>
              <a:t>the peak of stress of the </a:t>
            </a:r>
            <a:r>
              <a:rPr lang="en-US" sz="1600" dirty="0">
                <a:solidFill>
                  <a:srgbClr val="00B050"/>
                </a:solidFill>
              </a:rPr>
              <a:t>4 coils </a:t>
            </a:r>
          </a:p>
          <a:p>
            <a:r>
              <a:rPr lang="en-US" sz="1600" dirty="0"/>
              <a:t>option </a:t>
            </a:r>
            <a:r>
              <a:rPr lang="en-US" sz="1600" dirty="0">
                <a:solidFill>
                  <a:srgbClr val="00B050"/>
                </a:solidFill>
              </a:rPr>
              <a:t>remains the same</a:t>
            </a:r>
            <a:r>
              <a:rPr lang="en-US" sz="1600" dirty="0"/>
              <a:t>.</a:t>
            </a:r>
          </a:p>
          <a:p>
            <a:endParaRPr lang="en-US" sz="1600" dirty="0"/>
          </a:p>
          <a:p>
            <a:r>
              <a:rPr lang="en-US" sz="1600" dirty="0"/>
              <a:t>The peak is stress of the </a:t>
            </a:r>
            <a:r>
              <a:rPr lang="en-US" sz="1600" dirty="0">
                <a:solidFill>
                  <a:srgbClr val="FF0000"/>
                </a:solidFill>
              </a:rPr>
              <a:t>6 coils </a:t>
            </a:r>
          </a:p>
          <a:p>
            <a:r>
              <a:rPr lang="en-US" sz="1600" dirty="0"/>
              <a:t>option goes from </a:t>
            </a:r>
            <a:r>
              <a:rPr lang="en-US" sz="1600" dirty="0">
                <a:solidFill>
                  <a:srgbClr val="FF0000"/>
                </a:solidFill>
              </a:rPr>
              <a:t>157 to 186 MPa</a:t>
            </a:r>
          </a:p>
        </p:txBody>
      </p:sp>
    </p:spTree>
    <p:extLst>
      <p:ext uri="{BB962C8B-B14F-4D97-AF65-F5344CB8AC3E}">
        <p14:creationId xmlns:p14="http://schemas.microsoft.com/office/powerpoint/2010/main" val="3434248412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813816">
              <a:defRPr sz="3204"/>
            </a:lvl1pPr>
          </a:lstStyle>
          <a:p>
            <a:r>
              <a:rPr lang="en-US" dirty="0"/>
              <a:t>Parametric analysis: horizontal tolerance (1 mm)</a:t>
            </a:r>
          </a:p>
        </p:txBody>
      </p:sp>
      <p:pic>
        <p:nvPicPr>
          <p:cNvPr id="16" name="36_HEPDipo_APLOT.png" descr="36_HEPDipo_APLOT.png">
            <a:extLst>
              <a:ext uri="{FF2B5EF4-FFF2-40B4-BE49-F238E27FC236}">
                <a16:creationId xmlns:a16="http://schemas.microsoft.com/office/drawing/2014/main" id="{80382429-06FF-4FEF-8D84-5CFDD4711D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35" t="75580" r="72083" b="4993"/>
          <a:stretch>
            <a:fillRect/>
          </a:stretch>
        </p:blipFill>
        <p:spPr>
          <a:xfrm>
            <a:off x="2525536" y="1632082"/>
            <a:ext cx="1639270" cy="986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69"/>
                </a:lnTo>
                <a:lnTo>
                  <a:pt x="1171" y="12619"/>
                </a:lnTo>
                <a:cubicBezTo>
                  <a:pt x="2298" y="12666"/>
                  <a:pt x="2347" y="12682"/>
                  <a:pt x="2379" y="13057"/>
                </a:cubicBezTo>
                <a:cubicBezTo>
                  <a:pt x="2412" y="13444"/>
                  <a:pt x="2428" y="13448"/>
                  <a:pt x="4123" y="13448"/>
                </a:cubicBezTo>
                <a:cubicBezTo>
                  <a:pt x="6030" y="13448"/>
                  <a:pt x="6516" y="13633"/>
                  <a:pt x="6885" y="14493"/>
                </a:cubicBezTo>
                <a:cubicBezTo>
                  <a:pt x="7074" y="14936"/>
                  <a:pt x="7090" y="15262"/>
                  <a:pt x="7090" y="18289"/>
                </a:cubicBezTo>
                <a:lnTo>
                  <a:pt x="7090" y="21600"/>
                </a:lnTo>
                <a:lnTo>
                  <a:pt x="14331" y="21600"/>
                </a:lnTo>
                <a:cubicBezTo>
                  <a:pt x="21340" y="21600"/>
                  <a:pt x="21562" y="21597"/>
                  <a:pt x="21600" y="2127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4" name="Picture 33" descr="A close up of a logo&#10;&#10;Description automatically generated">
            <a:extLst>
              <a:ext uri="{FF2B5EF4-FFF2-40B4-BE49-F238E27FC236}">
                <a16:creationId xmlns:a16="http://schemas.microsoft.com/office/drawing/2014/main" id="{1033D926-A6A0-4373-ACC6-48B41CA325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" t="70399" r="78063" b="4646"/>
          <a:stretch/>
        </p:blipFill>
        <p:spPr>
          <a:xfrm>
            <a:off x="6742548" y="1350791"/>
            <a:ext cx="1297222" cy="1267707"/>
          </a:xfrm>
          <a:prstGeom prst="rect">
            <a:avLst/>
          </a:prstGeom>
        </p:spPr>
      </p:pic>
      <p:pic>
        <p:nvPicPr>
          <p:cNvPr id="21" name="36_HEPDipo_APLOT.png" descr="36_HEPDipo_APLOT.png">
            <a:extLst>
              <a:ext uri="{FF2B5EF4-FFF2-40B4-BE49-F238E27FC236}">
                <a16:creationId xmlns:a16="http://schemas.microsoft.com/office/drawing/2014/main" id="{9A09E855-19B1-4DF5-958A-5E04E7B43B2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35" t="75580" r="72083" b="4993"/>
          <a:stretch>
            <a:fillRect/>
          </a:stretch>
        </p:blipFill>
        <p:spPr>
          <a:xfrm flipH="1">
            <a:off x="894588" y="1632082"/>
            <a:ext cx="1639270" cy="986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69"/>
                </a:lnTo>
                <a:lnTo>
                  <a:pt x="1171" y="12619"/>
                </a:lnTo>
                <a:cubicBezTo>
                  <a:pt x="2298" y="12666"/>
                  <a:pt x="2347" y="12682"/>
                  <a:pt x="2379" y="13057"/>
                </a:cubicBezTo>
                <a:cubicBezTo>
                  <a:pt x="2412" y="13444"/>
                  <a:pt x="2428" y="13448"/>
                  <a:pt x="4123" y="13448"/>
                </a:cubicBezTo>
                <a:cubicBezTo>
                  <a:pt x="6030" y="13448"/>
                  <a:pt x="6516" y="13633"/>
                  <a:pt x="6885" y="14493"/>
                </a:cubicBezTo>
                <a:cubicBezTo>
                  <a:pt x="7074" y="14936"/>
                  <a:pt x="7090" y="15262"/>
                  <a:pt x="7090" y="18289"/>
                </a:cubicBezTo>
                <a:lnTo>
                  <a:pt x="7090" y="21600"/>
                </a:lnTo>
                <a:lnTo>
                  <a:pt x="14331" y="21600"/>
                </a:lnTo>
                <a:cubicBezTo>
                  <a:pt x="21340" y="21600"/>
                  <a:pt x="21562" y="21597"/>
                  <a:pt x="21600" y="2127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C8ECBF8-EE66-48A0-82B1-F3AA38B6B64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3" t="70399" r="78063" b="4646"/>
          <a:stretch/>
        </p:blipFill>
        <p:spPr>
          <a:xfrm flipH="1">
            <a:off x="5588426" y="1350792"/>
            <a:ext cx="1218774" cy="1267706"/>
          </a:xfrm>
          <a:prstGeom prst="rect">
            <a:avLst/>
          </a:prstGeom>
        </p:spPr>
      </p:pic>
      <p:sp>
        <p:nvSpPr>
          <p:cNvPr id="26" name="boat">
            <a:extLst>
              <a:ext uri="{FF2B5EF4-FFF2-40B4-BE49-F238E27FC236}">
                <a16:creationId xmlns:a16="http://schemas.microsoft.com/office/drawing/2014/main" id="{F7C869AA-6B25-41B5-A23F-ADD63D5AE33C}"/>
              </a:ext>
            </a:extLst>
          </p:cNvPr>
          <p:cNvSpPr txBox="1"/>
          <p:nvPr/>
        </p:nvSpPr>
        <p:spPr>
          <a:xfrm>
            <a:off x="2166785" y="2305998"/>
            <a:ext cx="71750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4 </a:t>
            </a:r>
            <a:r>
              <a:rPr lang="fr-CH" sz="1600" dirty="0" err="1"/>
              <a:t>Coils</a:t>
            </a:r>
            <a:endParaRPr lang="fr-CH" sz="1600" dirty="0"/>
          </a:p>
        </p:txBody>
      </p:sp>
      <p:sp>
        <p:nvSpPr>
          <p:cNvPr id="29" name="boat">
            <a:extLst>
              <a:ext uri="{FF2B5EF4-FFF2-40B4-BE49-F238E27FC236}">
                <a16:creationId xmlns:a16="http://schemas.microsoft.com/office/drawing/2014/main" id="{3E4B8767-1302-4002-95E2-345A762873AA}"/>
              </a:ext>
            </a:extLst>
          </p:cNvPr>
          <p:cNvSpPr txBox="1"/>
          <p:nvPr/>
        </p:nvSpPr>
        <p:spPr>
          <a:xfrm>
            <a:off x="6448449" y="2305998"/>
            <a:ext cx="71750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6 </a:t>
            </a:r>
            <a:r>
              <a:rPr lang="fr-CH" sz="1600" dirty="0" err="1"/>
              <a:t>Coils</a:t>
            </a:r>
            <a:endParaRPr lang="fr-CH" sz="1600" dirty="0"/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503474BA-0587-402C-B92B-3EF9689F0D0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097" y="2896419"/>
            <a:ext cx="3829333" cy="2880000"/>
          </a:xfrm>
          <a:prstGeom prst="rect">
            <a:avLst/>
          </a:prstGeom>
        </p:spPr>
      </p:pic>
      <p:pic>
        <p:nvPicPr>
          <p:cNvPr id="6" name="Picture 5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45A8E6F8-6554-4849-A5E2-217578B877E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70" y="2896419"/>
            <a:ext cx="3829334" cy="2880000"/>
          </a:xfrm>
          <a:prstGeom prst="rect">
            <a:avLst/>
          </a:prstGeom>
        </p:spPr>
      </p:pic>
      <p:sp>
        <p:nvSpPr>
          <p:cNvPr id="13" name="boat">
            <a:extLst>
              <a:ext uri="{FF2B5EF4-FFF2-40B4-BE49-F238E27FC236}">
                <a16:creationId xmlns:a16="http://schemas.microsoft.com/office/drawing/2014/main" id="{E28FB9E4-1CEB-4ABF-A70C-D29033771131}"/>
              </a:ext>
            </a:extLst>
          </p:cNvPr>
          <p:cNvSpPr txBox="1"/>
          <p:nvPr/>
        </p:nvSpPr>
        <p:spPr>
          <a:xfrm>
            <a:off x="246359" y="4448067"/>
            <a:ext cx="913068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147 MPa</a:t>
            </a:r>
          </a:p>
        </p:txBody>
      </p:sp>
      <p:sp>
        <p:nvSpPr>
          <p:cNvPr id="14" name="boat">
            <a:extLst>
              <a:ext uri="{FF2B5EF4-FFF2-40B4-BE49-F238E27FC236}">
                <a16:creationId xmlns:a16="http://schemas.microsoft.com/office/drawing/2014/main" id="{E75C689D-23BC-44B2-A3C7-1C0841C8D2A1}"/>
              </a:ext>
            </a:extLst>
          </p:cNvPr>
          <p:cNvSpPr txBox="1"/>
          <p:nvPr/>
        </p:nvSpPr>
        <p:spPr>
          <a:xfrm>
            <a:off x="4675358" y="4762685"/>
            <a:ext cx="913068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185 MPa</a:t>
            </a:r>
          </a:p>
        </p:txBody>
      </p:sp>
    </p:spTree>
    <p:extLst>
      <p:ext uri="{BB962C8B-B14F-4D97-AF65-F5344CB8AC3E}">
        <p14:creationId xmlns:p14="http://schemas.microsoft.com/office/powerpoint/2010/main" val="233136250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/>
          <a:lstStyle>
            <a:lvl1pPr defTabSz="813816">
              <a:defRPr sz="3204"/>
            </a:lvl1pPr>
          </a:lstStyle>
          <a:p>
            <a:r>
              <a:rPr lang="en-US" dirty="0"/>
              <a:t>Parametric analysis: vertical tolerance</a:t>
            </a:r>
          </a:p>
        </p:txBody>
      </p:sp>
      <p:pic>
        <p:nvPicPr>
          <p:cNvPr id="16" name="36_HEPDipo_APLOT.png" descr="36_HEPDipo_APLOT.png">
            <a:extLst>
              <a:ext uri="{FF2B5EF4-FFF2-40B4-BE49-F238E27FC236}">
                <a16:creationId xmlns:a16="http://schemas.microsoft.com/office/drawing/2014/main" id="{80382429-06FF-4FEF-8D84-5CFDD4711D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35" t="75580" r="72083" b="4993"/>
          <a:stretch>
            <a:fillRect/>
          </a:stretch>
        </p:blipFill>
        <p:spPr>
          <a:xfrm>
            <a:off x="148668" y="2073482"/>
            <a:ext cx="3967164" cy="23872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69"/>
                </a:lnTo>
                <a:lnTo>
                  <a:pt x="1171" y="12619"/>
                </a:lnTo>
                <a:cubicBezTo>
                  <a:pt x="2298" y="12666"/>
                  <a:pt x="2347" y="12682"/>
                  <a:pt x="2379" y="13057"/>
                </a:cubicBezTo>
                <a:cubicBezTo>
                  <a:pt x="2412" y="13444"/>
                  <a:pt x="2428" y="13448"/>
                  <a:pt x="4123" y="13448"/>
                </a:cubicBezTo>
                <a:cubicBezTo>
                  <a:pt x="6030" y="13448"/>
                  <a:pt x="6516" y="13633"/>
                  <a:pt x="6885" y="14493"/>
                </a:cubicBezTo>
                <a:cubicBezTo>
                  <a:pt x="7074" y="14936"/>
                  <a:pt x="7090" y="15262"/>
                  <a:pt x="7090" y="18289"/>
                </a:cubicBezTo>
                <a:lnTo>
                  <a:pt x="7090" y="21600"/>
                </a:lnTo>
                <a:lnTo>
                  <a:pt x="14331" y="21600"/>
                </a:lnTo>
                <a:cubicBezTo>
                  <a:pt x="21340" y="21600"/>
                  <a:pt x="21562" y="21597"/>
                  <a:pt x="21600" y="2127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4" name="Picture 33" descr="A close up of a logo&#10;&#10;Description automatically generated">
            <a:extLst>
              <a:ext uri="{FF2B5EF4-FFF2-40B4-BE49-F238E27FC236}">
                <a16:creationId xmlns:a16="http://schemas.microsoft.com/office/drawing/2014/main" id="{1033D926-A6A0-4373-ACC6-48B41CA325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" t="70399" r="78063" b="4646"/>
          <a:stretch/>
        </p:blipFill>
        <p:spPr>
          <a:xfrm>
            <a:off x="4900945" y="1828796"/>
            <a:ext cx="3139382" cy="3067953"/>
          </a:xfrm>
          <a:prstGeom prst="rect">
            <a:avLst/>
          </a:prstGeom>
        </p:spPr>
      </p:pic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6130390-D10D-442A-9B66-4A9EEB848A24}"/>
              </a:ext>
            </a:extLst>
          </p:cNvPr>
          <p:cNvCxnSpPr>
            <a:cxnSpLocks/>
          </p:cNvCxnSpPr>
          <p:nvPr/>
        </p:nvCxnSpPr>
        <p:spPr>
          <a:xfrm>
            <a:off x="148668" y="2239830"/>
            <a:ext cx="3967164" cy="0"/>
          </a:xfrm>
          <a:prstGeom prst="straightConnector1">
            <a:avLst/>
          </a:prstGeom>
          <a:noFill/>
          <a:ln w="57150" cap="flat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9F8707DE-A4B0-460D-B828-F49F472A482F}"/>
              </a:ext>
            </a:extLst>
          </p:cNvPr>
          <p:cNvCxnSpPr>
            <a:cxnSpLocks/>
          </p:cNvCxnSpPr>
          <p:nvPr/>
        </p:nvCxnSpPr>
        <p:spPr>
          <a:xfrm flipH="1">
            <a:off x="5865504" y="4757966"/>
            <a:ext cx="2623162" cy="1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4" name="boat">
            <a:extLst>
              <a:ext uri="{FF2B5EF4-FFF2-40B4-BE49-F238E27FC236}">
                <a16:creationId xmlns:a16="http://schemas.microsoft.com/office/drawing/2014/main" id="{AB6CE070-9CDB-49B9-A534-DBE9D689AA57}"/>
              </a:ext>
            </a:extLst>
          </p:cNvPr>
          <p:cNvSpPr txBox="1"/>
          <p:nvPr/>
        </p:nvSpPr>
        <p:spPr>
          <a:xfrm>
            <a:off x="4253006" y="3554092"/>
            <a:ext cx="618116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 err="1"/>
              <a:t>Inner</a:t>
            </a:r>
            <a:r>
              <a:rPr lang="fr-CH" sz="1600" dirty="0"/>
              <a:t>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65" name="boat">
            <a:extLst>
              <a:ext uri="{FF2B5EF4-FFF2-40B4-BE49-F238E27FC236}">
                <a16:creationId xmlns:a16="http://schemas.microsoft.com/office/drawing/2014/main" id="{244C0FE6-B956-4AEC-B988-091DCA5CFA07}"/>
              </a:ext>
            </a:extLst>
          </p:cNvPr>
          <p:cNvSpPr txBox="1"/>
          <p:nvPr/>
        </p:nvSpPr>
        <p:spPr>
          <a:xfrm>
            <a:off x="4230666" y="2436907"/>
            <a:ext cx="664604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Outer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36" name="boat">
            <a:extLst>
              <a:ext uri="{FF2B5EF4-FFF2-40B4-BE49-F238E27FC236}">
                <a16:creationId xmlns:a16="http://schemas.microsoft.com/office/drawing/2014/main" id="{72430D49-F020-4FCD-9580-9D3809D1815A}"/>
              </a:ext>
            </a:extLst>
          </p:cNvPr>
          <p:cNvSpPr txBox="1"/>
          <p:nvPr/>
        </p:nvSpPr>
        <p:spPr>
          <a:xfrm>
            <a:off x="4692503" y="4465578"/>
            <a:ext cx="1552667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 err="1"/>
              <a:t>Fixed</a:t>
            </a:r>
            <a:r>
              <a:rPr lang="fr-CH" sz="1600" dirty="0"/>
              <a:t> position </a:t>
            </a:r>
          </a:p>
          <a:p>
            <a:r>
              <a:rPr lang="fr-CH" sz="1600" dirty="0"/>
              <a:t>for the </a:t>
            </a:r>
            <a:r>
              <a:rPr lang="fr-CH" sz="1600" dirty="0" err="1"/>
              <a:t>inner</a:t>
            </a:r>
            <a:r>
              <a:rPr lang="fr-CH" sz="1600" dirty="0"/>
              <a:t> </a:t>
            </a:r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37" name="boat">
            <a:extLst>
              <a:ext uri="{FF2B5EF4-FFF2-40B4-BE49-F238E27FC236}">
                <a16:creationId xmlns:a16="http://schemas.microsoft.com/office/drawing/2014/main" id="{F94C025C-D014-41CC-85E2-1B8E96244EF8}"/>
              </a:ext>
            </a:extLst>
          </p:cNvPr>
          <p:cNvSpPr txBox="1"/>
          <p:nvPr/>
        </p:nvSpPr>
        <p:spPr>
          <a:xfrm>
            <a:off x="8163770" y="4006310"/>
            <a:ext cx="618116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 err="1"/>
              <a:t>Inner</a:t>
            </a:r>
            <a:r>
              <a:rPr lang="fr-CH" sz="1600" dirty="0"/>
              <a:t>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38" name="boat">
            <a:extLst>
              <a:ext uri="{FF2B5EF4-FFF2-40B4-BE49-F238E27FC236}">
                <a16:creationId xmlns:a16="http://schemas.microsoft.com/office/drawing/2014/main" id="{91D14CEB-EF4E-41B9-B730-A0AED73EDED7}"/>
              </a:ext>
            </a:extLst>
          </p:cNvPr>
          <p:cNvSpPr txBox="1"/>
          <p:nvPr/>
        </p:nvSpPr>
        <p:spPr>
          <a:xfrm>
            <a:off x="8138704" y="2090535"/>
            <a:ext cx="664604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Outer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39" name="boat">
            <a:extLst>
              <a:ext uri="{FF2B5EF4-FFF2-40B4-BE49-F238E27FC236}">
                <a16:creationId xmlns:a16="http://schemas.microsoft.com/office/drawing/2014/main" id="{9B6E2C6F-3B53-4CAB-9B21-9264923FB996}"/>
              </a:ext>
            </a:extLst>
          </p:cNvPr>
          <p:cNvSpPr txBox="1"/>
          <p:nvPr/>
        </p:nvSpPr>
        <p:spPr>
          <a:xfrm>
            <a:off x="8151438" y="3016312"/>
            <a:ext cx="562011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Inter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698A9B9-D9F5-4FC3-B7D6-093BB98FE3A5}"/>
              </a:ext>
            </a:extLst>
          </p:cNvPr>
          <p:cNvCxnSpPr>
            <a:cxnSpLocks/>
          </p:cNvCxnSpPr>
          <p:nvPr/>
        </p:nvCxnSpPr>
        <p:spPr>
          <a:xfrm>
            <a:off x="147776" y="3380521"/>
            <a:ext cx="3967164" cy="0"/>
          </a:xfrm>
          <a:prstGeom prst="straightConnector1">
            <a:avLst/>
          </a:prstGeom>
          <a:noFill/>
          <a:ln w="57150" cap="flat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24ED7BC-2571-4208-A49F-841361CA894A}"/>
              </a:ext>
            </a:extLst>
          </p:cNvPr>
          <p:cNvCxnSpPr>
            <a:cxnSpLocks/>
          </p:cNvCxnSpPr>
          <p:nvPr/>
        </p:nvCxnSpPr>
        <p:spPr>
          <a:xfrm>
            <a:off x="5062730" y="3799033"/>
            <a:ext cx="2977597" cy="0"/>
          </a:xfrm>
          <a:prstGeom prst="straightConnector1">
            <a:avLst/>
          </a:prstGeom>
          <a:noFill/>
          <a:ln w="57150" cap="flat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1114365-A338-4F6F-9B4F-DCE777F289AC}"/>
              </a:ext>
            </a:extLst>
          </p:cNvPr>
          <p:cNvCxnSpPr>
            <a:cxnSpLocks/>
          </p:cNvCxnSpPr>
          <p:nvPr/>
        </p:nvCxnSpPr>
        <p:spPr>
          <a:xfrm>
            <a:off x="5062730" y="2866513"/>
            <a:ext cx="2977597" cy="0"/>
          </a:xfrm>
          <a:prstGeom prst="straightConnector1">
            <a:avLst/>
          </a:prstGeom>
          <a:noFill/>
          <a:ln w="57150" cap="flat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2B36831-786D-4A3D-AB60-03EA666656EE}"/>
              </a:ext>
            </a:extLst>
          </p:cNvPr>
          <p:cNvCxnSpPr>
            <a:cxnSpLocks/>
          </p:cNvCxnSpPr>
          <p:nvPr/>
        </p:nvCxnSpPr>
        <p:spPr>
          <a:xfrm>
            <a:off x="5027285" y="1901314"/>
            <a:ext cx="2977597" cy="0"/>
          </a:xfrm>
          <a:prstGeom prst="straightConnector1">
            <a:avLst/>
          </a:prstGeom>
          <a:noFill/>
          <a:ln w="57150" cap="flat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0E5A086-673D-4835-A51A-A2749B89A031}"/>
              </a:ext>
            </a:extLst>
          </p:cNvPr>
          <p:cNvCxnSpPr>
            <a:cxnSpLocks/>
          </p:cNvCxnSpPr>
          <p:nvPr/>
        </p:nvCxnSpPr>
        <p:spPr>
          <a:xfrm flipH="1">
            <a:off x="1361837" y="4358262"/>
            <a:ext cx="2962437" cy="0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3" name="boat">
            <a:extLst>
              <a:ext uri="{FF2B5EF4-FFF2-40B4-BE49-F238E27FC236}">
                <a16:creationId xmlns:a16="http://schemas.microsoft.com/office/drawing/2014/main" id="{FD82270C-BAAC-425D-B492-81E53EE40032}"/>
              </a:ext>
            </a:extLst>
          </p:cNvPr>
          <p:cNvSpPr txBox="1"/>
          <p:nvPr/>
        </p:nvSpPr>
        <p:spPr>
          <a:xfrm>
            <a:off x="96471" y="4050545"/>
            <a:ext cx="1413205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 err="1"/>
              <a:t>Fixed</a:t>
            </a:r>
            <a:r>
              <a:rPr lang="fr-CH" sz="1600" dirty="0"/>
              <a:t> position </a:t>
            </a:r>
          </a:p>
          <a:p>
            <a:r>
              <a:rPr lang="fr-CH" sz="1600" dirty="0"/>
              <a:t>for the </a:t>
            </a:r>
            <a:r>
              <a:rPr lang="fr-CH" sz="1600" dirty="0" err="1"/>
              <a:t>inner</a:t>
            </a:r>
            <a:r>
              <a:rPr lang="fr-CH" sz="1600" dirty="0"/>
              <a:t>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22" name="boat">
            <a:extLst>
              <a:ext uri="{FF2B5EF4-FFF2-40B4-BE49-F238E27FC236}">
                <a16:creationId xmlns:a16="http://schemas.microsoft.com/office/drawing/2014/main" id="{E346B64C-EFA7-439E-9241-E7D4715FBBCE}"/>
              </a:ext>
            </a:extLst>
          </p:cNvPr>
          <p:cNvSpPr txBox="1"/>
          <p:nvPr/>
        </p:nvSpPr>
        <p:spPr>
          <a:xfrm>
            <a:off x="147776" y="5185878"/>
            <a:ext cx="4222835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r>
              <a:rPr lang="en-US" sz="1600" dirty="0"/>
              <a:t>The inner coil position is fixed. An interference, representing the dimension tolerance is introduced between coils (     )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66E405C-8699-40AB-9869-C1EC6C3EB734}"/>
              </a:ext>
            </a:extLst>
          </p:cNvPr>
          <p:cNvCxnSpPr>
            <a:cxnSpLocks/>
          </p:cNvCxnSpPr>
          <p:nvPr/>
        </p:nvCxnSpPr>
        <p:spPr>
          <a:xfrm>
            <a:off x="3642414" y="5851747"/>
            <a:ext cx="301513" cy="0"/>
          </a:xfrm>
          <a:prstGeom prst="straightConnector1">
            <a:avLst/>
          </a:prstGeom>
          <a:noFill/>
          <a:ln w="57150" cap="flat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418926090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/>
          <a:lstStyle>
            <a:lvl1pPr defTabSz="813816">
              <a:defRPr sz="3204"/>
            </a:lvl1pPr>
          </a:lstStyle>
          <a:p>
            <a:r>
              <a:rPr lang="en-US" dirty="0"/>
              <a:t>Parametric analysis: vertical tolerance - coils</a:t>
            </a:r>
          </a:p>
        </p:txBody>
      </p:sp>
      <p:pic>
        <p:nvPicPr>
          <p:cNvPr id="16" name="36_HEPDipo_APLOT.png" descr="36_HEPDipo_APLOT.png">
            <a:extLst>
              <a:ext uri="{FF2B5EF4-FFF2-40B4-BE49-F238E27FC236}">
                <a16:creationId xmlns:a16="http://schemas.microsoft.com/office/drawing/2014/main" id="{80382429-06FF-4FEF-8D84-5CFDD4711D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35" t="75580" r="72083" b="4993"/>
          <a:stretch>
            <a:fillRect/>
          </a:stretch>
        </p:blipFill>
        <p:spPr>
          <a:xfrm>
            <a:off x="2525536" y="1715212"/>
            <a:ext cx="1639270" cy="986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69"/>
                </a:lnTo>
                <a:lnTo>
                  <a:pt x="1171" y="12619"/>
                </a:lnTo>
                <a:cubicBezTo>
                  <a:pt x="2298" y="12666"/>
                  <a:pt x="2347" y="12682"/>
                  <a:pt x="2379" y="13057"/>
                </a:cubicBezTo>
                <a:cubicBezTo>
                  <a:pt x="2412" y="13444"/>
                  <a:pt x="2428" y="13448"/>
                  <a:pt x="4123" y="13448"/>
                </a:cubicBezTo>
                <a:cubicBezTo>
                  <a:pt x="6030" y="13448"/>
                  <a:pt x="6516" y="13633"/>
                  <a:pt x="6885" y="14493"/>
                </a:cubicBezTo>
                <a:cubicBezTo>
                  <a:pt x="7074" y="14936"/>
                  <a:pt x="7090" y="15262"/>
                  <a:pt x="7090" y="18289"/>
                </a:cubicBezTo>
                <a:lnTo>
                  <a:pt x="7090" y="21600"/>
                </a:lnTo>
                <a:lnTo>
                  <a:pt x="14331" y="21600"/>
                </a:lnTo>
                <a:cubicBezTo>
                  <a:pt x="21340" y="21600"/>
                  <a:pt x="21562" y="21597"/>
                  <a:pt x="21600" y="2127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4" name="Picture 33" descr="A close up of a logo&#10;&#10;Description automatically generated">
            <a:extLst>
              <a:ext uri="{FF2B5EF4-FFF2-40B4-BE49-F238E27FC236}">
                <a16:creationId xmlns:a16="http://schemas.microsoft.com/office/drawing/2014/main" id="{1033D926-A6A0-4373-ACC6-48B41CA325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" t="70399" r="78063" b="4646"/>
          <a:stretch/>
        </p:blipFill>
        <p:spPr>
          <a:xfrm>
            <a:off x="6742548" y="1433921"/>
            <a:ext cx="1297222" cy="1267707"/>
          </a:xfrm>
          <a:prstGeom prst="rect">
            <a:avLst/>
          </a:prstGeom>
        </p:spPr>
      </p:pic>
      <p:pic>
        <p:nvPicPr>
          <p:cNvPr id="21" name="36_HEPDipo_APLOT.png" descr="36_HEPDipo_APLOT.png">
            <a:extLst>
              <a:ext uri="{FF2B5EF4-FFF2-40B4-BE49-F238E27FC236}">
                <a16:creationId xmlns:a16="http://schemas.microsoft.com/office/drawing/2014/main" id="{9A09E855-19B1-4DF5-958A-5E04E7B43B2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35" t="75580" r="72083" b="4993"/>
          <a:stretch>
            <a:fillRect/>
          </a:stretch>
        </p:blipFill>
        <p:spPr>
          <a:xfrm flipH="1">
            <a:off x="894588" y="1715212"/>
            <a:ext cx="1639270" cy="986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69"/>
                </a:lnTo>
                <a:lnTo>
                  <a:pt x="1171" y="12619"/>
                </a:lnTo>
                <a:cubicBezTo>
                  <a:pt x="2298" y="12666"/>
                  <a:pt x="2347" y="12682"/>
                  <a:pt x="2379" y="13057"/>
                </a:cubicBezTo>
                <a:cubicBezTo>
                  <a:pt x="2412" y="13444"/>
                  <a:pt x="2428" y="13448"/>
                  <a:pt x="4123" y="13448"/>
                </a:cubicBezTo>
                <a:cubicBezTo>
                  <a:pt x="6030" y="13448"/>
                  <a:pt x="6516" y="13633"/>
                  <a:pt x="6885" y="14493"/>
                </a:cubicBezTo>
                <a:cubicBezTo>
                  <a:pt x="7074" y="14936"/>
                  <a:pt x="7090" y="15262"/>
                  <a:pt x="7090" y="18289"/>
                </a:cubicBezTo>
                <a:lnTo>
                  <a:pt x="7090" y="21600"/>
                </a:lnTo>
                <a:lnTo>
                  <a:pt x="14331" y="21600"/>
                </a:lnTo>
                <a:cubicBezTo>
                  <a:pt x="21340" y="21600"/>
                  <a:pt x="21562" y="21597"/>
                  <a:pt x="21600" y="2127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C8ECBF8-EE66-48A0-82B1-F3AA38B6B64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3" t="70399" r="78063" b="4646"/>
          <a:stretch/>
        </p:blipFill>
        <p:spPr>
          <a:xfrm flipH="1">
            <a:off x="5588426" y="1433922"/>
            <a:ext cx="1218774" cy="1267706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741B959-A0D7-472D-AD4C-FF03141DA4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50464060"/>
              </p:ext>
            </p:extLst>
          </p:nvPr>
        </p:nvGraphicFramePr>
        <p:xfrm>
          <a:off x="323368" y="2900217"/>
          <a:ext cx="5382080" cy="3121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6" name="boat">
            <a:extLst>
              <a:ext uri="{FF2B5EF4-FFF2-40B4-BE49-F238E27FC236}">
                <a16:creationId xmlns:a16="http://schemas.microsoft.com/office/drawing/2014/main" id="{F7C869AA-6B25-41B5-A23F-ADD63D5AE33C}"/>
              </a:ext>
            </a:extLst>
          </p:cNvPr>
          <p:cNvSpPr txBox="1"/>
          <p:nvPr/>
        </p:nvSpPr>
        <p:spPr>
          <a:xfrm>
            <a:off x="2166785" y="2389128"/>
            <a:ext cx="71750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4 </a:t>
            </a:r>
            <a:r>
              <a:rPr lang="fr-CH" sz="1600" dirty="0" err="1"/>
              <a:t>Coils</a:t>
            </a:r>
            <a:endParaRPr lang="fr-CH" sz="1600" dirty="0"/>
          </a:p>
        </p:txBody>
      </p:sp>
      <p:sp>
        <p:nvSpPr>
          <p:cNvPr id="29" name="boat">
            <a:extLst>
              <a:ext uri="{FF2B5EF4-FFF2-40B4-BE49-F238E27FC236}">
                <a16:creationId xmlns:a16="http://schemas.microsoft.com/office/drawing/2014/main" id="{3E4B8767-1302-4002-95E2-345A762873AA}"/>
              </a:ext>
            </a:extLst>
          </p:cNvPr>
          <p:cNvSpPr txBox="1"/>
          <p:nvPr/>
        </p:nvSpPr>
        <p:spPr>
          <a:xfrm>
            <a:off x="6448449" y="2389128"/>
            <a:ext cx="71750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6 </a:t>
            </a:r>
            <a:r>
              <a:rPr lang="fr-CH" sz="1600" dirty="0" err="1"/>
              <a:t>Coils</a:t>
            </a:r>
            <a:endParaRPr lang="fr-CH" sz="1600" dirty="0"/>
          </a:p>
        </p:txBody>
      </p:sp>
      <p:sp>
        <p:nvSpPr>
          <p:cNvPr id="30" name="boat">
            <a:extLst>
              <a:ext uri="{FF2B5EF4-FFF2-40B4-BE49-F238E27FC236}">
                <a16:creationId xmlns:a16="http://schemas.microsoft.com/office/drawing/2014/main" id="{1360AFD0-7F62-423D-AC4D-C0F32AAA63E3}"/>
              </a:ext>
            </a:extLst>
          </p:cNvPr>
          <p:cNvSpPr txBox="1"/>
          <p:nvPr/>
        </p:nvSpPr>
        <p:spPr>
          <a:xfrm>
            <a:off x="5969094" y="3345489"/>
            <a:ext cx="3232614" cy="1815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US" sz="1600" dirty="0"/>
              <a:t>For a mm of interference between </a:t>
            </a:r>
          </a:p>
          <a:p>
            <a:r>
              <a:rPr lang="en-US" sz="1600" dirty="0"/>
              <a:t>Coils, the peak of stress of the </a:t>
            </a:r>
          </a:p>
          <a:p>
            <a:r>
              <a:rPr lang="en-US" sz="1600" dirty="0">
                <a:solidFill>
                  <a:srgbClr val="00B050"/>
                </a:solidFill>
              </a:rPr>
              <a:t>4 coils </a:t>
            </a:r>
            <a:r>
              <a:rPr lang="en-US" sz="1600" dirty="0"/>
              <a:t>option goes from </a:t>
            </a:r>
            <a:r>
              <a:rPr lang="en-US" sz="1600" dirty="0">
                <a:solidFill>
                  <a:srgbClr val="00B050"/>
                </a:solidFill>
              </a:rPr>
              <a:t>145 to </a:t>
            </a:r>
          </a:p>
          <a:p>
            <a:r>
              <a:rPr lang="en-US" sz="1600" dirty="0">
                <a:solidFill>
                  <a:srgbClr val="00B050"/>
                </a:solidFill>
              </a:rPr>
              <a:t>187 MPa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The peak of stress of the </a:t>
            </a:r>
            <a:r>
              <a:rPr lang="en-US" sz="1600" dirty="0">
                <a:solidFill>
                  <a:srgbClr val="FF0000"/>
                </a:solidFill>
              </a:rPr>
              <a:t>6 coils </a:t>
            </a:r>
          </a:p>
          <a:p>
            <a:r>
              <a:rPr lang="en-US" sz="1600" dirty="0"/>
              <a:t>option goes from </a:t>
            </a:r>
            <a:r>
              <a:rPr lang="en-US" sz="1600" dirty="0">
                <a:solidFill>
                  <a:srgbClr val="FF0000"/>
                </a:solidFill>
              </a:rPr>
              <a:t>157 to 290 MPa</a:t>
            </a:r>
          </a:p>
        </p:txBody>
      </p:sp>
    </p:spTree>
    <p:extLst>
      <p:ext uri="{BB962C8B-B14F-4D97-AF65-F5344CB8AC3E}">
        <p14:creationId xmlns:p14="http://schemas.microsoft.com/office/powerpoint/2010/main" val="72427368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813816">
              <a:defRPr sz="3204"/>
            </a:lvl1pPr>
          </a:lstStyle>
          <a:p>
            <a:r>
              <a:rPr lang="en-US" dirty="0"/>
              <a:t>Parametric analysis: vertical tolerance (1 mm)</a:t>
            </a:r>
          </a:p>
        </p:txBody>
      </p:sp>
      <p:pic>
        <p:nvPicPr>
          <p:cNvPr id="16" name="36_HEPDipo_APLOT.png" descr="36_HEPDipo_APLOT.png">
            <a:extLst>
              <a:ext uri="{FF2B5EF4-FFF2-40B4-BE49-F238E27FC236}">
                <a16:creationId xmlns:a16="http://schemas.microsoft.com/office/drawing/2014/main" id="{80382429-06FF-4FEF-8D84-5CFDD4711D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35" t="75580" r="72083" b="4993"/>
          <a:stretch>
            <a:fillRect/>
          </a:stretch>
        </p:blipFill>
        <p:spPr>
          <a:xfrm>
            <a:off x="2525536" y="1701357"/>
            <a:ext cx="1639270" cy="986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69"/>
                </a:lnTo>
                <a:lnTo>
                  <a:pt x="1171" y="12619"/>
                </a:lnTo>
                <a:cubicBezTo>
                  <a:pt x="2298" y="12666"/>
                  <a:pt x="2347" y="12682"/>
                  <a:pt x="2379" y="13057"/>
                </a:cubicBezTo>
                <a:cubicBezTo>
                  <a:pt x="2412" y="13444"/>
                  <a:pt x="2428" y="13448"/>
                  <a:pt x="4123" y="13448"/>
                </a:cubicBezTo>
                <a:cubicBezTo>
                  <a:pt x="6030" y="13448"/>
                  <a:pt x="6516" y="13633"/>
                  <a:pt x="6885" y="14493"/>
                </a:cubicBezTo>
                <a:cubicBezTo>
                  <a:pt x="7074" y="14936"/>
                  <a:pt x="7090" y="15262"/>
                  <a:pt x="7090" y="18289"/>
                </a:cubicBezTo>
                <a:lnTo>
                  <a:pt x="7090" y="21600"/>
                </a:lnTo>
                <a:lnTo>
                  <a:pt x="14331" y="21600"/>
                </a:lnTo>
                <a:cubicBezTo>
                  <a:pt x="21340" y="21600"/>
                  <a:pt x="21562" y="21597"/>
                  <a:pt x="21600" y="2127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4" name="Picture 33" descr="A close up of a logo&#10;&#10;Description automatically generated">
            <a:extLst>
              <a:ext uri="{FF2B5EF4-FFF2-40B4-BE49-F238E27FC236}">
                <a16:creationId xmlns:a16="http://schemas.microsoft.com/office/drawing/2014/main" id="{1033D926-A6A0-4373-ACC6-48B41CA325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" t="70399" r="78063" b="4646"/>
          <a:stretch/>
        </p:blipFill>
        <p:spPr>
          <a:xfrm>
            <a:off x="6742548" y="1420066"/>
            <a:ext cx="1297222" cy="1267707"/>
          </a:xfrm>
          <a:prstGeom prst="rect">
            <a:avLst/>
          </a:prstGeom>
        </p:spPr>
      </p:pic>
      <p:pic>
        <p:nvPicPr>
          <p:cNvPr id="21" name="36_HEPDipo_APLOT.png" descr="36_HEPDipo_APLOT.png">
            <a:extLst>
              <a:ext uri="{FF2B5EF4-FFF2-40B4-BE49-F238E27FC236}">
                <a16:creationId xmlns:a16="http://schemas.microsoft.com/office/drawing/2014/main" id="{9A09E855-19B1-4DF5-958A-5E04E7B43B2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35" t="75580" r="72083" b="4993"/>
          <a:stretch>
            <a:fillRect/>
          </a:stretch>
        </p:blipFill>
        <p:spPr>
          <a:xfrm flipH="1">
            <a:off x="894588" y="1701357"/>
            <a:ext cx="1639270" cy="986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69"/>
                </a:lnTo>
                <a:lnTo>
                  <a:pt x="1171" y="12619"/>
                </a:lnTo>
                <a:cubicBezTo>
                  <a:pt x="2298" y="12666"/>
                  <a:pt x="2347" y="12682"/>
                  <a:pt x="2379" y="13057"/>
                </a:cubicBezTo>
                <a:cubicBezTo>
                  <a:pt x="2412" y="13444"/>
                  <a:pt x="2428" y="13448"/>
                  <a:pt x="4123" y="13448"/>
                </a:cubicBezTo>
                <a:cubicBezTo>
                  <a:pt x="6030" y="13448"/>
                  <a:pt x="6516" y="13633"/>
                  <a:pt x="6885" y="14493"/>
                </a:cubicBezTo>
                <a:cubicBezTo>
                  <a:pt x="7074" y="14936"/>
                  <a:pt x="7090" y="15262"/>
                  <a:pt x="7090" y="18289"/>
                </a:cubicBezTo>
                <a:lnTo>
                  <a:pt x="7090" y="21600"/>
                </a:lnTo>
                <a:lnTo>
                  <a:pt x="14331" y="21600"/>
                </a:lnTo>
                <a:cubicBezTo>
                  <a:pt x="21340" y="21600"/>
                  <a:pt x="21562" y="21597"/>
                  <a:pt x="21600" y="2127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C8ECBF8-EE66-48A0-82B1-F3AA38B6B64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3" t="70399" r="78063" b="4646"/>
          <a:stretch/>
        </p:blipFill>
        <p:spPr>
          <a:xfrm flipH="1">
            <a:off x="5588426" y="1420067"/>
            <a:ext cx="1218774" cy="1267706"/>
          </a:xfrm>
          <a:prstGeom prst="rect">
            <a:avLst/>
          </a:prstGeom>
        </p:spPr>
      </p:pic>
      <p:sp>
        <p:nvSpPr>
          <p:cNvPr id="26" name="boat">
            <a:extLst>
              <a:ext uri="{FF2B5EF4-FFF2-40B4-BE49-F238E27FC236}">
                <a16:creationId xmlns:a16="http://schemas.microsoft.com/office/drawing/2014/main" id="{F7C869AA-6B25-41B5-A23F-ADD63D5AE33C}"/>
              </a:ext>
            </a:extLst>
          </p:cNvPr>
          <p:cNvSpPr txBox="1"/>
          <p:nvPr/>
        </p:nvSpPr>
        <p:spPr>
          <a:xfrm>
            <a:off x="2166785" y="2375273"/>
            <a:ext cx="71750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4 </a:t>
            </a:r>
            <a:r>
              <a:rPr lang="fr-CH" sz="1600" dirty="0" err="1"/>
              <a:t>Coils</a:t>
            </a:r>
            <a:endParaRPr lang="fr-CH" sz="1600" dirty="0"/>
          </a:p>
        </p:txBody>
      </p:sp>
      <p:sp>
        <p:nvSpPr>
          <p:cNvPr id="29" name="boat">
            <a:extLst>
              <a:ext uri="{FF2B5EF4-FFF2-40B4-BE49-F238E27FC236}">
                <a16:creationId xmlns:a16="http://schemas.microsoft.com/office/drawing/2014/main" id="{3E4B8767-1302-4002-95E2-345A762873AA}"/>
              </a:ext>
            </a:extLst>
          </p:cNvPr>
          <p:cNvSpPr txBox="1"/>
          <p:nvPr/>
        </p:nvSpPr>
        <p:spPr>
          <a:xfrm>
            <a:off x="6448449" y="2375273"/>
            <a:ext cx="71750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6 </a:t>
            </a:r>
            <a:r>
              <a:rPr lang="fr-CH" sz="1600" dirty="0" err="1"/>
              <a:t>Coils</a:t>
            </a:r>
            <a:endParaRPr lang="fr-CH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3474BA-0587-402C-B92B-3EF9689F0D0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71097" y="2965693"/>
            <a:ext cx="3829333" cy="28799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5A8E6F8-6554-4849-A5E2-217578B877E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3570" y="2965693"/>
            <a:ext cx="3829333" cy="2880000"/>
          </a:xfrm>
          <a:prstGeom prst="rect">
            <a:avLst/>
          </a:prstGeom>
        </p:spPr>
      </p:pic>
      <p:sp>
        <p:nvSpPr>
          <p:cNvPr id="12" name="boat">
            <a:extLst>
              <a:ext uri="{FF2B5EF4-FFF2-40B4-BE49-F238E27FC236}">
                <a16:creationId xmlns:a16="http://schemas.microsoft.com/office/drawing/2014/main" id="{BDB6D396-6B5F-4FFA-8C40-5F674ED6D2CC}"/>
              </a:ext>
            </a:extLst>
          </p:cNvPr>
          <p:cNvSpPr txBox="1"/>
          <p:nvPr/>
        </p:nvSpPr>
        <p:spPr>
          <a:xfrm>
            <a:off x="274293" y="4336308"/>
            <a:ext cx="913068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188 MPa</a:t>
            </a:r>
          </a:p>
        </p:txBody>
      </p:sp>
      <p:sp>
        <p:nvSpPr>
          <p:cNvPr id="13" name="boat">
            <a:extLst>
              <a:ext uri="{FF2B5EF4-FFF2-40B4-BE49-F238E27FC236}">
                <a16:creationId xmlns:a16="http://schemas.microsoft.com/office/drawing/2014/main" id="{58EBE8F8-EBEC-490C-A963-2079C82CD95C}"/>
              </a:ext>
            </a:extLst>
          </p:cNvPr>
          <p:cNvSpPr txBox="1"/>
          <p:nvPr/>
        </p:nvSpPr>
        <p:spPr>
          <a:xfrm>
            <a:off x="4703292" y="4650926"/>
            <a:ext cx="913068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297 MPa</a:t>
            </a:r>
          </a:p>
        </p:txBody>
      </p:sp>
      <p:sp>
        <p:nvSpPr>
          <p:cNvPr id="14" name="boat">
            <a:extLst>
              <a:ext uri="{FF2B5EF4-FFF2-40B4-BE49-F238E27FC236}">
                <a16:creationId xmlns:a16="http://schemas.microsoft.com/office/drawing/2014/main" id="{F5436E39-A25B-4791-B0DE-675216B8B9B8}"/>
              </a:ext>
            </a:extLst>
          </p:cNvPr>
          <p:cNvSpPr txBox="1"/>
          <p:nvPr/>
        </p:nvSpPr>
        <p:spPr>
          <a:xfrm>
            <a:off x="4703292" y="5160495"/>
            <a:ext cx="913068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220 MPa</a:t>
            </a:r>
          </a:p>
        </p:txBody>
      </p:sp>
    </p:spTree>
    <p:extLst>
      <p:ext uri="{BB962C8B-B14F-4D97-AF65-F5344CB8AC3E}">
        <p14:creationId xmlns:p14="http://schemas.microsoft.com/office/powerpoint/2010/main" val="86919365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813816">
              <a:defRPr sz="3204"/>
            </a:lvl1pPr>
          </a:lstStyle>
          <a:p>
            <a:r>
              <a:rPr lang="en-US" dirty="0"/>
              <a:t>Parametric analysis: vertical tolerance – </a:t>
            </a:r>
            <a:r>
              <a:rPr lang="en-US" dirty="0" err="1"/>
              <a:t>Ti</a:t>
            </a:r>
            <a:r>
              <a:rPr lang="en-US" dirty="0"/>
              <a:t> pole</a:t>
            </a:r>
          </a:p>
        </p:txBody>
      </p:sp>
      <p:pic>
        <p:nvPicPr>
          <p:cNvPr id="16" name="36_HEPDipo_APLOT.png" descr="36_HEPDipo_APLOT.png">
            <a:extLst>
              <a:ext uri="{FF2B5EF4-FFF2-40B4-BE49-F238E27FC236}">
                <a16:creationId xmlns:a16="http://schemas.microsoft.com/office/drawing/2014/main" id="{80382429-06FF-4FEF-8D84-5CFDD4711D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35" t="75580" r="72083" b="4993"/>
          <a:stretch>
            <a:fillRect/>
          </a:stretch>
        </p:blipFill>
        <p:spPr>
          <a:xfrm>
            <a:off x="2525536" y="1715212"/>
            <a:ext cx="1639270" cy="986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69"/>
                </a:lnTo>
                <a:lnTo>
                  <a:pt x="1171" y="12619"/>
                </a:lnTo>
                <a:cubicBezTo>
                  <a:pt x="2298" y="12666"/>
                  <a:pt x="2347" y="12682"/>
                  <a:pt x="2379" y="13057"/>
                </a:cubicBezTo>
                <a:cubicBezTo>
                  <a:pt x="2412" y="13444"/>
                  <a:pt x="2428" y="13448"/>
                  <a:pt x="4123" y="13448"/>
                </a:cubicBezTo>
                <a:cubicBezTo>
                  <a:pt x="6030" y="13448"/>
                  <a:pt x="6516" y="13633"/>
                  <a:pt x="6885" y="14493"/>
                </a:cubicBezTo>
                <a:cubicBezTo>
                  <a:pt x="7074" y="14936"/>
                  <a:pt x="7090" y="15262"/>
                  <a:pt x="7090" y="18289"/>
                </a:cubicBezTo>
                <a:lnTo>
                  <a:pt x="7090" y="21600"/>
                </a:lnTo>
                <a:lnTo>
                  <a:pt x="14331" y="21600"/>
                </a:lnTo>
                <a:cubicBezTo>
                  <a:pt x="21340" y="21600"/>
                  <a:pt x="21562" y="21597"/>
                  <a:pt x="21600" y="2127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4" name="Picture 33" descr="A close up of a logo&#10;&#10;Description automatically generated">
            <a:extLst>
              <a:ext uri="{FF2B5EF4-FFF2-40B4-BE49-F238E27FC236}">
                <a16:creationId xmlns:a16="http://schemas.microsoft.com/office/drawing/2014/main" id="{1033D926-A6A0-4373-ACC6-48B41CA325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" t="70399" r="78063" b="4646"/>
          <a:stretch/>
        </p:blipFill>
        <p:spPr>
          <a:xfrm>
            <a:off x="6742548" y="1433921"/>
            <a:ext cx="1297222" cy="1267707"/>
          </a:xfrm>
          <a:prstGeom prst="rect">
            <a:avLst/>
          </a:prstGeom>
        </p:spPr>
      </p:pic>
      <p:pic>
        <p:nvPicPr>
          <p:cNvPr id="21" name="36_HEPDipo_APLOT.png" descr="36_HEPDipo_APLOT.png">
            <a:extLst>
              <a:ext uri="{FF2B5EF4-FFF2-40B4-BE49-F238E27FC236}">
                <a16:creationId xmlns:a16="http://schemas.microsoft.com/office/drawing/2014/main" id="{9A09E855-19B1-4DF5-958A-5E04E7B43B2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35" t="75580" r="72083" b="4993"/>
          <a:stretch>
            <a:fillRect/>
          </a:stretch>
        </p:blipFill>
        <p:spPr>
          <a:xfrm flipH="1">
            <a:off x="894588" y="1715212"/>
            <a:ext cx="1639270" cy="986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69"/>
                </a:lnTo>
                <a:lnTo>
                  <a:pt x="1171" y="12619"/>
                </a:lnTo>
                <a:cubicBezTo>
                  <a:pt x="2298" y="12666"/>
                  <a:pt x="2347" y="12682"/>
                  <a:pt x="2379" y="13057"/>
                </a:cubicBezTo>
                <a:cubicBezTo>
                  <a:pt x="2412" y="13444"/>
                  <a:pt x="2428" y="13448"/>
                  <a:pt x="4123" y="13448"/>
                </a:cubicBezTo>
                <a:cubicBezTo>
                  <a:pt x="6030" y="13448"/>
                  <a:pt x="6516" y="13633"/>
                  <a:pt x="6885" y="14493"/>
                </a:cubicBezTo>
                <a:cubicBezTo>
                  <a:pt x="7074" y="14936"/>
                  <a:pt x="7090" y="15262"/>
                  <a:pt x="7090" y="18289"/>
                </a:cubicBezTo>
                <a:lnTo>
                  <a:pt x="7090" y="21600"/>
                </a:lnTo>
                <a:lnTo>
                  <a:pt x="14331" y="21600"/>
                </a:lnTo>
                <a:cubicBezTo>
                  <a:pt x="21340" y="21600"/>
                  <a:pt x="21562" y="21597"/>
                  <a:pt x="21600" y="2127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C8ECBF8-EE66-48A0-82B1-F3AA38B6B64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3" t="70399" r="78063" b="4646"/>
          <a:stretch/>
        </p:blipFill>
        <p:spPr>
          <a:xfrm flipH="1">
            <a:off x="5588426" y="1433922"/>
            <a:ext cx="1218774" cy="1267706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741B959-A0D7-472D-AD4C-FF03141DA4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8754336"/>
              </p:ext>
            </p:extLst>
          </p:nvPr>
        </p:nvGraphicFramePr>
        <p:xfrm>
          <a:off x="323368" y="2900217"/>
          <a:ext cx="5382080" cy="3121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6" name="boat">
            <a:extLst>
              <a:ext uri="{FF2B5EF4-FFF2-40B4-BE49-F238E27FC236}">
                <a16:creationId xmlns:a16="http://schemas.microsoft.com/office/drawing/2014/main" id="{F7C869AA-6B25-41B5-A23F-ADD63D5AE33C}"/>
              </a:ext>
            </a:extLst>
          </p:cNvPr>
          <p:cNvSpPr txBox="1"/>
          <p:nvPr/>
        </p:nvSpPr>
        <p:spPr>
          <a:xfrm>
            <a:off x="2166785" y="2389128"/>
            <a:ext cx="71750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4 </a:t>
            </a:r>
            <a:r>
              <a:rPr lang="fr-CH" sz="1600" dirty="0" err="1"/>
              <a:t>Coils</a:t>
            </a:r>
            <a:endParaRPr lang="fr-CH" sz="1600" dirty="0"/>
          </a:p>
        </p:txBody>
      </p:sp>
      <p:sp>
        <p:nvSpPr>
          <p:cNvPr id="29" name="boat">
            <a:extLst>
              <a:ext uri="{FF2B5EF4-FFF2-40B4-BE49-F238E27FC236}">
                <a16:creationId xmlns:a16="http://schemas.microsoft.com/office/drawing/2014/main" id="{3E4B8767-1302-4002-95E2-345A762873AA}"/>
              </a:ext>
            </a:extLst>
          </p:cNvPr>
          <p:cNvSpPr txBox="1"/>
          <p:nvPr/>
        </p:nvSpPr>
        <p:spPr>
          <a:xfrm>
            <a:off x="6448449" y="2389128"/>
            <a:ext cx="71750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6 </a:t>
            </a:r>
            <a:r>
              <a:rPr lang="fr-CH" sz="1600" dirty="0" err="1"/>
              <a:t>Coils</a:t>
            </a:r>
            <a:endParaRPr lang="fr-CH" sz="1600" dirty="0"/>
          </a:p>
        </p:txBody>
      </p:sp>
      <p:sp>
        <p:nvSpPr>
          <p:cNvPr id="30" name="boat">
            <a:extLst>
              <a:ext uri="{FF2B5EF4-FFF2-40B4-BE49-F238E27FC236}">
                <a16:creationId xmlns:a16="http://schemas.microsoft.com/office/drawing/2014/main" id="{1360AFD0-7F62-423D-AC4D-C0F32AAA63E3}"/>
              </a:ext>
            </a:extLst>
          </p:cNvPr>
          <p:cNvSpPr txBox="1"/>
          <p:nvPr/>
        </p:nvSpPr>
        <p:spPr>
          <a:xfrm>
            <a:off x="5901768" y="3345489"/>
            <a:ext cx="3333603" cy="2062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n-US" sz="1600" dirty="0"/>
              <a:t>For a mm of interference between </a:t>
            </a:r>
          </a:p>
          <a:p>
            <a:r>
              <a:rPr lang="en-US" sz="1600" dirty="0"/>
              <a:t>coils the peak of stress on the </a:t>
            </a:r>
            <a:r>
              <a:rPr lang="en-US" sz="1600" dirty="0" err="1"/>
              <a:t>Ti</a:t>
            </a:r>
            <a:r>
              <a:rPr lang="en-US" sz="1600" dirty="0"/>
              <a:t> </a:t>
            </a:r>
          </a:p>
          <a:p>
            <a:r>
              <a:rPr lang="en-US" sz="1600" dirty="0"/>
              <a:t>Pole of the </a:t>
            </a:r>
            <a:r>
              <a:rPr lang="en-US" sz="1600" dirty="0">
                <a:solidFill>
                  <a:srgbClr val="00B050"/>
                </a:solidFill>
              </a:rPr>
              <a:t>4 coils </a:t>
            </a:r>
            <a:r>
              <a:rPr lang="en-US" sz="1600" dirty="0"/>
              <a:t>option goes from </a:t>
            </a:r>
          </a:p>
          <a:p>
            <a:r>
              <a:rPr lang="en-US" sz="1600" dirty="0">
                <a:solidFill>
                  <a:srgbClr val="00B050"/>
                </a:solidFill>
              </a:rPr>
              <a:t>800 to 1438 MPa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The peak is stress on the </a:t>
            </a:r>
            <a:r>
              <a:rPr lang="en-US" sz="1600" dirty="0" err="1"/>
              <a:t>Ti</a:t>
            </a:r>
            <a:r>
              <a:rPr lang="en-US" sz="1600" dirty="0"/>
              <a:t> pole </a:t>
            </a:r>
          </a:p>
          <a:p>
            <a:r>
              <a:rPr lang="en-US" sz="1600" dirty="0"/>
              <a:t>of the </a:t>
            </a:r>
            <a:r>
              <a:rPr lang="en-US" sz="1600" dirty="0">
                <a:solidFill>
                  <a:srgbClr val="FF0000"/>
                </a:solidFill>
              </a:rPr>
              <a:t>6 coils </a:t>
            </a:r>
            <a:r>
              <a:rPr lang="en-US" sz="1600" dirty="0"/>
              <a:t>option goes from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1225 to 2262 MPa</a:t>
            </a:r>
          </a:p>
        </p:txBody>
      </p:sp>
    </p:spTree>
    <p:extLst>
      <p:ext uri="{BB962C8B-B14F-4D97-AF65-F5344CB8AC3E}">
        <p14:creationId xmlns:p14="http://schemas.microsoft.com/office/powerpoint/2010/main" val="4191471728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813816">
              <a:defRPr sz="3204"/>
            </a:lvl1pPr>
          </a:lstStyle>
          <a:p>
            <a:r>
              <a:rPr lang="en-US" dirty="0"/>
              <a:t>Parametric analysis: vertical tolerance (1 mm)</a:t>
            </a:r>
          </a:p>
        </p:txBody>
      </p:sp>
      <p:pic>
        <p:nvPicPr>
          <p:cNvPr id="16" name="36_HEPDipo_APLOT.png" descr="36_HEPDipo_APLOT.png">
            <a:extLst>
              <a:ext uri="{FF2B5EF4-FFF2-40B4-BE49-F238E27FC236}">
                <a16:creationId xmlns:a16="http://schemas.microsoft.com/office/drawing/2014/main" id="{80382429-06FF-4FEF-8D84-5CFDD4711D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35" t="75580" r="72083" b="4993"/>
          <a:stretch>
            <a:fillRect/>
          </a:stretch>
        </p:blipFill>
        <p:spPr>
          <a:xfrm>
            <a:off x="2525536" y="1428896"/>
            <a:ext cx="1639270" cy="986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69"/>
                </a:lnTo>
                <a:lnTo>
                  <a:pt x="1171" y="12619"/>
                </a:lnTo>
                <a:cubicBezTo>
                  <a:pt x="2298" y="12666"/>
                  <a:pt x="2347" y="12682"/>
                  <a:pt x="2379" y="13057"/>
                </a:cubicBezTo>
                <a:cubicBezTo>
                  <a:pt x="2412" y="13444"/>
                  <a:pt x="2428" y="13448"/>
                  <a:pt x="4123" y="13448"/>
                </a:cubicBezTo>
                <a:cubicBezTo>
                  <a:pt x="6030" y="13448"/>
                  <a:pt x="6516" y="13633"/>
                  <a:pt x="6885" y="14493"/>
                </a:cubicBezTo>
                <a:cubicBezTo>
                  <a:pt x="7074" y="14936"/>
                  <a:pt x="7090" y="15262"/>
                  <a:pt x="7090" y="18289"/>
                </a:cubicBezTo>
                <a:lnTo>
                  <a:pt x="7090" y="21600"/>
                </a:lnTo>
                <a:lnTo>
                  <a:pt x="14331" y="21600"/>
                </a:lnTo>
                <a:cubicBezTo>
                  <a:pt x="21340" y="21600"/>
                  <a:pt x="21562" y="21597"/>
                  <a:pt x="21600" y="2127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4" name="Picture 33" descr="A close up of a logo&#10;&#10;Description automatically generated">
            <a:extLst>
              <a:ext uri="{FF2B5EF4-FFF2-40B4-BE49-F238E27FC236}">
                <a16:creationId xmlns:a16="http://schemas.microsoft.com/office/drawing/2014/main" id="{1033D926-A6A0-4373-ACC6-48B41CA325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" t="70399" r="78063" b="4646"/>
          <a:stretch/>
        </p:blipFill>
        <p:spPr>
          <a:xfrm>
            <a:off x="6742548" y="1147605"/>
            <a:ext cx="1297222" cy="1267707"/>
          </a:xfrm>
          <a:prstGeom prst="rect">
            <a:avLst/>
          </a:prstGeom>
        </p:spPr>
      </p:pic>
      <p:pic>
        <p:nvPicPr>
          <p:cNvPr id="21" name="36_HEPDipo_APLOT.png" descr="36_HEPDipo_APLOT.png">
            <a:extLst>
              <a:ext uri="{FF2B5EF4-FFF2-40B4-BE49-F238E27FC236}">
                <a16:creationId xmlns:a16="http://schemas.microsoft.com/office/drawing/2014/main" id="{9A09E855-19B1-4DF5-958A-5E04E7B43B2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35" t="75580" r="72083" b="4993"/>
          <a:stretch>
            <a:fillRect/>
          </a:stretch>
        </p:blipFill>
        <p:spPr>
          <a:xfrm flipH="1">
            <a:off x="894588" y="1428896"/>
            <a:ext cx="1639270" cy="986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69"/>
                </a:lnTo>
                <a:lnTo>
                  <a:pt x="1171" y="12619"/>
                </a:lnTo>
                <a:cubicBezTo>
                  <a:pt x="2298" y="12666"/>
                  <a:pt x="2347" y="12682"/>
                  <a:pt x="2379" y="13057"/>
                </a:cubicBezTo>
                <a:cubicBezTo>
                  <a:pt x="2412" y="13444"/>
                  <a:pt x="2428" y="13448"/>
                  <a:pt x="4123" y="13448"/>
                </a:cubicBezTo>
                <a:cubicBezTo>
                  <a:pt x="6030" y="13448"/>
                  <a:pt x="6516" y="13633"/>
                  <a:pt x="6885" y="14493"/>
                </a:cubicBezTo>
                <a:cubicBezTo>
                  <a:pt x="7074" y="14936"/>
                  <a:pt x="7090" y="15262"/>
                  <a:pt x="7090" y="18289"/>
                </a:cubicBezTo>
                <a:lnTo>
                  <a:pt x="7090" y="21600"/>
                </a:lnTo>
                <a:lnTo>
                  <a:pt x="14331" y="21600"/>
                </a:lnTo>
                <a:cubicBezTo>
                  <a:pt x="21340" y="21600"/>
                  <a:pt x="21562" y="21597"/>
                  <a:pt x="21600" y="2127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C8ECBF8-EE66-48A0-82B1-F3AA38B6B64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3" t="70399" r="78063" b="4646"/>
          <a:stretch/>
        </p:blipFill>
        <p:spPr>
          <a:xfrm flipH="1">
            <a:off x="5588426" y="1147606"/>
            <a:ext cx="1218774" cy="1267706"/>
          </a:xfrm>
          <a:prstGeom prst="rect">
            <a:avLst/>
          </a:prstGeom>
        </p:spPr>
      </p:pic>
      <p:sp>
        <p:nvSpPr>
          <p:cNvPr id="26" name="boat">
            <a:extLst>
              <a:ext uri="{FF2B5EF4-FFF2-40B4-BE49-F238E27FC236}">
                <a16:creationId xmlns:a16="http://schemas.microsoft.com/office/drawing/2014/main" id="{F7C869AA-6B25-41B5-A23F-ADD63D5AE33C}"/>
              </a:ext>
            </a:extLst>
          </p:cNvPr>
          <p:cNvSpPr txBox="1"/>
          <p:nvPr/>
        </p:nvSpPr>
        <p:spPr>
          <a:xfrm>
            <a:off x="2166785" y="2102812"/>
            <a:ext cx="71750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4 </a:t>
            </a:r>
            <a:r>
              <a:rPr lang="fr-CH" sz="1600" dirty="0" err="1"/>
              <a:t>Coils</a:t>
            </a:r>
            <a:endParaRPr lang="fr-CH" sz="1600" dirty="0"/>
          </a:p>
        </p:txBody>
      </p:sp>
      <p:sp>
        <p:nvSpPr>
          <p:cNvPr id="29" name="boat">
            <a:extLst>
              <a:ext uri="{FF2B5EF4-FFF2-40B4-BE49-F238E27FC236}">
                <a16:creationId xmlns:a16="http://schemas.microsoft.com/office/drawing/2014/main" id="{3E4B8767-1302-4002-95E2-345A762873AA}"/>
              </a:ext>
            </a:extLst>
          </p:cNvPr>
          <p:cNvSpPr txBox="1"/>
          <p:nvPr/>
        </p:nvSpPr>
        <p:spPr>
          <a:xfrm>
            <a:off x="6448449" y="2102812"/>
            <a:ext cx="71750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6 </a:t>
            </a:r>
            <a:r>
              <a:rPr lang="fr-CH" sz="1600" dirty="0" err="1"/>
              <a:t>Coils</a:t>
            </a:r>
            <a:endParaRPr lang="fr-CH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3474BA-0587-402C-B92B-3EF9689F0D0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71097" y="2901057"/>
            <a:ext cx="3829332" cy="28799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5A8E6F8-6554-4849-A5E2-217578B877E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3570" y="2901057"/>
            <a:ext cx="3829333" cy="2879999"/>
          </a:xfrm>
          <a:prstGeom prst="rect">
            <a:avLst/>
          </a:prstGeom>
        </p:spPr>
      </p:pic>
      <p:sp>
        <p:nvSpPr>
          <p:cNvPr id="12" name="boat">
            <a:extLst>
              <a:ext uri="{FF2B5EF4-FFF2-40B4-BE49-F238E27FC236}">
                <a16:creationId xmlns:a16="http://schemas.microsoft.com/office/drawing/2014/main" id="{00A10458-1CD7-4F9D-9549-0A9271FB48A9}"/>
              </a:ext>
            </a:extLst>
          </p:cNvPr>
          <p:cNvSpPr txBox="1"/>
          <p:nvPr/>
        </p:nvSpPr>
        <p:spPr>
          <a:xfrm>
            <a:off x="519810" y="5781056"/>
            <a:ext cx="306109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Titanium </a:t>
            </a:r>
            <a:r>
              <a:rPr lang="fr-CH" sz="1600" dirty="0" err="1"/>
              <a:t>Yield</a:t>
            </a:r>
            <a:r>
              <a:rPr lang="fr-CH" sz="1600" dirty="0"/>
              <a:t> point = 1650 MPa</a:t>
            </a:r>
          </a:p>
        </p:txBody>
      </p:sp>
      <p:sp>
        <p:nvSpPr>
          <p:cNvPr id="13" name="boat">
            <a:extLst>
              <a:ext uri="{FF2B5EF4-FFF2-40B4-BE49-F238E27FC236}">
                <a16:creationId xmlns:a16="http://schemas.microsoft.com/office/drawing/2014/main" id="{FC6DAE1A-2FA0-4227-875C-32037E3014E6}"/>
              </a:ext>
            </a:extLst>
          </p:cNvPr>
          <p:cNvSpPr txBox="1"/>
          <p:nvPr/>
        </p:nvSpPr>
        <p:spPr>
          <a:xfrm>
            <a:off x="1536915" y="4341056"/>
            <a:ext cx="102688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1440 MPa</a:t>
            </a:r>
          </a:p>
        </p:txBody>
      </p:sp>
      <p:sp>
        <p:nvSpPr>
          <p:cNvPr id="15" name="boat">
            <a:extLst>
              <a:ext uri="{FF2B5EF4-FFF2-40B4-BE49-F238E27FC236}">
                <a16:creationId xmlns:a16="http://schemas.microsoft.com/office/drawing/2014/main" id="{0517A766-D7FA-4DCF-B639-84F1DAA69CBD}"/>
              </a:ext>
            </a:extLst>
          </p:cNvPr>
          <p:cNvSpPr txBox="1"/>
          <p:nvPr/>
        </p:nvSpPr>
        <p:spPr>
          <a:xfrm>
            <a:off x="6293759" y="4171779"/>
            <a:ext cx="102688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>
                <a:solidFill>
                  <a:srgbClr val="FF0000"/>
                </a:solidFill>
              </a:rPr>
              <a:t>2260 MPa</a:t>
            </a:r>
          </a:p>
        </p:txBody>
      </p:sp>
    </p:spTree>
    <p:extLst>
      <p:ext uri="{BB962C8B-B14F-4D97-AF65-F5344CB8AC3E}">
        <p14:creationId xmlns:p14="http://schemas.microsoft.com/office/powerpoint/2010/main" val="2659590997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Title 3"/>
          <p:cNvSpPr txBox="1">
            <a:spLocks noGrp="1"/>
          </p:cNvSpPr>
          <p:nvPr>
            <p:ph type="title"/>
          </p:nvPr>
        </p:nvSpPr>
        <p:spPr>
          <a:xfrm>
            <a:off x="457200" y="1365313"/>
            <a:ext cx="8226853" cy="2540001"/>
          </a:xfrm>
          <a:prstGeom prst="rect">
            <a:avLst/>
          </a:prstGeom>
        </p:spPr>
        <p:txBody>
          <a:bodyPr/>
          <a:lstStyle/>
          <a:p>
            <a:pPr algn="ctr">
              <a:defRPr sz="4100"/>
            </a:pPr>
            <a:r>
              <a:rPr lang="fr-CH" dirty="0"/>
              <a:t>Annex</a:t>
            </a:r>
            <a:endParaRPr dirty="0"/>
          </a:p>
          <a:p>
            <a:pPr algn="ctr">
              <a:defRPr sz="4100"/>
            </a:pPr>
            <a:endParaRPr dirty="0"/>
          </a:p>
        </p:txBody>
      </p:sp>
      <p:sp>
        <p:nvSpPr>
          <p:cNvPr id="369" name="Slide Number Placeholder 2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6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395906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>
            <a:normAutofit/>
          </a:bodyPr>
          <a:lstStyle>
            <a:lvl1pPr defTabSz="813816">
              <a:defRPr sz="3204"/>
            </a:lvl1pPr>
          </a:lstStyle>
          <a:p>
            <a:r>
              <a:rPr lang="en-US" dirty="0"/>
              <a:t>Status of models and design</a:t>
            </a:r>
          </a:p>
        </p:txBody>
      </p:sp>
      <p:graphicFrame>
        <p:nvGraphicFramePr>
          <p:cNvPr id="146" name="Tableau"/>
          <p:cNvGraphicFramePr/>
          <p:nvPr>
            <p:extLst>
              <p:ext uri="{D42A27DB-BD31-4B8C-83A1-F6EECF244321}">
                <p14:modId xmlns:p14="http://schemas.microsoft.com/office/powerpoint/2010/main" val="1818207068"/>
              </p:ext>
            </p:extLst>
          </p:nvPr>
        </p:nvGraphicFramePr>
        <p:xfrm>
          <a:off x="445625" y="1173935"/>
          <a:ext cx="8412048" cy="4960404"/>
        </p:xfrm>
        <a:graphic>
          <a:graphicData uri="http://schemas.openxmlformats.org/drawingml/2006/table">
            <a:tbl>
              <a:tblPr firstRow="1" bandRow="1">
                <a:tableStyleId>{33BA23B1-9221-436E-865A-0063620EA4FD}</a:tableStyleId>
              </a:tblPr>
              <a:tblGrid>
                <a:gridCol w="28040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40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4016">
                  <a:extLst>
                    <a:ext uri="{9D8B030D-6E8A-4147-A177-3AD203B41FA5}">
                      <a16:colId xmlns:a16="http://schemas.microsoft.com/office/drawing/2014/main" val="1976759539"/>
                    </a:ext>
                  </a:extLst>
                </a:gridCol>
              </a:tblGrid>
              <a:tr h="338799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Model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Baseline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4 coils option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799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2D Ansys magnetic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9097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2D Opera magnetic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8064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2D Roxie magnetic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396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2D Ansys mechanical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3D Ansys magnetic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2509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3D Opera magnetic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3855991"/>
                  </a:ext>
                </a:extLst>
              </a:tr>
              <a:tr h="350982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3D Ansys mechanical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Updating for the new 4 coils solution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2523498"/>
                  </a:ext>
                </a:extLst>
              </a:tr>
              <a:tr h="350982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Magnet protection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Updating for the new 4 coils solution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50940"/>
                  </a:ext>
                </a:extLst>
              </a:tr>
              <a:tr h="612082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Status of design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Addressing issues</a:t>
                      </a: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:</a:t>
                      </a:r>
                    </a:p>
                    <a:p>
                      <a:pPr marL="285750" marR="0" indent="-28575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 err="1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pre-load</a:t>
                      </a: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 criterium</a:t>
                      </a:r>
                    </a:p>
                    <a:p>
                      <a:pPr marL="285750" marR="0" indent="-28575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noProof="0" dirty="0" err="1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Ti</a:t>
                      </a:r>
                      <a:r>
                        <a:rPr lang="en-US" sz="1600" b="0" i="0" u="none" strike="noStrike" cap="none" spc="0" baseline="0" noProof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 pole deformation</a:t>
                      </a:r>
                    </a:p>
                    <a:p>
                      <a:pPr marL="285750" marR="0" indent="-28575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Stress on the wedge</a:t>
                      </a:r>
                    </a:p>
                    <a:p>
                      <a:pPr marL="285750" marR="0" indent="-28575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Rod (Al / SS)</a:t>
                      </a:r>
                      <a:endParaRPr lang="en-US" sz="1600" b="0" i="0" u="none" strike="noStrike" cap="none" spc="0" baseline="0" dirty="0">
                        <a:solidFill>
                          <a:srgbClr val="00B05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Addressing issues</a:t>
                      </a: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:</a:t>
                      </a:r>
                    </a:p>
                    <a:p>
                      <a:pPr marL="285750" marR="0" indent="-28575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 err="1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pre-load</a:t>
                      </a: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 criterium</a:t>
                      </a:r>
                    </a:p>
                    <a:p>
                      <a:pPr marL="285750" marR="0" indent="-28575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Stress on the end plate</a:t>
                      </a:r>
                    </a:p>
                    <a:p>
                      <a:pPr marL="285750" marR="0" indent="-28575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etc..</a:t>
                      </a:r>
                      <a:endParaRPr lang="en-US" sz="1600" b="0" i="0" u="none" strike="noStrike" cap="none" spc="0" baseline="0" dirty="0">
                        <a:solidFill>
                          <a:srgbClr val="00B05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745959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659698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20</a:t>
            </a:fld>
            <a:endParaRPr/>
          </a:p>
        </p:txBody>
      </p:sp>
      <p:sp>
        <p:nvSpPr>
          <p:cNvPr id="176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fr-CH" dirty="0"/>
              <a:t>Magnetic </a:t>
            </a:r>
            <a:r>
              <a:rPr dirty="0"/>
              <a:t>4.2 K -  85% of the load line</a:t>
            </a:r>
          </a:p>
        </p:txBody>
      </p:sp>
      <p:sp>
        <p:nvSpPr>
          <p:cNvPr id="177" name="TextBox 9"/>
          <p:cNvSpPr txBox="1"/>
          <p:nvPr/>
        </p:nvSpPr>
        <p:spPr>
          <a:xfrm>
            <a:off x="5408547" y="1589657"/>
            <a:ext cx="3658207" cy="877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700" b="1"/>
            </a:pPr>
            <a:r>
              <a:rPr dirty="0"/>
              <a:t>Bore field (B): </a:t>
            </a:r>
            <a:r>
              <a:rPr b="0" dirty="0"/>
              <a:t>14.</a:t>
            </a:r>
            <a:r>
              <a:rPr lang="fr-CH" b="0" dirty="0"/>
              <a:t>84</a:t>
            </a:r>
            <a:r>
              <a:rPr b="0" dirty="0"/>
              <a:t> T</a:t>
            </a:r>
          </a:p>
          <a:p>
            <a:pPr>
              <a:defRPr sz="1700"/>
            </a:pPr>
            <a:endParaRPr b="0" dirty="0"/>
          </a:p>
          <a:p>
            <a:pPr>
              <a:defRPr sz="1700" b="1"/>
            </a:pPr>
            <a:r>
              <a:rPr dirty="0"/>
              <a:t>Max coil field (B): </a:t>
            </a:r>
            <a:r>
              <a:rPr b="0" dirty="0"/>
              <a:t>15.1</a:t>
            </a:r>
            <a:r>
              <a:rPr lang="fr-CH" b="0" dirty="0"/>
              <a:t>7</a:t>
            </a:r>
            <a:r>
              <a:rPr b="0" dirty="0"/>
              <a:t> T</a:t>
            </a:r>
          </a:p>
        </p:txBody>
      </p:sp>
      <p:pic>
        <p:nvPicPr>
          <p:cNvPr id="3" name="Picture 2" descr="A close up of a map&#10;&#10;Description automatically generated">
            <a:extLst>
              <a:ext uri="{FF2B5EF4-FFF2-40B4-BE49-F238E27FC236}">
                <a16:creationId xmlns:a16="http://schemas.microsoft.com/office/drawing/2014/main" id="{75261E0B-843E-4969-8F49-C89E204DE6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000" y="2645417"/>
            <a:ext cx="4680000" cy="3510000"/>
          </a:xfrm>
          <a:prstGeom prst="rect">
            <a:avLst/>
          </a:prstGeom>
        </p:spPr>
      </p:pic>
      <p:pic>
        <p:nvPicPr>
          <p:cNvPr id="5" name="Picture 4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660E3903-7439-4240-A671-9BBC31C1BD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28238"/>
            <a:ext cx="4590847" cy="345272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/>
          </a:p>
        </p:txBody>
      </p:sp>
      <p:sp>
        <p:nvSpPr>
          <p:cNvPr id="176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fr-CH" dirty="0"/>
              <a:t>Magnetic </a:t>
            </a:r>
            <a:r>
              <a:rPr dirty="0"/>
              <a:t>4.2 K -  85% of the load line</a:t>
            </a:r>
          </a:p>
        </p:txBody>
      </p:sp>
      <p:sp>
        <p:nvSpPr>
          <p:cNvPr id="177" name="TextBox 9"/>
          <p:cNvSpPr txBox="1"/>
          <p:nvPr/>
        </p:nvSpPr>
        <p:spPr>
          <a:xfrm>
            <a:off x="5408547" y="1589657"/>
            <a:ext cx="3658207" cy="877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700" b="1"/>
            </a:pPr>
            <a:r>
              <a:rPr dirty="0"/>
              <a:t>Bore field (B): </a:t>
            </a:r>
            <a:r>
              <a:rPr b="0" dirty="0"/>
              <a:t>14.</a:t>
            </a:r>
            <a:r>
              <a:rPr lang="fr-CH" b="0" dirty="0"/>
              <a:t>82</a:t>
            </a:r>
            <a:r>
              <a:rPr b="0" dirty="0"/>
              <a:t> T</a:t>
            </a:r>
          </a:p>
          <a:p>
            <a:pPr>
              <a:defRPr sz="1700"/>
            </a:pPr>
            <a:endParaRPr b="0" dirty="0"/>
          </a:p>
          <a:p>
            <a:pPr>
              <a:defRPr sz="1700" b="1"/>
            </a:pPr>
            <a:r>
              <a:rPr dirty="0"/>
              <a:t>Max coil field (B): </a:t>
            </a:r>
            <a:r>
              <a:rPr b="0" dirty="0"/>
              <a:t>15.</a:t>
            </a:r>
            <a:r>
              <a:rPr lang="fr-CH" b="0" dirty="0"/>
              <a:t>31</a:t>
            </a:r>
            <a:r>
              <a:rPr b="0" dirty="0"/>
              <a:t> T</a:t>
            </a:r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C4D84ED5-E76A-48B7-8483-E29E351DBF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731" r="57854"/>
          <a:stretch/>
        </p:blipFill>
        <p:spPr>
          <a:xfrm>
            <a:off x="0" y="2124811"/>
            <a:ext cx="3223967" cy="3179735"/>
          </a:xfrm>
          <a:prstGeom prst="rect">
            <a:avLst/>
          </a:prstGeom>
        </p:spPr>
      </p:pic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FD8482AB-3614-4D34-8D58-366D69DFA3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96" t="43051" b="24888"/>
          <a:stretch/>
        </p:blipFill>
        <p:spPr>
          <a:xfrm>
            <a:off x="3223967" y="2108131"/>
            <a:ext cx="1657084" cy="1591697"/>
          </a:xfrm>
          <a:prstGeom prst="rect">
            <a:avLst/>
          </a:prstGeom>
        </p:spPr>
      </p:pic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85296184-144E-49E8-8260-180EB5C5FF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00" y="2816802"/>
            <a:ext cx="4320000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20842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>
            <a:normAutofit/>
          </a:bodyPr>
          <a:lstStyle>
            <a:lvl1pPr defTabSz="813816">
              <a:defRPr sz="3204"/>
            </a:lvl1pPr>
          </a:lstStyle>
          <a:p>
            <a:r>
              <a:rPr lang="en-US" dirty="0"/>
              <a:t>Status of cable trials</a:t>
            </a:r>
          </a:p>
        </p:txBody>
      </p:sp>
      <p:graphicFrame>
        <p:nvGraphicFramePr>
          <p:cNvPr id="146" name="Tableau"/>
          <p:cNvGraphicFramePr/>
          <p:nvPr>
            <p:extLst>
              <p:ext uri="{D42A27DB-BD31-4B8C-83A1-F6EECF244321}">
                <p14:modId xmlns:p14="http://schemas.microsoft.com/office/powerpoint/2010/main" val="504253061"/>
              </p:ext>
            </p:extLst>
          </p:nvPr>
        </p:nvGraphicFramePr>
        <p:xfrm>
          <a:off x="445625" y="1173936"/>
          <a:ext cx="8412050" cy="4880777"/>
        </p:xfrm>
        <a:graphic>
          <a:graphicData uri="http://schemas.openxmlformats.org/drawingml/2006/table">
            <a:tbl>
              <a:tblPr firstRow="1" bandRow="1">
                <a:tableStyleId>{33BA23B1-9221-436E-865A-0063620EA4FD}</a:tableStyleId>
              </a:tblPr>
              <a:tblGrid>
                <a:gridCol w="2002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62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9782">
                  <a:extLst>
                    <a:ext uri="{9D8B030D-6E8A-4147-A177-3AD203B41FA5}">
                      <a16:colId xmlns:a16="http://schemas.microsoft.com/office/drawing/2014/main" val="1976759539"/>
                    </a:ext>
                  </a:extLst>
                </a:gridCol>
                <a:gridCol w="1745673">
                  <a:extLst>
                    <a:ext uri="{9D8B030D-6E8A-4147-A177-3AD203B41FA5}">
                      <a16:colId xmlns:a16="http://schemas.microsoft.com/office/drawing/2014/main" val="445366870"/>
                    </a:ext>
                  </a:extLst>
                </a:gridCol>
                <a:gridCol w="988293">
                  <a:extLst>
                    <a:ext uri="{9D8B030D-6E8A-4147-A177-3AD203B41FA5}">
                      <a16:colId xmlns:a16="http://schemas.microsoft.com/office/drawing/2014/main" val="2993776638"/>
                    </a:ext>
                  </a:extLst>
                </a:gridCol>
              </a:tblGrid>
              <a:tr h="606255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Magnet / option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Ramp </a:t>
                      </a:r>
                    </a:p>
                    <a:p>
                      <a:pPr algn="ct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angle (°)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Winding machine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load 25 and 50 kg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i="0" u="none" strike="noStrike" cap="none" spc="0" baseline="0" dirty="0" err="1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Geometric</a:t>
                      </a:r>
                      <a:endParaRPr lang="fr-CH" sz="1600" b="0" i="0" u="none" strike="noStrike" cap="none" spc="0" baseline="0" dirty="0">
                        <a:solidFill>
                          <a:schemeClr val="accent1">
                            <a:lumOff val="51343"/>
                          </a:schemeClr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i="0" u="none" strike="noStrike" cap="none" spc="0" baseline="0" dirty="0" err="1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measurements</a:t>
                      </a:r>
                      <a:endParaRPr lang="en-US" sz="1600" b="0" i="0" u="none" strike="noStrike" cap="none" spc="0" baseline="0" dirty="0">
                        <a:solidFill>
                          <a:schemeClr val="accent1">
                            <a:lumOff val="51343"/>
                          </a:schemeClr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Laser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i="0" u="none" strike="noStrike" cap="none" spc="0" baseline="0" dirty="0" err="1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track</a:t>
                      </a:r>
                      <a:endParaRPr lang="en-US" sz="1600" b="0" i="0" u="none" strike="noStrike" cap="none" spc="0" baseline="0" dirty="0">
                        <a:solidFill>
                          <a:schemeClr val="accent1">
                            <a:lumOff val="51343"/>
                          </a:schemeClr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3533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 err="1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HEPDipo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 baseline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10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522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 err="1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HEPDipo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 baseline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17 (FRESCA2)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9663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 err="1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HEPDipo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 4 coils</a:t>
                      </a:r>
                    </a:p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Outer coil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10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9663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 err="1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HEPDipo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 4 coils</a:t>
                      </a:r>
                    </a:p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Outer coil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17 (FRESCA2)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6897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DEMO 16 T for FCC</a:t>
                      </a:r>
                    </a:p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Inner layer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-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9945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DEMO 16 T for FCC</a:t>
                      </a:r>
                    </a:p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Outer layer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-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55A0"/>
                          </a:solidFill>
                          <a:effectLst/>
                          <a:uLnTx/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Wingdings" panose="05000000000000000000" pitchFamily="2" charset="2"/>
                        </a:rPr>
                        <a:t></a:t>
                      </a: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3855991"/>
                  </a:ext>
                </a:extLst>
              </a:tr>
              <a:tr h="1249041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Status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 err="1">
                          <a:solidFill>
                            <a:srgbClr val="00B05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finished</a:t>
                      </a:r>
                      <a:endParaRPr lang="en-US" sz="1600" b="0" i="0" u="none" strike="noStrike" cap="none" spc="0" baseline="0" dirty="0">
                        <a:solidFill>
                          <a:srgbClr val="00B05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 err="1">
                          <a:solidFill>
                            <a:srgbClr val="00B05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finished</a:t>
                      </a:r>
                      <a:endParaRPr lang="en-US" sz="1600" b="0" i="0" u="none" strike="noStrike" cap="none" spc="0" baseline="0" dirty="0">
                        <a:solidFill>
                          <a:srgbClr val="00B05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 err="1">
                          <a:solidFill>
                            <a:srgbClr val="00B05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finished</a:t>
                      </a:r>
                      <a:endParaRPr lang="en-US" sz="1600" b="0" i="0" u="none" strike="noStrike" cap="none" spc="0" baseline="0" dirty="0">
                        <a:solidFill>
                          <a:srgbClr val="00B05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noProof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Data under analysis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745959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621543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36_HEPDipo_APLOT.png" descr="36_HEPDipo_APLOT.png"/>
          <p:cNvPicPr>
            <a:picLocks noChangeAspect="1"/>
          </p:cNvPicPr>
          <p:nvPr/>
        </p:nvPicPr>
        <p:blipFill>
          <a:blip r:embed="rId2"/>
          <a:srcRect l="3637" t="5289" r="28808" b="4993"/>
          <a:stretch>
            <a:fillRect/>
          </a:stretch>
        </p:blipFill>
        <p:spPr>
          <a:xfrm>
            <a:off x="940603" y="1505365"/>
            <a:ext cx="3891131" cy="38865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0" y="0"/>
                </a:moveTo>
                <a:lnTo>
                  <a:pt x="0" y="1200"/>
                </a:lnTo>
                <a:lnTo>
                  <a:pt x="0" y="2402"/>
                </a:lnTo>
                <a:lnTo>
                  <a:pt x="84" y="2414"/>
                </a:lnTo>
                <a:cubicBezTo>
                  <a:pt x="163" y="2426"/>
                  <a:pt x="168" y="2446"/>
                  <a:pt x="178" y="2744"/>
                </a:cubicBezTo>
                <a:cubicBezTo>
                  <a:pt x="186" y="2975"/>
                  <a:pt x="204" y="3071"/>
                  <a:pt x="243" y="3093"/>
                </a:cubicBezTo>
                <a:cubicBezTo>
                  <a:pt x="326" y="3139"/>
                  <a:pt x="326" y="4765"/>
                  <a:pt x="243" y="4797"/>
                </a:cubicBezTo>
                <a:cubicBezTo>
                  <a:pt x="213" y="4809"/>
                  <a:pt x="187" y="4857"/>
                  <a:pt x="187" y="4904"/>
                </a:cubicBezTo>
                <a:cubicBezTo>
                  <a:pt x="187" y="4952"/>
                  <a:pt x="213" y="5000"/>
                  <a:pt x="243" y="5012"/>
                </a:cubicBezTo>
                <a:cubicBezTo>
                  <a:pt x="328" y="5044"/>
                  <a:pt x="328" y="6982"/>
                  <a:pt x="243" y="7014"/>
                </a:cubicBezTo>
                <a:cubicBezTo>
                  <a:pt x="194" y="7033"/>
                  <a:pt x="187" y="7426"/>
                  <a:pt x="187" y="10242"/>
                </a:cubicBezTo>
                <a:lnTo>
                  <a:pt x="187" y="13451"/>
                </a:lnTo>
                <a:lnTo>
                  <a:pt x="594" y="13451"/>
                </a:lnTo>
                <a:cubicBezTo>
                  <a:pt x="922" y="13451"/>
                  <a:pt x="1007" y="13439"/>
                  <a:pt x="1024" y="13394"/>
                </a:cubicBezTo>
                <a:cubicBezTo>
                  <a:pt x="1043" y="13346"/>
                  <a:pt x="1193" y="13337"/>
                  <a:pt x="2057" y="13337"/>
                </a:cubicBezTo>
                <a:cubicBezTo>
                  <a:pt x="2857" y="13337"/>
                  <a:pt x="3074" y="13348"/>
                  <a:pt x="3098" y="13387"/>
                </a:cubicBezTo>
                <a:cubicBezTo>
                  <a:pt x="3114" y="13415"/>
                  <a:pt x="3158" y="13448"/>
                  <a:pt x="3195" y="13461"/>
                </a:cubicBezTo>
                <a:cubicBezTo>
                  <a:pt x="3292" y="13497"/>
                  <a:pt x="3274" y="13550"/>
                  <a:pt x="3142" y="13617"/>
                </a:cubicBezTo>
                <a:cubicBezTo>
                  <a:pt x="3044" y="13666"/>
                  <a:pt x="2859" y="13675"/>
                  <a:pt x="2038" y="13675"/>
                </a:cubicBezTo>
                <a:cubicBezTo>
                  <a:pt x="1422" y="13675"/>
                  <a:pt x="1045" y="13661"/>
                  <a:pt x="1031" y="13638"/>
                </a:cubicBezTo>
                <a:cubicBezTo>
                  <a:pt x="1017" y="13615"/>
                  <a:pt x="799" y="13600"/>
                  <a:pt x="504" y="13600"/>
                </a:cubicBezTo>
                <a:lnTo>
                  <a:pt x="0" y="13600"/>
                </a:lnTo>
                <a:lnTo>
                  <a:pt x="0" y="16621"/>
                </a:lnTo>
                <a:lnTo>
                  <a:pt x="0" y="19645"/>
                </a:lnTo>
                <a:lnTo>
                  <a:pt x="420" y="19656"/>
                </a:lnTo>
                <a:cubicBezTo>
                  <a:pt x="825" y="19666"/>
                  <a:pt x="843" y="19669"/>
                  <a:pt x="854" y="19750"/>
                </a:cubicBezTo>
                <a:cubicBezTo>
                  <a:pt x="866" y="19834"/>
                  <a:pt x="872" y="19834"/>
                  <a:pt x="1482" y="19834"/>
                </a:cubicBezTo>
                <a:cubicBezTo>
                  <a:pt x="2167" y="19834"/>
                  <a:pt x="2340" y="19875"/>
                  <a:pt x="2473" y="20061"/>
                </a:cubicBezTo>
                <a:cubicBezTo>
                  <a:pt x="2541" y="20157"/>
                  <a:pt x="2548" y="20227"/>
                  <a:pt x="2548" y="20883"/>
                </a:cubicBezTo>
                <a:lnTo>
                  <a:pt x="2548" y="21599"/>
                </a:lnTo>
                <a:lnTo>
                  <a:pt x="5151" y="21599"/>
                </a:lnTo>
                <a:cubicBezTo>
                  <a:pt x="7741" y="21599"/>
                  <a:pt x="7754" y="21600"/>
                  <a:pt x="7766" y="21524"/>
                </a:cubicBezTo>
                <a:cubicBezTo>
                  <a:pt x="7782" y="21425"/>
                  <a:pt x="7849" y="21425"/>
                  <a:pt x="7865" y="21524"/>
                </a:cubicBezTo>
                <a:cubicBezTo>
                  <a:pt x="7876" y="21599"/>
                  <a:pt x="7894" y="21599"/>
                  <a:pt x="9407" y="21599"/>
                </a:cubicBezTo>
                <a:lnTo>
                  <a:pt x="10940" y="21599"/>
                </a:lnTo>
                <a:lnTo>
                  <a:pt x="10952" y="21421"/>
                </a:lnTo>
                <a:cubicBezTo>
                  <a:pt x="10958" y="21323"/>
                  <a:pt x="10980" y="21242"/>
                  <a:pt x="11000" y="21242"/>
                </a:cubicBezTo>
                <a:cubicBezTo>
                  <a:pt x="11021" y="21242"/>
                  <a:pt x="11042" y="21323"/>
                  <a:pt x="11049" y="21421"/>
                </a:cubicBezTo>
                <a:lnTo>
                  <a:pt x="11061" y="21599"/>
                </a:lnTo>
                <a:lnTo>
                  <a:pt x="16332" y="21599"/>
                </a:lnTo>
                <a:lnTo>
                  <a:pt x="21600" y="21599"/>
                </a:lnTo>
                <a:lnTo>
                  <a:pt x="21575" y="21328"/>
                </a:lnTo>
                <a:cubicBezTo>
                  <a:pt x="21561" y="21179"/>
                  <a:pt x="21534" y="20692"/>
                  <a:pt x="21514" y="20248"/>
                </a:cubicBezTo>
                <a:cubicBezTo>
                  <a:pt x="21472" y="19308"/>
                  <a:pt x="21405" y="18703"/>
                  <a:pt x="21287" y="18183"/>
                </a:cubicBezTo>
                <a:cubicBezTo>
                  <a:pt x="21262" y="18069"/>
                  <a:pt x="21242" y="17951"/>
                  <a:pt x="21243" y="17920"/>
                </a:cubicBezTo>
                <a:cubicBezTo>
                  <a:pt x="21244" y="17889"/>
                  <a:pt x="21212" y="17722"/>
                  <a:pt x="21172" y="17548"/>
                </a:cubicBezTo>
                <a:cubicBezTo>
                  <a:pt x="21131" y="17375"/>
                  <a:pt x="21094" y="17171"/>
                  <a:pt x="21088" y="17096"/>
                </a:cubicBezTo>
                <a:cubicBezTo>
                  <a:pt x="21070" y="16863"/>
                  <a:pt x="20944" y="16292"/>
                  <a:pt x="20872" y="16109"/>
                </a:cubicBezTo>
                <a:cubicBezTo>
                  <a:pt x="20833" y="16012"/>
                  <a:pt x="20802" y="15909"/>
                  <a:pt x="20802" y="15880"/>
                </a:cubicBezTo>
                <a:cubicBezTo>
                  <a:pt x="20802" y="15850"/>
                  <a:pt x="20771" y="15743"/>
                  <a:pt x="20733" y="15642"/>
                </a:cubicBezTo>
                <a:cubicBezTo>
                  <a:pt x="20627" y="15361"/>
                  <a:pt x="20538" y="15091"/>
                  <a:pt x="20523" y="15008"/>
                </a:cubicBezTo>
                <a:cubicBezTo>
                  <a:pt x="20516" y="14966"/>
                  <a:pt x="20482" y="14857"/>
                  <a:pt x="20448" y="14764"/>
                </a:cubicBezTo>
                <a:cubicBezTo>
                  <a:pt x="20413" y="14671"/>
                  <a:pt x="20379" y="14567"/>
                  <a:pt x="20372" y="14533"/>
                </a:cubicBezTo>
                <a:cubicBezTo>
                  <a:pt x="20357" y="14461"/>
                  <a:pt x="20261" y="14157"/>
                  <a:pt x="20158" y="13862"/>
                </a:cubicBezTo>
                <a:cubicBezTo>
                  <a:pt x="20081" y="13640"/>
                  <a:pt x="20026" y="13520"/>
                  <a:pt x="19803" y="13060"/>
                </a:cubicBezTo>
                <a:cubicBezTo>
                  <a:pt x="19724" y="12896"/>
                  <a:pt x="19658" y="12752"/>
                  <a:pt x="19656" y="12740"/>
                </a:cubicBezTo>
                <a:cubicBezTo>
                  <a:pt x="19655" y="12728"/>
                  <a:pt x="19544" y="12490"/>
                  <a:pt x="19409" y="12211"/>
                </a:cubicBezTo>
                <a:cubicBezTo>
                  <a:pt x="19099" y="11572"/>
                  <a:pt x="18928" y="11205"/>
                  <a:pt x="18928" y="11177"/>
                </a:cubicBezTo>
                <a:cubicBezTo>
                  <a:pt x="18928" y="11165"/>
                  <a:pt x="18897" y="11109"/>
                  <a:pt x="18859" y="11053"/>
                </a:cubicBezTo>
                <a:cubicBezTo>
                  <a:pt x="18821" y="10997"/>
                  <a:pt x="18724" y="10851"/>
                  <a:pt x="18645" y="10727"/>
                </a:cubicBezTo>
                <a:cubicBezTo>
                  <a:pt x="18565" y="10603"/>
                  <a:pt x="18467" y="10463"/>
                  <a:pt x="18426" y="10416"/>
                </a:cubicBezTo>
                <a:cubicBezTo>
                  <a:pt x="18386" y="10370"/>
                  <a:pt x="18365" y="10332"/>
                  <a:pt x="18378" y="10332"/>
                </a:cubicBezTo>
                <a:cubicBezTo>
                  <a:pt x="18392" y="10332"/>
                  <a:pt x="18352" y="10260"/>
                  <a:pt x="18290" y="10172"/>
                </a:cubicBezTo>
                <a:cubicBezTo>
                  <a:pt x="18139" y="9958"/>
                  <a:pt x="18106" y="9909"/>
                  <a:pt x="17898" y="9582"/>
                </a:cubicBezTo>
                <a:cubicBezTo>
                  <a:pt x="17384" y="8774"/>
                  <a:pt x="16941" y="8164"/>
                  <a:pt x="16751" y="8004"/>
                </a:cubicBezTo>
                <a:cubicBezTo>
                  <a:pt x="16715" y="7973"/>
                  <a:pt x="16511" y="7742"/>
                  <a:pt x="16298" y="7491"/>
                </a:cubicBezTo>
                <a:cubicBezTo>
                  <a:pt x="15503" y="6554"/>
                  <a:pt x="15324" y="6357"/>
                  <a:pt x="15041" y="6115"/>
                </a:cubicBezTo>
                <a:cubicBezTo>
                  <a:pt x="14881" y="5978"/>
                  <a:pt x="14683" y="5804"/>
                  <a:pt x="14600" y="5726"/>
                </a:cubicBezTo>
                <a:cubicBezTo>
                  <a:pt x="14518" y="5648"/>
                  <a:pt x="14256" y="5417"/>
                  <a:pt x="14019" y="5213"/>
                </a:cubicBezTo>
                <a:cubicBezTo>
                  <a:pt x="13782" y="5009"/>
                  <a:pt x="13480" y="4746"/>
                  <a:pt x="13349" y="4629"/>
                </a:cubicBezTo>
                <a:cubicBezTo>
                  <a:pt x="13218" y="4512"/>
                  <a:pt x="13049" y="4374"/>
                  <a:pt x="12971" y="4322"/>
                </a:cubicBezTo>
                <a:cubicBezTo>
                  <a:pt x="12722" y="4156"/>
                  <a:pt x="12509" y="4017"/>
                  <a:pt x="12069" y="3730"/>
                </a:cubicBezTo>
                <a:cubicBezTo>
                  <a:pt x="11832" y="3575"/>
                  <a:pt x="11596" y="3421"/>
                  <a:pt x="11544" y="3385"/>
                </a:cubicBezTo>
                <a:cubicBezTo>
                  <a:pt x="11091" y="3073"/>
                  <a:pt x="10628" y="2780"/>
                  <a:pt x="10457" y="2698"/>
                </a:cubicBezTo>
                <a:cubicBezTo>
                  <a:pt x="10130" y="2541"/>
                  <a:pt x="9135" y="2062"/>
                  <a:pt x="8582" y="1795"/>
                </a:cubicBezTo>
                <a:cubicBezTo>
                  <a:pt x="8304" y="1660"/>
                  <a:pt x="7815" y="1465"/>
                  <a:pt x="7495" y="1360"/>
                </a:cubicBezTo>
                <a:cubicBezTo>
                  <a:pt x="7176" y="1255"/>
                  <a:pt x="6560" y="1050"/>
                  <a:pt x="6127" y="908"/>
                </a:cubicBezTo>
                <a:cubicBezTo>
                  <a:pt x="5694" y="765"/>
                  <a:pt x="5256" y="638"/>
                  <a:pt x="5153" y="624"/>
                </a:cubicBezTo>
                <a:cubicBezTo>
                  <a:pt x="5050" y="611"/>
                  <a:pt x="4814" y="567"/>
                  <a:pt x="4628" y="527"/>
                </a:cubicBezTo>
                <a:cubicBezTo>
                  <a:pt x="4443" y="488"/>
                  <a:pt x="4106" y="421"/>
                  <a:pt x="3879" y="378"/>
                </a:cubicBezTo>
                <a:cubicBezTo>
                  <a:pt x="3652" y="335"/>
                  <a:pt x="3315" y="267"/>
                  <a:pt x="3129" y="227"/>
                </a:cubicBezTo>
                <a:cubicBezTo>
                  <a:pt x="2944" y="186"/>
                  <a:pt x="2704" y="153"/>
                  <a:pt x="2596" y="153"/>
                </a:cubicBezTo>
                <a:cubicBezTo>
                  <a:pt x="2489" y="154"/>
                  <a:pt x="2109" y="130"/>
                  <a:pt x="1753" y="101"/>
                </a:cubicBezTo>
                <a:cubicBezTo>
                  <a:pt x="1396" y="71"/>
                  <a:pt x="856" y="36"/>
                  <a:pt x="552" y="23"/>
                </a:cubicBez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/>
          <a:lstStyle>
            <a:lvl1pPr defTabSz="813816">
              <a:defRPr sz="3204"/>
            </a:lvl1pPr>
          </a:lstStyle>
          <a:p>
            <a:r>
              <a:rPr lang="fr-CH" dirty="0"/>
              <a:t>4 </a:t>
            </a:r>
            <a:r>
              <a:rPr lang="fr-CH" dirty="0" err="1"/>
              <a:t>coils</a:t>
            </a:r>
            <a:r>
              <a:rPr lang="fr-CH" dirty="0"/>
              <a:t> option vs 6 </a:t>
            </a:r>
            <a:r>
              <a:rPr lang="fr-CH" dirty="0" err="1"/>
              <a:t>coils</a:t>
            </a:r>
            <a:r>
              <a:rPr lang="fr-CH" dirty="0"/>
              <a:t> (</a:t>
            </a:r>
            <a:r>
              <a:rPr lang="fr-CH" dirty="0" err="1"/>
              <a:t>baseline</a:t>
            </a:r>
            <a:r>
              <a:rPr lang="fr-CH" dirty="0"/>
              <a:t>)</a:t>
            </a:r>
            <a:endParaRPr dirty="0"/>
          </a:p>
        </p:txBody>
      </p:sp>
      <p:sp>
        <p:nvSpPr>
          <p:cNvPr id="140" name="Yoke"/>
          <p:cNvSpPr txBox="1"/>
          <p:nvPr/>
        </p:nvSpPr>
        <p:spPr>
          <a:xfrm>
            <a:off x="3614319" y="4799758"/>
            <a:ext cx="604203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dirty="0"/>
              <a:t>Yoke</a:t>
            </a:r>
          </a:p>
        </p:txBody>
      </p:sp>
      <p:sp>
        <p:nvSpPr>
          <p:cNvPr id="141" name="horizontal pad"/>
          <p:cNvSpPr txBox="1"/>
          <p:nvPr/>
        </p:nvSpPr>
        <p:spPr>
          <a:xfrm>
            <a:off x="2674297" y="5488105"/>
            <a:ext cx="1540258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horizontal pad</a:t>
            </a:r>
          </a:p>
        </p:txBody>
      </p:sp>
      <p:sp>
        <p:nvSpPr>
          <p:cNvPr id="142" name="vertical…"/>
          <p:cNvSpPr txBox="1"/>
          <p:nvPr/>
        </p:nvSpPr>
        <p:spPr>
          <a:xfrm>
            <a:off x="-4013" y="3879729"/>
            <a:ext cx="891739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dirty="0"/>
              <a:t>vertical</a:t>
            </a:r>
          </a:p>
          <a:p>
            <a:r>
              <a:rPr dirty="0"/>
              <a:t>pusher </a:t>
            </a:r>
          </a:p>
        </p:txBody>
      </p:sp>
      <p:sp>
        <p:nvSpPr>
          <p:cNvPr id="143" name="iron pole"/>
          <p:cNvSpPr txBox="1"/>
          <p:nvPr/>
        </p:nvSpPr>
        <p:spPr>
          <a:xfrm>
            <a:off x="-2482" y="4551936"/>
            <a:ext cx="981036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dirty="0"/>
              <a:t>iron pole</a:t>
            </a:r>
          </a:p>
        </p:txBody>
      </p:sp>
      <p:sp>
        <p:nvSpPr>
          <p:cNvPr id="144" name="Aluminium Shell"/>
          <p:cNvSpPr txBox="1"/>
          <p:nvPr/>
        </p:nvSpPr>
        <p:spPr>
          <a:xfrm>
            <a:off x="3291565" y="1474710"/>
            <a:ext cx="169533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dirty="0"/>
              <a:t>Aluminum Shell</a:t>
            </a:r>
          </a:p>
        </p:txBody>
      </p:sp>
      <p:sp>
        <p:nvSpPr>
          <p:cNvPr id="145" name="titanium…"/>
          <p:cNvSpPr txBox="1"/>
          <p:nvPr/>
        </p:nvSpPr>
        <p:spPr>
          <a:xfrm>
            <a:off x="630273" y="5471037"/>
            <a:ext cx="1031601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dirty="0"/>
              <a:t>titanium </a:t>
            </a:r>
          </a:p>
          <a:p>
            <a:r>
              <a:rPr dirty="0"/>
              <a:t>pole</a:t>
            </a:r>
          </a:p>
        </p:txBody>
      </p:sp>
      <p:sp>
        <p:nvSpPr>
          <p:cNvPr id="147" name="mid-plane…"/>
          <p:cNvSpPr txBox="1"/>
          <p:nvPr/>
        </p:nvSpPr>
        <p:spPr>
          <a:xfrm>
            <a:off x="1602912" y="5471037"/>
            <a:ext cx="1171462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mid-plane</a:t>
            </a:r>
          </a:p>
          <a:p>
            <a:r>
              <a:t> shim</a:t>
            </a:r>
          </a:p>
        </p:txBody>
      </p:sp>
      <p:sp>
        <p:nvSpPr>
          <p:cNvPr id="148" name="inter-coil…"/>
          <p:cNvSpPr txBox="1"/>
          <p:nvPr/>
        </p:nvSpPr>
        <p:spPr>
          <a:xfrm>
            <a:off x="0" y="4957443"/>
            <a:ext cx="1031489" cy="6173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dirty="0"/>
              <a:t>inter-coil</a:t>
            </a:r>
          </a:p>
          <a:p>
            <a:r>
              <a:rPr dirty="0"/>
              <a:t>shim</a:t>
            </a:r>
          </a:p>
        </p:txBody>
      </p:sp>
      <p:sp>
        <p:nvSpPr>
          <p:cNvPr id="149" name="Ligne"/>
          <p:cNvSpPr/>
          <p:nvPr/>
        </p:nvSpPr>
        <p:spPr>
          <a:xfrm flipV="1">
            <a:off x="939409" y="4957443"/>
            <a:ext cx="182164" cy="182164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8AC51302-C2EE-456B-A414-AC7D081B2D6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3" t="3404" r="27615" b="4646"/>
          <a:stretch/>
        </p:blipFill>
        <p:spPr>
          <a:xfrm>
            <a:off x="5023844" y="1474710"/>
            <a:ext cx="3970204" cy="3922633"/>
          </a:xfrm>
          <a:prstGeom prst="rect">
            <a:avLst/>
          </a:prstGeom>
        </p:spPr>
      </p:pic>
      <p:sp>
        <p:nvSpPr>
          <p:cNvPr id="18" name="Yoke">
            <a:extLst>
              <a:ext uri="{FF2B5EF4-FFF2-40B4-BE49-F238E27FC236}">
                <a16:creationId xmlns:a16="http://schemas.microsoft.com/office/drawing/2014/main" id="{4AEDC5E5-84D8-4055-8759-7C1E8C7BE5A6}"/>
              </a:ext>
            </a:extLst>
          </p:cNvPr>
          <p:cNvSpPr txBox="1"/>
          <p:nvPr/>
        </p:nvSpPr>
        <p:spPr>
          <a:xfrm>
            <a:off x="6132181" y="5048525"/>
            <a:ext cx="501097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400" dirty="0"/>
              <a:t>Coil1</a:t>
            </a:r>
            <a:endParaRPr sz="1400" dirty="0"/>
          </a:p>
        </p:txBody>
      </p:sp>
      <p:sp>
        <p:nvSpPr>
          <p:cNvPr id="19" name="Yoke">
            <a:extLst>
              <a:ext uri="{FF2B5EF4-FFF2-40B4-BE49-F238E27FC236}">
                <a16:creationId xmlns:a16="http://schemas.microsoft.com/office/drawing/2014/main" id="{DBEA04F7-49D1-444C-BF46-BC70D5B5A07D}"/>
              </a:ext>
            </a:extLst>
          </p:cNvPr>
          <p:cNvSpPr txBox="1"/>
          <p:nvPr/>
        </p:nvSpPr>
        <p:spPr>
          <a:xfrm>
            <a:off x="6114110" y="4699707"/>
            <a:ext cx="501097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400" dirty="0"/>
              <a:t>Coil2</a:t>
            </a:r>
            <a:endParaRPr sz="1400" dirty="0"/>
          </a:p>
        </p:txBody>
      </p:sp>
      <p:sp>
        <p:nvSpPr>
          <p:cNvPr id="20" name="Yoke">
            <a:extLst>
              <a:ext uri="{FF2B5EF4-FFF2-40B4-BE49-F238E27FC236}">
                <a16:creationId xmlns:a16="http://schemas.microsoft.com/office/drawing/2014/main" id="{7467885D-8DAB-42ED-BAFB-F0A00D4C2589}"/>
              </a:ext>
            </a:extLst>
          </p:cNvPr>
          <p:cNvSpPr txBox="1"/>
          <p:nvPr/>
        </p:nvSpPr>
        <p:spPr>
          <a:xfrm>
            <a:off x="6132181" y="4343202"/>
            <a:ext cx="501097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400" dirty="0"/>
              <a:t>Coil3</a:t>
            </a:r>
            <a:endParaRPr sz="1400" dirty="0"/>
          </a:p>
        </p:txBody>
      </p:sp>
      <p:sp>
        <p:nvSpPr>
          <p:cNvPr id="21" name="Yoke">
            <a:extLst>
              <a:ext uri="{FF2B5EF4-FFF2-40B4-BE49-F238E27FC236}">
                <a16:creationId xmlns:a16="http://schemas.microsoft.com/office/drawing/2014/main" id="{2CB547EF-A6F6-4C85-9319-AEBF774C4CBE}"/>
              </a:ext>
            </a:extLst>
          </p:cNvPr>
          <p:cNvSpPr txBox="1"/>
          <p:nvPr/>
        </p:nvSpPr>
        <p:spPr>
          <a:xfrm>
            <a:off x="2382096" y="4980317"/>
            <a:ext cx="501097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400" dirty="0"/>
              <a:t>Coil1</a:t>
            </a:r>
            <a:endParaRPr sz="1400" dirty="0"/>
          </a:p>
        </p:txBody>
      </p:sp>
      <p:sp>
        <p:nvSpPr>
          <p:cNvPr id="22" name="Yoke">
            <a:extLst>
              <a:ext uri="{FF2B5EF4-FFF2-40B4-BE49-F238E27FC236}">
                <a16:creationId xmlns:a16="http://schemas.microsoft.com/office/drawing/2014/main" id="{054FCCCB-DE8F-4F9C-A526-3F5AA2ED6F1E}"/>
              </a:ext>
            </a:extLst>
          </p:cNvPr>
          <p:cNvSpPr txBox="1"/>
          <p:nvPr/>
        </p:nvSpPr>
        <p:spPr>
          <a:xfrm>
            <a:off x="2364025" y="4631499"/>
            <a:ext cx="501097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400" dirty="0"/>
              <a:t>Coil2</a:t>
            </a:r>
            <a:endParaRPr sz="1400" dirty="0"/>
          </a:p>
        </p:txBody>
      </p:sp>
    </p:spTree>
    <p:extLst>
      <p:ext uri="{BB962C8B-B14F-4D97-AF65-F5344CB8AC3E}">
        <p14:creationId xmlns:p14="http://schemas.microsoft.com/office/powerpoint/2010/main" val="414987832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/>
          <a:lstStyle>
            <a:lvl1pPr defTabSz="813816">
              <a:defRPr sz="3204"/>
            </a:lvl1pPr>
          </a:lstStyle>
          <a:p>
            <a:r>
              <a:rPr lang="fr-CH" dirty="0"/>
              <a:t>4 </a:t>
            </a:r>
            <a:r>
              <a:rPr lang="fr-CH" dirty="0" err="1"/>
              <a:t>coils</a:t>
            </a:r>
            <a:r>
              <a:rPr lang="fr-CH" dirty="0"/>
              <a:t> option vs 6 </a:t>
            </a:r>
            <a:r>
              <a:rPr lang="fr-CH" dirty="0" err="1"/>
              <a:t>coils</a:t>
            </a:r>
            <a:r>
              <a:rPr lang="fr-CH" dirty="0"/>
              <a:t> (</a:t>
            </a:r>
            <a:r>
              <a:rPr lang="fr-CH" dirty="0" err="1"/>
              <a:t>baseline</a:t>
            </a:r>
            <a:r>
              <a:rPr lang="fr-CH" dirty="0"/>
              <a:t>)</a:t>
            </a:r>
            <a:endParaRPr dirty="0"/>
          </a:p>
        </p:txBody>
      </p:sp>
      <p:graphicFrame>
        <p:nvGraphicFramePr>
          <p:cNvPr id="146" name="Tableau"/>
          <p:cNvGraphicFramePr/>
          <p:nvPr>
            <p:extLst>
              <p:ext uri="{D42A27DB-BD31-4B8C-83A1-F6EECF244321}">
                <p14:modId xmlns:p14="http://schemas.microsoft.com/office/powerpoint/2010/main" val="1618607514"/>
              </p:ext>
            </p:extLst>
          </p:nvPr>
        </p:nvGraphicFramePr>
        <p:xfrm>
          <a:off x="2680311" y="5120545"/>
          <a:ext cx="3219250" cy="926043"/>
        </p:xfrm>
        <a:graphic>
          <a:graphicData uri="http://schemas.openxmlformats.org/drawingml/2006/table">
            <a:tbl>
              <a:tblPr firstRow="1" bandRow="1">
                <a:tableStyleId>{33BA23B1-9221-436E-865A-0063620EA4FD}</a:tableStyleId>
              </a:tblPr>
              <a:tblGrid>
                <a:gridCol w="1609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9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8681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600"/>
                      </a:pPr>
                      <a:endParaRPr dirty="0"/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dirty="0" err="1">
                          <a:solidFill>
                            <a:schemeClr val="accent1">
                              <a:lumOff val="51343"/>
                            </a:schemeClr>
                          </a:solidFill>
                        </a:rPr>
                        <a:t>Turns</a:t>
                      </a:r>
                      <a:r>
                        <a:rPr lang="fr-CH" sz="1600" dirty="0">
                          <a:solidFill>
                            <a:schemeClr val="accent1">
                              <a:lumOff val="51343"/>
                            </a:schemeClr>
                          </a:solidFill>
                        </a:rPr>
                        <a:t> (1/4)</a:t>
                      </a:r>
                      <a:endParaRPr sz="1600" dirty="0">
                        <a:solidFill>
                          <a:schemeClr val="accent1">
                            <a:lumOff val="51343"/>
                          </a:schemeClr>
                        </a:solidFill>
                      </a:endParaRP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681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dirty="0">
                          <a:solidFill>
                            <a:srgbClr val="0055A0"/>
                          </a:solidFill>
                        </a:rPr>
                        <a:t>4 </a:t>
                      </a:r>
                      <a:r>
                        <a:rPr lang="fr-CH" sz="1600" dirty="0" err="1">
                          <a:solidFill>
                            <a:srgbClr val="0055A0"/>
                          </a:solidFill>
                        </a:rPr>
                        <a:t>coils</a:t>
                      </a:r>
                      <a:endParaRPr sz="1600" dirty="0">
                        <a:solidFill>
                          <a:srgbClr val="0055A0"/>
                        </a:solidFill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dirty="0">
                          <a:solidFill>
                            <a:srgbClr val="0055A0"/>
                          </a:solidFill>
                        </a:rPr>
                        <a:t>92</a:t>
                      </a:r>
                      <a:endParaRPr sz="1600" dirty="0">
                        <a:solidFill>
                          <a:srgbClr val="0055A0"/>
                        </a:solidFill>
                      </a:endParaRP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8681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dirty="0">
                          <a:solidFill>
                            <a:srgbClr val="0055A0"/>
                          </a:solidFill>
                        </a:rPr>
                        <a:t>6 </a:t>
                      </a:r>
                      <a:r>
                        <a:rPr lang="fr-CH" sz="1600" dirty="0" err="1">
                          <a:solidFill>
                            <a:srgbClr val="0055A0"/>
                          </a:solidFill>
                        </a:rPr>
                        <a:t>coils</a:t>
                      </a:r>
                      <a:endParaRPr sz="1600" dirty="0">
                        <a:solidFill>
                          <a:srgbClr val="0055A0"/>
                        </a:solidFill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dirty="0">
                          <a:solidFill>
                            <a:srgbClr val="0055A0"/>
                          </a:solidFill>
                        </a:rPr>
                        <a:t>96</a:t>
                      </a:r>
                      <a:endParaRPr sz="1600" dirty="0">
                        <a:solidFill>
                          <a:srgbClr val="0055A0"/>
                        </a:solidFill>
                      </a:endParaRP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386004680"/>
                  </a:ext>
                </a:extLst>
              </a:tr>
            </a:tbl>
          </a:graphicData>
        </a:graphic>
      </p:graphicFrame>
      <p:pic>
        <p:nvPicPr>
          <p:cNvPr id="16" name="36_HEPDipo_APLOT.png" descr="36_HEPDipo_APLOT.png">
            <a:extLst>
              <a:ext uri="{FF2B5EF4-FFF2-40B4-BE49-F238E27FC236}">
                <a16:creationId xmlns:a16="http://schemas.microsoft.com/office/drawing/2014/main" id="{80382429-06FF-4FEF-8D84-5CFDD4711D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35" t="75580" r="72083" b="4993"/>
          <a:stretch>
            <a:fillRect/>
          </a:stretch>
        </p:blipFill>
        <p:spPr>
          <a:xfrm>
            <a:off x="56308" y="1713251"/>
            <a:ext cx="3967164" cy="23872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69"/>
                </a:lnTo>
                <a:lnTo>
                  <a:pt x="1171" y="12619"/>
                </a:lnTo>
                <a:cubicBezTo>
                  <a:pt x="2298" y="12666"/>
                  <a:pt x="2347" y="12682"/>
                  <a:pt x="2379" y="13057"/>
                </a:cubicBezTo>
                <a:cubicBezTo>
                  <a:pt x="2412" y="13444"/>
                  <a:pt x="2428" y="13448"/>
                  <a:pt x="4123" y="13448"/>
                </a:cubicBezTo>
                <a:cubicBezTo>
                  <a:pt x="6030" y="13448"/>
                  <a:pt x="6516" y="13633"/>
                  <a:pt x="6885" y="14493"/>
                </a:cubicBezTo>
                <a:cubicBezTo>
                  <a:pt x="7074" y="14936"/>
                  <a:pt x="7090" y="15262"/>
                  <a:pt x="7090" y="18289"/>
                </a:cubicBezTo>
                <a:lnTo>
                  <a:pt x="7090" y="21600"/>
                </a:lnTo>
                <a:lnTo>
                  <a:pt x="14331" y="21600"/>
                </a:lnTo>
                <a:cubicBezTo>
                  <a:pt x="21340" y="21600"/>
                  <a:pt x="21562" y="21597"/>
                  <a:pt x="21600" y="2127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19" name="50 turns">
            <a:extLst>
              <a:ext uri="{FF2B5EF4-FFF2-40B4-BE49-F238E27FC236}">
                <a16:creationId xmlns:a16="http://schemas.microsoft.com/office/drawing/2014/main" id="{01408D0B-E454-4234-A4F5-AE367CC1CB73}"/>
              </a:ext>
            </a:extLst>
          </p:cNvPr>
          <p:cNvSpPr txBox="1"/>
          <p:nvPr/>
        </p:nvSpPr>
        <p:spPr>
          <a:xfrm>
            <a:off x="1817226" y="3577452"/>
            <a:ext cx="1882699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50 turns</a:t>
            </a:r>
          </a:p>
        </p:txBody>
      </p:sp>
      <p:sp>
        <p:nvSpPr>
          <p:cNvPr id="20" name="50 turns">
            <a:extLst>
              <a:ext uri="{FF2B5EF4-FFF2-40B4-BE49-F238E27FC236}">
                <a16:creationId xmlns:a16="http://schemas.microsoft.com/office/drawing/2014/main" id="{22984B2C-7C33-483D-A62F-A94BDF7F800D}"/>
              </a:ext>
            </a:extLst>
          </p:cNvPr>
          <p:cNvSpPr txBox="1"/>
          <p:nvPr/>
        </p:nvSpPr>
        <p:spPr>
          <a:xfrm>
            <a:off x="1817226" y="3120871"/>
            <a:ext cx="1882699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50 turns</a:t>
            </a:r>
          </a:p>
        </p:txBody>
      </p:sp>
      <p:sp>
        <p:nvSpPr>
          <p:cNvPr id="21" name="42 turns">
            <a:extLst>
              <a:ext uri="{FF2B5EF4-FFF2-40B4-BE49-F238E27FC236}">
                <a16:creationId xmlns:a16="http://schemas.microsoft.com/office/drawing/2014/main" id="{207047B6-5721-4ED1-8CED-B803DCE206CC}"/>
              </a:ext>
            </a:extLst>
          </p:cNvPr>
          <p:cNvSpPr txBox="1"/>
          <p:nvPr/>
        </p:nvSpPr>
        <p:spPr>
          <a:xfrm>
            <a:off x="1378531" y="2436173"/>
            <a:ext cx="1882699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42 turns</a:t>
            </a:r>
          </a:p>
        </p:txBody>
      </p:sp>
      <p:sp>
        <p:nvSpPr>
          <p:cNvPr id="22" name="42 turns">
            <a:extLst>
              <a:ext uri="{FF2B5EF4-FFF2-40B4-BE49-F238E27FC236}">
                <a16:creationId xmlns:a16="http://schemas.microsoft.com/office/drawing/2014/main" id="{84E32414-380C-4862-95A5-B5D97ACA64F9}"/>
              </a:ext>
            </a:extLst>
          </p:cNvPr>
          <p:cNvSpPr txBox="1"/>
          <p:nvPr/>
        </p:nvSpPr>
        <p:spPr>
          <a:xfrm>
            <a:off x="1378531" y="1986873"/>
            <a:ext cx="1882699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rPr dirty="0"/>
              <a:t>42 turns</a:t>
            </a:r>
          </a:p>
        </p:txBody>
      </p:sp>
      <p:sp>
        <p:nvSpPr>
          <p:cNvPr id="23" name="rails">
            <a:extLst>
              <a:ext uri="{FF2B5EF4-FFF2-40B4-BE49-F238E27FC236}">
                <a16:creationId xmlns:a16="http://schemas.microsoft.com/office/drawing/2014/main" id="{5C540532-1477-49D1-A662-24782A1EFC71}"/>
              </a:ext>
            </a:extLst>
          </p:cNvPr>
          <p:cNvSpPr txBox="1"/>
          <p:nvPr/>
        </p:nvSpPr>
        <p:spPr>
          <a:xfrm>
            <a:off x="4125398" y="4332743"/>
            <a:ext cx="523279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rails</a:t>
            </a:r>
          </a:p>
        </p:txBody>
      </p:sp>
      <p:sp>
        <p:nvSpPr>
          <p:cNvPr id="24" name="boat">
            <a:extLst>
              <a:ext uri="{FF2B5EF4-FFF2-40B4-BE49-F238E27FC236}">
                <a16:creationId xmlns:a16="http://schemas.microsoft.com/office/drawing/2014/main" id="{4A0749D8-A01F-4DA2-AFB1-9FDB32EB3C23}"/>
              </a:ext>
            </a:extLst>
          </p:cNvPr>
          <p:cNvSpPr txBox="1"/>
          <p:nvPr/>
        </p:nvSpPr>
        <p:spPr>
          <a:xfrm>
            <a:off x="3535013" y="1139751"/>
            <a:ext cx="549062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dirty="0"/>
              <a:t>boat</a:t>
            </a:r>
          </a:p>
        </p:txBody>
      </p:sp>
      <p:sp>
        <p:nvSpPr>
          <p:cNvPr id="25" name="Ligne">
            <a:extLst>
              <a:ext uri="{FF2B5EF4-FFF2-40B4-BE49-F238E27FC236}">
                <a16:creationId xmlns:a16="http://schemas.microsoft.com/office/drawing/2014/main" id="{91C95F1B-A13E-4DA1-A07A-8F49827F144A}"/>
              </a:ext>
            </a:extLst>
          </p:cNvPr>
          <p:cNvSpPr/>
          <p:nvPr/>
        </p:nvSpPr>
        <p:spPr>
          <a:xfrm>
            <a:off x="3962035" y="3642925"/>
            <a:ext cx="261222" cy="549999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6" name="Ligne">
            <a:extLst>
              <a:ext uri="{FF2B5EF4-FFF2-40B4-BE49-F238E27FC236}">
                <a16:creationId xmlns:a16="http://schemas.microsoft.com/office/drawing/2014/main" id="{BC78542E-A929-4430-8954-F498665AE501}"/>
              </a:ext>
            </a:extLst>
          </p:cNvPr>
          <p:cNvSpPr/>
          <p:nvPr/>
        </p:nvSpPr>
        <p:spPr>
          <a:xfrm flipV="1">
            <a:off x="3681074" y="1507969"/>
            <a:ext cx="96600" cy="228418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7" name="Ligne">
            <a:extLst>
              <a:ext uri="{FF2B5EF4-FFF2-40B4-BE49-F238E27FC236}">
                <a16:creationId xmlns:a16="http://schemas.microsoft.com/office/drawing/2014/main" id="{37A672AB-D71D-4B94-8417-6F2AEA52AC89}"/>
              </a:ext>
            </a:extLst>
          </p:cNvPr>
          <p:cNvSpPr/>
          <p:nvPr/>
        </p:nvSpPr>
        <p:spPr>
          <a:xfrm>
            <a:off x="2978243" y="4114594"/>
            <a:ext cx="64810" cy="226827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" name="iron…">
            <a:extLst>
              <a:ext uri="{FF2B5EF4-FFF2-40B4-BE49-F238E27FC236}">
                <a16:creationId xmlns:a16="http://schemas.microsoft.com/office/drawing/2014/main" id="{98680232-B48B-455A-9F18-F487F30A5F8B}"/>
              </a:ext>
            </a:extLst>
          </p:cNvPr>
          <p:cNvSpPr txBox="1"/>
          <p:nvPr/>
        </p:nvSpPr>
        <p:spPr>
          <a:xfrm>
            <a:off x="287110" y="2122471"/>
            <a:ext cx="612352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iron </a:t>
            </a:r>
          </a:p>
          <a:p>
            <a:r>
              <a:t>pole</a:t>
            </a:r>
          </a:p>
        </p:txBody>
      </p:sp>
      <p:sp>
        <p:nvSpPr>
          <p:cNvPr id="29" name="titanium…">
            <a:extLst>
              <a:ext uri="{FF2B5EF4-FFF2-40B4-BE49-F238E27FC236}">
                <a16:creationId xmlns:a16="http://schemas.microsoft.com/office/drawing/2014/main" id="{93400704-3D4F-4043-B41F-EF0E7A73F31F}"/>
              </a:ext>
            </a:extLst>
          </p:cNvPr>
          <p:cNvSpPr txBox="1"/>
          <p:nvPr/>
        </p:nvSpPr>
        <p:spPr>
          <a:xfrm>
            <a:off x="774173" y="4199393"/>
            <a:ext cx="1031600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titanium </a:t>
            </a:r>
          </a:p>
          <a:p>
            <a:r>
              <a:t>pole</a:t>
            </a:r>
          </a:p>
        </p:txBody>
      </p:sp>
      <p:sp>
        <p:nvSpPr>
          <p:cNvPr id="30" name="mid-plane…">
            <a:extLst>
              <a:ext uri="{FF2B5EF4-FFF2-40B4-BE49-F238E27FC236}">
                <a16:creationId xmlns:a16="http://schemas.microsoft.com/office/drawing/2014/main" id="{A6132913-166F-443D-A09E-2D5AF33A4E69}"/>
              </a:ext>
            </a:extLst>
          </p:cNvPr>
          <p:cNvSpPr txBox="1"/>
          <p:nvPr/>
        </p:nvSpPr>
        <p:spPr>
          <a:xfrm>
            <a:off x="2485016" y="4404971"/>
            <a:ext cx="1171462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dirty="0"/>
              <a:t>mid-plane</a:t>
            </a:r>
          </a:p>
          <a:p>
            <a:r>
              <a:rPr dirty="0"/>
              <a:t> shim</a:t>
            </a:r>
          </a:p>
        </p:txBody>
      </p:sp>
      <p:sp>
        <p:nvSpPr>
          <p:cNvPr id="31" name="Ligne">
            <a:extLst>
              <a:ext uri="{FF2B5EF4-FFF2-40B4-BE49-F238E27FC236}">
                <a16:creationId xmlns:a16="http://schemas.microsoft.com/office/drawing/2014/main" id="{DB82C026-EF9F-4970-9188-A39084855F12}"/>
              </a:ext>
            </a:extLst>
          </p:cNvPr>
          <p:cNvSpPr/>
          <p:nvPr/>
        </p:nvSpPr>
        <p:spPr>
          <a:xfrm flipV="1">
            <a:off x="329737" y="2928118"/>
            <a:ext cx="1" cy="457844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2" name="Ligne">
            <a:extLst>
              <a:ext uri="{FF2B5EF4-FFF2-40B4-BE49-F238E27FC236}">
                <a16:creationId xmlns:a16="http://schemas.microsoft.com/office/drawing/2014/main" id="{00D6BD1A-0D42-4D50-8517-E13487E6B35F}"/>
              </a:ext>
            </a:extLst>
          </p:cNvPr>
          <p:cNvSpPr/>
          <p:nvPr/>
        </p:nvSpPr>
        <p:spPr>
          <a:xfrm>
            <a:off x="3957335" y="2494420"/>
            <a:ext cx="492504" cy="1687505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34" name="Picture 33" descr="A close up of a logo&#10;&#10;Description automatically generated">
            <a:extLst>
              <a:ext uri="{FF2B5EF4-FFF2-40B4-BE49-F238E27FC236}">
                <a16:creationId xmlns:a16="http://schemas.microsoft.com/office/drawing/2014/main" id="{1033D926-A6A0-4373-ACC6-48B41CA325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" t="70399" r="78063" b="4646"/>
          <a:stretch/>
        </p:blipFill>
        <p:spPr>
          <a:xfrm>
            <a:off x="4808585" y="1468565"/>
            <a:ext cx="3139382" cy="3067953"/>
          </a:xfrm>
          <a:prstGeom prst="rect">
            <a:avLst/>
          </a:prstGeom>
        </p:spPr>
      </p:pic>
      <p:sp>
        <p:nvSpPr>
          <p:cNvPr id="35" name="42 turns">
            <a:extLst>
              <a:ext uri="{FF2B5EF4-FFF2-40B4-BE49-F238E27FC236}">
                <a16:creationId xmlns:a16="http://schemas.microsoft.com/office/drawing/2014/main" id="{74CE732D-D54F-4DD0-ACBE-860EA765E0EA}"/>
              </a:ext>
            </a:extLst>
          </p:cNvPr>
          <p:cNvSpPr txBox="1"/>
          <p:nvPr/>
        </p:nvSpPr>
        <p:spPr>
          <a:xfrm>
            <a:off x="6186550" y="3992211"/>
            <a:ext cx="188269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rPr lang="fr-CH" dirty="0"/>
              <a:t>3</a:t>
            </a:r>
            <a:r>
              <a:rPr dirty="0"/>
              <a:t>2 turns</a:t>
            </a:r>
          </a:p>
        </p:txBody>
      </p:sp>
      <p:sp>
        <p:nvSpPr>
          <p:cNvPr id="36" name="42 turns">
            <a:extLst>
              <a:ext uri="{FF2B5EF4-FFF2-40B4-BE49-F238E27FC236}">
                <a16:creationId xmlns:a16="http://schemas.microsoft.com/office/drawing/2014/main" id="{563220E4-EB7D-4136-90E1-AF8F2E47E889}"/>
              </a:ext>
            </a:extLst>
          </p:cNvPr>
          <p:cNvSpPr txBox="1"/>
          <p:nvPr/>
        </p:nvSpPr>
        <p:spPr>
          <a:xfrm>
            <a:off x="6186550" y="3542911"/>
            <a:ext cx="188269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rPr lang="fr-CH" dirty="0"/>
              <a:t>3</a:t>
            </a:r>
            <a:r>
              <a:rPr dirty="0"/>
              <a:t>2 turns</a:t>
            </a:r>
          </a:p>
        </p:txBody>
      </p:sp>
      <p:sp>
        <p:nvSpPr>
          <p:cNvPr id="37" name="42 turns">
            <a:extLst>
              <a:ext uri="{FF2B5EF4-FFF2-40B4-BE49-F238E27FC236}">
                <a16:creationId xmlns:a16="http://schemas.microsoft.com/office/drawing/2014/main" id="{4B5C62D2-9EFE-4AEF-A1C4-CEDFBFD2E28B}"/>
              </a:ext>
            </a:extLst>
          </p:cNvPr>
          <p:cNvSpPr txBox="1"/>
          <p:nvPr/>
        </p:nvSpPr>
        <p:spPr>
          <a:xfrm>
            <a:off x="6194737" y="3011712"/>
            <a:ext cx="188269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rPr lang="fr-CH" dirty="0"/>
              <a:t>3</a:t>
            </a:r>
            <a:r>
              <a:rPr dirty="0"/>
              <a:t>2 turns</a:t>
            </a:r>
          </a:p>
        </p:txBody>
      </p:sp>
      <p:sp>
        <p:nvSpPr>
          <p:cNvPr id="38" name="42 turns">
            <a:extLst>
              <a:ext uri="{FF2B5EF4-FFF2-40B4-BE49-F238E27FC236}">
                <a16:creationId xmlns:a16="http://schemas.microsoft.com/office/drawing/2014/main" id="{DE7BDBBD-25D4-4AA7-9AEE-6AEAF5DFAEE1}"/>
              </a:ext>
            </a:extLst>
          </p:cNvPr>
          <p:cNvSpPr txBox="1"/>
          <p:nvPr/>
        </p:nvSpPr>
        <p:spPr>
          <a:xfrm>
            <a:off x="6194737" y="2562412"/>
            <a:ext cx="188269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rPr lang="fr-CH" dirty="0"/>
              <a:t>3</a:t>
            </a:r>
            <a:r>
              <a:rPr dirty="0"/>
              <a:t>2 turns</a:t>
            </a:r>
          </a:p>
        </p:txBody>
      </p:sp>
      <p:sp>
        <p:nvSpPr>
          <p:cNvPr id="39" name="42 turns">
            <a:extLst>
              <a:ext uri="{FF2B5EF4-FFF2-40B4-BE49-F238E27FC236}">
                <a16:creationId xmlns:a16="http://schemas.microsoft.com/office/drawing/2014/main" id="{41BB74ED-EC7B-4133-9193-FF2DE6DBD776}"/>
              </a:ext>
            </a:extLst>
          </p:cNvPr>
          <p:cNvSpPr txBox="1"/>
          <p:nvPr/>
        </p:nvSpPr>
        <p:spPr>
          <a:xfrm>
            <a:off x="6186550" y="2045833"/>
            <a:ext cx="188269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rPr lang="fr-CH" dirty="0"/>
              <a:t>3</a:t>
            </a:r>
            <a:r>
              <a:rPr dirty="0"/>
              <a:t>2 turns</a:t>
            </a:r>
          </a:p>
        </p:txBody>
      </p:sp>
      <p:sp>
        <p:nvSpPr>
          <p:cNvPr id="40" name="42 turns">
            <a:extLst>
              <a:ext uri="{FF2B5EF4-FFF2-40B4-BE49-F238E27FC236}">
                <a16:creationId xmlns:a16="http://schemas.microsoft.com/office/drawing/2014/main" id="{0EBE05AA-6372-48A2-A1F2-8ED2B06C213F}"/>
              </a:ext>
            </a:extLst>
          </p:cNvPr>
          <p:cNvSpPr txBox="1"/>
          <p:nvPr/>
        </p:nvSpPr>
        <p:spPr>
          <a:xfrm>
            <a:off x="6186550" y="1596533"/>
            <a:ext cx="188269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rPr lang="fr-CH" dirty="0"/>
              <a:t>3</a:t>
            </a:r>
            <a:r>
              <a:rPr dirty="0"/>
              <a:t>2 turns</a:t>
            </a:r>
          </a:p>
        </p:txBody>
      </p:sp>
    </p:spTree>
    <p:extLst>
      <p:ext uri="{BB962C8B-B14F-4D97-AF65-F5344CB8AC3E}">
        <p14:creationId xmlns:p14="http://schemas.microsoft.com/office/powerpoint/2010/main" val="407830146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/>
          <a:lstStyle>
            <a:lvl1pPr defTabSz="813816">
              <a:defRPr sz="3204"/>
            </a:lvl1pPr>
          </a:lstStyle>
          <a:p>
            <a:r>
              <a:rPr lang="fr-CH" dirty="0"/>
              <a:t>Goal</a:t>
            </a:r>
            <a:r>
              <a:rPr dirty="0"/>
              <a:t> and </a:t>
            </a:r>
            <a:r>
              <a:rPr lang="en-US" dirty="0"/>
              <a:t>cable</a:t>
            </a:r>
            <a:r>
              <a:rPr lang="fr-CH" dirty="0"/>
              <a:t> data</a:t>
            </a:r>
            <a:endParaRPr dirty="0"/>
          </a:p>
        </p:txBody>
      </p:sp>
      <p:graphicFrame>
        <p:nvGraphicFramePr>
          <p:cNvPr id="146" name="Tableau"/>
          <p:cNvGraphicFramePr/>
          <p:nvPr>
            <p:extLst>
              <p:ext uri="{D42A27DB-BD31-4B8C-83A1-F6EECF244321}">
                <p14:modId xmlns:p14="http://schemas.microsoft.com/office/powerpoint/2010/main" val="1738625923"/>
              </p:ext>
            </p:extLst>
          </p:nvPr>
        </p:nvGraphicFramePr>
        <p:xfrm>
          <a:off x="505459" y="1563930"/>
          <a:ext cx="3219250" cy="4067246"/>
        </p:xfrm>
        <a:graphic>
          <a:graphicData uri="http://schemas.openxmlformats.org/drawingml/2006/table">
            <a:tbl>
              <a:tblPr firstRow="1" bandRow="1">
                <a:tableStyleId>{33BA23B1-9221-436E-865A-0063620EA4FD}</a:tableStyleId>
              </a:tblPr>
              <a:tblGrid>
                <a:gridCol w="1609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9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9603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600"/>
                      </a:pPr>
                      <a:endParaRPr dirty="0"/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accent1">
                              <a:lumOff val="51343"/>
                            </a:schemeClr>
                          </a:solidFill>
                        </a:rPr>
                        <a:t>Goal</a:t>
                      </a:r>
                      <a:endParaRPr lang="fr-CH" sz="1600" dirty="0">
                        <a:solidFill>
                          <a:schemeClr val="accent1">
                            <a:lumOff val="51343"/>
                          </a:schemeClr>
                        </a:solidFill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600" dirty="0">
                          <a:solidFill>
                            <a:schemeClr val="accent1">
                              <a:lumOff val="51343"/>
                            </a:schemeClr>
                          </a:solidFill>
                        </a:rPr>
                        <a:t>(SPC / LBNL)</a:t>
                      </a:r>
                      <a:endParaRPr sz="1600" dirty="0">
                        <a:solidFill>
                          <a:schemeClr val="accent1">
                            <a:lumOff val="51343"/>
                          </a:schemeClr>
                        </a:solidFill>
                      </a:endParaRP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9603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rgbClr val="0055A0"/>
                          </a:solidFill>
                        </a:rPr>
                        <a:t>B center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rgbClr val="0055A0"/>
                          </a:solidFill>
                        </a:rPr>
                        <a:t>15 </a:t>
                      </a:r>
                      <a:r>
                        <a:rPr lang="fr-CH" sz="1600" dirty="0">
                          <a:solidFill>
                            <a:srgbClr val="0055A0"/>
                          </a:solidFill>
                        </a:rPr>
                        <a:t> / 16 T</a:t>
                      </a:r>
                      <a:endParaRPr sz="1600" dirty="0">
                        <a:solidFill>
                          <a:srgbClr val="0055A0"/>
                        </a:solidFill>
                      </a:endParaRP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9331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</a:rPr>
                        <a:t>% SS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rgbClr val="0055A0"/>
                          </a:solidFill>
                        </a:rPr>
                        <a:t>85</a:t>
                      </a:r>
                      <a:r>
                        <a:rPr lang="fr-CH" sz="1600" dirty="0">
                          <a:solidFill>
                            <a:srgbClr val="0055A0"/>
                          </a:solidFill>
                        </a:rPr>
                        <a:t>% / </a:t>
                      </a:r>
                      <a:r>
                        <a:rPr lang="en-US" sz="1600" noProof="0" dirty="0">
                          <a:solidFill>
                            <a:srgbClr val="0055A0"/>
                          </a:solidFill>
                        </a:rPr>
                        <a:t>84%</a:t>
                      </a: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9331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</a:rPr>
                        <a:t>temperature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rgbClr val="0055A0"/>
                          </a:solidFill>
                        </a:rPr>
                        <a:t>4.2 </a:t>
                      </a:r>
                      <a:r>
                        <a:rPr lang="fr-CH" sz="1600" dirty="0">
                          <a:solidFill>
                            <a:srgbClr val="0055A0"/>
                          </a:solidFill>
                        </a:rPr>
                        <a:t>/ 1.9 </a:t>
                      </a:r>
                      <a:r>
                        <a:rPr sz="1600" dirty="0">
                          <a:solidFill>
                            <a:srgbClr val="0055A0"/>
                          </a:solidFill>
                        </a:rPr>
                        <a:t>K</a:t>
                      </a: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0047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rgbClr val="0055A0"/>
                          </a:solidFill>
                        </a:rPr>
                        <a:t>aperture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</a:rPr>
                        <a:t>‘rectangular’
150x100</a:t>
                      </a: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9331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</a:rPr>
                        <a:t>length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rgbClr val="0055A0"/>
                          </a:solidFill>
                        </a:rPr>
                        <a:t>~ 2 m</a:t>
                      </a: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6" name="Tableau">
            <a:extLst>
              <a:ext uri="{FF2B5EF4-FFF2-40B4-BE49-F238E27FC236}">
                <a16:creationId xmlns:a16="http://schemas.microsoft.com/office/drawing/2014/main" id="{38CE936E-E3E2-4B8B-B0B3-1BFC69D8D0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95024116"/>
              </p:ext>
            </p:extLst>
          </p:nvPr>
        </p:nvGraphicFramePr>
        <p:xfrm>
          <a:off x="4789127" y="1563929"/>
          <a:ext cx="3219250" cy="4067245"/>
        </p:xfrm>
        <a:graphic>
          <a:graphicData uri="http://schemas.openxmlformats.org/drawingml/2006/table">
            <a:tbl>
              <a:tblPr firstRow="1" bandRow="1">
                <a:tableStyleId>{33BA23B1-9221-436E-865A-0063620EA4FD}</a:tableStyleId>
              </a:tblPr>
              <a:tblGrid>
                <a:gridCol w="1609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9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5748"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chemeClr val="accent1">
                              <a:lumOff val="51343"/>
                            </a:schemeClr>
                          </a:solidFill>
                        </a:rPr>
                        <a:t>Cable data</a:t>
                      </a:r>
                    </a:p>
                  </a:txBody>
                  <a:tcPr marL="0" marR="0" marT="0" marB="0"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585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</a:rPr>
                        <a:t>number of strands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rgbClr val="0055A0"/>
                          </a:solidFill>
                        </a:rPr>
                        <a:t>44</a:t>
                      </a: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183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</a:rPr>
                        <a:t>thickness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</a:rPr>
                        <a:t>1.95 mm</a:t>
                      </a: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183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</a:rPr>
                        <a:t>width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</a:rPr>
                        <a:t>26.2 mm</a:t>
                      </a: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7323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</a:rPr>
                        <a:t>turn insulation thickness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rgbClr val="0055A0"/>
                          </a:solidFill>
                        </a:rPr>
                        <a:t>0.2</a:t>
                      </a:r>
                      <a:r>
                        <a:rPr lang="fr-CH" sz="1600" dirty="0">
                          <a:solidFill>
                            <a:srgbClr val="0055A0"/>
                          </a:solidFill>
                        </a:rPr>
                        <a:t>0</a:t>
                      </a:r>
                      <a:r>
                        <a:rPr sz="1600" dirty="0">
                          <a:solidFill>
                            <a:srgbClr val="0055A0"/>
                          </a:solidFill>
                        </a:rPr>
                        <a:t> mm</a:t>
                      </a: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7323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</a:rPr>
                        <a:t>coil insulation thickness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dirty="0">
                          <a:solidFill>
                            <a:srgbClr val="0055A0"/>
                          </a:solidFill>
                        </a:rPr>
                        <a:t>0</a:t>
                      </a:r>
                      <a:r>
                        <a:rPr sz="1600" dirty="0">
                          <a:solidFill>
                            <a:srgbClr val="0055A0"/>
                          </a:solidFill>
                        </a:rPr>
                        <a:t>.</a:t>
                      </a:r>
                      <a:r>
                        <a:rPr lang="fr-CH" sz="1600" dirty="0">
                          <a:solidFill>
                            <a:srgbClr val="0055A0"/>
                          </a:solidFill>
                        </a:rPr>
                        <a:t>5</a:t>
                      </a:r>
                      <a:r>
                        <a:rPr sz="1600" dirty="0">
                          <a:solidFill>
                            <a:srgbClr val="0055A0"/>
                          </a:solidFill>
                        </a:rPr>
                        <a:t> mm</a:t>
                      </a: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87323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55A0"/>
                          </a:solidFill>
                        </a:rPr>
                        <a:t>Inter-layer insulation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rgbClr val="0055A0"/>
                          </a:solidFill>
                        </a:rPr>
                        <a:t>0.5 mm</a:t>
                      </a:r>
                    </a:p>
                  </a:txBody>
                  <a:tcPr marL="0" marR="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315912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/>
          <a:lstStyle>
            <a:lvl1pPr defTabSz="813816">
              <a:defRPr sz="3204"/>
            </a:lvl1pPr>
          </a:lstStyle>
          <a:p>
            <a:r>
              <a:rPr lang="en-US" dirty="0"/>
              <a:t>Wire specification</a:t>
            </a:r>
          </a:p>
        </p:txBody>
      </p:sp>
      <p:graphicFrame>
        <p:nvGraphicFramePr>
          <p:cNvPr id="146" name="Tableau"/>
          <p:cNvGraphicFramePr/>
          <p:nvPr>
            <p:extLst>
              <p:ext uri="{D42A27DB-BD31-4B8C-83A1-F6EECF244321}">
                <p14:modId xmlns:p14="http://schemas.microsoft.com/office/powerpoint/2010/main" val="3404450607"/>
              </p:ext>
            </p:extLst>
          </p:nvPr>
        </p:nvGraphicFramePr>
        <p:xfrm>
          <a:off x="505459" y="1563930"/>
          <a:ext cx="3219250" cy="4033305"/>
        </p:xfrm>
        <a:graphic>
          <a:graphicData uri="http://schemas.openxmlformats.org/drawingml/2006/table">
            <a:tbl>
              <a:tblPr firstRow="1" bandRow="1">
                <a:tableStyleId>{33BA23B1-9221-436E-865A-0063620EA4FD}</a:tableStyleId>
              </a:tblPr>
              <a:tblGrid>
                <a:gridCol w="1609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9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9698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US" sz="1600" b="0" i="0" u="none" strike="noStrike" cap="none" spc="0" baseline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Parameter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Value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9698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Wire technology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RRP 108/127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8533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Wire diameter in mm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1.1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7881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Cu:non-Cu ratio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4298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RRR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&gt;150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73197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Critical current density at 15 T, 4.2 K in A/mm2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1640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Tableau">
            <a:extLst>
              <a:ext uri="{FF2B5EF4-FFF2-40B4-BE49-F238E27FC236}">
                <a16:creationId xmlns:a16="http://schemas.microsoft.com/office/drawing/2014/main" id="{7A168720-803B-450F-895F-07645B4191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61215229"/>
              </p:ext>
            </p:extLst>
          </p:nvPr>
        </p:nvGraphicFramePr>
        <p:xfrm>
          <a:off x="4761191" y="1563931"/>
          <a:ext cx="3219250" cy="4033304"/>
        </p:xfrm>
        <a:graphic>
          <a:graphicData uri="http://schemas.openxmlformats.org/drawingml/2006/table">
            <a:tbl>
              <a:tblPr firstRow="1" bandRow="1">
                <a:tableStyleId>{33BA23B1-9221-436E-865A-0063620EA4FD}</a:tableStyleId>
              </a:tblPr>
              <a:tblGrid>
                <a:gridCol w="1609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9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9148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Parameter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Value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3257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Critical current density at 12 T, 4.2 K in A/mm2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3000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1467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C0 in AT/mm2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255230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1467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0.96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06498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TC0 in 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1467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BC20 in 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28.8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92194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813816">
              <a:defRPr sz="3204"/>
            </a:lvl1pPr>
          </a:lstStyle>
          <a:p>
            <a:r>
              <a:rPr lang="en-US" dirty="0"/>
              <a:t>Magnetic results comparison (85 % of LL – 4.2 K) </a:t>
            </a:r>
          </a:p>
        </p:txBody>
      </p:sp>
      <p:graphicFrame>
        <p:nvGraphicFramePr>
          <p:cNvPr id="146" name="Tableau"/>
          <p:cNvGraphicFramePr/>
          <p:nvPr>
            <p:extLst>
              <p:ext uri="{D42A27DB-BD31-4B8C-83A1-F6EECF244321}">
                <p14:modId xmlns:p14="http://schemas.microsoft.com/office/powerpoint/2010/main" val="1240386068"/>
              </p:ext>
            </p:extLst>
          </p:nvPr>
        </p:nvGraphicFramePr>
        <p:xfrm>
          <a:off x="445625" y="1388441"/>
          <a:ext cx="8412048" cy="4480732"/>
        </p:xfrm>
        <a:graphic>
          <a:graphicData uri="http://schemas.openxmlformats.org/drawingml/2006/table">
            <a:tbl>
              <a:tblPr firstRow="1" bandRow="1">
                <a:tableStyleId>{33BA23B1-9221-436E-865A-0063620EA4FD}</a:tableStyleId>
              </a:tblPr>
              <a:tblGrid>
                <a:gridCol w="28040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40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4016">
                  <a:extLst>
                    <a:ext uri="{9D8B030D-6E8A-4147-A177-3AD203B41FA5}">
                      <a16:colId xmlns:a16="http://schemas.microsoft.com/office/drawing/2014/main" val="1976759539"/>
                    </a:ext>
                  </a:extLst>
                </a:gridCol>
              </a:tblGrid>
              <a:tr h="338799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Parameter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4 Coils value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6 Coils value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799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Bap - aperture field (T)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14.84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14.82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9097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 err="1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Bpk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 - Coil peak field (T)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15.17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15.31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2082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Field quality</a:t>
                      </a:r>
                    </a:p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b3, b5, b7, b9 (units)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B05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- 5.86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,  - 4.01,  2.05,  - 0.10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FF000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42.08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, - 10.49, - 0.80, - 0.14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396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Energy per length (MJ/m)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7.3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6.86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3267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Horizontal Lorentz force (1/4)</a:t>
                      </a:r>
                    </a:p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(MN/m)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14.37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14.41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30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Vertical Lorentz force (1/4)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(MN/m)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- 8.56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- 7.11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3855991"/>
                  </a:ext>
                </a:extLst>
              </a:tr>
              <a:tr h="6231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Operational current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(kA)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4.67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14.28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2523498"/>
                  </a:ext>
                </a:extLst>
              </a:tr>
              <a:tr h="6120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(Bap/</a:t>
                      </a:r>
                      <a:r>
                        <a:rPr lang="en-US" sz="1600" b="0" i="0" u="none" strike="noStrike" cap="none" spc="0" baseline="0" dirty="0" err="1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Bpk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)/(</a:t>
                      </a:r>
                      <a:r>
                        <a:rPr lang="en-US" sz="1600" b="0" i="0" u="none" strike="noStrike" cap="none" spc="0" baseline="0" dirty="0" err="1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SC_area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) (1/mm</a:t>
                      </a:r>
                      <a:r>
                        <a:rPr lang="en-US" sz="1600" b="0" i="0" u="none" strike="noStrike" cap="none" spc="0" baseline="3000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2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8.09E-5 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B05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(+5.5%)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 7.68E-5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745959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743376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97902" y="6406785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139" name="Title 5"/>
          <p:cNvSpPr txBox="1">
            <a:spLocks noGrp="1"/>
          </p:cNvSpPr>
          <p:nvPr>
            <p:ph type="title"/>
          </p:nvPr>
        </p:nvSpPr>
        <p:spPr>
          <a:xfrm>
            <a:off x="445625" y="233491"/>
            <a:ext cx="8226853" cy="940444"/>
          </a:xfrm>
          <a:prstGeom prst="rect">
            <a:avLst/>
          </a:prstGeom>
        </p:spPr>
        <p:txBody>
          <a:bodyPr/>
          <a:lstStyle>
            <a:lvl1pPr defTabSz="813816">
              <a:defRPr sz="3204"/>
            </a:lvl1pPr>
          </a:lstStyle>
          <a:p>
            <a:r>
              <a:rPr lang="en-US" dirty="0"/>
              <a:t>Stress on coils comparison</a:t>
            </a:r>
          </a:p>
        </p:txBody>
      </p:sp>
      <p:pic>
        <p:nvPicPr>
          <p:cNvPr id="16" name="36_HEPDipo_APLOT.png" descr="36_HEPDipo_APLOT.png">
            <a:extLst>
              <a:ext uri="{FF2B5EF4-FFF2-40B4-BE49-F238E27FC236}">
                <a16:creationId xmlns:a16="http://schemas.microsoft.com/office/drawing/2014/main" id="{80382429-06FF-4FEF-8D84-5CFDD4711D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35" t="75580" r="72083" b="4993"/>
          <a:stretch>
            <a:fillRect/>
          </a:stretch>
        </p:blipFill>
        <p:spPr>
          <a:xfrm>
            <a:off x="56308" y="1713251"/>
            <a:ext cx="3967164" cy="23872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69"/>
                </a:lnTo>
                <a:lnTo>
                  <a:pt x="1171" y="12619"/>
                </a:lnTo>
                <a:cubicBezTo>
                  <a:pt x="2298" y="12666"/>
                  <a:pt x="2347" y="12682"/>
                  <a:pt x="2379" y="13057"/>
                </a:cubicBezTo>
                <a:cubicBezTo>
                  <a:pt x="2412" y="13444"/>
                  <a:pt x="2428" y="13448"/>
                  <a:pt x="4123" y="13448"/>
                </a:cubicBezTo>
                <a:cubicBezTo>
                  <a:pt x="6030" y="13448"/>
                  <a:pt x="6516" y="13633"/>
                  <a:pt x="6885" y="14493"/>
                </a:cubicBezTo>
                <a:cubicBezTo>
                  <a:pt x="7074" y="14936"/>
                  <a:pt x="7090" y="15262"/>
                  <a:pt x="7090" y="18289"/>
                </a:cubicBezTo>
                <a:lnTo>
                  <a:pt x="7090" y="21600"/>
                </a:lnTo>
                <a:lnTo>
                  <a:pt x="14331" y="21600"/>
                </a:lnTo>
                <a:cubicBezTo>
                  <a:pt x="21340" y="21600"/>
                  <a:pt x="21562" y="21597"/>
                  <a:pt x="21600" y="2127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4" name="Picture 33" descr="A close up of a logo&#10;&#10;Description automatically generated">
            <a:extLst>
              <a:ext uri="{FF2B5EF4-FFF2-40B4-BE49-F238E27FC236}">
                <a16:creationId xmlns:a16="http://schemas.microsoft.com/office/drawing/2014/main" id="{1033D926-A6A0-4373-ACC6-48B41CA325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" t="70399" r="78063" b="4646"/>
          <a:stretch/>
        </p:blipFill>
        <p:spPr>
          <a:xfrm>
            <a:off x="4808585" y="1468565"/>
            <a:ext cx="3139382" cy="3067953"/>
          </a:xfrm>
          <a:prstGeom prst="rect">
            <a:avLst/>
          </a:prstGeom>
        </p:spPr>
      </p:pic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6130390-D10D-442A-9B66-4A9EEB848A24}"/>
              </a:ext>
            </a:extLst>
          </p:cNvPr>
          <p:cNvCxnSpPr>
            <a:cxnSpLocks/>
          </p:cNvCxnSpPr>
          <p:nvPr/>
        </p:nvCxnSpPr>
        <p:spPr>
          <a:xfrm>
            <a:off x="1101407" y="2747818"/>
            <a:ext cx="944447" cy="0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6FEDC2F6-F5FE-4FDF-8F86-8F0A7C2B6AFF}"/>
              </a:ext>
            </a:extLst>
          </p:cNvPr>
          <p:cNvCxnSpPr>
            <a:cxnSpLocks/>
          </p:cNvCxnSpPr>
          <p:nvPr/>
        </p:nvCxnSpPr>
        <p:spPr>
          <a:xfrm>
            <a:off x="1724861" y="3906982"/>
            <a:ext cx="1055284" cy="0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80D7C3E-1156-4887-9F64-30ED2D8C5A7E}"/>
              </a:ext>
            </a:extLst>
          </p:cNvPr>
          <p:cNvCxnSpPr>
            <a:cxnSpLocks/>
          </p:cNvCxnSpPr>
          <p:nvPr/>
        </p:nvCxnSpPr>
        <p:spPr>
          <a:xfrm>
            <a:off x="6504679" y="4297220"/>
            <a:ext cx="644266" cy="0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04BFF90-71AB-44CC-8242-6813470C65D3}"/>
              </a:ext>
            </a:extLst>
          </p:cNvPr>
          <p:cNvCxnSpPr>
            <a:cxnSpLocks/>
          </p:cNvCxnSpPr>
          <p:nvPr/>
        </p:nvCxnSpPr>
        <p:spPr>
          <a:xfrm flipV="1">
            <a:off x="2780145" y="2964873"/>
            <a:ext cx="0" cy="1332347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72CA3A3-2A5A-4F3E-A980-67B4CDC90608}"/>
              </a:ext>
            </a:extLst>
          </p:cNvPr>
          <p:cNvCxnSpPr>
            <a:cxnSpLocks/>
          </p:cNvCxnSpPr>
          <p:nvPr/>
        </p:nvCxnSpPr>
        <p:spPr>
          <a:xfrm flipV="1">
            <a:off x="2045854" y="1713251"/>
            <a:ext cx="0" cy="1332347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9F8707DE-A4B0-460D-B828-F49F472A482F}"/>
              </a:ext>
            </a:extLst>
          </p:cNvPr>
          <p:cNvCxnSpPr>
            <a:cxnSpLocks/>
          </p:cNvCxnSpPr>
          <p:nvPr/>
        </p:nvCxnSpPr>
        <p:spPr>
          <a:xfrm flipV="1">
            <a:off x="7148945" y="1339273"/>
            <a:ext cx="0" cy="3233883"/>
          </a:xfrm>
          <a:prstGeom prst="straightConnector1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2327F60-1E33-4335-8D49-8F435F3F25A3}"/>
              </a:ext>
            </a:extLst>
          </p:cNvPr>
          <p:cNvCxnSpPr>
            <a:cxnSpLocks/>
          </p:cNvCxnSpPr>
          <p:nvPr/>
        </p:nvCxnSpPr>
        <p:spPr>
          <a:xfrm>
            <a:off x="6504679" y="3332020"/>
            <a:ext cx="644266" cy="0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D86C816E-916B-42F7-883B-9F0AA58C727B}"/>
              </a:ext>
            </a:extLst>
          </p:cNvPr>
          <p:cNvCxnSpPr>
            <a:cxnSpLocks/>
          </p:cNvCxnSpPr>
          <p:nvPr/>
        </p:nvCxnSpPr>
        <p:spPr>
          <a:xfrm>
            <a:off x="6504679" y="2376056"/>
            <a:ext cx="644266" cy="0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9" name="boat">
            <a:extLst>
              <a:ext uri="{FF2B5EF4-FFF2-40B4-BE49-F238E27FC236}">
                <a16:creationId xmlns:a16="http://schemas.microsoft.com/office/drawing/2014/main" id="{8DD796FD-9790-4F06-B355-6087C2C47CF5}"/>
              </a:ext>
            </a:extLst>
          </p:cNvPr>
          <p:cNvSpPr txBox="1"/>
          <p:nvPr/>
        </p:nvSpPr>
        <p:spPr>
          <a:xfrm>
            <a:off x="1777308" y="3227628"/>
            <a:ext cx="1002837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High </a:t>
            </a:r>
            <a:r>
              <a:rPr lang="fr-CH" sz="1600" dirty="0" err="1"/>
              <a:t>field</a:t>
            </a:r>
            <a:r>
              <a:rPr lang="fr-CH" sz="1600" dirty="0"/>
              <a:t> </a:t>
            </a:r>
          </a:p>
          <a:p>
            <a:r>
              <a:rPr lang="fr-CH" sz="1600" dirty="0" err="1"/>
              <a:t>region</a:t>
            </a:r>
            <a:endParaRPr sz="1600" dirty="0"/>
          </a:p>
        </p:txBody>
      </p:sp>
      <p:sp>
        <p:nvSpPr>
          <p:cNvPr id="60" name="boat">
            <a:extLst>
              <a:ext uri="{FF2B5EF4-FFF2-40B4-BE49-F238E27FC236}">
                <a16:creationId xmlns:a16="http://schemas.microsoft.com/office/drawing/2014/main" id="{5F7AFD24-F9CE-4146-9AC2-E6A543199BDF}"/>
              </a:ext>
            </a:extLst>
          </p:cNvPr>
          <p:cNvSpPr txBox="1"/>
          <p:nvPr/>
        </p:nvSpPr>
        <p:spPr>
          <a:xfrm>
            <a:off x="1101407" y="2040710"/>
            <a:ext cx="661397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HF</a:t>
            </a:r>
          </a:p>
          <a:p>
            <a:r>
              <a:rPr lang="fr-CH" sz="1600" dirty="0" err="1"/>
              <a:t>region</a:t>
            </a:r>
            <a:endParaRPr sz="1600" dirty="0"/>
          </a:p>
        </p:txBody>
      </p:sp>
      <p:sp>
        <p:nvSpPr>
          <p:cNvPr id="61" name="boat">
            <a:extLst>
              <a:ext uri="{FF2B5EF4-FFF2-40B4-BE49-F238E27FC236}">
                <a16:creationId xmlns:a16="http://schemas.microsoft.com/office/drawing/2014/main" id="{36B6009F-D4CE-4C74-9311-D1AF1E54EE6C}"/>
              </a:ext>
            </a:extLst>
          </p:cNvPr>
          <p:cNvSpPr txBox="1"/>
          <p:nvPr/>
        </p:nvSpPr>
        <p:spPr>
          <a:xfrm>
            <a:off x="6496113" y="3626651"/>
            <a:ext cx="661397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HF</a:t>
            </a:r>
          </a:p>
          <a:p>
            <a:r>
              <a:rPr lang="fr-CH" sz="1600" dirty="0" err="1"/>
              <a:t>region</a:t>
            </a:r>
            <a:endParaRPr sz="1600" dirty="0"/>
          </a:p>
        </p:txBody>
      </p:sp>
      <p:sp>
        <p:nvSpPr>
          <p:cNvPr id="62" name="boat">
            <a:extLst>
              <a:ext uri="{FF2B5EF4-FFF2-40B4-BE49-F238E27FC236}">
                <a16:creationId xmlns:a16="http://schemas.microsoft.com/office/drawing/2014/main" id="{4F7A7A58-1381-4A23-B14F-7F3FB55AECE4}"/>
              </a:ext>
            </a:extLst>
          </p:cNvPr>
          <p:cNvSpPr txBox="1"/>
          <p:nvPr/>
        </p:nvSpPr>
        <p:spPr>
          <a:xfrm>
            <a:off x="6506020" y="2661451"/>
            <a:ext cx="661397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HF</a:t>
            </a:r>
          </a:p>
          <a:p>
            <a:r>
              <a:rPr lang="fr-CH" sz="1600" dirty="0" err="1"/>
              <a:t>region</a:t>
            </a:r>
            <a:endParaRPr sz="1600" dirty="0"/>
          </a:p>
        </p:txBody>
      </p:sp>
      <p:sp>
        <p:nvSpPr>
          <p:cNvPr id="63" name="boat">
            <a:extLst>
              <a:ext uri="{FF2B5EF4-FFF2-40B4-BE49-F238E27FC236}">
                <a16:creationId xmlns:a16="http://schemas.microsoft.com/office/drawing/2014/main" id="{0AA3B058-2639-413C-8856-EE83F334696B}"/>
              </a:ext>
            </a:extLst>
          </p:cNvPr>
          <p:cNvSpPr txBox="1"/>
          <p:nvPr/>
        </p:nvSpPr>
        <p:spPr>
          <a:xfrm>
            <a:off x="6486876" y="1713251"/>
            <a:ext cx="661397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HF</a:t>
            </a:r>
          </a:p>
          <a:p>
            <a:r>
              <a:rPr lang="fr-CH" sz="1600" dirty="0" err="1"/>
              <a:t>region</a:t>
            </a:r>
            <a:endParaRPr sz="1600" dirty="0"/>
          </a:p>
        </p:txBody>
      </p:sp>
      <p:sp>
        <p:nvSpPr>
          <p:cNvPr id="64" name="boat">
            <a:extLst>
              <a:ext uri="{FF2B5EF4-FFF2-40B4-BE49-F238E27FC236}">
                <a16:creationId xmlns:a16="http://schemas.microsoft.com/office/drawing/2014/main" id="{AB6CE070-9CDB-49B9-A534-DBE9D689AA57}"/>
              </a:ext>
            </a:extLst>
          </p:cNvPr>
          <p:cNvSpPr txBox="1"/>
          <p:nvPr/>
        </p:nvSpPr>
        <p:spPr>
          <a:xfrm>
            <a:off x="4136264" y="3193861"/>
            <a:ext cx="618116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 err="1"/>
              <a:t>Inner</a:t>
            </a:r>
            <a:r>
              <a:rPr lang="fr-CH" sz="1600" dirty="0"/>
              <a:t>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65" name="boat">
            <a:extLst>
              <a:ext uri="{FF2B5EF4-FFF2-40B4-BE49-F238E27FC236}">
                <a16:creationId xmlns:a16="http://schemas.microsoft.com/office/drawing/2014/main" id="{244C0FE6-B956-4AEC-B988-091DCA5CFA07}"/>
              </a:ext>
            </a:extLst>
          </p:cNvPr>
          <p:cNvSpPr txBox="1"/>
          <p:nvPr/>
        </p:nvSpPr>
        <p:spPr>
          <a:xfrm>
            <a:off x="4113924" y="2076676"/>
            <a:ext cx="664604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Outer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66" name="boat">
            <a:extLst>
              <a:ext uri="{FF2B5EF4-FFF2-40B4-BE49-F238E27FC236}">
                <a16:creationId xmlns:a16="http://schemas.microsoft.com/office/drawing/2014/main" id="{DACD7CF0-E92F-4DEB-B79A-AB4CF2653922}"/>
              </a:ext>
            </a:extLst>
          </p:cNvPr>
          <p:cNvSpPr txBox="1"/>
          <p:nvPr/>
        </p:nvSpPr>
        <p:spPr>
          <a:xfrm>
            <a:off x="8088469" y="3626651"/>
            <a:ext cx="618116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 err="1"/>
              <a:t>Inner</a:t>
            </a:r>
            <a:r>
              <a:rPr lang="fr-CH" sz="1600" dirty="0"/>
              <a:t>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67" name="boat">
            <a:extLst>
              <a:ext uri="{FF2B5EF4-FFF2-40B4-BE49-F238E27FC236}">
                <a16:creationId xmlns:a16="http://schemas.microsoft.com/office/drawing/2014/main" id="{F5EE7EC0-7307-4C66-8776-080FAE958DE4}"/>
              </a:ext>
            </a:extLst>
          </p:cNvPr>
          <p:cNvSpPr txBox="1"/>
          <p:nvPr/>
        </p:nvSpPr>
        <p:spPr>
          <a:xfrm>
            <a:off x="8088469" y="1713250"/>
            <a:ext cx="664604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Outer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sp>
        <p:nvSpPr>
          <p:cNvPr id="68" name="boat">
            <a:extLst>
              <a:ext uri="{FF2B5EF4-FFF2-40B4-BE49-F238E27FC236}">
                <a16:creationId xmlns:a16="http://schemas.microsoft.com/office/drawing/2014/main" id="{3D7629D4-4FD6-449A-8FB6-C6CF16B68D51}"/>
              </a:ext>
            </a:extLst>
          </p:cNvPr>
          <p:cNvSpPr txBox="1"/>
          <p:nvPr/>
        </p:nvSpPr>
        <p:spPr>
          <a:xfrm>
            <a:off x="8073192" y="2685474"/>
            <a:ext cx="562011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fr-CH" sz="1600" dirty="0"/>
              <a:t>Inter </a:t>
            </a:r>
          </a:p>
          <a:p>
            <a:r>
              <a:rPr lang="fr-CH" sz="1600" dirty="0" err="1"/>
              <a:t>coil</a:t>
            </a:r>
            <a:endParaRPr sz="1600" dirty="0"/>
          </a:p>
        </p:txBody>
      </p:sp>
      <p:graphicFrame>
        <p:nvGraphicFramePr>
          <p:cNvPr id="69" name="Tableau">
            <a:extLst>
              <a:ext uri="{FF2B5EF4-FFF2-40B4-BE49-F238E27FC236}">
                <a16:creationId xmlns:a16="http://schemas.microsoft.com/office/drawing/2014/main" id="{94B6D7F9-2E0C-42D4-BB86-BAEE0968F5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5766114"/>
              </p:ext>
            </p:extLst>
          </p:nvPr>
        </p:nvGraphicFramePr>
        <p:xfrm>
          <a:off x="180303" y="5042491"/>
          <a:ext cx="8412048" cy="750064"/>
        </p:xfrm>
        <a:graphic>
          <a:graphicData uri="http://schemas.openxmlformats.org/drawingml/2006/table">
            <a:tbl>
              <a:tblPr firstRow="1" bandRow="1">
                <a:tableStyleId>{33BA23B1-9221-436E-865A-0063620EA4FD}</a:tableStyleId>
              </a:tblPr>
              <a:tblGrid>
                <a:gridCol w="28040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40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4016">
                  <a:extLst>
                    <a:ext uri="{9D8B030D-6E8A-4147-A177-3AD203B41FA5}">
                      <a16:colId xmlns:a16="http://schemas.microsoft.com/office/drawing/2014/main" val="1976759539"/>
                    </a:ext>
                  </a:extLst>
                </a:gridCol>
              </a:tblGrid>
              <a:tr h="375032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15 T operation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4 Coils von Mises stress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9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cap="none" spc="0" baseline="0" dirty="0">
                          <a:solidFill>
                            <a:schemeClr val="accent1">
                              <a:lumOff val="51343"/>
                            </a:schemeClr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6 Coils von Mises stress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032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Inner / inter / outer coils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CH" sz="1600" b="0" i="0" u="none" strike="noStrike" cap="none" spc="0" baseline="0" dirty="0">
                          <a:solidFill>
                            <a:srgbClr val="00B05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145</a:t>
                      </a:r>
                      <a:r>
                        <a:rPr lang="fr-CH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 / / 120 MPa</a:t>
                      </a:r>
                      <a:endParaRPr lang="en-US" sz="1600" b="0" i="0" u="none" strike="noStrike" cap="none" spc="0" baseline="0" dirty="0">
                        <a:solidFill>
                          <a:srgbClr val="0055A0"/>
                        </a:solidFill>
                        <a:uFillTx/>
                        <a:latin typeface="Arial"/>
                        <a:ea typeface="Times New Roman" panose="02020603050405020304" pitchFamily="18" charset="0"/>
                        <a:cs typeface="Arial"/>
                        <a:sym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600" b="0" i="0" u="none" strike="noStrike" cap="none" spc="0" baseline="0" dirty="0">
                          <a:solidFill>
                            <a:srgbClr val="FF000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158</a:t>
                      </a:r>
                      <a:r>
                        <a:rPr lang="en-US" sz="1600" b="0" i="0" u="none" strike="noStrike" cap="none" spc="0" baseline="0" dirty="0">
                          <a:solidFill>
                            <a:srgbClr val="0055A0"/>
                          </a:solidFill>
                          <a:uFillTx/>
                          <a:latin typeface="Arial"/>
                          <a:ea typeface="Times New Roman" panose="02020603050405020304" pitchFamily="18" charset="0"/>
                          <a:cs typeface="Arial"/>
                          <a:sym typeface="Arial"/>
                        </a:rPr>
                        <a:t> / 115 / 110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692414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CERNCorporate4-3">
  <a:themeElements>
    <a:clrScheme name="CERNCorporate4-3">
      <a:dk1>
        <a:srgbClr val="104282"/>
      </a:dk1>
      <a:lt1>
        <a:srgbClr val="0055A0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CERNCorporate4-3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CERNCorporate4-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51343"/>
          </a:schemeClr>
        </a:solidFill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CERNCorporate4-3">
  <a:themeElements>
    <a:clrScheme name="CERNCorporate4-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CERNCorporate4-3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CERNCorporate4-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51343"/>
          </a:schemeClr>
        </a:solidFill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4871</TotalTime>
  <Words>1144</Words>
  <Application>Microsoft Macintosh PowerPoint</Application>
  <PresentationFormat>Affichage à l'écran (4:3)</PresentationFormat>
  <Paragraphs>398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4" baseType="lpstr">
      <vt:lpstr>Arial</vt:lpstr>
      <vt:lpstr>Calibri</vt:lpstr>
      <vt:lpstr>CERNCorporate4-3</vt:lpstr>
      <vt:lpstr>HEPDipo  Status of the design and developments Baseline and 4 coils comparaison</vt:lpstr>
      <vt:lpstr>Status of models and design</vt:lpstr>
      <vt:lpstr>Status of cable trials</vt:lpstr>
      <vt:lpstr>4 coils option vs 6 coils (baseline)</vt:lpstr>
      <vt:lpstr>4 coils option vs 6 coils (baseline)</vt:lpstr>
      <vt:lpstr>Goal and cable data</vt:lpstr>
      <vt:lpstr>Wire specification</vt:lpstr>
      <vt:lpstr>Magnetic results comparison (85 % of LL – 4.2 K) </vt:lpstr>
      <vt:lpstr>Stress on coils comparison</vt:lpstr>
      <vt:lpstr>Mechanical results comparison </vt:lpstr>
      <vt:lpstr>Parametric analysis: horizontal tolerance</vt:lpstr>
      <vt:lpstr>Parametric analysis: horizontal tolerance</vt:lpstr>
      <vt:lpstr>Parametric analysis: horizontal tolerance (1 mm)</vt:lpstr>
      <vt:lpstr>Parametric analysis: vertical tolerance</vt:lpstr>
      <vt:lpstr>Parametric analysis: vertical tolerance - coils</vt:lpstr>
      <vt:lpstr>Parametric analysis: vertical tolerance (1 mm)</vt:lpstr>
      <vt:lpstr>Parametric analysis: vertical tolerance – Ti pole</vt:lpstr>
      <vt:lpstr>Parametric analysis: vertical tolerance (1 mm)</vt:lpstr>
      <vt:lpstr>Annex </vt:lpstr>
      <vt:lpstr>Magnetic 4.2 K -  85% of the load line</vt:lpstr>
      <vt:lpstr>Magnetic 4.2 K -  85% of the load 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FRESCA3  4 Coils option, 15 and 16 T 2D magnetic and mechanical results</dc:title>
  <cp:lastModifiedBy>Douglas Martins Araujo</cp:lastModifiedBy>
  <cp:revision>118</cp:revision>
  <dcterms:modified xsi:type="dcterms:W3CDTF">2020-04-01T08:06:44Z</dcterms:modified>
</cp:coreProperties>
</file>