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60" r:id="rId7"/>
    <p:sldId id="263" r:id="rId8"/>
    <p:sldId id="259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9437FF"/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7"/>
    <p:restoredTop sz="94681"/>
  </p:normalViewPr>
  <p:slideViewPr>
    <p:cSldViewPr snapToGrid="0" snapToObjects="1">
      <p:cViewPr varScale="1">
        <p:scale>
          <a:sx n="91" d="100"/>
          <a:sy n="91" d="100"/>
        </p:scale>
        <p:origin x="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749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18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90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35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377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99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09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757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71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40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54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F179B-70E3-274D-81C1-0A6BB1370C28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3ECB0-B300-E946-908B-2D536E996B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79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ack up plan from July in 2020 </a:t>
            </a:r>
            <a:br>
              <a:rPr kumimoji="1" lang="en-US" altLang="ja-JP" dirty="0" smtClean="0"/>
            </a:b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Norihiro</a:t>
            </a:r>
            <a:r>
              <a:rPr kumimoji="1" lang="en-US" altLang="ja-JP" dirty="0" smtClean="0"/>
              <a:t> DOSHITA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828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Activities in July and August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Safety valves control (Magnet, DR)</a:t>
            </a:r>
          </a:p>
          <a:p>
            <a:r>
              <a:rPr kumimoji="1" lang="en-US" altLang="ja-JP" dirty="0" smtClean="0"/>
              <a:t>Magnet helium vessel leak check (Magnet)</a:t>
            </a:r>
          </a:p>
          <a:p>
            <a:r>
              <a:rPr lang="en-US" altLang="ja-JP" dirty="0" smtClean="0"/>
              <a:t>Magnet He purging (Magnet)</a:t>
            </a:r>
            <a:endParaRPr kumimoji="1" lang="en-US" altLang="ja-JP" dirty="0" smtClean="0"/>
          </a:p>
          <a:p>
            <a:r>
              <a:rPr lang="en-US" altLang="ja-JP" dirty="0" smtClean="0"/>
              <a:t>Magnet test at room temperature  with EP-DT(Magnet)</a:t>
            </a:r>
          </a:p>
          <a:p>
            <a:pPr marL="0" indent="0">
              <a:buNone/>
            </a:pPr>
            <a:r>
              <a:rPr kumimoji="1" lang="en-US" altLang="ja-JP" dirty="0" smtClean="0"/>
              <a:t>- power converter test</a:t>
            </a:r>
          </a:p>
          <a:p>
            <a:pPr marL="0" indent="0">
              <a:buNone/>
            </a:pPr>
            <a:r>
              <a:rPr lang="en-US" altLang="ja-JP" dirty="0" smtClean="0"/>
              <a:t>- control test with short cut cable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6322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Activities in September, October and November  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Full magnet commissioning at 4 K (2 months)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- It will save time for the 2020 run.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One time is enough. 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- Minimum commissioning was foreseen in the original cooling test planed from April 2020.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- </a:t>
            </a:r>
            <a:r>
              <a:rPr lang="en-US" altLang="ja-JP" dirty="0"/>
              <a:t>S</a:t>
            </a:r>
            <a:r>
              <a:rPr lang="en-US" altLang="ja-JP" dirty="0" smtClean="0"/>
              <a:t>ee the detail planning in the next page.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New microwave oscillator test</a:t>
            </a:r>
          </a:p>
          <a:p>
            <a:pPr marL="0" indent="0">
              <a:buNone/>
            </a:pPr>
            <a:r>
              <a:rPr lang="en-US" altLang="ja-JP" dirty="0" smtClean="0"/>
              <a:t>- Installation on the target platform (2 weeks)</a:t>
            </a:r>
          </a:p>
          <a:p>
            <a:pPr>
              <a:buFontTx/>
              <a:buChar char="-"/>
            </a:pPr>
            <a:r>
              <a:rPr lang="en-US" altLang="ja-JP" dirty="0" smtClean="0"/>
              <a:t>Oscillation test</a:t>
            </a:r>
          </a:p>
          <a:p>
            <a:r>
              <a:rPr lang="en-US" altLang="ja-JP" dirty="0" smtClean="0"/>
              <a:t>Target Cell and NMR (2 weeks)</a:t>
            </a:r>
          </a:p>
          <a:p>
            <a:r>
              <a:rPr lang="en-US" altLang="ja-JP" dirty="0" smtClean="0"/>
              <a:t>4He pump maintenance </a:t>
            </a:r>
          </a:p>
          <a:p>
            <a:r>
              <a:rPr lang="en-US" altLang="ja-JP" dirty="0" smtClean="0"/>
              <a:t>Evacuation Pump repair </a:t>
            </a:r>
          </a:p>
          <a:p>
            <a:endParaRPr lang="en-US" altLang="ja-JP" dirty="0" smtClean="0"/>
          </a:p>
          <a:p>
            <a:pPr>
              <a:buFontTx/>
              <a:buChar char="-"/>
            </a:pPr>
            <a:endParaRPr lang="en-US" altLang="ja-JP" dirty="0" smtClean="0"/>
          </a:p>
          <a:p>
            <a:pPr>
              <a:buFontTx/>
              <a:buChar char="-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231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Magnet commissioning </a:t>
            </a:r>
            <a:r>
              <a:rPr kumimoji="1" lang="en-US" altLang="ja-JP" sz="4000" smtClean="0"/>
              <a:t>schedule with EP-DT</a:t>
            </a:r>
            <a:endParaRPr kumimoji="1" lang="ja-JP" altLang="en-US" sz="4000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558547"/>
              </p:ext>
            </p:extLst>
          </p:nvPr>
        </p:nvGraphicFramePr>
        <p:xfrm>
          <a:off x="838200" y="1825625"/>
          <a:ext cx="10515596" cy="287298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  <a:gridCol w="808892"/>
              </a:tblGrid>
              <a:tr h="9576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NOV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576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FF2F92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9437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57661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Precooling with LN2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He cooling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</a:p>
                    <a:p>
                      <a:r>
                        <a:rPr kumimoji="1" lang="en-US" altLang="ja-JP" dirty="0" smtClean="0"/>
                        <a:t>Tests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Sol.</a:t>
                      </a:r>
                    </a:p>
                    <a:p>
                      <a:r>
                        <a:rPr kumimoji="1" lang="en-US" altLang="ja-JP" dirty="0" smtClean="0"/>
                        <a:t>Dip.</a:t>
                      </a:r>
                    </a:p>
                    <a:p>
                      <a:r>
                        <a:rPr kumimoji="1" lang="en-US" altLang="ja-JP" dirty="0" smtClean="0"/>
                        <a:t>Test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Stability</a:t>
                      </a:r>
                    </a:p>
                    <a:p>
                      <a:r>
                        <a:rPr kumimoji="1" lang="en-US" altLang="ja-JP" dirty="0" smtClean="0"/>
                        <a:t>Test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Field </a:t>
                      </a:r>
                    </a:p>
                    <a:p>
                      <a:r>
                        <a:rPr kumimoji="1" lang="en-US" altLang="ja-JP" dirty="0" err="1" smtClean="0"/>
                        <a:t>Rotat</a:t>
                      </a:r>
                      <a:r>
                        <a:rPr kumimoji="1" lang="en-US" altLang="ja-JP" dirty="0" smtClean="0"/>
                        <a:t>.</a:t>
                      </a:r>
                    </a:p>
                    <a:p>
                      <a:r>
                        <a:rPr kumimoji="1" lang="en-US" altLang="ja-JP" dirty="0" smtClean="0"/>
                        <a:t>Test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Warm up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838200" y="5458264"/>
            <a:ext cx="6414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sz="2400" dirty="0" smtClean="0"/>
              <a:t>Planning without DR and material tests</a:t>
            </a:r>
          </a:p>
          <a:p>
            <a:pPr marL="285750" indent="-285750">
              <a:buFont typeface="Arial" charset="0"/>
              <a:buChar char="•"/>
            </a:pPr>
            <a:r>
              <a:rPr kumimoji="1" lang="en-US" altLang="ja-JP" sz="2400" dirty="0" smtClean="0"/>
              <a:t>Liquid helium and cooling water required</a:t>
            </a:r>
          </a:p>
          <a:p>
            <a:pPr marL="285750" indent="-285750">
              <a:buFont typeface="Arial" charset="0"/>
              <a:buChar char="•"/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503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Manpower requirement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Michael P : 2.5 months for the magnet</a:t>
            </a:r>
          </a:p>
          <a:p>
            <a:r>
              <a:rPr lang="en-US" altLang="ja-JP" dirty="0" smtClean="0"/>
              <a:t>Kaori : 1 week for the cell and NMR</a:t>
            </a:r>
          </a:p>
          <a:p>
            <a:r>
              <a:rPr kumimoji="1" lang="en-US" altLang="ja-JP" dirty="0" smtClean="0"/>
              <a:t>Gerhard R : 1 week for the cell and NMR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: + 1 weeks for MW test</a:t>
            </a:r>
            <a:endParaRPr kumimoji="1" lang="en-US" altLang="ja-JP" dirty="0" smtClean="0"/>
          </a:p>
          <a:p>
            <a:r>
              <a:rPr lang="en-US" altLang="ja-JP" dirty="0" smtClean="0"/>
              <a:t>Takahiro : 2 weeks for the MW test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0888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9581478" y="3335303"/>
            <a:ext cx="602643" cy="183604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5961149" y="5433473"/>
            <a:ext cx="153010" cy="578706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2011724" y="3320004"/>
            <a:ext cx="690416" cy="183604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5961149" y="844875"/>
            <a:ext cx="153010" cy="4271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4721819" y="1300458"/>
            <a:ext cx="2692899" cy="4115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Sol Dip</a:t>
            </a:r>
            <a:endParaRPr lang="ja-JP" altLang="en-US" dirty="0"/>
          </a:p>
          <a:p>
            <a:pPr algn="ctr"/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702141" y="2677412"/>
            <a:ext cx="6854653" cy="15299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-</a:t>
            </a:r>
            <a:endParaRPr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6037669" y="489584"/>
            <a:ext cx="0" cy="5905606"/>
          </a:xfrm>
          <a:prstGeom prst="line">
            <a:avLst/>
          </a:prstGeom>
          <a:ln w="38100" cmpd="sng">
            <a:prstDash val="sysDash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1921823" y="3400787"/>
            <a:ext cx="8553015" cy="41601"/>
          </a:xfrm>
          <a:prstGeom prst="straightConnector1">
            <a:avLst/>
          </a:prstGeom>
          <a:ln w="38100" cmpd="sng"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9964003" y="3441662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Sol</a:t>
            </a:r>
            <a:endParaRPr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75364" y="290698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Dip</a:t>
            </a:r>
            <a:endParaRPr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581478" y="264106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+236 A</a:t>
            </a:r>
            <a:endParaRPr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22354" y="933275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+465 A</a:t>
            </a:r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68262" y="2294930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+80 A</a:t>
            </a:r>
            <a:endParaRPr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37658" y="4299164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-80 A</a:t>
            </a:r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460612" y="304675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+135 A</a:t>
            </a:r>
            <a:endParaRPr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4721819" y="1300458"/>
            <a:ext cx="2692899" cy="4115565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83561" y="5446632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-465 A</a:t>
            </a:r>
            <a:endParaRPr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29753" y="3031454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-135 A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37111" y="2740774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-236 A</a:t>
            </a:r>
            <a:endParaRPr lang="ja-JP" altLang="en-US" dirty="0"/>
          </a:p>
        </p:txBody>
      </p:sp>
      <p:sp>
        <p:nvSpPr>
          <p:cNvPr id="19" name="下矢印 18"/>
          <p:cNvSpPr/>
          <p:nvPr/>
        </p:nvSpPr>
        <p:spPr>
          <a:xfrm>
            <a:off x="7062803" y="5171230"/>
            <a:ext cx="260109" cy="644734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3" name="右矢印 22"/>
          <p:cNvSpPr/>
          <p:nvPr/>
        </p:nvSpPr>
        <p:spPr>
          <a:xfrm>
            <a:off x="7062802" y="4668496"/>
            <a:ext cx="684198" cy="284504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下矢印 23"/>
          <p:cNvSpPr/>
          <p:nvPr/>
        </p:nvSpPr>
        <p:spPr>
          <a:xfrm>
            <a:off x="7699375" y="3937000"/>
            <a:ext cx="254000" cy="636246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右矢印 24"/>
          <p:cNvSpPr/>
          <p:nvPr/>
        </p:nvSpPr>
        <p:spPr>
          <a:xfrm>
            <a:off x="9350376" y="3901382"/>
            <a:ext cx="619125" cy="305980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1874020" y="5949711"/>
            <a:ext cx="2863088" cy="5716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011724" y="6058076"/>
            <a:ext cx="2635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Allowed region by MSS</a:t>
            </a:r>
            <a:endParaRPr lang="ja-JP" altLang="en-US" dirty="0"/>
          </a:p>
        </p:txBody>
      </p:sp>
      <p:sp>
        <p:nvSpPr>
          <p:cNvPr id="33" name="右矢印 32"/>
          <p:cNvSpPr/>
          <p:nvPr/>
        </p:nvSpPr>
        <p:spPr>
          <a:xfrm>
            <a:off x="8531659" y="5171230"/>
            <a:ext cx="397814" cy="244792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105560" y="5110038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To be checked</a:t>
            </a:r>
          </a:p>
        </p:txBody>
      </p:sp>
      <p:sp>
        <p:nvSpPr>
          <p:cNvPr id="38" name="左右矢印 37"/>
          <p:cNvSpPr/>
          <p:nvPr/>
        </p:nvSpPr>
        <p:spPr>
          <a:xfrm>
            <a:off x="5685752" y="5784766"/>
            <a:ext cx="749728" cy="309747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上下矢印 38"/>
          <p:cNvSpPr/>
          <p:nvPr/>
        </p:nvSpPr>
        <p:spPr>
          <a:xfrm>
            <a:off x="9739986" y="3193984"/>
            <a:ext cx="260521" cy="523794"/>
          </a:xfrm>
          <a:prstGeom prst="up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690403" y="76518"/>
            <a:ext cx="374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MSS for field rotation</a:t>
            </a:r>
            <a:endParaRPr lang="ja-JP" altLang="en-US" sz="2800" dirty="0"/>
          </a:p>
        </p:txBody>
      </p:sp>
      <p:sp>
        <p:nvSpPr>
          <p:cNvPr id="4" name="角丸四角形 3"/>
          <p:cNvSpPr/>
          <p:nvPr/>
        </p:nvSpPr>
        <p:spPr>
          <a:xfrm>
            <a:off x="8355963" y="5059934"/>
            <a:ext cx="2644973" cy="49409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314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91544" y="44625"/>
            <a:ext cx="8229600" cy="94011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Magnet commissioning in </a:t>
            </a:r>
            <a:r>
              <a:rPr lang="en-GB" sz="3600" dirty="0" smtClean="0"/>
              <a:t>2020 Autumn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Geneva" charset="0"/>
                <a:ea typeface="Geneva" charset="0"/>
                <a:cs typeface="Geneva" charset="0"/>
              </a:rPr>
              <a:t>Magnet cooling test without target material</a:t>
            </a:r>
            <a:endParaRPr lang="en-GB" sz="2000" b="1" dirty="0" smtClean="0">
              <a:solidFill>
                <a:srgbClr val="FF0000"/>
              </a:solidFill>
              <a:latin typeface="Geneva" charset="0"/>
              <a:ea typeface="Geneva" charset="0"/>
              <a:cs typeface="Geneva" charset="0"/>
            </a:endParaRPr>
          </a:p>
          <a:p>
            <a:endParaRPr lang="en-GB" sz="2000" b="1" dirty="0">
              <a:solidFill>
                <a:srgbClr val="FF0000"/>
              </a:solidFill>
              <a:latin typeface="Geneva" charset="0"/>
              <a:ea typeface="Geneva" charset="0"/>
              <a:cs typeface="Geneva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460915"/>
              </p:ext>
            </p:extLst>
          </p:nvPr>
        </p:nvGraphicFramePr>
        <p:xfrm>
          <a:off x="387596" y="961293"/>
          <a:ext cx="11437496" cy="57302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03638"/>
                <a:gridCol w="1296074"/>
                <a:gridCol w="1268892"/>
                <a:gridCol w="126889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Solenoid: from 0 to Nominal current </a:t>
                      </a:r>
                      <a:r>
                        <a:rPr lang="en-US" strike="noStrike" dirty="0" smtClean="0"/>
                        <a:t>(both polarities @ </a:t>
                      </a:r>
                      <a:r>
                        <a:rPr lang="en-US" strike="noStrike" dirty="0" err="1" smtClean="0"/>
                        <a:t>bldg</a:t>
                      </a:r>
                      <a:r>
                        <a:rPr lang="en-US" strike="noStrike" dirty="0" smtClean="0"/>
                        <a:t> 888)</a:t>
                      </a:r>
                      <a:endParaRPr lang="en-GB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Solenoid:</a:t>
                      </a:r>
                      <a:r>
                        <a:rPr lang="en-US" baseline="0" dirty="0" smtClean="0"/>
                        <a:t> from nominal current to 0 </a:t>
                      </a:r>
                      <a:r>
                        <a:rPr lang="en-US" strike="noStrike" baseline="0" dirty="0" smtClean="0"/>
                        <a:t>(both polarities @ </a:t>
                      </a:r>
                      <a:r>
                        <a:rPr lang="en-US" strike="noStrike" baseline="0" dirty="0" err="1" smtClean="0"/>
                        <a:t>bldg</a:t>
                      </a:r>
                      <a:r>
                        <a:rPr lang="en-US" strike="noStrike" baseline="0" dirty="0" smtClean="0"/>
                        <a:t> 888)</a:t>
                      </a:r>
                      <a:endParaRPr lang="en-GB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Dipole: from 0 to nominal current </a:t>
                      </a:r>
                      <a:r>
                        <a:rPr lang="en-US" strike="noStrike" dirty="0" smtClean="0"/>
                        <a:t>(both</a:t>
                      </a:r>
                      <a:r>
                        <a:rPr lang="en-US" strike="noStrike" baseline="0" dirty="0" smtClean="0"/>
                        <a:t> polarities @ </a:t>
                      </a:r>
                      <a:r>
                        <a:rPr lang="en-US" strike="noStrike" baseline="0" dirty="0" err="1" smtClean="0"/>
                        <a:t>bldg</a:t>
                      </a:r>
                      <a:r>
                        <a:rPr lang="en-US" strike="noStrike" baseline="0" dirty="0" smtClean="0"/>
                        <a:t> 888</a:t>
                      </a:r>
                      <a:r>
                        <a:rPr lang="en-US" strike="noStrike" dirty="0" smtClean="0"/>
                        <a:t>)</a:t>
                      </a:r>
                      <a:endParaRPr lang="en-GB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Dipole: from nominal current to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Stop procedure (before a procedure completion)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Longitudinal field homogeneity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From ±2.5T</a:t>
                      </a:r>
                      <a:r>
                        <a:rPr lang="en-US" baseline="0" dirty="0" smtClean="0"/>
                        <a:t> longitudinal to Transverse (both polarities)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>
                          <a:solidFill>
                            <a:schemeClr val="tx1"/>
                          </a:solidFill>
                        </a:rPr>
                        <a:t>New procedure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From Transverse (both polarities) to ±2.5T longitudinal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>
                          <a:solidFill>
                            <a:schemeClr val="tx1"/>
                          </a:solidFill>
                        </a:rPr>
                        <a:t>New procedure</a:t>
                      </a:r>
                      <a:endParaRPr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 calibration procedure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Trim coils checks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Very slow discharge (through cables)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Capability to recover current from a very slow discharge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 Discharge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dirty="0" smtClean="0"/>
                        <a:t>@ ±50A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dirty="0" smtClean="0"/>
                        <a:t>@ ±50A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70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10948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Magnet commissioning in </a:t>
            </a:r>
            <a:r>
              <a:rPr lang="en-GB" sz="3600" dirty="0" smtClean="0"/>
              <a:t>2020 Spring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Geneva" charset="0"/>
                <a:ea typeface="Geneva" charset="0"/>
                <a:cs typeface="Geneva" charset="0"/>
              </a:rPr>
              <a:t>Minimum requirements for original cooling test plan</a:t>
            </a:r>
            <a:endParaRPr lang="en-GB" sz="2000" b="1" dirty="0">
              <a:solidFill>
                <a:srgbClr val="FF0000"/>
              </a:solidFill>
              <a:latin typeface="Geneva" charset="0"/>
              <a:ea typeface="Geneva" charset="0"/>
              <a:cs typeface="Geneva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762680"/>
              </p:ext>
            </p:extLst>
          </p:nvPr>
        </p:nvGraphicFramePr>
        <p:xfrm>
          <a:off x="387596" y="1003492"/>
          <a:ext cx="11437496" cy="57302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03638"/>
                <a:gridCol w="1296074"/>
                <a:gridCol w="1268892"/>
                <a:gridCol w="126889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Solenoid: from 0 to Nominal current </a:t>
                      </a:r>
                      <a:r>
                        <a:rPr lang="en-US" strike="noStrike" dirty="0" smtClean="0"/>
                        <a:t>(both polarities @ </a:t>
                      </a:r>
                      <a:r>
                        <a:rPr lang="en-US" strike="noStrike" dirty="0" err="1" smtClean="0"/>
                        <a:t>bldg</a:t>
                      </a:r>
                      <a:r>
                        <a:rPr lang="en-US" strike="noStrike" dirty="0" smtClean="0"/>
                        <a:t> 888)</a:t>
                      </a:r>
                      <a:endParaRPr lang="en-GB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Solenoid:</a:t>
                      </a:r>
                      <a:r>
                        <a:rPr lang="en-US" baseline="0" dirty="0" smtClean="0"/>
                        <a:t> from nominal current to 0 </a:t>
                      </a:r>
                      <a:r>
                        <a:rPr lang="en-US" strike="noStrike" baseline="0" dirty="0" smtClean="0"/>
                        <a:t>(both polarities @ </a:t>
                      </a:r>
                      <a:r>
                        <a:rPr lang="en-US" strike="noStrike" baseline="0" dirty="0" err="1" smtClean="0"/>
                        <a:t>bldg</a:t>
                      </a:r>
                      <a:r>
                        <a:rPr lang="en-US" strike="noStrike" baseline="0" dirty="0" smtClean="0"/>
                        <a:t> 888)</a:t>
                      </a:r>
                      <a:endParaRPr lang="en-GB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Dipole: from 0 to nominal current </a:t>
                      </a:r>
                      <a:r>
                        <a:rPr lang="en-US" strike="noStrike" dirty="0" smtClean="0"/>
                        <a:t>(both</a:t>
                      </a:r>
                      <a:r>
                        <a:rPr lang="en-US" strike="noStrike" baseline="0" dirty="0" smtClean="0"/>
                        <a:t> polarities @ </a:t>
                      </a:r>
                      <a:r>
                        <a:rPr lang="en-US" strike="noStrike" baseline="0" dirty="0" err="1" smtClean="0"/>
                        <a:t>bldg</a:t>
                      </a:r>
                      <a:r>
                        <a:rPr lang="en-US" strike="noStrike" baseline="0" dirty="0" smtClean="0"/>
                        <a:t> 888</a:t>
                      </a:r>
                      <a:r>
                        <a:rPr lang="en-US" strike="noStrike" dirty="0" smtClean="0"/>
                        <a:t>)</a:t>
                      </a:r>
                      <a:endParaRPr lang="en-GB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Dipole: from nominal current to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Stop procedure (before a procedure completion)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Longitudinal field homogeneity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From ±2.5T</a:t>
                      </a:r>
                      <a:r>
                        <a:rPr lang="en-US" baseline="0" dirty="0" smtClean="0"/>
                        <a:t> longitudinal to Transverse (both polarities)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>
                          <a:solidFill>
                            <a:schemeClr val="tx1"/>
                          </a:solidFill>
                        </a:rPr>
                        <a:t>New procedure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From Transverse (both polarities) to ±2.5T longitudinal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>
                          <a:solidFill>
                            <a:schemeClr val="tx1"/>
                          </a:solidFill>
                        </a:rPr>
                        <a:t>New procedure</a:t>
                      </a:r>
                      <a:endParaRPr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 calibration procedure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Trim coils checks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OK</a:t>
                      </a:r>
                      <a:endParaRPr lang="en-GB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mtClean="0"/>
                        <a:t>OK</a:t>
                      </a: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Very slow discharge (through cables)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Capability to recover current from a very slow discharge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 Discharge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dirty="0" smtClean="0"/>
                        <a:t>@ ±50A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dirty="0" smtClean="0"/>
                        <a:t>@ ±50A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1" dirty="0" smtClean="0">
                          <a:solidFill>
                            <a:srgbClr val="FF0000"/>
                          </a:solidFill>
                        </a:rPr>
                        <a:t>required</a:t>
                      </a:r>
                      <a:endParaRPr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624465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2795</TotalTime>
  <Words>593</Words>
  <Application>Microsoft Macintosh PowerPoint</Application>
  <PresentationFormat>ワイド画面</PresentationFormat>
  <Paragraphs>170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Geneva</vt:lpstr>
      <vt:lpstr>Yu Gothic</vt:lpstr>
      <vt:lpstr>Yu Gothic Light</vt:lpstr>
      <vt:lpstr>Arial</vt:lpstr>
      <vt:lpstr>ホワイト</vt:lpstr>
      <vt:lpstr>Back up plan from July in 2020   </vt:lpstr>
      <vt:lpstr>Activities in July and August</vt:lpstr>
      <vt:lpstr>Activities in September, October and November  </vt:lpstr>
      <vt:lpstr>Magnet commissioning schedule with EP-DT</vt:lpstr>
      <vt:lpstr>Manpower requirement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24</cp:revision>
  <dcterms:created xsi:type="dcterms:W3CDTF">2020-04-01T13:56:21Z</dcterms:created>
  <dcterms:modified xsi:type="dcterms:W3CDTF">2020-04-03T12:31:46Z</dcterms:modified>
</cp:coreProperties>
</file>