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66" r:id="rId3"/>
    <p:sldId id="384" r:id="rId4"/>
    <p:sldId id="385" r:id="rId5"/>
    <p:sldId id="390" r:id="rId6"/>
    <p:sldId id="386" r:id="rId7"/>
    <p:sldId id="388" r:id="rId8"/>
    <p:sldId id="389" r:id="rId9"/>
    <p:sldId id="387" r:id="rId10"/>
    <p:sldId id="39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FFFF00"/>
    <a:srgbClr val="F082E3"/>
    <a:srgbClr val="DCE6F2"/>
    <a:srgbClr val="4F81BD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02" autoAdjust="0"/>
    <p:restoredTop sz="94660"/>
  </p:normalViewPr>
  <p:slideViewPr>
    <p:cSldViewPr>
      <p:cViewPr varScale="1">
        <p:scale>
          <a:sx n="61" d="100"/>
          <a:sy n="61" d="100"/>
        </p:scale>
        <p:origin x="1208" y="5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D857B2-84C3-4B3F-B31F-167343C04847}" type="datetimeFigureOut">
              <a:rPr lang="en-GB" smtClean="0"/>
              <a:t>02/04/2020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9377B-9895-4A7A-97A1-D79138EDB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733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514600"/>
            <a:ext cx="8001000" cy="914400"/>
          </a:xfrm>
        </p:spPr>
        <p:txBody>
          <a:bodyPr/>
          <a:lstStyle>
            <a:lvl1pPr>
              <a:defRPr sz="30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914400" y="3429000"/>
            <a:ext cx="70866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772905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5650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4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73"/>
            <a:ext cx="7886700" cy="1500187"/>
          </a:xfrm>
        </p:spPr>
        <p:txBody>
          <a:bodyPr/>
          <a:lstStyle>
            <a:lvl1pPr marL="0" indent="0">
              <a:buNone/>
              <a:defRPr sz="1800"/>
            </a:lvl1pPr>
            <a:lvl2pPr marL="342892" indent="0">
              <a:buNone/>
              <a:defRPr sz="1500"/>
            </a:lvl2pPr>
            <a:lvl3pPr marL="685783" indent="0">
              <a:buNone/>
              <a:defRPr sz="1350"/>
            </a:lvl3pPr>
            <a:lvl4pPr marL="1028675" indent="0">
              <a:buNone/>
              <a:defRPr sz="1200"/>
            </a:lvl4pPr>
            <a:lvl5pPr marL="1371566" indent="0">
              <a:buNone/>
              <a:defRPr sz="1200"/>
            </a:lvl5pPr>
            <a:lvl6pPr marL="1714457" indent="0">
              <a:buNone/>
              <a:defRPr sz="1200"/>
            </a:lvl6pPr>
            <a:lvl7pPr marL="2057348" indent="0">
              <a:buNone/>
              <a:defRPr sz="1200"/>
            </a:lvl7pPr>
            <a:lvl8pPr marL="2400240" indent="0">
              <a:buNone/>
              <a:defRPr sz="1200"/>
            </a:lvl8pPr>
            <a:lvl9pPr marL="2743132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523038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87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87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4092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9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7166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3441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17464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43" y="457200"/>
            <a:ext cx="2949575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3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43" y="2057400"/>
            <a:ext cx="2949575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35445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43" y="457200"/>
            <a:ext cx="2949575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3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43" y="2057400"/>
            <a:ext cx="2949575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3918354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87587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85263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447800"/>
            <a:ext cx="4038600" cy="487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4478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624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7415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标题和两项内容在文本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4478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half" idx="3"/>
          </p:nvPr>
        </p:nvSpPr>
        <p:spPr>
          <a:xfrm>
            <a:off x="457200" y="3962400"/>
            <a:ext cx="8229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93253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447800"/>
            <a:ext cx="4038600" cy="487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87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805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标题，内容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87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48200" y="1447800"/>
            <a:ext cx="4038600" cy="487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2094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标题，两项内容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57200" y="39624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half" idx="3"/>
          </p:nvPr>
        </p:nvSpPr>
        <p:spPr>
          <a:xfrm>
            <a:off x="4648200" y="1447800"/>
            <a:ext cx="4038600" cy="487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7144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4478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9624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9624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4867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4273522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oleObject" Target="../embeddings/oleObject1.bin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vmlDrawing" Target="../drawings/vmlDrawing1.v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15"/>
          <p:cNvGraphicFramePr>
            <a:graphicFrameLocks noChangeAspect="1"/>
          </p:cNvGraphicFramePr>
          <p:nvPr/>
        </p:nvGraphicFramePr>
        <p:xfrm>
          <a:off x="0" y="0"/>
          <a:ext cx="91440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" name="Image" r:id="rId21" imgW="7377778" imgH="1219048" progId="Photoshop.Image.6">
                  <p:embed/>
                </p:oleObj>
              </mc:Choice>
              <mc:Fallback>
                <p:oleObj name="Image" r:id="rId21" imgW="7377778" imgH="1219048" progId="Photoshop.Image.6">
                  <p:embed/>
                  <p:pic>
                    <p:nvPicPr>
                      <p:cNvPr id="1026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2905" b="12500"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319088"/>
            <a:ext cx="82296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pic>
        <p:nvPicPr>
          <p:cNvPr id="1029" name="Picture 24"/>
          <p:cNvPicPr>
            <a:picLocks noChangeAspect="1" noChangeArrowheads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825" y="6489700"/>
            <a:ext cx="32766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0985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anose="020B0604030504040204" pitchFamily="34" charset="0"/>
        </a:defRPr>
      </a:lvl5pPr>
      <a:lvl6pPr marL="342892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anose="020B0604030504040204" pitchFamily="34" charset="0"/>
        </a:defRPr>
      </a:lvl6pPr>
      <a:lvl7pPr marL="685783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anose="020B0604030504040204" pitchFamily="34" charset="0"/>
        </a:defRPr>
      </a:lvl7pPr>
      <a:lvl8pPr marL="1028675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anose="020B0604030504040204" pitchFamily="34" charset="0"/>
        </a:defRPr>
      </a:lvl8pPr>
      <a:lvl9pPr marL="1371566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anose="020B0604030504040204" pitchFamily="34" charset="0"/>
        </a:defRPr>
      </a:lvl9pPr>
    </p:titleStyle>
    <p:bodyStyle>
      <a:lvl1pPr marL="257168" indent="-257168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1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557199" indent="-21430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857228" indent="-171446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200120" indent="-171446" algn="l" rtl="0" eaLnBrk="0" fontAlgn="base" hangingPunct="0">
        <a:spcBef>
          <a:spcPct val="20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543012" indent="-171446" algn="l" rtl="0" eaLnBrk="0" fontAlgn="base" hangingPunct="0">
        <a:spcBef>
          <a:spcPct val="20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755775"/>
          </a:xfrm>
        </p:spPr>
        <p:txBody>
          <a:bodyPr>
            <a:normAutofit/>
          </a:bodyPr>
          <a:lstStyle/>
          <a:p>
            <a:r>
              <a:rPr lang="en-GB" dirty="0" smtClean="0"/>
              <a:t>CCT FF quad for CEPC – how does it compare?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M. Koratzinos</a:t>
            </a:r>
          </a:p>
          <a:p>
            <a:r>
              <a:rPr lang="en-US" dirty="0" smtClean="0"/>
              <a:t>Optics meeting</a:t>
            </a:r>
            <a:endParaRPr lang="en-GB" dirty="0" smtClean="0"/>
          </a:p>
          <a:p>
            <a:r>
              <a:rPr lang="en-GB" dirty="0" smtClean="0"/>
              <a:t>3 /4/2020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53248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preprint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541" r="2541"/>
          <a:stretch/>
        </p:blipFill>
        <p:spPr>
          <a:xfrm>
            <a:off x="76200" y="1711776"/>
            <a:ext cx="8991600" cy="3434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883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899" y="76200"/>
            <a:ext cx="8229600" cy="1143000"/>
          </a:xfrm>
        </p:spPr>
        <p:txBody>
          <a:bodyPr/>
          <a:lstStyle/>
          <a:p>
            <a:r>
              <a:rPr lang="en-GB" dirty="0"/>
              <a:t>I</a:t>
            </a:r>
            <a:r>
              <a:rPr lang="en-GB" dirty="0" smtClean="0"/>
              <a:t>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839200" cy="452596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It seems that the CEPC is giving up the idea of an iron yoke FF quad and replaces it with a CCT design.</a:t>
            </a:r>
          </a:p>
          <a:p>
            <a:r>
              <a:rPr lang="en-GB" dirty="0" smtClean="0"/>
              <a:t>We did this first.</a:t>
            </a:r>
          </a:p>
          <a:p>
            <a:r>
              <a:rPr lang="en-GB" dirty="0" smtClean="0"/>
              <a:t>How close are the two designs?</a:t>
            </a:r>
          </a:p>
          <a:p>
            <a:pPr lvl="0"/>
            <a:r>
              <a:rPr lang="en-GB" dirty="0" smtClean="0"/>
              <a:t>I am comparing the CEPC pre-print with my published work:</a:t>
            </a:r>
          </a:p>
          <a:p>
            <a:pPr marL="0" lvl="0" indent="0">
              <a:buNone/>
            </a:pPr>
            <a:r>
              <a:rPr lang="en-GB" dirty="0" smtClean="0"/>
              <a:t> 	</a:t>
            </a:r>
            <a:r>
              <a:rPr lang="en-GB" i="1" dirty="0" smtClean="0"/>
              <a:t>A </a:t>
            </a:r>
            <a:r>
              <a:rPr lang="en-GB" i="1" dirty="0"/>
              <a:t>Method for Greatly Reduced Edge Effects and </a:t>
            </a:r>
            <a:r>
              <a:rPr lang="en-GB" i="1" dirty="0" smtClean="0"/>
              <a:t>	Crosstalk </a:t>
            </a:r>
            <a:r>
              <a:rPr lang="en-GB" i="1" dirty="0"/>
              <a:t>in CCT </a:t>
            </a:r>
            <a:r>
              <a:rPr lang="en-GB" i="1" dirty="0" smtClean="0"/>
              <a:t>Magnets</a:t>
            </a:r>
            <a:r>
              <a:rPr lang="en-GB" i="1" dirty="0" smtClean="0"/>
              <a:t>, </a:t>
            </a:r>
            <a:r>
              <a:rPr lang="en-GB" i="1" dirty="0"/>
              <a:t>b</a:t>
            </a:r>
            <a:r>
              <a:rPr lang="en-GB" i="1" dirty="0" smtClean="0"/>
              <a:t>y </a:t>
            </a:r>
            <a:r>
              <a:rPr lang="en-GB" i="1" dirty="0"/>
              <a:t>M. Koratzinos, G. Kirby, J. Van Nugteren, E.R. </a:t>
            </a:r>
            <a:r>
              <a:rPr lang="en-GB" i="1" dirty="0" smtClean="0"/>
              <a:t>	</a:t>
            </a:r>
            <a:r>
              <a:rPr lang="en-GB" i="1" dirty="0" smtClean="0"/>
              <a:t>Bielert,</a:t>
            </a:r>
            <a:r>
              <a:rPr lang="en-GB" i="1" dirty="0" smtClean="0"/>
              <a:t> </a:t>
            </a:r>
            <a:r>
              <a:rPr lang="en-GB" i="1" dirty="0" smtClean="0"/>
              <a:t>arXiv:1709.08444 </a:t>
            </a:r>
            <a:r>
              <a:rPr lang="en-GB" i="1" dirty="0"/>
              <a:t>[</a:t>
            </a:r>
            <a:r>
              <a:rPr lang="en-GB" i="1" dirty="0" err="1" smtClean="0"/>
              <a:t>physics.acc-ph</a:t>
            </a:r>
            <a:r>
              <a:rPr lang="en-GB" i="1" dirty="0" smtClean="0"/>
              <a:t>] </a:t>
            </a:r>
            <a:r>
              <a:rPr lang="en-GB" b="1" i="1" dirty="0" smtClean="0"/>
              <a:t>IEEE </a:t>
            </a:r>
            <a:r>
              <a:rPr lang="en-GB" b="1" i="1" dirty="0"/>
              <a:t>Trans. Appl. </a:t>
            </a:r>
            <a:r>
              <a:rPr lang="en-GB" b="1" i="1" dirty="0" err="1"/>
              <a:t>Supercond</a:t>
            </a:r>
            <a:r>
              <a:rPr lang="en-GB" b="1" i="1" dirty="0"/>
              <a:t>.</a:t>
            </a:r>
            <a:r>
              <a:rPr lang="en-GB" i="1" dirty="0"/>
              <a:t> 28 (2018) no.3, 4007305.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0648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0"/>
            <a:ext cx="8229600" cy="868362"/>
          </a:xfrm>
        </p:spPr>
        <p:txBody>
          <a:bodyPr/>
          <a:lstStyle/>
          <a:p>
            <a:r>
              <a:rPr lang="en-GB" dirty="0" smtClean="0"/>
              <a:t>layout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5164"/>
          <a:stretch/>
        </p:blipFill>
        <p:spPr>
          <a:xfrm>
            <a:off x="685800" y="1066800"/>
            <a:ext cx="7853459" cy="25579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485342"/>
            <a:ext cx="5029200" cy="33300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5274" y="423571"/>
            <a:ext cx="1732547" cy="58477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3200" dirty="0" smtClean="0"/>
              <a:t>CEPC</a:t>
            </a:r>
            <a:endParaRPr lang="en-GB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60280" y="3807800"/>
            <a:ext cx="1600201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3200" dirty="0" smtClean="0"/>
              <a:t>FCC-</a:t>
            </a:r>
            <a:r>
              <a:rPr lang="en-GB" sz="3200" dirty="0" err="1" smtClean="0"/>
              <a:t>ee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197993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74"/>
            <a:ext cx="8229600" cy="868362"/>
          </a:xfrm>
        </p:spPr>
        <p:txBody>
          <a:bodyPr/>
          <a:lstStyle/>
          <a:p>
            <a:r>
              <a:rPr lang="en-GB" dirty="0" smtClean="0"/>
              <a:t>parameters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5026" y="1008346"/>
            <a:ext cx="6089320" cy="58496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5274" y="423571"/>
            <a:ext cx="1732547" cy="58477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3200" dirty="0" smtClean="0"/>
              <a:t>CEPC</a:t>
            </a:r>
            <a:endParaRPr lang="en-GB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781799" y="457200"/>
            <a:ext cx="1600201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3200" dirty="0" smtClean="0"/>
              <a:t>FCC-</a:t>
            </a:r>
            <a:r>
              <a:rPr lang="en-GB" sz="3200" dirty="0" err="1" smtClean="0"/>
              <a:t>ee</a:t>
            </a:r>
            <a:endParaRPr lang="en-GB" sz="32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769292"/>
              </p:ext>
            </p:extLst>
          </p:nvPr>
        </p:nvGraphicFramePr>
        <p:xfrm>
          <a:off x="6476999" y="1450286"/>
          <a:ext cx="2209800" cy="487431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09800">
                  <a:extLst>
                    <a:ext uri="{9D8B030D-6E8A-4147-A177-3AD203B41FA5}">
                      <a16:colId xmlns:a16="http://schemas.microsoft.com/office/drawing/2014/main" val="729764039"/>
                    </a:ext>
                  </a:extLst>
                </a:gridCol>
              </a:tblGrid>
              <a:tr h="462752"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432904"/>
                  </a:ext>
                </a:extLst>
              </a:tr>
              <a:tr h="33935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same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961589"/>
                  </a:ext>
                </a:extLst>
              </a:tr>
              <a:tr h="33935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same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401892"/>
                  </a:ext>
                </a:extLst>
              </a:tr>
              <a:tr h="33935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same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6129422"/>
                  </a:ext>
                </a:extLst>
              </a:tr>
              <a:tr h="33935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2.05 X 4.00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6238395"/>
                  </a:ext>
                </a:extLst>
              </a:tr>
              <a:tr h="33935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same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4038745"/>
                  </a:ext>
                </a:extLst>
              </a:tr>
              <a:tr h="33935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6.0mm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7668189"/>
                  </a:ext>
                </a:extLst>
              </a:tr>
              <a:tr h="33935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same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7735188"/>
                  </a:ext>
                </a:extLst>
              </a:tr>
              <a:tr h="33935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5.0mm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476043"/>
                  </a:ext>
                </a:extLst>
              </a:tr>
              <a:tr h="33935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100T/m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3016488"/>
                  </a:ext>
                </a:extLst>
              </a:tr>
              <a:tr h="33935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44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7973023"/>
                  </a:ext>
                </a:extLst>
              </a:tr>
              <a:tr h="33935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9756106"/>
                  </a:ext>
                </a:extLst>
              </a:tr>
              <a:tr h="33935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1121621"/>
                  </a:ext>
                </a:extLst>
              </a:tr>
              <a:tr h="33935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3.0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3003230"/>
                  </a:ext>
                </a:extLst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5270940" y="5638800"/>
            <a:ext cx="762000" cy="381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744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Cross talk – </a:t>
            </a:r>
            <a:r>
              <a:rPr lang="en-GB" dirty="0" smtClean="0"/>
              <a:t>before</a:t>
            </a:r>
            <a:r>
              <a:rPr lang="en-GB" dirty="0" smtClean="0"/>
              <a:t> </a:t>
            </a:r>
            <a:r>
              <a:rPr lang="en-GB" dirty="0" smtClean="0"/>
              <a:t>correction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600200"/>
            <a:ext cx="5861034" cy="4076481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782713"/>
              </p:ext>
            </p:extLst>
          </p:nvPr>
        </p:nvGraphicFramePr>
        <p:xfrm>
          <a:off x="5257800" y="2743200"/>
          <a:ext cx="2362200" cy="278059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62200">
                  <a:extLst>
                    <a:ext uri="{9D8B030D-6E8A-4147-A177-3AD203B41FA5}">
                      <a16:colId xmlns:a16="http://schemas.microsoft.com/office/drawing/2014/main" val="2407101078"/>
                    </a:ext>
                  </a:extLst>
                </a:gridCol>
              </a:tblGrid>
              <a:tr h="30895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FCC-</a:t>
                      </a:r>
                      <a:r>
                        <a:rPr lang="en-GB" sz="1400" dirty="0" err="1" smtClean="0"/>
                        <a:t>ee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197630"/>
                  </a:ext>
                </a:extLst>
              </a:tr>
              <a:tr h="30895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-95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0015613"/>
                  </a:ext>
                </a:extLst>
              </a:tr>
              <a:tr h="30895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-1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1152139"/>
                  </a:ext>
                </a:extLst>
              </a:tr>
              <a:tr h="30895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+20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774679"/>
                  </a:ext>
                </a:extLst>
              </a:tr>
              <a:tr h="30895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+0.2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9383102"/>
                  </a:ext>
                </a:extLst>
              </a:tr>
              <a:tr h="30895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2636440"/>
                  </a:ext>
                </a:extLst>
              </a:tr>
              <a:tr h="30895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6275825"/>
                  </a:ext>
                </a:extLst>
              </a:tr>
              <a:tr h="30895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220384"/>
                  </a:ext>
                </a:extLst>
              </a:tr>
              <a:tr h="30895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359262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3400" y="5791200"/>
            <a:ext cx="73914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CEPC: harmonics at 13mm; FCC-</a:t>
            </a:r>
            <a:r>
              <a:rPr lang="en-GB" dirty="0" err="1" smtClean="0"/>
              <a:t>ee</a:t>
            </a:r>
            <a:r>
              <a:rPr lang="en-GB" dirty="0" smtClean="0"/>
              <a:t>: harmonics at 10mm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3977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Cross-talk: before correction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3241" r="16579"/>
          <a:stretch/>
        </p:blipFill>
        <p:spPr>
          <a:xfrm>
            <a:off x="53121" y="1981201"/>
            <a:ext cx="5052279" cy="335280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038600" y="2057400"/>
            <a:ext cx="4861279" cy="29193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53000" y="5486400"/>
            <a:ext cx="2438400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Note: vertical scales are different: on the right: field strength in T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5486400"/>
            <a:ext cx="3352800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Note: CEPC quad is only 40cm long; FCC-</a:t>
            </a:r>
            <a:r>
              <a:rPr lang="en-GB" dirty="0" err="1" smtClean="0"/>
              <a:t>ee</a:t>
            </a:r>
            <a:r>
              <a:rPr lang="en-GB" dirty="0" smtClean="0"/>
              <a:t> quad is full length (1.2m)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644136"/>
            <a:ext cx="6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CEPC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696200" y="1644136"/>
            <a:ext cx="836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FCC-</a:t>
            </a:r>
            <a:r>
              <a:rPr lang="en-GB" dirty="0" err="1" smtClean="0"/>
              <a:t>ee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6271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5778"/>
            <a:ext cx="8229600" cy="868362"/>
          </a:xfrm>
        </p:spPr>
        <p:txBody>
          <a:bodyPr/>
          <a:lstStyle/>
          <a:p>
            <a:r>
              <a:rPr lang="en-GB" dirty="0" smtClean="0"/>
              <a:t>Cross </a:t>
            </a:r>
            <a:r>
              <a:rPr lang="en-GB" dirty="0" smtClean="0"/>
              <a:t>talk – after correction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687605"/>
            <a:ext cx="1732547" cy="58477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3200" dirty="0" smtClean="0"/>
              <a:t>CEPC</a:t>
            </a:r>
            <a:endParaRPr lang="en-GB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6218329" y="687604"/>
            <a:ext cx="1600201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3200" dirty="0" smtClean="0"/>
              <a:t>FCC-</a:t>
            </a:r>
            <a:r>
              <a:rPr lang="en-GB" sz="3200" dirty="0" err="1" smtClean="0"/>
              <a:t>ee</a:t>
            </a:r>
            <a:endParaRPr lang="en-GB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520992" y="5856285"/>
            <a:ext cx="69342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After correction, limit would be related to alignment and groove accuracy, the method itself can be arbitrarily accurate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3488"/>
          <a:stretch/>
        </p:blipFill>
        <p:spPr>
          <a:xfrm>
            <a:off x="152400" y="1683682"/>
            <a:ext cx="5313709" cy="38027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3066" y="1828800"/>
            <a:ext cx="4654734" cy="3128772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730470" y="2940270"/>
            <a:ext cx="3651066" cy="0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340534" y="2230820"/>
            <a:ext cx="3651066" cy="0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6373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GB" dirty="0" smtClean="0"/>
              <a:t>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…another point where our Chinese colleagues have converged to our design.</a:t>
            </a:r>
          </a:p>
          <a:p>
            <a:r>
              <a:rPr lang="en-GB" dirty="0" smtClean="0"/>
              <a:t>My paper is referenced, but the FCC project is not…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04618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CEG">
  <a:themeElements>
    <a:clrScheme name="lCEG 3">
      <a:dk1>
        <a:srgbClr val="2B166E"/>
      </a:dk1>
      <a:lt1>
        <a:srgbClr val="FFFFFF"/>
      </a:lt1>
      <a:dk2>
        <a:srgbClr val="3F9D6C"/>
      </a:dk2>
      <a:lt2>
        <a:srgbClr val="DDDDDD"/>
      </a:lt2>
      <a:accent1>
        <a:srgbClr val="5BCD81"/>
      </a:accent1>
      <a:accent2>
        <a:srgbClr val="3399FF"/>
      </a:accent2>
      <a:accent3>
        <a:srgbClr val="FFFFFF"/>
      </a:accent3>
      <a:accent4>
        <a:srgbClr val="23115D"/>
      </a:accent4>
      <a:accent5>
        <a:srgbClr val="B5E3C1"/>
      </a:accent5>
      <a:accent6>
        <a:srgbClr val="2D8AE7"/>
      </a:accent6>
      <a:hlink>
        <a:srgbClr val="6666FF"/>
      </a:hlink>
      <a:folHlink>
        <a:srgbClr val="6C9BBE"/>
      </a:folHlink>
    </a:clrScheme>
    <a:fontScheme name="lCE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1">
                <a:alpha val="0"/>
              </a:schemeClr>
            </a:gs>
            <a:gs pos="50000">
              <a:srgbClr val="FF9900"/>
            </a:gs>
            <a:gs pos="100000">
              <a:schemeClr val="bg1">
                <a:alpha val="0"/>
              </a:schemeClr>
            </a:gs>
          </a:gsLst>
          <a:lin ang="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Wingdings" panose="05000000000000000000" pitchFamily="2" charset="2"/>
          <a:buNone/>
          <a:tabLst/>
          <a:defRPr kumimoji="0" lang="en-US" altLang="zh-CN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1">
                <a:alpha val="0"/>
              </a:schemeClr>
            </a:gs>
            <a:gs pos="50000">
              <a:srgbClr val="FF9900"/>
            </a:gs>
            <a:gs pos="100000">
              <a:schemeClr val="bg1">
                <a:alpha val="0"/>
              </a:schemeClr>
            </a:gs>
          </a:gsLst>
          <a:lin ang="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Wingdings" panose="05000000000000000000" pitchFamily="2" charset="2"/>
          <a:buNone/>
          <a:tabLst/>
          <a:defRPr kumimoji="0" lang="en-US" altLang="zh-CN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lCEG 1">
        <a:dk1>
          <a:srgbClr val="2B166E"/>
        </a:dk1>
        <a:lt1>
          <a:srgbClr val="FFFFFF"/>
        </a:lt1>
        <a:dk2>
          <a:srgbClr val="336699"/>
        </a:dk2>
        <a:lt2>
          <a:srgbClr val="DDDDDD"/>
        </a:lt2>
        <a:accent1>
          <a:srgbClr val="458F8F"/>
        </a:accent1>
        <a:accent2>
          <a:srgbClr val="CCCC00"/>
        </a:accent2>
        <a:accent3>
          <a:srgbClr val="FFFFFF"/>
        </a:accent3>
        <a:accent4>
          <a:srgbClr val="23115D"/>
        </a:accent4>
        <a:accent5>
          <a:srgbClr val="B0C6C6"/>
        </a:accent5>
        <a:accent6>
          <a:srgbClr val="B9B900"/>
        </a:accent6>
        <a:hlink>
          <a:srgbClr val="9999FF"/>
        </a:hlink>
        <a:folHlink>
          <a:srgbClr val="6C9B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EG 2">
        <a:dk1>
          <a:srgbClr val="666633"/>
        </a:dk1>
        <a:lt1>
          <a:srgbClr val="FFFFFF"/>
        </a:lt1>
        <a:dk2>
          <a:srgbClr val="000066"/>
        </a:dk2>
        <a:lt2>
          <a:srgbClr val="F7F4D5"/>
        </a:lt2>
        <a:accent1>
          <a:srgbClr val="C86C62"/>
        </a:accent1>
        <a:accent2>
          <a:srgbClr val="D3A5DF"/>
        </a:accent2>
        <a:accent3>
          <a:srgbClr val="FFFFFF"/>
        </a:accent3>
        <a:accent4>
          <a:srgbClr val="56562A"/>
        </a:accent4>
        <a:accent5>
          <a:srgbClr val="E0BAB7"/>
        </a:accent5>
        <a:accent6>
          <a:srgbClr val="BF95CA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EG 3">
        <a:dk1>
          <a:srgbClr val="2B166E"/>
        </a:dk1>
        <a:lt1>
          <a:srgbClr val="FFFFFF"/>
        </a:lt1>
        <a:dk2>
          <a:srgbClr val="3F9D6C"/>
        </a:dk2>
        <a:lt2>
          <a:srgbClr val="DDDDDD"/>
        </a:lt2>
        <a:accent1>
          <a:srgbClr val="5BCD81"/>
        </a:accent1>
        <a:accent2>
          <a:srgbClr val="3399FF"/>
        </a:accent2>
        <a:accent3>
          <a:srgbClr val="FFFFFF"/>
        </a:accent3>
        <a:accent4>
          <a:srgbClr val="23115D"/>
        </a:accent4>
        <a:accent5>
          <a:srgbClr val="B5E3C1"/>
        </a:accent5>
        <a:accent6>
          <a:srgbClr val="2D8AE7"/>
        </a:accent6>
        <a:hlink>
          <a:srgbClr val="6666FF"/>
        </a:hlink>
        <a:folHlink>
          <a:srgbClr val="6C9B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53623</TotalTime>
  <Words>265</Words>
  <Application>Microsoft Office PowerPoint</Application>
  <PresentationFormat>On-screen Show (4:3)</PresentationFormat>
  <Paragraphs>53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Verdana</vt:lpstr>
      <vt:lpstr>Wingdings</vt:lpstr>
      <vt:lpstr>Office Theme</vt:lpstr>
      <vt:lpstr>lCEG</vt:lpstr>
      <vt:lpstr>Image</vt:lpstr>
      <vt:lpstr>CCT FF quad for CEPC – how does it compare?</vt:lpstr>
      <vt:lpstr>New preprint </vt:lpstr>
      <vt:lpstr>Introduction</vt:lpstr>
      <vt:lpstr>layout</vt:lpstr>
      <vt:lpstr>parameters</vt:lpstr>
      <vt:lpstr>Cross talk – before correction</vt:lpstr>
      <vt:lpstr>Cross-talk: before correction</vt:lpstr>
      <vt:lpstr>Cross talk – after correction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Bunch length/emittances</dc:title>
  <dc:creator>m Koratzinos</dc:creator>
  <cp:lastModifiedBy>m Koratzinos</cp:lastModifiedBy>
  <cp:revision>371</cp:revision>
  <dcterms:created xsi:type="dcterms:W3CDTF">2006-08-16T00:00:00Z</dcterms:created>
  <dcterms:modified xsi:type="dcterms:W3CDTF">2020-04-03T06:57:23Z</dcterms:modified>
</cp:coreProperties>
</file>