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3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6A403-93D9-410C-97C0-1D0663B12E5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1122361"/>
            <a:ext cx="77724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646FC-C646-487C-93C9-224371A73B3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67675-508A-4187-BFFA-3AE3C1D72F7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23B9C5-78E5-4164-B3FC-1F6CA88E6FC9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13867-CD21-4E88-AD4F-54E96CCD632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CF73B-B97B-4825-A9F8-5E2ABB7A79B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3EC666-7478-4EDF-8F47-7D9038EE135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8522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F2876-8358-4600-94CB-F4132C9C333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AA095-8984-4562-95FF-018A2ABEED1D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8BE82-196E-4273-9792-7033CB78FF7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4016E8-D9DC-43F8-98F7-2B4A5B6DA8D6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699DB-C087-4415-A9EC-FF35D3FBE89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307E3-3E94-43A6-9EDB-2F054AABA07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8E1C64-B0E7-4BA5-8361-8F709094A34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72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E9A709-495C-4961-848A-2AC36FFA77A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543675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F9A525-5D84-47A7-91BF-8AC452F5D5E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4349F-5FF4-42F2-8763-C50C9027003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4D026A-B9C1-4C6C-BB9B-E3F9AACAE6C0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4F429-B881-4337-B0D6-F216C36FDF0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C00F9-09B7-4444-BA3F-9A9D2B86E09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129C08-5320-4E2F-9159-299E1861A72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61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EDA81-E20F-4324-A119-B5C0BC11B8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E1346-6560-4B73-8251-C01BBFCF2D5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66ABC-6AC6-40C8-A3C7-679B8FC850D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EF9755D-2C64-42D4-9A94-493A79B3E49F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66741-DF96-45D5-B5C7-4F5EB6F8F66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D3B60-EFE2-4E04-9155-766C4D15FA5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EA16CF-E821-4EBD-9244-72FDE9644D3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71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3850D-6633-458C-93DA-D81872AEC5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78F6A-7784-4D1A-8536-ECCA9431FF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F7EB9-4ABE-46CB-A51B-8408B33F108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13A1F3-C13D-44FD-AB7B-F959ABA30A03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939DF-A94F-4113-9F1E-215893C0613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98318-1598-40EA-91EF-0FF07BC4C5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31AA5D-063C-44BF-99FC-C4CB0ABB110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62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98EDF-2651-41B0-8F3B-8ED5F0BFB18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3BF8A-81BA-4828-B5DC-FD8A4BE4411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B9F40-ABFD-4695-885F-9294216BA8C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29149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70CCC-D513-4447-9B4A-EC8658E5D81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C8F302-F7CA-40D0-A1D1-C5B424B28EFF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442E9-DA23-4116-849D-BB96447C77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25F4E-8D14-469B-87B5-A0EBEE90786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A8B8BD-A50C-4CA8-99C2-F997D7EFE3B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57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1922F-6518-4EA3-B9D2-D8B9AADFF7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695D8-7D9E-41BC-A0FB-A0C073B1DE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41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33416-2C57-4815-96E0-C7067E115D6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838" y="2505071"/>
            <a:ext cx="386834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1B966-A1E5-4D40-9385-2AF4BAD28B5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388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ECBE91-E03D-4066-AF7C-F94B5EF3271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F533CA-F8C0-4DB5-A12D-FC709E43B7D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2DD120-DB89-4FC4-98DB-74239277A9F5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B5861E-D06B-4EA3-AADC-5819D8EB77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8D788B-E215-49A8-AE93-A0C6EB62FAE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DAA05E2-E490-44CB-9D31-F6FC0A0627F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04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47260-C4D0-4C94-B95F-0D1D9B01950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FF520F-2D07-4149-BA73-AD5C4D4FDD7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24268D-30BC-46C2-ADCF-DA78B01457A9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3917B-1EDD-408C-83F4-45947F89C73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572CCC-DF6D-4F0E-ACBB-D955A63F225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ABB5EB-378A-4AA6-9E4C-C646FBC423D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55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6126B-A55E-4999-8F93-6794C96E2F2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8A189D-8D25-415F-AE12-317AA3EBAA46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711C68-73AA-46E4-A7B2-00F8EBC6A3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A2774-48BF-453A-B5AF-E2DA02C428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E4FC07-6691-4114-AAA6-110781CEF31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24673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7589A-C933-40E0-B3BB-8F1DFE1547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8F3E6-6087-430B-B612-431A4B1F928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E3996-67C3-42F2-95D3-FB89936C182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CFFA7-E526-4F11-84CB-4F229C27640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B09001-3942-4229-A8C6-50CD2FC32E8C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A76B9-86CE-4869-8722-E00A8C643B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A95513-E06B-43DA-A1F1-C98A892A568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DAA204-930B-43C9-85C8-5EED12DD3AE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507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8E843-754C-4413-AFEA-A1974C45F0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20422D-CEB9-423A-AD4C-AC9FBA70CA6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FF7BF-D15B-44A5-A9EE-CE500521E78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8FF064-2076-4A8D-8C43-0D6A1609105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62616A-9106-4D99-8CA7-A3AFEB7A5654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20703-CE6E-43DF-A246-747FE723A3D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475DA-55B3-4390-AA28-3CFAD9103A9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46577E-C175-45FE-A0BC-8DED280509B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11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DE278A-987B-4483-967D-F8B1FE104F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1FE1F-9E72-4E0A-B1FE-0B7A503803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1C9A1-23DF-4282-9BC6-E7F1E4C9B1B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81BCC75-743B-467E-BA9D-16AAE7642388}" type="datetime1">
              <a:rPr lang="en-GB"/>
              <a:pPr lvl="0"/>
              <a:t>03/04/2020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AB00C-8C5F-4E07-8125-2E565E705790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028949" y="6356351"/>
            <a:ext cx="3086099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3BB41-2432-4805-A305-47731F6213D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457949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48897AF-0ED4-44DC-9900-823DF9619B1C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A9680-F5FD-40B9-822D-988F2F20FE2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760415"/>
            <a:ext cx="7772400" cy="2387598"/>
          </a:xfrm>
        </p:spPr>
        <p:txBody>
          <a:bodyPr/>
          <a:lstStyle/>
          <a:p>
            <a:pPr lvl="0"/>
            <a:r>
              <a:rPr lang="en-US" sz="5400"/>
              <a:t>thoughts on orbit tolerance with monochromatization*</a:t>
            </a:r>
            <a:endParaRPr lang="en-GB" sz="5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499B1E-A937-4D74-8CE6-DDB86EF81A5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057275" y="4017965"/>
            <a:ext cx="6858000" cy="1655758"/>
          </a:xfrm>
        </p:spPr>
        <p:txBody>
          <a:bodyPr/>
          <a:lstStyle/>
          <a:p>
            <a:pPr lvl="0"/>
            <a:r>
              <a:rPr lang="en-US"/>
              <a:t>Frank Zimmermann</a:t>
            </a:r>
          </a:p>
          <a:p>
            <a:pPr lvl="0"/>
            <a:r>
              <a:rPr lang="en-US"/>
              <a:t>115</a:t>
            </a:r>
            <a:r>
              <a:rPr lang="en-US" baseline="30000"/>
              <a:t>th</a:t>
            </a:r>
            <a:r>
              <a:rPr lang="en-US"/>
              <a:t> FCC-ee Optics Design Meeting, 3 April 2020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7A1058-BFBE-49A5-BBD3-75719D230A31}"/>
              </a:ext>
            </a:extLst>
          </p:cNvPr>
          <p:cNvSpPr txBox="1"/>
          <p:nvPr/>
        </p:nvSpPr>
        <p:spPr>
          <a:xfrm>
            <a:off x="3204653" y="5774419"/>
            <a:ext cx="4711546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*thanks to Jörg Wenninger for raising this issue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B050"/>
                </a:solidFill>
                <a:latin typeface="Calibri"/>
              </a:rPr>
              <a:t>comments made during the meeting in green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05ED4CD8-168C-4DF1-B1FB-634A093CD210}"/>
              </a:ext>
            </a:extLst>
          </p:cNvPr>
          <p:cNvGrpSpPr/>
          <p:nvPr/>
        </p:nvGrpSpPr>
        <p:grpSpPr>
          <a:xfrm>
            <a:off x="4135758" y="2398398"/>
            <a:ext cx="581018" cy="1824986"/>
            <a:chOff x="4135758" y="2398398"/>
            <a:chExt cx="581018" cy="1824986"/>
          </a:xfrm>
        </p:grpSpPr>
        <p:cxnSp>
          <p:nvCxnSpPr>
            <p:cNvPr id="3" name="Straight Arrow Connector 4">
              <a:extLst>
                <a:ext uri="{FF2B5EF4-FFF2-40B4-BE49-F238E27FC236}">
                  <a16:creationId xmlns:a16="http://schemas.microsoft.com/office/drawing/2014/main" id="{4E666443-3A9D-44B0-B77E-CF2BC556EACB}"/>
                </a:ext>
              </a:extLst>
            </p:cNvPr>
            <p:cNvCxnSpPr/>
            <p:nvPr/>
          </p:nvCxnSpPr>
          <p:spPr>
            <a:xfrm>
              <a:off x="4135758" y="2398398"/>
              <a:ext cx="58101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4" name="Straight Arrow Connector 5">
              <a:extLst>
                <a:ext uri="{FF2B5EF4-FFF2-40B4-BE49-F238E27FC236}">
                  <a16:creationId xmlns:a16="http://schemas.microsoft.com/office/drawing/2014/main" id="{04BD13D9-697C-4381-81CB-2E8CECA61A6D}"/>
                </a:ext>
              </a:extLst>
            </p:cNvPr>
            <p:cNvCxnSpPr/>
            <p:nvPr/>
          </p:nvCxnSpPr>
          <p:spPr>
            <a:xfrm>
              <a:off x="4135758" y="2813681"/>
              <a:ext cx="58101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5" name="Straight Arrow Connector 6">
              <a:extLst>
                <a:ext uri="{FF2B5EF4-FFF2-40B4-BE49-F238E27FC236}">
                  <a16:creationId xmlns:a16="http://schemas.microsoft.com/office/drawing/2014/main" id="{18108061-D31C-4A81-AE80-1CE6C5A34372}"/>
                </a:ext>
              </a:extLst>
            </p:cNvPr>
            <p:cNvCxnSpPr/>
            <p:nvPr/>
          </p:nvCxnSpPr>
          <p:spPr>
            <a:xfrm>
              <a:off x="4135758" y="3263265"/>
              <a:ext cx="58101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6" name="Straight Arrow Connector 7">
              <a:extLst>
                <a:ext uri="{FF2B5EF4-FFF2-40B4-BE49-F238E27FC236}">
                  <a16:creationId xmlns:a16="http://schemas.microsoft.com/office/drawing/2014/main" id="{6ACFD7F1-08D7-4034-B451-97CEEE48BF0C}"/>
                </a:ext>
              </a:extLst>
            </p:cNvPr>
            <p:cNvCxnSpPr/>
            <p:nvPr/>
          </p:nvCxnSpPr>
          <p:spPr>
            <a:xfrm>
              <a:off x="4135758" y="3731895"/>
              <a:ext cx="58101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7" name="Straight Arrow Connector 8">
              <a:extLst>
                <a:ext uri="{FF2B5EF4-FFF2-40B4-BE49-F238E27FC236}">
                  <a16:creationId xmlns:a16="http://schemas.microsoft.com/office/drawing/2014/main" id="{DB6FAA12-6528-4FD1-8B7B-673786AEEEBB}"/>
                </a:ext>
              </a:extLst>
            </p:cNvPr>
            <p:cNvCxnSpPr/>
            <p:nvPr/>
          </p:nvCxnSpPr>
          <p:spPr>
            <a:xfrm>
              <a:off x="4135758" y="4223384"/>
              <a:ext cx="58101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39A62148-E7C7-4D5A-A680-70B79FD9906C}"/>
              </a:ext>
            </a:extLst>
          </p:cNvPr>
          <p:cNvGrpSpPr/>
          <p:nvPr/>
        </p:nvGrpSpPr>
        <p:grpSpPr>
          <a:xfrm>
            <a:off x="5286375" y="2378454"/>
            <a:ext cx="581028" cy="1824987"/>
            <a:chOff x="5286375" y="2378454"/>
            <a:chExt cx="581028" cy="1824987"/>
          </a:xfrm>
        </p:grpSpPr>
        <p:cxnSp>
          <p:nvCxnSpPr>
            <p:cNvPr id="9" name="Straight Arrow Connector 11">
              <a:extLst>
                <a:ext uri="{FF2B5EF4-FFF2-40B4-BE49-F238E27FC236}">
                  <a16:creationId xmlns:a16="http://schemas.microsoft.com/office/drawing/2014/main" id="{29F5E5CC-E511-42C5-A3D6-F1058B747AD9}"/>
                </a:ext>
              </a:extLst>
            </p:cNvPr>
            <p:cNvCxnSpPr/>
            <p:nvPr/>
          </p:nvCxnSpPr>
          <p:spPr>
            <a:xfrm rot="10799991">
              <a:off x="5286375" y="4203441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0" name="Straight Arrow Connector 12">
              <a:extLst>
                <a:ext uri="{FF2B5EF4-FFF2-40B4-BE49-F238E27FC236}">
                  <a16:creationId xmlns:a16="http://schemas.microsoft.com/office/drawing/2014/main" id="{C50E8C3B-4882-4F19-AB4D-B29B6D57D2A8}"/>
                </a:ext>
              </a:extLst>
            </p:cNvPr>
            <p:cNvCxnSpPr/>
            <p:nvPr/>
          </p:nvCxnSpPr>
          <p:spPr>
            <a:xfrm rot="10799991">
              <a:off x="5286375" y="3788158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1" name="Straight Arrow Connector 13">
              <a:extLst>
                <a:ext uri="{FF2B5EF4-FFF2-40B4-BE49-F238E27FC236}">
                  <a16:creationId xmlns:a16="http://schemas.microsoft.com/office/drawing/2014/main" id="{CD94B500-F58B-440F-A4AC-CC2B568450AD}"/>
                </a:ext>
              </a:extLst>
            </p:cNvPr>
            <p:cNvCxnSpPr/>
            <p:nvPr/>
          </p:nvCxnSpPr>
          <p:spPr>
            <a:xfrm rot="10799991">
              <a:off x="5286375" y="3338574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2" name="Straight Arrow Connector 14">
              <a:extLst>
                <a:ext uri="{FF2B5EF4-FFF2-40B4-BE49-F238E27FC236}">
                  <a16:creationId xmlns:a16="http://schemas.microsoft.com/office/drawing/2014/main" id="{BC961677-AE4F-4077-93E8-7B03F543ABF9}"/>
                </a:ext>
              </a:extLst>
            </p:cNvPr>
            <p:cNvCxnSpPr/>
            <p:nvPr/>
          </p:nvCxnSpPr>
          <p:spPr>
            <a:xfrm rot="10799991">
              <a:off x="5286375" y="2869944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3" name="Straight Arrow Connector 15">
              <a:extLst>
                <a:ext uri="{FF2B5EF4-FFF2-40B4-BE49-F238E27FC236}">
                  <a16:creationId xmlns:a16="http://schemas.microsoft.com/office/drawing/2014/main" id="{5A6CFAD8-370C-4313-AF82-C3E6C1278244}"/>
                </a:ext>
              </a:extLst>
            </p:cNvPr>
            <p:cNvCxnSpPr/>
            <p:nvPr/>
          </p:nvCxnSpPr>
          <p:spPr>
            <a:xfrm rot="10799991">
              <a:off x="5286375" y="2378454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14" name="TextBox 16">
            <a:extLst>
              <a:ext uri="{FF2B5EF4-FFF2-40B4-BE49-F238E27FC236}">
                <a16:creationId xmlns:a16="http://schemas.microsoft.com/office/drawing/2014/main" id="{F047F4B7-7425-494C-B32D-BD7B30FC7A98}"/>
              </a:ext>
            </a:extLst>
          </p:cNvPr>
          <p:cNvSpPr txBox="1"/>
          <p:nvPr/>
        </p:nvSpPr>
        <p:spPr>
          <a:xfrm>
            <a:off x="1792132" y="206901"/>
            <a:ext cx="510781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ideal monochromatization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B159789E-4140-4533-B0E1-7457A914794D}"/>
              </a:ext>
            </a:extLst>
          </p:cNvPr>
          <p:cNvSpPr txBox="1"/>
          <p:nvPr/>
        </p:nvSpPr>
        <p:spPr>
          <a:xfrm>
            <a:off x="4096704" y="1524716"/>
            <a:ext cx="904871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e</a:t>
            </a:r>
            <a:r>
              <a:rPr lang="en-US" sz="3200" b="1" i="0" u="none" strike="noStrike" kern="1200" cap="none" spc="0" baseline="30000">
                <a:solidFill>
                  <a:srgbClr val="0070C0"/>
                </a:solidFill>
                <a:uFillTx/>
                <a:latin typeface="Calibri"/>
              </a:rPr>
              <a:t>-</a:t>
            </a:r>
            <a:endParaRPr lang="en-GB" sz="3200" b="1" i="0" u="none" strike="noStrike" kern="1200" cap="none" spc="0" baseline="30000">
              <a:solidFill>
                <a:srgbClr val="0070C0"/>
              </a:solidFill>
              <a:uFillTx/>
              <a:latin typeface="Calibri"/>
            </a:endParaRP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2A18AC59-04DE-4FEA-9B42-97BA5DFEBDAD}"/>
              </a:ext>
            </a:extLst>
          </p:cNvPr>
          <p:cNvSpPr txBox="1"/>
          <p:nvPr/>
        </p:nvSpPr>
        <p:spPr>
          <a:xfrm>
            <a:off x="5623559" y="1541678"/>
            <a:ext cx="904871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e</a:t>
            </a:r>
            <a:r>
              <a:rPr lang="en-US" sz="3200" b="1" i="0" u="none" strike="noStrike" kern="1200" cap="none" spc="0" baseline="30000">
                <a:solidFill>
                  <a:srgbClr val="FF0000"/>
                </a:solidFill>
                <a:uFillTx/>
                <a:latin typeface="Calibri"/>
              </a:rPr>
              <a:t>+</a:t>
            </a:r>
            <a:endParaRPr lang="en-GB" sz="3200" b="1" i="0" u="none" strike="noStrike" kern="1200" cap="none" spc="0" baseline="30000">
              <a:solidFill>
                <a:srgbClr val="FF0000"/>
              </a:solidFill>
              <a:uFillTx/>
              <a:latin typeface="Calibri"/>
            </a:endParaRPr>
          </a:p>
        </p:txBody>
      </p:sp>
      <p:cxnSp>
        <p:nvCxnSpPr>
          <p:cNvPr id="17" name="Straight Arrow Connector 20">
            <a:extLst>
              <a:ext uri="{FF2B5EF4-FFF2-40B4-BE49-F238E27FC236}">
                <a16:creationId xmlns:a16="http://schemas.microsoft.com/office/drawing/2014/main" id="{8AB1BC62-F1A8-4F26-8CC9-6C3863347200}"/>
              </a:ext>
            </a:extLst>
          </p:cNvPr>
          <p:cNvCxnSpPr/>
          <p:nvPr/>
        </p:nvCxnSpPr>
        <p:spPr>
          <a:xfrm flipV="1">
            <a:off x="2443276" y="2216231"/>
            <a:ext cx="0" cy="3024424"/>
          </a:xfrm>
          <a:prstGeom prst="straightConnector1">
            <a:avLst/>
          </a:prstGeom>
          <a:noFill/>
          <a:ln w="31747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18" name="TextBox 21">
            <a:extLst>
              <a:ext uri="{FF2B5EF4-FFF2-40B4-BE49-F238E27FC236}">
                <a16:creationId xmlns:a16="http://schemas.microsoft.com/office/drawing/2014/main" id="{17CCC503-BFD6-4A92-98C3-7669484D0027}"/>
              </a:ext>
            </a:extLst>
          </p:cNvPr>
          <p:cNvSpPr txBox="1"/>
          <p:nvPr/>
        </p:nvSpPr>
        <p:spPr>
          <a:xfrm>
            <a:off x="1792132" y="2104427"/>
            <a:ext cx="340156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x</a:t>
            </a:r>
            <a:endParaRPr lang="en-GB" sz="28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9" name="Straight Arrow Connector 22">
            <a:extLst>
              <a:ext uri="{FF2B5EF4-FFF2-40B4-BE49-F238E27FC236}">
                <a16:creationId xmlns:a16="http://schemas.microsoft.com/office/drawing/2014/main" id="{045CE4F1-2E9C-47C0-832C-D23F466B342F}"/>
              </a:ext>
            </a:extLst>
          </p:cNvPr>
          <p:cNvCxnSpPr/>
          <p:nvPr/>
        </p:nvCxnSpPr>
        <p:spPr>
          <a:xfrm>
            <a:off x="2443276" y="5240655"/>
            <a:ext cx="3023491" cy="0"/>
          </a:xfrm>
          <a:prstGeom prst="straightConnector1">
            <a:avLst/>
          </a:prstGeom>
          <a:noFill/>
          <a:ln w="31747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0" name="TextBox 24">
            <a:extLst>
              <a:ext uri="{FF2B5EF4-FFF2-40B4-BE49-F238E27FC236}">
                <a16:creationId xmlns:a16="http://schemas.microsoft.com/office/drawing/2014/main" id="{BC1ACE3E-CA38-4107-B4AE-BBE0877A02CB}"/>
              </a:ext>
            </a:extLst>
          </p:cNvPr>
          <p:cNvSpPr txBox="1"/>
          <p:nvPr/>
        </p:nvSpPr>
        <p:spPr>
          <a:xfrm>
            <a:off x="5573917" y="5223445"/>
            <a:ext cx="32412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endParaRPr lang="en-GB" sz="28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08B36D05-8661-4E0E-86BF-A1DA566448D0}"/>
                  </a:ext>
                </a:extLst>
              </p:cNvPr>
              <p:cNvSpPr txBox="1"/>
              <p:nvPr/>
            </p:nvSpPr>
            <p:spPr>
              <a:xfrm>
                <a:off x="3867500" y="4428530"/>
                <a:ext cx="951798" cy="52321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sz="2800" b="0" i="0" u="none" strike="noStrike" kern="1200" cap="none" spc="0" baseline="0">
                    <a:solidFill>
                      <a:srgbClr val="0070C0"/>
                    </a:solidFill>
                    <a:uFillTx/>
                    <a:latin typeface="Calibri"/>
                  </a:rPr>
                  <a:t>&gt;0</a:t>
                </a:r>
              </a:p>
            </p:txBody>
          </p:sp>
        </mc:Choice>
        <mc:Fallback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08B36D05-8661-4E0E-86BF-A1DA56644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7500" y="4428530"/>
                <a:ext cx="951798" cy="523219"/>
              </a:xfrm>
              <a:prstGeom prst="rect">
                <a:avLst/>
              </a:prstGeom>
              <a:blipFill>
                <a:blip r:embed="rId2"/>
                <a:stretch>
                  <a:fillRect t="-10465" b="-32558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6">
                <a:extLst>
                  <a:ext uri="{FF2B5EF4-FFF2-40B4-BE49-F238E27FC236}">
                    <a16:creationId xmlns:a16="http://schemas.microsoft.com/office/drawing/2014/main" id="{D8FA8BB7-0232-4309-8E2D-6EF4D1C7B6F9}"/>
                  </a:ext>
                </a:extLst>
              </p:cNvPr>
              <p:cNvSpPr txBox="1"/>
              <p:nvPr/>
            </p:nvSpPr>
            <p:spPr>
              <a:xfrm>
                <a:off x="5260076" y="4422129"/>
                <a:ext cx="1151915" cy="55720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i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28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0</a:t>
                </a:r>
              </a:p>
            </p:txBody>
          </p:sp>
        </mc:Choice>
        <mc:Fallback>
          <p:sp>
            <p:nvSpPr>
              <p:cNvPr id="22" name="TextBox 26">
                <a:extLst>
                  <a:ext uri="{FF2B5EF4-FFF2-40B4-BE49-F238E27FC236}">
                    <a16:creationId xmlns:a16="http://schemas.microsoft.com/office/drawing/2014/main" id="{D8FA8BB7-0232-4309-8E2D-6EF4D1C7B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076" y="4422129"/>
                <a:ext cx="1151915" cy="557207"/>
              </a:xfrm>
              <a:prstGeom prst="rect">
                <a:avLst/>
              </a:prstGeom>
              <a:blipFill>
                <a:blip r:embed="rId3"/>
                <a:stretch>
                  <a:fillRect t="-9783" b="-23913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7">
                <a:extLst>
                  <a:ext uri="{FF2B5EF4-FFF2-40B4-BE49-F238E27FC236}">
                    <a16:creationId xmlns:a16="http://schemas.microsoft.com/office/drawing/2014/main" id="{16974D6F-F63A-45CA-9B75-2575D6D34369}"/>
                  </a:ext>
                </a:extLst>
              </p:cNvPr>
              <p:cNvSpPr txBox="1"/>
              <p:nvPr/>
            </p:nvSpPr>
            <p:spPr>
              <a:xfrm>
                <a:off x="2836496" y="2589599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3" name="TextBox 27">
                <a:extLst>
                  <a:ext uri="{FF2B5EF4-FFF2-40B4-BE49-F238E27FC236}">
                    <a16:creationId xmlns:a16="http://schemas.microsoft.com/office/drawing/2014/main" id="{16974D6F-F63A-45CA-9B75-2575D6D34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496" y="2589599"/>
                <a:ext cx="1122682" cy="3693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9">
                <a:extLst>
                  <a:ext uri="{FF2B5EF4-FFF2-40B4-BE49-F238E27FC236}">
                    <a16:creationId xmlns:a16="http://schemas.microsoft.com/office/drawing/2014/main" id="{B9019C11-5EE4-44F5-A424-4FCCA6FBD330}"/>
                  </a:ext>
                </a:extLst>
              </p:cNvPr>
              <p:cNvSpPr txBox="1"/>
              <p:nvPr/>
            </p:nvSpPr>
            <p:spPr>
              <a:xfrm>
                <a:off x="2830918" y="3526209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4" name="TextBox 29">
                <a:extLst>
                  <a:ext uri="{FF2B5EF4-FFF2-40B4-BE49-F238E27FC236}">
                    <a16:creationId xmlns:a16="http://schemas.microsoft.com/office/drawing/2014/main" id="{B9019C11-5EE4-44F5-A424-4FCCA6FBD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918" y="3526209"/>
                <a:ext cx="1122682" cy="3693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345A3FD9-949D-4DF1-9A3B-FDAFFBF053D0}"/>
                  </a:ext>
                </a:extLst>
              </p:cNvPr>
              <p:cNvSpPr txBox="1"/>
              <p:nvPr/>
            </p:nvSpPr>
            <p:spPr>
              <a:xfrm>
                <a:off x="2804144" y="4113199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345A3FD9-949D-4DF1-9A3B-FDAFFBF05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144" y="4113199"/>
                <a:ext cx="1307025" cy="3693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31">
                <a:extLst>
                  <a:ext uri="{FF2B5EF4-FFF2-40B4-BE49-F238E27FC236}">
                    <a16:creationId xmlns:a16="http://schemas.microsoft.com/office/drawing/2014/main" id="{45CA45DC-519F-4634-986B-1CAC60B62E49}"/>
                  </a:ext>
                </a:extLst>
              </p:cNvPr>
              <p:cNvSpPr txBox="1"/>
              <p:nvPr/>
            </p:nvSpPr>
            <p:spPr>
              <a:xfrm>
                <a:off x="2830918" y="2139668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6" name="TextBox 31">
                <a:extLst>
                  <a:ext uri="{FF2B5EF4-FFF2-40B4-BE49-F238E27FC236}">
                    <a16:creationId xmlns:a16="http://schemas.microsoft.com/office/drawing/2014/main" id="{45CA45DC-519F-4634-986B-1CAC60B62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918" y="2139668"/>
                <a:ext cx="1307025" cy="3693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32">
                <a:extLst>
                  <a:ext uri="{FF2B5EF4-FFF2-40B4-BE49-F238E27FC236}">
                    <a16:creationId xmlns:a16="http://schemas.microsoft.com/office/drawing/2014/main" id="{230A039B-2D3D-48AB-B9BC-C0121DEE53A3}"/>
                  </a:ext>
                </a:extLst>
              </p:cNvPr>
              <p:cNvSpPr txBox="1"/>
              <p:nvPr/>
            </p:nvSpPr>
            <p:spPr>
              <a:xfrm>
                <a:off x="3426457" y="3096643"/>
                <a:ext cx="37029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7" name="TextBox 32">
                <a:extLst>
                  <a:ext uri="{FF2B5EF4-FFF2-40B4-BE49-F238E27FC236}">
                    <a16:creationId xmlns:a16="http://schemas.microsoft.com/office/drawing/2014/main" id="{230A039B-2D3D-48AB-B9BC-C0121DEE5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6457" y="3096643"/>
                <a:ext cx="370295" cy="369335"/>
              </a:xfrm>
              <a:prstGeom prst="rect">
                <a:avLst/>
              </a:prstGeom>
              <a:blipFill>
                <a:blip r:embed="rId8"/>
                <a:stretch>
                  <a:fillRect l="-9836" r="-983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33">
                <a:extLst>
                  <a:ext uri="{FF2B5EF4-FFF2-40B4-BE49-F238E27FC236}">
                    <a16:creationId xmlns:a16="http://schemas.microsoft.com/office/drawing/2014/main" id="{11C6CC28-C131-4B9B-8194-A9B54C85467B}"/>
                  </a:ext>
                </a:extLst>
              </p:cNvPr>
              <p:cNvSpPr txBox="1"/>
              <p:nvPr/>
            </p:nvSpPr>
            <p:spPr>
              <a:xfrm>
                <a:off x="6073911" y="2622334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8" name="TextBox 33">
                <a:extLst>
                  <a:ext uri="{FF2B5EF4-FFF2-40B4-BE49-F238E27FC236}">
                    <a16:creationId xmlns:a16="http://schemas.microsoft.com/office/drawing/2014/main" id="{11C6CC28-C131-4B9B-8194-A9B54C854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3911" y="2622334"/>
                <a:ext cx="1122682" cy="3693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34">
                <a:extLst>
                  <a:ext uri="{FF2B5EF4-FFF2-40B4-BE49-F238E27FC236}">
                    <a16:creationId xmlns:a16="http://schemas.microsoft.com/office/drawing/2014/main" id="{75C87B9D-B2F1-49B7-9489-0EF533F12A6F}"/>
                  </a:ext>
                </a:extLst>
              </p:cNvPr>
              <p:cNvSpPr txBox="1"/>
              <p:nvPr/>
            </p:nvSpPr>
            <p:spPr>
              <a:xfrm>
                <a:off x="6068333" y="3558954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9" name="TextBox 34">
                <a:extLst>
                  <a:ext uri="{FF2B5EF4-FFF2-40B4-BE49-F238E27FC236}">
                    <a16:creationId xmlns:a16="http://schemas.microsoft.com/office/drawing/2014/main" id="{75C87B9D-B2F1-49B7-9489-0EF533F12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333" y="3558954"/>
                <a:ext cx="1122682" cy="36933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35">
                <a:extLst>
                  <a:ext uri="{FF2B5EF4-FFF2-40B4-BE49-F238E27FC236}">
                    <a16:creationId xmlns:a16="http://schemas.microsoft.com/office/drawing/2014/main" id="{24FDA661-35B4-4FE0-BE60-27E186ADE534}"/>
                  </a:ext>
                </a:extLst>
              </p:cNvPr>
              <p:cNvSpPr txBox="1"/>
              <p:nvPr/>
            </p:nvSpPr>
            <p:spPr>
              <a:xfrm>
                <a:off x="6041559" y="4145944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0" name="TextBox 35">
                <a:extLst>
                  <a:ext uri="{FF2B5EF4-FFF2-40B4-BE49-F238E27FC236}">
                    <a16:creationId xmlns:a16="http://schemas.microsoft.com/office/drawing/2014/main" id="{24FDA661-35B4-4FE0-BE60-27E186ADE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559" y="4145944"/>
                <a:ext cx="1307025" cy="36933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6">
                <a:extLst>
                  <a:ext uri="{FF2B5EF4-FFF2-40B4-BE49-F238E27FC236}">
                    <a16:creationId xmlns:a16="http://schemas.microsoft.com/office/drawing/2014/main" id="{6278B470-C135-45E2-88FA-1E51C7831DF4}"/>
                  </a:ext>
                </a:extLst>
              </p:cNvPr>
              <p:cNvSpPr txBox="1"/>
              <p:nvPr/>
            </p:nvSpPr>
            <p:spPr>
              <a:xfrm>
                <a:off x="6068333" y="2172413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1" name="TextBox 36">
                <a:extLst>
                  <a:ext uri="{FF2B5EF4-FFF2-40B4-BE49-F238E27FC236}">
                    <a16:creationId xmlns:a16="http://schemas.microsoft.com/office/drawing/2014/main" id="{6278B470-C135-45E2-88FA-1E51C7831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333" y="2172413"/>
                <a:ext cx="1307025" cy="36933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2C5D5AEB-2B02-493F-924E-1CF8CF634F14}"/>
                  </a:ext>
                </a:extLst>
              </p:cNvPr>
              <p:cNvSpPr txBox="1"/>
              <p:nvPr/>
            </p:nvSpPr>
            <p:spPr>
              <a:xfrm>
                <a:off x="6663863" y="3129387"/>
                <a:ext cx="37029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2C5D5AEB-2B02-493F-924E-1CF8CF634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863" y="3129387"/>
                <a:ext cx="370295" cy="369335"/>
              </a:xfrm>
              <a:prstGeom prst="rect">
                <a:avLst/>
              </a:prstGeom>
              <a:blipFill>
                <a:blip r:embed="rId13"/>
                <a:stretch>
                  <a:fillRect l="-9836" r="-983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9">
            <a:extLst>
              <a:ext uri="{FF2B5EF4-FFF2-40B4-BE49-F238E27FC236}">
                <a16:creationId xmlns:a16="http://schemas.microsoft.com/office/drawing/2014/main" id="{290959DA-212E-4FA7-AA74-5E8AFF26B884}"/>
              </a:ext>
            </a:extLst>
          </p:cNvPr>
          <p:cNvCxnSpPr/>
          <p:nvPr/>
        </p:nvCxnSpPr>
        <p:spPr>
          <a:xfrm flipV="1">
            <a:off x="2132289" y="2813681"/>
            <a:ext cx="0" cy="449584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headEnd type="arrow"/>
            <a:tailEnd type="arrow"/>
          </a:ln>
        </p:spPr>
      </p:cxnSp>
      <p:sp>
        <p:nvSpPr>
          <p:cNvPr id="34" name="TextBox 40">
            <a:extLst>
              <a:ext uri="{FF2B5EF4-FFF2-40B4-BE49-F238E27FC236}">
                <a16:creationId xmlns:a16="http://schemas.microsoft.com/office/drawing/2014/main" id="{DE65E250-F92F-4EDC-A0E1-AD78D541F379}"/>
              </a:ext>
            </a:extLst>
          </p:cNvPr>
          <p:cNvSpPr txBox="1"/>
          <p:nvPr/>
        </p:nvSpPr>
        <p:spPr>
          <a:xfrm>
            <a:off x="1145459" y="2836468"/>
            <a:ext cx="883575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1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x</a:t>
            </a: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=</a:t>
            </a:r>
            <a:r>
              <a:rPr lang="en-US" sz="2000" b="1" i="1" u="none" strike="noStrike" kern="1200" cap="none" spc="0" baseline="0">
                <a:solidFill>
                  <a:srgbClr val="0070C0"/>
                </a:solidFill>
                <a:uFillTx/>
                <a:latin typeface="Calibri"/>
                <a:cs typeface="Arial" pitchFamily="34"/>
              </a:rPr>
              <a:t>D</a:t>
            </a:r>
            <a:r>
              <a:rPr lang="en-US" sz="2000" b="1" i="1" u="none" strike="noStrike" kern="1200" cap="none" spc="0" baseline="-25000">
                <a:solidFill>
                  <a:srgbClr val="0070C0"/>
                </a:solidFill>
                <a:uFillTx/>
                <a:latin typeface="Calibri"/>
                <a:cs typeface="Arial" pitchFamily="34"/>
              </a:rPr>
              <a:t>x</a:t>
            </a:r>
            <a:r>
              <a:rPr lang="en-US" sz="2000" b="1" i="0" u="none" strike="noStrike" kern="1200" cap="none" spc="0" baseline="30000">
                <a:solidFill>
                  <a:srgbClr val="0070C0"/>
                </a:solidFill>
                <a:uFillTx/>
                <a:latin typeface="Calibri"/>
              </a:rPr>
              <a:t>*</a:t>
            </a: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Symbol" pitchFamily="18"/>
              </a:rPr>
              <a:t>d</a:t>
            </a:r>
            <a:endParaRPr lang="en-GB" sz="2000" b="1" i="0" u="none" strike="noStrike" kern="1200" cap="none" spc="0" baseline="0">
              <a:solidFill>
                <a:srgbClr val="0070C0"/>
              </a:solidFill>
              <a:uFillTx/>
              <a:latin typeface="Symbol" pitchFamily="1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41">
                <a:extLst>
                  <a:ext uri="{FF2B5EF4-FFF2-40B4-BE49-F238E27FC236}">
                    <a16:creationId xmlns:a16="http://schemas.microsoft.com/office/drawing/2014/main" id="{1CF790EA-DEF1-49DD-B0DE-AA0DE0E6A230}"/>
                  </a:ext>
                </a:extLst>
              </p:cNvPr>
              <p:cNvSpPr txBox="1"/>
              <p:nvPr/>
            </p:nvSpPr>
            <p:spPr>
              <a:xfrm>
                <a:off x="1715423" y="5840729"/>
                <a:ext cx="4367540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𝐶𝑀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=</a:t>
                </a:r>
                <a:r>
                  <a:rPr lang="en-GB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4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5" name="TextBox 41">
                <a:extLst>
                  <a:ext uri="{FF2B5EF4-FFF2-40B4-BE49-F238E27FC236}">
                    <a16:creationId xmlns:a16="http://schemas.microsoft.com/office/drawing/2014/main" id="{1CF790EA-DEF1-49DD-B0DE-AA0DE0E6A2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423" y="5840729"/>
                <a:ext cx="4367540" cy="369335"/>
              </a:xfrm>
              <a:prstGeom prst="rect">
                <a:avLst/>
              </a:prstGeom>
              <a:blipFill>
                <a:blip r:embed="rId14"/>
                <a:stretch>
                  <a:fillRect l="-1813" t="-24590" r="-139" b="-4918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1">
                <a:extLst>
                  <a:ext uri="{FF2B5EF4-FFF2-40B4-BE49-F238E27FC236}">
                    <a16:creationId xmlns:a16="http://schemas.microsoft.com/office/drawing/2014/main" id="{5CD3EB12-B6EA-46A2-941D-0B7E79999FEA}"/>
                  </a:ext>
                </a:extLst>
              </p:cNvPr>
              <p:cNvSpPr txBox="1"/>
              <p:nvPr/>
            </p:nvSpPr>
            <p:spPr>
              <a:xfrm>
                <a:off x="3191073" y="913622"/>
                <a:ext cx="2079802" cy="46506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r>
                        <a:rPr lang="en-GB" i="0">
                          <a:latin typeface="Cambria Math" panose="02040503050406030204" pitchFamily="18" charset="0"/>
                        </a:rPr>
                        <m:t> ≪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</m:oMath>
                  </m:oMathPara>
                </a14:m>
                <a:endParaRPr lang="en-GB" sz="20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6" name="TextBox 1">
                <a:extLst>
                  <a:ext uri="{FF2B5EF4-FFF2-40B4-BE49-F238E27FC236}">
                    <a16:creationId xmlns:a16="http://schemas.microsoft.com/office/drawing/2014/main" id="{5CD3EB12-B6EA-46A2-941D-0B7E79999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073" y="913622"/>
                <a:ext cx="2079802" cy="465063"/>
              </a:xfrm>
              <a:prstGeom prst="rect">
                <a:avLst/>
              </a:prstGeom>
              <a:blipFill>
                <a:blip r:embed="rId15"/>
                <a:stretch>
                  <a:fillRect b="-131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2">
            <a:extLst>
              <a:ext uri="{FF2B5EF4-FFF2-40B4-BE49-F238E27FC236}">
                <a16:creationId xmlns:a16="http://schemas.microsoft.com/office/drawing/2014/main" id="{E2A08C0D-D5E3-4AC2-9A1F-70583EE26944}"/>
              </a:ext>
            </a:extLst>
          </p:cNvPr>
          <p:cNvSpPr txBox="1"/>
          <p:nvPr/>
        </p:nvSpPr>
        <p:spPr>
          <a:xfrm>
            <a:off x="5623559" y="990953"/>
            <a:ext cx="329846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&amp; ignore second order dispersion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790C3FA2-003D-4FCE-B8DA-0F229AEAB592}"/>
              </a:ext>
            </a:extLst>
          </p:cNvPr>
          <p:cNvGrpSpPr/>
          <p:nvPr/>
        </p:nvGrpSpPr>
        <p:grpSpPr>
          <a:xfrm>
            <a:off x="4304108" y="1371718"/>
            <a:ext cx="581028" cy="1824987"/>
            <a:chOff x="4304108" y="1371718"/>
            <a:chExt cx="581028" cy="1824987"/>
          </a:xfrm>
        </p:grpSpPr>
        <p:cxnSp>
          <p:nvCxnSpPr>
            <p:cNvPr id="3" name="Straight Arrow Connector 4">
              <a:extLst>
                <a:ext uri="{FF2B5EF4-FFF2-40B4-BE49-F238E27FC236}">
                  <a16:creationId xmlns:a16="http://schemas.microsoft.com/office/drawing/2014/main" id="{018CA7EF-08EA-4BAA-BE09-FC2398948515}"/>
                </a:ext>
              </a:extLst>
            </p:cNvPr>
            <p:cNvCxnSpPr/>
            <p:nvPr/>
          </p:nvCxnSpPr>
          <p:spPr>
            <a:xfrm>
              <a:off x="4304108" y="1371718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4" name="Straight Arrow Connector 5">
              <a:extLst>
                <a:ext uri="{FF2B5EF4-FFF2-40B4-BE49-F238E27FC236}">
                  <a16:creationId xmlns:a16="http://schemas.microsoft.com/office/drawing/2014/main" id="{38794CA9-EB91-4E27-9CF7-21009E2FDAB3}"/>
                </a:ext>
              </a:extLst>
            </p:cNvPr>
            <p:cNvCxnSpPr/>
            <p:nvPr/>
          </p:nvCxnSpPr>
          <p:spPr>
            <a:xfrm>
              <a:off x="4304108" y="1787011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5" name="Straight Arrow Connector 6">
              <a:extLst>
                <a:ext uri="{FF2B5EF4-FFF2-40B4-BE49-F238E27FC236}">
                  <a16:creationId xmlns:a16="http://schemas.microsoft.com/office/drawing/2014/main" id="{9CCD1A92-7D85-4AA6-A59A-DBD389D98939}"/>
                </a:ext>
              </a:extLst>
            </p:cNvPr>
            <p:cNvCxnSpPr/>
            <p:nvPr/>
          </p:nvCxnSpPr>
          <p:spPr>
            <a:xfrm>
              <a:off x="4304108" y="2236585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6" name="Straight Arrow Connector 7">
              <a:extLst>
                <a:ext uri="{FF2B5EF4-FFF2-40B4-BE49-F238E27FC236}">
                  <a16:creationId xmlns:a16="http://schemas.microsoft.com/office/drawing/2014/main" id="{6787029A-980D-4610-991A-BDFCD877E1DA}"/>
                </a:ext>
              </a:extLst>
            </p:cNvPr>
            <p:cNvCxnSpPr/>
            <p:nvPr/>
          </p:nvCxnSpPr>
          <p:spPr>
            <a:xfrm>
              <a:off x="4304108" y="2705215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7" name="Straight Arrow Connector 8">
              <a:extLst>
                <a:ext uri="{FF2B5EF4-FFF2-40B4-BE49-F238E27FC236}">
                  <a16:creationId xmlns:a16="http://schemas.microsoft.com/office/drawing/2014/main" id="{E6F1C2D5-9F62-44A3-9055-F190A5AE71C1}"/>
                </a:ext>
              </a:extLst>
            </p:cNvPr>
            <p:cNvCxnSpPr/>
            <p:nvPr/>
          </p:nvCxnSpPr>
          <p:spPr>
            <a:xfrm>
              <a:off x="4304108" y="3196705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31FE87C6-4916-472E-88AF-3BC124F42738}"/>
              </a:ext>
            </a:extLst>
          </p:cNvPr>
          <p:cNvGrpSpPr/>
          <p:nvPr/>
        </p:nvGrpSpPr>
        <p:grpSpPr>
          <a:xfrm>
            <a:off x="5376635" y="1808381"/>
            <a:ext cx="581028" cy="1824996"/>
            <a:chOff x="5376635" y="1808381"/>
            <a:chExt cx="581028" cy="1824996"/>
          </a:xfrm>
        </p:grpSpPr>
        <p:cxnSp>
          <p:nvCxnSpPr>
            <p:cNvPr id="9" name="Straight Arrow Connector 11">
              <a:extLst>
                <a:ext uri="{FF2B5EF4-FFF2-40B4-BE49-F238E27FC236}">
                  <a16:creationId xmlns:a16="http://schemas.microsoft.com/office/drawing/2014/main" id="{FC34226A-6239-4F66-B068-593FB6F53950}"/>
                </a:ext>
              </a:extLst>
            </p:cNvPr>
            <p:cNvCxnSpPr/>
            <p:nvPr/>
          </p:nvCxnSpPr>
          <p:spPr>
            <a:xfrm rot="10799991">
              <a:off x="5376635" y="3633377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0" name="Straight Arrow Connector 12">
              <a:extLst>
                <a:ext uri="{FF2B5EF4-FFF2-40B4-BE49-F238E27FC236}">
                  <a16:creationId xmlns:a16="http://schemas.microsoft.com/office/drawing/2014/main" id="{51C6F1BB-0F44-49E2-BB0A-347F1BA9DC46}"/>
                </a:ext>
              </a:extLst>
            </p:cNvPr>
            <p:cNvCxnSpPr/>
            <p:nvPr/>
          </p:nvCxnSpPr>
          <p:spPr>
            <a:xfrm rot="10799991">
              <a:off x="5376635" y="3218084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1" name="Straight Arrow Connector 13">
              <a:extLst>
                <a:ext uri="{FF2B5EF4-FFF2-40B4-BE49-F238E27FC236}">
                  <a16:creationId xmlns:a16="http://schemas.microsoft.com/office/drawing/2014/main" id="{D6B3587D-B117-4C52-B0E2-8F425C859BC9}"/>
                </a:ext>
              </a:extLst>
            </p:cNvPr>
            <p:cNvCxnSpPr/>
            <p:nvPr/>
          </p:nvCxnSpPr>
          <p:spPr>
            <a:xfrm rot="10799991">
              <a:off x="5376635" y="2768501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2" name="Straight Arrow Connector 14">
              <a:extLst>
                <a:ext uri="{FF2B5EF4-FFF2-40B4-BE49-F238E27FC236}">
                  <a16:creationId xmlns:a16="http://schemas.microsoft.com/office/drawing/2014/main" id="{ED8D324E-454B-401D-8591-04C17B16969C}"/>
                </a:ext>
              </a:extLst>
            </p:cNvPr>
            <p:cNvCxnSpPr/>
            <p:nvPr/>
          </p:nvCxnSpPr>
          <p:spPr>
            <a:xfrm rot="10799991">
              <a:off x="5376635" y="2299871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3" name="Straight Arrow Connector 15">
              <a:extLst>
                <a:ext uri="{FF2B5EF4-FFF2-40B4-BE49-F238E27FC236}">
                  <a16:creationId xmlns:a16="http://schemas.microsoft.com/office/drawing/2014/main" id="{10996565-5ACF-445E-9006-11FA255CDBD1}"/>
                </a:ext>
              </a:extLst>
            </p:cNvPr>
            <p:cNvCxnSpPr/>
            <p:nvPr/>
          </p:nvCxnSpPr>
          <p:spPr>
            <a:xfrm rot="10799991">
              <a:off x="5376635" y="1808381"/>
              <a:ext cx="581028" cy="0"/>
            </a:xfrm>
            <a:prstGeom prst="straightConnector1">
              <a:avLst/>
            </a:prstGeom>
            <a:noFill/>
            <a:ln w="44448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14" name="TextBox 16">
            <a:extLst>
              <a:ext uri="{FF2B5EF4-FFF2-40B4-BE49-F238E27FC236}">
                <a16:creationId xmlns:a16="http://schemas.microsoft.com/office/drawing/2014/main" id="{2BB7A76B-65F1-4470-A30E-69AE6A5A8F32}"/>
              </a:ext>
            </a:extLst>
          </p:cNvPr>
          <p:cNvSpPr txBox="1"/>
          <p:nvPr/>
        </p:nvSpPr>
        <p:spPr>
          <a:xfrm>
            <a:off x="424546" y="194694"/>
            <a:ext cx="8584469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monochromatization with beam-beam offset</a:t>
            </a:r>
            <a:endParaRPr lang="en-GB" sz="3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56AC9FA1-BD93-4970-8B2C-61C21667D1E0}"/>
              </a:ext>
            </a:extLst>
          </p:cNvPr>
          <p:cNvSpPr txBox="1"/>
          <p:nvPr/>
        </p:nvSpPr>
        <p:spPr>
          <a:xfrm>
            <a:off x="4885136" y="841028"/>
            <a:ext cx="904871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e</a:t>
            </a:r>
            <a:r>
              <a:rPr lang="en-US" sz="3200" b="1" i="0" u="none" strike="noStrike" kern="1200" cap="none" spc="0" baseline="30000">
                <a:solidFill>
                  <a:srgbClr val="0070C0"/>
                </a:solidFill>
                <a:uFillTx/>
                <a:latin typeface="Calibri"/>
              </a:rPr>
              <a:t>-</a:t>
            </a:r>
            <a:endParaRPr lang="en-GB" sz="3200" b="1" i="0" u="none" strike="noStrike" kern="1200" cap="none" spc="0" baseline="30000">
              <a:solidFill>
                <a:srgbClr val="0070C0"/>
              </a:solidFill>
              <a:uFillTx/>
              <a:latin typeface="Calibri"/>
            </a:endParaRP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39921138-6943-458C-AD45-5C0C27CD450F}"/>
              </a:ext>
            </a:extLst>
          </p:cNvPr>
          <p:cNvSpPr txBox="1"/>
          <p:nvPr/>
        </p:nvSpPr>
        <p:spPr>
          <a:xfrm>
            <a:off x="5715000" y="982733"/>
            <a:ext cx="904871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e</a:t>
            </a:r>
            <a:r>
              <a:rPr lang="en-US" sz="3200" b="1" i="0" u="none" strike="noStrike" kern="1200" cap="none" spc="0" baseline="30000">
                <a:solidFill>
                  <a:srgbClr val="FF0000"/>
                </a:solidFill>
                <a:uFillTx/>
                <a:latin typeface="Calibri"/>
              </a:rPr>
              <a:t>+</a:t>
            </a:r>
            <a:endParaRPr lang="en-GB" sz="3200" b="1" i="0" u="none" strike="noStrike" kern="1200" cap="none" spc="0" baseline="30000">
              <a:solidFill>
                <a:srgbClr val="FF0000"/>
              </a:solidFill>
              <a:uFillTx/>
              <a:latin typeface="Calibri"/>
            </a:endParaRPr>
          </a:p>
        </p:txBody>
      </p:sp>
      <p:cxnSp>
        <p:nvCxnSpPr>
          <p:cNvPr id="17" name="Straight Arrow Connector 20">
            <a:extLst>
              <a:ext uri="{FF2B5EF4-FFF2-40B4-BE49-F238E27FC236}">
                <a16:creationId xmlns:a16="http://schemas.microsoft.com/office/drawing/2014/main" id="{0BE81EF5-D86F-441E-B17A-8B703C945144}"/>
              </a:ext>
            </a:extLst>
          </p:cNvPr>
          <p:cNvCxnSpPr/>
          <p:nvPr/>
        </p:nvCxnSpPr>
        <p:spPr>
          <a:xfrm flipV="1">
            <a:off x="2534716" y="1657285"/>
            <a:ext cx="0" cy="3024424"/>
          </a:xfrm>
          <a:prstGeom prst="straightConnector1">
            <a:avLst/>
          </a:prstGeom>
          <a:noFill/>
          <a:ln w="31747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18" name="TextBox 21">
            <a:extLst>
              <a:ext uri="{FF2B5EF4-FFF2-40B4-BE49-F238E27FC236}">
                <a16:creationId xmlns:a16="http://schemas.microsoft.com/office/drawing/2014/main" id="{264D64CC-CE78-4001-AAC0-DCD0C149A2E5}"/>
              </a:ext>
            </a:extLst>
          </p:cNvPr>
          <p:cNvSpPr txBox="1"/>
          <p:nvPr/>
        </p:nvSpPr>
        <p:spPr>
          <a:xfrm>
            <a:off x="1883572" y="1545482"/>
            <a:ext cx="340156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x</a:t>
            </a:r>
            <a:endParaRPr lang="en-GB" sz="28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9" name="Straight Arrow Connector 22">
            <a:extLst>
              <a:ext uri="{FF2B5EF4-FFF2-40B4-BE49-F238E27FC236}">
                <a16:creationId xmlns:a16="http://schemas.microsoft.com/office/drawing/2014/main" id="{99E3CD09-85AA-4614-A7C6-B91ECEF5879C}"/>
              </a:ext>
            </a:extLst>
          </p:cNvPr>
          <p:cNvCxnSpPr/>
          <p:nvPr/>
        </p:nvCxnSpPr>
        <p:spPr>
          <a:xfrm>
            <a:off x="2534716" y="4681709"/>
            <a:ext cx="3023491" cy="0"/>
          </a:xfrm>
          <a:prstGeom prst="straightConnector1">
            <a:avLst/>
          </a:prstGeom>
          <a:noFill/>
          <a:ln w="31747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0" name="TextBox 24">
            <a:extLst>
              <a:ext uri="{FF2B5EF4-FFF2-40B4-BE49-F238E27FC236}">
                <a16:creationId xmlns:a16="http://schemas.microsoft.com/office/drawing/2014/main" id="{29A9DC2A-D24C-407F-9314-12200610DBAD}"/>
              </a:ext>
            </a:extLst>
          </p:cNvPr>
          <p:cNvSpPr txBox="1"/>
          <p:nvPr/>
        </p:nvSpPr>
        <p:spPr>
          <a:xfrm>
            <a:off x="5694974" y="4338160"/>
            <a:ext cx="232522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</a:t>
            </a:r>
            <a:endParaRPr lang="en-GB" sz="28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DA10D4F8-D3AB-418A-B8C3-B75939C1F058}"/>
                  </a:ext>
                </a:extLst>
              </p:cNvPr>
              <p:cNvSpPr txBox="1"/>
              <p:nvPr/>
            </p:nvSpPr>
            <p:spPr>
              <a:xfrm>
                <a:off x="3958940" y="3869585"/>
                <a:ext cx="951798" cy="52321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sz="2800" b="0" i="0" u="none" strike="noStrike" kern="1200" cap="none" spc="0" baseline="0">
                    <a:solidFill>
                      <a:srgbClr val="0070C0"/>
                    </a:solidFill>
                    <a:uFillTx/>
                    <a:latin typeface="Calibri"/>
                  </a:rPr>
                  <a:t>&gt;0</a:t>
                </a:r>
              </a:p>
            </p:txBody>
          </p:sp>
        </mc:Choice>
        <mc:Fallback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DA10D4F8-D3AB-418A-B8C3-B75939C1F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940" y="3869585"/>
                <a:ext cx="951798" cy="523219"/>
              </a:xfrm>
              <a:prstGeom prst="rect">
                <a:avLst/>
              </a:prstGeom>
              <a:blipFill>
                <a:blip r:embed="rId2"/>
                <a:stretch>
                  <a:fillRect t="-11628" b="-32558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6">
                <a:extLst>
                  <a:ext uri="{FF2B5EF4-FFF2-40B4-BE49-F238E27FC236}">
                    <a16:creationId xmlns:a16="http://schemas.microsoft.com/office/drawing/2014/main" id="{31E964E0-6A0C-43FF-9DE3-8CA03B1FF9E5}"/>
                  </a:ext>
                </a:extLst>
              </p:cNvPr>
              <p:cNvSpPr txBox="1"/>
              <p:nvPr/>
            </p:nvSpPr>
            <p:spPr>
              <a:xfrm>
                <a:off x="5351516" y="3863193"/>
                <a:ext cx="1151915" cy="55720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i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28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0</a:t>
                </a:r>
              </a:p>
            </p:txBody>
          </p:sp>
        </mc:Choice>
        <mc:Fallback>
          <p:sp>
            <p:nvSpPr>
              <p:cNvPr id="22" name="TextBox 26">
                <a:extLst>
                  <a:ext uri="{FF2B5EF4-FFF2-40B4-BE49-F238E27FC236}">
                    <a16:creationId xmlns:a16="http://schemas.microsoft.com/office/drawing/2014/main" id="{31E964E0-6A0C-43FF-9DE3-8CA03B1FF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516" y="3863193"/>
                <a:ext cx="1151915" cy="557207"/>
              </a:xfrm>
              <a:prstGeom prst="rect">
                <a:avLst/>
              </a:prstGeom>
              <a:blipFill>
                <a:blip r:embed="rId3"/>
                <a:stretch>
                  <a:fillRect t="-10989" b="-25275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7">
                <a:extLst>
                  <a:ext uri="{FF2B5EF4-FFF2-40B4-BE49-F238E27FC236}">
                    <a16:creationId xmlns:a16="http://schemas.microsoft.com/office/drawing/2014/main" id="{8D0D5417-58C3-4E69-BF93-D18E1528F00D}"/>
                  </a:ext>
                </a:extLst>
              </p:cNvPr>
              <p:cNvSpPr txBox="1"/>
              <p:nvPr/>
            </p:nvSpPr>
            <p:spPr>
              <a:xfrm>
                <a:off x="3004846" y="1562919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3" name="TextBox 27">
                <a:extLst>
                  <a:ext uri="{FF2B5EF4-FFF2-40B4-BE49-F238E27FC236}">
                    <a16:creationId xmlns:a16="http://schemas.microsoft.com/office/drawing/2014/main" id="{8D0D5417-58C3-4E69-BF93-D18E1528F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4846" y="1562919"/>
                <a:ext cx="1122682" cy="3693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9">
                <a:extLst>
                  <a:ext uri="{FF2B5EF4-FFF2-40B4-BE49-F238E27FC236}">
                    <a16:creationId xmlns:a16="http://schemas.microsoft.com/office/drawing/2014/main" id="{D479670E-D754-4215-B809-418533D9439E}"/>
                  </a:ext>
                </a:extLst>
              </p:cNvPr>
              <p:cNvSpPr txBox="1"/>
              <p:nvPr/>
            </p:nvSpPr>
            <p:spPr>
              <a:xfrm>
                <a:off x="2999268" y="2499539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4" name="TextBox 29">
                <a:extLst>
                  <a:ext uri="{FF2B5EF4-FFF2-40B4-BE49-F238E27FC236}">
                    <a16:creationId xmlns:a16="http://schemas.microsoft.com/office/drawing/2014/main" id="{D479670E-D754-4215-B809-418533D94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268" y="2499539"/>
                <a:ext cx="1122682" cy="36933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88B09B28-93E8-4685-8C90-4EF30E99455F}"/>
                  </a:ext>
                </a:extLst>
              </p:cNvPr>
              <p:cNvSpPr txBox="1"/>
              <p:nvPr/>
            </p:nvSpPr>
            <p:spPr>
              <a:xfrm>
                <a:off x="2972494" y="3086529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88B09B28-93E8-4685-8C90-4EF30E994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2494" y="3086529"/>
                <a:ext cx="1307025" cy="3693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31">
                <a:extLst>
                  <a:ext uri="{FF2B5EF4-FFF2-40B4-BE49-F238E27FC236}">
                    <a16:creationId xmlns:a16="http://schemas.microsoft.com/office/drawing/2014/main" id="{EABB3CF1-01FA-4C7F-BE47-18D55FF65411}"/>
                  </a:ext>
                </a:extLst>
              </p:cNvPr>
              <p:cNvSpPr txBox="1"/>
              <p:nvPr/>
            </p:nvSpPr>
            <p:spPr>
              <a:xfrm>
                <a:off x="2999268" y="1112998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6" name="TextBox 31">
                <a:extLst>
                  <a:ext uri="{FF2B5EF4-FFF2-40B4-BE49-F238E27FC236}">
                    <a16:creationId xmlns:a16="http://schemas.microsoft.com/office/drawing/2014/main" id="{EABB3CF1-01FA-4C7F-BE47-18D55FF65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268" y="1112998"/>
                <a:ext cx="1307025" cy="3693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32">
                <a:extLst>
                  <a:ext uri="{FF2B5EF4-FFF2-40B4-BE49-F238E27FC236}">
                    <a16:creationId xmlns:a16="http://schemas.microsoft.com/office/drawing/2014/main" id="{4D9AA515-B8FC-410A-81DD-2858F2C1D288}"/>
                  </a:ext>
                </a:extLst>
              </p:cNvPr>
              <p:cNvSpPr txBox="1"/>
              <p:nvPr/>
            </p:nvSpPr>
            <p:spPr>
              <a:xfrm>
                <a:off x="3594808" y="2069973"/>
                <a:ext cx="37029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0070C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7" name="TextBox 32">
                <a:extLst>
                  <a:ext uri="{FF2B5EF4-FFF2-40B4-BE49-F238E27FC236}">
                    <a16:creationId xmlns:a16="http://schemas.microsoft.com/office/drawing/2014/main" id="{4D9AA515-B8FC-410A-81DD-2858F2C1D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808" y="2069973"/>
                <a:ext cx="370295" cy="369335"/>
              </a:xfrm>
              <a:prstGeom prst="rect">
                <a:avLst/>
              </a:prstGeom>
              <a:blipFill>
                <a:blip r:embed="rId8"/>
                <a:stretch>
                  <a:fillRect l="-10000" r="-10000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33">
                <a:extLst>
                  <a:ext uri="{FF2B5EF4-FFF2-40B4-BE49-F238E27FC236}">
                    <a16:creationId xmlns:a16="http://schemas.microsoft.com/office/drawing/2014/main" id="{0C4F324A-00E6-4678-B571-5B63A19DA14E}"/>
                  </a:ext>
                </a:extLst>
              </p:cNvPr>
              <p:cNvSpPr txBox="1"/>
              <p:nvPr/>
            </p:nvSpPr>
            <p:spPr>
              <a:xfrm>
                <a:off x="6164171" y="2052270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8" name="TextBox 33">
                <a:extLst>
                  <a:ext uri="{FF2B5EF4-FFF2-40B4-BE49-F238E27FC236}">
                    <a16:creationId xmlns:a16="http://schemas.microsoft.com/office/drawing/2014/main" id="{0C4F324A-00E6-4678-B571-5B63A19DA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4171" y="2052270"/>
                <a:ext cx="1122682" cy="3693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34">
                <a:extLst>
                  <a:ext uri="{FF2B5EF4-FFF2-40B4-BE49-F238E27FC236}">
                    <a16:creationId xmlns:a16="http://schemas.microsoft.com/office/drawing/2014/main" id="{BDEFF3F0-55EC-46F0-80A1-3D134EF1093D}"/>
                  </a:ext>
                </a:extLst>
              </p:cNvPr>
              <p:cNvSpPr txBox="1"/>
              <p:nvPr/>
            </p:nvSpPr>
            <p:spPr>
              <a:xfrm>
                <a:off x="6158593" y="2988890"/>
                <a:ext cx="1122682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9" name="TextBox 34">
                <a:extLst>
                  <a:ext uri="{FF2B5EF4-FFF2-40B4-BE49-F238E27FC236}">
                    <a16:creationId xmlns:a16="http://schemas.microsoft.com/office/drawing/2014/main" id="{BDEFF3F0-55EC-46F0-80A1-3D134EF109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593" y="2988890"/>
                <a:ext cx="1122682" cy="36933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35">
                <a:extLst>
                  <a:ext uri="{FF2B5EF4-FFF2-40B4-BE49-F238E27FC236}">
                    <a16:creationId xmlns:a16="http://schemas.microsoft.com/office/drawing/2014/main" id="{7191A3F3-EBA7-458F-8532-C31FAA9D15A6}"/>
                  </a:ext>
                </a:extLst>
              </p:cNvPr>
              <p:cNvSpPr txBox="1"/>
              <p:nvPr/>
            </p:nvSpPr>
            <p:spPr>
              <a:xfrm>
                <a:off x="6131820" y="3575880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0" name="TextBox 35">
                <a:extLst>
                  <a:ext uri="{FF2B5EF4-FFF2-40B4-BE49-F238E27FC236}">
                    <a16:creationId xmlns:a16="http://schemas.microsoft.com/office/drawing/2014/main" id="{7191A3F3-EBA7-458F-8532-C31FAA9D1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820" y="3575880"/>
                <a:ext cx="1307025" cy="36933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6">
                <a:extLst>
                  <a:ext uri="{FF2B5EF4-FFF2-40B4-BE49-F238E27FC236}">
                    <a16:creationId xmlns:a16="http://schemas.microsoft.com/office/drawing/2014/main" id="{38DE0D2E-4CF0-4C10-9707-27518773E9D3}"/>
                  </a:ext>
                </a:extLst>
              </p:cNvPr>
              <p:cNvSpPr txBox="1"/>
              <p:nvPr/>
            </p:nvSpPr>
            <p:spPr>
              <a:xfrm>
                <a:off x="6158593" y="1602339"/>
                <a:ext cx="130702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b="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𝜟𝜹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1" name="TextBox 36">
                <a:extLst>
                  <a:ext uri="{FF2B5EF4-FFF2-40B4-BE49-F238E27FC236}">
                    <a16:creationId xmlns:a16="http://schemas.microsoft.com/office/drawing/2014/main" id="{38DE0D2E-4CF0-4C10-9707-27518773E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593" y="1602339"/>
                <a:ext cx="1307025" cy="36933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224BC1AA-04F6-464D-87F4-A4002C5DA662}"/>
                  </a:ext>
                </a:extLst>
              </p:cNvPr>
              <p:cNvSpPr txBox="1"/>
              <p:nvPr/>
            </p:nvSpPr>
            <p:spPr>
              <a:xfrm>
                <a:off x="6754133" y="2559323"/>
                <a:ext cx="370295" cy="3693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GB" b="1" i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400" b="1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2" name="TextBox 37">
                <a:extLst>
                  <a:ext uri="{FF2B5EF4-FFF2-40B4-BE49-F238E27FC236}">
                    <a16:creationId xmlns:a16="http://schemas.microsoft.com/office/drawing/2014/main" id="{224BC1AA-04F6-464D-87F4-A4002C5DA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133" y="2559323"/>
                <a:ext cx="370295" cy="369335"/>
              </a:xfrm>
              <a:prstGeom prst="rect">
                <a:avLst/>
              </a:prstGeom>
              <a:blipFill>
                <a:blip r:embed="rId13"/>
                <a:stretch>
                  <a:fillRect l="-9836" r="-8197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9">
            <a:extLst>
              <a:ext uri="{FF2B5EF4-FFF2-40B4-BE49-F238E27FC236}">
                <a16:creationId xmlns:a16="http://schemas.microsoft.com/office/drawing/2014/main" id="{AA8238C9-3B69-417F-BC8A-44AA9995ADB0}"/>
              </a:ext>
            </a:extLst>
          </p:cNvPr>
          <p:cNvCxnSpPr/>
          <p:nvPr/>
        </p:nvCxnSpPr>
        <p:spPr>
          <a:xfrm flipV="1">
            <a:off x="2223729" y="2254745"/>
            <a:ext cx="0" cy="449574"/>
          </a:xfrm>
          <a:prstGeom prst="straightConnector1">
            <a:avLst/>
          </a:prstGeom>
          <a:noFill/>
          <a:ln w="31747" cap="flat">
            <a:solidFill>
              <a:srgbClr val="4472C4"/>
            </a:solidFill>
            <a:prstDash val="solid"/>
            <a:miter/>
            <a:tailEnd type="arrow"/>
          </a:ln>
        </p:spPr>
      </p:cxnSp>
      <p:sp>
        <p:nvSpPr>
          <p:cNvPr id="34" name="TextBox 40">
            <a:extLst>
              <a:ext uri="{FF2B5EF4-FFF2-40B4-BE49-F238E27FC236}">
                <a16:creationId xmlns:a16="http://schemas.microsoft.com/office/drawing/2014/main" id="{31F10326-F560-4074-89B6-C0976E9F7FFF}"/>
              </a:ext>
            </a:extLst>
          </p:cNvPr>
          <p:cNvSpPr txBox="1"/>
          <p:nvPr/>
        </p:nvSpPr>
        <p:spPr>
          <a:xfrm>
            <a:off x="928938" y="2334993"/>
            <a:ext cx="1326008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Symbol" pitchFamily="18"/>
              </a:rPr>
              <a:t>D</a:t>
            </a:r>
            <a:r>
              <a:rPr lang="en-US" sz="2000" b="1" i="1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x</a:t>
            </a:r>
            <a:r>
              <a:rPr lang="en-US" sz="2000" b="1" i="1" u="none" strike="noStrike" kern="1200" cap="none" spc="0" baseline="30000">
                <a:solidFill>
                  <a:srgbClr val="0070C0"/>
                </a:solidFill>
                <a:uFillTx/>
                <a:latin typeface="Calibri"/>
              </a:rPr>
              <a:t>*</a:t>
            </a: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=</a:t>
            </a:r>
            <a:r>
              <a:rPr lang="en-US" sz="2000" b="1" i="1" u="none" strike="noStrike" kern="1200" cap="none" spc="0" baseline="0">
                <a:solidFill>
                  <a:srgbClr val="0070C0"/>
                </a:solidFill>
                <a:uFillTx/>
                <a:latin typeface="Calibri"/>
                <a:cs typeface="Arial" pitchFamily="34"/>
              </a:rPr>
              <a:t>D</a:t>
            </a:r>
            <a:r>
              <a:rPr lang="en-US" sz="2000" b="1" i="1" u="none" strike="noStrike" kern="1200" cap="none" spc="0" baseline="-25000">
                <a:solidFill>
                  <a:srgbClr val="0070C0"/>
                </a:solidFill>
                <a:uFillTx/>
                <a:latin typeface="Calibri"/>
                <a:cs typeface="Arial" pitchFamily="34"/>
              </a:rPr>
              <a:t>x</a:t>
            </a:r>
            <a:r>
              <a:rPr lang="en-US" sz="2000" b="1" i="0" u="none" strike="noStrike" kern="1200" cap="none" spc="0" baseline="30000">
                <a:solidFill>
                  <a:srgbClr val="0070C0"/>
                </a:solidFill>
                <a:uFillTx/>
                <a:latin typeface="Calibri"/>
              </a:rPr>
              <a:t>*</a:t>
            </a: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Symbol" pitchFamily="18"/>
              </a:rPr>
              <a:t>Dd</a:t>
            </a:r>
            <a:endParaRPr lang="en-GB" sz="2000" b="1" i="0" u="none" strike="noStrike" kern="1200" cap="none" spc="0" baseline="0">
              <a:solidFill>
                <a:srgbClr val="0070C0"/>
              </a:solidFill>
              <a:uFillTx/>
              <a:latin typeface="Symbol" pitchFamily="1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41">
                <a:extLst>
                  <a:ext uri="{FF2B5EF4-FFF2-40B4-BE49-F238E27FC236}">
                    <a16:creationId xmlns:a16="http://schemas.microsoft.com/office/drawing/2014/main" id="{C0F7A55B-24DD-4032-A5FC-6B6B0624AF71}"/>
                  </a:ext>
                </a:extLst>
              </p:cNvPr>
              <p:cNvSpPr txBox="1"/>
              <p:nvPr/>
            </p:nvSpPr>
            <p:spPr>
              <a:xfrm>
                <a:off x="424546" y="5015621"/>
                <a:ext cx="8629604" cy="218649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𝑐𝑝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GB" i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</m:d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0">
                        <a:latin typeface="Cambria Math" panose="02040503050406030204" pitchFamily="18" charset="0"/>
                      </a:rPr>
                      <m:t>≈4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/>
                            </m:sSubSup>
                          </m:den>
                        </m:f>
                      </m:e>
                    </m:d>
                  </m:oMath>
                </a14:m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  <a:ea typeface="Cambria Math" pitchFamily="18"/>
                  </a:rPr>
                  <a:t>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4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GB" i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</m:d>
                  </m:oMath>
                </a14:m>
                <a:endParaRPr lang="en-US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  <m:sup/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i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/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b="0" i="0" u="none" strike="noStrike" kern="1200" cap="none" spc="0" baseline="0" dirty="0">
                  <a:solidFill>
                    <a:srgbClr val="C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5" name="TextBox 41">
                <a:extLst>
                  <a:ext uri="{FF2B5EF4-FFF2-40B4-BE49-F238E27FC236}">
                    <a16:creationId xmlns:a16="http://schemas.microsoft.com/office/drawing/2014/main" id="{C0F7A55B-24DD-4032-A5FC-6B6B0624A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46" y="5015621"/>
                <a:ext cx="8629604" cy="2186494"/>
              </a:xfrm>
              <a:prstGeom prst="rect">
                <a:avLst/>
              </a:prstGeom>
              <a:blipFill>
                <a:blip r:embed="rId14"/>
                <a:stretch>
                  <a:fillRect t="-279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78407A7-87C5-4CD2-94CB-4817D75722B5}"/>
                  </a:ext>
                </a:extLst>
              </p:cNvPr>
              <p:cNvSpPr txBox="1"/>
              <p:nvPr/>
            </p:nvSpPr>
            <p:spPr>
              <a:xfrm>
                <a:off x="6330205" y="5739976"/>
                <a:ext cx="267881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</a:rPr>
                  <a:t>this is not valid in the limit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(</a:t>
                </a:r>
                <a:r>
                  <a:rPr lang="en-US" dirty="0" err="1">
                    <a:solidFill>
                      <a:srgbClr val="00B050"/>
                    </a:solidFill>
                  </a:rPr>
                  <a:t>betatron</a:t>
                </a:r>
                <a:r>
                  <a:rPr lang="en-US" dirty="0">
                    <a:solidFill>
                      <a:srgbClr val="00B050"/>
                    </a:solidFill>
                  </a:rPr>
                  <a:t> size no</a:t>
                </a:r>
              </a:p>
              <a:p>
                <a:r>
                  <a:rPr lang="en-US" dirty="0">
                    <a:solidFill>
                      <a:srgbClr val="00B050"/>
                    </a:solidFill>
                  </a:rPr>
                  <a:t>longer negligible)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78407A7-87C5-4CD2-94CB-4817D75722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0205" y="5739976"/>
                <a:ext cx="2678810" cy="923330"/>
              </a:xfrm>
              <a:prstGeom prst="rect">
                <a:avLst/>
              </a:prstGeom>
              <a:blipFill>
                <a:blip r:embed="rId15"/>
                <a:stretch>
                  <a:fillRect l="-1818" t="-3974" r="-455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061D96B-32B4-4594-9658-0C58F0AC6056}"/>
                  </a:ext>
                </a:extLst>
              </p:cNvPr>
              <p:cNvSpPr/>
              <p:nvPr/>
            </p:nvSpPr>
            <p:spPr>
              <a:xfrm>
                <a:off x="2471156" y="625961"/>
                <a:ext cx="2775569" cy="1549395"/>
              </a:xfrm>
              <a:prstGeom prst="rect">
                <a:avLst/>
              </a:prstGeom>
              <a:noFill/>
              <a:ln cap="flat">
                <a:noFill/>
                <a:prstDash val="solid"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𝐶𝑀</m:t>
                                  </m:r>
                                </m:sub>
                                <m:sup/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/>
                              </m:sSubSup>
                            </m:den>
                          </m:f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−6 </m:t>
                          </m:r>
                        </m:sup>
                      </m:sSup>
                      <m:r>
                        <a:rPr lang="en-GB" i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US" sz="2400" b="0" i="0" u="none" strike="noStrike" kern="1200" cap="none" spc="0" baseline="0">
                  <a:solidFill>
                    <a:srgbClr val="C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2400" b="0" i="0" u="none" strike="noStrike" kern="1200" cap="none" spc="0" baseline="0">
                  <a:solidFill>
                    <a:srgbClr val="C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i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b="0" i="0" u="none" strike="noStrike" kern="1200" cap="none" spc="0" baseline="0">
                    <a:solidFill>
                      <a:srgbClr val="C00000"/>
                    </a:solidFill>
                    <a:uFillTx/>
                    <a:latin typeface="Calibri"/>
                  </a:rPr>
                  <a:t> </a:t>
                </a:r>
                <a:r>
                  <a:rPr lang="en-US" sz="2000" b="0" i="0" u="none" strike="noStrike" kern="1200" cap="none" spc="0" baseline="0">
                    <a:solidFill>
                      <a:srgbClr val="C00000"/>
                    </a:solidFill>
                    <a:uFillTx/>
                    <a:latin typeface="Calibri"/>
                  </a:rPr>
                  <a:t>&lt;2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−6 </m:t>
                        </m:r>
                      </m:sup>
                    </m:sSup>
                  </m:oMath>
                </a14:m>
                <a:r>
                  <a:rPr lang="en-US" sz="2400" b="0" i="0" u="none" strike="noStrike" kern="1200" cap="none" spc="0" baseline="0">
                    <a:solidFill>
                      <a:srgbClr val="C00000"/>
                    </a:solidFill>
                    <a:uFillTx/>
                    <a:latin typeface="Calibri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400" b="0" i="0" u="none" strike="noStrike" kern="1200" cap="none" spc="0" baseline="0">
                  <a:solidFill>
                    <a:srgbClr val="C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061D96B-32B4-4594-9658-0C58F0AC60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156" y="625961"/>
                <a:ext cx="2775569" cy="1549395"/>
              </a:xfrm>
              <a:prstGeom prst="rect">
                <a:avLst/>
              </a:prstGeom>
              <a:blipFill>
                <a:blip r:embed="rId2"/>
                <a:stretch>
                  <a:fillRect b="-5512"/>
                </a:stretch>
              </a:blipFill>
              <a:ln cap="flat">
                <a:noFill/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84DF9-8615-4D7E-8E67-50787C4540A1}"/>
                  </a:ext>
                </a:extLst>
              </p:cNvPr>
              <p:cNvSpPr txBox="1"/>
              <p:nvPr/>
            </p:nvSpPr>
            <p:spPr>
              <a:xfrm>
                <a:off x="2701713" y="2646621"/>
                <a:ext cx="3379708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i="0">
                        <a:latin typeface="Cambria Math" panose="02040503050406030204" pitchFamily="18" charset="0"/>
                      </a:rPr>
                      <m:t> ~ 30 </m:t>
                    </m:r>
                    <m:r>
                      <m:rPr>
                        <m:sty m:val="p"/>
                      </m:rPr>
                      <a:rPr lang="en-GB" i="0">
                        <a:latin typeface="Cambria Math" panose="02040503050406030204" pitchFamily="18" charset="0"/>
                      </a:rPr>
                      <m:t>cm</m:t>
                    </m:r>
                    <m:r>
                      <a:rPr lang="en-GB" i="0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GB" i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i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m:rPr>
                        <m:nor/>
                      </m:rPr>
                      <a:rPr lang="en-GB" i="1">
                        <a:latin typeface="Cambria Math" panose="02040503050406030204" pitchFamily="18" charset="0"/>
                      </a:rPr>
                      <m:t> &lt; </m:t>
                    </m:r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</a:rPr>
                      <m:t>600 </m:t>
                    </m:r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endParaRPr lang="en-GB" sz="2400" b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84DF9-8615-4D7E-8E67-50787C454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713" y="2646621"/>
                <a:ext cx="3379708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D4C4F7-99E1-4DFF-BF00-E951C8BE4840}"/>
                  </a:ext>
                </a:extLst>
              </p:cNvPr>
              <p:cNvSpPr txBox="1"/>
              <p:nvPr/>
            </p:nvSpPr>
            <p:spPr>
              <a:xfrm>
                <a:off x="1149172" y="3801718"/>
                <a:ext cx="7176576" cy="267765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the larger the dispersion the more relaxed the tolerance</a:t>
                </a:r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however, it might not be trivial to detect this offset, e.g.</a:t>
                </a: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i="0">
                          <a:latin typeface="Cambria Math" panose="02040503050406030204" pitchFamily="18" charset="0"/>
                        </a:rPr>
                        <m:t> ~ 200 </m:t>
                      </m:r>
                      <m:r>
                        <m:rPr>
                          <m:sty m:val="p"/>
                        </m:rPr>
                        <a:rPr lang="en-GB" i="0">
                          <a:latin typeface="Cambria Math" panose="02040503050406030204" pitchFamily="18" charset="0"/>
                        </a:rPr>
                        <m:t>μm</m:t>
                      </m:r>
                    </m:oMath>
                  </m:oMathPara>
                </a14:m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24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  <a:p>
                <a:pPr marL="0" marR="0" lvl="0" indent="0" algn="l" defTabSz="4572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2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how would we detect 600 nm offset ?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D4C4F7-99E1-4DFF-BF00-E951C8BE48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172" y="3801718"/>
                <a:ext cx="7176576" cy="2677655"/>
              </a:xfrm>
              <a:prstGeom prst="rect">
                <a:avLst/>
              </a:prstGeom>
              <a:blipFill>
                <a:blip r:embed="rId4"/>
                <a:stretch>
                  <a:fillRect l="-1359" t="-1822" r="-255" b="-911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D0137DB-3BAB-45BA-8AED-89FEF999AB94}"/>
              </a:ext>
            </a:extLst>
          </p:cNvPr>
          <p:cNvSpPr txBox="1"/>
          <p:nvPr/>
        </p:nvSpPr>
        <p:spPr>
          <a:xfrm>
            <a:off x="6368902" y="499410"/>
            <a:ext cx="1793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comment from </a:t>
            </a:r>
          </a:p>
          <a:p>
            <a:r>
              <a:rPr lang="en-US" dirty="0">
                <a:solidFill>
                  <a:srgbClr val="00B050"/>
                </a:solidFill>
              </a:rPr>
              <a:t>Alain Blondel:</a:t>
            </a:r>
          </a:p>
          <a:p>
            <a:r>
              <a:rPr lang="en-US" dirty="0">
                <a:solidFill>
                  <a:srgbClr val="00B050"/>
                </a:solidFill>
              </a:rPr>
              <a:t>10</a:t>
            </a:r>
            <a:r>
              <a:rPr lang="en-US" baseline="30000" dirty="0">
                <a:solidFill>
                  <a:srgbClr val="00B050"/>
                </a:solidFill>
              </a:rPr>
              <a:t>-5</a:t>
            </a:r>
            <a:r>
              <a:rPr lang="en-US" dirty="0">
                <a:solidFill>
                  <a:srgbClr val="00B050"/>
                </a:solidFill>
              </a:rPr>
              <a:t> would be OK</a:t>
            </a:r>
          </a:p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BD4DA0-B8DE-4199-8D64-0B6D3ED6BF49}"/>
              </a:ext>
            </a:extLst>
          </p:cNvPr>
          <p:cNvSpPr txBox="1"/>
          <p:nvPr/>
        </p:nvSpPr>
        <p:spPr>
          <a:xfrm>
            <a:off x="7095460" y="27331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6 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B050"/>
                </a:solidFill>
              </a:rPr>
              <a:t>m</a:t>
            </a:r>
          </a:p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DF45B5-0E58-49D6-A574-9323A099F32E}"/>
              </a:ext>
            </a:extLst>
          </p:cNvPr>
          <p:cNvSpPr txBox="1"/>
          <p:nvPr/>
        </p:nvSpPr>
        <p:spPr>
          <a:xfrm>
            <a:off x="6336295" y="5556043"/>
            <a:ext cx="2229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6 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B050"/>
                </a:solidFill>
              </a:rPr>
              <a:t>m may be possible</a:t>
            </a:r>
          </a:p>
          <a:p>
            <a:r>
              <a:rPr lang="en-US" dirty="0">
                <a:solidFill>
                  <a:srgbClr val="00B050"/>
                </a:solidFill>
              </a:rPr>
              <a:t>with Vernier scan</a:t>
            </a:r>
          </a:p>
          <a:p>
            <a:r>
              <a:rPr lang="en-GB" dirty="0">
                <a:solidFill>
                  <a:srgbClr val="00B050"/>
                </a:solidFill>
              </a:rPr>
              <a:t>(Mike Koratzinos, </a:t>
            </a:r>
          </a:p>
          <a:p>
            <a:r>
              <a:rPr lang="en-GB" dirty="0">
                <a:solidFill>
                  <a:srgbClr val="00B050"/>
                </a:solidFill>
              </a:rPr>
              <a:t>Tatiana Pieloni)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030675B-FFEA-44FE-BCCD-8DA42C5D16E6}"/>
                  </a:ext>
                </a:extLst>
              </p:cNvPr>
              <p:cNvSpPr/>
              <p:nvPr/>
            </p:nvSpPr>
            <p:spPr>
              <a:xfrm>
                <a:off x="1737360" y="991675"/>
                <a:ext cx="6969757" cy="1200332"/>
              </a:xfrm>
              <a:prstGeom prst="rect">
                <a:avLst/>
              </a:prstGeom>
              <a:noFill/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e.g. C-band cavity, </a:t>
                </a:r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Symbol" pitchFamily="18"/>
                  </a:rPr>
                  <a:t>s</a:t>
                </a:r>
                <a:r>
                  <a:rPr lang="en-GB" sz="1800" b="0" i="0" u="none" strike="noStrike" kern="1200" cap="none" spc="0" baseline="-25000">
                    <a:solidFill>
                      <a:srgbClr val="000000"/>
                    </a:solidFill>
                    <a:uFillTx/>
                    <a:latin typeface="Calibri"/>
                  </a:rPr>
                  <a:t>BPM</a:t>
                </a:r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25 nm, at Q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1 nC, pipe diameter 20 mm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at SLAC FFTB,  T. Shintake, T. Slaton, G. Mazaheri, SLAC-PUB-7921 (1998);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and at ATF2, Y.I. Kim et al.,PRST-AB 15, 042801 (2012)</a:t>
                </a:r>
              </a:p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030675B-FFEA-44FE-BCCD-8DA42C5D16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360" y="991675"/>
                <a:ext cx="6969757" cy="1200332"/>
              </a:xfrm>
              <a:prstGeom prst="rect">
                <a:avLst/>
              </a:prstGeom>
              <a:blipFill>
                <a:blip r:embed="rId2"/>
                <a:stretch>
                  <a:fillRect l="-700" t="-4061"/>
                </a:stretch>
              </a:blipFill>
              <a:ln cap="flat">
                <a:noFill/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04179AE-B6F4-49F1-9029-38E7FBE5032C}"/>
              </a:ext>
            </a:extLst>
          </p:cNvPr>
          <p:cNvSpPr txBox="1"/>
          <p:nvPr/>
        </p:nvSpPr>
        <p:spPr>
          <a:xfrm>
            <a:off x="1013639" y="516617"/>
            <a:ext cx="3816815" cy="341631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RF BPMs?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problem is the crossing angle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(if there is… 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4" name="Straight Connector 4">
            <a:extLst>
              <a:ext uri="{FF2B5EF4-FFF2-40B4-BE49-F238E27FC236}">
                <a16:creationId xmlns:a16="http://schemas.microsoft.com/office/drawing/2014/main" id="{1909E3F7-C38B-466A-93C3-B18193E0DEB4}"/>
              </a:ext>
            </a:extLst>
          </p:cNvPr>
          <p:cNvCxnSpPr/>
          <p:nvPr/>
        </p:nvCxnSpPr>
        <p:spPr>
          <a:xfrm flipV="1">
            <a:off x="1584252" y="3980118"/>
            <a:ext cx="5305642" cy="1084524"/>
          </a:xfrm>
          <a:prstGeom prst="straightConnector1">
            <a:avLst/>
          </a:prstGeom>
          <a:noFill/>
          <a:ln w="44448" cap="flat">
            <a:solidFill>
              <a:srgbClr val="4472C4"/>
            </a:solidFill>
            <a:prstDash val="solid"/>
            <a:miter/>
          </a:ln>
        </p:spPr>
      </p:cxn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DEF9FF06-2620-4F87-BB22-7D9668C64667}"/>
              </a:ext>
            </a:extLst>
          </p:cNvPr>
          <p:cNvCxnSpPr/>
          <p:nvPr/>
        </p:nvCxnSpPr>
        <p:spPr>
          <a:xfrm>
            <a:off x="1502734" y="4132521"/>
            <a:ext cx="5387160" cy="804525"/>
          </a:xfrm>
          <a:prstGeom prst="straightConnector1">
            <a:avLst/>
          </a:prstGeom>
          <a:noFill/>
          <a:ln w="44448" cap="flat">
            <a:solidFill>
              <a:srgbClr val="4472C4"/>
            </a:solidFill>
            <a:prstDash val="solid"/>
            <a:miter/>
          </a:ln>
        </p:spPr>
      </p:cxnSp>
      <p:sp>
        <p:nvSpPr>
          <p:cNvPr id="6" name="Arc 8">
            <a:extLst>
              <a:ext uri="{FF2B5EF4-FFF2-40B4-BE49-F238E27FC236}">
                <a16:creationId xmlns:a16="http://schemas.microsoft.com/office/drawing/2014/main" id="{F910A9E6-B5FE-4F41-A636-A3CEFB1FEFBB}"/>
              </a:ext>
            </a:extLst>
          </p:cNvPr>
          <p:cNvSpPr/>
          <p:nvPr/>
        </p:nvSpPr>
        <p:spPr>
          <a:xfrm rot="1928438">
            <a:off x="5856272" y="4198229"/>
            <a:ext cx="712024" cy="71592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270"/>
              <a:gd name="f11" fmla="+- 0 0 -270"/>
              <a:gd name="f12" fmla="+- 0 0 -225"/>
              <a:gd name="f13" fmla="+- 0 0 -180"/>
              <a:gd name="f14" fmla="abs f4"/>
              <a:gd name="f15" fmla="abs f5"/>
              <a:gd name="f16" fmla="abs f6"/>
              <a:gd name="f17" fmla="+- 0 0 f3"/>
              <a:gd name="f18" fmla="+- 0 0 f10"/>
              <a:gd name="f19" fmla="*/ f11 f0 1"/>
              <a:gd name="f20" fmla="*/ f12 f0 1"/>
              <a:gd name="f21" fmla="*/ f13 f0 1"/>
              <a:gd name="f22" fmla="?: f14 f4 1"/>
              <a:gd name="f23" fmla="?: f15 f5 1"/>
              <a:gd name="f24" fmla="?: f16 f6 1"/>
              <a:gd name="f25" fmla="*/ f17 f0 1"/>
              <a:gd name="f26" fmla="*/ f18 f0 1"/>
              <a:gd name="f27" fmla="*/ f19 1 f3"/>
              <a:gd name="f28" fmla="*/ f20 1 f3"/>
              <a:gd name="f29" fmla="*/ f21 1 f3"/>
              <a:gd name="f30" fmla="*/ f22 1 21600"/>
              <a:gd name="f31" fmla="*/ f23 1 21600"/>
              <a:gd name="f32" fmla="*/ 21600 f22 1"/>
              <a:gd name="f33" fmla="*/ 21600 f23 1"/>
              <a:gd name="f34" fmla="*/ f25 1 f3"/>
              <a:gd name="f35" fmla="*/ f26 1 f3"/>
              <a:gd name="f36" fmla="+- f27 0 f1"/>
              <a:gd name="f37" fmla="+- f28 0 f1"/>
              <a:gd name="f38" fmla="+- f29 0 f1"/>
              <a:gd name="f39" fmla="min f31 f30"/>
              <a:gd name="f40" fmla="*/ f32 1 f24"/>
              <a:gd name="f41" fmla="*/ f33 1 f24"/>
              <a:gd name="f42" fmla="+- f34 0 f1"/>
              <a:gd name="f43" fmla="+- f35 0 f1"/>
              <a:gd name="f44" fmla="val f40"/>
              <a:gd name="f45" fmla="val f41"/>
              <a:gd name="f46" fmla="+- 0 0 f42"/>
              <a:gd name="f47" fmla="+- 0 0 f43"/>
              <a:gd name="f48" fmla="+- f45 0 f7"/>
              <a:gd name="f49" fmla="+- f44 0 f7"/>
              <a:gd name="f50" fmla="+- f47 0 f46"/>
              <a:gd name="f51" fmla="+- f46 f1 0"/>
              <a:gd name="f52" fmla="+- f47 f1 0"/>
              <a:gd name="f53" fmla="+- 21600000 0 f46"/>
              <a:gd name="f54" fmla="+- f1 0 f46"/>
              <a:gd name="f55" fmla="+- 27000000 0 f46"/>
              <a:gd name="f56" fmla="+- f0 0 f46"/>
              <a:gd name="f57" fmla="+- 32400000 0 f46"/>
              <a:gd name="f58" fmla="+- f2 0 f46"/>
              <a:gd name="f59" fmla="+- 37800000 0 f46"/>
              <a:gd name="f60" fmla="*/ f48 1 2"/>
              <a:gd name="f61" fmla="*/ f49 1 2"/>
              <a:gd name="f62" fmla="+- f50 21600000 0"/>
              <a:gd name="f63" fmla="?: f54 f54 f55"/>
              <a:gd name="f64" fmla="?: f56 f56 f57"/>
              <a:gd name="f65" fmla="?: f58 f58 f59"/>
              <a:gd name="f66" fmla="*/ f51 f8 1"/>
              <a:gd name="f67" fmla="*/ f52 f8 1"/>
              <a:gd name="f68" fmla="+- f7 f60 0"/>
              <a:gd name="f69" fmla="+- f7 f61 0"/>
              <a:gd name="f70" fmla="?: f50 f50 f62"/>
              <a:gd name="f71" fmla="*/ f66 1 f0"/>
              <a:gd name="f72" fmla="*/ f67 1 f0"/>
              <a:gd name="f73" fmla="*/ f61 f39 1"/>
              <a:gd name="f74" fmla="*/ f60 f39 1"/>
              <a:gd name="f75" fmla="+- f70 0 f53"/>
              <a:gd name="f76" fmla="+- f70 0 f63"/>
              <a:gd name="f77" fmla="+- f70 0 f64"/>
              <a:gd name="f78" fmla="+- f70 0 f65"/>
              <a:gd name="f79" fmla="+- 0 0 f71"/>
              <a:gd name="f80" fmla="+- 0 0 f72"/>
              <a:gd name="f81" fmla="*/ f69 f39 1"/>
              <a:gd name="f82" fmla="*/ f68 f39 1"/>
              <a:gd name="f83" fmla="+- 0 0 f79"/>
              <a:gd name="f84" fmla="+- 0 0 f80"/>
              <a:gd name="f85" fmla="*/ f83 f0 1"/>
              <a:gd name="f86" fmla="*/ f84 f0 1"/>
              <a:gd name="f87" fmla="*/ f85 1 f8"/>
              <a:gd name="f88" fmla="*/ f86 1 f8"/>
              <a:gd name="f89" fmla="+- f87 0 f1"/>
              <a:gd name="f90" fmla="+- f88 0 f1"/>
              <a:gd name="f91" fmla="sin 1 f89"/>
              <a:gd name="f92" fmla="cos 1 f89"/>
              <a:gd name="f93" fmla="sin 1 f90"/>
              <a:gd name="f94" fmla="cos 1 f90"/>
              <a:gd name="f95" fmla="+- 0 0 f91"/>
              <a:gd name="f96" fmla="+- 0 0 f92"/>
              <a:gd name="f97" fmla="+- 0 0 f93"/>
              <a:gd name="f98" fmla="+- 0 0 f94"/>
              <a:gd name="f99" fmla="+- 0 0 f95"/>
              <a:gd name="f100" fmla="+- 0 0 f96"/>
              <a:gd name="f101" fmla="+- 0 0 f97"/>
              <a:gd name="f102" fmla="+- 0 0 f98"/>
              <a:gd name="f103" fmla="val f99"/>
              <a:gd name="f104" fmla="val f100"/>
              <a:gd name="f105" fmla="val f101"/>
              <a:gd name="f106" fmla="val f102"/>
              <a:gd name="f107" fmla="*/ f103 f61 1"/>
              <a:gd name="f108" fmla="*/ f104 f60 1"/>
              <a:gd name="f109" fmla="*/ f105 f61 1"/>
              <a:gd name="f110" fmla="*/ f106 f60 1"/>
              <a:gd name="f111" fmla="+- 0 0 f108"/>
              <a:gd name="f112" fmla="+- 0 0 f107"/>
              <a:gd name="f113" fmla="+- 0 0 f110"/>
              <a:gd name="f114" fmla="+- 0 0 f109"/>
              <a:gd name="f115" fmla="+- 0 0 f111"/>
              <a:gd name="f116" fmla="+- 0 0 f112"/>
              <a:gd name="f117" fmla="+- 0 0 f113"/>
              <a:gd name="f118" fmla="+- 0 0 f114"/>
              <a:gd name="f119" fmla="at2 f115 f116"/>
              <a:gd name="f120" fmla="at2 f117 f118"/>
              <a:gd name="f121" fmla="+- f119 f1 0"/>
              <a:gd name="f122" fmla="+- f120 f1 0"/>
              <a:gd name="f123" fmla="*/ f121 f8 1"/>
              <a:gd name="f124" fmla="*/ f122 f8 1"/>
              <a:gd name="f125" fmla="*/ f123 1 f0"/>
              <a:gd name="f126" fmla="*/ f124 1 f0"/>
              <a:gd name="f127" fmla="+- 0 0 f125"/>
              <a:gd name="f128" fmla="+- 0 0 f126"/>
              <a:gd name="f129" fmla="val f127"/>
              <a:gd name="f130" fmla="val f128"/>
              <a:gd name="f131" fmla="+- 0 0 f129"/>
              <a:gd name="f132" fmla="+- 0 0 f130"/>
              <a:gd name="f133" fmla="*/ f131 f0 1"/>
              <a:gd name="f134" fmla="*/ f132 f0 1"/>
              <a:gd name="f135" fmla="*/ f133 1 f8"/>
              <a:gd name="f136" fmla="*/ f134 1 f8"/>
              <a:gd name="f137" fmla="+- f135 0 f1"/>
              <a:gd name="f138" fmla="+- f136 0 f1"/>
              <a:gd name="f139" fmla="+- f137 f1 0"/>
              <a:gd name="f140" fmla="+- f138 f1 0"/>
              <a:gd name="f141" fmla="*/ f139 f8 1"/>
              <a:gd name="f142" fmla="*/ f140 f8 1"/>
              <a:gd name="f143" fmla="*/ f141 1 f0"/>
              <a:gd name="f144" fmla="*/ f142 1 f0"/>
              <a:gd name="f145" fmla="+- 0 0 f143"/>
              <a:gd name="f146" fmla="+- 0 0 f144"/>
              <a:gd name="f147" fmla="+- 0 0 f145"/>
              <a:gd name="f148" fmla="+- 0 0 f146"/>
              <a:gd name="f149" fmla="*/ f147 f0 1"/>
              <a:gd name="f150" fmla="*/ f148 f0 1"/>
              <a:gd name="f151" fmla="*/ f149 1 f8"/>
              <a:gd name="f152" fmla="*/ f150 1 f8"/>
              <a:gd name="f153" fmla="+- f151 0 f1"/>
              <a:gd name="f154" fmla="+- f152 0 f1"/>
              <a:gd name="f155" fmla="cos 1 f153"/>
              <a:gd name="f156" fmla="sin 1 f153"/>
              <a:gd name="f157" fmla="cos 1 f154"/>
              <a:gd name="f158" fmla="sin 1 f154"/>
              <a:gd name="f159" fmla="+- 0 0 f155"/>
              <a:gd name="f160" fmla="+- 0 0 f156"/>
              <a:gd name="f161" fmla="+- 0 0 f157"/>
              <a:gd name="f162" fmla="+- 0 0 f158"/>
              <a:gd name="f163" fmla="+- 0 0 f159"/>
              <a:gd name="f164" fmla="+- 0 0 f160"/>
              <a:gd name="f165" fmla="+- 0 0 f161"/>
              <a:gd name="f166" fmla="+- 0 0 f162"/>
              <a:gd name="f167" fmla="val f163"/>
              <a:gd name="f168" fmla="val f164"/>
              <a:gd name="f169" fmla="val f165"/>
              <a:gd name="f170" fmla="val f166"/>
              <a:gd name="f171" fmla="+- 0 0 f167"/>
              <a:gd name="f172" fmla="+- 0 0 f168"/>
              <a:gd name="f173" fmla="+- 0 0 f169"/>
              <a:gd name="f174" fmla="+- 0 0 f170"/>
              <a:gd name="f175" fmla="*/ f9 f171 1"/>
              <a:gd name="f176" fmla="*/ f9 f172 1"/>
              <a:gd name="f177" fmla="*/ f9 f173 1"/>
              <a:gd name="f178" fmla="*/ f9 f174 1"/>
              <a:gd name="f179" fmla="*/ f175 f61 1"/>
              <a:gd name="f180" fmla="*/ f176 f60 1"/>
              <a:gd name="f181" fmla="*/ f177 f61 1"/>
              <a:gd name="f182" fmla="*/ f178 f60 1"/>
              <a:gd name="f183" fmla="+- f69 f179 0"/>
              <a:gd name="f184" fmla="+- f68 f180 0"/>
              <a:gd name="f185" fmla="+- f69 f181 0"/>
              <a:gd name="f186" fmla="+- f68 f182 0"/>
              <a:gd name="f187" fmla="max f183 f185"/>
              <a:gd name="f188" fmla="max f184 f186"/>
              <a:gd name="f189" fmla="min f183 f185"/>
              <a:gd name="f190" fmla="min f184 f186"/>
              <a:gd name="f191" fmla="*/ f183 f39 1"/>
              <a:gd name="f192" fmla="*/ f184 f39 1"/>
              <a:gd name="f193" fmla="*/ f185 f39 1"/>
              <a:gd name="f194" fmla="*/ f186 f39 1"/>
              <a:gd name="f195" fmla="?: f75 f44 f187"/>
              <a:gd name="f196" fmla="?: f76 f45 f188"/>
              <a:gd name="f197" fmla="?: f77 f7 f189"/>
              <a:gd name="f198" fmla="?: f78 f7 f190"/>
              <a:gd name="f199" fmla="*/ f197 f39 1"/>
              <a:gd name="f200" fmla="*/ f198 f39 1"/>
              <a:gd name="f201" fmla="*/ f195 f39 1"/>
              <a:gd name="f202" fmla="*/ f196 f3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191" y="f192"/>
              </a:cxn>
              <a:cxn ang="f37">
                <a:pos x="f81" y="f82"/>
              </a:cxn>
              <a:cxn ang="f38">
                <a:pos x="f193" y="f194"/>
              </a:cxn>
            </a:cxnLst>
            <a:rect l="f199" t="f200" r="f201" b="f202"/>
            <a:pathLst>
              <a:path stroke="0">
                <a:moveTo>
                  <a:pt x="f191" y="f192"/>
                </a:moveTo>
                <a:arcTo wR="f73" hR="f74" stAng="f46" swAng="f70"/>
                <a:lnTo>
                  <a:pt x="f81" y="f82"/>
                </a:lnTo>
                <a:close/>
              </a:path>
              <a:path fill="none">
                <a:moveTo>
                  <a:pt x="f191" y="f192"/>
                </a:moveTo>
                <a:arcTo wR="f73" hR="f74" stAng="f46" swAng="f70"/>
              </a:path>
            </a:pathLst>
          </a:custGeom>
          <a:noFill/>
          <a:ln w="31747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2881654C-28F7-49F0-9A0D-6BEB7294F748}"/>
              </a:ext>
            </a:extLst>
          </p:cNvPr>
          <p:cNvSpPr txBox="1"/>
          <p:nvPr/>
        </p:nvSpPr>
        <p:spPr>
          <a:xfrm>
            <a:off x="6716350" y="4337712"/>
            <a:ext cx="96378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30 mrad</a:t>
            </a:r>
            <a:endParaRPr lang="en-GB" sz="18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E316784A-0232-49BF-BFA8-74F32A6E255C}"/>
              </a:ext>
            </a:extLst>
          </p:cNvPr>
          <p:cNvSpPr/>
          <p:nvPr/>
        </p:nvSpPr>
        <p:spPr>
          <a:xfrm>
            <a:off x="7070652" y="3753291"/>
            <a:ext cx="287075" cy="379229"/>
          </a:xfrm>
          <a:prstGeom prst="rect">
            <a:avLst/>
          </a:prstGeom>
          <a:solidFill>
            <a:srgbClr val="0000CC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084679D4-38C3-4D2C-813E-A0810DF0BBED}"/>
              </a:ext>
            </a:extLst>
          </p:cNvPr>
          <p:cNvSpPr/>
          <p:nvPr/>
        </p:nvSpPr>
        <p:spPr>
          <a:xfrm>
            <a:off x="7093686" y="4912239"/>
            <a:ext cx="287075" cy="379229"/>
          </a:xfrm>
          <a:prstGeom prst="rect">
            <a:avLst/>
          </a:prstGeom>
          <a:solidFill>
            <a:srgbClr val="0000CC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A715FA50-8064-48CD-938A-979E81A97015}"/>
              </a:ext>
            </a:extLst>
          </p:cNvPr>
          <p:cNvSpPr/>
          <p:nvPr/>
        </p:nvSpPr>
        <p:spPr>
          <a:xfrm>
            <a:off x="1065029" y="3911108"/>
            <a:ext cx="287075" cy="379229"/>
          </a:xfrm>
          <a:prstGeom prst="rect">
            <a:avLst/>
          </a:prstGeom>
          <a:solidFill>
            <a:srgbClr val="0000CC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4DE2FBA3-A5D6-4838-B4B1-7A6C48C3B050}"/>
              </a:ext>
            </a:extLst>
          </p:cNvPr>
          <p:cNvSpPr/>
          <p:nvPr/>
        </p:nvSpPr>
        <p:spPr>
          <a:xfrm>
            <a:off x="1181103" y="5048695"/>
            <a:ext cx="287075" cy="379229"/>
          </a:xfrm>
          <a:prstGeom prst="rect">
            <a:avLst/>
          </a:pr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D2E313D7-092C-47F6-AED3-36146BC173F1}"/>
              </a:ext>
            </a:extLst>
          </p:cNvPr>
          <p:cNvSpPr txBox="1"/>
          <p:nvPr/>
        </p:nvSpPr>
        <p:spPr>
          <a:xfrm>
            <a:off x="2055498" y="5428993"/>
            <a:ext cx="6111611" cy="193899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CC"/>
                </a:solidFill>
                <a:uFillTx/>
                <a:latin typeface="Calibri"/>
              </a:rPr>
              <a:t>can we avoid the crossing angle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CC"/>
                </a:solidFill>
                <a:uFillTx/>
                <a:latin typeface="Calibri"/>
              </a:rPr>
              <a:t>and use common RF BPMs?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0" i="0" u="none" strike="noStrike" kern="1200" cap="none" spc="0" baseline="0">
                <a:solidFill>
                  <a:srgbClr val="0000CC"/>
                </a:solidFill>
                <a:uFillTx/>
                <a:latin typeface="Calibri"/>
              </a:rPr>
              <a:t>or calibrate BPM readings with zero dispersion?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>
              <a:solidFill>
                <a:srgbClr val="0000CC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0000CC"/>
              </a:solidFill>
              <a:uFillTx/>
              <a:latin typeface="Calibri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184C49C0-0D69-4716-B693-8E5F281CE09B}"/>
              </a:ext>
            </a:extLst>
          </p:cNvPr>
          <p:cNvSpPr txBox="1"/>
          <p:nvPr/>
        </p:nvSpPr>
        <p:spPr>
          <a:xfrm>
            <a:off x="6705880" y="3307759"/>
            <a:ext cx="118013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CC"/>
                </a:solidFill>
                <a:uFillTx/>
                <a:latin typeface="Calibri"/>
              </a:rPr>
              <a:t>RF BPMs ?</a:t>
            </a:r>
            <a:endParaRPr lang="en-GB" sz="1800" b="1" i="0" u="none" strike="noStrike" kern="1200" cap="none" spc="0" baseline="0">
              <a:solidFill>
                <a:srgbClr val="0000CC"/>
              </a:solidFill>
              <a:uFillTx/>
              <a:latin typeface="Calibri"/>
            </a:endParaRP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7335AD0D-66B4-4280-A879-E7CD07B4C667}"/>
              </a:ext>
            </a:extLst>
          </p:cNvPr>
          <p:cNvSpPr txBox="1"/>
          <p:nvPr/>
        </p:nvSpPr>
        <p:spPr>
          <a:xfrm>
            <a:off x="1403494" y="3635599"/>
            <a:ext cx="103585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CC"/>
                </a:solidFill>
                <a:uFillTx/>
                <a:latin typeface="Calibri"/>
              </a:rPr>
              <a:t>RF BPM?</a:t>
            </a:r>
            <a:endParaRPr lang="en-GB" sz="1800" b="1" i="0" u="none" strike="noStrike" kern="1200" cap="none" spc="0" baseline="0">
              <a:solidFill>
                <a:srgbClr val="0000CC"/>
              </a:solidFill>
              <a:uFillTx/>
              <a:latin typeface="Calibri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E498B266-F79B-4F1E-AD78-467E6F30CD1F}"/>
              </a:ext>
            </a:extLst>
          </p:cNvPr>
          <p:cNvSpPr txBox="1"/>
          <p:nvPr/>
        </p:nvSpPr>
        <p:spPr>
          <a:xfrm>
            <a:off x="4015816" y="4112623"/>
            <a:ext cx="389854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70C0"/>
                </a:solidFill>
                <a:uFillTx/>
                <a:latin typeface="Calibri"/>
              </a:rPr>
              <a:t>IP</a:t>
            </a:r>
            <a:endParaRPr lang="en-GB" sz="2000" b="1" i="0" u="none" strike="noStrike" kern="1200" cap="none" spc="0" baseline="0">
              <a:solidFill>
                <a:srgbClr val="0070C0"/>
              </a:solidFill>
              <a:uFillTx/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67DF46-8E55-4F9B-907B-A46714D67B81}"/>
              </a:ext>
            </a:extLst>
          </p:cNvPr>
          <p:cNvSpPr txBox="1"/>
          <p:nvPr/>
        </p:nvSpPr>
        <p:spPr>
          <a:xfrm>
            <a:off x="5775390" y="2028113"/>
            <a:ext cx="2568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feasible in a storage ring?</a:t>
            </a:r>
          </a:p>
          <a:p>
            <a:r>
              <a:rPr lang="en-GB" dirty="0">
                <a:solidFill>
                  <a:srgbClr val="00B050"/>
                </a:solidFill>
              </a:rPr>
              <a:t>(Katsunobu Oide)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227</TotalTime>
  <Words>389</Words>
  <Application>Microsoft Office PowerPoint</Application>
  <PresentationFormat>Widescreen</PresentationFormat>
  <Paragraphs>89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Symbol</vt:lpstr>
      <vt:lpstr>Office Theme</vt:lpstr>
      <vt:lpstr>thoughts on orbit tolerance with monochromatization*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thoughts on tolerances with monochromatization</dc:title>
  <dc:creator>Frank Zimmermann</dc:creator>
  <cp:lastModifiedBy>Frank Zimmermann</cp:lastModifiedBy>
  <cp:revision>4</cp:revision>
  <dcterms:created xsi:type="dcterms:W3CDTF">2020-03-31T17:53:12Z</dcterms:created>
  <dcterms:modified xsi:type="dcterms:W3CDTF">2020-04-03T08:47:58Z</dcterms:modified>
</cp:coreProperties>
</file>