
<file path=[Content_Types].xml><?xml version="1.0" encoding="utf-8"?>
<Types xmlns="http://schemas.openxmlformats.org/package/2006/content-types">
  <Default Extension="avi" ContentType="video/x-msvideo"/>
  <Default Extension="bin" ContentType="application/vnd.openxmlformats-officedocument.oleObject"/>
  <Default Extension="emf" ContentType="image/x-emf"/>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2.xml" ContentType="application/vnd.openxmlformats-officedocument.presentationml.comments+xml"/>
  <Override PartName="/ppt/notesSlides/notesSlide5.xml" ContentType="application/vnd.openxmlformats-officedocument.presentationml.notesSlide+xml"/>
  <Override PartName="/ppt/comments/comment3.xml" ContentType="application/vnd.openxmlformats-officedocument.presentationml.comments+xml"/>
  <Override PartName="/ppt/notesSlides/notesSlide6.xml" ContentType="application/vnd.openxmlformats-officedocument.presentationml.notesSlide+xml"/>
  <Override PartName="/ppt/comments/comment4.xml" ContentType="application/vnd.openxmlformats-officedocument.presentationml.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comment5.xml" ContentType="application/vnd.openxmlformats-officedocument.presentationml.comments+xml"/>
  <Override PartName="/ppt/notesSlides/notesSlide11.xml" ContentType="application/vnd.openxmlformats-officedocument.presentationml.notesSlide+xml"/>
  <Override PartName="/ppt/comments/comment6.xml" ContentType="application/vnd.openxmlformats-officedocument.presentationml.comments+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4"/>
  </p:notesMasterIdLst>
  <p:sldIdLst>
    <p:sldId id="256" r:id="rId2"/>
    <p:sldId id="258" r:id="rId3"/>
    <p:sldId id="269" r:id="rId4"/>
    <p:sldId id="278" r:id="rId5"/>
    <p:sldId id="277" r:id="rId6"/>
    <p:sldId id="291" r:id="rId7"/>
    <p:sldId id="280" r:id="rId8"/>
    <p:sldId id="281" r:id="rId9"/>
    <p:sldId id="289" r:id="rId10"/>
    <p:sldId id="282" r:id="rId11"/>
    <p:sldId id="283" r:id="rId12"/>
    <p:sldId id="298" r:id="rId13"/>
    <p:sldId id="284" r:id="rId14"/>
    <p:sldId id="296" r:id="rId15"/>
    <p:sldId id="299" r:id="rId16"/>
    <p:sldId id="294" r:id="rId17"/>
    <p:sldId id="300" r:id="rId18"/>
    <p:sldId id="301" r:id="rId19"/>
    <p:sldId id="303" r:id="rId20"/>
    <p:sldId id="288" r:id="rId21"/>
    <p:sldId id="293" r:id="rId22"/>
    <p:sldId id="268" r:id="rId2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 Chen" initials="BC" lastIdx="33" clrIdx="0">
    <p:extLst>
      <p:ext uri="{19B8F6BF-5375-455C-9EA6-DF929625EA0E}">
        <p15:presenceInfo xmlns:p15="http://schemas.microsoft.com/office/powerpoint/2012/main" userId="a6139c8b45ea5a1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BFE4A2-7204-422F-8871-3A1A1F885E6C}" v="2" dt="2019-07-27T14:56:59.741"/>
    <p1510:client id="{912A9E78-DA1D-4107-9342-060C43929985}" v="11" dt="2019-07-25T14:52:32.377"/>
    <p1510:client id="{92631209-BB12-4C6F-8495-7A14B601981B}" v="74" dt="2019-07-25T12:58:38.085"/>
    <p1510:client id="{AC534D9E-B625-4B60-9B2C-6E7EBC7D00A0}" v="1048" dt="2019-07-25T15:48:06.6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8" autoAdjust="0"/>
    <p:restoredTop sz="80871" autoAdjust="0"/>
  </p:normalViewPr>
  <p:slideViewPr>
    <p:cSldViewPr snapToGrid="0">
      <p:cViewPr varScale="1">
        <p:scale>
          <a:sx n="69" d="100"/>
          <a:sy n="69" d="100"/>
        </p:scale>
        <p:origin x="1116" y="44"/>
      </p:cViewPr>
      <p:guideLst>
        <p:guide orient="horz" pos="1620"/>
        <p:guide pos="2896"/>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5/10/relationships/revisionInfo" Target="revisionInfo.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8-06T15:16:43.671" idx="7">
    <p:pos x="1443" y="2393"/>
    <p:text>CLIC wake to MB more than 30% efficiency, but FACET-II has as goal to demonstrate 50%. CLIC DB to MB has 20%.</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9-09-16T15:29:04.971" idx="23">
    <p:pos x="5029" y="1871"/>
    <p:text>Longitudinal wake (left panel) and the slope of the transverse wake (right panel) in the plasma bubble shown in Fig. 2. The
dashed lines show the wakes calculated using the simple formulas for the short-range wakes in a cylindrical pipe. The red dot-dashed
lines are plotted using Eq. (43).</p:text>
    <p:extLst>
      <p:ext uri="{C676402C-5697-4E1C-873F-D02D1690AC5C}">
        <p15:threadingInfo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9-09-12T12:55:47.256" idx="14">
    <p:pos x="3696" y="1125"/>
    <p:text>The focusing forces are subtracted.</p:text>
    <p:extLst>
      <p:ext uri="{C676402C-5697-4E1C-873F-D02D1690AC5C}">
        <p15:threadingInfo xmlns:p15="http://schemas.microsoft.com/office/powerpoint/2012/main" timeZoneBias="-1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0-04-08T13:41:09.002" idx="28">
    <p:pos x="3173" y="2080"/>
    <p:text>We make the ansatz that the transverse mostion of the beam slices can be described as some sort of a driven harmonic oscillator given by this equation. The second term represents the betatron oscillation caused by the focusing forces of the ion background, while the driving term is attributed to the transverse wakefields.</p:text>
    <p:extLst>
      <p:ext uri="{C676402C-5697-4E1C-873F-D02D1690AC5C}">
        <p15:threadingInfo xmlns:p15="http://schemas.microsoft.com/office/powerpoint/2012/main" timeZoneBias="-12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0-04-19T23:55:27.933" idx="30">
    <p:pos x="927" y="2290"/>
    <p:text>Typical omega_p&lt;&lt;omega_rf. 
Also since the accelerating and focusing part of the plasma cavity is much smaller than a typical RF-wave.</p:text>
    <p:extLst>
      <p:ext uri="{C676402C-5697-4E1C-873F-D02D1690AC5C}">
        <p15:threadingInfo xmlns:p15="http://schemas.microsoft.com/office/powerpoint/2012/main" timeZoneBias="-12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0-04-19T23:38:18.850" idx="29">
    <p:pos x="3210" y="1959"/>
    <p:text>The theoretical values are calculated as L=C/sqrt(sigma_z), where the proportionality constant C was calculated from the simulation data as C=mean(L*sqrt(sigma_z)).</p:text>
    <p:extLst>
      <p:ext uri="{C676402C-5697-4E1C-873F-D02D1690AC5C}">
        <p15:threadingInfo xmlns:p15="http://schemas.microsoft.com/office/powerpoint/2012/main" timeZoneBias="-12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29/04/2020</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E460EA63-43D2-E842-92EA-B304A8820AD7}" type="slidenum">
              <a:rPr lang="fr-FR" smtClean="0"/>
              <a:t>4</a:t>
            </a:fld>
            <a:endParaRPr lang="fr-FR"/>
          </a:p>
        </p:txBody>
      </p:sp>
    </p:spTree>
    <p:extLst>
      <p:ext uri="{BB962C8B-B14F-4D97-AF65-F5344CB8AC3E}">
        <p14:creationId xmlns:p14="http://schemas.microsoft.com/office/powerpoint/2010/main" val="8899496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E460EA63-43D2-E842-92EA-B304A8820AD7}" type="slidenum">
              <a:rPr lang="fr-FR" smtClean="0"/>
              <a:t>15</a:t>
            </a:fld>
            <a:endParaRPr lang="fr-FR"/>
          </a:p>
        </p:txBody>
      </p:sp>
    </p:spTree>
    <p:extLst>
      <p:ext uri="{BB962C8B-B14F-4D97-AF65-F5344CB8AC3E}">
        <p14:creationId xmlns:p14="http://schemas.microsoft.com/office/powerpoint/2010/main" val="42825821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E460EA63-43D2-E842-92EA-B304A8820AD7}" type="slidenum">
              <a:rPr lang="fr-FR" smtClean="0"/>
              <a:t>16</a:t>
            </a:fld>
            <a:endParaRPr lang="fr-FR"/>
          </a:p>
        </p:txBody>
      </p:sp>
    </p:spTree>
    <p:extLst>
      <p:ext uri="{BB962C8B-B14F-4D97-AF65-F5344CB8AC3E}">
        <p14:creationId xmlns:p14="http://schemas.microsoft.com/office/powerpoint/2010/main" val="37140663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E460EA63-43D2-E842-92EA-B304A8820AD7}" type="slidenum">
              <a:rPr lang="fr-FR" smtClean="0"/>
              <a:t>19</a:t>
            </a:fld>
            <a:endParaRPr lang="fr-FR"/>
          </a:p>
        </p:txBody>
      </p:sp>
    </p:spTree>
    <p:extLst>
      <p:ext uri="{BB962C8B-B14F-4D97-AF65-F5344CB8AC3E}">
        <p14:creationId xmlns:p14="http://schemas.microsoft.com/office/powerpoint/2010/main" val="1071864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E460EA63-43D2-E842-92EA-B304A8820AD7}" type="slidenum">
              <a:rPr lang="fr-FR" smtClean="0"/>
              <a:t>5</a:t>
            </a:fld>
            <a:endParaRPr lang="fr-FR"/>
          </a:p>
        </p:txBody>
      </p:sp>
    </p:spTree>
    <p:extLst>
      <p:ext uri="{BB962C8B-B14F-4D97-AF65-F5344CB8AC3E}">
        <p14:creationId xmlns:p14="http://schemas.microsoft.com/office/powerpoint/2010/main" val="10377471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E460EA63-43D2-E842-92EA-B304A8820AD7}" type="slidenum">
              <a:rPr lang="fr-FR" smtClean="0"/>
              <a:t>7</a:t>
            </a:fld>
            <a:endParaRPr lang="fr-FR"/>
          </a:p>
        </p:txBody>
      </p:sp>
    </p:spTree>
    <p:extLst>
      <p:ext uri="{BB962C8B-B14F-4D97-AF65-F5344CB8AC3E}">
        <p14:creationId xmlns:p14="http://schemas.microsoft.com/office/powerpoint/2010/main" val="32082354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E460EA63-43D2-E842-92EA-B304A8820AD7}" type="slidenum">
              <a:rPr lang="fr-FR" smtClean="0"/>
              <a:t>8</a:t>
            </a:fld>
            <a:endParaRPr lang="fr-FR"/>
          </a:p>
        </p:txBody>
      </p:sp>
    </p:spTree>
    <p:extLst>
      <p:ext uri="{BB962C8B-B14F-4D97-AF65-F5344CB8AC3E}">
        <p14:creationId xmlns:p14="http://schemas.microsoft.com/office/powerpoint/2010/main" val="9583755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E460EA63-43D2-E842-92EA-B304A8820AD7}" type="slidenum">
              <a:rPr lang="fr-FR" smtClean="0"/>
              <a:t>9</a:t>
            </a:fld>
            <a:endParaRPr lang="fr-FR"/>
          </a:p>
        </p:txBody>
      </p:sp>
    </p:spTree>
    <p:extLst>
      <p:ext uri="{BB962C8B-B14F-4D97-AF65-F5344CB8AC3E}">
        <p14:creationId xmlns:p14="http://schemas.microsoft.com/office/powerpoint/2010/main" val="36541325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E460EA63-43D2-E842-92EA-B304A8820AD7}" type="slidenum">
              <a:rPr lang="fr-FR" smtClean="0"/>
              <a:t>10</a:t>
            </a:fld>
            <a:endParaRPr lang="fr-FR"/>
          </a:p>
        </p:txBody>
      </p:sp>
    </p:spTree>
    <p:extLst>
      <p:ext uri="{BB962C8B-B14F-4D97-AF65-F5344CB8AC3E}">
        <p14:creationId xmlns:p14="http://schemas.microsoft.com/office/powerpoint/2010/main" val="31212074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E460EA63-43D2-E842-92EA-B304A8820AD7}" type="slidenum">
              <a:rPr lang="fr-FR" smtClean="0"/>
              <a:t>11</a:t>
            </a:fld>
            <a:endParaRPr lang="fr-FR"/>
          </a:p>
        </p:txBody>
      </p:sp>
    </p:spTree>
    <p:extLst>
      <p:ext uri="{BB962C8B-B14F-4D97-AF65-F5344CB8AC3E}">
        <p14:creationId xmlns:p14="http://schemas.microsoft.com/office/powerpoint/2010/main" val="25189332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E460EA63-43D2-E842-92EA-B304A8820AD7}" type="slidenum">
              <a:rPr lang="fr-FR" smtClean="0"/>
              <a:t>12</a:t>
            </a:fld>
            <a:endParaRPr lang="fr-FR"/>
          </a:p>
        </p:txBody>
      </p:sp>
    </p:spTree>
    <p:extLst>
      <p:ext uri="{BB962C8B-B14F-4D97-AF65-F5344CB8AC3E}">
        <p14:creationId xmlns:p14="http://schemas.microsoft.com/office/powerpoint/2010/main" val="2832511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5"/>
          </p:nvPr>
        </p:nvSpPr>
        <p:spPr/>
        <p:txBody>
          <a:bodyPr/>
          <a:lstStyle/>
          <a:p>
            <a:fld id="{E460EA63-43D2-E842-92EA-B304A8820AD7}" type="slidenum">
              <a:rPr lang="fr-FR" smtClean="0"/>
              <a:t>14</a:t>
            </a:fld>
            <a:endParaRPr lang="fr-FR"/>
          </a:p>
        </p:txBody>
      </p:sp>
    </p:spTree>
    <p:extLst>
      <p:ext uri="{BB962C8B-B14F-4D97-AF65-F5344CB8AC3E}">
        <p14:creationId xmlns:p14="http://schemas.microsoft.com/office/powerpoint/2010/main" val="30598141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477954" y="4767263"/>
            <a:ext cx="2624981" cy="27836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Ben Chen, CERN/University of Oslo</a:t>
            </a:r>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17/09/2019</a:t>
            </a:r>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a:p>
        </p:txBody>
      </p:sp>
      <p:sp>
        <p:nvSpPr>
          <p:cNvPr id="4" name="Espace réservé du contenu 3"/>
          <p:cNvSpPr>
            <a:spLocks noGrp="1"/>
          </p:cNvSpPr>
          <p:nvPr>
            <p:ph sz="half" idx="1"/>
          </p:nvPr>
        </p:nvSpPr>
        <p:spPr>
          <a:xfrm>
            <a:off x="457200" y="1485900"/>
            <a:ext cx="7086600" cy="2762250"/>
          </a:xfrm>
        </p:spPr>
        <p:txBody>
          <a:bodyPr>
            <a:normAutofit/>
          </a:bodyPr>
          <a:lstStyle>
            <a:lvl1pPr marL="182563" indent="-182563">
              <a:defRPr sz="1600"/>
            </a:lvl1pPr>
            <a:lvl2pPr marL="541338" indent="-182563">
              <a:defRPr sz="1600"/>
            </a:lvl2pPr>
            <a:lvl3pPr marL="900113" indent="-182563">
              <a:defRPr sz="1600"/>
            </a:lvl3pPr>
            <a:lvl4pPr marL="1258888" indent="-184150">
              <a:defRPr sz="1600"/>
            </a:lvl4pPr>
            <a:lvl5pPr marL="1520825" indent="-174625">
              <a:defRPr sz="1600"/>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8" name="Date Placeholder 1"/>
          <p:cNvSpPr>
            <a:spLocks noGrp="1"/>
          </p:cNvSpPr>
          <p:nvPr>
            <p:ph type="dt" sz="half" idx="10"/>
          </p:nvPr>
        </p:nvSpPr>
        <p:spPr>
          <a:xfrm>
            <a:off x="2477954" y="4767263"/>
            <a:ext cx="2624981" cy="27836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Ben Chen, CERN/University of Oslo</a:t>
            </a:r>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17/09/2019</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477954" y="4767263"/>
            <a:ext cx="2624981" cy="27836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Ben Chen, CERN/University of Oslo</a:t>
            </a:r>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17/09/2019</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a:t>home.cern</a:t>
            </a:r>
            <a:endParaRPr kumimoji="0" lang="en-US"/>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a:t>home.cern</a:t>
            </a:r>
            <a:endParaRPr kumimoji="0" lang="en-US"/>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6"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7"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a:t>home.cern</a:t>
            </a:r>
            <a:endParaRPr kumimoji="0" lang="en-US"/>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422113" y="4771783"/>
            <a:ext cx="2680822" cy="26932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Ben Chen, CERN/University of Oslo</a:t>
            </a:r>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17/09/2019</a:t>
            </a: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lgn="l">
              <a:defRPr sz="3600"/>
            </a:lvl1pPr>
          </a:lstStyle>
          <a:p>
            <a:r>
              <a:rPr kumimoji="0" lang="fr-CH"/>
              <a:t>Click to </a:t>
            </a:r>
            <a:r>
              <a:rPr kumimoji="0" lang="fr-CH" err="1"/>
              <a:t>edit</a:t>
            </a:r>
            <a:r>
              <a:rPr kumimoji="0" lang="fr-CH"/>
              <a:t> Master </a:t>
            </a:r>
            <a:r>
              <a:rPr kumimoji="0" lang="fr-CH" err="1"/>
              <a:t>title</a:t>
            </a:r>
            <a:r>
              <a:rPr kumimoji="0" lang="fr-CH"/>
              <a:t> style</a:t>
            </a:r>
            <a:endParaRPr kumimoji="0" lang="en-US"/>
          </a:p>
        </p:txBody>
      </p:sp>
      <p:sp>
        <p:nvSpPr>
          <p:cNvPr id="3" name="Espace réservé du contenu 2"/>
          <p:cNvSpPr>
            <a:spLocks noGrp="1"/>
          </p:cNvSpPr>
          <p:nvPr>
            <p:ph idx="1"/>
          </p:nvPr>
        </p:nvSpPr>
        <p:spPr/>
        <p:txBody>
          <a:bodyPr/>
          <a:lstStyle>
            <a:lvl1pPr marL="182563" indent="-182563">
              <a:defRPr/>
            </a:lvl1pPr>
            <a:lvl2pPr marL="628650" indent="-180975">
              <a:defRPr/>
            </a:lvl2pPr>
            <a:lvl3pPr marL="900113" indent="-182563">
              <a:defRPr/>
            </a:lvl3pPr>
            <a:lvl4pPr marL="1258888" indent="-184150">
              <a:defRPr/>
            </a:lvl4pPr>
            <a:lvl5pPr marL="1520825" indent="-174625">
              <a:defRPr/>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7" name="Date Placeholder 1"/>
          <p:cNvSpPr>
            <a:spLocks noGrp="1"/>
          </p:cNvSpPr>
          <p:nvPr>
            <p:ph type="dt" sz="half" idx="2"/>
          </p:nvPr>
        </p:nvSpPr>
        <p:spPr>
          <a:xfrm>
            <a:off x="2477954" y="4767263"/>
            <a:ext cx="2624981" cy="27836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Ben Chen, CERN/University of Oslo</a:t>
            </a:r>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17/09/2019</a:t>
            </a: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normAutofit/>
          </a:bodyPr>
          <a:lstStyle>
            <a:lvl1pPr>
              <a:defRPr sz="3600"/>
            </a:lvl1pPr>
          </a:lstStyle>
          <a:p>
            <a:r>
              <a:rPr kumimoji="0" lang="fr-CH"/>
              <a:t>Click to </a:t>
            </a:r>
            <a:r>
              <a:rPr kumimoji="0" lang="fr-CH" err="1"/>
              <a:t>edit</a:t>
            </a:r>
            <a:r>
              <a:rPr kumimoji="0" lang="fr-CH"/>
              <a:t> Master </a:t>
            </a:r>
            <a:r>
              <a:rPr kumimoji="0" lang="fr-CH" err="1"/>
              <a:t>title</a:t>
            </a:r>
            <a:r>
              <a:rPr kumimoji="0" lang="fr-CH"/>
              <a:t> style</a:t>
            </a:r>
            <a:endParaRPr kumimoji="0" lang="en-US"/>
          </a:p>
        </p:txBody>
      </p:sp>
      <p:sp>
        <p:nvSpPr>
          <p:cNvPr id="3" name="Espace réservé du contenu 2"/>
          <p:cNvSpPr>
            <a:spLocks noGrp="1"/>
          </p:cNvSpPr>
          <p:nvPr>
            <p:ph sz="half" idx="1" hasCustomPrompt="1"/>
          </p:nvPr>
        </p:nvSpPr>
        <p:spPr>
          <a:xfrm>
            <a:off x="457200" y="1200151"/>
            <a:ext cx="3657600" cy="3262788"/>
          </a:xfrm>
        </p:spPr>
        <p:txBody>
          <a:bodyPr>
            <a:normAutofit/>
          </a:bodyPr>
          <a:lstStyle>
            <a:lvl1pPr marL="182563" indent="-182563" eaLnBrk="1" latinLnBrk="0" hangingPunct="1">
              <a:defRPr sz="1600"/>
            </a:lvl1pPr>
            <a:lvl2pPr marL="541338" indent="-182563" eaLnBrk="1" latinLnBrk="0" hangingPunct="1">
              <a:defRPr sz="1600"/>
            </a:lvl2pPr>
            <a:lvl3pPr marL="900113" indent="-182563" eaLnBrk="1" latinLnBrk="0" hangingPunct="1">
              <a:defRPr sz="1600"/>
            </a:lvl3pPr>
            <a:lvl4pPr marL="1258888" indent="-184150" eaLnBrk="1" latinLnBrk="0" hangingPunct="1">
              <a:defRPr sz="1600"/>
            </a:lvl4pPr>
            <a:lvl5pPr marL="1520825" indent="-174625" eaLnBrk="1" latinLnBrk="0" hangingPunct="1">
              <a:defRPr sz="1600"/>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4" name="Espace réservé du contenu 3"/>
          <p:cNvSpPr>
            <a:spLocks noGrp="1"/>
          </p:cNvSpPr>
          <p:nvPr>
            <p:ph sz="half" idx="2"/>
          </p:nvPr>
        </p:nvSpPr>
        <p:spPr>
          <a:xfrm>
            <a:off x="4267200" y="1200150"/>
            <a:ext cx="3657600" cy="3262789"/>
          </a:xfrm>
        </p:spPr>
        <p:txBody>
          <a:bodyPr>
            <a:normAutofit/>
          </a:bodyPr>
          <a:lstStyle>
            <a:lvl1pPr marL="182563" indent="-182563">
              <a:defRPr sz="1600"/>
            </a:lvl1pPr>
            <a:lvl2pPr marL="541338" indent="-182563">
              <a:defRPr sz="1600"/>
            </a:lvl2pPr>
            <a:lvl3pPr marL="900113" indent="-182563">
              <a:defRPr sz="1600"/>
            </a:lvl3pPr>
            <a:lvl4pPr marL="1163638" indent="-176213">
              <a:defRPr sz="1600"/>
            </a:lvl4pPr>
            <a:lvl5pPr marL="1433513" indent="-174625">
              <a:defRPr sz="1600"/>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8" name="Date Placeholder 1"/>
          <p:cNvSpPr>
            <a:spLocks noGrp="1"/>
          </p:cNvSpPr>
          <p:nvPr>
            <p:ph type="dt" sz="half" idx="10"/>
          </p:nvPr>
        </p:nvSpPr>
        <p:spPr>
          <a:xfrm>
            <a:off x="2477953" y="4767263"/>
            <a:ext cx="2624981" cy="27836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Ben Chen, CERN/University of Oslo</a:t>
            </a:r>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17/09/2019</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normAutofit/>
          </a:bodyPr>
          <a:lstStyle>
            <a:lvl1pPr>
              <a:defRPr sz="3600"/>
            </a:lvl1pPr>
          </a:lstStyle>
          <a:p>
            <a:r>
              <a:rPr kumimoji="0" lang="fr-CH"/>
              <a:t>Click to </a:t>
            </a:r>
            <a:r>
              <a:rPr kumimoji="0" lang="fr-CH" err="1"/>
              <a:t>edit</a:t>
            </a:r>
            <a:r>
              <a:rPr kumimoji="0" lang="fr-CH"/>
              <a:t> Master </a:t>
            </a:r>
            <a:r>
              <a:rPr kumimoji="0" lang="fr-CH" err="1"/>
              <a:t>title</a:t>
            </a:r>
            <a:r>
              <a:rPr kumimoji="0" lang="fr-CH"/>
              <a:t>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normAutofit/>
          </a:bodyPr>
          <a:lstStyle>
            <a:lvl1pPr marL="0" indent="0">
              <a:buNone/>
              <a:defRPr sz="20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a:t>
            </a:r>
            <a:r>
              <a:rPr kumimoji="0" lang="fr-CH" err="1"/>
              <a:t>edit</a:t>
            </a:r>
            <a:r>
              <a:rPr kumimoji="0" lang="fr-CH"/>
              <a:t> Master </a:t>
            </a:r>
            <a:r>
              <a:rPr kumimoji="0" lang="fr-CH" err="1"/>
              <a:t>text</a:t>
            </a:r>
            <a:r>
              <a:rPr kumimoji="0" lang="fr-CH"/>
              <a:t> styles</a:t>
            </a:r>
          </a:p>
        </p:txBody>
      </p:sp>
      <p:sp>
        <p:nvSpPr>
          <p:cNvPr id="5" name="Espace réservé du contenu 4"/>
          <p:cNvSpPr>
            <a:spLocks noGrp="1"/>
          </p:cNvSpPr>
          <p:nvPr>
            <p:ph sz="quarter" idx="2"/>
          </p:nvPr>
        </p:nvSpPr>
        <p:spPr>
          <a:xfrm>
            <a:off x="457200" y="952333"/>
            <a:ext cx="4040188" cy="2764991"/>
          </a:xfrm>
        </p:spPr>
        <p:txBody>
          <a:bodyPr>
            <a:normAutofit/>
          </a:bodyPr>
          <a:lstStyle>
            <a:lvl1pPr marL="182563" indent="-182563">
              <a:defRPr sz="1600"/>
            </a:lvl1pPr>
            <a:lvl2pPr marL="628650" indent="-180975">
              <a:defRPr sz="1600"/>
            </a:lvl2pPr>
            <a:lvl3pPr marL="900113" indent="-182563">
              <a:defRPr sz="1600"/>
            </a:lvl3pPr>
            <a:lvl4pPr marL="1163638" indent="-176213">
              <a:defRPr sz="1600"/>
            </a:lvl4pPr>
            <a:lvl5pPr marL="1433513" indent="-174625">
              <a:defRPr sz="1600"/>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normAutofit/>
          </a:bodyPr>
          <a:lstStyle>
            <a:lvl1pPr marL="182563" indent="-182563">
              <a:defRPr sz="1600"/>
            </a:lvl1pPr>
            <a:lvl2pPr marL="628650" indent="-180975">
              <a:defRPr sz="1600"/>
            </a:lvl2pPr>
            <a:lvl3pPr marL="900113" indent="-182563">
              <a:defRPr sz="1600"/>
            </a:lvl3pPr>
            <a:lvl4pPr marL="1163638" indent="-176213">
              <a:defRPr sz="1600"/>
            </a:lvl4pPr>
            <a:lvl5pPr marL="1433513" indent="-174625">
              <a:defRPr sz="1600"/>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10" name="Date Placeholder 1"/>
          <p:cNvSpPr>
            <a:spLocks noGrp="1"/>
          </p:cNvSpPr>
          <p:nvPr>
            <p:ph type="dt" sz="half" idx="10"/>
          </p:nvPr>
        </p:nvSpPr>
        <p:spPr>
          <a:xfrm>
            <a:off x="2470974" y="4767263"/>
            <a:ext cx="2631961" cy="27836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Ben Chen, CERN/University of Oslo</a:t>
            </a:r>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17/09/2019</a:t>
            </a:r>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a:t>Cliquez pour modifier les styles du texte du masque</a:t>
            </a:r>
          </a:p>
          <a:p>
            <a:pPr lvl="1" eaLnBrk="1" latinLnBrk="0" hangingPunct="1"/>
            <a:r>
              <a:rPr kumimoji="0" lang="fr-CH"/>
              <a:t>Deuxième niveau</a:t>
            </a:r>
          </a:p>
          <a:p>
            <a:pPr lvl="2" eaLnBrk="1" latinLnBrk="0" hangingPunct="1"/>
            <a:r>
              <a:rPr kumimoji="0" lang="fr-CH"/>
              <a:t>Troisième niveau</a:t>
            </a:r>
          </a:p>
          <a:p>
            <a:pPr lvl="3" eaLnBrk="1" latinLnBrk="0" hangingPunct="1"/>
            <a:r>
              <a:rPr kumimoji="0" lang="fr-CH"/>
              <a:t>Quatrième niveau</a:t>
            </a:r>
          </a:p>
          <a:p>
            <a:pPr lvl="4" eaLnBrk="1" latinLnBrk="0" hangingPunct="1"/>
            <a:r>
              <a:rPr kumimoji="0" lang="fr-CH"/>
              <a:t>Cinquième niveau</a:t>
            </a:r>
            <a:endParaRPr kumimoji="0" lang="en-US"/>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4/29/2020</a:t>
            </a:fld>
            <a:endParaRPr lang="en-US"/>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pic>
        <p:nvPicPr>
          <p:cNvPr id="11" name="Image 10" descr="bande-02.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6648" y="4548490"/>
            <a:ext cx="8243343" cy="6159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16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1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6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comments" Target="../comments/comment4.xml"/><Relationship Id="rId5" Type="http://schemas.openxmlformats.org/officeDocument/2006/relationships/image" Target="../media/image29.png"/><Relationship Id="rId4" Type="http://schemas.openxmlformats.org/officeDocument/2006/relationships/image" Target="../media/image27.jpg"/></Relationships>
</file>

<file path=ppt/slides/_rels/slide1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0.png"/><Relationship Id="rId7" Type="http://schemas.openxmlformats.org/officeDocument/2006/relationships/image" Target="../media/image36.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30.jpg"/><Relationship Id="rId11" Type="http://schemas.openxmlformats.org/officeDocument/2006/relationships/image" Target="../media/image24.png"/><Relationship Id="rId5" Type="http://schemas.openxmlformats.org/officeDocument/2006/relationships/image" Target="../media/image29.jpg"/><Relationship Id="rId10" Type="http://schemas.openxmlformats.org/officeDocument/2006/relationships/image" Target="../media/image32.jpg"/><Relationship Id="rId4" Type="http://schemas.openxmlformats.org/officeDocument/2006/relationships/image" Target="../media/image28.jpg"/><Relationship Id="rId9" Type="http://schemas.openxmlformats.org/officeDocument/2006/relationships/image" Target="../media/image31.jpg"/></Relationships>
</file>

<file path=ppt/slides/_rels/slide12.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3.png"/><Relationship Id="rId7"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38.png"/><Relationship Id="rId5" Type="http://schemas.openxmlformats.org/officeDocument/2006/relationships/image" Target="../media/image35.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43.emf"/><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comments" Target="../comments/comment5.xml"/></Relationships>
</file>

<file path=ppt/slides/_rels/slide16.xml.rels><?xml version="1.0" encoding="UTF-8" standalone="yes"?>
<Relationships xmlns="http://schemas.openxmlformats.org/package/2006/relationships"><Relationship Id="rId8" Type="http://schemas.openxmlformats.org/officeDocument/2006/relationships/image" Target="../media/image46.jpg"/><Relationship Id="rId3" Type="http://schemas.openxmlformats.org/officeDocument/2006/relationships/notesSlide" Target="../notesSlides/notesSlide11.xml"/><Relationship Id="rId7" Type="http://schemas.openxmlformats.org/officeDocument/2006/relationships/image" Target="../media/image44.emf"/><Relationship Id="rId2" Type="http://schemas.openxmlformats.org/officeDocument/2006/relationships/slideLayout" Target="../slideLayouts/slideLayout8.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45.jpg"/><Relationship Id="rId10" Type="http://schemas.openxmlformats.org/officeDocument/2006/relationships/comments" Target="../comments/comment6.xml"/><Relationship Id="rId4" Type="http://schemas.openxmlformats.org/officeDocument/2006/relationships/image" Target="../media/image49.png"/><Relationship Id="rId9" Type="http://schemas.openxmlformats.org/officeDocument/2006/relationships/image" Target="../media/image52.png"/></Relationships>
</file>

<file path=ppt/slides/_rels/slide17.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slideLayout" Target="../slideLayouts/slideLayout8.xml"/><Relationship Id="rId1" Type="http://schemas.openxmlformats.org/officeDocument/2006/relationships/vmlDrawing" Target="../drawings/vmlDrawing2.vml"/><Relationship Id="rId5" Type="http://schemas.openxmlformats.org/officeDocument/2006/relationships/image" Target="../media/image47.emf"/><Relationship Id="rId4"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3" Type="http://schemas.openxmlformats.org/officeDocument/2006/relationships/image" Target="../media/image56.png"/><Relationship Id="rId1" Type="http://schemas.openxmlformats.org/officeDocument/2006/relationships/slideLayout" Target="../slideLayouts/slideLayout7.xml"/><Relationship Id="rId5" Type="http://schemas.openxmlformats.org/officeDocument/2006/relationships/image" Target="../media/image49.jpg"/><Relationship Id="rId4" Type="http://schemas.openxmlformats.org/officeDocument/2006/relationships/image" Target="../media/image45.jpg"/></Relationships>
</file>

<file path=ppt/slides/_rels/slide1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60.png"/><Relationship Id="rId5" Type="http://schemas.openxmlformats.org/officeDocument/2006/relationships/image" Target="../media/image51.PNG"/><Relationship Id="rId4" Type="http://schemas.openxmlformats.org/officeDocument/2006/relationships/image" Target="../media/image5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g"/><Relationship Id="rId7" Type="http://schemas.openxmlformats.org/officeDocument/2006/relationships/image" Target="../media/image10.png"/><Relationship Id="rId2" Type="http://schemas.openxmlformats.org/officeDocument/2006/relationships/image" Target="../media/image5.jpg"/><Relationship Id="rId1" Type="http://schemas.openxmlformats.org/officeDocument/2006/relationships/slideLayout" Target="../slideLayouts/slideLayout8.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comments" Target="../comments/commen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slideLayout" Target="../slideLayouts/slideLayout8.xml"/><Relationship Id="rId7" Type="http://schemas.openxmlformats.org/officeDocument/2006/relationships/image" Target="../media/image14.png"/><Relationship Id="rId2" Type="http://schemas.openxmlformats.org/officeDocument/2006/relationships/video" Target="../media/media1.avi"/><Relationship Id="rId1" Type="http://schemas.microsoft.com/office/2007/relationships/media" Target="../media/media1.avi"/><Relationship Id="rId6" Type="http://schemas.openxmlformats.org/officeDocument/2006/relationships/image" Target="../media/image13.png"/><Relationship Id="rId5" Type="http://schemas.openxmlformats.org/officeDocument/2006/relationships/image" Target="../media/image12.emf"/><Relationship Id="rId4" Type="http://schemas.openxmlformats.org/officeDocument/2006/relationships/notesSlide" Target="../notesSlides/notesSlide2.xml"/><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emf"/></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comments" Target="../comments/comment2.xml"/><Relationship Id="rId5" Type="http://schemas.openxmlformats.org/officeDocument/2006/relationships/image" Target="../media/image22.png"/><Relationship Id="rId4" Type="http://schemas.openxmlformats.org/officeDocument/2006/relationships/image" Target="../media/image21.emf"/></Relationships>
</file>

<file path=ppt/slides/_rels/slide9.xml.rels><?xml version="1.0" encoding="UTF-8" standalone="yes"?>
<Relationships xmlns="http://schemas.openxmlformats.org/package/2006/relationships"><Relationship Id="rId8" Type="http://schemas.openxmlformats.org/officeDocument/2006/relationships/image" Target="../media/image250.png"/><Relationship Id="rId3" Type="http://schemas.openxmlformats.org/officeDocument/2006/relationships/image" Target="../media/image23.png"/><Relationship Id="rId7" Type="http://schemas.openxmlformats.org/officeDocument/2006/relationships/image" Target="../media/image26.jp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5.jpg"/><Relationship Id="rId11" Type="http://schemas.openxmlformats.org/officeDocument/2006/relationships/comments" Target="../comments/comment3.xml"/><Relationship Id="rId5" Type="http://schemas.openxmlformats.org/officeDocument/2006/relationships/image" Target="../media/image24.png"/><Relationship Id="rId10" Type="http://schemas.openxmlformats.org/officeDocument/2006/relationships/image" Target="../media/image28.png"/><Relationship Id="rId4" Type="http://schemas.openxmlformats.org/officeDocument/2006/relationships/image" Target="../media/image23.jpg"/><Relationship Id="rId9"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48114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45A0D83-7387-4B39-B1DF-79C836992F91}"/>
              </a:ext>
            </a:extLst>
          </p:cNvPr>
          <p:cNvSpPr>
            <a:spLocks noGrp="1"/>
          </p:cNvSpPr>
          <p:nvPr>
            <p:ph type="title"/>
          </p:nvPr>
        </p:nvSpPr>
        <p:spPr/>
        <p:txBody>
          <a:bodyPr/>
          <a:lstStyle/>
          <a:p>
            <a:r>
              <a:rPr lang="nb-NO" dirty="0" err="1"/>
              <a:t>Simplified</a:t>
            </a:r>
            <a:r>
              <a:rPr lang="nb-NO" dirty="0"/>
              <a:t> </a:t>
            </a:r>
            <a:r>
              <a:rPr lang="nb-NO" dirty="0" err="1"/>
              <a:t>quasi-static</a:t>
            </a:r>
            <a:r>
              <a:rPr lang="nb-NO" dirty="0"/>
              <a:t> </a:t>
            </a:r>
            <a:r>
              <a:rPr lang="nb-NO" dirty="0" err="1"/>
              <a:t>model</a:t>
            </a:r>
            <a:endParaRPr lang="nb-NO" dirty="0"/>
          </a:p>
        </p:txBody>
      </p:sp>
      <mc:AlternateContent xmlns:mc="http://schemas.openxmlformats.org/markup-compatibility/2006" xmlns:a14="http://schemas.microsoft.com/office/drawing/2010/main">
        <mc:Choice Requires="a14">
          <p:sp>
            <p:nvSpPr>
              <p:cNvPr id="3" name="Plassholder for innhold 2">
                <a:extLst>
                  <a:ext uri="{FF2B5EF4-FFF2-40B4-BE49-F238E27FC236}">
                    <a16:creationId xmlns:a16="http://schemas.microsoft.com/office/drawing/2014/main" id="{AF2E1501-2A91-4C40-BF42-43D1E4D54FB7}"/>
                  </a:ext>
                </a:extLst>
              </p:cNvPr>
              <p:cNvSpPr>
                <a:spLocks noGrp="1"/>
              </p:cNvSpPr>
              <p:nvPr>
                <p:ph idx="1"/>
              </p:nvPr>
            </p:nvSpPr>
            <p:spPr>
              <a:xfrm>
                <a:off x="457200" y="994205"/>
                <a:ext cx="8229600" cy="1892928"/>
              </a:xfrm>
            </p:spPr>
            <p:txBody>
              <a:bodyPr>
                <a:normAutofit fontScale="85000" lnSpcReduction="20000"/>
              </a:bodyPr>
              <a:lstStyle/>
              <a:p>
                <a:r>
                  <a:rPr lang="en-US" dirty="0"/>
                  <a:t>Simplified model that exploits the wake function formalism. </a:t>
                </a:r>
              </a:p>
              <a:p>
                <a:r>
                  <a:rPr lang="en-US" dirty="0"/>
                  <a:t>Efficient way of studying transverse instabilities in the main beam in the blow-out regime of a </a:t>
                </a:r>
                <a:r>
                  <a:rPr lang="en-US" dirty="0" err="1"/>
                  <a:t>TeV</a:t>
                </a:r>
                <a:r>
                  <a:rPr lang="en-US" dirty="0"/>
                  <a:t>-scale plasma collider.</a:t>
                </a:r>
              </a:p>
              <a:p>
                <a:r>
                  <a:rPr lang="nb-NO" dirty="0"/>
                  <a:t>Main beam </a:t>
                </a:r>
                <a:r>
                  <a:rPr lang="nb-NO" dirty="0" err="1"/>
                  <a:t>sliced</a:t>
                </a:r>
                <a:r>
                  <a:rPr lang="nb-NO" dirty="0"/>
                  <a:t> </a:t>
                </a:r>
                <a:r>
                  <a:rPr lang="nb-NO" dirty="0" err="1"/>
                  <a:t>into</a:t>
                </a:r>
                <a:r>
                  <a:rPr lang="nb-NO"/>
                  <a:t> slices</a:t>
                </a:r>
                <a:r>
                  <a:rPr lang="nb-NO" dirty="0"/>
                  <a:t> </a:t>
                </a:r>
                <a:r>
                  <a:rPr lang="nb-NO" dirty="0" err="1"/>
                  <a:t>with</a:t>
                </a:r>
                <a:r>
                  <a:rPr lang="nb-NO" dirty="0"/>
                  <a:t> </a:t>
                </a:r>
                <a:r>
                  <a:rPr lang="nb-NO" dirty="0" err="1"/>
                  <a:t>mean</a:t>
                </a:r>
                <a:r>
                  <a:rPr lang="nb-NO" dirty="0"/>
                  <a:t> </a:t>
                </a:r>
                <a:r>
                  <a:rPr lang="nb-NO" dirty="0" err="1"/>
                  <a:t>transverse</a:t>
                </a:r>
                <a:r>
                  <a:rPr lang="nb-NO" dirty="0"/>
                  <a:t> </a:t>
                </a:r>
                <a:r>
                  <a:rPr lang="nb-NO" dirty="0" err="1"/>
                  <a:t>positions</a:t>
                </a:r>
                <a:r>
                  <a:rPr lang="nb-NO" dirty="0"/>
                  <a:t> </a:t>
                </a:r>
                <a14:m>
                  <m:oMath xmlns:m="http://schemas.openxmlformats.org/officeDocument/2006/math">
                    <m:r>
                      <m:rPr>
                        <m:sty m:val="p"/>
                      </m:rPr>
                      <a:rPr lang="nb-NO" b="0" i="0" dirty="0" smtClean="0">
                        <a:latin typeface="Cambria Math" panose="02040503050406030204" pitchFamily="18" charset="0"/>
                      </a:rPr>
                      <m:t>X</m:t>
                    </m:r>
                    <m:d>
                      <m:dPr>
                        <m:ctrlPr>
                          <a:rPr lang="nb-NO" b="0" i="1" dirty="0" smtClean="0">
                            <a:latin typeface="Cambria Math" panose="02040503050406030204" pitchFamily="18" charset="0"/>
                          </a:rPr>
                        </m:ctrlPr>
                      </m:dPr>
                      <m:e>
                        <m:sSub>
                          <m:sSubPr>
                            <m:ctrlPr>
                              <a:rPr lang="nb-NO" b="0" i="1" dirty="0" smtClean="0">
                                <a:latin typeface="Cambria Math" panose="02040503050406030204" pitchFamily="18" charset="0"/>
                              </a:rPr>
                            </m:ctrlPr>
                          </m:sSubPr>
                          <m:e>
                            <m:r>
                              <a:rPr lang="nb-NO" b="0" i="1" dirty="0" smtClean="0">
                                <a:latin typeface="Cambria Math" panose="02040503050406030204" pitchFamily="18" charset="0"/>
                              </a:rPr>
                              <m:t>𝜉</m:t>
                            </m:r>
                          </m:e>
                          <m:sub>
                            <m:r>
                              <a:rPr lang="nb-NO" b="0" i="1" dirty="0" smtClean="0">
                                <a:latin typeface="Cambria Math" panose="02040503050406030204" pitchFamily="18" charset="0"/>
                              </a:rPr>
                              <m:t>𝑖</m:t>
                            </m:r>
                          </m:sub>
                        </m:sSub>
                      </m:e>
                    </m:d>
                  </m:oMath>
                </a14:m>
                <a:r>
                  <a:rPr lang="nb-NO" dirty="0"/>
                  <a:t>.</a:t>
                </a:r>
              </a:p>
              <a:p>
                <a:r>
                  <a:rPr lang="nb-NO" dirty="0"/>
                  <a:t>Slices </a:t>
                </a:r>
                <a:r>
                  <a:rPr lang="nb-NO" dirty="0" err="1"/>
                  <a:t>accelerated</a:t>
                </a:r>
                <a:r>
                  <a:rPr lang="nb-NO" dirty="0"/>
                  <a:t> by </a:t>
                </a:r>
                <a14:m>
                  <m:oMath xmlns:m="http://schemas.openxmlformats.org/officeDocument/2006/math">
                    <m:sSub>
                      <m:sSubPr>
                        <m:ctrlPr>
                          <a:rPr lang="nb-NO" i="1" dirty="0" smtClean="0">
                            <a:latin typeface="Cambria Math" panose="02040503050406030204" pitchFamily="18" charset="0"/>
                          </a:rPr>
                        </m:ctrlPr>
                      </m:sSubPr>
                      <m:e>
                        <m:r>
                          <a:rPr lang="nb-NO" i="1" dirty="0" smtClean="0">
                            <a:latin typeface="Cambria Math" panose="02040503050406030204" pitchFamily="18" charset="0"/>
                          </a:rPr>
                          <m:t>𝐸</m:t>
                        </m:r>
                      </m:e>
                      <m:sub>
                        <m:r>
                          <a:rPr lang="nb-NO" b="0" i="1" dirty="0" smtClean="0">
                            <a:latin typeface="Cambria Math" panose="02040503050406030204" pitchFamily="18" charset="0"/>
                          </a:rPr>
                          <m:t>∥</m:t>
                        </m:r>
                      </m:sub>
                    </m:sSub>
                    <m:d>
                      <m:dPr>
                        <m:ctrlPr>
                          <a:rPr lang="nb-NO" i="1" dirty="0">
                            <a:latin typeface="Cambria Math" panose="02040503050406030204" pitchFamily="18" charset="0"/>
                          </a:rPr>
                        </m:ctrlPr>
                      </m:dPr>
                      <m:e>
                        <m:r>
                          <a:rPr lang="nb-NO" i="1" dirty="0">
                            <a:latin typeface="Cambria Math" panose="02040503050406030204" pitchFamily="18" charset="0"/>
                          </a:rPr>
                          <m:t>𝜉</m:t>
                        </m:r>
                      </m:e>
                    </m:d>
                  </m:oMath>
                </a14:m>
                <a:r>
                  <a:rPr lang="nb-NO" dirty="0"/>
                  <a:t> </a:t>
                </a:r>
                <a:r>
                  <a:rPr lang="nb-NO" dirty="0" err="1"/>
                  <a:t>extracted</a:t>
                </a:r>
                <a:r>
                  <a:rPr lang="nb-NO" dirty="0"/>
                  <a:t> from </a:t>
                </a:r>
                <a:r>
                  <a:rPr lang="nb-NO" dirty="0" err="1"/>
                  <a:t>one</a:t>
                </a:r>
                <a:r>
                  <a:rPr lang="nb-NO" dirty="0"/>
                  <a:t> time </a:t>
                </a:r>
                <a:r>
                  <a:rPr lang="nb-NO" dirty="0" err="1"/>
                  <a:t>step</a:t>
                </a:r>
                <a:r>
                  <a:rPr lang="nb-NO" dirty="0"/>
                  <a:t> </a:t>
                </a:r>
                <a:r>
                  <a:rPr lang="nb-NO" dirty="0" err="1"/>
                  <a:t>of</a:t>
                </a:r>
                <a:r>
                  <a:rPr lang="nb-NO" dirty="0"/>
                  <a:t> </a:t>
                </a:r>
                <a:r>
                  <a:rPr lang="nb-NO" dirty="0" err="1"/>
                  <a:t>QuickPIC</a:t>
                </a:r>
                <a:r>
                  <a:rPr lang="nb-NO" dirty="0"/>
                  <a:t>.</a:t>
                </a:r>
              </a:p>
              <a:p>
                <a14:m>
                  <m:oMath xmlns:m="http://schemas.openxmlformats.org/officeDocument/2006/math">
                    <m:sSub>
                      <m:sSubPr>
                        <m:ctrlPr>
                          <a:rPr lang="nb-NO" i="1" dirty="0" smtClean="0">
                            <a:latin typeface="Cambria Math" panose="02040503050406030204" pitchFamily="18" charset="0"/>
                          </a:rPr>
                        </m:ctrlPr>
                      </m:sSubPr>
                      <m:e>
                        <m:r>
                          <a:rPr lang="nb-NO" i="1" dirty="0" smtClean="0">
                            <a:latin typeface="Cambria Math" panose="02040503050406030204" pitchFamily="18" charset="0"/>
                          </a:rPr>
                          <m:t>𝑟</m:t>
                        </m:r>
                      </m:e>
                      <m:sub>
                        <m:r>
                          <m:rPr>
                            <m:sty m:val="p"/>
                          </m:rPr>
                          <a:rPr lang="nb-NO" i="0" dirty="0" smtClean="0">
                            <a:latin typeface="Cambria Math" panose="02040503050406030204" pitchFamily="18" charset="0"/>
                          </a:rPr>
                          <m:t>b</m:t>
                        </m:r>
                      </m:sub>
                    </m:sSub>
                    <m:r>
                      <a:rPr lang="nb-NO" i="1" dirty="0" smtClean="0">
                        <a:latin typeface="Cambria Math" panose="02040503050406030204" pitchFamily="18" charset="0"/>
                      </a:rPr>
                      <m:t>(</m:t>
                    </m:r>
                    <m:sSup>
                      <m:sSupPr>
                        <m:ctrlPr>
                          <a:rPr lang="nb-NO" b="0" i="1" dirty="0" smtClean="0">
                            <a:latin typeface="Cambria Math" panose="02040503050406030204" pitchFamily="18" charset="0"/>
                          </a:rPr>
                        </m:ctrlPr>
                      </m:sSupPr>
                      <m:e>
                        <m:r>
                          <a:rPr lang="nb-NO" i="1" dirty="0" smtClean="0">
                            <a:latin typeface="Cambria Math" panose="02040503050406030204" pitchFamily="18" charset="0"/>
                          </a:rPr>
                          <m:t>𝜉</m:t>
                        </m:r>
                      </m:e>
                      <m:sup>
                        <m:r>
                          <a:rPr lang="nb-NO" b="0" i="1" dirty="0" smtClean="0">
                            <a:latin typeface="Cambria Math" panose="02040503050406030204" pitchFamily="18" charset="0"/>
                          </a:rPr>
                          <m:t>′</m:t>
                        </m:r>
                      </m:sup>
                    </m:sSup>
                    <m:r>
                      <a:rPr lang="nb-NO" i="1" dirty="0" smtClean="0">
                        <a:latin typeface="Cambria Math" panose="02040503050406030204" pitchFamily="18" charset="0"/>
                      </a:rPr>
                      <m:t>) </m:t>
                    </m:r>
                  </m:oMath>
                </a14:m>
                <a:r>
                  <a:rPr lang="nb-NO" dirty="0"/>
                  <a:t> in </a:t>
                </a:r>
                <a14:m>
                  <m:oMath xmlns:m="http://schemas.openxmlformats.org/officeDocument/2006/math">
                    <m:sSub>
                      <m:sSubPr>
                        <m:ctrlPr>
                          <a:rPr lang="nb-NO" i="1" dirty="0" smtClean="0">
                            <a:latin typeface="Cambria Math" panose="02040503050406030204" pitchFamily="18" charset="0"/>
                          </a:rPr>
                        </m:ctrlPr>
                      </m:sSubPr>
                      <m:e>
                        <m:r>
                          <a:rPr lang="nb-NO" i="1" dirty="0" smtClean="0">
                            <a:latin typeface="Cambria Math" panose="02040503050406030204" pitchFamily="18" charset="0"/>
                          </a:rPr>
                          <m:t>𝑊</m:t>
                        </m:r>
                      </m:e>
                      <m:sub>
                        <m:r>
                          <a:rPr lang="nb-NO" i="1" dirty="0" smtClean="0">
                            <a:latin typeface="Cambria Math" panose="02040503050406030204" pitchFamily="18" charset="0"/>
                          </a:rPr>
                          <m:t>⊥</m:t>
                        </m:r>
                      </m:sub>
                    </m:sSub>
                  </m:oMath>
                </a14:m>
                <a:r>
                  <a:rPr lang="nb-NO" dirty="0"/>
                  <a:t> </a:t>
                </a:r>
                <a:r>
                  <a:rPr lang="nb-NO" dirty="0" err="1"/>
                  <a:t>also</a:t>
                </a:r>
                <a:r>
                  <a:rPr lang="nb-NO" dirty="0"/>
                  <a:t> </a:t>
                </a:r>
                <a:r>
                  <a:rPr lang="nb-NO" dirty="0" err="1"/>
                  <a:t>extracted</a:t>
                </a:r>
                <a:r>
                  <a:rPr lang="nb-NO" dirty="0"/>
                  <a:t> from </a:t>
                </a:r>
                <a:r>
                  <a:rPr lang="nb-NO" dirty="0" err="1"/>
                  <a:t>QuickPIC</a:t>
                </a:r>
                <a:r>
                  <a:rPr lang="nb-NO" dirty="0"/>
                  <a:t>.</a:t>
                </a:r>
              </a:p>
              <a:p>
                <a:r>
                  <a:rPr lang="nb-NO" dirty="0" err="1"/>
                  <a:t>Transverse</a:t>
                </a:r>
                <a:r>
                  <a:rPr lang="nb-NO" dirty="0"/>
                  <a:t> </a:t>
                </a:r>
                <a:r>
                  <a:rPr lang="nb-NO" dirty="0" err="1"/>
                  <a:t>forces</a:t>
                </a:r>
                <a:r>
                  <a:rPr lang="nb-NO" dirty="0"/>
                  <a:t> </a:t>
                </a:r>
                <a:r>
                  <a:rPr lang="nb-NO" dirty="0" err="1"/>
                  <a:t>on</a:t>
                </a:r>
                <a:r>
                  <a:rPr lang="nb-NO" dirty="0"/>
                  <a:t> </a:t>
                </a:r>
                <a:r>
                  <a:rPr lang="nb-NO" dirty="0" err="1"/>
                  <a:t>slices</a:t>
                </a:r>
                <a:r>
                  <a:rPr lang="nb-NO" dirty="0"/>
                  <a:t> </a:t>
                </a:r>
                <a:r>
                  <a:rPr lang="nb-NO" dirty="0" err="1"/>
                  <a:t>determined</a:t>
                </a:r>
                <a:r>
                  <a:rPr lang="nb-NO" dirty="0"/>
                  <a:t> by</a:t>
                </a:r>
                <a14:m>
                  <m:oMath xmlns:m="http://schemas.openxmlformats.org/officeDocument/2006/math">
                    <m:sSub>
                      <m:sSubPr>
                        <m:ctrlPr>
                          <a:rPr lang="nb-NO" i="1" dirty="0">
                            <a:latin typeface="Cambria Math" panose="02040503050406030204" pitchFamily="18" charset="0"/>
                          </a:rPr>
                        </m:ctrlPr>
                      </m:sSubPr>
                      <m:e>
                        <m:r>
                          <a:rPr lang="nb-NO" b="0" i="1" dirty="0" smtClean="0">
                            <a:latin typeface="Cambria Math" panose="02040503050406030204" pitchFamily="18" charset="0"/>
                          </a:rPr>
                          <m:t> </m:t>
                        </m:r>
                        <m:r>
                          <a:rPr lang="nb-NO" i="1" dirty="0">
                            <a:latin typeface="Cambria Math" panose="02040503050406030204" pitchFamily="18" charset="0"/>
                          </a:rPr>
                          <m:t>𝒲</m:t>
                        </m:r>
                      </m:e>
                      <m:sub>
                        <m:r>
                          <a:rPr lang="nb-NO" i="1" dirty="0">
                            <a:latin typeface="Cambria Math" panose="02040503050406030204" pitchFamily="18" charset="0"/>
                          </a:rPr>
                          <m:t>⊥</m:t>
                        </m:r>
                      </m:sub>
                    </m:sSub>
                    <m:r>
                      <a:rPr lang="nb-NO" b="0" i="1" dirty="0" smtClean="0">
                        <a:latin typeface="Cambria Math" panose="02040503050406030204" pitchFamily="18" charset="0"/>
                      </a:rPr>
                      <m:t>=</m:t>
                    </m:r>
                    <m:nary>
                      <m:naryPr>
                        <m:ctrlPr>
                          <a:rPr lang="nb-NO" i="1" dirty="0" smtClean="0">
                            <a:latin typeface="Cambria Math" panose="02040503050406030204" pitchFamily="18" charset="0"/>
                          </a:rPr>
                        </m:ctrlPr>
                      </m:naryPr>
                      <m:sub>
                        <m:sSub>
                          <m:sSubPr>
                            <m:ctrlPr>
                              <a:rPr lang="nb-NO" i="1" dirty="0" err="1" smtClean="0">
                                <a:latin typeface="Cambria Math" panose="02040503050406030204" pitchFamily="18" charset="0"/>
                              </a:rPr>
                            </m:ctrlPr>
                          </m:sSubPr>
                          <m:e>
                            <m:r>
                              <a:rPr lang="nb-NO" i="1" dirty="0" smtClean="0">
                                <a:latin typeface="Cambria Math" panose="02040503050406030204" pitchFamily="18" charset="0"/>
                              </a:rPr>
                              <m:t>𝜉</m:t>
                            </m:r>
                          </m:e>
                          <m:sub>
                            <m:r>
                              <m:rPr>
                                <m:sty m:val="p"/>
                              </m:rPr>
                              <a:rPr lang="nb-NO" i="0" dirty="0" err="1" smtClean="0">
                                <a:latin typeface="Cambria Math" panose="02040503050406030204" pitchFamily="18" charset="0"/>
                              </a:rPr>
                              <m:t>H</m:t>
                            </m:r>
                          </m:sub>
                        </m:sSub>
                      </m:sub>
                      <m:sup>
                        <m:r>
                          <a:rPr lang="nb-NO" i="1" dirty="0" smtClean="0">
                            <a:latin typeface="Cambria Math" panose="02040503050406030204" pitchFamily="18" charset="0"/>
                          </a:rPr>
                          <m:t>𝜉</m:t>
                        </m:r>
                      </m:sup>
                      <m:e>
                        <m:sSub>
                          <m:sSubPr>
                            <m:ctrlPr>
                              <a:rPr lang="nb-NO" b="0" i="1" dirty="0" smtClean="0">
                                <a:latin typeface="Cambria Math" panose="02040503050406030204" pitchFamily="18" charset="0"/>
                              </a:rPr>
                            </m:ctrlPr>
                          </m:sSubPr>
                          <m:e>
                            <m:r>
                              <a:rPr lang="nb-NO" i="1" dirty="0" smtClean="0">
                                <a:latin typeface="Cambria Math" panose="02040503050406030204" pitchFamily="18" charset="0"/>
                              </a:rPr>
                              <m:t>𝑊</m:t>
                            </m:r>
                          </m:e>
                          <m:sub>
                            <m:r>
                              <a:rPr lang="nb-NO" i="1" dirty="0" smtClean="0">
                                <a:latin typeface="Cambria Math" panose="02040503050406030204" pitchFamily="18" charset="0"/>
                              </a:rPr>
                              <m:t>⊥</m:t>
                            </m:r>
                          </m:sub>
                        </m:sSub>
                        <m:d>
                          <m:dPr>
                            <m:ctrlPr>
                              <a:rPr lang="nb-NO" b="0" i="1" dirty="0" smtClean="0">
                                <a:latin typeface="Cambria Math" panose="02040503050406030204" pitchFamily="18" charset="0"/>
                              </a:rPr>
                            </m:ctrlPr>
                          </m:dPr>
                          <m:e>
                            <m:r>
                              <a:rPr lang="nb-NO" i="1" dirty="0" smtClean="0">
                                <a:latin typeface="Cambria Math" panose="02040503050406030204" pitchFamily="18" charset="0"/>
                              </a:rPr>
                              <m:t>𝜉</m:t>
                            </m:r>
                            <m:r>
                              <a:rPr lang="nb-NO" i="1" dirty="0" smtClean="0">
                                <a:latin typeface="Cambria Math" panose="02040503050406030204" pitchFamily="18" charset="0"/>
                              </a:rPr>
                              <m:t>’−</m:t>
                            </m:r>
                            <m:r>
                              <a:rPr lang="nb-NO" i="1" dirty="0" smtClean="0">
                                <a:latin typeface="Cambria Math" panose="02040503050406030204" pitchFamily="18" charset="0"/>
                              </a:rPr>
                              <m:t>𝜉</m:t>
                            </m:r>
                          </m:e>
                        </m:d>
                        <m:r>
                          <a:rPr lang="nb-NO" i="1" dirty="0" smtClean="0">
                            <a:latin typeface="Cambria Math" panose="02040503050406030204" pitchFamily="18" charset="0"/>
                          </a:rPr>
                          <m:t>𝜆</m:t>
                        </m:r>
                        <m:d>
                          <m:dPr>
                            <m:ctrlPr>
                              <a:rPr lang="nb-NO" i="1" dirty="0" smtClean="0">
                                <a:latin typeface="Cambria Math" panose="02040503050406030204" pitchFamily="18" charset="0"/>
                              </a:rPr>
                            </m:ctrlPr>
                          </m:dPr>
                          <m:e>
                            <m:r>
                              <a:rPr lang="nb-NO" i="1" dirty="0" smtClean="0">
                                <a:latin typeface="Cambria Math" panose="02040503050406030204" pitchFamily="18" charset="0"/>
                              </a:rPr>
                              <m:t>𝜉</m:t>
                            </m:r>
                            <m:r>
                              <a:rPr lang="nb-NO" i="1" dirty="0" smtClean="0">
                                <a:latin typeface="Cambria Math" panose="02040503050406030204" pitchFamily="18" charset="0"/>
                              </a:rPr>
                              <m:t>’</m:t>
                            </m:r>
                          </m:e>
                        </m:d>
                        <m:r>
                          <a:rPr lang="nb-NO" b="0" i="1" dirty="0" smtClean="0">
                            <a:latin typeface="Cambria Math" panose="02040503050406030204" pitchFamily="18" charset="0"/>
                          </a:rPr>
                          <m:t>𝑋</m:t>
                        </m:r>
                        <m:d>
                          <m:dPr>
                            <m:ctrlPr>
                              <a:rPr lang="nb-NO" b="0" i="1" dirty="0" smtClean="0">
                                <a:latin typeface="Cambria Math" panose="02040503050406030204" pitchFamily="18" charset="0"/>
                              </a:rPr>
                            </m:ctrlPr>
                          </m:dPr>
                          <m:e>
                            <m:r>
                              <a:rPr lang="nb-NO" i="1" dirty="0" smtClean="0">
                                <a:latin typeface="Cambria Math" panose="02040503050406030204" pitchFamily="18" charset="0"/>
                              </a:rPr>
                              <m:t>𝜉</m:t>
                            </m:r>
                            <m:r>
                              <a:rPr lang="nb-NO" i="1" dirty="0" smtClean="0">
                                <a:latin typeface="Cambria Math" panose="02040503050406030204" pitchFamily="18" charset="0"/>
                              </a:rPr>
                              <m:t>’</m:t>
                            </m:r>
                          </m:e>
                        </m:d>
                        <m:r>
                          <m:rPr>
                            <m:sty m:val="p"/>
                          </m:rPr>
                          <a:rPr lang="nb-NO" i="0" dirty="0" smtClean="0">
                            <a:latin typeface="Cambria Math" panose="02040503050406030204" pitchFamily="18" charset="0"/>
                          </a:rPr>
                          <m:t>d</m:t>
                        </m:r>
                        <m:sSup>
                          <m:sSupPr>
                            <m:ctrlPr>
                              <a:rPr lang="nb-NO" b="0" i="1" dirty="0" smtClean="0">
                                <a:latin typeface="Cambria Math" panose="02040503050406030204" pitchFamily="18" charset="0"/>
                              </a:rPr>
                            </m:ctrlPr>
                          </m:sSupPr>
                          <m:e>
                            <m:r>
                              <a:rPr lang="nb-NO" i="1" dirty="0" smtClean="0">
                                <a:latin typeface="Cambria Math" panose="02040503050406030204" pitchFamily="18" charset="0"/>
                              </a:rPr>
                              <m:t>𝜉</m:t>
                            </m:r>
                          </m:e>
                          <m:sup>
                            <m:r>
                              <a:rPr lang="nb-NO" b="0" i="1" dirty="0" smtClean="0">
                                <a:latin typeface="Cambria Math" panose="02040503050406030204" pitchFamily="18" charset="0"/>
                              </a:rPr>
                              <m:t>′</m:t>
                            </m:r>
                          </m:sup>
                        </m:sSup>
                      </m:e>
                    </m:nary>
                  </m:oMath>
                </a14:m>
                <a:r>
                  <a:rPr lang="nb-NO" dirty="0"/>
                  <a:t> and ion </a:t>
                </a:r>
                <a:r>
                  <a:rPr lang="nb-NO" dirty="0" err="1"/>
                  <a:t>background</a:t>
                </a:r>
                <a:r>
                  <a:rPr lang="nb-NO" dirty="0"/>
                  <a:t> </a:t>
                </a:r>
                <a:r>
                  <a:rPr lang="nb-NO" dirty="0" err="1"/>
                  <a:t>focusing</a:t>
                </a:r>
                <a:r>
                  <a:rPr lang="nb-NO" dirty="0"/>
                  <a:t>.</a:t>
                </a:r>
              </a:p>
            </p:txBody>
          </p:sp>
        </mc:Choice>
        <mc:Fallback xmlns="">
          <p:sp>
            <p:nvSpPr>
              <p:cNvPr id="3" name="Plassholder for innhold 2">
                <a:extLst>
                  <a:ext uri="{FF2B5EF4-FFF2-40B4-BE49-F238E27FC236}">
                    <a16:creationId xmlns:a16="http://schemas.microsoft.com/office/drawing/2014/main" id="{AF2E1501-2A91-4C40-BF42-43D1E4D54FB7}"/>
                  </a:ext>
                </a:extLst>
              </p:cNvPr>
              <p:cNvSpPr>
                <a:spLocks noGrp="1" noRot="1" noChangeAspect="1" noMove="1" noResize="1" noEditPoints="1" noAdjustHandles="1" noChangeArrowheads="1" noChangeShapeType="1" noTextEdit="1"/>
              </p:cNvSpPr>
              <p:nvPr>
                <p:ph idx="1"/>
              </p:nvPr>
            </p:nvSpPr>
            <p:spPr>
              <a:xfrm>
                <a:off x="457200" y="994205"/>
                <a:ext cx="8229600" cy="1892928"/>
              </a:xfrm>
              <a:blipFill>
                <a:blip r:embed="rId3"/>
                <a:stretch>
                  <a:fillRect t="-2894" b="-16399"/>
                </a:stretch>
              </a:blipFill>
            </p:spPr>
            <p:txBody>
              <a:bodyPr/>
              <a:lstStyle/>
              <a:p>
                <a:r>
                  <a:rPr lang="nb-NO">
                    <a:noFill/>
                  </a:rPr>
                  <a:t> </a:t>
                </a:r>
              </a:p>
            </p:txBody>
          </p:sp>
        </mc:Fallback>
      </mc:AlternateContent>
      <p:sp>
        <p:nvSpPr>
          <p:cNvPr id="4" name="Plassholder for dato 3">
            <a:extLst>
              <a:ext uri="{FF2B5EF4-FFF2-40B4-BE49-F238E27FC236}">
                <a16:creationId xmlns:a16="http://schemas.microsoft.com/office/drawing/2014/main" id="{BAFE68B4-2819-4D6A-A6ED-9C22B17BB122}"/>
              </a:ext>
            </a:extLst>
          </p:cNvPr>
          <p:cNvSpPr>
            <a:spLocks noGrp="1"/>
          </p:cNvSpPr>
          <p:nvPr>
            <p:ph type="dt" sz="half" idx="2"/>
          </p:nvPr>
        </p:nvSpPr>
        <p:spPr/>
        <p:txBody>
          <a:bodyPr/>
          <a:lstStyle/>
          <a:p>
            <a:r>
              <a:rPr lang="en-US"/>
              <a:t>Ben Chen, CERN/University of Oslo</a:t>
            </a:r>
            <a:endParaRPr lang="en-US" dirty="0"/>
          </a:p>
        </p:txBody>
      </p:sp>
      <p:sp>
        <p:nvSpPr>
          <p:cNvPr id="5" name="Plassholder for bunntekst 4">
            <a:extLst>
              <a:ext uri="{FF2B5EF4-FFF2-40B4-BE49-F238E27FC236}">
                <a16:creationId xmlns:a16="http://schemas.microsoft.com/office/drawing/2014/main" id="{CC15B0CB-1CFB-48DD-8C93-255F65491096}"/>
              </a:ext>
            </a:extLst>
          </p:cNvPr>
          <p:cNvSpPr>
            <a:spLocks noGrp="1"/>
          </p:cNvSpPr>
          <p:nvPr>
            <p:ph type="ftr" sz="quarter" idx="3"/>
          </p:nvPr>
        </p:nvSpPr>
        <p:spPr/>
        <p:txBody>
          <a:bodyPr/>
          <a:lstStyle/>
          <a:p>
            <a:r>
              <a:rPr lang="en-US" dirty="0"/>
              <a:t>29/04/2020</a:t>
            </a:r>
          </a:p>
        </p:txBody>
      </p:sp>
      <p:sp>
        <p:nvSpPr>
          <p:cNvPr id="6" name="Plassholder for lysbildenummer 5">
            <a:extLst>
              <a:ext uri="{FF2B5EF4-FFF2-40B4-BE49-F238E27FC236}">
                <a16:creationId xmlns:a16="http://schemas.microsoft.com/office/drawing/2014/main" id="{0A7E9999-EFE9-4702-A216-825D2B7D58EE}"/>
              </a:ext>
            </a:extLst>
          </p:cNvPr>
          <p:cNvSpPr>
            <a:spLocks noGrp="1"/>
          </p:cNvSpPr>
          <p:nvPr>
            <p:ph type="sldNum" sz="quarter" idx="4"/>
          </p:nvPr>
        </p:nvSpPr>
        <p:spPr/>
        <p:txBody>
          <a:bodyPr/>
          <a:lstStyle/>
          <a:p>
            <a:fld id="{17918391-D411-FE40-AAD7-861AE5233E0E}" type="slidenum">
              <a:rPr lang="en-US" smtClean="0"/>
              <a:pPr/>
              <a:t>10</a:t>
            </a:fld>
            <a:endParaRPr lang="en-US"/>
          </a:p>
        </p:txBody>
      </p:sp>
      <p:pic>
        <p:nvPicPr>
          <p:cNvPr id="8" name="Bilde 7" descr="Et bilde som inneholder tekst, kart&#10;&#10;Automatisk generert beskrivelse">
            <a:extLst>
              <a:ext uri="{FF2B5EF4-FFF2-40B4-BE49-F238E27FC236}">
                <a16:creationId xmlns:a16="http://schemas.microsoft.com/office/drawing/2014/main" id="{18582252-731B-4967-8EE8-6C0CB1D95C04}"/>
              </a:ext>
            </a:extLst>
          </p:cNvPr>
          <p:cNvPicPr>
            <a:picLocks noChangeAspect="1"/>
          </p:cNvPicPr>
          <p:nvPr/>
        </p:nvPicPr>
        <p:blipFill>
          <a:blip r:embed="rId4"/>
          <a:stretch>
            <a:fillRect/>
          </a:stretch>
        </p:blipFill>
        <p:spPr>
          <a:xfrm>
            <a:off x="5776852" y="2887133"/>
            <a:ext cx="2625266" cy="1897064"/>
          </a:xfrm>
          <a:prstGeom prst="rect">
            <a:avLst/>
          </a:prstGeom>
        </p:spPr>
      </p:pic>
      <mc:AlternateContent xmlns:mc="http://schemas.openxmlformats.org/markup-compatibility/2006" xmlns:a14="http://schemas.microsoft.com/office/drawing/2010/main">
        <mc:Choice Requires="a14">
          <p:sp>
            <p:nvSpPr>
              <p:cNvPr id="7" name="Rektangel 6">
                <a:extLst>
                  <a:ext uri="{FF2B5EF4-FFF2-40B4-BE49-F238E27FC236}">
                    <a16:creationId xmlns:a16="http://schemas.microsoft.com/office/drawing/2014/main" id="{193A8BCF-C9EE-40C3-96E2-DF156CF65574}"/>
                  </a:ext>
                </a:extLst>
              </p:cNvPr>
              <p:cNvSpPr/>
              <p:nvPr/>
            </p:nvSpPr>
            <p:spPr>
              <a:xfrm>
                <a:off x="741882" y="3000886"/>
                <a:ext cx="4899503" cy="120719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nb-NO" sz="1400" dirty="0"/>
                  <a:t>Ansatz:</a:t>
                </a:r>
                <a:endParaRPr lang="nb-NO" sz="14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nb-NO" sz="1400" i="1" dirty="0" smtClean="0">
                              <a:latin typeface="Cambria Math" panose="02040503050406030204" pitchFamily="18" charset="0"/>
                            </a:rPr>
                          </m:ctrlPr>
                        </m:fPr>
                        <m:num>
                          <m:sSup>
                            <m:sSupPr>
                              <m:ctrlPr>
                                <a:rPr lang="nb-NO" sz="1400" i="1" dirty="0" smtClean="0">
                                  <a:latin typeface="Cambria Math" panose="02040503050406030204" pitchFamily="18" charset="0"/>
                                </a:rPr>
                              </m:ctrlPr>
                            </m:sSupPr>
                            <m:e>
                              <m:r>
                                <a:rPr lang="nb-NO" sz="1400" i="1" dirty="0" smtClean="0">
                                  <a:latin typeface="Cambria Math" panose="02040503050406030204" pitchFamily="18" charset="0"/>
                                </a:rPr>
                                <m:t>𝜕</m:t>
                              </m:r>
                            </m:e>
                            <m:sup>
                              <m:r>
                                <a:rPr lang="nb-NO" sz="1400" i="1" dirty="0" smtClean="0">
                                  <a:latin typeface="Cambria Math" panose="02040503050406030204" pitchFamily="18" charset="0"/>
                                </a:rPr>
                                <m:t>2</m:t>
                              </m:r>
                            </m:sup>
                          </m:sSup>
                        </m:num>
                        <m:den>
                          <m:r>
                            <a:rPr lang="nb-NO" sz="1400" i="1" dirty="0" smtClean="0">
                              <a:latin typeface="Cambria Math" panose="02040503050406030204" pitchFamily="18" charset="0"/>
                            </a:rPr>
                            <m:t>𝜕</m:t>
                          </m:r>
                          <m:sSup>
                            <m:sSupPr>
                              <m:ctrlPr>
                                <a:rPr lang="nb-NO" sz="1400" i="1" dirty="0" smtClean="0">
                                  <a:latin typeface="Cambria Math" panose="02040503050406030204" pitchFamily="18" charset="0"/>
                                </a:rPr>
                              </m:ctrlPr>
                            </m:sSupPr>
                            <m:e>
                              <m:r>
                                <a:rPr lang="nb-NO" sz="1400" i="1" dirty="0">
                                  <a:latin typeface="Cambria Math" panose="02040503050406030204" pitchFamily="18" charset="0"/>
                                </a:rPr>
                                <m:t>𝑠</m:t>
                              </m:r>
                            </m:e>
                            <m:sup>
                              <m:r>
                                <a:rPr lang="nb-NO" sz="1400" i="1" dirty="0" smtClean="0">
                                  <a:latin typeface="Cambria Math" panose="02040503050406030204" pitchFamily="18" charset="0"/>
                                </a:rPr>
                                <m:t>2</m:t>
                              </m:r>
                            </m:sup>
                          </m:sSup>
                        </m:den>
                      </m:f>
                      <m:r>
                        <a:rPr lang="nb-NO" sz="1400" i="1" dirty="0" err="1" smtClean="0">
                          <a:latin typeface="Cambria Math" panose="02040503050406030204" pitchFamily="18" charset="0"/>
                        </a:rPr>
                        <m:t>𝑋</m:t>
                      </m:r>
                      <m:d>
                        <m:dPr>
                          <m:ctrlPr>
                            <a:rPr lang="nb-NO" sz="1400" i="1" dirty="0" smtClean="0">
                              <a:latin typeface="Cambria Math" panose="02040503050406030204" pitchFamily="18" charset="0"/>
                            </a:rPr>
                          </m:ctrlPr>
                        </m:dPr>
                        <m:e>
                          <m:r>
                            <a:rPr lang="nb-NO" sz="1400" i="1" dirty="0">
                              <a:latin typeface="Cambria Math" panose="02040503050406030204" pitchFamily="18" charset="0"/>
                            </a:rPr>
                            <m:t>𝜉</m:t>
                          </m:r>
                          <m:r>
                            <a:rPr lang="nb-NO" sz="1400" i="1" dirty="0" err="1">
                              <a:latin typeface="Cambria Math" panose="02040503050406030204" pitchFamily="18" charset="0"/>
                            </a:rPr>
                            <m:t>,</m:t>
                          </m:r>
                          <m:r>
                            <a:rPr lang="nb-NO" sz="1400" i="1" dirty="0" err="1">
                              <a:latin typeface="Cambria Math" panose="02040503050406030204" pitchFamily="18" charset="0"/>
                            </a:rPr>
                            <m:t>𝑠</m:t>
                          </m:r>
                        </m:e>
                      </m:d>
                      <m:r>
                        <a:rPr lang="nb-NO" sz="1400" i="1" dirty="0">
                          <a:latin typeface="Cambria Math" panose="02040503050406030204" pitchFamily="18" charset="0"/>
                        </a:rPr>
                        <m:t>+</m:t>
                      </m:r>
                      <m:f>
                        <m:fPr>
                          <m:ctrlPr>
                            <a:rPr lang="nb-NO" sz="1400" i="1" dirty="0" smtClean="0">
                              <a:latin typeface="Cambria Math" panose="02040503050406030204" pitchFamily="18" charset="0"/>
                            </a:rPr>
                          </m:ctrlPr>
                        </m:fPr>
                        <m:num>
                          <m:r>
                            <a:rPr lang="nb-NO" sz="1400" i="1" dirty="0" smtClean="0">
                              <a:latin typeface="Cambria Math" panose="02040503050406030204" pitchFamily="18" charset="0"/>
                            </a:rPr>
                            <m:t>1</m:t>
                          </m:r>
                        </m:num>
                        <m:den>
                          <m:r>
                            <a:rPr lang="nb-NO" sz="1400" i="1" dirty="0" smtClean="0">
                              <a:latin typeface="Cambria Math" panose="02040503050406030204" pitchFamily="18" charset="0"/>
                            </a:rPr>
                            <m:t>𝛽</m:t>
                          </m:r>
                          <m:sSup>
                            <m:sSupPr>
                              <m:ctrlPr>
                                <a:rPr lang="nb-NO" sz="1400" i="1" dirty="0" smtClean="0">
                                  <a:latin typeface="Cambria Math" panose="02040503050406030204" pitchFamily="18" charset="0"/>
                                </a:rPr>
                              </m:ctrlPr>
                            </m:sSupPr>
                            <m:e>
                              <m:d>
                                <m:dPr>
                                  <m:ctrlPr>
                                    <a:rPr lang="nb-NO" sz="1400" i="1" dirty="0" smtClean="0">
                                      <a:latin typeface="Cambria Math" panose="02040503050406030204" pitchFamily="18" charset="0"/>
                                    </a:rPr>
                                  </m:ctrlPr>
                                </m:dPr>
                                <m:e>
                                  <m:r>
                                    <a:rPr lang="nb-NO" sz="1400" i="1" dirty="0">
                                      <a:latin typeface="Cambria Math" panose="02040503050406030204" pitchFamily="18" charset="0"/>
                                    </a:rPr>
                                    <m:t>𝜉</m:t>
                                  </m:r>
                                  <m:r>
                                    <a:rPr lang="nb-NO" sz="1400" i="1" dirty="0" err="1">
                                      <a:latin typeface="Cambria Math" panose="02040503050406030204" pitchFamily="18" charset="0"/>
                                    </a:rPr>
                                    <m:t>,</m:t>
                                  </m:r>
                                  <m:r>
                                    <a:rPr lang="nb-NO" sz="1400" i="1" dirty="0" err="1">
                                      <a:latin typeface="Cambria Math" panose="02040503050406030204" pitchFamily="18" charset="0"/>
                                    </a:rPr>
                                    <m:t>𝑠</m:t>
                                  </m:r>
                                </m:e>
                              </m:d>
                            </m:e>
                            <m:sup>
                              <m:r>
                                <a:rPr lang="nb-NO" sz="1400" i="1" dirty="0" smtClean="0">
                                  <a:latin typeface="Cambria Math" panose="02040503050406030204" pitchFamily="18" charset="0"/>
                                </a:rPr>
                                <m:t>2</m:t>
                              </m:r>
                            </m:sup>
                          </m:sSup>
                        </m:den>
                      </m:f>
                      <m:r>
                        <a:rPr lang="nb-NO" sz="1400" i="1" dirty="0" err="1" smtClean="0">
                          <a:latin typeface="Cambria Math" panose="02040503050406030204" pitchFamily="18" charset="0"/>
                        </a:rPr>
                        <m:t>𝑋</m:t>
                      </m:r>
                      <m:d>
                        <m:dPr>
                          <m:ctrlPr>
                            <a:rPr lang="nb-NO" sz="1400" i="1" dirty="0" smtClean="0">
                              <a:latin typeface="Cambria Math" panose="02040503050406030204" pitchFamily="18" charset="0"/>
                            </a:rPr>
                          </m:ctrlPr>
                        </m:dPr>
                        <m:e>
                          <m:r>
                            <a:rPr lang="nb-NO" sz="1400" i="1" dirty="0">
                              <a:latin typeface="Cambria Math" panose="02040503050406030204" pitchFamily="18" charset="0"/>
                            </a:rPr>
                            <m:t>𝜉</m:t>
                          </m:r>
                          <m:r>
                            <a:rPr lang="nb-NO" sz="1400" i="1" dirty="0" err="1">
                              <a:latin typeface="Cambria Math" panose="02040503050406030204" pitchFamily="18" charset="0"/>
                            </a:rPr>
                            <m:t>,</m:t>
                          </m:r>
                          <m:r>
                            <a:rPr lang="nb-NO" sz="1400" i="1" dirty="0" err="1">
                              <a:latin typeface="Cambria Math" panose="02040503050406030204" pitchFamily="18" charset="0"/>
                            </a:rPr>
                            <m:t>𝑠</m:t>
                          </m:r>
                        </m:e>
                      </m:d>
                      <m:r>
                        <a:rPr lang="nb-NO" sz="1400" i="1" dirty="0">
                          <a:latin typeface="Cambria Math" panose="02040503050406030204" pitchFamily="18" charset="0"/>
                        </a:rPr>
                        <m:t>=</m:t>
                      </m:r>
                      <m:f>
                        <m:fPr>
                          <m:ctrlPr>
                            <a:rPr lang="nb-NO" sz="1400" i="1" dirty="0" smtClean="0">
                              <a:latin typeface="Cambria Math" panose="02040503050406030204" pitchFamily="18" charset="0"/>
                            </a:rPr>
                          </m:ctrlPr>
                        </m:fPr>
                        <m:num>
                          <m:sSup>
                            <m:sSupPr>
                              <m:ctrlPr>
                                <a:rPr lang="nb-NO" sz="1400" i="1" dirty="0">
                                  <a:latin typeface="Cambria Math" panose="02040503050406030204" pitchFamily="18" charset="0"/>
                                </a:rPr>
                              </m:ctrlPr>
                            </m:sSupPr>
                            <m:e>
                              <m:r>
                                <a:rPr lang="nb-NO" sz="1400" i="1" dirty="0" smtClean="0">
                                  <a:latin typeface="Cambria Math" panose="02040503050406030204" pitchFamily="18" charset="0"/>
                                </a:rPr>
                                <m:t>𝑒</m:t>
                              </m:r>
                            </m:e>
                            <m:sup>
                              <m:r>
                                <a:rPr lang="nb-NO" sz="1400" i="1" dirty="0" smtClean="0">
                                  <a:latin typeface="Cambria Math" panose="02040503050406030204" pitchFamily="18" charset="0"/>
                                </a:rPr>
                                <m:t>2</m:t>
                              </m:r>
                            </m:sup>
                          </m:sSup>
                        </m:num>
                        <m:den>
                          <m:r>
                            <a:rPr lang="nb-NO" sz="1400" i="1" dirty="0" smtClean="0">
                              <a:latin typeface="Cambria Math" panose="02040503050406030204" pitchFamily="18" charset="0"/>
                            </a:rPr>
                            <m:t>ℰ</m:t>
                          </m:r>
                          <m:d>
                            <m:dPr>
                              <m:ctrlPr>
                                <a:rPr lang="nb-NO" sz="1400" i="1" dirty="0" smtClean="0">
                                  <a:latin typeface="Cambria Math" panose="02040503050406030204" pitchFamily="18" charset="0"/>
                                </a:rPr>
                              </m:ctrlPr>
                            </m:dPr>
                            <m:e>
                              <m:r>
                                <a:rPr lang="nb-NO" sz="1400" i="1" dirty="0" smtClean="0">
                                  <a:latin typeface="Cambria Math" panose="02040503050406030204" pitchFamily="18" charset="0"/>
                                </a:rPr>
                                <m:t>𝜉</m:t>
                              </m:r>
                              <m:r>
                                <a:rPr lang="nb-NO" sz="1400" i="1" dirty="0" err="1">
                                  <a:latin typeface="Cambria Math" panose="02040503050406030204" pitchFamily="18" charset="0"/>
                                </a:rPr>
                                <m:t>,</m:t>
                              </m:r>
                              <m:r>
                                <a:rPr lang="nb-NO" sz="1400" i="1" dirty="0" err="1">
                                  <a:latin typeface="Cambria Math" panose="02040503050406030204" pitchFamily="18" charset="0"/>
                                </a:rPr>
                                <m:t>𝑠</m:t>
                              </m:r>
                            </m:e>
                          </m:d>
                        </m:den>
                      </m:f>
                      <m:sSub>
                        <m:sSubPr>
                          <m:ctrlPr>
                            <a:rPr lang="nb-NO" sz="1400" i="1" dirty="0" smtClean="0">
                              <a:latin typeface="Cambria Math" panose="02040503050406030204" pitchFamily="18" charset="0"/>
                            </a:rPr>
                          </m:ctrlPr>
                        </m:sSubPr>
                        <m:e>
                          <m:r>
                            <a:rPr lang="nb-NO" sz="1400" i="1" dirty="0" smtClean="0">
                              <a:latin typeface="Cambria Math" panose="02040503050406030204" pitchFamily="18" charset="0"/>
                            </a:rPr>
                            <m:t>𝒲</m:t>
                          </m:r>
                        </m:e>
                        <m:sub>
                          <m:r>
                            <a:rPr lang="nb-NO" sz="1400" i="1" dirty="0">
                              <a:latin typeface="Cambria Math" panose="02040503050406030204" pitchFamily="18" charset="0"/>
                            </a:rPr>
                            <m:t>⊥</m:t>
                          </m:r>
                        </m:sub>
                      </m:sSub>
                      <m:d>
                        <m:dPr>
                          <m:ctrlPr>
                            <a:rPr lang="nb-NO" sz="1400" i="1" dirty="0">
                              <a:latin typeface="Cambria Math" panose="02040503050406030204" pitchFamily="18" charset="0"/>
                            </a:rPr>
                          </m:ctrlPr>
                        </m:dPr>
                        <m:e>
                          <m:r>
                            <a:rPr lang="nb-NO" sz="1400" i="1" dirty="0">
                              <a:latin typeface="Cambria Math" panose="02040503050406030204" pitchFamily="18" charset="0"/>
                            </a:rPr>
                            <m:t>𝜉</m:t>
                          </m:r>
                          <m:r>
                            <a:rPr lang="nb-NO" sz="1400" i="1" dirty="0" err="1">
                              <a:latin typeface="Cambria Math" panose="02040503050406030204" pitchFamily="18" charset="0"/>
                            </a:rPr>
                            <m:t>,</m:t>
                          </m:r>
                          <m:r>
                            <a:rPr lang="nb-NO" sz="1400" i="1" dirty="0" err="1">
                              <a:latin typeface="Cambria Math" panose="02040503050406030204" pitchFamily="18" charset="0"/>
                            </a:rPr>
                            <m:t>𝑠</m:t>
                          </m:r>
                        </m:e>
                      </m:d>
                    </m:oMath>
                  </m:oMathPara>
                </a14:m>
                <a:endParaRPr lang="nb-NO" sz="1400" dirty="0"/>
              </a:p>
              <a:p>
                <a:pPr marL="285750" indent="-285750">
                  <a:buFont typeface="Arial" panose="020B0604020202020204" pitchFamily="34" charset="0"/>
                  <a:buChar char="•"/>
                </a:pPr>
                <a14:m>
                  <m:oMath xmlns:m="http://schemas.openxmlformats.org/officeDocument/2006/math">
                    <m:r>
                      <a:rPr lang="nb-NO" sz="1400" i="1" dirty="0">
                        <a:latin typeface="Cambria Math" panose="02040503050406030204" pitchFamily="18" charset="0"/>
                      </a:rPr>
                      <m:t>𝛽</m:t>
                    </m:r>
                    <m:r>
                      <a:rPr lang="nb-NO" sz="1400" i="1" dirty="0">
                        <a:latin typeface="Cambria Math" panose="02040503050406030204" pitchFamily="18" charset="0"/>
                      </a:rPr>
                      <m:t> </m:t>
                    </m:r>
                  </m:oMath>
                </a14:m>
                <a:r>
                  <a:rPr lang="nb-NO" sz="1400" dirty="0"/>
                  <a:t>: Beta </a:t>
                </a:r>
                <a:r>
                  <a:rPr lang="nb-NO" sz="1400" dirty="0" err="1"/>
                  <a:t>function</a:t>
                </a:r>
                <a:r>
                  <a:rPr lang="nb-NO" sz="1400" dirty="0"/>
                  <a:t>.</a:t>
                </a:r>
                <a:endParaRPr lang="nb-NO" sz="1400" i="1" dirty="0">
                  <a:latin typeface="Cambria Math" panose="02040503050406030204" pitchFamily="18" charset="0"/>
                </a:endParaRPr>
              </a:p>
              <a:p>
                <a:pPr marL="285750" indent="-285750">
                  <a:buFont typeface="Arial" panose="020B0604020202020204" pitchFamily="34" charset="0"/>
                  <a:buChar char="•"/>
                </a:pPr>
                <a14:m>
                  <m:oMath xmlns:m="http://schemas.openxmlformats.org/officeDocument/2006/math">
                    <m:r>
                      <a:rPr lang="nb-NO" sz="1400" i="1" dirty="0">
                        <a:latin typeface="Cambria Math" panose="02040503050406030204" pitchFamily="18" charset="0"/>
                      </a:rPr>
                      <m:t>ℰ</m:t>
                    </m:r>
                    <m:r>
                      <a:rPr lang="nb-NO" sz="1400" i="1" dirty="0">
                        <a:latin typeface="Cambria Math" panose="02040503050406030204" pitchFamily="18" charset="0"/>
                      </a:rPr>
                      <m:t> </m:t>
                    </m:r>
                  </m:oMath>
                </a14:m>
                <a:r>
                  <a:rPr lang="nb-NO" sz="1400" dirty="0"/>
                  <a:t>: Electron </a:t>
                </a:r>
                <a:r>
                  <a:rPr lang="nb-NO" sz="1400" dirty="0" err="1"/>
                  <a:t>energy</a:t>
                </a:r>
                <a:r>
                  <a:rPr lang="nb-NO" sz="1400" dirty="0"/>
                  <a:t> </a:t>
                </a:r>
                <a:r>
                  <a:rPr lang="nb-NO" sz="1400" dirty="0" err="1"/>
                  <a:t>of</a:t>
                </a:r>
                <a:r>
                  <a:rPr lang="nb-NO" sz="1400" dirty="0"/>
                  <a:t> an </a:t>
                </a:r>
                <a:r>
                  <a:rPr lang="nb-NO" sz="1400" dirty="0" err="1"/>
                  <a:t>electron</a:t>
                </a:r>
                <a:r>
                  <a:rPr lang="nb-NO" sz="1400" dirty="0"/>
                  <a:t> in a beam </a:t>
                </a:r>
                <a:r>
                  <a:rPr lang="nb-NO" sz="1400" dirty="0" err="1"/>
                  <a:t>slice</a:t>
                </a:r>
                <a:r>
                  <a:rPr lang="nb-NO" sz="1400" dirty="0"/>
                  <a:t> at </a:t>
                </a:r>
                <a14:m>
                  <m:oMath xmlns:m="http://schemas.openxmlformats.org/officeDocument/2006/math">
                    <m:r>
                      <a:rPr lang="nb-NO" sz="1400" i="1" dirty="0" smtClean="0">
                        <a:latin typeface="Cambria Math" panose="02040503050406030204" pitchFamily="18" charset="0"/>
                      </a:rPr>
                      <m:t>𝜉</m:t>
                    </m:r>
                  </m:oMath>
                </a14:m>
                <a:r>
                  <a:rPr lang="nb-NO" sz="1400" dirty="0"/>
                  <a:t>.</a:t>
                </a:r>
              </a:p>
            </p:txBody>
          </p:sp>
        </mc:Choice>
        <mc:Fallback xmlns="">
          <p:sp>
            <p:nvSpPr>
              <p:cNvPr id="7" name="Rektangel 6">
                <a:extLst>
                  <a:ext uri="{FF2B5EF4-FFF2-40B4-BE49-F238E27FC236}">
                    <a16:creationId xmlns:a16="http://schemas.microsoft.com/office/drawing/2014/main" id="{193A8BCF-C9EE-40C3-96E2-DF156CF65574}"/>
                  </a:ext>
                </a:extLst>
              </p:cNvPr>
              <p:cNvSpPr>
                <a:spLocks noRot="1" noChangeAspect="1" noMove="1" noResize="1" noEditPoints="1" noAdjustHandles="1" noChangeArrowheads="1" noChangeShapeType="1" noTextEdit="1"/>
              </p:cNvSpPr>
              <p:nvPr/>
            </p:nvSpPr>
            <p:spPr>
              <a:xfrm>
                <a:off x="741882" y="3000886"/>
                <a:ext cx="4899503" cy="1207190"/>
              </a:xfrm>
              <a:prstGeom prst="rect">
                <a:avLst/>
              </a:prstGeom>
              <a:blipFill>
                <a:blip r:embed="rId5"/>
                <a:stretch>
                  <a:fillRect l="-248" b="-3483"/>
                </a:stretch>
              </a:blipFill>
            </p:spPr>
            <p:txBody>
              <a:bodyPr/>
              <a:lstStyle/>
              <a:p>
                <a:r>
                  <a:rPr lang="nb-NO">
                    <a:noFill/>
                  </a:rPr>
                  <a:t> </a:t>
                </a:r>
              </a:p>
            </p:txBody>
          </p:sp>
        </mc:Fallback>
      </mc:AlternateContent>
    </p:spTree>
    <p:extLst>
      <p:ext uri="{BB962C8B-B14F-4D97-AF65-F5344CB8AC3E}">
        <p14:creationId xmlns:p14="http://schemas.microsoft.com/office/powerpoint/2010/main" val="1525515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D86C018-D32B-41D6-95D7-8623D4F64893}"/>
              </a:ext>
            </a:extLst>
          </p:cNvPr>
          <p:cNvSpPr>
            <a:spLocks noGrp="1"/>
          </p:cNvSpPr>
          <p:nvPr>
            <p:ph type="title"/>
          </p:nvPr>
        </p:nvSpPr>
        <p:spPr/>
        <p:txBody>
          <a:bodyPr/>
          <a:lstStyle/>
          <a:p>
            <a:r>
              <a:rPr lang="nb-NO" dirty="0"/>
              <a:t>Benchmarking the </a:t>
            </a:r>
            <a:r>
              <a:rPr lang="nb-NO" dirty="0" err="1"/>
              <a:t>simplified</a:t>
            </a:r>
            <a:r>
              <a:rPr lang="nb-NO" dirty="0"/>
              <a:t> </a:t>
            </a:r>
            <a:r>
              <a:rPr lang="nb-NO" dirty="0" err="1"/>
              <a:t>model</a:t>
            </a:r>
            <a:endParaRPr lang="nb-NO" dirty="0"/>
          </a:p>
        </p:txBody>
      </p:sp>
      <mc:AlternateContent xmlns:mc="http://schemas.openxmlformats.org/markup-compatibility/2006" xmlns:a14="http://schemas.microsoft.com/office/drawing/2010/main">
        <mc:Choice Requires="a14">
          <p:sp>
            <p:nvSpPr>
              <p:cNvPr id="3" name="Plassholder for innhold 2">
                <a:extLst>
                  <a:ext uri="{FF2B5EF4-FFF2-40B4-BE49-F238E27FC236}">
                    <a16:creationId xmlns:a16="http://schemas.microsoft.com/office/drawing/2014/main" id="{0FF989E1-FA4B-4059-BC8D-56630721DE26}"/>
                  </a:ext>
                </a:extLst>
              </p:cNvPr>
              <p:cNvSpPr>
                <a:spLocks noGrp="1"/>
              </p:cNvSpPr>
              <p:nvPr>
                <p:ph idx="1"/>
              </p:nvPr>
            </p:nvSpPr>
            <p:spPr>
              <a:xfrm>
                <a:off x="457200" y="994205"/>
                <a:ext cx="4453468" cy="1706081"/>
              </a:xfrm>
            </p:spPr>
            <p:txBody>
              <a:bodyPr>
                <a:normAutofit fontScale="92500" lnSpcReduction="20000"/>
              </a:bodyPr>
              <a:lstStyle/>
              <a:p>
                <a:r>
                  <a:rPr lang="en-US" sz="1400" dirty="0"/>
                  <a:t>Mean transverse offset of various beam slices behind the beam center vs. propagation distance.</a:t>
                </a:r>
              </a:p>
              <a:p>
                <a:r>
                  <a:rPr lang="nb-NO" sz="1400" dirty="0" err="1"/>
                  <a:t>Assumes</a:t>
                </a:r>
                <a:r>
                  <a:rPr lang="nb-NO" sz="1400" dirty="0"/>
                  <a:t> </a:t>
                </a:r>
              </a:p>
              <a:p>
                <a:pPr lvl="1"/>
                <a:r>
                  <a:rPr lang="nb-NO" sz="1400" dirty="0"/>
                  <a:t>driver, plasma </a:t>
                </a:r>
                <a:r>
                  <a:rPr lang="nb-NO" sz="1400" dirty="0" err="1"/>
                  <a:t>bubble</a:t>
                </a:r>
                <a:r>
                  <a:rPr lang="nb-NO" sz="1400" dirty="0"/>
                  <a:t> and </a:t>
                </a:r>
                <a:r>
                  <a:rPr lang="nb-NO" sz="1400" dirty="0" err="1"/>
                  <a:t>thus</a:t>
                </a:r>
                <a:r>
                  <a:rPr lang="nb-NO" sz="1400" dirty="0"/>
                  <a:t> </a:t>
                </a:r>
                <a14:m>
                  <m:oMath xmlns:m="http://schemas.openxmlformats.org/officeDocument/2006/math">
                    <m:sSub>
                      <m:sSubPr>
                        <m:ctrlPr>
                          <a:rPr lang="nb-NO" sz="1400" i="1" dirty="0">
                            <a:latin typeface="Cambria Math" panose="02040503050406030204" pitchFamily="18" charset="0"/>
                          </a:rPr>
                        </m:ctrlPr>
                      </m:sSubPr>
                      <m:e>
                        <m:r>
                          <a:rPr lang="nb-NO" sz="1400" i="1" dirty="0">
                            <a:latin typeface="Cambria Math" panose="02040503050406030204" pitchFamily="18" charset="0"/>
                          </a:rPr>
                          <m:t>𝐸</m:t>
                        </m:r>
                      </m:e>
                      <m:sub>
                        <m:r>
                          <a:rPr lang="nb-NO" sz="1400" b="0" i="1" dirty="0" smtClean="0">
                            <a:latin typeface="Cambria Math" panose="02040503050406030204" pitchFamily="18" charset="0"/>
                          </a:rPr>
                          <m:t>∥</m:t>
                        </m:r>
                      </m:sub>
                    </m:sSub>
                    <m:d>
                      <m:dPr>
                        <m:ctrlPr>
                          <a:rPr lang="nb-NO" sz="1400" i="1" dirty="0">
                            <a:latin typeface="Cambria Math" panose="02040503050406030204" pitchFamily="18" charset="0"/>
                          </a:rPr>
                        </m:ctrlPr>
                      </m:dPr>
                      <m:e>
                        <m:r>
                          <a:rPr lang="nb-NO" sz="1400" i="1" dirty="0">
                            <a:latin typeface="Cambria Math" panose="02040503050406030204" pitchFamily="18" charset="0"/>
                          </a:rPr>
                          <m:t>𝜉</m:t>
                        </m:r>
                      </m:e>
                    </m:d>
                  </m:oMath>
                </a14:m>
                <a:r>
                  <a:rPr lang="nb-NO" sz="1400" dirty="0"/>
                  <a:t> </a:t>
                </a:r>
                <a:r>
                  <a:rPr lang="nb-NO" sz="1400" dirty="0" err="1"/>
                  <a:t>remain</a:t>
                </a:r>
                <a:r>
                  <a:rPr lang="nb-NO" sz="1400" dirty="0"/>
                  <a:t> </a:t>
                </a:r>
                <a:r>
                  <a:rPr lang="nb-NO" sz="1400" dirty="0" err="1"/>
                  <a:t>unchanged</a:t>
                </a:r>
                <a:r>
                  <a:rPr lang="nb-NO" sz="1400" dirty="0"/>
                  <a:t> </a:t>
                </a:r>
                <a:r>
                  <a:rPr lang="nb-NO" sz="1400" dirty="0" err="1"/>
                  <a:t>through</a:t>
                </a:r>
                <a:r>
                  <a:rPr lang="nb-NO" sz="1400" dirty="0"/>
                  <a:t> </a:t>
                </a:r>
                <a:r>
                  <a:rPr lang="nb-NO" sz="1400" dirty="0" err="1"/>
                  <a:t>propagation</a:t>
                </a:r>
                <a:r>
                  <a:rPr lang="nb-NO" sz="1400" dirty="0"/>
                  <a:t>.</a:t>
                </a:r>
              </a:p>
              <a:p>
                <a:pPr lvl="1"/>
                <a:r>
                  <a:rPr lang="nb-NO" sz="1400" dirty="0"/>
                  <a:t>the </a:t>
                </a:r>
                <a:r>
                  <a:rPr lang="nb-NO" sz="1400" dirty="0" err="1"/>
                  <a:t>main</a:t>
                </a:r>
                <a:r>
                  <a:rPr lang="nb-NO" sz="1400" dirty="0"/>
                  <a:t> beam </a:t>
                </a:r>
                <a:r>
                  <a:rPr lang="nb-NO" sz="1400" dirty="0" err="1"/>
                  <a:t>does</a:t>
                </a:r>
                <a:r>
                  <a:rPr lang="nb-NO" sz="1400" dirty="0"/>
                  <a:t> not slam </a:t>
                </a:r>
                <a:r>
                  <a:rPr lang="nb-NO" sz="1400" dirty="0" err="1"/>
                  <a:t>into</a:t>
                </a:r>
                <a:r>
                  <a:rPr lang="nb-NO" sz="1400" dirty="0"/>
                  <a:t> the </a:t>
                </a:r>
                <a:r>
                  <a:rPr lang="nb-NO" sz="1400" dirty="0" err="1"/>
                  <a:t>bubble</a:t>
                </a:r>
                <a:r>
                  <a:rPr lang="nb-NO" sz="1400" dirty="0"/>
                  <a:t> </a:t>
                </a:r>
                <a:r>
                  <a:rPr lang="nb-NO" sz="1400" dirty="0" err="1"/>
                  <a:t>boundary</a:t>
                </a:r>
                <a:r>
                  <a:rPr lang="nb-NO" sz="1400" dirty="0"/>
                  <a:t>.</a:t>
                </a:r>
              </a:p>
              <a:p>
                <a:r>
                  <a:rPr lang="nb-NO" sz="1400" dirty="0" err="1"/>
                  <a:t>Modified</a:t>
                </a:r>
                <a:r>
                  <a:rPr lang="nb-NO" sz="1400" dirty="0"/>
                  <a:t> FACET-II parameters to </a:t>
                </a:r>
                <a:r>
                  <a:rPr lang="nb-NO" sz="1400" dirty="0" err="1"/>
                  <a:t>avoid</a:t>
                </a:r>
                <a:r>
                  <a:rPr lang="nb-NO" sz="1400" dirty="0"/>
                  <a:t> head </a:t>
                </a:r>
                <a:r>
                  <a:rPr lang="nb-NO" sz="1400" dirty="0" err="1"/>
                  <a:t>erosion</a:t>
                </a:r>
                <a:r>
                  <a:rPr lang="nb-NO" sz="1400" dirty="0"/>
                  <a:t> and </a:t>
                </a:r>
                <a:r>
                  <a:rPr lang="nb-NO" sz="1400" dirty="0" err="1"/>
                  <a:t>touching</a:t>
                </a:r>
                <a:r>
                  <a:rPr lang="nb-NO" sz="1400" dirty="0"/>
                  <a:t> </a:t>
                </a:r>
                <a:r>
                  <a:rPr lang="nb-NO" sz="1400" dirty="0" err="1"/>
                  <a:t>bubble</a:t>
                </a:r>
                <a:r>
                  <a:rPr lang="nb-NO" sz="1400" dirty="0"/>
                  <a:t> </a:t>
                </a:r>
                <a:r>
                  <a:rPr lang="nb-NO" sz="1400" dirty="0" err="1"/>
                  <a:t>boundary</a:t>
                </a:r>
                <a:r>
                  <a:rPr lang="nb-NO" sz="1400" dirty="0"/>
                  <a:t> for the benchmarking.</a:t>
                </a:r>
              </a:p>
              <a:p>
                <a:endParaRPr lang="nb-NO" sz="1400" dirty="0"/>
              </a:p>
            </p:txBody>
          </p:sp>
        </mc:Choice>
        <mc:Fallback xmlns="">
          <p:sp>
            <p:nvSpPr>
              <p:cNvPr id="3" name="Plassholder for innhold 2">
                <a:extLst>
                  <a:ext uri="{FF2B5EF4-FFF2-40B4-BE49-F238E27FC236}">
                    <a16:creationId xmlns:a16="http://schemas.microsoft.com/office/drawing/2014/main" id="{0FF989E1-FA4B-4059-BC8D-56630721DE26}"/>
                  </a:ext>
                </a:extLst>
              </p:cNvPr>
              <p:cNvSpPr>
                <a:spLocks noGrp="1" noRot="1" noChangeAspect="1" noMove="1" noResize="1" noEditPoints="1" noAdjustHandles="1" noChangeArrowheads="1" noChangeShapeType="1" noTextEdit="1"/>
              </p:cNvSpPr>
              <p:nvPr>
                <p:ph idx="1"/>
              </p:nvPr>
            </p:nvSpPr>
            <p:spPr>
              <a:xfrm>
                <a:off x="457200" y="994205"/>
                <a:ext cx="4453468" cy="1706081"/>
              </a:xfrm>
              <a:blipFill>
                <a:blip r:embed="rId3"/>
                <a:stretch>
                  <a:fillRect t="-2500" b="-1786"/>
                </a:stretch>
              </a:blipFill>
            </p:spPr>
            <p:txBody>
              <a:bodyPr/>
              <a:lstStyle/>
              <a:p>
                <a:r>
                  <a:rPr lang="nb-NO">
                    <a:noFill/>
                  </a:rPr>
                  <a:t> </a:t>
                </a:r>
              </a:p>
            </p:txBody>
          </p:sp>
        </mc:Fallback>
      </mc:AlternateContent>
      <p:sp>
        <p:nvSpPr>
          <p:cNvPr id="4" name="Plassholder for dato 3">
            <a:extLst>
              <a:ext uri="{FF2B5EF4-FFF2-40B4-BE49-F238E27FC236}">
                <a16:creationId xmlns:a16="http://schemas.microsoft.com/office/drawing/2014/main" id="{F875FE33-5453-4DC4-AAC1-B31A23469532}"/>
              </a:ext>
            </a:extLst>
          </p:cNvPr>
          <p:cNvSpPr>
            <a:spLocks noGrp="1"/>
          </p:cNvSpPr>
          <p:nvPr>
            <p:ph type="dt" sz="half" idx="2"/>
          </p:nvPr>
        </p:nvSpPr>
        <p:spPr/>
        <p:txBody>
          <a:bodyPr/>
          <a:lstStyle/>
          <a:p>
            <a:r>
              <a:rPr lang="en-US"/>
              <a:t>Ben Chen, CERN/University of Oslo</a:t>
            </a:r>
            <a:endParaRPr lang="en-US" dirty="0"/>
          </a:p>
        </p:txBody>
      </p:sp>
      <p:sp>
        <p:nvSpPr>
          <p:cNvPr id="5" name="Plassholder for bunntekst 4">
            <a:extLst>
              <a:ext uri="{FF2B5EF4-FFF2-40B4-BE49-F238E27FC236}">
                <a16:creationId xmlns:a16="http://schemas.microsoft.com/office/drawing/2014/main" id="{71A1AF27-C355-43BB-92E2-1C1E99EF02F6}"/>
              </a:ext>
            </a:extLst>
          </p:cNvPr>
          <p:cNvSpPr>
            <a:spLocks noGrp="1"/>
          </p:cNvSpPr>
          <p:nvPr>
            <p:ph type="ftr" sz="quarter" idx="3"/>
          </p:nvPr>
        </p:nvSpPr>
        <p:spPr/>
        <p:txBody>
          <a:bodyPr/>
          <a:lstStyle/>
          <a:p>
            <a:r>
              <a:rPr lang="en-US" dirty="0"/>
              <a:t>29/04/2020</a:t>
            </a:r>
          </a:p>
        </p:txBody>
      </p:sp>
      <p:sp>
        <p:nvSpPr>
          <p:cNvPr id="6" name="Plassholder for lysbildenummer 5">
            <a:extLst>
              <a:ext uri="{FF2B5EF4-FFF2-40B4-BE49-F238E27FC236}">
                <a16:creationId xmlns:a16="http://schemas.microsoft.com/office/drawing/2014/main" id="{FFA1CFB1-74A8-44DE-9526-1749743C5C4A}"/>
              </a:ext>
            </a:extLst>
          </p:cNvPr>
          <p:cNvSpPr>
            <a:spLocks noGrp="1"/>
          </p:cNvSpPr>
          <p:nvPr>
            <p:ph type="sldNum" sz="quarter" idx="4"/>
          </p:nvPr>
        </p:nvSpPr>
        <p:spPr/>
        <p:txBody>
          <a:bodyPr/>
          <a:lstStyle/>
          <a:p>
            <a:fld id="{17918391-D411-FE40-AAD7-861AE5233E0E}" type="slidenum">
              <a:rPr lang="en-US" smtClean="0"/>
              <a:pPr/>
              <a:t>11</a:t>
            </a:fld>
            <a:endParaRPr lang="en-US"/>
          </a:p>
        </p:txBody>
      </p:sp>
      <p:pic>
        <p:nvPicPr>
          <p:cNvPr id="8" name="Bilde 7" descr="Et bilde som inneholder objekt&#10;&#10;Automatisk generert beskrivelse">
            <a:extLst>
              <a:ext uri="{FF2B5EF4-FFF2-40B4-BE49-F238E27FC236}">
                <a16:creationId xmlns:a16="http://schemas.microsoft.com/office/drawing/2014/main" id="{30CE41D8-1D1C-45EA-A3E2-4CA474C44DFF}"/>
              </a:ext>
            </a:extLst>
          </p:cNvPr>
          <p:cNvPicPr>
            <a:picLocks noChangeAspect="1"/>
          </p:cNvPicPr>
          <p:nvPr/>
        </p:nvPicPr>
        <p:blipFill>
          <a:blip r:embed="rId4"/>
          <a:stretch>
            <a:fillRect/>
          </a:stretch>
        </p:blipFill>
        <p:spPr>
          <a:xfrm>
            <a:off x="873157" y="2707681"/>
            <a:ext cx="2250720" cy="1800000"/>
          </a:xfrm>
          <a:prstGeom prst="rect">
            <a:avLst/>
          </a:prstGeom>
        </p:spPr>
      </p:pic>
      <p:pic>
        <p:nvPicPr>
          <p:cNvPr id="11" name="Bilde 10" descr="Et bilde som inneholder objekt, kam&#10;&#10;Automatisk generert beskrivelse">
            <a:extLst>
              <a:ext uri="{FF2B5EF4-FFF2-40B4-BE49-F238E27FC236}">
                <a16:creationId xmlns:a16="http://schemas.microsoft.com/office/drawing/2014/main" id="{17A3A056-D679-4BFD-80B8-2DDBF1D17744}"/>
              </a:ext>
            </a:extLst>
          </p:cNvPr>
          <p:cNvPicPr>
            <a:picLocks noChangeAspect="1"/>
          </p:cNvPicPr>
          <p:nvPr/>
        </p:nvPicPr>
        <p:blipFill>
          <a:blip r:embed="rId5"/>
          <a:stretch>
            <a:fillRect/>
          </a:stretch>
        </p:blipFill>
        <p:spPr>
          <a:xfrm>
            <a:off x="3495478" y="2707681"/>
            <a:ext cx="2292494" cy="1800000"/>
          </a:xfrm>
          <a:prstGeom prst="rect">
            <a:avLst/>
          </a:prstGeom>
        </p:spPr>
      </p:pic>
      <p:pic>
        <p:nvPicPr>
          <p:cNvPr id="13" name="Bilde 12" descr="Et bilde som inneholder objekt, kam&#10;&#10;Automatisk generert beskrivelse">
            <a:extLst>
              <a:ext uri="{FF2B5EF4-FFF2-40B4-BE49-F238E27FC236}">
                <a16:creationId xmlns:a16="http://schemas.microsoft.com/office/drawing/2014/main" id="{2070ED27-006C-45DD-8DF8-6D150CB18E76}"/>
              </a:ext>
            </a:extLst>
          </p:cNvPr>
          <p:cNvPicPr>
            <a:picLocks noChangeAspect="1"/>
          </p:cNvPicPr>
          <p:nvPr/>
        </p:nvPicPr>
        <p:blipFill>
          <a:blip r:embed="rId6"/>
          <a:stretch>
            <a:fillRect/>
          </a:stretch>
        </p:blipFill>
        <p:spPr>
          <a:xfrm>
            <a:off x="6126539" y="2698260"/>
            <a:ext cx="2292494" cy="1800000"/>
          </a:xfrm>
          <a:prstGeom prst="rect">
            <a:avLst/>
          </a:prstGeom>
        </p:spPr>
      </p:pic>
      <p:sp>
        <p:nvSpPr>
          <p:cNvPr id="14" name="TekstSylinder 13">
            <a:extLst>
              <a:ext uri="{FF2B5EF4-FFF2-40B4-BE49-F238E27FC236}">
                <a16:creationId xmlns:a16="http://schemas.microsoft.com/office/drawing/2014/main" id="{F8601770-C285-4837-8914-1FAE1B43AE40}"/>
              </a:ext>
            </a:extLst>
          </p:cNvPr>
          <p:cNvSpPr txBox="1"/>
          <p:nvPr/>
        </p:nvSpPr>
        <p:spPr>
          <a:xfrm>
            <a:off x="1354790" y="4464327"/>
            <a:ext cx="1199367" cy="307777"/>
          </a:xfrm>
          <a:prstGeom prst="rect">
            <a:avLst/>
          </a:prstGeom>
          <a:noFill/>
        </p:spPr>
        <p:txBody>
          <a:bodyPr wrap="none" rtlCol="0">
            <a:spAutoFit/>
          </a:bodyPr>
          <a:lstStyle/>
          <a:p>
            <a:r>
              <a:rPr lang="nb-NO" sz="1400" dirty="0"/>
              <a:t>Beam </a:t>
            </a:r>
            <a:r>
              <a:rPr lang="nb-NO" sz="1400" dirty="0" err="1"/>
              <a:t>center</a:t>
            </a:r>
            <a:endParaRPr lang="nb-NO" sz="1400" dirty="0"/>
          </a:p>
        </p:txBody>
      </p:sp>
      <mc:AlternateContent xmlns:mc="http://schemas.openxmlformats.org/markup-compatibility/2006" xmlns:a14="http://schemas.microsoft.com/office/drawing/2010/main">
        <mc:Choice Requires="a14">
          <p:sp>
            <p:nvSpPr>
              <p:cNvPr id="15" name="TekstSylinder 14">
                <a:extLst>
                  <a:ext uri="{FF2B5EF4-FFF2-40B4-BE49-F238E27FC236}">
                    <a16:creationId xmlns:a16="http://schemas.microsoft.com/office/drawing/2014/main" id="{F6A95CA8-FCEB-419E-9B4F-BCC86B6BF98D}"/>
                  </a:ext>
                </a:extLst>
              </p:cNvPr>
              <p:cNvSpPr txBox="1"/>
              <p:nvPr/>
            </p:nvSpPr>
            <p:spPr>
              <a:xfrm>
                <a:off x="3798792" y="4464327"/>
                <a:ext cx="1630254" cy="307777"/>
              </a:xfrm>
              <a:prstGeom prst="rect">
                <a:avLst/>
              </a:prstGeom>
              <a:noFill/>
            </p:spPr>
            <p:txBody>
              <a:bodyPr wrap="none" rtlCol="0">
                <a:spAutoFit/>
              </a:bodyPr>
              <a:lstStyle/>
              <a:p>
                <a14:m>
                  <m:oMath xmlns:m="http://schemas.openxmlformats.org/officeDocument/2006/math">
                    <m:r>
                      <a:rPr lang="nb-NO" sz="1400" i="1" dirty="0" smtClean="0">
                        <a:latin typeface="Cambria Math" panose="02040503050406030204" pitchFamily="18" charset="0"/>
                      </a:rPr>
                      <m:t>1</m:t>
                    </m:r>
                    <m:sSub>
                      <m:sSubPr>
                        <m:ctrlPr>
                          <a:rPr lang="nb-NO" sz="1400" i="1" dirty="0" err="1" smtClean="0">
                            <a:latin typeface="Cambria Math" panose="02040503050406030204" pitchFamily="18" charset="0"/>
                          </a:rPr>
                        </m:ctrlPr>
                      </m:sSubPr>
                      <m:e>
                        <m:r>
                          <a:rPr lang="nb-NO" sz="1400" i="1" dirty="0" smtClean="0">
                            <a:latin typeface="Cambria Math" panose="02040503050406030204" pitchFamily="18" charset="0"/>
                          </a:rPr>
                          <m:t>𝜎</m:t>
                        </m:r>
                      </m:e>
                      <m:sub>
                        <m:r>
                          <a:rPr lang="nb-NO" sz="1400" i="1" dirty="0" err="1" smtClean="0">
                            <a:latin typeface="Cambria Math" panose="02040503050406030204" pitchFamily="18" charset="0"/>
                          </a:rPr>
                          <m:t>𝑧</m:t>
                        </m:r>
                      </m:sub>
                    </m:sSub>
                  </m:oMath>
                </a14:m>
                <a:r>
                  <a:rPr lang="nb-NO" sz="1400" dirty="0"/>
                  <a:t> </a:t>
                </a:r>
                <a:r>
                  <a:rPr lang="nb-NO" sz="1400" dirty="0" err="1"/>
                  <a:t>behind</a:t>
                </a:r>
                <a:r>
                  <a:rPr lang="nb-NO" sz="1400" dirty="0"/>
                  <a:t> </a:t>
                </a:r>
                <a:r>
                  <a:rPr lang="nb-NO" sz="1400" dirty="0" err="1"/>
                  <a:t>center</a:t>
                </a:r>
                <a:endParaRPr lang="nb-NO" sz="1400" dirty="0"/>
              </a:p>
            </p:txBody>
          </p:sp>
        </mc:Choice>
        <mc:Fallback xmlns="">
          <p:sp>
            <p:nvSpPr>
              <p:cNvPr id="15" name="TekstSylinder 14">
                <a:extLst>
                  <a:ext uri="{FF2B5EF4-FFF2-40B4-BE49-F238E27FC236}">
                    <a16:creationId xmlns:a16="http://schemas.microsoft.com/office/drawing/2014/main" id="{F6A95CA8-FCEB-419E-9B4F-BCC86B6BF98D}"/>
                  </a:ext>
                </a:extLst>
              </p:cNvPr>
              <p:cNvSpPr txBox="1">
                <a:spLocks noRot="1" noChangeAspect="1" noMove="1" noResize="1" noEditPoints="1" noAdjustHandles="1" noChangeArrowheads="1" noChangeShapeType="1" noTextEdit="1"/>
              </p:cNvSpPr>
              <p:nvPr/>
            </p:nvSpPr>
            <p:spPr>
              <a:xfrm>
                <a:off x="3798792" y="4464327"/>
                <a:ext cx="1630254" cy="307777"/>
              </a:xfrm>
              <a:prstGeom prst="rect">
                <a:avLst/>
              </a:prstGeom>
              <a:blipFill>
                <a:blip r:embed="rId7"/>
                <a:stretch>
                  <a:fillRect t="-1961" b="-19608"/>
                </a:stretch>
              </a:blipFill>
            </p:spPr>
            <p:txBody>
              <a:bodyPr/>
              <a:lstStyle/>
              <a:p>
                <a:r>
                  <a:rPr lang="nb-NO">
                    <a:noFill/>
                  </a:rPr>
                  <a:t> </a:t>
                </a:r>
              </a:p>
            </p:txBody>
          </p:sp>
        </mc:Fallback>
      </mc:AlternateContent>
      <mc:AlternateContent xmlns:mc="http://schemas.openxmlformats.org/markup-compatibility/2006" xmlns:a14="http://schemas.microsoft.com/office/drawing/2010/main">
        <mc:Choice Requires="a14">
          <p:sp>
            <p:nvSpPr>
              <p:cNvPr id="16" name="TekstSylinder 15">
                <a:extLst>
                  <a:ext uri="{FF2B5EF4-FFF2-40B4-BE49-F238E27FC236}">
                    <a16:creationId xmlns:a16="http://schemas.microsoft.com/office/drawing/2014/main" id="{F84624B9-C18E-4C1B-A191-7B3EB9FF62CC}"/>
                  </a:ext>
                </a:extLst>
              </p:cNvPr>
              <p:cNvSpPr txBox="1"/>
              <p:nvPr/>
            </p:nvSpPr>
            <p:spPr>
              <a:xfrm>
                <a:off x="6446822" y="4459486"/>
                <a:ext cx="1590179" cy="307777"/>
              </a:xfrm>
              <a:prstGeom prst="rect">
                <a:avLst/>
              </a:prstGeom>
              <a:noFill/>
            </p:spPr>
            <p:txBody>
              <a:bodyPr wrap="none" rtlCol="0">
                <a:spAutoFit/>
              </a:bodyPr>
              <a:lstStyle/>
              <a:p>
                <a14:m>
                  <m:oMath xmlns:m="http://schemas.openxmlformats.org/officeDocument/2006/math">
                    <m:r>
                      <a:rPr lang="nb-NO" sz="1400" i="1" dirty="0">
                        <a:latin typeface="Cambria Math" panose="02040503050406030204" pitchFamily="18" charset="0"/>
                      </a:rPr>
                      <m:t>2</m:t>
                    </m:r>
                    <m:sSub>
                      <m:sSubPr>
                        <m:ctrlPr>
                          <a:rPr lang="nb-NO" sz="1400" i="1" dirty="0" err="1" smtClean="0">
                            <a:latin typeface="Cambria Math" panose="02040503050406030204" pitchFamily="18" charset="0"/>
                          </a:rPr>
                        </m:ctrlPr>
                      </m:sSubPr>
                      <m:e>
                        <m:r>
                          <a:rPr lang="nb-NO" sz="1400" i="1" dirty="0" smtClean="0">
                            <a:latin typeface="Cambria Math" panose="02040503050406030204" pitchFamily="18" charset="0"/>
                          </a:rPr>
                          <m:t>𝜎</m:t>
                        </m:r>
                      </m:e>
                      <m:sub>
                        <m:r>
                          <a:rPr lang="nb-NO" sz="1400" i="1" dirty="0" err="1" smtClean="0">
                            <a:latin typeface="Cambria Math" panose="02040503050406030204" pitchFamily="18" charset="0"/>
                          </a:rPr>
                          <m:t>𝑧</m:t>
                        </m:r>
                      </m:sub>
                    </m:sSub>
                  </m:oMath>
                </a14:m>
                <a:r>
                  <a:rPr lang="nb-NO" sz="1400" dirty="0"/>
                  <a:t> </a:t>
                </a:r>
                <a:r>
                  <a:rPr lang="nb-NO" sz="1400" dirty="0" err="1"/>
                  <a:t>behind</a:t>
                </a:r>
                <a:r>
                  <a:rPr lang="nb-NO" sz="1400" dirty="0"/>
                  <a:t> </a:t>
                </a:r>
                <a:r>
                  <a:rPr lang="nb-NO" sz="1400" dirty="0" err="1"/>
                  <a:t>center</a:t>
                </a:r>
                <a:endParaRPr lang="nb-NO" sz="1400" dirty="0"/>
              </a:p>
            </p:txBody>
          </p:sp>
        </mc:Choice>
        <mc:Fallback xmlns="">
          <p:sp>
            <p:nvSpPr>
              <p:cNvPr id="16" name="TekstSylinder 15">
                <a:extLst>
                  <a:ext uri="{FF2B5EF4-FFF2-40B4-BE49-F238E27FC236}">
                    <a16:creationId xmlns:a16="http://schemas.microsoft.com/office/drawing/2014/main" id="{F84624B9-C18E-4C1B-A191-7B3EB9FF62CC}"/>
                  </a:ext>
                </a:extLst>
              </p:cNvPr>
              <p:cNvSpPr txBox="1">
                <a:spLocks noRot="1" noChangeAspect="1" noMove="1" noResize="1" noEditPoints="1" noAdjustHandles="1" noChangeArrowheads="1" noChangeShapeType="1" noTextEdit="1"/>
              </p:cNvSpPr>
              <p:nvPr/>
            </p:nvSpPr>
            <p:spPr>
              <a:xfrm>
                <a:off x="6446822" y="4459486"/>
                <a:ext cx="1590179" cy="307777"/>
              </a:xfrm>
              <a:prstGeom prst="rect">
                <a:avLst/>
              </a:prstGeom>
              <a:blipFill>
                <a:blip r:embed="rId8"/>
                <a:stretch>
                  <a:fillRect t="-4000" r="-385" b="-20000"/>
                </a:stretch>
              </a:blipFill>
            </p:spPr>
            <p:txBody>
              <a:bodyPr/>
              <a:lstStyle/>
              <a:p>
                <a:r>
                  <a:rPr lang="nb-NO">
                    <a:noFill/>
                  </a:rPr>
                  <a:t> </a:t>
                </a:r>
              </a:p>
            </p:txBody>
          </p:sp>
        </mc:Fallback>
      </mc:AlternateContent>
      <p:pic>
        <p:nvPicPr>
          <p:cNvPr id="9" name="Bilde 8">
            <a:extLst>
              <a:ext uri="{FF2B5EF4-FFF2-40B4-BE49-F238E27FC236}">
                <a16:creationId xmlns:a16="http://schemas.microsoft.com/office/drawing/2014/main" id="{24E4CF54-287B-466A-B748-2A3E647B35CE}"/>
              </a:ext>
            </a:extLst>
          </p:cNvPr>
          <p:cNvPicPr>
            <a:picLocks noChangeAspect="1"/>
          </p:cNvPicPr>
          <p:nvPr/>
        </p:nvPicPr>
        <p:blipFill>
          <a:blip r:embed="rId9"/>
          <a:stretch>
            <a:fillRect/>
          </a:stretch>
        </p:blipFill>
        <p:spPr>
          <a:xfrm>
            <a:off x="6845433" y="839460"/>
            <a:ext cx="2025000" cy="1800000"/>
          </a:xfrm>
          <a:prstGeom prst="rect">
            <a:avLst/>
          </a:prstGeom>
        </p:spPr>
      </p:pic>
      <p:pic>
        <p:nvPicPr>
          <p:cNvPr id="12" name="Bilde 11" descr="Et bilde som inneholder tekst, kart&#10;&#10;Automatisk generert beskrivelse">
            <a:extLst>
              <a:ext uri="{FF2B5EF4-FFF2-40B4-BE49-F238E27FC236}">
                <a16:creationId xmlns:a16="http://schemas.microsoft.com/office/drawing/2014/main" id="{ACC6C3DB-1C7D-46CA-85A1-9E5DB4224C05}"/>
              </a:ext>
            </a:extLst>
          </p:cNvPr>
          <p:cNvPicPr>
            <a:picLocks noChangeAspect="1"/>
          </p:cNvPicPr>
          <p:nvPr/>
        </p:nvPicPr>
        <p:blipFill>
          <a:blip r:embed="rId10"/>
          <a:stretch>
            <a:fillRect/>
          </a:stretch>
        </p:blipFill>
        <p:spPr>
          <a:xfrm>
            <a:off x="4854090" y="856798"/>
            <a:ext cx="1822175" cy="1620000"/>
          </a:xfrm>
          <a:prstGeom prst="rect">
            <a:avLst/>
          </a:prstGeom>
        </p:spPr>
      </p:pic>
      <p:pic>
        <p:nvPicPr>
          <p:cNvPr id="17" name="Bilde 16">
            <a:extLst>
              <a:ext uri="{FF2B5EF4-FFF2-40B4-BE49-F238E27FC236}">
                <a16:creationId xmlns:a16="http://schemas.microsoft.com/office/drawing/2014/main" id="{943FB264-4DDA-43B6-9D8F-409594221CCF}"/>
              </a:ext>
            </a:extLst>
          </p:cNvPr>
          <p:cNvPicPr>
            <a:picLocks noChangeAspect="1"/>
          </p:cNvPicPr>
          <p:nvPr/>
        </p:nvPicPr>
        <p:blipFill>
          <a:blip r:embed="rId11"/>
          <a:stretch>
            <a:fillRect/>
          </a:stretch>
        </p:blipFill>
        <p:spPr>
          <a:xfrm>
            <a:off x="8078356" y="275448"/>
            <a:ext cx="898608" cy="826466"/>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23220688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2E6F2C7C-C1F5-4F11-9A55-D00CA52DCD19}"/>
              </a:ext>
            </a:extLst>
          </p:cNvPr>
          <p:cNvSpPr>
            <a:spLocks noGrp="1"/>
          </p:cNvSpPr>
          <p:nvPr>
            <p:ph type="title"/>
          </p:nvPr>
        </p:nvSpPr>
        <p:spPr/>
        <p:txBody>
          <a:bodyPr/>
          <a:lstStyle/>
          <a:p>
            <a:r>
              <a:rPr lang="nb-NO" dirty="0" err="1"/>
              <a:t>Instability</a:t>
            </a:r>
            <a:r>
              <a:rPr lang="nb-NO" dirty="0"/>
              <a:t> studies parameter </a:t>
            </a:r>
            <a:r>
              <a:rPr lang="nb-NO" dirty="0" err="1"/>
              <a:t>scan</a:t>
            </a:r>
            <a:endParaRPr lang="nb-NO" dirty="0"/>
          </a:p>
        </p:txBody>
      </p:sp>
      <mc:AlternateContent xmlns:mc="http://schemas.openxmlformats.org/markup-compatibility/2006">
        <mc:Choice xmlns:a14="http://schemas.microsoft.com/office/drawing/2010/main" Requires="a14">
          <p:sp>
            <p:nvSpPr>
              <p:cNvPr id="3" name="Plassholder for innhold 2">
                <a:extLst>
                  <a:ext uri="{FF2B5EF4-FFF2-40B4-BE49-F238E27FC236}">
                    <a16:creationId xmlns:a16="http://schemas.microsoft.com/office/drawing/2014/main" id="{966A8C92-2F69-4300-B80A-B96A01DC0EC6}"/>
                  </a:ext>
                </a:extLst>
              </p:cNvPr>
              <p:cNvSpPr>
                <a:spLocks noGrp="1"/>
              </p:cNvSpPr>
              <p:nvPr>
                <p:ph sz="half" idx="1"/>
              </p:nvPr>
            </p:nvSpPr>
            <p:spPr>
              <a:xfrm>
                <a:off x="457200" y="1200151"/>
                <a:ext cx="3657600" cy="3104220"/>
              </a:xfrm>
            </p:spPr>
            <p:txBody>
              <a:bodyPr>
                <a:normAutofit fontScale="92500"/>
              </a:bodyPr>
              <a:lstStyle/>
              <a:p>
                <a:r>
                  <a:rPr lang="nb-NO" sz="1400" dirty="0"/>
                  <a:t>Main beam parameter </a:t>
                </a:r>
                <a:r>
                  <a:rPr lang="nb-NO" sz="1400" dirty="0" err="1"/>
                  <a:t>scan</a:t>
                </a:r>
                <a:r>
                  <a:rPr lang="nb-NO" sz="1400" dirty="0"/>
                  <a:t> (over </a:t>
                </a:r>
                <a14:m>
                  <m:oMath xmlns:m="http://schemas.openxmlformats.org/officeDocument/2006/math">
                    <m:r>
                      <a:rPr lang="nb-NO" sz="1400" i="1" dirty="0" smtClean="0">
                        <a:latin typeface="Cambria Math" panose="02040503050406030204" pitchFamily="18" charset="0"/>
                      </a:rPr>
                      <m:t>2⋅</m:t>
                    </m:r>
                    <m:sSup>
                      <m:sSupPr>
                        <m:ctrlPr>
                          <a:rPr lang="nb-NO" sz="1400" i="1" dirty="0" smtClean="0">
                            <a:latin typeface="Cambria Math" panose="02040503050406030204" pitchFamily="18" charset="0"/>
                          </a:rPr>
                        </m:ctrlPr>
                      </m:sSupPr>
                      <m:e>
                        <m:r>
                          <a:rPr lang="nb-NO" sz="1400" i="1" dirty="0" smtClean="0">
                            <a:latin typeface="Cambria Math" panose="02040503050406030204" pitchFamily="18" charset="0"/>
                          </a:rPr>
                          <m:t>10</m:t>
                        </m:r>
                      </m:e>
                      <m:sup>
                        <m:r>
                          <a:rPr lang="nb-NO" sz="1400" i="1" dirty="0" smtClean="0">
                            <a:latin typeface="Cambria Math" panose="02040503050406030204" pitchFamily="18" charset="0"/>
                          </a:rPr>
                          <m:t>9</m:t>
                        </m:r>
                      </m:sup>
                    </m:sSup>
                    <m:r>
                      <a:rPr lang="nb-NO" sz="1400" i="1" dirty="0" smtClean="0">
                        <a:latin typeface="Cambria Math" panose="02040503050406030204" pitchFamily="18" charset="0"/>
                      </a:rPr>
                      <m:t>≤</m:t>
                    </m:r>
                    <m:sSub>
                      <m:sSubPr>
                        <m:ctrlPr>
                          <a:rPr lang="nb-NO" sz="1400" i="1" dirty="0" smtClean="0">
                            <a:latin typeface="Cambria Math" panose="02040503050406030204" pitchFamily="18" charset="0"/>
                          </a:rPr>
                        </m:ctrlPr>
                      </m:sSubPr>
                      <m:e>
                        <m:r>
                          <a:rPr lang="nb-NO" sz="1400" i="1" dirty="0" smtClean="0">
                            <a:latin typeface="Cambria Math" panose="02040503050406030204" pitchFamily="18" charset="0"/>
                          </a:rPr>
                          <m:t>𝑁</m:t>
                        </m:r>
                      </m:e>
                      <m:sub>
                        <m:r>
                          <m:rPr>
                            <m:sty m:val="p"/>
                          </m:rPr>
                          <a:rPr lang="nb-NO" sz="1400" i="0" dirty="0" smtClean="0">
                            <a:latin typeface="Cambria Math" panose="02040503050406030204" pitchFamily="18" charset="0"/>
                          </a:rPr>
                          <m:t>MB</m:t>
                        </m:r>
                      </m:sub>
                    </m:sSub>
                    <m:r>
                      <a:rPr lang="nb-NO" sz="1400" i="1" dirty="0" smtClean="0">
                        <a:latin typeface="Cambria Math" panose="02040503050406030204" pitchFamily="18" charset="0"/>
                      </a:rPr>
                      <m:t>≤</m:t>
                    </m:r>
                    <m:sSup>
                      <m:sSupPr>
                        <m:ctrlPr>
                          <a:rPr lang="nb-NO" sz="1400" i="1" dirty="0" smtClean="0">
                            <a:latin typeface="Cambria Math" panose="02040503050406030204" pitchFamily="18" charset="0"/>
                          </a:rPr>
                        </m:ctrlPr>
                      </m:sSupPr>
                      <m:e>
                        <m:r>
                          <a:rPr lang="nb-NO" sz="1400" i="1" dirty="0" smtClean="0">
                            <a:latin typeface="Cambria Math" panose="02040503050406030204" pitchFamily="18" charset="0"/>
                          </a:rPr>
                          <m:t>10</m:t>
                        </m:r>
                      </m:e>
                      <m:sup>
                        <m:r>
                          <a:rPr lang="nb-NO" sz="1400" i="1" dirty="0" smtClean="0">
                            <a:latin typeface="Cambria Math" panose="02040503050406030204" pitchFamily="18" charset="0"/>
                          </a:rPr>
                          <m:t>10</m:t>
                        </m:r>
                      </m:sup>
                    </m:sSup>
                  </m:oMath>
                </a14:m>
                <a:r>
                  <a:rPr lang="nb-NO" sz="1400" dirty="0"/>
                  <a:t>, </a:t>
                </a:r>
                <a14:m>
                  <m:oMath xmlns:m="http://schemas.openxmlformats.org/officeDocument/2006/math">
                    <m:r>
                      <a:rPr lang="nb-NO" sz="1400" i="1" dirty="0">
                        <a:latin typeface="Cambria Math" panose="02040503050406030204" pitchFamily="18" charset="0"/>
                      </a:rPr>
                      <m:t>2</m:t>
                    </m:r>
                    <m:r>
                      <a:rPr lang="nb-NO" sz="1400" b="0" i="1" dirty="0" smtClean="0">
                        <a:latin typeface="Cambria Math" panose="02040503050406030204" pitchFamily="18" charset="0"/>
                      </a:rPr>
                      <m:t> </m:t>
                    </m:r>
                    <m:r>
                      <a:rPr lang="nb-NO" sz="1400" b="0" i="1" dirty="0" smtClean="0">
                        <a:latin typeface="Cambria Math" panose="02040503050406030204" pitchFamily="18" charset="0"/>
                      </a:rPr>
                      <m:t>𝜇</m:t>
                    </m:r>
                    <m:r>
                      <m:rPr>
                        <m:sty m:val="p"/>
                      </m:rPr>
                      <a:rPr lang="nb-NO" sz="1400" b="0" i="1" dirty="0" smtClean="0">
                        <a:latin typeface="Cambria Math" panose="02040503050406030204" pitchFamily="18" charset="0"/>
                      </a:rPr>
                      <m:t>m</m:t>
                    </m:r>
                    <m:r>
                      <a:rPr lang="nb-NO" sz="1400" i="1" dirty="0">
                        <a:latin typeface="Cambria Math" panose="02040503050406030204" pitchFamily="18" charset="0"/>
                      </a:rPr>
                      <m:t>≤</m:t>
                    </m:r>
                    <m:sSub>
                      <m:sSubPr>
                        <m:ctrlPr>
                          <a:rPr lang="nb-NO" sz="1400" b="0" i="1" dirty="0" smtClean="0">
                            <a:latin typeface="Cambria Math" panose="02040503050406030204" pitchFamily="18" charset="0"/>
                          </a:rPr>
                        </m:ctrlPr>
                      </m:sSubPr>
                      <m:e>
                        <m:r>
                          <a:rPr lang="nb-NO" sz="1400" b="0" i="1" dirty="0" smtClean="0">
                            <a:latin typeface="Cambria Math" panose="02040503050406030204" pitchFamily="18" charset="0"/>
                          </a:rPr>
                          <m:t>𝜎</m:t>
                        </m:r>
                      </m:e>
                      <m:sub>
                        <m:r>
                          <a:rPr lang="nb-NO" sz="1400" b="0" i="1" dirty="0" smtClean="0">
                            <a:latin typeface="Cambria Math" panose="02040503050406030204" pitchFamily="18" charset="0"/>
                          </a:rPr>
                          <m:t>𝑧</m:t>
                        </m:r>
                      </m:sub>
                    </m:sSub>
                    <m:r>
                      <a:rPr lang="nb-NO" sz="1400" i="1" dirty="0">
                        <a:latin typeface="Cambria Math" panose="02040503050406030204" pitchFamily="18" charset="0"/>
                      </a:rPr>
                      <m:t>≤</m:t>
                    </m:r>
                    <m:r>
                      <a:rPr lang="nb-NO" sz="1400" b="0" i="1" dirty="0" smtClean="0">
                        <a:latin typeface="Cambria Math" panose="02040503050406030204" pitchFamily="18" charset="0"/>
                      </a:rPr>
                      <m:t>10</m:t>
                    </m:r>
                    <m:r>
                      <a:rPr lang="nb-NO" sz="1400" b="0" i="1" dirty="0" smtClean="0">
                        <a:latin typeface="Cambria Math" panose="02040503050406030204" pitchFamily="18" charset="0"/>
                      </a:rPr>
                      <m:t>𝜇</m:t>
                    </m:r>
                    <m:r>
                      <a:rPr lang="nb-NO" sz="1400" b="0" i="1" dirty="0" smtClean="0">
                        <a:latin typeface="Cambria Math" panose="02040503050406030204" pitchFamily="18" charset="0"/>
                      </a:rPr>
                      <m:t>𝑚</m:t>
                    </m:r>
                  </m:oMath>
                </a14:m>
                <a:r>
                  <a:rPr lang="nb-NO" sz="1400" dirty="0"/>
                  <a:t>, </a:t>
                </a:r>
                <a14:m>
                  <m:oMath xmlns:m="http://schemas.openxmlformats.org/officeDocument/2006/math">
                    <m:r>
                      <a:rPr lang="nb-NO" sz="1400" i="1" dirty="0" smtClean="0">
                        <a:latin typeface="Cambria Math" panose="02040503050406030204" pitchFamily="18" charset="0"/>
                      </a:rPr>
                      <m:t>1</m:t>
                    </m:r>
                    <m:r>
                      <a:rPr lang="nb-NO" sz="1400" b="0" i="1" dirty="0" smtClean="0">
                        <a:latin typeface="Cambria Math" panose="02040503050406030204" pitchFamily="18" charset="0"/>
                      </a:rPr>
                      <m:t>60</m:t>
                    </m:r>
                    <m:r>
                      <a:rPr lang="nb-NO" sz="1400" i="1" dirty="0">
                        <a:latin typeface="Cambria Math" panose="02040503050406030204" pitchFamily="18" charset="0"/>
                      </a:rPr>
                      <m:t> </m:t>
                    </m:r>
                    <m:r>
                      <a:rPr lang="nb-NO" sz="1400" i="1" dirty="0">
                        <a:latin typeface="Cambria Math" panose="02040503050406030204" pitchFamily="18" charset="0"/>
                      </a:rPr>
                      <m:t>𝜇</m:t>
                    </m:r>
                    <m:r>
                      <m:rPr>
                        <m:sty m:val="p"/>
                      </m:rPr>
                      <a:rPr lang="nb-NO" sz="1400" i="1" dirty="0">
                        <a:latin typeface="Cambria Math" panose="02040503050406030204" pitchFamily="18" charset="0"/>
                      </a:rPr>
                      <m:t>m</m:t>
                    </m:r>
                    <m:r>
                      <a:rPr lang="nb-NO" sz="1400" i="1" dirty="0">
                        <a:latin typeface="Cambria Math" panose="02040503050406030204" pitchFamily="18" charset="0"/>
                      </a:rPr>
                      <m:t>≤</m:t>
                    </m:r>
                    <m:r>
                      <m:rPr>
                        <m:sty m:val="p"/>
                      </m:rPr>
                      <a:rPr lang="nb-NO" sz="1400" b="0" i="0" dirty="0" smtClean="0">
                        <a:latin typeface="Cambria Math" panose="02040503050406030204" pitchFamily="18" charset="0"/>
                      </a:rPr>
                      <m:t>Δ</m:t>
                    </m:r>
                    <m:r>
                      <a:rPr lang="nb-NO" sz="1400" b="0" i="1" dirty="0" smtClean="0">
                        <a:latin typeface="Cambria Math" panose="02040503050406030204" pitchFamily="18" charset="0"/>
                      </a:rPr>
                      <m:t>𝜉</m:t>
                    </m:r>
                    <m:r>
                      <a:rPr lang="nb-NO" sz="1400" i="1" dirty="0">
                        <a:latin typeface="Cambria Math" panose="02040503050406030204" pitchFamily="18" charset="0"/>
                      </a:rPr>
                      <m:t>≤</m:t>
                    </m:r>
                    <m:r>
                      <a:rPr lang="nb-NO" sz="1400" b="0" i="1" dirty="0" smtClean="0">
                        <a:latin typeface="Cambria Math" panose="02040503050406030204" pitchFamily="18" charset="0"/>
                      </a:rPr>
                      <m:t>2</m:t>
                    </m:r>
                    <m:r>
                      <a:rPr lang="nb-NO" sz="1400" i="1" dirty="0">
                        <a:latin typeface="Cambria Math" panose="02040503050406030204" pitchFamily="18" charset="0"/>
                      </a:rPr>
                      <m:t>10</m:t>
                    </m:r>
                    <m:r>
                      <a:rPr lang="nb-NO" sz="1400" b="0" i="1" dirty="0" smtClean="0">
                        <a:latin typeface="Cambria Math" panose="02040503050406030204" pitchFamily="18" charset="0"/>
                      </a:rPr>
                      <m:t> </m:t>
                    </m:r>
                    <m:r>
                      <a:rPr lang="nb-NO" sz="1400" i="1" dirty="0">
                        <a:latin typeface="Cambria Math" panose="02040503050406030204" pitchFamily="18" charset="0"/>
                      </a:rPr>
                      <m:t>𝜇</m:t>
                    </m:r>
                    <m:r>
                      <a:rPr lang="nb-NO" sz="1400" i="1" dirty="0">
                        <a:latin typeface="Cambria Math" panose="02040503050406030204" pitchFamily="18" charset="0"/>
                      </a:rPr>
                      <m:t>𝑚</m:t>
                    </m:r>
                  </m:oMath>
                </a14:m>
                <a:r>
                  <a:rPr lang="nb-NO" sz="1400" dirty="0"/>
                  <a:t>) </a:t>
                </a:r>
                <a:r>
                  <a:rPr lang="nb-NO" sz="1400" dirty="0" err="1"/>
                  <a:t>using</a:t>
                </a:r>
                <a:r>
                  <a:rPr lang="nb-NO" sz="1400" dirty="0"/>
                  <a:t> the </a:t>
                </a:r>
                <a:r>
                  <a:rPr lang="nb-NO" sz="1400" dirty="0" err="1"/>
                  <a:t>Snowmass</a:t>
                </a:r>
                <a:r>
                  <a:rPr lang="nb-NO" sz="1400" dirty="0"/>
                  <a:t> </a:t>
                </a:r>
                <a14:m>
                  <m:oMath xmlns:m="http://schemas.openxmlformats.org/officeDocument/2006/math">
                    <m:r>
                      <a:rPr lang="nb-NO" sz="1400" i="1" dirty="0" smtClean="0">
                        <a:latin typeface="Cambria Math" panose="02040503050406030204" pitchFamily="18" charset="0"/>
                      </a:rPr>
                      <m:t>𝑇</m:t>
                    </m:r>
                    <m:r>
                      <a:rPr lang="nb-NO" sz="1400" i="1" dirty="0" smtClean="0">
                        <a:latin typeface="Cambria Math" panose="02040503050406030204" pitchFamily="18" charset="0"/>
                      </a:rPr>
                      <m:t>=1 </m:t>
                    </m:r>
                  </m:oMath>
                </a14:m>
                <a:r>
                  <a:rPr lang="nb-NO" sz="1400" dirty="0"/>
                  <a:t>parameter </a:t>
                </a:r>
                <a:r>
                  <a:rPr lang="nb-NO" sz="1400" dirty="0" err="1"/>
                  <a:t>set</a:t>
                </a:r>
                <a:r>
                  <a:rPr lang="nb-NO" sz="1400" dirty="0"/>
                  <a:t> as basis.</a:t>
                </a:r>
              </a:p>
              <a:p>
                <a:r>
                  <a:rPr lang="nb-NO" sz="1400" dirty="0"/>
                  <a:t>The </a:t>
                </a:r>
                <a:r>
                  <a:rPr lang="nb-NO" sz="1400" dirty="0" err="1"/>
                  <a:t>normalised</a:t>
                </a:r>
                <a:r>
                  <a:rPr lang="nb-NO" sz="1400" dirty="0"/>
                  <a:t> </a:t>
                </a:r>
                <a:r>
                  <a:rPr lang="nb-NO" sz="1400" dirty="0" err="1"/>
                  <a:t>amplification</a:t>
                </a:r>
                <a:r>
                  <a:rPr lang="nb-NO" sz="1400" dirty="0"/>
                  <a:t> </a:t>
                </a:r>
                <a:r>
                  <a:rPr lang="nb-NO" sz="1400" dirty="0" err="1"/>
                  <a:t>factor</a:t>
                </a:r>
                <a:endParaRPr lang="nb-NO" sz="1400" dirty="0"/>
              </a:p>
              <a:p>
                <a:pPr marL="0" indent="0">
                  <a:buNone/>
                </a:pPr>
                <a14:m>
                  <m:oMathPara xmlns:m="http://schemas.openxmlformats.org/officeDocument/2006/math">
                    <m:oMathParaPr>
                      <m:jc m:val="centerGroup"/>
                    </m:oMathParaPr>
                    <m:oMath xmlns:m="http://schemas.openxmlformats.org/officeDocument/2006/math">
                      <m:r>
                        <m:rPr>
                          <m:sty m:val="p"/>
                        </m:rPr>
                        <a:rPr lang="nb-NO" sz="1400" dirty="0">
                          <a:latin typeface="Cambria Math" panose="02040503050406030204" pitchFamily="18" charset="0"/>
                        </a:rPr>
                        <m:t>Λ</m:t>
                      </m:r>
                      <m:r>
                        <a:rPr lang="nb-NO" sz="1400" i="1" dirty="0">
                          <a:latin typeface="Cambria Math" panose="02040503050406030204" pitchFamily="18" charset="0"/>
                        </a:rPr>
                        <m:t>=</m:t>
                      </m:r>
                      <m:nary>
                        <m:naryPr>
                          <m:chr m:val="∑"/>
                          <m:ctrlPr>
                            <a:rPr lang="nb-NO" sz="1400" i="1" dirty="0">
                              <a:latin typeface="Cambria Math" panose="02040503050406030204" pitchFamily="18" charset="0"/>
                            </a:rPr>
                          </m:ctrlPr>
                        </m:naryPr>
                        <m:sub>
                          <m:r>
                            <m:rPr>
                              <m:brk m:alnAt="23"/>
                            </m:rPr>
                            <a:rPr lang="nb-NO" sz="1400" i="1" dirty="0">
                              <a:latin typeface="Cambria Math" panose="02040503050406030204" pitchFamily="18" charset="0"/>
                            </a:rPr>
                            <m:t>𝑖</m:t>
                          </m:r>
                          <m:r>
                            <a:rPr lang="nb-NO" sz="1400" i="1" dirty="0">
                              <a:latin typeface="Cambria Math" panose="02040503050406030204" pitchFamily="18" charset="0"/>
                            </a:rPr>
                            <m:t>=1</m:t>
                          </m:r>
                        </m:sub>
                        <m:sup>
                          <m:r>
                            <a:rPr lang="nb-NO" sz="1400" i="1" dirty="0">
                              <a:latin typeface="Cambria Math" panose="02040503050406030204" pitchFamily="18" charset="0"/>
                            </a:rPr>
                            <m:t>𝑛</m:t>
                          </m:r>
                        </m:sup>
                        <m:e>
                          <m:d>
                            <m:dPr>
                              <m:begChr m:val="["/>
                              <m:endChr m:val="]"/>
                              <m:ctrlPr>
                                <a:rPr lang="nb-NO" sz="1400" i="1" dirty="0">
                                  <a:latin typeface="Cambria Math" panose="02040503050406030204" pitchFamily="18" charset="0"/>
                                </a:rPr>
                              </m:ctrlPr>
                            </m:dPr>
                            <m:e>
                              <m:sSup>
                                <m:sSupPr>
                                  <m:ctrlPr>
                                    <a:rPr lang="nb-NO" sz="1400" i="1" dirty="0">
                                      <a:latin typeface="Cambria Math" panose="02040503050406030204" pitchFamily="18" charset="0"/>
                                    </a:rPr>
                                  </m:ctrlPr>
                                </m:sSupPr>
                                <m:e>
                                  <m:d>
                                    <m:dPr>
                                      <m:ctrlPr>
                                        <a:rPr lang="nb-NO" sz="1400" i="1" dirty="0">
                                          <a:latin typeface="Cambria Math" panose="02040503050406030204" pitchFamily="18" charset="0"/>
                                        </a:rPr>
                                      </m:ctrlPr>
                                    </m:dPr>
                                    <m:e>
                                      <m:f>
                                        <m:fPr>
                                          <m:ctrlPr>
                                            <a:rPr lang="nb-NO" sz="1400" i="1" dirty="0">
                                              <a:latin typeface="Cambria Math" panose="02040503050406030204" pitchFamily="18" charset="0"/>
                                            </a:rPr>
                                          </m:ctrlPr>
                                        </m:fPr>
                                        <m:num>
                                          <m:sSub>
                                            <m:sSubPr>
                                              <m:ctrlPr>
                                                <a:rPr lang="nb-NO" sz="1400" i="1" dirty="0" err="1">
                                                  <a:latin typeface="Cambria Math" panose="02040503050406030204" pitchFamily="18" charset="0"/>
                                                </a:rPr>
                                              </m:ctrlPr>
                                            </m:sSubPr>
                                            <m:e>
                                              <m:r>
                                                <a:rPr lang="nb-NO" sz="1400" i="1" dirty="0" err="1">
                                                  <a:latin typeface="Cambria Math" panose="02040503050406030204" pitchFamily="18" charset="0"/>
                                                </a:rPr>
                                                <m:t>𝑋</m:t>
                                              </m:r>
                                            </m:e>
                                            <m:sub>
                                              <m:r>
                                                <a:rPr lang="nb-NO" sz="1400" i="1" dirty="0" err="1">
                                                  <a:latin typeface="Cambria Math" panose="02040503050406030204" pitchFamily="18" charset="0"/>
                                                </a:rPr>
                                                <m:t>𝑖</m:t>
                                              </m:r>
                                            </m:sub>
                                          </m:sSub>
                                        </m:num>
                                        <m:den>
                                          <m:sSub>
                                            <m:sSubPr>
                                              <m:ctrlPr>
                                                <a:rPr lang="nb-NO" sz="1400" i="1" dirty="0" err="1">
                                                  <a:latin typeface="Cambria Math" panose="02040503050406030204" pitchFamily="18" charset="0"/>
                                                </a:rPr>
                                              </m:ctrlPr>
                                            </m:sSubPr>
                                            <m:e>
                                              <m:r>
                                                <a:rPr lang="nb-NO" sz="1400" i="1" dirty="0">
                                                  <a:latin typeface="Cambria Math" panose="02040503050406030204" pitchFamily="18" charset="0"/>
                                                </a:rPr>
                                                <m:t>𝜎</m:t>
                                              </m:r>
                                            </m:e>
                                            <m:sub>
                                              <m:r>
                                                <a:rPr lang="nb-NO" sz="1400" i="1" dirty="0" err="1">
                                                  <a:latin typeface="Cambria Math" panose="02040503050406030204" pitchFamily="18" charset="0"/>
                                                </a:rPr>
                                                <m:t>𝑥</m:t>
                                              </m:r>
                                            </m:sub>
                                          </m:sSub>
                                        </m:den>
                                      </m:f>
                                    </m:e>
                                  </m:d>
                                </m:e>
                                <m:sup>
                                  <m:r>
                                    <a:rPr lang="nb-NO" sz="1400" i="1" dirty="0">
                                      <a:latin typeface="Cambria Math" panose="02040503050406030204" pitchFamily="18" charset="0"/>
                                    </a:rPr>
                                    <m:t>2</m:t>
                                  </m:r>
                                </m:sup>
                              </m:sSup>
                              <m:r>
                                <a:rPr lang="nb-NO" sz="1400" i="1" dirty="0">
                                  <a:latin typeface="Cambria Math" panose="02040503050406030204" pitchFamily="18" charset="0"/>
                                </a:rPr>
                                <m:t>+</m:t>
                              </m:r>
                              <m:sSup>
                                <m:sSupPr>
                                  <m:ctrlPr>
                                    <a:rPr lang="nb-NO" sz="1400" i="1" dirty="0">
                                      <a:latin typeface="Cambria Math" panose="02040503050406030204" pitchFamily="18" charset="0"/>
                                    </a:rPr>
                                  </m:ctrlPr>
                                </m:sSupPr>
                                <m:e>
                                  <m:d>
                                    <m:dPr>
                                      <m:ctrlPr>
                                        <a:rPr lang="nb-NO" sz="1400" i="1" dirty="0">
                                          <a:latin typeface="Cambria Math" panose="02040503050406030204" pitchFamily="18" charset="0"/>
                                        </a:rPr>
                                      </m:ctrlPr>
                                    </m:dPr>
                                    <m:e>
                                      <m:f>
                                        <m:fPr>
                                          <m:ctrlPr>
                                            <a:rPr lang="nb-NO" sz="1400" i="1" dirty="0">
                                              <a:latin typeface="Cambria Math" panose="02040503050406030204" pitchFamily="18" charset="0"/>
                                            </a:rPr>
                                          </m:ctrlPr>
                                        </m:fPr>
                                        <m:num>
                                          <m:r>
                                            <a:rPr lang="nb-NO" sz="1400" i="1" dirty="0" err="1">
                                              <a:latin typeface="Cambria Math" panose="02040503050406030204" pitchFamily="18" charset="0"/>
                                            </a:rPr>
                                            <m:t>𝑋</m:t>
                                          </m:r>
                                          <m:sSub>
                                            <m:sSubPr>
                                              <m:ctrlPr>
                                                <a:rPr lang="nb-NO" sz="1400" i="1" dirty="0">
                                                  <a:latin typeface="Cambria Math" panose="02040503050406030204" pitchFamily="18" charset="0"/>
                                                </a:rPr>
                                              </m:ctrlPr>
                                            </m:sSubPr>
                                            <m:e>
                                              <m:r>
                                                <a:rPr lang="nb-NO" sz="1400" i="1" dirty="0">
                                                  <a:latin typeface="Cambria Math" panose="02040503050406030204" pitchFamily="18" charset="0"/>
                                                </a:rPr>
                                                <m:t>’</m:t>
                                              </m:r>
                                            </m:e>
                                            <m:sub>
                                              <m:r>
                                                <a:rPr lang="nb-NO" sz="1400" i="1" dirty="0">
                                                  <a:latin typeface="Cambria Math" panose="02040503050406030204" pitchFamily="18" charset="0"/>
                                                </a:rPr>
                                                <m:t>𝑖</m:t>
                                              </m:r>
                                            </m:sub>
                                          </m:sSub>
                                        </m:num>
                                        <m:den>
                                          <m:sSub>
                                            <m:sSubPr>
                                              <m:ctrlPr>
                                                <a:rPr lang="nb-NO" sz="1400" i="1" dirty="0" err="1">
                                                  <a:latin typeface="Cambria Math" panose="02040503050406030204" pitchFamily="18" charset="0"/>
                                                </a:rPr>
                                              </m:ctrlPr>
                                            </m:sSubPr>
                                            <m:e>
                                              <m:r>
                                                <a:rPr lang="nb-NO" sz="1400" i="1" dirty="0">
                                                  <a:latin typeface="Cambria Math" panose="02040503050406030204" pitchFamily="18" charset="0"/>
                                                </a:rPr>
                                                <m:t>𝜎</m:t>
                                              </m:r>
                                            </m:e>
                                            <m:sub>
                                              <m:r>
                                                <a:rPr lang="nb-NO" sz="1400" i="1" dirty="0" err="1">
                                                  <a:latin typeface="Cambria Math" panose="02040503050406030204" pitchFamily="18" charset="0"/>
                                                </a:rPr>
                                                <m:t>𝑥</m:t>
                                              </m:r>
                                              <m:r>
                                                <a:rPr lang="nb-NO" sz="1400" i="1" dirty="0">
                                                  <a:latin typeface="Cambria Math" panose="02040503050406030204" pitchFamily="18" charset="0"/>
                                                </a:rPr>
                                                <m:t>’</m:t>
                                              </m:r>
                                            </m:sub>
                                          </m:sSub>
                                        </m:den>
                                      </m:f>
                                    </m:e>
                                  </m:d>
                                </m:e>
                                <m:sup>
                                  <m:r>
                                    <a:rPr lang="nb-NO" sz="1400" i="1" dirty="0">
                                      <a:latin typeface="Cambria Math" panose="02040503050406030204" pitchFamily="18" charset="0"/>
                                    </a:rPr>
                                    <m:t>2</m:t>
                                  </m:r>
                                </m:sup>
                              </m:sSup>
                            </m:e>
                          </m:d>
                        </m:e>
                      </m:nary>
                    </m:oMath>
                  </m:oMathPara>
                </a14:m>
                <a:endParaRPr lang="nb-NO" sz="1400" dirty="0"/>
              </a:p>
              <a:p>
                <a:pPr marL="358775" lvl="1" indent="0">
                  <a:buNone/>
                </a:pPr>
                <a:r>
                  <a:rPr lang="nb-NO" sz="1400" dirty="0" err="1"/>
                  <a:t>calculated</a:t>
                </a:r>
                <a:r>
                  <a:rPr lang="nb-NO" sz="1400" dirty="0"/>
                  <a:t> at the start and end </a:t>
                </a:r>
                <a:r>
                  <a:rPr lang="nb-NO" sz="1400" dirty="0" err="1"/>
                  <a:t>of</a:t>
                </a:r>
                <a:r>
                  <a:rPr lang="nb-NO" sz="1400" dirty="0"/>
                  <a:t> </a:t>
                </a:r>
                <a:r>
                  <a:rPr lang="nb-NO" sz="1400" dirty="0" err="1"/>
                  <a:t>propagation</a:t>
                </a:r>
                <a:r>
                  <a:rPr lang="nb-NO" sz="1400" dirty="0"/>
                  <a:t> to </a:t>
                </a:r>
                <a:r>
                  <a:rPr lang="nb-NO" sz="1400" dirty="0" err="1"/>
                  <a:t>quantify</a:t>
                </a:r>
                <a:r>
                  <a:rPr lang="nb-NO" sz="1400" dirty="0"/>
                  <a:t> the </a:t>
                </a:r>
                <a:r>
                  <a:rPr lang="nb-NO" sz="1400" dirty="0" err="1"/>
                  <a:t>amplification</a:t>
                </a:r>
                <a:r>
                  <a:rPr lang="nb-NO" sz="1400" dirty="0"/>
                  <a:t> </a:t>
                </a:r>
                <a:r>
                  <a:rPr lang="nb-NO" sz="1400" dirty="0" err="1"/>
                  <a:t>of</a:t>
                </a:r>
                <a:r>
                  <a:rPr lang="nb-NO" sz="1400" dirty="0"/>
                  <a:t> the </a:t>
                </a:r>
                <a:r>
                  <a:rPr lang="nb-NO" sz="1400" dirty="0" err="1"/>
                  <a:t>transverse</a:t>
                </a:r>
                <a:r>
                  <a:rPr lang="nb-NO" sz="1400" dirty="0"/>
                  <a:t> </a:t>
                </a:r>
                <a:r>
                  <a:rPr lang="nb-NO" sz="1400" dirty="0" err="1"/>
                  <a:t>jitter</a:t>
                </a:r>
                <a:r>
                  <a:rPr lang="nb-NO" sz="1400" dirty="0"/>
                  <a:t> </a:t>
                </a:r>
                <a:r>
                  <a:rPr lang="nb-NO" sz="1400" dirty="0" err="1"/>
                  <a:t>of</a:t>
                </a:r>
                <a:r>
                  <a:rPr lang="nb-NO" sz="1400" dirty="0"/>
                  <a:t> the </a:t>
                </a:r>
                <a:r>
                  <a:rPr lang="nb-NO" sz="1400" dirty="0" err="1"/>
                  <a:t>main</a:t>
                </a:r>
                <a:r>
                  <a:rPr lang="nb-NO" sz="1400" dirty="0"/>
                  <a:t> beam.</a:t>
                </a:r>
              </a:p>
              <a:p>
                <a:r>
                  <a:rPr lang="nb-NO" sz="1400" dirty="0" err="1"/>
                  <a:t>Efficiency</a:t>
                </a:r>
                <a:r>
                  <a:rPr lang="nb-NO" sz="1400" dirty="0"/>
                  <a:t> and </a:t>
                </a:r>
                <a:r>
                  <a:rPr lang="nb-NO" sz="1400" dirty="0" err="1"/>
                  <a:t>energy</a:t>
                </a:r>
                <a:r>
                  <a:rPr lang="nb-NO" sz="1400" dirty="0"/>
                  <a:t> </a:t>
                </a:r>
                <a:r>
                  <a:rPr lang="nb-NO" sz="1400" dirty="0" err="1"/>
                  <a:t>spread</a:t>
                </a:r>
                <a:r>
                  <a:rPr lang="nb-NO" sz="1400" dirty="0"/>
                  <a:t> </a:t>
                </a:r>
                <a:r>
                  <a:rPr lang="nb-NO" sz="1400" dirty="0" err="1"/>
                  <a:t>extracted</a:t>
                </a:r>
                <a:r>
                  <a:rPr lang="nb-NO" sz="1400" dirty="0"/>
                  <a:t> from </a:t>
                </a:r>
                <a:r>
                  <a:rPr lang="nb-NO" sz="1400" dirty="0" err="1"/>
                  <a:t>QuickPIC</a:t>
                </a:r>
                <a:r>
                  <a:rPr lang="nb-NO" sz="1400" dirty="0"/>
                  <a:t>.</a:t>
                </a:r>
              </a:p>
              <a:p>
                <a:r>
                  <a:rPr lang="nb-NO" sz="1400" dirty="0" err="1"/>
                  <a:t>Results</a:t>
                </a:r>
                <a:r>
                  <a:rPr lang="nb-NO" sz="1400" dirty="0"/>
                  <a:t> for </a:t>
                </a:r>
                <a14:m>
                  <m:oMath xmlns:m="http://schemas.openxmlformats.org/officeDocument/2006/math">
                    <m:sSub>
                      <m:sSubPr>
                        <m:ctrlPr>
                          <a:rPr lang="nb-NO" sz="1400" i="1" dirty="0" smtClean="0">
                            <a:latin typeface="Cambria Math" panose="02040503050406030204" pitchFamily="18" charset="0"/>
                          </a:rPr>
                        </m:ctrlPr>
                      </m:sSubPr>
                      <m:e>
                        <m:r>
                          <a:rPr lang="nb-NO" sz="1400" i="1" dirty="0" smtClean="0">
                            <a:latin typeface="Cambria Math" panose="02040503050406030204" pitchFamily="18" charset="0"/>
                          </a:rPr>
                          <m:t>𝑁</m:t>
                        </m:r>
                      </m:e>
                      <m:sub>
                        <m:r>
                          <m:rPr>
                            <m:sty m:val="p"/>
                          </m:rPr>
                          <a:rPr lang="nb-NO" sz="1400" i="0" dirty="0" smtClean="0">
                            <a:latin typeface="Cambria Math" panose="02040503050406030204" pitchFamily="18" charset="0"/>
                          </a:rPr>
                          <m:t>MB</m:t>
                        </m:r>
                      </m:sub>
                    </m:sSub>
                    <m:r>
                      <a:rPr lang="nb-NO" sz="1400" i="1" dirty="0" smtClean="0">
                        <a:latin typeface="Cambria Math" panose="02040503050406030204" pitchFamily="18" charset="0"/>
                      </a:rPr>
                      <m:t>=</m:t>
                    </m:r>
                    <m:r>
                      <a:rPr lang="nb-NO" sz="1400" i="1" dirty="0">
                        <a:latin typeface="Cambria Math" panose="02040503050406030204" pitchFamily="18" charset="0"/>
                      </a:rPr>
                      <m:t> </m:t>
                    </m:r>
                    <m:r>
                      <a:rPr lang="nb-NO" sz="1400" i="1" dirty="0" smtClean="0">
                        <a:latin typeface="Cambria Math" panose="02040503050406030204" pitchFamily="18" charset="0"/>
                      </a:rPr>
                      <m:t>5⋅</m:t>
                    </m:r>
                    <m:sSup>
                      <m:sSupPr>
                        <m:ctrlPr>
                          <a:rPr lang="nb-NO" sz="1400" i="1" dirty="0" smtClean="0">
                            <a:latin typeface="Cambria Math" panose="02040503050406030204" pitchFamily="18" charset="0"/>
                          </a:rPr>
                        </m:ctrlPr>
                      </m:sSupPr>
                      <m:e>
                        <m:r>
                          <a:rPr lang="nb-NO" sz="1400" i="1" dirty="0" smtClean="0">
                            <a:latin typeface="Cambria Math" panose="02040503050406030204" pitchFamily="18" charset="0"/>
                          </a:rPr>
                          <m:t>10</m:t>
                        </m:r>
                      </m:e>
                      <m:sup>
                        <m:r>
                          <a:rPr lang="nb-NO" sz="1400" i="1" dirty="0">
                            <a:latin typeface="Cambria Math" panose="02040503050406030204" pitchFamily="18" charset="0"/>
                          </a:rPr>
                          <m:t>9</m:t>
                        </m:r>
                      </m:sup>
                    </m:sSup>
                  </m:oMath>
                </a14:m>
                <a:r>
                  <a:rPr lang="nb-NO" sz="1400" dirty="0"/>
                  <a:t> most </a:t>
                </a:r>
                <a:r>
                  <a:rPr lang="nb-NO" sz="1400" dirty="0" err="1"/>
                  <a:t>promising</a:t>
                </a:r>
                <a:r>
                  <a:rPr lang="nb-NO" sz="1400" dirty="0"/>
                  <a:t>.</a:t>
                </a:r>
              </a:p>
              <a:p>
                <a:endParaRPr lang="nb-NO" sz="1400" dirty="0"/>
              </a:p>
            </p:txBody>
          </p:sp>
        </mc:Choice>
        <mc:Fallback>
          <p:sp>
            <p:nvSpPr>
              <p:cNvPr id="3" name="Plassholder for innhold 2">
                <a:extLst>
                  <a:ext uri="{FF2B5EF4-FFF2-40B4-BE49-F238E27FC236}">
                    <a16:creationId xmlns:a16="http://schemas.microsoft.com/office/drawing/2014/main" id="{966A8C92-2F69-4300-B80A-B96A01DC0EC6}"/>
                  </a:ext>
                </a:extLst>
              </p:cNvPr>
              <p:cNvSpPr>
                <a:spLocks noGrp="1" noRot="1" noChangeAspect="1" noMove="1" noResize="1" noEditPoints="1" noAdjustHandles="1" noChangeArrowheads="1" noChangeShapeType="1" noTextEdit="1"/>
              </p:cNvSpPr>
              <p:nvPr>
                <p:ph sz="half" idx="1"/>
              </p:nvPr>
            </p:nvSpPr>
            <p:spPr>
              <a:xfrm>
                <a:off x="457200" y="1200151"/>
                <a:ext cx="3657600" cy="3104220"/>
              </a:xfrm>
              <a:blipFill>
                <a:blip r:embed="rId3"/>
                <a:stretch>
                  <a:fillRect t="-196"/>
                </a:stretch>
              </a:blipFill>
            </p:spPr>
            <p:txBody>
              <a:bodyPr/>
              <a:lstStyle/>
              <a:p>
                <a:r>
                  <a:rPr lang="nb-NO">
                    <a:noFill/>
                  </a:rPr>
                  <a:t> </a:t>
                </a:r>
              </a:p>
            </p:txBody>
          </p:sp>
        </mc:Fallback>
      </mc:AlternateContent>
      <p:sp>
        <p:nvSpPr>
          <p:cNvPr id="5" name="Plassholder for dato 4">
            <a:extLst>
              <a:ext uri="{FF2B5EF4-FFF2-40B4-BE49-F238E27FC236}">
                <a16:creationId xmlns:a16="http://schemas.microsoft.com/office/drawing/2014/main" id="{33CCF055-0E3F-4DBF-993C-ED777E6A996E}"/>
              </a:ext>
            </a:extLst>
          </p:cNvPr>
          <p:cNvSpPr>
            <a:spLocks noGrp="1"/>
          </p:cNvSpPr>
          <p:nvPr>
            <p:ph type="dt" sz="half" idx="10"/>
          </p:nvPr>
        </p:nvSpPr>
        <p:spPr/>
        <p:txBody>
          <a:bodyPr/>
          <a:lstStyle/>
          <a:p>
            <a:r>
              <a:rPr lang="en-US"/>
              <a:t>Ben Chen, CERN/University of Oslo</a:t>
            </a:r>
            <a:endParaRPr lang="en-US" dirty="0"/>
          </a:p>
        </p:txBody>
      </p:sp>
      <p:sp>
        <p:nvSpPr>
          <p:cNvPr id="6" name="Plassholder for bunntekst 5">
            <a:extLst>
              <a:ext uri="{FF2B5EF4-FFF2-40B4-BE49-F238E27FC236}">
                <a16:creationId xmlns:a16="http://schemas.microsoft.com/office/drawing/2014/main" id="{57562E6C-07C3-43CC-8BE8-ECBAA86EFD05}"/>
              </a:ext>
            </a:extLst>
          </p:cNvPr>
          <p:cNvSpPr>
            <a:spLocks noGrp="1"/>
          </p:cNvSpPr>
          <p:nvPr>
            <p:ph type="ftr" sz="quarter" idx="3"/>
          </p:nvPr>
        </p:nvSpPr>
        <p:spPr/>
        <p:txBody>
          <a:bodyPr/>
          <a:lstStyle/>
          <a:p>
            <a:r>
              <a:rPr lang="en-US" dirty="0"/>
              <a:t>29/04/2020</a:t>
            </a:r>
          </a:p>
        </p:txBody>
      </p:sp>
      <p:sp>
        <p:nvSpPr>
          <p:cNvPr id="7" name="Plassholder for lysbildenummer 6">
            <a:extLst>
              <a:ext uri="{FF2B5EF4-FFF2-40B4-BE49-F238E27FC236}">
                <a16:creationId xmlns:a16="http://schemas.microsoft.com/office/drawing/2014/main" id="{C8636630-B81B-4787-B25B-881FA4EB3B41}"/>
              </a:ext>
            </a:extLst>
          </p:cNvPr>
          <p:cNvSpPr>
            <a:spLocks noGrp="1"/>
          </p:cNvSpPr>
          <p:nvPr>
            <p:ph type="sldNum" sz="quarter" idx="4"/>
          </p:nvPr>
        </p:nvSpPr>
        <p:spPr/>
        <p:txBody>
          <a:bodyPr/>
          <a:lstStyle/>
          <a:p>
            <a:fld id="{17918391-D411-FE40-AAD7-861AE5233E0E}" type="slidenum">
              <a:rPr lang="en-US" smtClean="0"/>
              <a:pPr/>
              <a:t>12</a:t>
            </a:fld>
            <a:endParaRPr lang="en-US"/>
          </a:p>
        </p:txBody>
      </p:sp>
      <p:pic>
        <p:nvPicPr>
          <p:cNvPr id="16" name="Plassholder for innhold 15">
            <a:extLst>
              <a:ext uri="{FF2B5EF4-FFF2-40B4-BE49-F238E27FC236}">
                <a16:creationId xmlns:a16="http://schemas.microsoft.com/office/drawing/2014/main" id="{0A9DFCA3-9D39-44A8-980E-16797C5AC6C1}"/>
              </a:ext>
            </a:extLst>
          </p:cNvPr>
          <p:cNvPicPr>
            <a:picLocks noGrp="1" noChangeAspect="1"/>
          </p:cNvPicPr>
          <p:nvPr>
            <p:ph sz="half" idx="2"/>
          </p:nvPr>
        </p:nvPicPr>
        <p:blipFill>
          <a:blip r:embed="rId4"/>
          <a:stretch>
            <a:fillRect/>
          </a:stretch>
        </p:blipFill>
        <p:spPr>
          <a:xfrm>
            <a:off x="4114800" y="1191534"/>
            <a:ext cx="2304585" cy="1723712"/>
          </a:xfrm>
        </p:spPr>
      </p:pic>
      <p:pic>
        <p:nvPicPr>
          <p:cNvPr id="18" name="Bilde 17" descr="Et bilde som inneholder lys&#10;&#10;Automatisk generert beskrivelse">
            <a:extLst>
              <a:ext uri="{FF2B5EF4-FFF2-40B4-BE49-F238E27FC236}">
                <a16:creationId xmlns:a16="http://schemas.microsoft.com/office/drawing/2014/main" id="{5A43E59D-D680-4845-A849-658B0B2B9B31}"/>
              </a:ext>
            </a:extLst>
          </p:cNvPr>
          <p:cNvPicPr>
            <a:picLocks noChangeAspect="1"/>
          </p:cNvPicPr>
          <p:nvPr/>
        </p:nvPicPr>
        <p:blipFill>
          <a:blip r:embed="rId5"/>
          <a:stretch>
            <a:fillRect/>
          </a:stretch>
        </p:blipFill>
        <p:spPr>
          <a:xfrm>
            <a:off x="6620108" y="1207467"/>
            <a:ext cx="2304584" cy="1707779"/>
          </a:xfrm>
          <a:prstGeom prst="rect">
            <a:avLst/>
          </a:prstGeom>
        </p:spPr>
      </p:pic>
      <p:pic>
        <p:nvPicPr>
          <p:cNvPr id="20" name="Bilde 19">
            <a:extLst>
              <a:ext uri="{FF2B5EF4-FFF2-40B4-BE49-F238E27FC236}">
                <a16:creationId xmlns:a16="http://schemas.microsoft.com/office/drawing/2014/main" id="{FC115084-836E-456F-88A6-541A3241BCE0}"/>
              </a:ext>
            </a:extLst>
          </p:cNvPr>
          <p:cNvPicPr>
            <a:picLocks noChangeAspect="1"/>
          </p:cNvPicPr>
          <p:nvPr/>
        </p:nvPicPr>
        <p:blipFill>
          <a:blip r:embed="rId6"/>
          <a:stretch>
            <a:fillRect/>
          </a:stretch>
        </p:blipFill>
        <p:spPr>
          <a:xfrm>
            <a:off x="4114801" y="2988606"/>
            <a:ext cx="2304584" cy="1723712"/>
          </a:xfrm>
          <a:prstGeom prst="rect">
            <a:avLst/>
          </a:prstGeom>
        </p:spPr>
      </p:pic>
      <p:pic>
        <p:nvPicPr>
          <p:cNvPr id="22" name="Bilde 21">
            <a:extLst>
              <a:ext uri="{FF2B5EF4-FFF2-40B4-BE49-F238E27FC236}">
                <a16:creationId xmlns:a16="http://schemas.microsoft.com/office/drawing/2014/main" id="{B6C583AB-91CE-4AA3-99C8-3E535E0B4DB5}"/>
              </a:ext>
            </a:extLst>
          </p:cNvPr>
          <p:cNvPicPr>
            <a:picLocks noChangeAspect="1"/>
          </p:cNvPicPr>
          <p:nvPr/>
        </p:nvPicPr>
        <p:blipFill>
          <a:blip r:embed="rId7"/>
          <a:stretch>
            <a:fillRect/>
          </a:stretch>
        </p:blipFill>
        <p:spPr>
          <a:xfrm>
            <a:off x="6614599" y="2970191"/>
            <a:ext cx="2310093" cy="1628198"/>
          </a:xfrm>
          <a:prstGeom prst="rect">
            <a:avLst/>
          </a:prstGeom>
        </p:spPr>
      </p:pic>
      <p:pic>
        <p:nvPicPr>
          <p:cNvPr id="24" name="Bilde 23">
            <a:extLst>
              <a:ext uri="{FF2B5EF4-FFF2-40B4-BE49-F238E27FC236}">
                <a16:creationId xmlns:a16="http://schemas.microsoft.com/office/drawing/2014/main" id="{D587C897-62FA-4DE3-AF79-83F4EECCF886}"/>
              </a:ext>
            </a:extLst>
          </p:cNvPr>
          <p:cNvPicPr>
            <a:picLocks noChangeAspect="1"/>
          </p:cNvPicPr>
          <p:nvPr/>
        </p:nvPicPr>
        <p:blipFill>
          <a:blip r:embed="rId8"/>
          <a:stretch>
            <a:fillRect/>
          </a:stretch>
        </p:blipFill>
        <p:spPr>
          <a:xfrm>
            <a:off x="5023849" y="1366523"/>
            <a:ext cx="2991796" cy="1519231"/>
          </a:xfrm>
          <a:prstGeom prst="rect">
            <a:avLst/>
          </a:prstGeom>
        </p:spPr>
      </p:pic>
      <p:sp>
        <p:nvSpPr>
          <p:cNvPr id="4" name="Rektangel 3">
            <a:extLst>
              <a:ext uri="{FF2B5EF4-FFF2-40B4-BE49-F238E27FC236}">
                <a16:creationId xmlns:a16="http://schemas.microsoft.com/office/drawing/2014/main" id="{8546A609-9037-44AF-A42B-441F4EE5714E}"/>
              </a:ext>
            </a:extLst>
          </p:cNvPr>
          <p:cNvSpPr/>
          <p:nvPr/>
        </p:nvSpPr>
        <p:spPr>
          <a:xfrm>
            <a:off x="1133708" y="4304371"/>
            <a:ext cx="2304584" cy="33855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nb-NO" sz="1600" dirty="0" err="1"/>
              <a:t>What</a:t>
            </a:r>
            <a:r>
              <a:rPr lang="nb-NO" sz="1600" dirty="0"/>
              <a:t> </a:t>
            </a:r>
            <a:r>
              <a:rPr lang="nb-NO" sz="1600" dirty="0" err="1"/>
              <a:t>about</a:t>
            </a:r>
            <a:r>
              <a:rPr lang="nb-NO" sz="1600" dirty="0"/>
              <a:t> </a:t>
            </a:r>
            <a:r>
              <a:rPr lang="nb-NO" sz="1600" dirty="0" err="1"/>
              <a:t>luminosity</a:t>
            </a:r>
            <a:r>
              <a:rPr lang="nb-NO" sz="1600" dirty="0"/>
              <a:t>?</a:t>
            </a:r>
          </a:p>
        </p:txBody>
      </p:sp>
    </p:spTree>
    <p:extLst>
      <p:ext uri="{BB962C8B-B14F-4D97-AF65-F5344CB8AC3E}">
        <p14:creationId xmlns:p14="http://schemas.microsoft.com/office/powerpoint/2010/main" val="140941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tel 6">
            <a:extLst>
              <a:ext uri="{FF2B5EF4-FFF2-40B4-BE49-F238E27FC236}">
                <a16:creationId xmlns:a16="http://schemas.microsoft.com/office/drawing/2014/main" id="{33797DE4-69C6-4966-9D9C-5403C3DDD15C}"/>
              </a:ext>
            </a:extLst>
          </p:cNvPr>
          <p:cNvSpPr>
            <a:spLocks noGrp="1"/>
          </p:cNvSpPr>
          <p:nvPr>
            <p:ph type="title"/>
          </p:nvPr>
        </p:nvSpPr>
        <p:spPr/>
        <p:txBody>
          <a:bodyPr>
            <a:normAutofit fontScale="90000"/>
          </a:bodyPr>
          <a:lstStyle/>
          <a:p>
            <a:pPr algn="ctr"/>
            <a:r>
              <a:rPr lang="nb-NO" dirty="0"/>
              <a:t>Part II: Beam-Beam Studies</a:t>
            </a:r>
          </a:p>
        </p:txBody>
      </p:sp>
      <p:sp>
        <p:nvSpPr>
          <p:cNvPr id="4" name="Plassholder for dato 3">
            <a:extLst>
              <a:ext uri="{FF2B5EF4-FFF2-40B4-BE49-F238E27FC236}">
                <a16:creationId xmlns:a16="http://schemas.microsoft.com/office/drawing/2014/main" id="{3B3C3293-1944-42B6-88BA-81920D79AB3E}"/>
              </a:ext>
            </a:extLst>
          </p:cNvPr>
          <p:cNvSpPr>
            <a:spLocks noGrp="1"/>
          </p:cNvSpPr>
          <p:nvPr>
            <p:ph type="dt" sz="half" idx="2"/>
          </p:nvPr>
        </p:nvSpPr>
        <p:spPr/>
        <p:txBody>
          <a:bodyPr/>
          <a:lstStyle/>
          <a:p>
            <a:r>
              <a:rPr lang="en-US"/>
              <a:t>Ben Chen, CERN/University of Oslo</a:t>
            </a:r>
            <a:endParaRPr lang="en-US" dirty="0"/>
          </a:p>
        </p:txBody>
      </p:sp>
      <p:sp>
        <p:nvSpPr>
          <p:cNvPr id="5" name="Plassholder for bunntekst 4">
            <a:extLst>
              <a:ext uri="{FF2B5EF4-FFF2-40B4-BE49-F238E27FC236}">
                <a16:creationId xmlns:a16="http://schemas.microsoft.com/office/drawing/2014/main" id="{4C1DA505-874A-46A7-869A-D5E6AC975670}"/>
              </a:ext>
            </a:extLst>
          </p:cNvPr>
          <p:cNvSpPr>
            <a:spLocks noGrp="1"/>
          </p:cNvSpPr>
          <p:nvPr>
            <p:ph type="ftr" sz="quarter" idx="3"/>
          </p:nvPr>
        </p:nvSpPr>
        <p:spPr/>
        <p:txBody>
          <a:bodyPr/>
          <a:lstStyle/>
          <a:p>
            <a:r>
              <a:rPr lang="en-US" dirty="0"/>
              <a:t>29/04/2020</a:t>
            </a:r>
          </a:p>
        </p:txBody>
      </p:sp>
      <p:sp>
        <p:nvSpPr>
          <p:cNvPr id="6" name="Plassholder for lysbildenummer 5">
            <a:extLst>
              <a:ext uri="{FF2B5EF4-FFF2-40B4-BE49-F238E27FC236}">
                <a16:creationId xmlns:a16="http://schemas.microsoft.com/office/drawing/2014/main" id="{D8E888F5-03C6-42A6-A2E7-0F82E097579A}"/>
              </a:ext>
            </a:extLst>
          </p:cNvPr>
          <p:cNvSpPr>
            <a:spLocks noGrp="1"/>
          </p:cNvSpPr>
          <p:nvPr>
            <p:ph type="sldNum" sz="quarter" idx="4"/>
          </p:nvPr>
        </p:nvSpPr>
        <p:spPr/>
        <p:txBody>
          <a:bodyPr/>
          <a:lstStyle/>
          <a:p>
            <a:fld id="{17918391-D411-FE40-AAD7-861AE5233E0E}" type="slidenum">
              <a:rPr lang="en-US" smtClean="0"/>
              <a:pPr/>
              <a:t>13</a:t>
            </a:fld>
            <a:endParaRPr lang="en-US"/>
          </a:p>
        </p:txBody>
      </p:sp>
      <p:sp>
        <p:nvSpPr>
          <p:cNvPr id="8" name="Plassholder for tekst 7">
            <a:extLst>
              <a:ext uri="{FF2B5EF4-FFF2-40B4-BE49-F238E27FC236}">
                <a16:creationId xmlns:a16="http://schemas.microsoft.com/office/drawing/2014/main" id="{EACFADB9-D111-478A-A380-766C4AFC8EEF}"/>
              </a:ext>
            </a:extLst>
          </p:cNvPr>
          <p:cNvSpPr>
            <a:spLocks noGrp="1"/>
          </p:cNvSpPr>
          <p:nvPr>
            <p:ph type="body" idx="10"/>
          </p:nvPr>
        </p:nvSpPr>
        <p:spPr/>
        <p:txBody>
          <a:bodyPr/>
          <a:lstStyle/>
          <a:p>
            <a:endParaRPr lang="nb-NO"/>
          </a:p>
        </p:txBody>
      </p:sp>
    </p:spTree>
    <p:extLst>
      <p:ext uri="{BB962C8B-B14F-4D97-AF65-F5344CB8AC3E}">
        <p14:creationId xmlns:p14="http://schemas.microsoft.com/office/powerpoint/2010/main" val="10782725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tel 6">
            <a:extLst>
              <a:ext uri="{FF2B5EF4-FFF2-40B4-BE49-F238E27FC236}">
                <a16:creationId xmlns:a16="http://schemas.microsoft.com/office/drawing/2014/main" id="{7973B5D7-6E25-4A1C-A5BE-888701EA39FD}"/>
              </a:ext>
            </a:extLst>
          </p:cNvPr>
          <p:cNvSpPr>
            <a:spLocks noGrp="1"/>
          </p:cNvSpPr>
          <p:nvPr>
            <p:ph type="title"/>
          </p:nvPr>
        </p:nvSpPr>
        <p:spPr/>
        <p:txBody>
          <a:bodyPr/>
          <a:lstStyle/>
          <a:p>
            <a:r>
              <a:rPr lang="nb-NO" dirty="0" err="1"/>
              <a:t>Beamstrahlung</a:t>
            </a:r>
            <a:endParaRPr lang="nb-NO" dirty="0"/>
          </a:p>
        </p:txBody>
      </p:sp>
      <mc:AlternateContent xmlns:mc="http://schemas.openxmlformats.org/markup-compatibility/2006">
        <mc:Choice xmlns:a14="http://schemas.microsoft.com/office/drawing/2010/main" Requires="a14">
          <p:sp>
            <p:nvSpPr>
              <p:cNvPr id="8" name="Plassholder for innhold 7">
                <a:extLst>
                  <a:ext uri="{FF2B5EF4-FFF2-40B4-BE49-F238E27FC236}">
                    <a16:creationId xmlns:a16="http://schemas.microsoft.com/office/drawing/2014/main" id="{7D99AD7A-E578-4A3C-922D-9446062BFB60}"/>
                  </a:ext>
                </a:extLst>
              </p:cNvPr>
              <p:cNvSpPr>
                <a:spLocks noGrp="1"/>
              </p:cNvSpPr>
              <p:nvPr>
                <p:ph sz="half" idx="1"/>
              </p:nvPr>
            </p:nvSpPr>
            <p:spPr>
              <a:xfrm>
                <a:off x="457199" y="1200151"/>
                <a:ext cx="4523673" cy="3262788"/>
              </a:xfrm>
            </p:spPr>
            <p:txBody>
              <a:bodyPr>
                <a:normAutofit/>
              </a:bodyPr>
              <a:lstStyle/>
              <a:p>
                <a:r>
                  <a:rPr lang="nb-NO" dirty="0"/>
                  <a:t>The </a:t>
                </a:r>
                <a:r>
                  <a:rPr lang="nb-NO" dirty="0" err="1"/>
                  <a:t>colliding</a:t>
                </a:r>
                <a:r>
                  <a:rPr lang="nb-NO" dirty="0"/>
                  <a:t> beams have to be </a:t>
                </a:r>
                <a:r>
                  <a:rPr lang="nb-NO" dirty="0" err="1"/>
                  <a:t>focused</a:t>
                </a:r>
                <a:r>
                  <a:rPr lang="nb-NO" dirty="0"/>
                  <a:t> to </a:t>
                </a:r>
                <a:r>
                  <a:rPr lang="nb-NO" dirty="0" err="1"/>
                  <a:t>very</a:t>
                </a:r>
                <a:r>
                  <a:rPr lang="nb-NO" dirty="0"/>
                  <a:t> </a:t>
                </a:r>
                <a:r>
                  <a:rPr lang="nb-NO" dirty="0" err="1"/>
                  <a:t>small</a:t>
                </a:r>
                <a:r>
                  <a:rPr lang="nb-NO" dirty="0"/>
                  <a:t> </a:t>
                </a:r>
                <a14:m>
                  <m:oMath xmlns:m="http://schemas.openxmlformats.org/officeDocument/2006/math">
                    <m:sSub>
                      <m:sSubPr>
                        <m:ctrlPr>
                          <a:rPr lang="nb-NO" i="1" dirty="0" smtClean="0">
                            <a:latin typeface="Cambria Math" panose="02040503050406030204" pitchFamily="18" charset="0"/>
                          </a:rPr>
                        </m:ctrlPr>
                      </m:sSubPr>
                      <m:e>
                        <m:r>
                          <a:rPr lang="nb-NO" i="1" dirty="0" smtClean="0">
                            <a:latin typeface="Cambria Math" panose="02040503050406030204" pitchFamily="18" charset="0"/>
                          </a:rPr>
                          <m:t>𝜎</m:t>
                        </m:r>
                      </m:e>
                      <m:sub>
                        <m:r>
                          <a:rPr lang="nb-NO" i="1" dirty="0" err="1" smtClean="0">
                            <a:latin typeface="Cambria Math" panose="02040503050406030204" pitchFamily="18" charset="0"/>
                          </a:rPr>
                          <m:t>𝑥</m:t>
                        </m:r>
                      </m:sub>
                    </m:sSub>
                  </m:oMath>
                </a14:m>
                <a:r>
                  <a:rPr lang="nb-NO" dirty="0"/>
                  <a:t> and </a:t>
                </a:r>
                <a14:m>
                  <m:oMath xmlns:m="http://schemas.openxmlformats.org/officeDocument/2006/math">
                    <m:sSub>
                      <m:sSubPr>
                        <m:ctrlPr>
                          <a:rPr lang="nb-NO" i="1" dirty="0" smtClean="0">
                            <a:latin typeface="Cambria Math" panose="02040503050406030204" pitchFamily="18" charset="0"/>
                          </a:rPr>
                        </m:ctrlPr>
                      </m:sSubPr>
                      <m:e>
                        <m:r>
                          <a:rPr lang="nb-NO" i="1" dirty="0" smtClean="0">
                            <a:latin typeface="Cambria Math" panose="02040503050406030204" pitchFamily="18" charset="0"/>
                          </a:rPr>
                          <m:t>𝜎</m:t>
                        </m:r>
                      </m:e>
                      <m:sub>
                        <m:r>
                          <a:rPr lang="nb-NO" i="1" dirty="0" err="1" smtClean="0">
                            <a:latin typeface="Cambria Math" panose="02040503050406030204" pitchFamily="18" charset="0"/>
                          </a:rPr>
                          <m:t>𝑦</m:t>
                        </m:r>
                      </m:sub>
                    </m:sSub>
                  </m:oMath>
                </a14:m>
                <a:r>
                  <a:rPr lang="nb-NO" dirty="0"/>
                  <a:t> at the IP to </a:t>
                </a:r>
                <a:r>
                  <a:rPr lang="nb-NO" dirty="0" err="1"/>
                  <a:t>achieve</a:t>
                </a:r>
                <a:r>
                  <a:rPr lang="nb-NO" dirty="0"/>
                  <a:t> </a:t>
                </a:r>
                <a:r>
                  <a:rPr lang="nb-NO" dirty="0" err="1"/>
                  <a:t>high</a:t>
                </a:r>
                <a:r>
                  <a:rPr lang="nb-NO" dirty="0"/>
                  <a:t> </a:t>
                </a:r>
                <a14:m>
                  <m:oMath xmlns:m="http://schemas.openxmlformats.org/officeDocument/2006/math">
                    <m:r>
                      <a:rPr lang="en-GB" i="1">
                        <a:latin typeface="Cambria Math" panose="02040503050406030204" pitchFamily="18" charset="0"/>
                      </a:rPr>
                      <m:t>ℒ</m:t>
                    </m:r>
                  </m:oMath>
                </a14:m>
                <a:r>
                  <a:rPr lang="nb-NO" dirty="0"/>
                  <a:t>.</a:t>
                </a:r>
              </a:p>
              <a:p>
                <a:pPr lvl="1"/>
                <a:r>
                  <a:rPr lang="nb-NO" sz="1300" dirty="0"/>
                  <a:t>Intense </a:t>
                </a:r>
                <a:r>
                  <a:rPr lang="nb-NO" sz="1300" dirty="0" err="1"/>
                  <a:t>electromagnetic</a:t>
                </a:r>
                <a:r>
                  <a:rPr lang="nb-NO" sz="1300" dirty="0"/>
                  <a:t> </a:t>
                </a:r>
                <a:r>
                  <a:rPr lang="nb-NO" sz="1300" dirty="0" err="1"/>
                  <a:t>fields</a:t>
                </a:r>
                <a:r>
                  <a:rPr lang="nb-NO" sz="1300" dirty="0"/>
                  <a:t> </a:t>
                </a:r>
                <a:r>
                  <a:rPr lang="nb-NO" sz="1300" dirty="0" err="1"/>
                  <a:t>will</a:t>
                </a:r>
                <a:r>
                  <a:rPr lang="nb-NO" sz="1300" dirty="0"/>
                  <a:t> bend the </a:t>
                </a:r>
                <a:r>
                  <a:rPr lang="nb-NO" sz="1300" dirty="0" err="1"/>
                  <a:t>trajectories</a:t>
                </a:r>
                <a:r>
                  <a:rPr lang="nb-NO" sz="1300" dirty="0"/>
                  <a:t> </a:t>
                </a:r>
                <a:r>
                  <a:rPr lang="nb-NO" sz="1300" dirty="0" err="1"/>
                  <a:t>of</a:t>
                </a:r>
                <a:r>
                  <a:rPr lang="nb-NO" sz="1300" dirty="0"/>
                  <a:t> </a:t>
                </a:r>
                <a:r>
                  <a:rPr lang="nb-NO" sz="1300" dirty="0" err="1"/>
                  <a:t>particles</a:t>
                </a:r>
                <a:r>
                  <a:rPr lang="nb-NO" sz="1300" dirty="0"/>
                  <a:t> in the </a:t>
                </a:r>
                <a:r>
                  <a:rPr lang="nb-NO" sz="1300" dirty="0" err="1"/>
                  <a:t>opposite</a:t>
                </a:r>
                <a:r>
                  <a:rPr lang="nb-NO" sz="1300" dirty="0"/>
                  <a:t> beam. </a:t>
                </a:r>
              </a:p>
              <a:p>
                <a:pPr lvl="1"/>
                <a:r>
                  <a:rPr lang="nb-NO" sz="1300" dirty="0"/>
                  <a:t>The </a:t>
                </a:r>
                <a:r>
                  <a:rPr lang="nb-NO" sz="1300" dirty="0" err="1"/>
                  <a:t>particles</a:t>
                </a:r>
                <a:r>
                  <a:rPr lang="nb-NO" sz="1300" dirty="0"/>
                  <a:t> </a:t>
                </a:r>
                <a:r>
                  <a:rPr lang="nb-NO" sz="1300" dirty="0" err="1"/>
                  <a:t>emit</a:t>
                </a:r>
                <a:r>
                  <a:rPr lang="nb-NO" sz="1300" dirty="0"/>
                  <a:t> </a:t>
                </a:r>
                <a:r>
                  <a:rPr lang="nb-NO" sz="1300" dirty="0" err="1"/>
                  <a:t>beamstrahlung</a:t>
                </a:r>
                <a:r>
                  <a:rPr lang="nb-NO" sz="1300" dirty="0"/>
                  <a:t> and lose </a:t>
                </a:r>
                <a:r>
                  <a:rPr lang="nb-NO" sz="1300" dirty="0" err="1"/>
                  <a:t>energy</a:t>
                </a:r>
                <a:r>
                  <a:rPr lang="nb-NO" sz="1300" dirty="0"/>
                  <a:t>.</a:t>
                </a:r>
              </a:p>
              <a:p>
                <a:r>
                  <a:rPr lang="nb-NO" dirty="0" err="1"/>
                  <a:t>Luminosity</a:t>
                </a:r>
                <a:r>
                  <a:rPr lang="nb-NO" dirty="0"/>
                  <a:t> </a:t>
                </a:r>
                <a:r>
                  <a:rPr lang="nb-NO" dirty="0" err="1"/>
                  <a:t>spectrum</a:t>
                </a:r>
                <a:endParaRPr lang="nb-NO" dirty="0"/>
              </a:p>
              <a:p>
                <a:pPr lvl="1"/>
                <a:r>
                  <a:rPr lang="nb-NO" sz="1300" dirty="0"/>
                  <a:t>For most </a:t>
                </a:r>
                <a:r>
                  <a:rPr lang="nb-NO" sz="1300" dirty="0" err="1"/>
                  <a:t>experiments</a:t>
                </a:r>
                <a:r>
                  <a:rPr lang="nb-NO" sz="1300" dirty="0"/>
                  <a:t>, </a:t>
                </a:r>
                <a:r>
                  <a:rPr lang="nb-NO" sz="1300" dirty="0" err="1"/>
                  <a:t>only</a:t>
                </a:r>
                <a:r>
                  <a:rPr lang="nb-NO" sz="1300" dirty="0"/>
                  <a:t> the </a:t>
                </a:r>
                <a:r>
                  <a:rPr lang="nb-NO" sz="1300" dirty="0" err="1"/>
                  <a:t>high</a:t>
                </a:r>
                <a:r>
                  <a:rPr lang="nb-NO" sz="1300" dirty="0"/>
                  <a:t> </a:t>
                </a:r>
                <a:r>
                  <a:rPr lang="nb-NO" sz="1300" dirty="0" err="1"/>
                  <a:t>energy</a:t>
                </a:r>
                <a:r>
                  <a:rPr lang="nb-NO" sz="1300" dirty="0"/>
                  <a:t> </a:t>
                </a:r>
                <a:r>
                  <a:rPr lang="nb-NO" sz="1300" dirty="0" err="1"/>
                  <a:t>fraction</a:t>
                </a:r>
                <a:r>
                  <a:rPr lang="nb-NO" sz="1300" dirty="0"/>
                  <a:t> </a:t>
                </a:r>
                <a:r>
                  <a:rPr lang="nb-NO" sz="1300" dirty="0" err="1"/>
                  <a:t>of</a:t>
                </a:r>
                <a:r>
                  <a:rPr lang="nb-NO" sz="1300" dirty="0"/>
                  <a:t> the </a:t>
                </a:r>
                <a:r>
                  <a:rPr lang="nb-NO" sz="1300" dirty="0" err="1"/>
                  <a:t>spectrum</a:t>
                </a:r>
                <a:r>
                  <a:rPr lang="nb-NO" sz="1300" dirty="0"/>
                  <a:t> is </a:t>
                </a:r>
                <a:r>
                  <a:rPr lang="nb-NO" sz="1300" dirty="0" err="1"/>
                  <a:t>of</a:t>
                </a:r>
                <a:r>
                  <a:rPr lang="nb-NO" sz="1300" dirty="0"/>
                  <a:t> </a:t>
                </a:r>
                <a:r>
                  <a:rPr lang="nb-NO" sz="1300" dirty="0" err="1"/>
                  <a:t>interest</a:t>
                </a:r>
                <a:r>
                  <a:rPr lang="nb-NO" sz="1300" dirty="0"/>
                  <a:t>.</a:t>
                </a:r>
              </a:p>
              <a:p>
                <a:pPr lvl="1"/>
                <a:r>
                  <a:rPr lang="nb-NO" sz="1300" dirty="0" err="1"/>
                  <a:t>Need</a:t>
                </a:r>
                <a:r>
                  <a:rPr lang="nb-NO" sz="1300" dirty="0"/>
                  <a:t> to limit </a:t>
                </a:r>
                <a:r>
                  <a:rPr lang="nb-NO" sz="1300" dirty="0" err="1"/>
                  <a:t>beamstrahlung</a:t>
                </a:r>
                <a:r>
                  <a:rPr lang="nb-NO" sz="1300" dirty="0"/>
                  <a:t>.</a:t>
                </a:r>
              </a:p>
              <a:p>
                <a:pPr lvl="1"/>
                <a14:m>
                  <m:oMath xmlns:m="http://schemas.openxmlformats.org/officeDocument/2006/math">
                    <m:sSub>
                      <m:sSubPr>
                        <m:ctrlPr>
                          <a:rPr lang="nb-NO" sz="1300" b="0" i="1" smtClean="0">
                            <a:latin typeface="Cambria Math" panose="02040503050406030204" pitchFamily="18" charset="0"/>
                          </a:rPr>
                        </m:ctrlPr>
                      </m:sSubPr>
                      <m:e>
                        <m:r>
                          <a:rPr lang="en-GB" sz="1300" i="1">
                            <a:latin typeface="Cambria Math" panose="02040503050406030204" pitchFamily="18" charset="0"/>
                          </a:rPr>
                          <m:t>ℒ</m:t>
                        </m:r>
                      </m:e>
                      <m:sub>
                        <m:r>
                          <a:rPr lang="nb-NO" sz="1300" b="0" i="1" smtClean="0">
                            <a:latin typeface="Cambria Math" panose="02040503050406030204" pitchFamily="18" charset="0"/>
                          </a:rPr>
                          <m:t>0.01</m:t>
                        </m:r>
                      </m:sub>
                    </m:sSub>
                  </m:oMath>
                </a14:m>
                <a:r>
                  <a:rPr lang="nb-NO" sz="1300" dirty="0"/>
                  <a:t>: </a:t>
                </a:r>
                <a:r>
                  <a:rPr lang="nb-NO" sz="1300" dirty="0" err="1"/>
                  <a:t>luminosity</a:t>
                </a:r>
                <a:r>
                  <a:rPr lang="nb-NO" sz="1300" dirty="0"/>
                  <a:t> </a:t>
                </a:r>
                <a:r>
                  <a:rPr lang="nb-NO" sz="1300" dirty="0" err="1"/>
                  <a:t>with</a:t>
                </a:r>
                <a:r>
                  <a:rPr lang="nb-NO" sz="1300" dirty="0"/>
                  <a:t> </a:t>
                </a:r>
                <a14:m>
                  <m:oMath xmlns:m="http://schemas.openxmlformats.org/officeDocument/2006/math">
                    <m:rad>
                      <m:radPr>
                        <m:degHide m:val="on"/>
                        <m:ctrlPr>
                          <a:rPr lang="nb-NO" sz="1300" i="1" dirty="0" smtClean="0">
                            <a:latin typeface="Cambria Math" panose="02040503050406030204" pitchFamily="18" charset="0"/>
                          </a:rPr>
                        </m:ctrlPr>
                      </m:radPr>
                      <m:deg/>
                      <m:e>
                        <m:r>
                          <a:rPr lang="nb-NO" sz="1300" i="1" dirty="0" smtClean="0">
                            <a:latin typeface="Cambria Math" panose="02040503050406030204" pitchFamily="18" charset="0"/>
                          </a:rPr>
                          <m:t>𝑠</m:t>
                        </m:r>
                      </m:e>
                    </m:rad>
                    <m:r>
                      <a:rPr lang="nb-NO" sz="1300" i="1" dirty="0" smtClean="0">
                        <a:latin typeface="Cambria Math" panose="02040503050406030204" pitchFamily="18" charset="0"/>
                      </a:rPr>
                      <m:t>&gt;0.99</m:t>
                    </m:r>
                    <m:rad>
                      <m:radPr>
                        <m:degHide m:val="on"/>
                        <m:ctrlPr>
                          <a:rPr lang="nb-NO" sz="1300" i="1" dirty="0" smtClean="0">
                            <a:latin typeface="Cambria Math" panose="02040503050406030204" pitchFamily="18" charset="0"/>
                          </a:rPr>
                        </m:ctrlPr>
                      </m:radPr>
                      <m:deg/>
                      <m:e>
                        <m:sSub>
                          <m:sSubPr>
                            <m:ctrlPr>
                              <a:rPr lang="nb-NO" sz="1300" b="0" i="1" dirty="0" smtClean="0">
                                <a:latin typeface="Cambria Math" panose="02040503050406030204" pitchFamily="18" charset="0"/>
                              </a:rPr>
                            </m:ctrlPr>
                          </m:sSubPr>
                          <m:e>
                            <m:r>
                              <a:rPr lang="nb-NO" sz="1300" i="1" dirty="0" smtClean="0">
                                <a:latin typeface="Cambria Math" panose="02040503050406030204" pitchFamily="18" charset="0"/>
                              </a:rPr>
                              <m:t>𝑠</m:t>
                            </m:r>
                          </m:e>
                          <m:sub>
                            <m:r>
                              <m:rPr>
                                <m:sty m:val="p"/>
                              </m:rPr>
                              <a:rPr lang="nb-NO" sz="1300" b="0" i="0" dirty="0" smtClean="0">
                                <a:latin typeface="Cambria Math" panose="02040503050406030204" pitchFamily="18" charset="0"/>
                              </a:rPr>
                              <m:t>nominal</m:t>
                            </m:r>
                          </m:sub>
                        </m:sSub>
                      </m:e>
                    </m:rad>
                  </m:oMath>
                </a14:m>
                <a:endParaRPr lang="nb-NO" sz="1300" dirty="0"/>
              </a:p>
              <a:p>
                <a:pPr lvl="1"/>
                <a:r>
                  <a:rPr lang="nb-NO" sz="1300" dirty="0"/>
                  <a:t>Choice for </a:t>
                </a:r>
                <a:r>
                  <a:rPr lang="nb-NO" sz="1300" dirty="0" err="1"/>
                  <a:t>acceptable</a:t>
                </a:r>
                <a:r>
                  <a:rPr lang="nb-NO" sz="1300" dirty="0"/>
                  <a:t> </a:t>
                </a:r>
                <a:r>
                  <a:rPr lang="nb-NO" sz="1300" dirty="0" err="1"/>
                  <a:t>spread</a:t>
                </a:r>
                <a:r>
                  <a:rPr lang="nb-NO" sz="1300" dirty="0"/>
                  <a:t>: </a:t>
                </a:r>
                <a14:m>
                  <m:oMath xmlns:m="http://schemas.openxmlformats.org/officeDocument/2006/math">
                    <m:sSub>
                      <m:sSubPr>
                        <m:ctrlPr>
                          <a:rPr lang="nb-NO" sz="1300" i="1">
                            <a:latin typeface="Cambria Math" panose="02040503050406030204" pitchFamily="18" charset="0"/>
                          </a:rPr>
                        </m:ctrlPr>
                      </m:sSubPr>
                      <m:e>
                        <m:r>
                          <a:rPr lang="en-GB" sz="1300" i="1">
                            <a:latin typeface="Cambria Math" panose="02040503050406030204" pitchFamily="18" charset="0"/>
                          </a:rPr>
                          <m:t>ℒ</m:t>
                        </m:r>
                      </m:e>
                      <m:sub>
                        <m:r>
                          <a:rPr lang="nb-NO" sz="1300" i="1">
                            <a:latin typeface="Cambria Math" panose="02040503050406030204" pitchFamily="18" charset="0"/>
                          </a:rPr>
                          <m:t>0.01</m:t>
                        </m:r>
                      </m:sub>
                    </m:sSub>
                  </m:oMath>
                </a14:m>
                <a:r>
                  <a:rPr lang="nb-NO" sz="1300" dirty="0"/>
                  <a:t>/</a:t>
                </a:r>
                <a14:m>
                  <m:oMath xmlns:m="http://schemas.openxmlformats.org/officeDocument/2006/math">
                    <m:r>
                      <a:rPr lang="en-GB" sz="1400" i="1">
                        <a:latin typeface="Cambria Math" panose="02040503050406030204" pitchFamily="18" charset="0"/>
                      </a:rPr>
                      <m:t>ℒ</m:t>
                    </m:r>
                    <m:r>
                      <a:rPr lang="nb-NO" sz="1400" b="0" i="1" smtClean="0">
                        <a:latin typeface="Cambria Math" panose="02040503050406030204" pitchFamily="18" charset="0"/>
                      </a:rPr>
                      <m:t>≈1/3</m:t>
                    </m:r>
                  </m:oMath>
                </a14:m>
                <a:r>
                  <a:rPr lang="nb-NO" sz="1300" dirty="0"/>
                  <a:t>.</a:t>
                </a:r>
              </a:p>
            </p:txBody>
          </p:sp>
        </mc:Choice>
        <mc:Fallback>
          <p:sp>
            <p:nvSpPr>
              <p:cNvPr id="8" name="Plassholder for innhold 7">
                <a:extLst>
                  <a:ext uri="{FF2B5EF4-FFF2-40B4-BE49-F238E27FC236}">
                    <a16:creationId xmlns:a16="http://schemas.microsoft.com/office/drawing/2014/main" id="{7D99AD7A-E578-4A3C-922D-9446062BFB60}"/>
                  </a:ext>
                </a:extLst>
              </p:cNvPr>
              <p:cNvSpPr>
                <a:spLocks noGrp="1" noRot="1" noChangeAspect="1" noMove="1" noResize="1" noEditPoints="1" noAdjustHandles="1" noChangeArrowheads="1" noChangeShapeType="1" noTextEdit="1"/>
              </p:cNvSpPr>
              <p:nvPr>
                <p:ph sz="half" idx="1"/>
              </p:nvPr>
            </p:nvSpPr>
            <p:spPr>
              <a:xfrm>
                <a:off x="457199" y="1200151"/>
                <a:ext cx="4523673" cy="3262788"/>
              </a:xfrm>
              <a:blipFill>
                <a:blip r:embed="rId3"/>
                <a:stretch>
                  <a:fillRect t="-561"/>
                </a:stretch>
              </a:blipFill>
            </p:spPr>
            <p:txBody>
              <a:bodyPr/>
              <a:lstStyle/>
              <a:p>
                <a:r>
                  <a:rPr lang="nb-NO">
                    <a:noFill/>
                  </a:rPr>
                  <a:t> </a:t>
                </a:r>
              </a:p>
            </p:txBody>
          </p:sp>
        </mc:Fallback>
      </mc:AlternateContent>
      <p:pic>
        <p:nvPicPr>
          <p:cNvPr id="12" name="Plassholder for innhold 11">
            <a:extLst>
              <a:ext uri="{FF2B5EF4-FFF2-40B4-BE49-F238E27FC236}">
                <a16:creationId xmlns:a16="http://schemas.microsoft.com/office/drawing/2014/main" id="{4BC4C15E-1D27-49B3-82B4-F861E45D2DF2}"/>
              </a:ext>
            </a:extLst>
          </p:cNvPr>
          <p:cNvPicPr>
            <a:picLocks noGrp="1" noChangeAspect="1"/>
          </p:cNvPicPr>
          <p:nvPr>
            <p:ph sz="half" idx="2"/>
          </p:nvPr>
        </p:nvPicPr>
        <p:blipFill>
          <a:blip r:embed="rId4"/>
          <a:stretch>
            <a:fillRect/>
          </a:stretch>
        </p:blipFill>
        <p:spPr>
          <a:xfrm>
            <a:off x="4980872" y="1881499"/>
            <a:ext cx="3657600" cy="2494779"/>
          </a:xfrm>
        </p:spPr>
      </p:pic>
      <p:sp>
        <p:nvSpPr>
          <p:cNvPr id="3" name="Plassholder for dato 2">
            <a:extLst>
              <a:ext uri="{FF2B5EF4-FFF2-40B4-BE49-F238E27FC236}">
                <a16:creationId xmlns:a16="http://schemas.microsoft.com/office/drawing/2014/main" id="{39E4CE99-C80E-47BD-B6CE-B20C0CA2CEC3}"/>
              </a:ext>
            </a:extLst>
          </p:cNvPr>
          <p:cNvSpPr>
            <a:spLocks noGrp="1"/>
          </p:cNvSpPr>
          <p:nvPr>
            <p:ph type="dt" sz="half" idx="10"/>
          </p:nvPr>
        </p:nvSpPr>
        <p:spPr/>
        <p:txBody>
          <a:bodyPr/>
          <a:lstStyle/>
          <a:p>
            <a:r>
              <a:rPr lang="en-US"/>
              <a:t>Ben Chen, CERN/University of Oslo</a:t>
            </a:r>
            <a:endParaRPr lang="en-US" dirty="0"/>
          </a:p>
        </p:txBody>
      </p:sp>
      <p:sp>
        <p:nvSpPr>
          <p:cNvPr id="4" name="Plassholder for bunntekst 3">
            <a:extLst>
              <a:ext uri="{FF2B5EF4-FFF2-40B4-BE49-F238E27FC236}">
                <a16:creationId xmlns:a16="http://schemas.microsoft.com/office/drawing/2014/main" id="{33918A98-37B5-4616-9AE7-DA5CF8DDA2B5}"/>
              </a:ext>
            </a:extLst>
          </p:cNvPr>
          <p:cNvSpPr>
            <a:spLocks noGrp="1"/>
          </p:cNvSpPr>
          <p:nvPr>
            <p:ph type="ftr" sz="quarter" idx="3"/>
          </p:nvPr>
        </p:nvSpPr>
        <p:spPr/>
        <p:txBody>
          <a:bodyPr/>
          <a:lstStyle/>
          <a:p>
            <a:r>
              <a:rPr lang="en-US" dirty="0"/>
              <a:t>29/04/2020</a:t>
            </a:r>
          </a:p>
        </p:txBody>
      </p:sp>
      <p:sp>
        <p:nvSpPr>
          <p:cNvPr id="5" name="Plassholder for lysbildenummer 4">
            <a:extLst>
              <a:ext uri="{FF2B5EF4-FFF2-40B4-BE49-F238E27FC236}">
                <a16:creationId xmlns:a16="http://schemas.microsoft.com/office/drawing/2014/main" id="{72ADDD67-4DBE-483C-A736-F82834280C08}"/>
              </a:ext>
            </a:extLst>
          </p:cNvPr>
          <p:cNvSpPr>
            <a:spLocks noGrp="1"/>
          </p:cNvSpPr>
          <p:nvPr>
            <p:ph type="sldNum" sz="quarter" idx="4"/>
          </p:nvPr>
        </p:nvSpPr>
        <p:spPr/>
        <p:txBody>
          <a:bodyPr/>
          <a:lstStyle/>
          <a:p>
            <a:fld id="{17918391-D411-FE40-AAD7-861AE5233E0E}" type="slidenum">
              <a:rPr lang="en-US" smtClean="0"/>
              <a:pPr/>
              <a:t>14</a:t>
            </a:fld>
            <a:endParaRPr lang="en-US"/>
          </a:p>
        </p:txBody>
      </p:sp>
      <p:pic>
        <p:nvPicPr>
          <p:cNvPr id="10" name="Bilde 9">
            <a:extLst>
              <a:ext uri="{FF2B5EF4-FFF2-40B4-BE49-F238E27FC236}">
                <a16:creationId xmlns:a16="http://schemas.microsoft.com/office/drawing/2014/main" id="{1BEF5D0E-9730-4689-865A-A6EC9B06E07A}"/>
              </a:ext>
            </a:extLst>
          </p:cNvPr>
          <p:cNvPicPr>
            <a:picLocks noChangeAspect="1"/>
          </p:cNvPicPr>
          <p:nvPr/>
        </p:nvPicPr>
        <p:blipFill>
          <a:blip r:embed="rId5"/>
          <a:stretch>
            <a:fillRect/>
          </a:stretch>
        </p:blipFill>
        <p:spPr>
          <a:xfrm>
            <a:off x="5092698" y="850744"/>
            <a:ext cx="3545775" cy="893833"/>
          </a:xfrm>
          <a:prstGeom prst="rect">
            <a:avLst/>
          </a:prstGeom>
        </p:spPr>
      </p:pic>
      <p:sp>
        <p:nvSpPr>
          <p:cNvPr id="14" name="TekstSylinder 13">
            <a:extLst>
              <a:ext uri="{FF2B5EF4-FFF2-40B4-BE49-F238E27FC236}">
                <a16:creationId xmlns:a16="http://schemas.microsoft.com/office/drawing/2014/main" id="{47F1A1DB-0EAC-4638-8D00-8A56DAA23F74}"/>
              </a:ext>
            </a:extLst>
          </p:cNvPr>
          <p:cNvSpPr txBox="1"/>
          <p:nvPr/>
        </p:nvSpPr>
        <p:spPr>
          <a:xfrm>
            <a:off x="7806962" y="4376278"/>
            <a:ext cx="859578" cy="2308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nb-NO" sz="900" dirty="0">
                <a:cs typeface="Arial"/>
              </a:rPr>
              <a:t>D. </a:t>
            </a:r>
            <a:r>
              <a:rPr lang="nb-NO" sz="900" dirty="0" err="1">
                <a:cs typeface="Arial"/>
              </a:rPr>
              <a:t>Schulte</a:t>
            </a:r>
            <a:endParaRPr lang="nb-NO" sz="900" dirty="0"/>
          </a:p>
        </p:txBody>
      </p:sp>
    </p:spTree>
    <p:extLst>
      <p:ext uri="{BB962C8B-B14F-4D97-AF65-F5344CB8AC3E}">
        <p14:creationId xmlns:p14="http://schemas.microsoft.com/office/powerpoint/2010/main" val="28449672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tel 7">
            <a:extLst>
              <a:ext uri="{FF2B5EF4-FFF2-40B4-BE49-F238E27FC236}">
                <a16:creationId xmlns:a16="http://schemas.microsoft.com/office/drawing/2014/main" id="{DF8DB67B-0921-463F-A68C-744EB104A94C}"/>
              </a:ext>
            </a:extLst>
          </p:cNvPr>
          <p:cNvSpPr>
            <a:spLocks noGrp="1"/>
          </p:cNvSpPr>
          <p:nvPr>
            <p:ph type="title"/>
          </p:nvPr>
        </p:nvSpPr>
        <p:spPr/>
        <p:txBody>
          <a:bodyPr/>
          <a:lstStyle/>
          <a:p>
            <a:r>
              <a:rPr lang="nb-NO" dirty="0" err="1"/>
              <a:t>Why</a:t>
            </a:r>
            <a:r>
              <a:rPr lang="nb-NO" dirty="0"/>
              <a:t> </a:t>
            </a:r>
            <a:r>
              <a:rPr lang="nb-NO" dirty="0" err="1"/>
              <a:t>does</a:t>
            </a:r>
            <a:r>
              <a:rPr lang="nb-NO" dirty="0"/>
              <a:t> PWFA have an </a:t>
            </a:r>
            <a:r>
              <a:rPr lang="nb-NO" dirty="0" err="1"/>
              <a:t>advantage</a:t>
            </a:r>
            <a:r>
              <a:rPr lang="nb-NO" dirty="0"/>
              <a:t> </a:t>
            </a:r>
            <a:r>
              <a:rPr lang="nb-NO" dirty="0" err="1"/>
              <a:t>here</a:t>
            </a:r>
            <a:r>
              <a:rPr lang="nb-NO" dirty="0"/>
              <a:t>?</a:t>
            </a:r>
          </a:p>
        </p:txBody>
      </p:sp>
      <mc:AlternateContent xmlns:mc="http://schemas.openxmlformats.org/markup-compatibility/2006" xmlns:a14="http://schemas.microsoft.com/office/drawing/2010/main">
        <mc:Choice Requires="a14">
          <p:sp>
            <p:nvSpPr>
              <p:cNvPr id="9" name="Plassholder for innhold 8">
                <a:extLst>
                  <a:ext uri="{FF2B5EF4-FFF2-40B4-BE49-F238E27FC236}">
                    <a16:creationId xmlns:a16="http://schemas.microsoft.com/office/drawing/2014/main" id="{BBBD730F-CC51-4F2A-9C33-D4CB111977C6}"/>
                  </a:ext>
                </a:extLst>
              </p:cNvPr>
              <p:cNvSpPr>
                <a:spLocks noGrp="1"/>
              </p:cNvSpPr>
              <p:nvPr>
                <p:ph idx="1"/>
              </p:nvPr>
            </p:nvSpPr>
            <p:spPr/>
            <p:txBody>
              <a:bodyPr>
                <a:normAutofit fontScale="92500" lnSpcReduction="20000"/>
              </a:bodyPr>
              <a:lstStyle/>
              <a:p>
                <a:r>
                  <a:rPr lang="nb-NO" dirty="0"/>
                  <a:t>Beamstrahlung </a:t>
                </a:r>
                <a:r>
                  <a:rPr lang="nb-NO" dirty="0" err="1"/>
                  <a:t>can</a:t>
                </a:r>
                <a:r>
                  <a:rPr lang="nb-NO" dirty="0"/>
                  <a:t> be </a:t>
                </a:r>
                <a:r>
                  <a:rPr lang="nb-NO" dirty="0" err="1"/>
                  <a:t>characterised</a:t>
                </a:r>
                <a:r>
                  <a:rPr lang="nb-NO" dirty="0"/>
                  <a:t> by </a:t>
                </a:r>
                <a:r>
                  <a:rPr lang="nb-NO" dirty="0" err="1"/>
                  <a:t>the</a:t>
                </a:r>
                <a:r>
                  <a:rPr lang="nb-NO" dirty="0"/>
                  <a:t> </a:t>
                </a:r>
                <a:r>
                  <a:rPr lang="nb-NO" dirty="0" err="1"/>
                  <a:t>beamstrahlung</a:t>
                </a:r>
                <a:r>
                  <a:rPr lang="nb-NO" dirty="0"/>
                  <a:t> parameter </a:t>
                </a:r>
                <a14:m>
                  <m:oMath xmlns:m="http://schemas.openxmlformats.org/officeDocument/2006/math">
                    <m:r>
                      <m:rPr>
                        <m:sty m:val="p"/>
                      </m:rPr>
                      <a:rPr lang="nb-NO" i="0" dirty="0" smtClean="0">
                        <a:latin typeface="Cambria Math" panose="02040503050406030204" pitchFamily="18" charset="0"/>
                      </a:rPr>
                      <m:t>Υ</m:t>
                    </m:r>
                  </m:oMath>
                </a14:m>
                <a:r>
                  <a:rPr lang="nb-NO" dirty="0"/>
                  <a:t>. For a </a:t>
                </a:r>
                <a:r>
                  <a:rPr lang="nb-NO" dirty="0" err="1"/>
                  <a:t>Gaussian</a:t>
                </a:r>
                <a:r>
                  <a:rPr lang="nb-NO" dirty="0"/>
                  <a:t> beam: </a:t>
                </a:r>
              </a:p>
              <a:p>
                <a:pPr lvl="1"/>
                <a14:m>
                  <m:oMath xmlns:m="http://schemas.openxmlformats.org/officeDocument/2006/math">
                    <m:d>
                      <m:dPr>
                        <m:begChr m:val="⟨"/>
                        <m:endChr m:val="⟩"/>
                        <m:ctrlPr>
                          <a:rPr lang="nb-NO" i="1" dirty="0">
                            <a:latin typeface="Cambria Math" panose="02040503050406030204" pitchFamily="18" charset="0"/>
                          </a:rPr>
                        </m:ctrlPr>
                      </m:dPr>
                      <m:e>
                        <m:r>
                          <m:rPr>
                            <m:sty m:val="p"/>
                          </m:rPr>
                          <a:rPr lang="nb-NO" dirty="0">
                            <a:latin typeface="Cambria Math" panose="02040503050406030204" pitchFamily="18" charset="0"/>
                          </a:rPr>
                          <m:t>Υ</m:t>
                        </m:r>
                      </m:e>
                    </m:d>
                    <m:r>
                      <a:rPr lang="nb-NO" b="0" i="1" dirty="0" smtClean="0">
                        <a:latin typeface="Cambria Math" panose="02040503050406030204" pitchFamily="18" charset="0"/>
                      </a:rPr>
                      <m:t>∼1/[</m:t>
                    </m:r>
                    <m:sSub>
                      <m:sSubPr>
                        <m:ctrlPr>
                          <a:rPr lang="nb-NO" b="0" i="1" dirty="0" smtClean="0">
                            <a:latin typeface="Cambria Math" panose="02040503050406030204" pitchFamily="18" charset="0"/>
                          </a:rPr>
                        </m:ctrlPr>
                      </m:sSubPr>
                      <m:e>
                        <m:r>
                          <a:rPr lang="nb-NO" b="0" i="1" dirty="0" smtClean="0">
                            <a:latin typeface="Cambria Math" panose="02040503050406030204" pitchFamily="18" charset="0"/>
                          </a:rPr>
                          <m:t>𝜎</m:t>
                        </m:r>
                      </m:e>
                      <m:sub>
                        <m:r>
                          <a:rPr lang="nb-NO" b="0" i="1" dirty="0" smtClean="0">
                            <a:latin typeface="Cambria Math" panose="02040503050406030204" pitchFamily="18" charset="0"/>
                          </a:rPr>
                          <m:t>𝑧</m:t>
                        </m:r>
                      </m:sub>
                    </m:sSub>
                    <m:r>
                      <a:rPr lang="nb-NO" b="0" i="1" dirty="0" smtClean="0">
                        <a:latin typeface="Cambria Math" panose="02040503050406030204" pitchFamily="18" charset="0"/>
                      </a:rPr>
                      <m:t>(</m:t>
                    </m:r>
                    <m:sSub>
                      <m:sSubPr>
                        <m:ctrlPr>
                          <a:rPr lang="nb-NO" b="0" i="1" dirty="0" smtClean="0">
                            <a:latin typeface="Cambria Math" panose="02040503050406030204" pitchFamily="18" charset="0"/>
                          </a:rPr>
                        </m:ctrlPr>
                      </m:sSubPr>
                      <m:e>
                        <m:r>
                          <a:rPr lang="nb-NO" b="0" i="1" dirty="0" smtClean="0">
                            <a:latin typeface="Cambria Math" panose="02040503050406030204" pitchFamily="18" charset="0"/>
                          </a:rPr>
                          <m:t>𝜎</m:t>
                        </m:r>
                      </m:e>
                      <m:sub>
                        <m:r>
                          <a:rPr lang="nb-NO" b="0" i="1" dirty="0" smtClean="0">
                            <a:latin typeface="Cambria Math" panose="02040503050406030204" pitchFamily="18" charset="0"/>
                          </a:rPr>
                          <m:t>𝑥</m:t>
                        </m:r>
                      </m:sub>
                    </m:sSub>
                    <m:r>
                      <a:rPr lang="nb-NO" b="0" i="1" dirty="0" smtClean="0">
                        <a:latin typeface="Cambria Math" panose="02040503050406030204" pitchFamily="18" charset="0"/>
                      </a:rPr>
                      <m:t>+</m:t>
                    </m:r>
                    <m:sSub>
                      <m:sSubPr>
                        <m:ctrlPr>
                          <a:rPr lang="nb-NO" b="0" i="1" dirty="0" smtClean="0">
                            <a:latin typeface="Cambria Math" panose="02040503050406030204" pitchFamily="18" charset="0"/>
                          </a:rPr>
                        </m:ctrlPr>
                      </m:sSubPr>
                      <m:e>
                        <m:r>
                          <a:rPr lang="nb-NO" b="0" i="1" dirty="0" smtClean="0">
                            <a:latin typeface="Cambria Math" panose="02040503050406030204" pitchFamily="18" charset="0"/>
                          </a:rPr>
                          <m:t>𝜎</m:t>
                        </m:r>
                      </m:e>
                      <m:sub>
                        <m:r>
                          <a:rPr lang="nb-NO" b="0" i="1" dirty="0" smtClean="0">
                            <a:latin typeface="Cambria Math" panose="02040503050406030204" pitchFamily="18" charset="0"/>
                          </a:rPr>
                          <m:t>𝑦</m:t>
                        </m:r>
                      </m:sub>
                    </m:sSub>
                    <m:r>
                      <a:rPr lang="nb-NO" b="0" i="1" dirty="0" smtClean="0">
                        <a:latin typeface="Cambria Math" panose="02040503050406030204" pitchFamily="18" charset="0"/>
                      </a:rPr>
                      <m:t>)]</m:t>
                    </m:r>
                  </m:oMath>
                </a14:m>
                <a:r>
                  <a:rPr lang="nb-NO" dirty="0"/>
                  <a:t>.</a:t>
                </a:r>
              </a:p>
              <a:p>
                <a:pPr lvl="1"/>
                <a:r>
                  <a:rPr lang="nb-NO" dirty="0" err="1"/>
                  <a:t>Number</a:t>
                </a:r>
                <a:r>
                  <a:rPr lang="nb-NO" dirty="0"/>
                  <a:t> </a:t>
                </a:r>
                <a:r>
                  <a:rPr lang="nb-NO" dirty="0" err="1"/>
                  <a:t>of</a:t>
                </a:r>
                <a:r>
                  <a:rPr lang="nb-NO" dirty="0"/>
                  <a:t> </a:t>
                </a:r>
                <a:r>
                  <a:rPr lang="nb-NO" dirty="0" err="1"/>
                  <a:t>emitted</a:t>
                </a:r>
                <a:r>
                  <a:rPr lang="nb-NO" dirty="0"/>
                  <a:t> </a:t>
                </a:r>
                <a:r>
                  <a:rPr lang="nb-NO" dirty="0" err="1"/>
                  <a:t>photons</a:t>
                </a:r>
                <a:r>
                  <a:rPr lang="nb-NO" dirty="0"/>
                  <a:t> per </a:t>
                </a:r>
                <a:r>
                  <a:rPr lang="nb-NO" dirty="0" err="1"/>
                  <a:t>electron</a:t>
                </a:r>
                <a:r>
                  <a:rPr lang="nb-NO" dirty="0"/>
                  <a:t>: </a:t>
                </a:r>
                <a14:m>
                  <m:oMath xmlns:m="http://schemas.openxmlformats.org/officeDocument/2006/math">
                    <m:sSub>
                      <m:sSubPr>
                        <m:ctrlPr>
                          <a:rPr lang="nb-NO" b="0" i="1" dirty="0" smtClean="0">
                            <a:latin typeface="Cambria Math" panose="02040503050406030204" pitchFamily="18" charset="0"/>
                          </a:rPr>
                        </m:ctrlPr>
                      </m:sSubPr>
                      <m:e>
                        <m:r>
                          <a:rPr lang="nb-NO" b="0" i="1" dirty="0" smtClean="0">
                            <a:latin typeface="Cambria Math" panose="02040503050406030204" pitchFamily="18" charset="0"/>
                          </a:rPr>
                          <m:t>𝑛</m:t>
                        </m:r>
                      </m:e>
                      <m:sub>
                        <m:r>
                          <a:rPr lang="nb-NO" b="0" i="1" dirty="0" smtClean="0">
                            <a:latin typeface="Cambria Math" panose="02040503050406030204" pitchFamily="18" charset="0"/>
                          </a:rPr>
                          <m:t>𝛾</m:t>
                        </m:r>
                      </m:sub>
                    </m:sSub>
                    <m:r>
                      <a:rPr lang="nb-NO" i="1" dirty="0" smtClean="0">
                        <a:latin typeface="Cambria Math" panose="02040503050406030204" pitchFamily="18" charset="0"/>
                      </a:rPr>
                      <m:t>∼</m:t>
                    </m:r>
                    <m:d>
                      <m:dPr>
                        <m:begChr m:val="⟨"/>
                        <m:endChr m:val="⟩"/>
                        <m:ctrlPr>
                          <a:rPr lang="nb-NO" i="1" dirty="0">
                            <a:latin typeface="Cambria Math" panose="02040503050406030204" pitchFamily="18" charset="0"/>
                          </a:rPr>
                        </m:ctrlPr>
                      </m:dPr>
                      <m:e>
                        <m:r>
                          <m:rPr>
                            <m:sty m:val="p"/>
                          </m:rPr>
                          <a:rPr lang="nb-NO" dirty="0">
                            <a:latin typeface="Cambria Math" panose="02040503050406030204" pitchFamily="18" charset="0"/>
                          </a:rPr>
                          <m:t>Υ</m:t>
                        </m:r>
                      </m:e>
                    </m:d>
                    <m:sSup>
                      <m:sSupPr>
                        <m:ctrlPr>
                          <a:rPr lang="nb-NO" b="0" i="1" dirty="0" smtClean="0">
                            <a:latin typeface="Cambria Math" panose="02040503050406030204" pitchFamily="18" charset="0"/>
                          </a:rPr>
                        </m:ctrlPr>
                      </m:sSupPr>
                      <m:e>
                        <m:d>
                          <m:dPr>
                            <m:begChr m:val="["/>
                            <m:endChr m:val="]"/>
                            <m:ctrlPr>
                              <a:rPr lang="nb-NO" b="0" i="1" dirty="0" smtClean="0">
                                <a:latin typeface="Cambria Math" panose="02040503050406030204" pitchFamily="18" charset="0"/>
                              </a:rPr>
                            </m:ctrlPr>
                          </m:dPr>
                          <m:e>
                            <m:r>
                              <a:rPr lang="nb-NO" b="0" i="1" dirty="0" smtClean="0">
                                <a:latin typeface="Cambria Math" panose="02040503050406030204" pitchFamily="18" charset="0"/>
                              </a:rPr>
                              <m:t>1+</m:t>
                            </m:r>
                            <m:sSup>
                              <m:sSupPr>
                                <m:ctrlPr>
                                  <a:rPr lang="nb-NO" b="0" i="1" dirty="0" smtClean="0">
                                    <a:latin typeface="Cambria Math" panose="02040503050406030204" pitchFamily="18" charset="0"/>
                                  </a:rPr>
                                </m:ctrlPr>
                              </m:sSupPr>
                              <m:e>
                                <m:d>
                                  <m:dPr>
                                    <m:begChr m:val="⟨"/>
                                    <m:endChr m:val="⟩"/>
                                    <m:ctrlPr>
                                      <a:rPr lang="nb-NO" i="1" dirty="0">
                                        <a:latin typeface="Cambria Math" panose="02040503050406030204" pitchFamily="18" charset="0"/>
                                      </a:rPr>
                                    </m:ctrlPr>
                                  </m:dPr>
                                  <m:e>
                                    <m:r>
                                      <m:rPr>
                                        <m:sty m:val="p"/>
                                      </m:rPr>
                                      <a:rPr lang="nb-NO" dirty="0">
                                        <a:latin typeface="Cambria Math" panose="02040503050406030204" pitchFamily="18" charset="0"/>
                                      </a:rPr>
                                      <m:t>Υ</m:t>
                                    </m:r>
                                  </m:e>
                                </m:d>
                              </m:e>
                              <m:sup>
                                <m:r>
                                  <a:rPr lang="nb-NO" b="0" i="1" dirty="0" smtClean="0">
                                    <a:latin typeface="Cambria Math" panose="02040503050406030204" pitchFamily="18" charset="0"/>
                                  </a:rPr>
                                  <m:t>2/3</m:t>
                                </m:r>
                              </m:sup>
                            </m:sSup>
                          </m:e>
                        </m:d>
                      </m:e>
                      <m:sup>
                        <m:r>
                          <a:rPr lang="nb-NO" b="0" i="1" dirty="0" smtClean="0">
                            <a:latin typeface="Cambria Math" panose="02040503050406030204" pitchFamily="18" charset="0"/>
                          </a:rPr>
                          <m:t>−1/2</m:t>
                        </m:r>
                      </m:sup>
                    </m:sSup>
                  </m:oMath>
                </a14:m>
                <a:r>
                  <a:rPr lang="nb-NO" dirty="0"/>
                  <a:t> </a:t>
                </a:r>
              </a:p>
              <a:p>
                <a:r>
                  <a:rPr lang="nb-NO" dirty="0" err="1"/>
                  <a:t>Use</a:t>
                </a:r>
                <a:r>
                  <a:rPr lang="nb-NO" dirty="0"/>
                  <a:t> flat beams </a:t>
                </a:r>
                <a:r>
                  <a:rPr lang="nb-NO" dirty="0" err="1"/>
                  <a:t>with</a:t>
                </a:r>
                <a:r>
                  <a:rPr lang="nb-NO" dirty="0"/>
                  <a:t> </a:t>
                </a:r>
                <a14:m>
                  <m:oMath xmlns:m="http://schemas.openxmlformats.org/officeDocument/2006/math">
                    <m:sSub>
                      <m:sSubPr>
                        <m:ctrlPr>
                          <a:rPr lang="nb-NO" i="1" dirty="0">
                            <a:latin typeface="Cambria Math" panose="02040503050406030204" pitchFamily="18" charset="0"/>
                          </a:rPr>
                        </m:ctrlPr>
                      </m:sSubPr>
                      <m:e>
                        <m:r>
                          <a:rPr lang="nb-NO" i="1" dirty="0">
                            <a:latin typeface="Cambria Math" panose="02040503050406030204" pitchFamily="18" charset="0"/>
                          </a:rPr>
                          <m:t>𝜎</m:t>
                        </m:r>
                      </m:e>
                      <m:sub>
                        <m:r>
                          <a:rPr lang="nb-NO" i="1" dirty="0" err="1">
                            <a:latin typeface="Cambria Math" panose="02040503050406030204" pitchFamily="18" charset="0"/>
                          </a:rPr>
                          <m:t>𝑥</m:t>
                        </m:r>
                      </m:sub>
                    </m:sSub>
                    <m:r>
                      <a:rPr lang="nb-NO" i="1" dirty="0">
                        <a:latin typeface="Cambria Math" panose="02040503050406030204" pitchFamily="18" charset="0"/>
                      </a:rPr>
                      <m:t>≫</m:t>
                    </m:r>
                    <m:sSub>
                      <m:sSubPr>
                        <m:ctrlPr>
                          <a:rPr lang="nb-NO" i="1" dirty="0" err="1">
                            <a:latin typeface="Cambria Math" panose="02040503050406030204" pitchFamily="18" charset="0"/>
                          </a:rPr>
                        </m:ctrlPr>
                      </m:sSubPr>
                      <m:e>
                        <m:r>
                          <a:rPr lang="nb-NO" i="1" dirty="0">
                            <a:latin typeface="Cambria Math" panose="02040503050406030204" pitchFamily="18" charset="0"/>
                          </a:rPr>
                          <m:t>𝜎</m:t>
                        </m:r>
                      </m:e>
                      <m:sub>
                        <m:r>
                          <a:rPr lang="nb-NO" i="1" dirty="0" err="1">
                            <a:latin typeface="Cambria Math" panose="02040503050406030204" pitchFamily="18" charset="0"/>
                          </a:rPr>
                          <m:t>𝑦</m:t>
                        </m:r>
                      </m:sub>
                    </m:sSub>
                  </m:oMath>
                </a14:m>
                <a:r>
                  <a:rPr lang="nb-NO" dirty="0"/>
                  <a:t> to </a:t>
                </a:r>
                <a:r>
                  <a:rPr lang="nb-NO" dirty="0" err="1"/>
                  <a:t>reduce</a:t>
                </a:r>
                <a:r>
                  <a:rPr lang="nb-NO" dirty="0"/>
                  <a:t> </a:t>
                </a:r>
                <a:r>
                  <a:rPr lang="nb-NO" dirty="0" err="1"/>
                  <a:t>beamstrahlung</a:t>
                </a:r>
                <a:r>
                  <a:rPr lang="nb-NO" dirty="0"/>
                  <a:t> </a:t>
                </a:r>
                <a:r>
                  <a:rPr lang="nb-NO" dirty="0" err="1"/>
                  <a:t>without</a:t>
                </a:r>
                <a:r>
                  <a:rPr lang="nb-NO" dirty="0"/>
                  <a:t> </a:t>
                </a:r>
                <a:r>
                  <a:rPr lang="nb-NO" dirty="0" err="1"/>
                  <a:t>sacrificing</a:t>
                </a:r>
                <a:r>
                  <a:rPr lang="nb-NO" dirty="0"/>
                  <a:t> </a:t>
                </a:r>
                <a:r>
                  <a:rPr lang="nb-NO" dirty="0" err="1"/>
                  <a:t>luminosity</a:t>
                </a:r>
                <a:r>
                  <a:rPr lang="nb-NO" dirty="0"/>
                  <a:t>.</a:t>
                </a:r>
              </a:p>
              <a:p>
                <a:r>
                  <a:rPr lang="nb-NO" dirty="0"/>
                  <a:t>For </a:t>
                </a:r>
                <a14:m>
                  <m:oMath xmlns:m="http://schemas.openxmlformats.org/officeDocument/2006/math">
                    <m:r>
                      <m:rPr>
                        <m:sty m:val="p"/>
                      </m:rPr>
                      <a:rPr lang="nb-NO" dirty="0">
                        <a:latin typeface="Cambria Math" panose="02040503050406030204" pitchFamily="18" charset="0"/>
                      </a:rPr>
                      <m:t>Υ</m:t>
                    </m:r>
                    <m:r>
                      <a:rPr lang="nb-NO" b="0" i="1" dirty="0" smtClean="0">
                        <a:latin typeface="Cambria Math" panose="02040503050406030204" pitchFamily="18" charset="0"/>
                      </a:rPr>
                      <m:t>≫1</m:t>
                    </m:r>
                  </m:oMath>
                </a14:m>
                <a:r>
                  <a:rPr lang="nb-NO" dirty="0"/>
                  <a:t>, </a:t>
                </a:r>
                <a14:m>
                  <m:oMath xmlns:m="http://schemas.openxmlformats.org/officeDocument/2006/math">
                    <m:sSub>
                      <m:sSubPr>
                        <m:ctrlPr>
                          <a:rPr lang="nb-NO" i="1" dirty="0" smtClean="0">
                            <a:latin typeface="Cambria Math" panose="02040503050406030204" pitchFamily="18" charset="0"/>
                          </a:rPr>
                        </m:ctrlPr>
                      </m:sSubPr>
                      <m:e>
                        <m:r>
                          <a:rPr lang="nb-NO" i="1" dirty="0" smtClean="0">
                            <a:latin typeface="Cambria Math" panose="02040503050406030204" pitchFamily="18" charset="0"/>
                          </a:rPr>
                          <m:t>𝑛</m:t>
                        </m:r>
                      </m:e>
                      <m:sub>
                        <m:r>
                          <a:rPr lang="nb-NO" i="1" dirty="0" smtClean="0">
                            <a:latin typeface="Cambria Math" panose="02040503050406030204" pitchFamily="18" charset="0"/>
                          </a:rPr>
                          <m:t>𝛾</m:t>
                        </m:r>
                      </m:sub>
                    </m:sSub>
                    <m:r>
                      <a:rPr lang="nb-NO" b="0" i="1" dirty="0" smtClean="0">
                        <a:latin typeface="Cambria Math" panose="02040503050406030204" pitchFamily="18" charset="0"/>
                      </a:rPr>
                      <m:t>∝</m:t>
                    </m:r>
                    <m:sSubSup>
                      <m:sSubSupPr>
                        <m:ctrlPr>
                          <a:rPr lang="nb-NO" b="0" i="1" dirty="0" smtClean="0">
                            <a:latin typeface="Cambria Math" panose="02040503050406030204" pitchFamily="18" charset="0"/>
                          </a:rPr>
                        </m:ctrlPr>
                      </m:sSubSupPr>
                      <m:e>
                        <m:r>
                          <a:rPr lang="nb-NO" b="0" i="1" dirty="0" smtClean="0">
                            <a:latin typeface="Cambria Math" panose="02040503050406030204" pitchFamily="18" charset="0"/>
                          </a:rPr>
                          <m:t>𝜎</m:t>
                        </m:r>
                      </m:e>
                      <m:sub>
                        <m:r>
                          <a:rPr lang="nb-NO" b="0" i="1" dirty="0" smtClean="0">
                            <a:latin typeface="Cambria Math" panose="02040503050406030204" pitchFamily="18" charset="0"/>
                          </a:rPr>
                          <m:t>𝑧</m:t>
                        </m:r>
                      </m:sub>
                      <m:sup>
                        <m:r>
                          <a:rPr lang="nb-NO" b="0" i="1" dirty="0" smtClean="0">
                            <a:latin typeface="Cambria Math" panose="02040503050406030204" pitchFamily="18" charset="0"/>
                          </a:rPr>
                          <m:t>1/3</m:t>
                        </m:r>
                      </m:sup>
                    </m:sSubSup>
                    <m:r>
                      <a:rPr lang="nb-NO" b="0" i="1" dirty="0" smtClean="0">
                        <a:latin typeface="Cambria Math" panose="02040503050406030204" pitchFamily="18" charset="0"/>
                      </a:rPr>
                      <m:t>/</m:t>
                    </m:r>
                    <m:sSubSup>
                      <m:sSubSupPr>
                        <m:ctrlPr>
                          <a:rPr lang="nb-NO" b="0" i="1" dirty="0" smtClean="0">
                            <a:latin typeface="Cambria Math" panose="02040503050406030204" pitchFamily="18" charset="0"/>
                          </a:rPr>
                        </m:ctrlPr>
                      </m:sSubSupPr>
                      <m:e>
                        <m:r>
                          <a:rPr lang="nb-NO" b="0" i="1" dirty="0" smtClean="0">
                            <a:latin typeface="Cambria Math" panose="02040503050406030204" pitchFamily="18" charset="0"/>
                          </a:rPr>
                          <m:t>𝜎</m:t>
                        </m:r>
                      </m:e>
                      <m:sub>
                        <m:r>
                          <a:rPr lang="nb-NO" b="0" i="1" dirty="0" smtClean="0">
                            <a:latin typeface="Cambria Math" panose="02040503050406030204" pitchFamily="18" charset="0"/>
                          </a:rPr>
                          <m:t>𝑥</m:t>
                        </m:r>
                      </m:sub>
                      <m:sup>
                        <m:r>
                          <a:rPr lang="nb-NO" b="0" i="1" dirty="0" smtClean="0">
                            <a:latin typeface="Cambria Math" panose="02040503050406030204" pitchFamily="18" charset="0"/>
                          </a:rPr>
                          <m:t>2/3</m:t>
                        </m:r>
                      </m:sup>
                    </m:sSubSup>
                  </m:oMath>
                </a14:m>
                <a:r>
                  <a:rPr lang="nb-NO" dirty="0"/>
                  <a:t>.</a:t>
                </a:r>
              </a:p>
              <a:p>
                <a:pPr lvl="1"/>
                <a:r>
                  <a:rPr lang="nb-NO" dirty="0"/>
                  <a:t>A </a:t>
                </a:r>
                <a:r>
                  <a:rPr lang="nb-NO" dirty="0" err="1"/>
                  <a:t>shorter</a:t>
                </a:r>
                <a:r>
                  <a:rPr lang="nb-NO" dirty="0"/>
                  <a:t> </a:t>
                </a:r>
                <a:r>
                  <a:rPr lang="nb-NO" dirty="0" err="1"/>
                  <a:t>bunch</a:t>
                </a:r>
                <a:r>
                  <a:rPr lang="nb-NO" dirty="0"/>
                  <a:t> </a:t>
                </a:r>
                <a:r>
                  <a:rPr lang="nb-NO" dirty="0" err="1"/>
                  <a:t>can</a:t>
                </a:r>
                <a:r>
                  <a:rPr lang="nb-NO" dirty="0"/>
                  <a:t> be used to </a:t>
                </a:r>
                <a:r>
                  <a:rPr lang="nb-NO" dirty="0" err="1"/>
                  <a:t>suppress</a:t>
                </a:r>
                <a:r>
                  <a:rPr lang="nb-NO" dirty="0"/>
                  <a:t> </a:t>
                </a:r>
                <a:r>
                  <a:rPr lang="nb-NO" dirty="0" err="1"/>
                  <a:t>the</a:t>
                </a:r>
                <a:r>
                  <a:rPr lang="nb-NO" dirty="0"/>
                  <a:t> </a:t>
                </a:r>
                <a:r>
                  <a:rPr lang="nb-NO" dirty="0" err="1"/>
                  <a:t>beamstrahlung</a:t>
                </a:r>
                <a:r>
                  <a:rPr lang="nb-NO" dirty="0"/>
                  <a:t>.</a:t>
                </a:r>
              </a:p>
              <a:p>
                <a:pPr lvl="1"/>
                <a:r>
                  <a:rPr lang="nb-NO" dirty="0"/>
                  <a:t>Allows for reducing </a:t>
                </a:r>
                <a14:m>
                  <m:oMath xmlns:m="http://schemas.openxmlformats.org/officeDocument/2006/math">
                    <m:sSub>
                      <m:sSubPr>
                        <m:ctrlPr>
                          <a:rPr lang="nb-NO" i="1" dirty="0" smtClean="0">
                            <a:latin typeface="Cambria Math" panose="02040503050406030204" pitchFamily="18" charset="0"/>
                          </a:rPr>
                        </m:ctrlPr>
                      </m:sSubPr>
                      <m:e>
                        <m:r>
                          <a:rPr lang="nb-NO" i="1" dirty="0" smtClean="0">
                            <a:latin typeface="Cambria Math" panose="02040503050406030204" pitchFamily="18" charset="0"/>
                          </a:rPr>
                          <m:t>𝜎</m:t>
                        </m:r>
                      </m:e>
                      <m:sub>
                        <m:r>
                          <a:rPr lang="nb-NO" i="1" dirty="0" err="1" smtClean="0">
                            <a:latin typeface="Cambria Math" panose="02040503050406030204" pitchFamily="18" charset="0"/>
                          </a:rPr>
                          <m:t>𝑥</m:t>
                        </m:r>
                      </m:sub>
                    </m:sSub>
                  </m:oMath>
                </a14:m>
                <a:r>
                  <a:rPr lang="nb-NO" dirty="0"/>
                  <a:t> accordingly </a:t>
                </a:r>
                <a:r>
                  <a:rPr lang="nb-NO" dirty="0" err="1"/>
                  <a:t>without</a:t>
                </a:r>
                <a:r>
                  <a:rPr lang="nb-NO" dirty="0"/>
                  <a:t> </a:t>
                </a:r>
                <a:r>
                  <a:rPr lang="nb-NO" dirty="0" err="1"/>
                  <a:t>increasing</a:t>
                </a:r>
                <a:r>
                  <a:rPr lang="nb-NO" dirty="0"/>
                  <a:t> </a:t>
                </a:r>
                <a14:m>
                  <m:oMath xmlns:m="http://schemas.openxmlformats.org/officeDocument/2006/math">
                    <m:sSub>
                      <m:sSubPr>
                        <m:ctrlPr>
                          <a:rPr lang="nb-NO" i="1" dirty="0">
                            <a:latin typeface="Cambria Math" panose="02040503050406030204" pitchFamily="18" charset="0"/>
                          </a:rPr>
                        </m:ctrlPr>
                      </m:sSubPr>
                      <m:e>
                        <m:r>
                          <a:rPr lang="nb-NO" i="1" dirty="0">
                            <a:latin typeface="Cambria Math" panose="02040503050406030204" pitchFamily="18" charset="0"/>
                          </a:rPr>
                          <m:t>𝑛</m:t>
                        </m:r>
                      </m:e>
                      <m:sub>
                        <m:r>
                          <a:rPr lang="nb-NO" i="1" dirty="0">
                            <a:latin typeface="Cambria Math" panose="02040503050406030204" pitchFamily="18" charset="0"/>
                          </a:rPr>
                          <m:t>𝛾</m:t>
                        </m:r>
                      </m:sub>
                    </m:sSub>
                  </m:oMath>
                </a14:m>
                <a:r>
                  <a:rPr lang="nb-NO" dirty="0"/>
                  <a:t>.</a:t>
                </a:r>
              </a:p>
              <a:p>
                <a:pPr lvl="1"/>
                <a14:m>
                  <m:oMath xmlns:m="http://schemas.openxmlformats.org/officeDocument/2006/math">
                    <m:r>
                      <a:rPr lang="en-GB" i="1">
                        <a:latin typeface="Cambria Math" panose="02040503050406030204" pitchFamily="18" charset="0"/>
                      </a:rPr>
                      <m:t>ℒ</m:t>
                    </m:r>
                    <m:r>
                      <a:rPr lang="nb-NO" b="0" i="1" smtClean="0">
                        <a:latin typeface="Cambria Math" panose="02040503050406030204" pitchFamily="18" charset="0"/>
                      </a:rPr>
                      <m:t>∝</m:t>
                    </m:r>
                    <m:f>
                      <m:fPr>
                        <m:ctrlPr>
                          <a:rPr lang="nb-NO" b="0" i="1" smtClean="0">
                            <a:latin typeface="Cambria Math" panose="02040503050406030204" pitchFamily="18" charset="0"/>
                          </a:rPr>
                        </m:ctrlPr>
                      </m:fPr>
                      <m:num>
                        <m:sSubSup>
                          <m:sSubSupPr>
                            <m:ctrlPr>
                              <a:rPr lang="nb-NO" b="0" i="1" smtClean="0">
                                <a:latin typeface="Cambria Math" panose="02040503050406030204" pitchFamily="18" charset="0"/>
                              </a:rPr>
                            </m:ctrlPr>
                          </m:sSubSupPr>
                          <m:e>
                            <m:r>
                              <a:rPr lang="nb-NO" b="0" i="1" smtClean="0">
                                <a:latin typeface="Cambria Math" panose="02040503050406030204" pitchFamily="18" charset="0"/>
                              </a:rPr>
                              <m:t>𝑛</m:t>
                            </m:r>
                          </m:e>
                          <m:sub>
                            <m:r>
                              <a:rPr lang="nb-NO" b="0" i="1" smtClean="0">
                                <a:latin typeface="Cambria Math" panose="02040503050406030204" pitchFamily="18" charset="0"/>
                              </a:rPr>
                              <m:t>𝛾</m:t>
                            </m:r>
                          </m:sub>
                          <m:sup>
                            <m:r>
                              <a:rPr lang="nb-NO" b="0" i="1" smtClean="0">
                                <a:latin typeface="Cambria Math" panose="02040503050406030204" pitchFamily="18" charset="0"/>
                              </a:rPr>
                              <m:t>3/2</m:t>
                            </m:r>
                          </m:sup>
                        </m:sSubSup>
                        <m:r>
                          <a:rPr lang="nb-NO" b="0" i="1" smtClean="0">
                            <a:latin typeface="Cambria Math" panose="02040503050406030204" pitchFamily="18" charset="0"/>
                          </a:rPr>
                          <m:t>𝜂</m:t>
                        </m:r>
                      </m:num>
                      <m:den>
                        <m:rad>
                          <m:radPr>
                            <m:degHide m:val="on"/>
                            <m:ctrlPr>
                              <a:rPr lang="nb-NO" b="0" i="1" smtClean="0">
                                <a:latin typeface="Cambria Math" panose="02040503050406030204" pitchFamily="18" charset="0"/>
                              </a:rPr>
                            </m:ctrlPr>
                          </m:radPr>
                          <m:deg/>
                          <m:e>
                            <m:sSub>
                              <m:sSubPr>
                                <m:ctrlPr>
                                  <a:rPr lang="nb-NO" b="0" i="1" smtClean="0">
                                    <a:latin typeface="Cambria Math" panose="02040503050406030204" pitchFamily="18" charset="0"/>
                                  </a:rPr>
                                </m:ctrlPr>
                              </m:sSubPr>
                              <m:e>
                                <m:r>
                                  <a:rPr lang="nb-NO" b="0" i="1" smtClean="0">
                                    <a:latin typeface="Cambria Math" panose="02040503050406030204" pitchFamily="18" charset="0"/>
                                  </a:rPr>
                                  <m:t>𝜎</m:t>
                                </m:r>
                              </m:e>
                              <m:sub>
                                <m:r>
                                  <a:rPr lang="nb-NO" b="0" i="1" smtClean="0">
                                    <a:latin typeface="Cambria Math" panose="02040503050406030204" pitchFamily="18" charset="0"/>
                                  </a:rPr>
                                  <m:t>𝑧</m:t>
                                </m:r>
                              </m:sub>
                            </m:sSub>
                          </m:e>
                        </m:rad>
                        <m:r>
                          <a:rPr lang="nb-NO" b="0" i="1" smtClean="0">
                            <a:latin typeface="Cambria Math" panose="02040503050406030204" pitchFamily="18" charset="0"/>
                          </a:rPr>
                          <m:t> </m:t>
                        </m:r>
                        <m:sSub>
                          <m:sSubPr>
                            <m:ctrlPr>
                              <a:rPr lang="nb-NO" b="0" i="1" smtClean="0">
                                <a:latin typeface="Cambria Math" panose="02040503050406030204" pitchFamily="18" charset="0"/>
                              </a:rPr>
                            </m:ctrlPr>
                          </m:sSubPr>
                          <m:e>
                            <m:r>
                              <a:rPr lang="nb-NO" b="0" i="1" smtClean="0">
                                <a:latin typeface="Cambria Math" panose="02040503050406030204" pitchFamily="18" charset="0"/>
                              </a:rPr>
                              <m:t>𝜎</m:t>
                            </m:r>
                          </m:e>
                          <m:sub>
                            <m:r>
                              <a:rPr lang="nb-NO" b="0" i="1" smtClean="0">
                                <a:latin typeface="Cambria Math" panose="02040503050406030204" pitchFamily="18" charset="0"/>
                              </a:rPr>
                              <m:t>𝑦</m:t>
                            </m:r>
                          </m:sub>
                        </m:sSub>
                      </m:den>
                    </m:f>
                    <m:r>
                      <a:rPr lang="nb-NO" b="0" i="1" smtClean="0">
                        <a:latin typeface="Cambria Math" panose="02040503050406030204" pitchFamily="18" charset="0"/>
                      </a:rPr>
                      <m:t>∼</m:t>
                    </m:r>
                    <m:f>
                      <m:fPr>
                        <m:ctrlPr>
                          <a:rPr lang="nb-NO" b="0" i="1" smtClean="0">
                            <a:latin typeface="Cambria Math" panose="02040503050406030204" pitchFamily="18" charset="0"/>
                          </a:rPr>
                        </m:ctrlPr>
                      </m:fPr>
                      <m:num>
                        <m:r>
                          <a:rPr lang="nb-NO" b="0" i="1" smtClean="0">
                            <a:latin typeface="Cambria Math" panose="02040503050406030204" pitchFamily="18" charset="0"/>
                          </a:rPr>
                          <m:t>1</m:t>
                        </m:r>
                      </m:num>
                      <m:den>
                        <m:rad>
                          <m:radPr>
                            <m:degHide m:val="on"/>
                            <m:ctrlPr>
                              <a:rPr lang="nb-NO" i="1">
                                <a:latin typeface="Cambria Math" panose="02040503050406030204" pitchFamily="18" charset="0"/>
                              </a:rPr>
                            </m:ctrlPr>
                          </m:radPr>
                          <m:deg/>
                          <m:e>
                            <m:sSub>
                              <m:sSubPr>
                                <m:ctrlPr>
                                  <a:rPr lang="nb-NO" i="1">
                                    <a:latin typeface="Cambria Math" panose="02040503050406030204" pitchFamily="18" charset="0"/>
                                  </a:rPr>
                                </m:ctrlPr>
                              </m:sSubPr>
                              <m:e>
                                <m:r>
                                  <a:rPr lang="nb-NO" i="1">
                                    <a:latin typeface="Cambria Math" panose="02040503050406030204" pitchFamily="18" charset="0"/>
                                  </a:rPr>
                                  <m:t>𝜎</m:t>
                                </m:r>
                              </m:e>
                              <m:sub>
                                <m:r>
                                  <a:rPr lang="nb-NO" i="1">
                                    <a:latin typeface="Cambria Math" panose="02040503050406030204" pitchFamily="18" charset="0"/>
                                  </a:rPr>
                                  <m:t>𝑧</m:t>
                                </m:r>
                              </m:sub>
                            </m:sSub>
                          </m:e>
                        </m:rad>
                      </m:den>
                    </m:f>
                    <m:r>
                      <a:rPr lang="nb-NO" i="1" dirty="0" smtClean="0">
                        <a:latin typeface="Cambria Math" panose="02040503050406030204" pitchFamily="18" charset="0"/>
                      </a:rPr>
                      <m:t>⇒</m:t>
                    </m:r>
                  </m:oMath>
                </a14:m>
                <a:r>
                  <a:rPr lang="nb-NO" dirty="0"/>
                  <a:t> </a:t>
                </a:r>
                <a14:m>
                  <m:oMath xmlns:m="http://schemas.openxmlformats.org/officeDocument/2006/math">
                    <m:r>
                      <a:rPr lang="en-GB" i="1">
                        <a:latin typeface="Cambria Math" panose="02040503050406030204" pitchFamily="18" charset="0"/>
                      </a:rPr>
                      <m:t>ℒ</m:t>
                    </m:r>
                  </m:oMath>
                </a14:m>
                <a:r>
                  <a:rPr lang="nb-NO" dirty="0"/>
                  <a:t> is </a:t>
                </a:r>
                <a:r>
                  <a:rPr lang="nb-NO" dirty="0" err="1"/>
                  <a:t>increased</a:t>
                </a:r>
                <a:r>
                  <a:rPr lang="nb-NO" dirty="0"/>
                  <a:t> for </a:t>
                </a:r>
                <a:r>
                  <a:rPr lang="nb-NO" dirty="0" err="1"/>
                  <a:t>shorter</a:t>
                </a:r>
                <a:r>
                  <a:rPr lang="nb-NO" dirty="0"/>
                  <a:t> beams!  </a:t>
                </a:r>
              </a:p>
              <a:p>
                <a:r>
                  <a:rPr lang="nb-NO" dirty="0" err="1"/>
                  <a:t>Particularly</a:t>
                </a:r>
                <a:r>
                  <a:rPr lang="nb-NO" dirty="0"/>
                  <a:t> </a:t>
                </a:r>
                <a:r>
                  <a:rPr lang="nb-NO" dirty="0" err="1"/>
                  <a:t>interesting</a:t>
                </a:r>
                <a:r>
                  <a:rPr lang="nb-NO" dirty="0"/>
                  <a:t> for PWFA, </a:t>
                </a:r>
                <a:r>
                  <a:rPr lang="nb-NO" dirty="0" err="1"/>
                  <a:t>since</a:t>
                </a:r>
                <a:r>
                  <a:rPr lang="nb-NO" dirty="0"/>
                  <a:t> PWFA </a:t>
                </a:r>
                <a:r>
                  <a:rPr lang="nb-NO" dirty="0" err="1"/>
                  <a:t>naturally</a:t>
                </a:r>
                <a:r>
                  <a:rPr lang="nb-NO" dirty="0"/>
                  <a:t> </a:t>
                </a:r>
                <a:r>
                  <a:rPr lang="nb-NO" dirty="0" err="1"/>
                  <a:t>prefers</a:t>
                </a:r>
                <a:r>
                  <a:rPr lang="nb-NO" dirty="0"/>
                  <a:t> </a:t>
                </a:r>
                <a:r>
                  <a:rPr lang="nb-NO" dirty="0" err="1"/>
                  <a:t>smaller</a:t>
                </a:r>
                <a:r>
                  <a:rPr lang="nb-NO" dirty="0"/>
                  <a:t> </a:t>
                </a:r>
                <a14:m>
                  <m:oMath xmlns:m="http://schemas.openxmlformats.org/officeDocument/2006/math">
                    <m:sSub>
                      <m:sSubPr>
                        <m:ctrlPr>
                          <a:rPr lang="nb-NO" i="1">
                            <a:latin typeface="Cambria Math" panose="02040503050406030204" pitchFamily="18" charset="0"/>
                          </a:rPr>
                        </m:ctrlPr>
                      </m:sSubPr>
                      <m:e>
                        <m:r>
                          <a:rPr lang="nb-NO" i="1">
                            <a:latin typeface="Cambria Math" panose="02040503050406030204" pitchFamily="18" charset="0"/>
                          </a:rPr>
                          <m:t>𝜎</m:t>
                        </m:r>
                      </m:e>
                      <m:sub>
                        <m:r>
                          <a:rPr lang="nb-NO" i="1">
                            <a:latin typeface="Cambria Math" panose="02040503050406030204" pitchFamily="18" charset="0"/>
                          </a:rPr>
                          <m:t>𝑧</m:t>
                        </m:r>
                      </m:sub>
                    </m:sSub>
                  </m:oMath>
                </a14:m>
                <a:r>
                  <a:rPr lang="nb-NO" dirty="0"/>
                  <a:t> </a:t>
                </a:r>
                <a:r>
                  <a:rPr lang="nb-NO" dirty="0" err="1"/>
                  <a:t>compared</a:t>
                </a:r>
                <a:r>
                  <a:rPr lang="nb-NO" dirty="0"/>
                  <a:t> to RF </a:t>
                </a:r>
                <a:r>
                  <a:rPr lang="nb-NO" dirty="0" err="1"/>
                  <a:t>cavities</a:t>
                </a:r>
                <a:r>
                  <a:rPr lang="nb-NO" dirty="0"/>
                  <a:t>. </a:t>
                </a:r>
              </a:p>
              <a:p>
                <a:endParaRPr lang="nb-NO" dirty="0"/>
              </a:p>
            </p:txBody>
          </p:sp>
        </mc:Choice>
        <mc:Fallback xmlns="">
          <p:sp>
            <p:nvSpPr>
              <p:cNvPr id="9" name="Plassholder for innhold 8">
                <a:extLst>
                  <a:ext uri="{FF2B5EF4-FFF2-40B4-BE49-F238E27FC236}">
                    <a16:creationId xmlns:a16="http://schemas.microsoft.com/office/drawing/2014/main" id="{BBBD730F-CC51-4F2A-9C33-D4CB111977C6}"/>
                  </a:ext>
                </a:extLst>
              </p:cNvPr>
              <p:cNvSpPr>
                <a:spLocks noGrp="1" noRot="1" noChangeAspect="1" noMove="1" noResize="1" noEditPoints="1" noAdjustHandles="1" noChangeArrowheads="1" noChangeShapeType="1" noTextEdit="1"/>
              </p:cNvSpPr>
              <p:nvPr>
                <p:ph idx="1"/>
              </p:nvPr>
            </p:nvSpPr>
            <p:spPr>
              <a:blipFill>
                <a:blip r:embed="rId3"/>
                <a:stretch>
                  <a:fillRect t="-1711"/>
                </a:stretch>
              </a:blipFill>
            </p:spPr>
            <p:txBody>
              <a:bodyPr/>
              <a:lstStyle/>
              <a:p>
                <a:r>
                  <a:rPr lang="nb-NO">
                    <a:noFill/>
                  </a:rPr>
                  <a:t> </a:t>
                </a:r>
              </a:p>
            </p:txBody>
          </p:sp>
        </mc:Fallback>
      </mc:AlternateContent>
      <p:sp>
        <p:nvSpPr>
          <p:cNvPr id="5" name="Plassholder for dato 4">
            <a:extLst>
              <a:ext uri="{FF2B5EF4-FFF2-40B4-BE49-F238E27FC236}">
                <a16:creationId xmlns:a16="http://schemas.microsoft.com/office/drawing/2014/main" id="{1D0D8DCB-A56C-44D1-8ABC-D6679BF7D16B}"/>
              </a:ext>
            </a:extLst>
          </p:cNvPr>
          <p:cNvSpPr>
            <a:spLocks noGrp="1"/>
          </p:cNvSpPr>
          <p:nvPr>
            <p:ph type="dt" sz="half" idx="2"/>
          </p:nvPr>
        </p:nvSpPr>
        <p:spPr/>
        <p:txBody>
          <a:bodyPr/>
          <a:lstStyle/>
          <a:p>
            <a:r>
              <a:rPr lang="en-US"/>
              <a:t>Ben Chen, CERN/University of Oslo</a:t>
            </a:r>
            <a:endParaRPr lang="en-US" dirty="0"/>
          </a:p>
        </p:txBody>
      </p:sp>
      <p:sp>
        <p:nvSpPr>
          <p:cNvPr id="6" name="Plassholder for bunntekst 5">
            <a:extLst>
              <a:ext uri="{FF2B5EF4-FFF2-40B4-BE49-F238E27FC236}">
                <a16:creationId xmlns:a16="http://schemas.microsoft.com/office/drawing/2014/main" id="{19D058CF-00F0-4515-9367-A57ECD23515B}"/>
              </a:ext>
            </a:extLst>
          </p:cNvPr>
          <p:cNvSpPr>
            <a:spLocks noGrp="1"/>
          </p:cNvSpPr>
          <p:nvPr>
            <p:ph type="ftr" sz="quarter" idx="3"/>
          </p:nvPr>
        </p:nvSpPr>
        <p:spPr/>
        <p:txBody>
          <a:bodyPr/>
          <a:lstStyle/>
          <a:p>
            <a:r>
              <a:rPr lang="en-US" dirty="0"/>
              <a:t>29/04/2020</a:t>
            </a:r>
          </a:p>
        </p:txBody>
      </p:sp>
      <p:sp>
        <p:nvSpPr>
          <p:cNvPr id="7" name="Plassholder for lysbildenummer 6">
            <a:extLst>
              <a:ext uri="{FF2B5EF4-FFF2-40B4-BE49-F238E27FC236}">
                <a16:creationId xmlns:a16="http://schemas.microsoft.com/office/drawing/2014/main" id="{E38C80F5-245B-4562-B535-B4CFC613761A}"/>
              </a:ext>
            </a:extLst>
          </p:cNvPr>
          <p:cNvSpPr>
            <a:spLocks noGrp="1"/>
          </p:cNvSpPr>
          <p:nvPr>
            <p:ph type="sldNum" sz="quarter" idx="4"/>
          </p:nvPr>
        </p:nvSpPr>
        <p:spPr/>
        <p:txBody>
          <a:bodyPr/>
          <a:lstStyle/>
          <a:p>
            <a:fld id="{17918391-D411-FE40-AAD7-861AE5233E0E}" type="slidenum">
              <a:rPr lang="en-US" smtClean="0"/>
              <a:pPr/>
              <a:t>15</a:t>
            </a:fld>
            <a:endParaRPr lang="en-US"/>
          </a:p>
        </p:txBody>
      </p:sp>
    </p:spTree>
    <p:extLst>
      <p:ext uri="{BB962C8B-B14F-4D97-AF65-F5344CB8AC3E}">
        <p14:creationId xmlns:p14="http://schemas.microsoft.com/office/powerpoint/2010/main" val="954998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2D695883-3E62-427F-9D27-6AF68A11C6F2}"/>
              </a:ext>
            </a:extLst>
          </p:cNvPr>
          <p:cNvSpPr>
            <a:spLocks noGrp="1"/>
          </p:cNvSpPr>
          <p:nvPr>
            <p:ph type="title"/>
          </p:nvPr>
        </p:nvSpPr>
        <p:spPr/>
        <p:txBody>
          <a:bodyPr/>
          <a:lstStyle/>
          <a:p>
            <a:r>
              <a:rPr lang="nb-NO" dirty="0"/>
              <a:t>Beam-beam parameter </a:t>
            </a:r>
            <a:r>
              <a:rPr lang="nb-NO" dirty="0" err="1"/>
              <a:t>scan</a:t>
            </a:r>
            <a:endParaRPr lang="nb-NO" dirty="0"/>
          </a:p>
        </p:txBody>
      </p:sp>
      <mc:AlternateContent xmlns:mc="http://schemas.openxmlformats.org/markup-compatibility/2006" xmlns:a14="http://schemas.microsoft.com/office/drawing/2010/main">
        <mc:Choice Requires="a14">
          <p:sp>
            <p:nvSpPr>
              <p:cNvPr id="3" name="Plassholder for innhold 2">
                <a:extLst>
                  <a:ext uri="{FF2B5EF4-FFF2-40B4-BE49-F238E27FC236}">
                    <a16:creationId xmlns:a16="http://schemas.microsoft.com/office/drawing/2014/main" id="{5216FEB1-0FA6-460C-A92E-CB799ED4DF02}"/>
                  </a:ext>
                </a:extLst>
              </p:cNvPr>
              <p:cNvSpPr>
                <a:spLocks noGrp="1"/>
              </p:cNvSpPr>
              <p:nvPr>
                <p:ph sz="half" idx="1"/>
              </p:nvPr>
            </p:nvSpPr>
            <p:spPr/>
            <p:txBody>
              <a:bodyPr>
                <a:normAutofit fontScale="92500" lnSpcReduction="20000"/>
              </a:bodyPr>
              <a:lstStyle/>
              <a:p>
                <a:r>
                  <a:rPr lang="en-GB" dirty="0"/>
                  <a:t>Beam-beam simulations with GUINEA-PIG.</a:t>
                </a:r>
              </a:p>
              <a:p>
                <a:r>
                  <a:rPr lang="en-GB" dirty="0"/>
                  <a:t>Parameter scan with </a:t>
                </a:r>
                <a14:m>
                  <m:oMath xmlns:m="http://schemas.openxmlformats.org/officeDocument/2006/math">
                    <m:r>
                      <a:rPr lang="en-GB" i="1" dirty="0" smtClean="0">
                        <a:latin typeface="Cambria Math" panose="02040503050406030204" pitchFamily="18" charset="0"/>
                      </a:rPr>
                      <m:t>𝑁</m:t>
                    </m:r>
                    <m:r>
                      <a:rPr lang="en-GB" i="1" dirty="0" smtClean="0">
                        <a:latin typeface="Cambria Math" panose="02040503050406030204" pitchFamily="18" charset="0"/>
                      </a:rPr>
                      <m:t>=5⋅</m:t>
                    </m:r>
                    <m:sSup>
                      <m:sSupPr>
                        <m:ctrlPr>
                          <a:rPr lang="en-GB" i="1" dirty="0" smtClean="0">
                            <a:latin typeface="Cambria Math" panose="02040503050406030204" pitchFamily="18" charset="0"/>
                          </a:rPr>
                        </m:ctrlPr>
                      </m:sSupPr>
                      <m:e>
                        <m:r>
                          <a:rPr lang="en-GB" i="1" dirty="0" smtClean="0">
                            <a:latin typeface="Cambria Math" panose="02040503050406030204" pitchFamily="18" charset="0"/>
                          </a:rPr>
                          <m:t>10</m:t>
                        </m:r>
                      </m:e>
                      <m:sup>
                        <m:r>
                          <a:rPr lang="en-GB" i="1" dirty="0" smtClean="0">
                            <a:latin typeface="Cambria Math" panose="02040503050406030204" pitchFamily="18" charset="0"/>
                          </a:rPr>
                          <m:t>9</m:t>
                        </m:r>
                      </m:sup>
                    </m:sSup>
                  </m:oMath>
                </a14:m>
                <a:r>
                  <a:rPr lang="en-GB" dirty="0"/>
                  <a:t> over </a:t>
                </a:r>
                <a14:m>
                  <m:oMath xmlns:m="http://schemas.openxmlformats.org/officeDocument/2006/math">
                    <m:sSub>
                      <m:sSubPr>
                        <m:ctrlPr>
                          <a:rPr lang="en-GB" i="1" dirty="0" smtClean="0">
                            <a:latin typeface="Cambria Math" panose="02040503050406030204" pitchFamily="18" charset="0"/>
                          </a:rPr>
                        </m:ctrlPr>
                      </m:sSubPr>
                      <m:e>
                        <m:r>
                          <a:rPr lang="en-GB" i="1" dirty="0" smtClean="0">
                            <a:latin typeface="Cambria Math" panose="02040503050406030204" pitchFamily="18" charset="0"/>
                          </a:rPr>
                          <m:t>𝛽</m:t>
                        </m:r>
                      </m:e>
                      <m:sub>
                        <m:r>
                          <a:rPr lang="en-GB" i="1" dirty="0" err="1" smtClean="0">
                            <a:latin typeface="Cambria Math" panose="02040503050406030204" pitchFamily="18" charset="0"/>
                          </a:rPr>
                          <m:t>𝑥</m:t>
                        </m:r>
                      </m:sub>
                    </m:sSub>
                  </m:oMath>
                </a14:m>
                <a:r>
                  <a:rPr lang="en-GB" dirty="0"/>
                  <a:t>, </a:t>
                </a:r>
                <a14:m>
                  <m:oMath xmlns:m="http://schemas.openxmlformats.org/officeDocument/2006/math">
                    <m:sSub>
                      <m:sSubPr>
                        <m:ctrlPr>
                          <a:rPr lang="en-GB" i="1" dirty="0">
                            <a:latin typeface="Cambria Math" panose="02040503050406030204" pitchFamily="18" charset="0"/>
                          </a:rPr>
                        </m:ctrlPr>
                      </m:sSubPr>
                      <m:e>
                        <m:r>
                          <a:rPr lang="en-GB" i="1" dirty="0">
                            <a:latin typeface="Cambria Math" panose="02040503050406030204" pitchFamily="18" charset="0"/>
                          </a:rPr>
                          <m:t>𝛽</m:t>
                        </m:r>
                      </m:e>
                      <m:sub>
                        <m:r>
                          <a:rPr lang="nb-NO" b="0" i="1" dirty="0" smtClean="0">
                            <a:latin typeface="Cambria Math" panose="02040503050406030204" pitchFamily="18" charset="0"/>
                          </a:rPr>
                          <m:t>𝑦</m:t>
                        </m:r>
                      </m:sub>
                    </m:sSub>
                  </m:oMath>
                </a14:m>
                <a:r>
                  <a:rPr lang="en-GB" dirty="0"/>
                  <a:t> and </a:t>
                </a:r>
                <a14:m>
                  <m:oMath xmlns:m="http://schemas.openxmlformats.org/officeDocument/2006/math">
                    <m:sSub>
                      <m:sSubPr>
                        <m:ctrlPr>
                          <a:rPr lang="en-GB" i="1" dirty="0" smtClean="0">
                            <a:latin typeface="Cambria Math" panose="02040503050406030204" pitchFamily="18" charset="0"/>
                          </a:rPr>
                        </m:ctrlPr>
                      </m:sSubPr>
                      <m:e>
                        <m:r>
                          <a:rPr lang="en-GB" i="1" dirty="0" smtClean="0">
                            <a:latin typeface="Cambria Math" panose="02040503050406030204" pitchFamily="18" charset="0"/>
                          </a:rPr>
                          <m:t>𝜎</m:t>
                        </m:r>
                      </m:e>
                      <m:sub>
                        <m:r>
                          <a:rPr lang="en-GB" i="1" dirty="0" err="1" smtClean="0">
                            <a:latin typeface="Cambria Math" panose="02040503050406030204" pitchFamily="18" charset="0"/>
                          </a:rPr>
                          <m:t>𝑧</m:t>
                        </m:r>
                      </m:sub>
                    </m:sSub>
                  </m:oMath>
                </a14:m>
                <a:r>
                  <a:rPr lang="en-GB" dirty="0"/>
                  <a:t>.</a:t>
                </a:r>
              </a:p>
              <a:p>
                <a:r>
                  <a:rPr lang="en-GB" dirty="0"/>
                  <a:t>For each </a:t>
                </a:r>
                <a14:m>
                  <m:oMath xmlns:m="http://schemas.openxmlformats.org/officeDocument/2006/math">
                    <m:sSub>
                      <m:sSubPr>
                        <m:ctrlPr>
                          <a:rPr lang="en-GB" i="1" dirty="0">
                            <a:latin typeface="Cambria Math" panose="02040503050406030204" pitchFamily="18" charset="0"/>
                          </a:rPr>
                        </m:ctrlPr>
                      </m:sSubPr>
                      <m:e>
                        <m:r>
                          <a:rPr lang="en-GB" i="1" dirty="0">
                            <a:latin typeface="Cambria Math" panose="02040503050406030204" pitchFamily="18" charset="0"/>
                          </a:rPr>
                          <m:t>𝛽</m:t>
                        </m:r>
                      </m:e>
                      <m:sub>
                        <m:r>
                          <a:rPr lang="nb-NO" i="1" dirty="0">
                            <a:latin typeface="Cambria Math" panose="02040503050406030204" pitchFamily="18" charset="0"/>
                          </a:rPr>
                          <m:t>𝑦</m:t>
                        </m:r>
                      </m:sub>
                    </m:sSub>
                  </m:oMath>
                </a14:m>
                <a:r>
                  <a:rPr lang="en-GB" dirty="0"/>
                  <a:t> and </a:t>
                </a:r>
                <a14:m>
                  <m:oMath xmlns:m="http://schemas.openxmlformats.org/officeDocument/2006/math">
                    <m:sSub>
                      <m:sSubPr>
                        <m:ctrlPr>
                          <a:rPr lang="en-GB" i="1" dirty="0">
                            <a:latin typeface="Cambria Math" panose="02040503050406030204" pitchFamily="18" charset="0"/>
                          </a:rPr>
                        </m:ctrlPr>
                      </m:sSubPr>
                      <m:e>
                        <m:r>
                          <a:rPr lang="en-GB" i="1" dirty="0">
                            <a:latin typeface="Cambria Math" panose="02040503050406030204" pitchFamily="18" charset="0"/>
                          </a:rPr>
                          <m:t>𝜎</m:t>
                        </m:r>
                      </m:e>
                      <m:sub>
                        <m:r>
                          <a:rPr lang="en-GB" i="1" dirty="0" err="1">
                            <a:latin typeface="Cambria Math" panose="02040503050406030204" pitchFamily="18" charset="0"/>
                          </a:rPr>
                          <m:t>𝑧</m:t>
                        </m:r>
                      </m:sub>
                    </m:sSub>
                    <m:r>
                      <a:rPr lang="en-GB" i="1" dirty="0" err="1">
                        <a:latin typeface="Cambria Math" panose="02040503050406030204" pitchFamily="18" charset="0"/>
                      </a:rPr>
                      <m:t> </m:t>
                    </m:r>
                  </m:oMath>
                </a14:m>
                <a:r>
                  <a:rPr lang="en-GB" dirty="0"/>
                  <a:t>, kept only results for an “optimal” </a:t>
                </a:r>
                <a14:m>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rPr>
                          <m:t>𝛽</m:t>
                        </m:r>
                      </m:e>
                      <m:sub>
                        <m:r>
                          <a:rPr lang="en-GB" i="1" smtClean="0">
                            <a:latin typeface="Cambria Math" panose="02040503050406030204" pitchFamily="18" charset="0"/>
                          </a:rPr>
                          <m:t>𝑥</m:t>
                        </m:r>
                      </m:sub>
                    </m:sSub>
                  </m:oMath>
                </a14:m>
                <a:r>
                  <a:rPr lang="en-GB" dirty="0"/>
                  <a:t> that corresponds to </a:t>
                </a:r>
                <a14:m>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rPr>
                          <m:t>ℒ</m:t>
                        </m:r>
                      </m:e>
                      <m:sub>
                        <m:r>
                          <a:rPr lang="en-GB" i="1" smtClean="0">
                            <a:latin typeface="Cambria Math" panose="02040503050406030204" pitchFamily="18" charset="0"/>
                          </a:rPr>
                          <m:t>0.01</m:t>
                        </m:r>
                      </m:sub>
                    </m:sSub>
                    <m:r>
                      <a:rPr lang="en-GB" i="1" smtClean="0">
                        <a:latin typeface="Cambria Math" panose="02040503050406030204" pitchFamily="18" charset="0"/>
                      </a:rPr>
                      <m:t>/</m:t>
                    </m:r>
                    <m:r>
                      <a:rPr lang="en-GB" i="1" smtClean="0">
                        <a:latin typeface="Cambria Math" panose="02040503050406030204" pitchFamily="18" charset="0"/>
                      </a:rPr>
                      <m:t>ℒ</m:t>
                    </m:r>
                    <m:r>
                      <a:rPr lang="en-GB" i="1" smtClean="0">
                        <a:latin typeface="Cambria Math" panose="02040503050406030204" pitchFamily="18" charset="0"/>
                      </a:rPr>
                      <m:t>≈1/3</m:t>
                    </m:r>
                  </m:oMath>
                </a14:m>
                <a:r>
                  <a:rPr lang="en-GB" dirty="0"/>
                  <a:t>.</a:t>
                </a:r>
              </a:p>
              <a:p>
                <a:r>
                  <a:rPr lang="en-GB" dirty="0"/>
                  <a:t>Assumed </a:t>
                </a:r>
              </a:p>
              <a:p>
                <a:pPr lvl="1"/>
                <a:r>
                  <a:rPr lang="en-GB" dirty="0"/>
                  <a:t>same charges in the </a:t>
                </a:r>
                <a14:m>
                  <m:oMath xmlns:m="http://schemas.openxmlformats.org/officeDocument/2006/math">
                    <m:sSup>
                      <m:sSupPr>
                        <m:ctrlPr>
                          <a:rPr lang="en-GB" i="1">
                            <a:latin typeface="Cambria Math" panose="02040503050406030204" pitchFamily="18" charset="0"/>
                          </a:rPr>
                        </m:ctrlPr>
                      </m:sSupPr>
                      <m:e>
                        <m:r>
                          <m:rPr>
                            <m:sty m:val="p"/>
                          </m:rPr>
                          <a:rPr lang="en-GB">
                            <a:latin typeface="Cambria Math" panose="02040503050406030204" pitchFamily="18" charset="0"/>
                          </a:rPr>
                          <m:t>e</m:t>
                        </m:r>
                      </m:e>
                      <m:sup>
                        <m:r>
                          <a:rPr lang="en-GB" i="1">
                            <a:latin typeface="Cambria Math" panose="02040503050406030204" pitchFamily="18" charset="0"/>
                          </a:rPr>
                          <m:t>+</m:t>
                        </m:r>
                      </m:sup>
                    </m:sSup>
                    <m:sSup>
                      <m:sSupPr>
                        <m:ctrlPr>
                          <a:rPr lang="en-GB" i="1" dirty="0">
                            <a:latin typeface="Cambria Math" panose="02040503050406030204" pitchFamily="18" charset="0"/>
                          </a:rPr>
                        </m:ctrlPr>
                      </m:sSupPr>
                      <m:e>
                        <m:r>
                          <m:rPr>
                            <m:sty m:val="p"/>
                          </m:rPr>
                          <a:rPr lang="en-GB" dirty="0">
                            <a:latin typeface="Cambria Math" panose="02040503050406030204" pitchFamily="18" charset="0"/>
                          </a:rPr>
                          <m:t>e</m:t>
                        </m:r>
                      </m:e>
                      <m:sup>
                        <m:r>
                          <a:rPr lang="en-GB" i="1" dirty="0">
                            <a:latin typeface="Cambria Math" panose="02040503050406030204" pitchFamily="18" charset="0"/>
                          </a:rPr>
                          <m:t>−</m:t>
                        </m:r>
                      </m:sup>
                    </m:sSup>
                  </m:oMath>
                </a14:m>
                <a:r>
                  <a:rPr lang="en-GB" dirty="0"/>
                  <a:t>  beams.</a:t>
                </a:r>
              </a:p>
              <a:p>
                <a:pPr lvl="1"/>
                <a:r>
                  <a:rPr lang="en-GB" dirty="0"/>
                  <a:t>collision with aligned beams.</a:t>
                </a:r>
              </a:p>
              <a:p>
                <a:pPr lvl="1"/>
                <a14:m>
                  <m:oMath xmlns:m="http://schemas.openxmlformats.org/officeDocument/2006/math">
                    <m:sSub>
                      <m:sSubPr>
                        <m:ctrlPr>
                          <a:rPr lang="en-GB" i="1" dirty="0">
                            <a:latin typeface="Cambria Math" panose="02040503050406030204" pitchFamily="18" charset="0"/>
                          </a:rPr>
                        </m:ctrlPr>
                      </m:sSubPr>
                      <m:e>
                        <m:r>
                          <a:rPr lang="en-GB" i="1" dirty="0">
                            <a:latin typeface="Cambria Math" panose="02040503050406030204" pitchFamily="18" charset="0"/>
                          </a:rPr>
                          <m:t>𝛽</m:t>
                        </m:r>
                      </m:e>
                      <m:sub>
                        <m:r>
                          <a:rPr lang="nb-NO" i="1" dirty="0">
                            <a:latin typeface="Cambria Math" panose="02040503050406030204" pitchFamily="18" charset="0"/>
                          </a:rPr>
                          <m:t>𝑦</m:t>
                        </m:r>
                      </m:sub>
                    </m:sSub>
                  </m:oMath>
                </a14:m>
                <a:r>
                  <a:rPr lang="en-GB" dirty="0"/>
                  <a:t> normally limited by the design of the BDS, but we assume that it can be made arbitrarily small in this study.</a:t>
                </a:r>
              </a:p>
              <a:p>
                <a:endParaRPr lang="en-GB" dirty="0"/>
              </a:p>
            </p:txBody>
          </p:sp>
        </mc:Choice>
        <mc:Fallback xmlns="">
          <p:sp>
            <p:nvSpPr>
              <p:cNvPr id="3" name="Plassholder for innhold 2">
                <a:extLst>
                  <a:ext uri="{FF2B5EF4-FFF2-40B4-BE49-F238E27FC236}">
                    <a16:creationId xmlns:a16="http://schemas.microsoft.com/office/drawing/2014/main" id="{5216FEB1-0FA6-460C-A92E-CB799ED4DF02}"/>
                  </a:ext>
                </a:extLst>
              </p:cNvPr>
              <p:cNvSpPr>
                <a:spLocks noGrp="1" noRot="1" noChangeAspect="1" noMove="1" noResize="1" noEditPoints="1" noAdjustHandles="1" noChangeArrowheads="1" noChangeShapeType="1" noTextEdit="1"/>
              </p:cNvSpPr>
              <p:nvPr>
                <p:ph sz="half" idx="1"/>
              </p:nvPr>
            </p:nvSpPr>
            <p:spPr>
              <a:blipFill>
                <a:blip r:embed="rId4"/>
                <a:stretch>
                  <a:fillRect t="-1682" r="-333"/>
                </a:stretch>
              </a:blipFill>
            </p:spPr>
            <p:txBody>
              <a:bodyPr/>
              <a:lstStyle/>
              <a:p>
                <a:r>
                  <a:rPr lang="nb-NO">
                    <a:noFill/>
                  </a:rPr>
                  <a:t> </a:t>
                </a:r>
              </a:p>
            </p:txBody>
          </p:sp>
        </mc:Fallback>
      </mc:AlternateContent>
      <p:sp>
        <p:nvSpPr>
          <p:cNvPr id="4" name="Plassholder for dato 3">
            <a:extLst>
              <a:ext uri="{FF2B5EF4-FFF2-40B4-BE49-F238E27FC236}">
                <a16:creationId xmlns:a16="http://schemas.microsoft.com/office/drawing/2014/main" id="{D8A0B712-E64F-441F-B5A3-996939B9D7F6}"/>
              </a:ext>
            </a:extLst>
          </p:cNvPr>
          <p:cNvSpPr>
            <a:spLocks noGrp="1"/>
          </p:cNvSpPr>
          <p:nvPr>
            <p:ph type="dt" sz="half" idx="10"/>
          </p:nvPr>
        </p:nvSpPr>
        <p:spPr/>
        <p:txBody>
          <a:bodyPr/>
          <a:lstStyle/>
          <a:p>
            <a:r>
              <a:rPr lang="en-US" dirty="0"/>
              <a:t>Ben Chen, CERN/University of Oslo</a:t>
            </a:r>
          </a:p>
        </p:txBody>
      </p:sp>
      <p:sp>
        <p:nvSpPr>
          <p:cNvPr id="5" name="Plassholder for bunntekst 4">
            <a:extLst>
              <a:ext uri="{FF2B5EF4-FFF2-40B4-BE49-F238E27FC236}">
                <a16:creationId xmlns:a16="http://schemas.microsoft.com/office/drawing/2014/main" id="{DE2BA359-6CDB-47F0-A742-1A740CD9D79B}"/>
              </a:ext>
            </a:extLst>
          </p:cNvPr>
          <p:cNvSpPr>
            <a:spLocks noGrp="1"/>
          </p:cNvSpPr>
          <p:nvPr>
            <p:ph type="ftr" sz="quarter" idx="3"/>
          </p:nvPr>
        </p:nvSpPr>
        <p:spPr/>
        <p:txBody>
          <a:bodyPr/>
          <a:lstStyle/>
          <a:p>
            <a:r>
              <a:rPr lang="en-US" dirty="0"/>
              <a:t>29/04/2020</a:t>
            </a:r>
          </a:p>
        </p:txBody>
      </p:sp>
      <p:sp>
        <p:nvSpPr>
          <p:cNvPr id="6" name="Plassholder for lysbildenummer 5">
            <a:extLst>
              <a:ext uri="{FF2B5EF4-FFF2-40B4-BE49-F238E27FC236}">
                <a16:creationId xmlns:a16="http://schemas.microsoft.com/office/drawing/2014/main" id="{F203DD3E-9C1A-4C5B-BF34-5C35709B18AF}"/>
              </a:ext>
            </a:extLst>
          </p:cNvPr>
          <p:cNvSpPr>
            <a:spLocks noGrp="1"/>
          </p:cNvSpPr>
          <p:nvPr>
            <p:ph type="sldNum" sz="quarter" idx="4"/>
          </p:nvPr>
        </p:nvSpPr>
        <p:spPr/>
        <p:txBody>
          <a:bodyPr/>
          <a:lstStyle/>
          <a:p>
            <a:fld id="{17918391-D411-FE40-AAD7-861AE5233E0E}" type="slidenum">
              <a:rPr lang="en-US" smtClean="0"/>
              <a:pPr/>
              <a:t>16</a:t>
            </a:fld>
            <a:endParaRPr lang="en-US"/>
          </a:p>
        </p:txBody>
      </p:sp>
      <p:pic>
        <p:nvPicPr>
          <p:cNvPr id="21" name="Plassholder for innhold 20">
            <a:extLst>
              <a:ext uri="{FF2B5EF4-FFF2-40B4-BE49-F238E27FC236}">
                <a16:creationId xmlns:a16="http://schemas.microsoft.com/office/drawing/2014/main" id="{89A2C7D7-CE87-407A-B95F-2A2F00B1FE11}"/>
              </a:ext>
            </a:extLst>
          </p:cNvPr>
          <p:cNvPicPr>
            <a:picLocks noGrp="1" noChangeAspect="1"/>
          </p:cNvPicPr>
          <p:nvPr>
            <p:ph sz="half" idx="2"/>
          </p:nvPr>
        </p:nvPicPr>
        <p:blipFill>
          <a:blip r:embed="rId5"/>
          <a:stretch>
            <a:fillRect/>
          </a:stretch>
        </p:blipFill>
        <p:spPr>
          <a:xfrm>
            <a:off x="4263248" y="1066479"/>
            <a:ext cx="2159386" cy="1800000"/>
          </a:xfrm>
        </p:spPr>
      </p:pic>
      <p:graphicFrame>
        <p:nvGraphicFramePr>
          <p:cNvPr id="22" name="Objekt 21">
            <a:extLst>
              <a:ext uri="{FF2B5EF4-FFF2-40B4-BE49-F238E27FC236}">
                <a16:creationId xmlns:a16="http://schemas.microsoft.com/office/drawing/2014/main" id="{41C4BFB9-DF1E-41D0-82F6-9A24368EB053}"/>
              </a:ext>
            </a:extLst>
          </p:cNvPr>
          <p:cNvGraphicFramePr>
            <a:graphicFrameLocks noChangeAspect="1"/>
          </p:cNvGraphicFramePr>
          <p:nvPr>
            <p:extLst>
              <p:ext uri="{D42A27DB-BD31-4B8C-83A1-F6EECF244321}">
                <p14:modId xmlns:p14="http://schemas.microsoft.com/office/powerpoint/2010/main" val="341182709"/>
              </p:ext>
            </p:extLst>
          </p:nvPr>
        </p:nvGraphicFramePr>
        <p:xfrm>
          <a:off x="6571082" y="1066479"/>
          <a:ext cx="2212635" cy="1800000"/>
        </p:xfrm>
        <a:graphic>
          <a:graphicData uri="http://schemas.openxmlformats.org/presentationml/2006/ole">
            <mc:AlternateContent xmlns:mc="http://schemas.openxmlformats.org/markup-compatibility/2006">
              <mc:Choice xmlns:v="urn:schemas-microsoft-com:vml" Requires="v">
                <p:oleObj spid="_x0000_s2111" name="Acrobat Document" r:id="rId6" imgW="4324017" imgH="3517797" progId="AcroExch.Document.DC">
                  <p:embed/>
                </p:oleObj>
              </mc:Choice>
              <mc:Fallback>
                <p:oleObj name="Acrobat Document" r:id="rId6" imgW="4324017" imgH="3517797" progId="AcroExch.Document.DC">
                  <p:embed/>
                  <p:pic>
                    <p:nvPicPr>
                      <p:cNvPr id="0" name=""/>
                      <p:cNvPicPr/>
                      <p:nvPr/>
                    </p:nvPicPr>
                    <p:blipFill>
                      <a:blip r:embed="rId7"/>
                      <a:stretch>
                        <a:fillRect/>
                      </a:stretch>
                    </p:blipFill>
                    <p:spPr>
                      <a:xfrm>
                        <a:off x="6571082" y="1066479"/>
                        <a:ext cx="2212635" cy="1800000"/>
                      </a:xfrm>
                      <a:prstGeom prst="rect">
                        <a:avLst/>
                      </a:prstGeom>
                    </p:spPr>
                  </p:pic>
                </p:oleObj>
              </mc:Fallback>
            </mc:AlternateContent>
          </a:graphicData>
        </a:graphic>
      </p:graphicFrame>
      <p:pic>
        <p:nvPicPr>
          <p:cNvPr id="8" name="Bilde 7" descr="Et bilde som inneholder tekst, kart&#10;&#10;Automatisk generert beskrivelse">
            <a:extLst>
              <a:ext uri="{FF2B5EF4-FFF2-40B4-BE49-F238E27FC236}">
                <a16:creationId xmlns:a16="http://schemas.microsoft.com/office/drawing/2014/main" id="{76562AFC-60F7-4F9B-B838-8FC9FAB1B250}"/>
              </a:ext>
            </a:extLst>
          </p:cNvPr>
          <p:cNvPicPr>
            <a:picLocks noChangeAspect="1"/>
          </p:cNvPicPr>
          <p:nvPr/>
        </p:nvPicPr>
        <p:blipFill>
          <a:blip r:embed="rId8"/>
          <a:stretch>
            <a:fillRect/>
          </a:stretch>
        </p:blipFill>
        <p:spPr>
          <a:xfrm>
            <a:off x="4263248" y="2866479"/>
            <a:ext cx="2372675" cy="1897533"/>
          </a:xfrm>
          <a:prstGeom prst="rect">
            <a:avLst/>
          </a:prstGeom>
        </p:spPr>
      </p:pic>
      <mc:AlternateContent xmlns:mc="http://schemas.openxmlformats.org/markup-compatibility/2006" xmlns:a14="http://schemas.microsoft.com/office/drawing/2010/main">
        <mc:Choice Requires="a14">
          <p:sp>
            <p:nvSpPr>
              <p:cNvPr id="9" name="TekstSylinder 8">
                <a:extLst>
                  <a:ext uri="{FF2B5EF4-FFF2-40B4-BE49-F238E27FC236}">
                    <a16:creationId xmlns:a16="http://schemas.microsoft.com/office/drawing/2014/main" id="{CDA94AFB-905B-4E83-B396-3669D80E450E}"/>
                  </a:ext>
                </a:extLst>
              </p:cNvPr>
              <p:cNvSpPr txBox="1"/>
              <p:nvPr/>
            </p:nvSpPr>
            <p:spPr>
              <a:xfrm>
                <a:off x="6463970" y="2964013"/>
                <a:ext cx="2467594" cy="1849865"/>
              </a:xfrm>
              <a:prstGeom prst="rect">
                <a:avLst/>
              </a:prstGeom>
              <a:noFill/>
            </p:spPr>
            <p:txBody>
              <a:bodyPr wrap="square" rtlCol="0">
                <a:spAutoFit/>
              </a:bodyPr>
              <a:lstStyle/>
              <a:p>
                <a:pPr marL="171450" indent="-171450">
                  <a:buFont typeface="Arial" panose="020B0604020202020204" pitchFamily="34" charset="0"/>
                  <a:buChar char="•"/>
                </a:pPr>
                <a:r>
                  <a:rPr lang="en-US" sz="1400" dirty="0"/>
                  <a:t>Good agreement with simulation results for large </a:t>
                </a:r>
                <a14:m>
                  <m:oMath xmlns:m="http://schemas.openxmlformats.org/officeDocument/2006/math">
                    <m:sSub>
                      <m:sSubPr>
                        <m:ctrlPr>
                          <a:rPr lang="en-GB" sz="1400" i="1" dirty="0">
                            <a:latin typeface="Cambria Math" panose="02040503050406030204" pitchFamily="18" charset="0"/>
                          </a:rPr>
                        </m:ctrlPr>
                      </m:sSubPr>
                      <m:e>
                        <m:r>
                          <a:rPr lang="en-GB" sz="1400" i="1" dirty="0">
                            <a:latin typeface="Cambria Math" panose="02040503050406030204" pitchFamily="18" charset="0"/>
                          </a:rPr>
                          <m:t>𝛽</m:t>
                        </m:r>
                      </m:e>
                      <m:sub>
                        <m:r>
                          <a:rPr lang="nb-NO" sz="1400" i="1" dirty="0">
                            <a:latin typeface="Cambria Math" panose="02040503050406030204" pitchFamily="18" charset="0"/>
                          </a:rPr>
                          <m:t>𝑦</m:t>
                        </m:r>
                      </m:sub>
                    </m:sSub>
                  </m:oMath>
                </a14:m>
                <a:r>
                  <a:rPr lang="en-US" sz="1400" dirty="0"/>
                  <a:t>. </a:t>
                </a:r>
                <a:r>
                  <a:rPr lang="nb-NO" sz="1400" dirty="0"/>
                  <a:t> </a:t>
                </a:r>
              </a:p>
              <a:p>
                <a:pPr marL="171450" indent="-171450">
                  <a:buFont typeface="Arial" panose="020B0604020202020204" pitchFamily="34" charset="0"/>
                  <a:buChar char="•"/>
                </a:pPr>
                <a:r>
                  <a:rPr lang="nb-NO" sz="1400" dirty="0" err="1"/>
                  <a:t>Houglass</a:t>
                </a:r>
                <a:r>
                  <a:rPr lang="nb-NO" sz="1400" dirty="0"/>
                  <a:t> </a:t>
                </a:r>
                <a:r>
                  <a:rPr lang="nb-NO" sz="1400" dirty="0" err="1"/>
                  <a:t>effect</a:t>
                </a:r>
                <a:r>
                  <a:rPr lang="nb-NO" sz="1400" dirty="0"/>
                  <a:t>: </a:t>
                </a:r>
                <a:r>
                  <a:rPr lang="en-US" sz="1400" dirty="0"/>
                  <a:t>When </a:t>
                </a:r>
                <a14:m>
                  <m:oMath xmlns:m="http://schemas.openxmlformats.org/officeDocument/2006/math">
                    <m:sSub>
                      <m:sSubPr>
                        <m:ctrlPr>
                          <a:rPr lang="nb-NO" sz="1400" i="1" dirty="0">
                            <a:latin typeface="Cambria Math" panose="02040503050406030204" pitchFamily="18" charset="0"/>
                          </a:rPr>
                        </m:ctrlPr>
                      </m:sSubPr>
                      <m:e>
                        <m:r>
                          <a:rPr lang="nb-NO" sz="1400" i="1" dirty="0">
                            <a:latin typeface="Cambria Math" panose="02040503050406030204" pitchFamily="18" charset="0"/>
                          </a:rPr>
                          <m:t>𝛽</m:t>
                        </m:r>
                      </m:e>
                      <m:sub>
                        <m:r>
                          <a:rPr lang="nb-NO" sz="1400" i="1" dirty="0" err="1">
                            <a:latin typeface="Cambria Math" panose="02040503050406030204" pitchFamily="18" charset="0"/>
                          </a:rPr>
                          <m:t>𝑦</m:t>
                        </m:r>
                      </m:sub>
                    </m:sSub>
                    <m:r>
                      <a:rPr lang="nb-NO" sz="1400" b="0" i="1" dirty="0" smtClean="0">
                        <a:latin typeface="Cambria Math" panose="02040503050406030204" pitchFamily="18" charset="0"/>
                      </a:rPr>
                      <m:t>&lt;</m:t>
                    </m:r>
                    <m:sSub>
                      <m:sSubPr>
                        <m:ctrlPr>
                          <a:rPr lang="nb-NO" sz="1400" i="1" dirty="0" err="1">
                            <a:latin typeface="Cambria Math" panose="02040503050406030204" pitchFamily="18" charset="0"/>
                          </a:rPr>
                        </m:ctrlPr>
                      </m:sSubPr>
                      <m:e>
                        <m:r>
                          <a:rPr lang="nb-NO" sz="1400" i="1" dirty="0">
                            <a:latin typeface="Cambria Math" panose="02040503050406030204" pitchFamily="18" charset="0"/>
                          </a:rPr>
                          <m:t>𝜎</m:t>
                        </m:r>
                      </m:e>
                      <m:sub>
                        <m:r>
                          <a:rPr lang="nb-NO" sz="1400" i="1" dirty="0" err="1">
                            <a:latin typeface="Cambria Math" panose="02040503050406030204" pitchFamily="18" charset="0"/>
                          </a:rPr>
                          <m:t>𝑧</m:t>
                        </m:r>
                      </m:sub>
                    </m:sSub>
                  </m:oMath>
                </a14:m>
                <a:r>
                  <a:rPr lang="nb-NO" sz="1400" dirty="0"/>
                  <a:t> </a:t>
                </a:r>
                <a:r>
                  <a:rPr lang="en-US" sz="1400" dirty="0"/>
                  <a:t>a small beam size is only maintained over a small length, which decreases luminosity.</a:t>
                </a:r>
                <a:endParaRPr lang="nb-NO" sz="1400" dirty="0"/>
              </a:p>
            </p:txBody>
          </p:sp>
        </mc:Choice>
        <mc:Fallback xmlns="">
          <p:sp>
            <p:nvSpPr>
              <p:cNvPr id="9" name="TekstSylinder 8">
                <a:extLst>
                  <a:ext uri="{FF2B5EF4-FFF2-40B4-BE49-F238E27FC236}">
                    <a16:creationId xmlns:a16="http://schemas.microsoft.com/office/drawing/2014/main" id="{CDA94AFB-905B-4E83-B396-3669D80E450E}"/>
                  </a:ext>
                </a:extLst>
              </p:cNvPr>
              <p:cNvSpPr txBox="1">
                <a:spLocks noRot="1" noChangeAspect="1" noMove="1" noResize="1" noEditPoints="1" noAdjustHandles="1" noChangeArrowheads="1" noChangeShapeType="1" noTextEdit="1"/>
              </p:cNvSpPr>
              <p:nvPr/>
            </p:nvSpPr>
            <p:spPr>
              <a:xfrm>
                <a:off x="6463970" y="2964013"/>
                <a:ext cx="2467594" cy="1849865"/>
              </a:xfrm>
              <a:prstGeom prst="rect">
                <a:avLst/>
              </a:prstGeom>
              <a:blipFill>
                <a:blip r:embed="rId9"/>
                <a:stretch>
                  <a:fillRect l="-247" t="-658" r="-741" b="-2632"/>
                </a:stretch>
              </a:blipFill>
            </p:spPr>
            <p:txBody>
              <a:bodyPr/>
              <a:lstStyle/>
              <a:p>
                <a:r>
                  <a:rPr lang="nb-NO">
                    <a:noFill/>
                  </a:rPr>
                  <a:t> </a:t>
                </a:r>
              </a:p>
            </p:txBody>
          </p:sp>
        </mc:Fallback>
      </mc:AlternateContent>
    </p:spTree>
    <p:extLst>
      <p:ext uri="{BB962C8B-B14F-4D97-AF65-F5344CB8AC3E}">
        <p14:creationId xmlns:p14="http://schemas.microsoft.com/office/powerpoint/2010/main" val="42131300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81864FE-E3DF-47A2-A166-EC40BAAFC3DE}"/>
              </a:ext>
            </a:extLst>
          </p:cNvPr>
          <p:cNvSpPr>
            <a:spLocks noGrp="1"/>
          </p:cNvSpPr>
          <p:nvPr>
            <p:ph type="title"/>
          </p:nvPr>
        </p:nvSpPr>
        <p:spPr/>
        <p:txBody>
          <a:bodyPr/>
          <a:lstStyle/>
          <a:p>
            <a:endParaRPr lang="nb-NO"/>
          </a:p>
        </p:txBody>
      </p:sp>
      <p:pic>
        <p:nvPicPr>
          <p:cNvPr id="11" name="Plassholder for innhold 10" descr="Et bilde som inneholder klokke, lys&#10;&#10;Automatisk generert beskrivelse">
            <a:extLst>
              <a:ext uri="{FF2B5EF4-FFF2-40B4-BE49-F238E27FC236}">
                <a16:creationId xmlns:a16="http://schemas.microsoft.com/office/drawing/2014/main" id="{91BF9C7F-B7C5-4CB7-95E1-9022B4CBE2BD}"/>
              </a:ext>
            </a:extLst>
          </p:cNvPr>
          <p:cNvPicPr>
            <a:picLocks noGrp="1" noChangeAspect="1"/>
          </p:cNvPicPr>
          <p:nvPr>
            <p:ph sz="half" idx="1"/>
          </p:nvPr>
        </p:nvPicPr>
        <p:blipFill>
          <a:blip r:embed="rId3"/>
          <a:stretch>
            <a:fillRect/>
          </a:stretch>
        </p:blipFill>
        <p:spPr>
          <a:xfrm>
            <a:off x="457200" y="1306873"/>
            <a:ext cx="3657600" cy="3048867"/>
          </a:xfrm>
        </p:spPr>
      </p:pic>
      <p:sp>
        <p:nvSpPr>
          <p:cNvPr id="5" name="Plassholder for dato 4">
            <a:extLst>
              <a:ext uri="{FF2B5EF4-FFF2-40B4-BE49-F238E27FC236}">
                <a16:creationId xmlns:a16="http://schemas.microsoft.com/office/drawing/2014/main" id="{8FB4353B-A11F-4A56-9E5A-138CF0DC207D}"/>
              </a:ext>
            </a:extLst>
          </p:cNvPr>
          <p:cNvSpPr>
            <a:spLocks noGrp="1"/>
          </p:cNvSpPr>
          <p:nvPr>
            <p:ph type="dt" sz="half" idx="10"/>
          </p:nvPr>
        </p:nvSpPr>
        <p:spPr/>
        <p:txBody>
          <a:bodyPr/>
          <a:lstStyle/>
          <a:p>
            <a:r>
              <a:rPr lang="en-US"/>
              <a:t>Ben Chen, CERN/University of Oslo</a:t>
            </a:r>
            <a:endParaRPr lang="en-US" dirty="0"/>
          </a:p>
        </p:txBody>
      </p:sp>
      <p:sp>
        <p:nvSpPr>
          <p:cNvPr id="6" name="Plassholder for bunntekst 5">
            <a:extLst>
              <a:ext uri="{FF2B5EF4-FFF2-40B4-BE49-F238E27FC236}">
                <a16:creationId xmlns:a16="http://schemas.microsoft.com/office/drawing/2014/main" id="{BCDEFD65-209A-4178-B48F-FF51EC6C3FC1}"/>
              </a:ext>
            </a:extLst>
          </p:cNvPr>
          <p:cNvSpPr>
            <a:spLocks noGrp="1"/>
          </p:cNvSpPr>
          <p:nvPr>
            <p:ph type="ftr" sz="quarter" idx="3"/>
          </p:nvPr>
        </p:nvSpPr>
        <p:spPr/>
        <p:txBody>
          <a:bodyPr/>
          <a:lstStyle/>
          <a:p>
            <a:r>
              <a:rPr lang="en-US" dirty="0"/>
              <a:t>29/04/2020</a:t>
            </a:r>
          </a:p>
        </p:txBody>
      </p:sp>
      <p:sp>
        <p:nvSpPr>
          <p:cNvPr id="7" name="Plassholder for lysbildenummer 6">
            <a:extLst>
              <a:ext uri="{FF2B5EF4-FFF2-40B4-BE49-F238E27FC236}">
                <a16:creationId xmlns:a16="http://schemas.microsoft.com/office/drawing/2014/main" id="{8D5A9333-930F-4E91-A771-C869F290D927}"/>
              </a:ext>
            </a:extLst>
          </p:cNvPr>
          <p:cNvSpPr>
            <a:spLocks noGrp="1"/>
          </p:cNvSpPr>
          <p:nvPr>
            <p:ph type="sldNum" sz="quarter" idx="4"/>
          </p:nvPr>
        </p:nvSpPr>
        <p:spPr/>
        <p:txBody>
          <a:bodyPr/>
          <a:lstStyle/>
          <a:p>
            <a:fld id="{17918391-D411-FE40-AAD7-861AE5233E0E}" type="slidenum">
              <a:rPr lang="en-US" smtClean="0"/>
              <a:pPr/>
              <a:t>17</a:t>
            </a:fld>
            <a:endParaRPr lang="en-US"/>
          </a:p>
        </p:txBody>
      </p:sp>
      <p:graphicFrame>
        <p:nvGraphicFramePr>
          <p:cNvPr id="9" name="Plassholder for innhold 8">
            <a:extLst>
              <a:ext uri="{FF2B5EF4-FFF2-40B4-BE49-F238E27FC236}">
                <a16:creationId xmlns:a16="http://schemas.microsoft.com/office/drawing/2014/main" id="{F6BBD406-3D29-458B-99E8-4DE5E578488B}"/>
              </a:ext>
            </a:extLst>
          </p:cNvPr>
          <p:cNvGraphicFramePr>
            <a:graphicFrameLocks noGrp="1" noChangeAspect="1"/>
          </p:cNvGraphicFramePr>
          <p:nvPr>
            <p:ph sz="half" idx="2"/>
            <p:extLst>
              <p:ext uri="{D42A27DB-BD31-4B8C-83A1-F6EECF244321}">
                <p14:modId xmlns:p14="http://schemas.microsoft.com/office/powerpoint/2010/main" val="546685220"/>
              </p:ext>
            </p:extLst>
          </p:nvPr>
        </p:nvGraphicFramePr>
        <p:xfrm>
          <a:off x="4267200" y="1343025"/>
          <a:ext cx="3657600" cy="2974975"/>
        </p:xfrm>
        <a:graphic>
          <a:graphicData uri="http://schemas.openxmlformats.org/presentationml/2006/ole">
            <mc:AlternateContent xmlns:mc="http://schemas.openxmlformats.org/markup-compatibility/2006">
              <mc:Choice xmlns:v="urn:schemas-microsoft-com:vml" Requires="v">
                <p:oleObj spid="_x0000_s1081" name="Acrobat Document" r:id="rId4" imgW="4324017" imgH="3517797" progId="AcroExch.Document.DC">
                  <p:embed/>
                </p:oleObj>
              </mc:Choice>
              <mc:Fallback>
                <p:oleObj name="Acrobat Document" r:id="rId4" imgW="4324017" imgH="3517797" progId="AcroExch.Document.DC">
                  <p:embed/>
                  <p:pic>
                    <p:nvPicPr>
                      <p:cNvPr id="0" name=""/>
                      <p:cNvPicPr/>
                      <p:nvPr/>
                    </p:nvPicPr>
                    <p:blipFill>
                      <a:blip r:embed="rId5"/>
                      <a:stretch>
                        <a:fillRect/>
                      </a:stretch>
                    </p:blipFill>
                    <p:spPr>
                      <a:xfrm>
                        <a:off x="4267200" y="1343025"/>
                        <a:ext cx="3657600" cy="2974975"/>
                      </a:xfrm>
                      <a:prstGeom prst="rect">
                        <a:avLst/>
                      </a:prstGeom>
                    </p:spPr>
                  </p:pic>
                </p:oleObj>
              </mc:Fallback>
            </mc:AlternateContent>
          </a:graphicData>
        </a:graphic>
      </p:graphicFrame>
    </p:spTree>
    <p:extLst>
      <p:ext uri="{BB962C8B-B14F-4D97-AF65-F5344CB8AC3E}">
        <p14:creationId xmlns:p14="http://schemas.microsoft.com/office/powerpoint/2010/main" val="11980264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ittel 8">
            <a:extLst>
              <a:ext uri="{FF2B5EF4-FFF2-40B4-BE49-F238E27FC236}">
                <a16:creationId xmlns:a16="http://schemas.microsoft.com/office/drawing/2014/main" id="{112C2750-B276-4A53-9289-968BE16D64AE}"/>
              </a:ext>
            </a:extLst>
          </p:cNvPr>
          <p:cNvSpPr>
            <a:spLocks noGrp="1"/>
          </p:cNvSpPr>
          <p:nvPr>
            <p:ph type="title"/>
          </p:nvPr>
        </p:nvSpPr>
        <p:spPr/>
        <p:txBody>
          <a:bodyPr/>
          <a:lstStyle/>
          <a:p>
            <a:endParaRPr lang="nb-NO"/>
          </a:p>
        </p:txBody>
      </p:sp>
      <mc:AlternateContent xmlns:mc="http://schemas.openxmlformats.org/markup-compatibility/2006" xmlns:a14="http://schemas.microsoft.com/office/drawing/2010/main">
        <mc:Choice Requires="a14">
          <p:sp>
            <p:nvSpPr>
              <p:cNvPr id="3" name="Plassholder for innhold 2">
                <a:extLst>
                  <a:ext uri="{FF2B5EF4-FFF2-40B4-BE49-F238E27FC236}">
                    <a16:creationId xmlns:a16="http://schemas.microsoft.com/office/drawing/2014/main" id="{FB79907E-CBB1-43E6-A147-7B6748FD3FE3}"/>
                  </a:ext>
                </a:extLst>
              </p:cNvPr>
              <p:cNvSpPr>
                <a:spLocks noGrp="1"/>
              </p:cNvSpPr>
              <p:nvPr>
                <p:ph idx="1"/>
              </p:nvPr>
            </p:nvSpPr>
            <p:spPr/>
            <p:txBody>
              <a:bodyPr>
                <a:normAutofit/>
              </a:bodyPr>
              <a:lstStyle/>
              <a:p>
                <a:r>
                  <a:rPr lang="nb-NO" sz="1400" dirty="0"/>
                  <a:t>Need </a:t>
                </a:r>
                <a14:m>
                  <m:oMath xmlns:m="http://schemas.openxmlformats.org/officeDocument/2006/math">
                    <m:sSub>
                      <m:sSubPr>
                        <m:ctrlPr>
                          <a:rPr lang="nb-NO" sz="1400" i="1" dirty="0" smtClean="0">
                            <a:latin typeface="Cambria Math" panose="02040503050406030204" pitchFamily="18" charset="0"/>
                          </a:rPr>
                        </m:ctrlPr>
                      </m:sSubPr>
                      <m:e>
                        <m:r>
                          <a:rPr lang="nb-NO" sz="1400" i="1" dirty="0" smtClean="0">
                            <a:latin typeface="Cambria Math" panose="02040503050406030204" pitchFamily="18" charset="0"/>
                          </a:rPr>
                          <m:t>𝛽</m:t>
                        </m:r>
                      </m:e>
                      <m:sub>
                        <m:r>
                          <a:rPr lang="nb-NO" sz="1400" i="1" dirty="0" err="1" smtClean="0">
                            <a:latin typeface="Cambria Math" panose="02040503050406030204" pitchFamily="18" charset="0"/>
                          </a:rPr>
                          <m:t>𝑦</m:t>
                        </m:r>
                      </m:sub>
                    </m:sSub>
                    <m:r>
                      <a:rPr lang="nb-NO" sz="1400" i="1" dirty="0" smtClean="0">
                        <a:latin typeface="Cambria Math" panose="02040503050406030204" pitchFamily="18" charset="0"/>
                      </a:rPr>
                      <m:t>≥</m:t>
                    </m:r>
                    <m:sSub>
                      <m:sSubPr>
                        <m:ctrlPr>
                          <a:rPr lang="nb-NO" sz="1400" i="1" dirty="0" err="1" smtClean="0">
                            <a:latin typeface="Cambria Math" panose="02040503050406030204" pitchFamily="18" charset="0"/>
                          </a:rPr>
                        </m:ctrlPr>
                      </m:sSubPr>
                      <m:e>
                        <m:r>
                          <a:rPr lang="nb-NO" sz="1400" i="1" dirty="0" smtClean="0">
                            <a:latin typeface="Cambria Math" panose="02040503050406030204" pitchFamily="18" charset="0"/>
                          </a:rPr>
                          <m:t>𝜎</m:t>
                        </m:r>
                      </m:e>
                      <m:sub>
                        <m:r>
                          <a:rPr lang="nb-NO" sz="1400" i="1" dirty="0" err="1" smtClean="0">
                            <a:latin typeface="Cambria Math" panose="02040503050406030204" pitchFamily="18" charset="0"/>
                          </a:rPr>
                          <m:t>𝑧</m:t>
                        </m:r>
                      </m:sub>
                    </m:sSub>
                  </m:oMath>
                </a14:m>
                <a:r>
                  <a:rPr lang="nb-NO" sz="1400" dirty="0"/>
                  <a:t> in order to </a:t>
                </a:r>
                <a:r>
                  <a:rPr lang="nb-NO" sz="1400" dirty="0" err="1"/>
                  <a:t>mitigate</a:t>
                </a:r>
                <a:r>
                  <a:rPr lang="nb-NO" sz="1400" dirty="0"/>
                  <a:t> </a:t>
                </a:r>
                <a:r>
                  <a:rPr lang="nb-NO" sz="1400" dirty="0" err="1"/>
                  <a:t>the</a:t>
                </a:r>
                <a:r>
                  <a:rPr lang="nb-NO" sz="1400" dirty="0"/>
                  <a:t> </a:t>
                </a:r>
                <a:r>
                  <a:rPr lang="nb-NO" sz="1400" dirty="0" err="1"/>
                  <a:t>hourglas</a:t>
                </a:r>
                <a:r>
                  <a:rPr lang="nb-NO" sz="1400" dirty="0"/>
                  <a:t> </a:t>
                </a:r>
                <a:r>
                  <a:rPr lang="nb-NO" sz="1400" dirty="0" err="1"/>
                  <a:t>effect</a:t>
                </a:r>
                <a:r>
                  <a:rPr lang="nb-NO" sz="1400" dirty="0"/>
                  <a:t>.</a:t>
                </a:r>
              </a:p>
              <a:p>
                <a:r>
                  <a:rPr lang="nb-NO" sz="1400" dirty="0" err="1"/>
                  <a:t>Choosing</a:t>
                </a:r>
                <a:r>
                  <a:rPr lang="nb-NO" sz="1400" dirty="0"/>
                  <a:t> </a:t>
                </a:r>
                <a14:m>
                  <m:oMath xmlns:m="http://schemas.openxmlformats.org/officeDocument/2006/math">
                    <m:sSub>
                      <m:sSubPr>
                        <m:ctrlPr>
                          <a:rPr lang="nb-NO" sz="1400" i="1" dirty="0" smtClean="0">
                            <a:latin typeface="Cambria Math" panose="02040503050406030204" pitchFamily="18" charset="0"/>
                          </a:rPr>
                        </m:ctrlPr>
                      </m:sSubPr>
                      <m:e>
                        <m:r>
                          <a:rPr lang="nb-NO" sz="1400" i="1" dirty="0" smtClean="0">
                            <a:latin typeface="Cambria Math" panose="02040503050406030204" pitchFamily="18" charset="0"/>
                          </a:rPr>
                          <m:t>𝛽</m:t>
                        </m:r>
                      </m:e>
                      <m:sub>
                        <m:r>
                          <a:rPr lang="nb-NO" sz="1400" i="1" dirty="0" err="1" smtClean="0">
                            <a:latin typeface="Cambria Math" panose="02040503050406030204" pitchFamily="18" charset="0"/>
                          </a:rPr>
                          <m:t>𝑦</m:t>
                        </m:r>
                      </m:sub>
                    </m:sSub>
                    <m:r>
                      <a:rPr lang="nb-NO" sz="1400" i="1" dirty="0" smtClean="0">
                        <a:latin typeface="Cambria Math" panose="02040503050406030204" pitchFamily="18" charset="0"/>
                      </a:rPr>
                      <m:t>≈</m:t>
                    </m:r>
                    <m:sSub>
                      <m:sSubPr>
                        <m:ctrlPr>
                          <a:rPr lang="nb-NO" sz="1400" i="1" dirty="0" err="1" smtClean="0">
                            <a:latin typeface="Cambria Math" panose="02040503050406030204" pitchFamily="18" charset="0"/>
                          </a:rPr>
                        </m:ctrlPr>
                      </m:sSubPr>
                      <m:e>
                        <m:r>
                          <a:rPr lang="nb-NO" sz="1400" i="1" dirty="0" smtClean="0">
                            <a:latin typeface="Cambria Math" panose="02040503050406030204" pitchFamily="18" charset="0"/>
                          </a:rPr>
                          <m:t>𝜎</m:t>
                        </m:r>
                      </m:e>
                      <m:sub>
                        <m:r>
                          <a:rPr lang="nb-NO" sz="1400" i="1" dirty="0" err="1" smtClean="0">
                            <a:latin typeface="Cambria Math" panose="02040503050406030204" pitchFamily="18" charset="0"/>
                          </a:rPr>
                          <m:t>𝑧</m:t>
                        </m:r>
                      </m:sub>
                    </m:sSub>
                  </m:oMath>
                </a14:m>
                <a:r>
                  <a:rPr lang="nb-NO" sz="1400" dirty="0"/>
                  <a:t> gives</a:t>
                </a:r>
              </a:p>
              <a:p>
                <a:pPr lvl="1"/>
                <a14:m>
                  <m:oMath xmlns:m="http://schemas.openxmlformats.org/officeDocument/2006/math">
                    <m:r>
                      <a:rPr lang="en-GB" sz="1400" i="1">
                        <a:latin typeface="Cambria Math" panose="02040503050406030204" pitchFamily="18" charset="0"/>
                      </a:rPr>
                      <m:t>ℒ</m:t>
                    </m:r>
                    <m:r>
                      <a:rPr lang="nb-NO" sz="1400" i="1">
                        <a:latin typeface="Cambria Math" panose="02040503050406030204" pitchFamily="18" charset="0"/>
                      </a:rPr>
                      <m:t>∝</m:t>
                    </m:r>
                    <m:f>
                      <m:fPr>
                        <m:ctrlPr>
                          <a:rPr lang="nb-NO" sz="1400" i="1">
                            <a:latin typeface="Cambria Math" panose="02040503050406030204" pitchFamily="18" charset="0"/>
                          </a:rPr>
                        </m:ctrlPr>
                      </m:fPr>
                      <m:num>
                        <m:sSubSup>
                          <m:sSubSupPr>
                            <m:ctrlPr>
                              <a:rPr lang="nb-NO" sz="1400" i="1">
                                <a:latin typeface="Cambria Math" panose="02040503050406030204" pitchFamily="18" charset="0"/>
                              </a:rPr>
                            </m:ctrlPr>
                          </m:sSubSupPr>
                          <m:e>
                            <m:r>
                              <a:rPr lang="nb-NO" sz="1400" i="1">
                                <a:latin typeface="Cambria Math" panose="02040503050406030204" pitchFamily="18" charset="0"/>
                              </a:rPr>
                              <m:t>𝑛</m:t>
                            </m:r>
                          </m:e>
                          <m:sub>
                            <m:r>
                              <a:rPr lang="nb-NO" sz="1400" i="1">
                                <a:latin typeface="Cambria Math" panose="02040503050406030204" pitchFamily="18" charset="0"/>
                              </a:rPr>
                              <m:t>𝛾</m:t>
                            </m:r>
                          </m:sub>
                          <m:sup>
                            <m:r>
                              <a:rPr lang="nb-NO" sz="1400" b="0" i="1" smtClean="0">
                                <a:latin typeface="Cambria Math" panose="02040503050406030204" pitchFamily="18" charset="0"/>
                              </a:rPr>
                              <m:t>3/2</m:t>
                            </m:r>
                          </m:sup>
                        </m:sSubSup>
                        <m:r>
                          <a:rPr lang="nb-NO" sz="1400" i="1">
                            <a:latin typeface="Cambria Math" panose="02040503050406030204" pitchFamily="18" charset="0"/>
                          </a:rPr>
                          <m:t>𝜂</m:t>
                        </m:r>
                      </m:num>
                      <m:den>
                        <m:rad>
                          <m:radPr>
                            <m:degHide m:val="on"/>
                            <m:ctrlPr>
                              <a:rPr lang="nb-NO" sz="1400" i="1">
                                <a:latin typeface="Cambria Math" panose="02040503050406030204" pitchFamily="18" charset="0"/>
                              </a:rPr>
                            </m:ctrlPr>
                          </m:radPr>
                          <m:deg/>
                          <m:e>
                            <m:sSub>
                              <m:sSubPr>
                                <m:ctrlPr>
                                  <a:rPr lang="nb-NO" sz="1400" i="1">
                                    <a:latin typeface="Cambria Math" panose="02040503050406030204" pitchFamily="18" charset="0"/>
                                  </a:rPr>
                                </m:ctrlPr>
                              </m:sSubPr>
                              <m:e>
                                <m:r>
                                  <a:rPr lang="nb-NO" sz="1400" b="0" i="1" smtClean="0">
                                    <a:latin typeface="Cambria Math" panose="02040503050406030204" pitchFamily="18" charset="0"/>
                                  </a:rPr>
                                  <m:t>𝜀</m:t>
                                </m:r>
                              </m:e>
                              <m:sub>
                                <m:r>
                                  <a:rPr lang="nb-NO" sz="1400" b="0" i="1" smtClean="0">
                                    <a:latin typeface="Cambria Math" panose="02040503050406030204" pitchFamily="18" charset="0"/>
                                  </a:rPr>
                                  <m:t>𝑦</m:t>
                                </m:r>
                              </m:sub>
                            </m:sSub>
                          </m:e>
                        </m:rad>
                        <m:r>
                          <a:rPr lang="nb-NO" sz="1400" i="1">
                            <a:latin typeface="Cambria Math" panose="02040503050406030204" pitchFamily="18" charset="0"/>
                          </a:rPr>
                          <m:t> </m:t>
                        </m:r>
                        <m:sSub>
                          <m:sSubPr>
                            <m:ctrlPr>
                              <a:rPr lang="nb-NO" sz="1400" i="1">
                                <a:latin typeface="Cambria Math" panose="02040503050406030204" pitchFamily="18" charset="0"/>
                              </a:rPr>
                            </m:ctrlPr>
                          </m:sSubPr>
                          <m:e>
                            <m:r>
                              <a:rPr lang="nb-NO" sz="1400" i="1">
                                <a:latin typeface="Cambria Math" panose="02040503050406030204" pitchFamily="18" charset="0"/>
                              </a:rPr>
                              <m:t>𝜎</m:t>
                            </m:r>
                          </m:e>
                          <m:sub>
                            <m:r>
                              <a:rPr lang="nb-NO" sz="1400" b="0" i="1" smtClean="0">
                                <a:latin typeface="Cambria Math" panose="02040503050406030204" pitchFamily="18" charset="0"/>
                              </a:rPr>
                              <m:t>𝑧</m:t>
                            </m:r>
                          </m:sub>
                        </m:sSub>
                      </m:den>
                    </m:f>
                    <m:r>
                      <a:rPr lang="nb-NO" sz="1400" b="0" i="1" smtClean="0">
                        <a:latin typeface="Cambria Math" panose="02040503050406030204" pitchFamily="18" charset="0"/>
                      </a:rPr>
                      <m:t>∼</m:t>
                    </m:r>
                    <m:f>
                      <m:fPr>
                        <m:ctrlPr>
                          <a:rPr lang="nb-NO" sz="1400" b="0" i="1" smtClean="0">
                            <a:latin typeface="Cambria Math" panose="02040503050406030204" pitchFamily="18" charset="0"/>
                          </a:rPr>
                        </m:ctrlPr>
                      </m:fPr>
                      <m:num>
                        <m:r>
                          <a:rPr lang="nb-NO" sz="1400" b="0" i="1" smtClean="0">
                            <a:latin typeface="Cambria Math" panose="02040503050406030204" pitchFamily="18" charset="0"/>
                          </a:rPr>
                          <m:t>1</m:t>
                        </m:r>
                      </m:num>
                      <m:den>
                        <m:sSub>
                          <m:sSubPr>
                            <m:ctrlPr>
                              <a:rPr lang="nb-NO" sz="1400" b="0" i="1" smtClean="0">
                                <a:latin typeface="Cambria Math" panose="02040503050406030204" pitchFamily="18" charset="0"/>
                              </a:rPr>
                            </m:ctrlPr>
                          </m:sSubPr>
                          <m:e>
                            <m:r>
                              <a:rPr lang="nb-NO" sz="1400" b="0" i="1" smtClean="0">
                                <a:latin typeface="Cambria Math" panose="02040503050406030204" pitchFamily="18" charset="0"/>
                              </a:rPr>
                              <m:t>𝜎</m:t>
                            </m:r>
                          </m:e>
                          <m:sub>
                            <m:r>
                              <a:rPr lang="nb-NO" sz="1400" b="0" i="1" smtClean="0">
                                <a:latin typeface="Cambria Math" panose="02040503050406030204" pitchFamily="18" charset="0"/>
                              </a:rPr>
                              <m:t>𝑧</m:t>
                            </m:r>
                          </m:sub>
                        </m:sSub>
                      </m:den>
                    </m:f>
                  </m:oMath>
                </a14:m>
                <a:r>
                  <a:rPr lang="nb-NO" sz="1400" dirty="0"/>
                  <a:t>.</a:t>
                </a:r>
              </a:p>
              <a:p>
                <a:r>
                  <a:rPr lang="nb-NO" sz="1400" dirty="0" err="1"/>
                  <a:t>Compared</a:t>
                </a:r>
                <a:r>
                  <a:rPr lang="nb-NO" sz="1400" dirty="0"/>
                  <a:t> </a:t>
                </a:r>
                <a:r>
                  <a:rPr lang="nb-NO" sz="1400" dirty="0" err="1"/>
                  <a:t>this</a:t>
                </a:r>
                <a:r>
                  <a:rPr lang="nb-NO" sz="1400" dirty="0"/>
                  <a:t> to GP </a:t>
                </a:r>
                <a:r>
                  <a:rPr lang="nb-NO" sz="1400" dirty="0" err="1"/>
                  <a:t>results</a:t>
                </a:r>
                <a:r>
                  <a:rPr lang="nb-NO" sz="1400" dirty="0"/>
                  <a:t> by plotting </a:t>
                </a:r>
                <a:r>
                  <a:rPr lang="nb-NO" sz="1400" dirty="0" err="1"/>
                  <a:t>the</a:t>
                </a:r>
                <a:r>
                  <a:rPr lang="nb-NO" sz="1400" dirty="0"/>
                  <a:t> </a:t>
                </a:r>
                <a:r>
                  <a:rPr lang="nb-NO" sz="1400" dirty="0" err="1"/>
                  <a:t>maximum</a:t>
                </a:r>
                <a:r>
                  <a:rPr lang="nb-NO" sz="1400" dirty="0"/>
                  <a:t> </a:t>
                </a:r>
                <a14:m>
                  <m:oMath xmlns:m="http://schemas.openxmlformats.org/officeDocument/2006/math">
                    <m:r>
                      <a:rPr lang="en-GB" sz="1400" i="1">
                        <a:latin typeface="Cambria Math" panose="02040503050406030204" pitchFamily="18" charset="0"/>
                      </a:rPr>
                      <m:t>ℒ</m:t>
                    </m:r>
                  </m:oMath>
                </a14:m>
                <a:r>
                  <a:rPr lang="nb-NO" sz="1400" dirty="0"/>
                  <a:t> for </a:t>
                </a:r>
                <a:r>
                  <a:rPr lang="nb-NO" sz="1400" dirty="0" err="1"/>
                  <a:t>each</a:t>
                </a:r>
                <a:r>
                  <a:rPr lang="nb-NO" sz="1400" dirty="0"/>
                  <a:t> </a:t>
                </a:r>
                <a14:m>
                  <m:oMath xmlns:m="http://schemas.openxmlformats.org/officeDocument/2006/math">
                    <m:sSub>
                      <m:sSubPr>
                        <m:ctrlPr>
                          <a:rPr lang="nb-NO" sz="1400" i="1">
                            <a:latin typeface="Cambria Math" panose="02040503050406030204" pitchFamily="18" charset="0"/>
                          </a:rPr>
                        </m:ctrlPr>
                      </m:sSubPr>
                      <m:e>
                        <m:r>
                          <a:rPr lang="nb-NO" sz="1400" i="1">
                            <a:latin typeface="Cambria Math" panose="02040503050406030204" pitchFamily="18" charset="0"/>
                          </a:rPr>
                          <m:t>𝜎</m:t>
                        </m:r>
                      </m:e>
                      <m:sub>
                        <m:r>
                          <a:rPr lang="nb-NO" sz="1400" i="1">
                            <a:latin typeface="Cambria Math" panose="02040503050406030204" pitchFamily="18" charset="0"/>
                          </a:rPr>
                          <m:t>𝑧</m:t>
                        </m:r>
                      </m:sub>
                    </m:sSub>
                  </m:oMath>
                </a14:m>
                <a:r>
                  <a:rPr lang="nb-NO" sz="1400" dirty="0"/>
                  <a:t> against </a:t>
                </a:r>
                <a14:m>
                  <m:oMath xmlns:m="http://schemas.openxmlformats.org/officeDocument/2006/math">
                    <m:sSub>
                      <m:sSubPr>
                        <m:ctrlPr>
                          <a:rPr lang="nb-NO" sz="1400" i="1">
                            <a:latin typeface="Cambria Math" panose="02040503050406030204" pitchFamily="18" charset="0"/>
                          </a:rPr>
                        </m:ctrlPr>
                      </m:sSubPr>
                      <m:e>
                        <m:r>
                          <a:rPr lang="nb-NO" sz="1400" i="1">
                            <a:latin typeface="Cambria Math" panose="02040503050406030204" pitchFamily="18" charset="0"/>
                          </a:rPr>
                          <m:t>𝜎</m:t>
                        </m:r>
                      </m:e>
                      <m:sub>
                        <m:r>
                          <a:rPr lang="nb-NO" sz="1400" i="1">
                            <a:latin typeface="Cambria Math" panose="02040503050406030204" pitchFamily="18" charset="0"/>
                          </a:rPr>
                          <m:t>𝑧</m:t>
                        </m:r>
                      </m:sub>
                    </m:sSub>
                  </m:oMath>
                </a14:m>
                <a:r>
                  <a:rPr lang="nb-NO" sz="1400" dirty="0"/>
                  <a:t>.</a:t>
                </a:r>
              </a:p>
            </p:txBody>
          </p:sp>
        </mc:Choice>
        <mc:Fallback xmlns="">
          <p:sp>
            <p:nvSpPr>
              <p:cNvPr id="3" name="Plassholder for innhold 2">
                <a:extLst>
                  <a:ext uri="{FF2B5EF4-FFF2-40B4-BE49-F238E27FC236}">
                    <a16:creationId xmlns:a16="http://schemas.microsoft.com/office/drawing/2014/main" id="{FB79907E-CBB1-43E6-A147-7B6748FD3FE3}"/>
                  </a:ext>
                </a:extLst>
              </p:cNvPr>
              <p:cNvSpPr>
                <a:spLocks noGrp="1" noRot="1" noChangeAspect="1" noMove="1" noResize="1" noEditPoints="1" noAdjustHandles="1" noChangeArrowheads="1" noChangeShapeType="1" noTextEdit="1"/>
              </p:cNvSpPr>
              <p:nvPr>
                <p:ph idx="1"/>
              </p:nvPr>
            </p:nvSpPr>
            <p:spPr>
              <a:blipFill>
                <a:blip r:embed="rId3"/>
                <a:stretch>
                  <a:fillRect t="-380"/>
                </a:stretch>
              </a:blipFill>
            </p:spPr>
            <p:txBody>
              <a:bodyPr/>
              <a:lstStyle/>
              <a:p>
                <a:r>
                  <a:rPr lang="nb-NO">
                    <a:noFill/>
                  </a:rPr>
                  <a:t> </a:t>
                </a:r>
              </a:p>
            </p:txBody>
          </p:sp>
        </mc:Fallback>
      </mc:AlternateContent>
      <p:sp>
        <p:nvSpPr>
          <p:cNvPr id="5" name="Plassholder for dato 4">
            <a:extLst>
              <a:ext uri="{FF2B5EF4-FFF2-40B4-BE49-F238E27FC236}">
                <a16:creationId xmlns:a16="http://schemas.microsoft.com/office/drawing/2014/main" id="{25367C77-6440-411B-84C2-DD1DD2EA9B8F}"/>
              </a:ext>
            </a:extLst>
          </p:cNvPr>
          <p:cNvSpPr>
            <a:spLocks noGrp="1"/>
          </p:cNvSpPr>
          <p:nvPr>
            <p:ph type="dt" sz="half" idx="2"/>
          </p:nvPr>
        </p:nvSpPr>
        <p:spPr/>
        <p:txBody>
          <a:bodyPr/>
          <a:lstStyle/>
          <a:p>
            <a:r>
              <a:rPr lang="en-US"/>
              <a:t>Ben Chen, CERN/University of Oslo</a:t>
            </a:r>
            <a:endParaRPr lang="en-US" dirty="0"/>
          </a:p>
        </p:txBody>
      </p:sp>
      <p:sp>
        <p:nvSpPr>
          <p:cNvPr id="6" name="Plassholder for bunntekst 5">
            <a:extLst>
              <a:ext uri="{FF2B5EF4-FFF2-40B4-BE49-F238E27FC236}">
                <a16:creationId xmlns:a16="http://schemas.microsoft.com/office/drawing/2014/main" id="{A726EBCE-670F-404D-A386-1343ED252B54}"/>
              </a:ext>
            </a:extLst>
          </p:cNvPr>
          <p:cNvSpPr>
            <a:spLocks noGrp="1"/>
          </p:cNvSpPr>
          <p:nvPr>
            <p:ph type="ftr" sz="quarter" idx="3"/>
          </p:nvPr>
        </p:nvSpPr>
        <p:spPr/>
        <p:txBody>
          <a:bodyPr/>
          <a:lstStyle/>
          <a:p>
            <a:r>
              <a:rPr lang="en-US" dirty="0"/>
              <a:t>29/04/2020</a:t>
            </a:r>
          </a:p>
        </p:txBody>
      </p:sp>
      <p:sp>
        <p:nvSpPr>
          <p:cNvPr id="7" name="Plassholder for lysbildenummer 6">
            <a:extLst>
              <a:ext uri="{FF2B5EF4-FFF2-40B4-BE49-F238E27FC236}">
                <a16:creationId xmlns:a16="http://schemas.microsoft.com/office/drawing/2014/main" id="{C1384E8D-382E-4CE0-BF70-731EDFC67C11}"/>
              </a:ext>
            </a:extLst>
          </p:cNvPr>
          <p:cNvSpPr>
            <a:spLocks noGrp="1"/>
          </p:cNvSpPr>
          <p:nvPr>
            <p:ph type="sldNum" sz="quarter" idx="4"/>
          </p:nvPr>
        </p:nvSpPr>
        <p:spPr/>
        <p:txBody>
          <a:bodyPr/>
          <a:lstStyle/>
          <a:p>
            <a:fld id="{17918391-D411-FE40-AAD7-861AE5233E0E}" type="slidenum">
              <a:rPr lang="en-US" smtClean="0"/>
              <a:pPr/>
              <a:t>18</a:t>
            </a:fld>
            <a:endParaRPr lang="en-US"/>
          </a:p>
        </p:txBody>
      </p:sp>
      <p:pic>
        <p:nvPicPr>
          <p:cNvPr id="8" name="Plassholder for innhold 20">
            <a:extLst>
              <a:ext uri="{FF2B5EF4-FFF2-40B4-BE49-F238E27FC236}">
                <a16:creationId xmlns:a16="http://schemas.microsoft.com/office/drawing/2014/main" id="{ABD54CC0-6969-48ED-BA70-DF25BEF5A3EA}"/>
              </a:ext>
            </a:extLst>
          </p:cNvPr>
          <p:cNvPicPr>
            <a:picLocks noChangeAspect="1"/>
          </p:cNvPicPr>
          <p:nvPr/>
        </p:nvPicPr>
        <p:blipFill>
          <a:blip r:embed="rId4"/>
          <a:stretch>
            <a:fillRect/>
          </a:stretch>
        </p:blipFill>
        <p:spPr>
          <a:xfrm>
            <a:off x="2060336" y="2571750"/>
            <a:ext cx="2511664" cy="2093649"/>
          </a:xfrm>
          <a:prstGeom prst="rect">
            <a:avLst/>
          </a:prstGeom>
        </p:spPr>
      </p:pic>
      <p:pic>
        <p:nvPicPr>
          <p:cNvPr id="4" name="Bilde 3" descr="Et bilde som inneholder tekst, kart&#10;&#10;Automatisk generert beskrivelse">
            <a:extLst>
              <a:ext uri="{FF2B5EF4-FFF2-40B4-BE49-F238E27FC236}">
                <a16:creationId xmlns:a16="http://schemas.microsoft.com/office/drawing/2014/main" id="{CA253A91-CD8D-4FEE-8291-9092067D1728}"/>
              </a:ext>
            </a:extLst>
          </p:cNvPr>
          <p:cNvPicPr>
            <a:picLocks noChangeAspect="1"/>
          </p:cNvPicPr>
          <p:nvPr/>
        </p:nvPicPr>
        <p:blipFill>
          <a:blip r:embed="rId5"/>
          <a:stretch>
            <a:fillRect/>
          </a:stretch>
        </p:blipFill>
        <p:spPr>
          <a:xfrm>
            <a:off x="4999945" y="2595777"/>
            <a:ext cx="2482840" cy="2069622"/>
          </a:xfrm>
          <a:prstGeom prst="rect">
            <a:avLst/>
          </a:prstGeom>
        </p:spPr>
      </p:pic>
    </p:spTree>
    <p:extLst>
      <p:ext uri="{BB962C8B-B14F-4D97-AF65-F5344CB8AC3E}">
        <p14:creationId xmlns:p14="http://schemas.microsoft.com/office/powerpoint/2010/main" val="16747872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181F071-DF90-407A-9510-481BA943ADF1}"/>
              </a:ext>
            </a:extLst>
          </p:cNvPr>
          <p:cNvSpPr>
            <a:spLocks noGrp="1"/>
          </p:cNvSpPr>
          <p:nvPr>
            <p:ph type="title"/>
          </p:nvPr>
        </p:nvSpPr>
        <p:spPr/>
        <p:txBody>
          <a:bodyPr/>
          <a:lstStyle/>
          <a:p>
            <a:r>
              <a:rPr lang="nb-NO" dirty="0" err="1"/>
              <a:t>Some</a:t>
            </a:r>
            <a:r>
              <a:rPr lang="nb-NO" dirty="0"/>
              <a:t> </a:t>
            </a:r>
            <a:r>
              <a:rPr lang="nb-NO" dirty="0" err="1"/>
              <a:t>key</a:t>
            </a:r>
            <a:r>
              <a:rPr lang="nb-NO" dirty="0"/>
              <a:t> </a:t>
            </a:r>
            <a:r>
              <a:rPr lang="nb-NO" dirty="0" err="1"/>
              <a:t>figures</a:t>
            </a:r>
            <a:endParaRPr lang="nb-NO" dirty="0"/>
          </a:p>
        </p:txBody>
      </p:sp>
      <p:pic>
        <p:nvPicPr>
          <p:cNvPr id="12" name="Plassholder for innhold 11" descr="Et bilde som inneholder tekst&#10;&#10;Automatisk generert beskrivelse">
            <a:extLst>
              <a:ext uri="{FF2B5EF4-FFF2-40B4-BE49-F238E27FC236}">
                <a16:creationId xmlns:a16="http://schemas.microsoft.com/office/drawing/2014/main" id="{B52E3824-418A-4444-83BB-D5334509F0FF}"/>
              </a:ext>
            </a:extLst>
          </p:cNvPr>
          <p:cNvPicPr>
            <a:picLocks noGrp="1" noChangeAspect="1"/>
          </p:cNvPicPr>
          <p:nvPr>
            <p:ph sz="half" idx="1"/>
          </p:nvPr>
        </p:nvPicPr>
        <p:blipFill>
          <a:blip r:embed="rId3"/>
          <a:stretch>
            <a:fillRect/>
          </a:stretch>
        </p:blipFill>
        <p:spPr>
          <a:xfrm>
            <a:off x="4191000" y="1063229"/>
            <a:ext cx="3657600" cy="1947791"/>
          </a:xfrm>
        </p:spPr>
      </p:pic>
      <mc:AlternateContent xmlns:mc="http://schemas.openxmlformats.org/markup-compatibility/2006" xmlns:a14="http://schemas.microsoft.com/office/drawing/2010/main">
        <mc:Choice Requires="a14">
          <p:sp>
            <p:nvSpPr>
              <p:cNvPr id="10" name="Plassholder for innhold 9">
                <a:extLst>
                  <a:ext uri="{FF2B5EF4-FFF2-40B4-BE49-F238E27FC236}">
                    <a16:creationId xmlns:a16="http://schemas.microsoft.com/office/drawing/2014/main" id="{9B8D8559-3954-4EA6-BD2D-FE1D557C9DCB}"/>
                  </a:ext>
                </a:extLst>
              </p:cNvPr>
              <p:cNvSpPr>
                <a:spLocks noGrp="1"/>
              </p:cNvSpPr>
              <p:nvPr>
                <p:ph sz="half" idx="2"/>
              </p:nvPr>
            </p:nvSpPr>
            <p:spPr>
              <a:xfrm>
                <a:off x="457200" y="1149108"/>
                <a:ext cx="3657600" cy="2129801"/>
              </a:xfrm>
            </p:spPr>
            <p:txBody>
              <a:bodyPr>
                <a:normAutofit fontScale="92500" lnSpcReduction="10000"/>
              </a:bodyPr>
              <a:lstStyle/>
              <a:p>
                <a:r>
                  <a:rPr lang="nb-NO" dirty="0"/>
                  <a:t>So far </a:t>
                </a:r>
                <a:r>
                  <a:rPr lang="nb-NO" dirty="0" err="1"/>
                  <a:t>only</a:t>
                </a:r>
                <a:r>
                  <a:rPr lang="nb-NO" dirty="0"/>
                  <a:t> </a:t>
                </a:r>
                <a:r>
                  <a:rPr lang="nb-NO" dirty="0" err="1"/>
                  <a:t>considered</a:t>
                </a:r>
                <a:r>
                  <a:rPr lang="nb-NO" dirty="0"/>
                  <a:t> </a:t>
                </a:r>
                <a:r>
                  <a:rPr lang="nb-NO" dirty="0" err="1"/>
                  <a:t>equal</a:t>
                </a:r>
                <a:r>
                  <a:rPr lang="nb-NO" dirty="0"/>
                  <a:t> charges in </a:t>
                </a:r>
                <a:r>
                  <a:rPr lang="nb-NO" dirty="0" err="1"/>
                  <a:t>both</a:t>
                </a:r>
                <a:r>
                  <a:rPr lang="nb-NO" dirty="0"/>
                  <a:t> beams.</a:t>
                </a:r>
              </a:p>
              <a:p>
                <a14:m>
                  <m:oMath xmlns:m="http://schemas.openxmlformats.org/officeDocument/2006/math">
                    <m:sSup>
                      <m:sSupPr>
                        <m:ctrlPr>
                          <a:rPr lang="en-GB" i="1">
                            <a:latin typeface="Cambria Math" panose="02040503050406030204" pitchFamily="18" charset="0"/>
                          </a:rPr>
                        </m:ctrlPr>
                      </m:sSupPr>
                      <m:e>
                        <m:r>
                          <m:rPr>
                            <m:sty m:val="p"/>
                          </m:rPr>
                          <a:rPr lang="en-GB">
                            <a:latin typeface="Cambria Math" panose="02040503050406030204" pitchFamily="18" charset="0"/>
                          </a:rPr>
                          <m:t>e</m:t>
                        </m:r>
                      </m:e>
                      <m:sup>
                        <m:r>
                          <a:rPr lang="en-GB" i="1">
                            <a:latin typeface="Cambria Math" panose="02040503050406030204" pitchFamily="18" charset="0"/>
                          </a:rPr>
                          <m:t>+</m:t>
                        </m:r>
                      </m:sup>
                    </m:sSup>
                  </m:oMath>
                </a14:m>
                <a:r>
                  <a:rPr lang="nb-NO" dirty="0"/>
                  <a:t> </a:t>
                </a:r>
                <a:r>
                  <a:rPr lang="nb-NO" dirty="0" err="1"/>
                  <a:t>challenging</a:t>
                </a:r>
                <a:r>
                  <a:rPr lang="nb-NO" dirty="0"/>
                  <a:t> to </a:t>
                </a:r>
                <a:r>
                  <a:rPr lang="nb-NO" dirty="0" err="1"/>
                  <a:t>accelerate</a:t>
                </a:r>
                <a:r>
                  <a:rPr lang="nb-NO" dirty="0"/>
                  <a:t> in plasma.</a:t>
                </a:r>
              </a:p>
              <a:p>
                <a:r>
                  <a:rPr lang="nb-NO" dirty="0" err="1"/>
                  <a:t>Also</a:t>
                </a:r>
                <a:r>
                  <a:rPr lang="nb-NO" dirty="0"/>
                  <a:t> </a:t>
                </a:r>
                <a:r>
                  <a:rPr lang="nb-NO" dirty="0" err="1"/>
                  <a:t>looked</a:t>
                </a:r>
                <a:r>
                  <a:rPr lang="nb-NO" dirty="0"/>
                  <a:t> at a case </a:t>
                </a:r>
                <a:r>
                  <a:rPr lang="nb-NO" dirty="0" err="1"/>
                  <a:t>with</a:t>
                </a:r>
                <a:r>
                  <a:rPr lang="nb-NO" dirty="0"/>
                  <a:t> </a:t>
                </a:r>
                <a:r>
                  <a:rPr lang="nb-NO" dirty="0" err="1"/>
                  <a:t>reduced</a:t>
                </a:r>
                <a:r>
                  <a:rPr lang="nb-NO" dirty="0"/>
                  <a:t> </a:t>
                </a:r>
                <a14:m>
                  <m:oMath xmlns:m="http://schemas.openxmlformats.org/officeDocument/2006/math">
                    <m:sSup>
                      <m:sSupPr>
                        <m:ctrlPr>
                          <a:rPr lang="en-GB" i="1">
                            <a:latin typeface="Cambria Math" panose="02040503050406030204" pitchFamily="18" charset="0"/>
                          </a:rPr>
                        </m:ctrlPr>
                      </m:sSupPr>
                      <m:e>
                        <m:r>
                          <m:rPr>
                            <m:sty m:val="p"/>
                          </m:rPr>
                          <a:rPr lang="en-GB">
                            <a:latin typeface="Cambria Math" panose="02040503050406030204" pitchFamily="18" charset="0"/>
                          </a:rPr>
                          <m:t>e</m:t>
                        </m:r>
                      </m:e>
                      <m:sup>
                        <m:r>
                          <a:rPr lang="en-GB" i="1">
                            <a:latin typeface="Cambria Math" panose="02040503050406030204" pitchFamily="18" charset="0"/>
                          </a:rPr>
                          <m:t>+</m:t>
                        </m:r>
                      </m:sup>
                    </m:sSup>
                  </m:oMath>
                </a14:m>
                <a:r>
                  <a:rPr lang="nb-NO" dirty="0"/>
                  <a:t> beam charge.</a:t>
                </a:r>
              </a:p>
              <a:p>
                <a:r>
                  <a:rPr lang="nb-NO" dirty="0"/>
                  <a:t>For </a:t>
                </a:r>
                <a:r>
                  <a:rPr lang="nb-NO" dirty="0" err="1"/>
                  <a:t>comparison</a:t>
                </a:r>
                <a:r>
                  <a:rPr lang="nb-NO" dirty="0"/>
                  <a:t> </a:t>
                </a:r>
                <a:r>
                  <a:rPr lang="nb-NO" dirty="0" err="1"/>
                  <a:t>with</a:t>
                </a:r>
                <a:r>
                  <a:rPr lang="nb-NO" dirty="0"/>
                  <a:t> CLIC, </a:t>
                </a:r>
                <a:r>
                  <a:rPr lang="nb-NO" dirty="0" err="1"/>
                  <a:t>also</a:t>
                </a:r>
                <a:r>
                  <a:rPr lang="nb-NO" dirty="0"/>
                  <a:t> </a:t>
                </a:r>
                <a:r>
                  <a:rPr lang="nb-NO" dirty="0" err="1"/>
                  <a:t>included</a:t>
                </a:r>
                <a:r>
                  <a:rPr lang="nb-NO" dirty="0"/>
                  <a:t> </a:t>
                </a:r>
                <a:r>
                  <a:rPr lang="nb-NO" dirty="0" err="1"/>
                  <a:t>values</a:t>
                </a:r>
                <a:r>
                  <a:rPr lang="nb-NO" dirty="0"/>
                  <a:t> </a:t>
                </a:r>
                <a:r>
                  <a:rPr lang="nb-NO" dirty="0" err="1"/>
                  <a:t>corresponding</a:t>
                </a:r>
                <a:r>
                  <a:rPr lang="nb-NO" dirty="0"/>
                  <a:t> to 14 MW beam </a:t>
                </a:r>
                <a:r>
                  <a:rPr lang="nb-NO" dirty="0" err="1"/>
                  <a:t>power</a:t>
                </a:r>
                <a:r>
                  <a:rPr lang="nb-NO" dirty="0"/>
                  <a:t>. </a:t>
                </a:r>
              </a:p>
            </p:txBody>
          </p:sp>
        </mc:Choice>
        <mc:Fallback xmlns="">
          <p:sp>
            <p:nvSpPr>
              <p:cNvPr id="10" name="Plassholder for innhold 9">
                <a:extLst>
                  <a:ext uri="{FF2B5EF4-FFF2-40B4-BE49-F238E27FC236}">
                    <a16:creationId xmlns:a16="http://schemas.microsoft.com/office/drawing/2014/main" id="{9B8D8559-3954-4EA6-BD2D-FE1D557C9DCB}"/>
                  </a:ext>
                </a:extLst>
              </p:cNvPr>
              <p:cNvSpPr>
                <a:spLocks noGrp="1" noRot="1" noChangeAspect="1" noMove="1" noResize="1" noEditPoints="1" noAdjustHandles="1" noChangeArrowheads="1" noChangeShapeType="1" noTextEdit="1"/>
              </p:cNvSpPr>
              <p:nvPr>
                <p:ph sz="half" idx="2"/>
              </p:nvPr>
            </p:nvSpPr>
            <p:spPr>
              <a:xfrm>
                <a:off x="457200" y="1149108"/>
                <a:ext cx="3657600" cy="2129801"/>
              </a:xfrm>
              <a:blipFill>
                <a:blip r:embed="rId4"/>
                <a:stretch>
                  <a:fillRect t="-1719" b="-860"/>
                </a:stretch>
              </a:blipFill>
            </p:spPr>
            <p:txBody>
              <a:bodyPr/>
              <a:lstStyle/>
              <a:p>
                <a:r>
                  <a:rPr lang="nb-NO">
                    <a:noFill/>
                  </a:rPr>
                  <a:t> </a:t>
                </a:r>
              </a:p>
            </p:txBody>
          </p:sp>
        </mc:Fallback>
      </mc:AlternateContent>
      <p:sp>
        <p:nvSpPr>
          <p:cNvPr id="4" name="Plassholder for dato 3">
            <a:extLst>
              <a:ext uri="{FF2B5EF4-FFF2-40B4-BE49-F238E27FC236}">
                <a16:creationId xmlns:a16="http://schemas.microsoft.com/office/drawing/2014/main" id="{B8A1E0A2-4F71-4F5C-A9DF-F85655220EDD}"/>
              </a:ext>
            </a:extLst>
          </p:cNvPr>
          <p:cNvSpPr>
            <a:spLocks noGrp="1"/>
          </p:cNvSpPr>
          <p:nvPr>
            <p:ph type="dt" sz="half" idx="10"/>
          </p:nvPr>
        </p:nvSpPr>
        <p:spPr/>
        <p:txBody>
          <a:bodyPr/>
          <a:lstStyle/>
          <a:p>
            <a:r>
              <a:rPr lang="en-US"/>
              <a:t>Ben Chen, CERN/University of Oslo</a:t>
            </a:r>
            <a:endParaRPr lang="en-US" dirty="0"/>
          </a:p>
        </p:txBody>
      </p:sp>
      <p:sp>
        <p:nvSpPr>
          <p:cNvPr id="5" name="Plassholder for bunntekst 4">
            <a:extLst>
              <a:ext uri="{FF2B5EF4-FFF2-40B4-BE49-F238E27FC236}">
                <a16:creationId xmlns:a16="http://schemas.microsoft.com/office/drawing/2014/main" id="{4AA88021-CD94-4C95-A0B8-222FC6716FD4}"/>
              </a:ext>
            </a:extLst>
          </p:cNvPr>
          <p:cNvSpPr>
            <a:spLocks noGrp="1"/>
          </p:cNvSpPr>
          <p:nvPr>
            <p:ph type="ftr" sz="quarter" idx="3"/>
          </p:nvPr>
        </p:nvSpPr>
        <p:spPr/>
        <p:txBody>
          <a:bodyPr/>
          <a:lstStyle/>
          <a:p>
            <a:r>
              <a:rPr lang="en-US"/>
              <a:t>17/09/2019</a:t>
            </a:r>
            <a:endParaRPr lang="en-US" dirty="0"/>
          </a:p>
        </p:txBody>
      </p:sp>
      <p:sp>
        <p:nvSpPr>
          <p:cNvPr id="6" name="Plassholder for lysbildenummer 5">
            <a:extLst>
              <a:ext uri="{FF2B5EF4-FFF2-40B4-BE49-F238E27FC236}">
                <a16:creationId xmlns:a16="http://schemas.microsoft.com/office/drawing/2014/main" id="{25CB8748-435E-48D6-BCF9-35DBA1EE85BE}"/>
              </a:ext>
            </a:extLst>
          </p:cNvPr>
          <p:cNvSpPr>
            <a:spLocks noGrp="1"/>
          </p:cNvSpPr>
          <p:nvPr>
            <p:ph type="sldNum" sz="quarter" idx="4"/>
          </p:nvPr>
        </p:nvSpPr>
        <p:spPr/>
        <p:txBody>
          <a:bodyPr/>
          <a:lstStyle/>
          <a:p>
            <a:fld id="{17918391-D411-FE40-AAD7-861AE5233E0E}" type="slidenum">
              <a:rPr lang="en-US" smtClean="0"/>
              <a:pPr/>
              <a:t>19</a:t>
            </a:fld>
            <a:endParaRPr lang="en-US"/>
          </a:p>
        </p:txBody>
      </p:sp>
      <p:pic>
        <p:nvPicPr>
          <p:cNvPr id="14" name="Bilde 13" descr="Et bilde som inneholder skjermbilde, klokke&#10;&#10;Automatisk generert beskrivelse">
            <a:extLst>
              <a:ext uri="{FF2B5EF4-FFF2-40B4-BE49-F238E27FC236}">
                <a16:creationId xmlns:a16="http://schemas.microsoft.com/office/drawing/2014/main" id="{6ED7C92D-2757-40C6-91A3-C986C7CE5394}"/>
              </a:ext>
            </a:extLst>
          </p:cNvPr>
          <p:cNvPicPr>
            <a:picLocks noChangeAspect="1"/>
          </p:cNvPicPr>
          <p:nvPr/>
        </p:nvPicPr>
        <p:blipFill>
          <a:blip r:embed="rId5"/>
          <a:stretch>
            <a:fillRect/>
          </a:stretch>
        </p:blipFill>
        <p:spPr>
          <a:xfrm>
            <a:off x="1525156" y="3352588"/>
            <a:ext cx="6226696" cy="1021704"/>
          </a:xfrm>
          <a:prstGeom prst="rect">
            <a:avLst/>
          </a:prstGeom>
        </p:spPr>
      </p:pic>
      <mc:AlternateContent xmlns:mc="http://schemas.openxmlformats.org/markup-compatibility/2006" xmlns:a14="http://schemas.microsoft.com/office/drawing/2010/main">
        <mc:Choice Requires="a14">
          <p:sp>
            <p:nvSpPr>
              <p:cNvPr id="15" name="TekstSylinder 14">
                <a:extLst>
                  <a:ext uri="{FF2B5EF4-FFF2-40B4-BE49-F238E27FC236}">
                    <a16:creationId xmlns:a16="http://schemas.microsoft.com/office/drawing/2014/main" id="{E08175DF-3BB4-4517-91DA-C2359C1AB047}"/>
                  </a:ext>
                </a:extLst>
              </p:cNvPr>
              <p:cNvSpPr txBox="1"/>
              <p:nvPr/>
            </p:nvSpPr>
            <p:spPr>
              <a:xfrm>
                <a:off x="6215076" y="4374292"/>
                <a:ext cx="1633524" cy="261610"/>
              </a:xfrm>
              <a:prstGeom prst="rect">
                <a:avLst/>
              </a:prstGeom>
              <a:noFill/>
            </p:spPr>
            <p:txBody>
              <a:bodyPr wrap="none" rtlCol="0">
                <a:spAutoFit/>
              </a:bodyPr>
              <a:lstStyle/>
              <a:p>
                <a:r>
                  <a:rPr lang="nb-NO" sz="1100" dirty="0"/>
                  <a:t>For </a:t>
                </a:r>
                <a14:m>
                  <m:oMath xmlns:m="http://schemas.openxmlformats.org/officeDocument/2006/math">
                    <m:sSub>
                      <m:sSubPr>
                        <m:ctrlPr>
                          <a:rPr lang="nb-NO" sz="1100" i="1" dirty="0">
                            <a:latin typeface="Cambria Math" panose="02040503050406030204" pitchFamily="18" charset="0"/>
                          </a:rPr>
                        </m:ctrlPr>
                      </m:sSubPr>
                      <m:e>
                        <m:r>
                          <a:rPr lang="nb-NO" sz="1100" i="1" dirty="0">
                            <a:latin typeface="Cambria Math" panose="02040503050406030204" pitchFamily="18" charset="0"/>
                          </a:rPr>
                          <m:t>𝑓</m:t>
                        </m:r>
                      </m:e>
                      <m:sub>
                        <m:r>
                          <m:rPr>
                            <m:sty m:val="p"/>
                          </m:rPr>
                          <a:rPr lang="nb-NO" sz="1100" dirty="0">
                            <a:latin typeface="Cambria Math" panose="02040503050406030204" pitchFamily="18" charset="0"/>
                          </a:rPr>
                          <m:t>r</m:t>
                        </m:r>
                      </m:sub>
                    </m:sSub>
                    <m:r>
                      <a:rPr lang="nb-NO" sz="1100" i="1" dirty="0">
                        <a:latin typeface="Cambria Math" panose="02040503050406030204" pitchFamily="18" charset="0"/>
                      </a:rPr>
                      <m:t>=10 </m:t>
                    </m:r>
                    <m:r>
                      <m:rPr>
                        <m:sty m:val="p"/>
                      </m:rPr>
                      <a:rPr lang="nb-NO" sz="1100" dirty="0">
                        <a:latin typeface="Cambria Math" panose="02040503050406030204" pitchFamily="18" charset="0"/>
                      </a:rPr>
                      <m:t>kHz</m:t>
                    </m:r>
                  </m:oMath>
                </a14:m>
                <a:r>
                  <a:rPr lang="nb-NO" sz="1100" dirty="0"/>
                  <a:t>, </a:t>
                </a:r>
                <a14:m>
                  <m:oMath xmlns:m="http://schemas.openxmlformats.org/officeDocument/2006/math">
                    <m:sSub>
                      <m:sSubPr>
                        <m:ctrlPr>
                          <a:rPr lang="nb-NO" sz="1100" i="1" dirty="0">
                            <a:latin typeface="Cambria Math" panose="02040503050406030204" pitchFamily="18" charset="0"/>
                          </a:rPr>
                        </m:ctrlPr>
                      </m:sSubPr>
                      <m:e>
                        <m:r>
                          <a:rPr lang="nb-NO" sz="1100" i="1" dirty="0">
                            <a:latin typeface="Cambria Math" panose="02040503050406030204" pitchFamily="18" charset="0"/>
                          </a:rPr>
                          <m:t>𝑛</m:t>
                        </m:r>
                      </m:e>
                      <m:sub>
                        <m:r>
                          <m:rPr>
                            <m:sty m:val="p"/>
                          </m:rPr>
                          <a:rPr lang="nb-NO" sz="1100" dirty="0">
                            <a:latin typeface="Cambria Math" panose="02040503050406030204" pitchFamily="18" charset="0"/>
                          </a:rPr>
                          <m:t>b</m:t>
                        </m:r>
                      </m:sub>
                    </m:sSub>
                    <m:r>
                      <a:rPr lang="nb-NO" sz="1100" i="1" dirty="0">
                        <a:latin typeface="Cambria Math" panose="02040503050406030204" pitchFamily="18" charset="0"/>
                      </a:rPr>
                      <m:t>=1</m:t>
                    </m:r>
                  </m:oMath>
                </a14:m>
                <a:endParaRPr lang="nb-NO" sz="1100" dirty="0"/>
              </a:p>
            </p:txBody>
          </p:sp>
        </mc:Choice>
        <mc:Fallback xmlns="">
          <p:sp>
            <p:nvSpPr>
              <p:cNvPr id="15" name="TekstSylinder 14">
                <a:extLst>
                  <a:ext uri="{FF2B5EF4-FFF2-40B4-BE49-F238E27FC236}">
                    <a16:creationId xmlns:a16="http://schemas.microsoft.com/office/drawing/2014/main" id="{E08175DF-3BB4-4517-91DA-C2359C1AB047}"/>
                  </a:ext>
                </a:extLst>
              </p:cNvPr>
              <p:cNvSpPr txBox="1">
                <a:spLocks noRot="1" noChangeAspect="1" noMove="1" noResize="1" noEditPoints="1" noAdjustHandles="1" noChangeArrowheads="1" noChangeShapeType="1" noTextEdit="1"/>
              </p:cNvSpPr>
              <p:nvPr/>
            </p:nvSpPr>
            <p:spPr>
              <a:xfrm>
                <a:off x="6215076" y="4374292"/>
                <a:ext cx="1633524" cy="261610"/>
              </a:xfrm>
              <a:prstGeom prst="rect">
                <a:avLst/>
              </a:prstGeom>
              <a:blipFill>
                <a:blip r:embed="rId6"/>
                <a:stretch>
                  <a:fillRect t="-2381" b="-16667"/>
                </a:stretch>
              </a:blipFill>
            </p:spPr>
            <p:txBody>
              <a:bodyPr/>
              <a:lstStyle/>
              <a:p>
                <a:r>
                  <a:rPr lang="nb-NO">
                    <a:noFill/>
                  </a:rPr>
                  <a:t> </a:t>
                </a:r>
              </a:p>
            </p:txBody>
          </p:sp>
        </mc:Fallback>
      </mc:AlternateContent>
    </p:spTree>
    <p:extLst>
      <p:ext uri="{BB962C8B-B14F-4D97-AF65-F5344CB8AC3E}">
        <p14:creationId xmlns:p14="http://schemas.microsoft.com/office/powerpoint/2010/main" val="27678570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tel 4">
            <a:extLst>
              <a:ext uri="{FF2B5EF4-FFF2-40B4-BE49-F238E27FC236}">
                <a16:creationId xmlns:a16="http://schemas.microsoft.com/office/drawing/2014/main" id="{0A1C4B5C-AB26-4094-BCB2-B1657BA3A76F}"/>
              </a:ext>
            </a:extLst>
          </p:cNvPr>
          <p:cNvSpPr>
            <a:spLocks noGrp="1"/>
          </p:cNvSpPr>
          <p:nvPr>
            <p:ph type="title"/>
          </p:nvPr>
        </p:nvSpPr>
        <p:spPr>
          <a:xfrm>
            <a:off x="457200" y="1833611"/>
            <a:ext cx="8226854" cy="705332"/>
          </a:xfrm>
        </p:spPr>
        <p:txBody>
          <a:bodyPr>
            <a:normAutofit fontScale="90000"/>
          </a:bodyPr>
          <a:lstStyle/>
          <a:p>
            <a:pPr algn="ctr"/>
            <a:r>
              <a:rPr lang="en-GB" dirty="0"/>
              <a:t>Parameter Considerations for a 3 </a:t>
            </a:r>
            <a:r>
              <a:rPr lang="en-GB" dirty="0" err="1"/>
              <a:t>TeV</a:t>
            </a:r>
            <a:r>
              <a:rPr lang="en-GB" dirty="0"/>
              <a:t> PWFA Linear Collider</a:t>
            </a:r>
          </a:p>
        </p:txBody>
      </p:sp>
      <p:sp>
        <p:nvSpPr>
          <p:cNvPr id="6" name="Plassholder for tekst 5">
            <a:extLst>
              <a:ext uri="{FF2B5EF4-FFF2-40B4-BE49-F238E27FC236}">
                <a16:creationId xmlns:a16="http://schemas.microsoft.com/office/drawing/2014/main" id="{94D352F8-6923-4850-AD22-25EBB59247BA}"/>
              </a:ext>
            </a:extLst>
          </p:cNvPr>
          <p:cNvSpPr>
            <a:spLocks noGrp="1"/>
          </p:cNvSpPr>
          <p:nvPr>
            <p:ph type="body" idx="10"/>
          </p:nvPr>
        </p:nvSpPr>
        <p:spPr>
          <a:xfrm>
            <a:off x="2149809" y="3800291"/>
            <a:ext cx="4841636" cy="842647"/>
          </a:xfrm>
        </p:spPr>
        <p:txBody>
          <a:bodyPr>
            <a:noAutofit/>
          </a:bodyPr>
          <a:lstStyle/>
          <a:p>
            <a:pPr algn="ctr"/>
            <a:r>
              <a:rPr lang="nb-NO" sz="2000" dirty="0"/>
              <a:t>Ben Chen</a:t>
            </a:r>
          </a:p>
          <a:p>
            <a:pPr algn="ctr"/>
            <a:r>
              <a:rPr lang="nb-NO" sz="2000" dirty="0"/>
              <a:t>CERN / </a:t>
            </a:r>
            <a:r>
              <a:rPr lang="nb-NO" sz="2000" dirty="0" err="1"/>
              <a:t>University</a:t>
            </a:r>
            <a:r>
              <a:rPr lang="nb-NO" sz="2000" dirty="0"/>
              <a:t> </a:t>
            </a:r>
            <a:r>
              <a:rPr lang="nb-NO" sz="2000" dirty="0" err="1"/>
              <a:t>of</a:t>
            </a:r>
            <a:r>
              <a:rPr lang="nb-NO" sz="2000" dirty="0"/>
              <a:t> Oslo</a:t>
            </a:r>
          </a:p>
        </p:txBody>
      </p:sp>
      <p:cxnSp>
        <p:nvCxnSpPr>
          <p:cNvPr id="8" name="Rett linje 7">
            <a:extLst>
              <a:ext uri="{FF2B5EF4-FFF2-40B4-BE49-F238E27FC236}">
                <a16:creationId xmlns:a16="http://schemas.microsoft.com/office/drawing/2014/main" id="{1DF9EED1-8674-498F-B8D8-2CF0115954EF}"/>
              </a:ext>
            </a:extLst>
          </p:cNvPr>
          <p:cNvCxnSpPr>
            <a:cxnSpLocks/>
          </p:cNvCxnSpPr>
          <p:nvPr/>
        </p:nvCxnSpPr>
        <p:spPr>
          <a:xfrm flipH="1">
            <a:off x="457200" y="2907389"/>
            <a:ext cx="8226854" cy="0"/>
          </a:xfrm>
          <a:prstGeom prst="line">
            <a:avLst/>
          </a:prstGeom>
        </p:spPr>
        <p:style>
          <a:lnRef idx="2">
            <a:schemeClr val="dk1"/>
          </a:lnRef>
          <a:fillRef idx="0">
            <a:schemeClr val="dk1"/>
          </a:fillRef>
          <a:effectRef idx="1">
            <a:schemeClr val="dk1"/>
          </a:effectRef>
          <a:fontRef idx="minor">
            <a:schemeClr val="tx1"/>
          </a:fontRef>
        </p:style>
      </p:cxnSp>
      <p:cxnSp>
        <p:nvCxnSpPr>
          <p:cNvPr id="10" name="Rett linje 9">
            <a:extLst>
              <a:ext uri="{FF2B5EF4-FFF2-40B4-BE49-F238E27FC236}">
                <a16:creationId xmlns:a16="http://schemas.microsoft.com/office/drawing/2014/main" id="{00C2E703-C17F-4121-8E4F-D5E923892B37}"/>
              </a:ext>
            </a:extLst>
          </p:cNvPr>
          <p:cNvCxnSpPr>
            <a:cxnSpLocks/>
          </p:cNvCxnSpPr>
          <p:nvPr/>
        </p:nvCxnSpPr>
        <p:spPr>
          <a:xfrm flipH="1">
            <a:off x="458573" y="1416843"/>
            <a:ext cx="8226854"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6028367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94A3D9D-CCAC-4950-972B-9C2074650AD6}"/>
              </a:ext>
            </a:extLst>
          </p:cNvPr>
          <p:cNvSpPr>
            <a:spLocks noGrp="1"/>
          </p:cNvSpPr>
          <p:nvPr>
            <p:ph type="title"/>
          </p:nvPr>
        </p:nvSpPr>
        <p:spPr/>
        <p:txBody>
          <a:bodyPr/>
          <a:lstStyle/>
          <a:p>
            <a:r>
              <a:rPr lang="nb-NO" dirty="0" err="1"/>
              <a:t>Summary</a:t>
            </a:r>
            <a:endParaRPr lang="nb-NO" dirty="0"/>
          </a:p>
        </p:txBody>
      </p:sp>
      <mc:AlternateContent xmlns:mc="http://schemas.openxmlformats.org/markup-compatibility/2006">
        <mc:Choice xmlns:a14="http://schemas.microsoft.com/office/drawing/2010/main" Requires="a14">
          <p:sp>
            <p:nvSpPr>
              <p:cNvPr id="3" name="Plassholder for innhold 2">
                <a:extLst>
                  <a:ext uri="{FF2B5EF4-FFF2-40B4-BE49-F238E27FC236}">
                    <a16:creationId xmlns:a16="http://schemas.microsoft.com/office/drawing/2014/main" id="{5ADDA4B4-A2C7-4FBD-ADEC-8C7F6576B809}"/>
                  </a:ext>
                </a:extLst>
              </p:cNvPr>
              <p:cNvSpPr>
                <a:spLocks noGrp="1"/>
              </p:cNvSpPr>
              <p:nvPr>
                <p:ph idx="1"/>
              </p:nvPr>
            </p:nvSpPr>
            <p:spPr/>
            <p:txBody>
              <a:bodyPr/>
              <a:lstStyle/>
              <a:p>
                <a:r>
                  <a:rPr lang="nb-NO" dirty="0"/>
                  <a:t>Described </a:t>
                </a:r>
                <a:r>
                  <a:rPr lang="nb-NO" dirty="0" err="1"/>
                  <a:t>transverse</a:t>
                </a:r>
                <a:r>
                  <a:rPr lang="nb-NO" dirty="0"/>
                  <a:t> </a:t>
                </a:r>
                <a:r>
                  <a:rPr lang="nb-NO" dirty="0" err="1"/>
                  <a:t>instabilities</a:t>
                </a:r>
                <a:r>
                  <a:rPr lang="nb-NO" dirty="0"/>
                  <a:t> in PWFA </a:t>
                </a:r>
                <a:r>
                  <a:rPr lang="nb-NO" dirty="0" err="1"/>
                  <a:t>using</a:t>
                </a:r>
                <a:r>
                  <a:rPr lang="nb-NO" dirty="0"/>
                  <a:t> the </a:t>
                </a:r>
                <a:r>
                  <a:rPr lang="nb-NO" dirty="0" err="1"/>
                  <a:t>wakefield</a:t>
                </a:r>
                <a:r>
                  <a:rPr lang="nb-NO" dirty="0"/>
                  <a:t> </a:t>
                </a:r>
                <a:r>
                  <a:rPr lang="nb-NO" dirty="0" err="1"/>
                  <a:t>formalism</a:t>
                </a:r>
                <a:r>
                  <a:rPr lang="nb-NO" dirty="0"/>
                  <a:t> and </a:t>
                </a:r>
                <a:r>
                  <a:rPr lang="nb-NO" dirty="0" err="1"/>
                  <a:t>combined</a:t>
                </a:r>
                <a:r>
                  <a:rPr lang="nb-NO" dirty="0"/>
                  <a:t> </a:t>
                </a:r>
                <a:r>
                  <a:rPr lang="nb-NO" dirty="0" err="1"/>
                  <a:t>with</a:t>
                </a:r>
                <a:r>
                  <a:rPr lang="nb-NO" dirty="0"/>
                  <a:t> </a:t>
                </a:r>
                <a:r>
                  <a:rPr lang="nb-NO" dirty="0" err="1"/>
                  <a:t>QuickPIC</a:t>
                </a:r>
                <a:r>
                  <a:rPr lang="nb-NO" dirty="0"/>
                  <a:t> to </a:t>
                </a:r>
                <a:r>
                  <a:rPr lang="nb-NO" dirty="0" err="1"/>
                  <a:t>model</a:t>
                </a:r>
                <a:r>
                  <a:rPr lang="nb-NO" dirty="0"/>
                  <a:t> the </a:t>
                </a:r>
                <a:r>
                  <a:rPr lang="nb-NO" dirty="0" err="1"/>
                  <a:t>evolution</a:t>
                </a:r>
                <a:r>
                  <a:rPr lang="nb-NO" dirty="0"/>
                  <a:t> </a:t>
                </a:r>
                <a:r>
                  <a:rPr lang="nb-NO" dirty="0" err="1"/>
                  <a:t>of</a:t>
                </a:r>
                <a:r>
                  <a:rPr lang="nb-NO" dirty="0"/>
                  <a:t> the </a:t>
                </a:r>
                <a:r>
                  <a:rPr lang="nb-NO" dirty="0" err="1"/>
                  <a:t>transverse</a:t>
                </a:r>
                <a:r>
                  <a:rPr lang="nb-NO" dirty="0"/>
                  <a:t> </a:t>
                </a:r>
                <a:r>
                  <a:rPr lang="nb-NO" dirty="0" err="1"/>
                  <a:t>oscillations</a:t>
                </a:r>
                <a:r>
                  <a:rPr lang="nb-NO" dirty="0"/>
                  <a:t> </a:t>
                </a:r>
                <a:r>
                  <a:rPr lang="nb-NO" dirty="0" err="1"/>
                  <a:t>of</a:t>
                </a:r>
                <a:r>
                  <a:rPr lang="nb-NO" dirty="0"/>
                  <a:t> the </a:t>
                </a:r>
                <a:r>
                  <a:rPr lang="nb-NO" dirty="0" err="1"/>
                  <a:t>main</a:t>
                </a:r>
                <a:r>
                  <a:rPr lang="nb-NO" dirty="0"/>
                  <a:t> beam over a 1.5 </a:t>
                </a:r>
                <a:r>
                  <a:rPr lang="nb-NO" dirty="0" err="1"/>
                  <a:t>TeV</a:t>
                </a:r>
                <a:r>
                  <a:rPr lang="nb-NO" dirty="0"/>
                  <a:t> PWFA </a:t>
                </a:r>
                <a:r>
                  <a:rPr lang="nb-NO" dirty="0" err="1"/>
                  <a:t>accelerator</a:t>
                </a:r>
                <a:r>
                  <a:rPr lang="nb-NO" dirty="0"/>
                  <a:t>.</a:t>
                </a:r>
              </a:p>
              <a:p>
                <a:r>
                  <a:rPr lang="nb-NO" dirty="0"/>
                  <a:t>Parameter </a:t>
                </a:r>
                <a:r>
                  <a:rPr lang="nb-NO" dirty="0" err="1"/>
                  <a:t>scan</a:t>
                </a:r>
                <a:r>
                  <a:rPr lang="nb-NO" dirty="0"/>
                  <a:t> over </a:t>
                </a:r>
                <a14:m>
                  <m:oMath xmlns:m="http://schemas.openxmlformats.org/officeDocument/2006/math">
                    <m:sSub>
                      <m:sSubPr>
                        <m:ctrlPr>
                          <a:rPr lang="nb-NO" i="1" dirty="0" smtClean="0">
                            <a:latin typeface="Cambria Math" panose="02040503050406030204" pitchFamily="18" charset="0"/>
                          </a:rPr>
                        </m:ctrlPr>
                      </m:sSubPr>
                      <m:e>
                        <m:r>
                          <a:rPr lang="nb-NO" i="1" dirty="0" smtClean="0">
                            <a:latin typeface="Cambria Math" panose="02040503050406030204" pitchFamily="18" charset="0"/>
                          </a:rPr>
                          <m:t>𝑁</m:t>
                        </m:r>
                      </m:e>
                      <m:sub>
                        <m:r>
                          <m:rPr>
                            <m:sty m:val="p"/>
                          </m:rPr>
                          <a:rPr lang="nb-NO" i="0" dirty="0" smtClean="0">
                            <a:latin typeface="Cambria Math" panose="02040503050406030204" pitchFamily="18" charset="0"/>
                          </a:rPr>
                          <m:t>MB</m:t>
                        </m:r>
                      </m:sub>
                    </m:sSub>
                  </m:oMath>
                </a14:m>
                <a:r>
                  <a:rPr lang="nb-NO" dirty="0"/>
                  <a:t>, </a:t>
                </a:r>
                <a14:m>
                  <m:oMath xmlns:m="http://schemas.openxmlformats.org/officeDocument/2006/math">
                    <m:sSub>
                      <m:sSubPr>
                        <m:ctrlPr>
                          <a:rPr lang="nb-NO" i="1" dirty="0" smtClean="0">
                            <a:latin typeface="Cambria Math" panose="02040503050406030204" pitchFamily="18" charset="0"/>
                          </a:rPr>
                        </m:ctrlPr>
                      </m:sSubPr>
                      <m:e>
                        <m:r>
                          <a:rPr lang="nb-NO" i="1" dirty="0" smtClean="0">
                            <a:latin typeface="Cambria Math" panose="02040503050406030204" pitchFamily="18" charset="0"/>
                          </a:rPr>
                          <m:t>𝜎</m:t>
                        </m:r>
                      </m:e>
                      <m:sub>
                        <m:r>
                          <a:rPr lang="nb-NO" i="1" dirty="0" err="1" smtClean="0">
                            <a:latin typeface="Cambria Math" panose="02040503050406030204" pitchFamily="18" charset="0"/>
                          </a:rPr>
                          <m:t>𝑧</m:t>
                        </m:r>
                      </m:sub>
                    </m:sSub>
                  </m:oMath>
                </a14:m>
                <a:r>
                  <a:rPr lang="nb-NO" dirty="0"/>
                  <a:t> and </a:t>
                </a:r>
                <a14:m>
                  <m:oMath xmlns:m="http://schemas.openxmlformats.org/officeDocument/2006/math">
                    <m:r>
                      <m:rPr>
                        <m:sty m:val="p"/>
                      </m:rPr>
                      <a:rPr lang="nb-NO" i="0" dirty="0" smtClean="0">
                        <a:latin typeface="Cambria Math" panose="02040503050406030204" pitchFamily="18" charset="0"/>
                      </a:rPr>
                      <m:t>Δ</m:t>
                    </m:r>
                    <m:r>
                      <a:rPr lang="nb-NO" i="1" dirty="0" smtClean="0">
                        <a:latin typeface="Cambria Math" panose="02040503050406030204" pitchFamily="18" charset="0"/>
                      </a:rPr>
                      <m:t>𝜉</m:t>
                    </m:r>
                  </m:oMath>
                </a14:m>
                <a:r>
                  <a:rPr lang="nb-NO" dirty="0"/>
                  <a:t>: a </a:t>
                </a:r>
                <a:r>
                  <a:rPr lang="nb-NO" dirty="0" err="1"/>
                  <a:t>possible</a:t>
                </a:r>
                <a:r>
                  <a:rPr lang="nb-NO" dirty="0"/>
                  <a:t> </a:t>
                </a:r>
                <a:r>
                  <a:rPr lang="nb-NO" dirty="0" err="1"/>
                  <a:t>candidate</a:t>
                </a:r>
                <a:r>
                  <a:rPr lang="nb-NO" dirty="0"/>
                  <a:t> parameter </a:t>
                </a:r>
                <a:r>
                  <a:rPr lang="nb-NO" dirty="0" err="1"/>
                  <a:t>set</a:t>
                </a:r>
                <a:r>
                  <a:rPr lang="nb-NO" dirty="0"/>
                  <a:t> </a:t>
                </a:r>
                <a:r>
                  <a:rPr lang="nb-NO" dirty="0" err="1"/>
                  <a:t>with</a:t>
                </a:r>
                <a:r>
                  <a:rPr lang="nb-NO" dirty="0"/>
                  <a:t> </a:t>
                </a:r>
                <a:r>
                  <a:rPr lang="nb-NO" dirty="0" err="1"/>
                  <a:t>improvements</a:t>
                </a:r>
                <a:r>
                  <a:rPr lang="nb-NO" dirty="0"/>
                  <a:t> in terms </a:t>
                </a:r>
                <a:r>
                  <a:rPr lang="nb-NO" dirty="0" err="1"/>
                  <a:t>of</a:t>
                </a:r>
                <a:r>
                  <a:rPr lang="nb-NO" dirty="0"/>
                  <a:t> </a:t>
                </a:r>
                <a:r>
                  <a:rPr lang="nb-NO" dirty="0" err="1"/>
                  <a:t>stability</a:t>
                </a:r>
                <a:r>
                  <a:rPr lang="nb-NO" dirty="0"/>
                  <a:t> and </a:t>
                </a:r>
                <a:r>
                  <a:rPr lang="nb-NO" dirty="0" err="1"/>
                  <a:t>energy</a:t>
                </a:r>
                <a:r>
                  <a:rPr lang="nb-NO" dirty="0"/>
                  <a:t> </a:t>
                </a:r>
                <a:r>
                  <a:rPr lang="nb-NO" dirty="0" err="1"/>
                  <a:t>spread</a:t>
                </a:r>
                <a:r>
                  <a:rPr lang="nb-NO" dirty="0"/>
                  <a:t> over the </a:t>
                </a:r>
                <a:r>
                  <a:rPr lang="nb-NO" dirty="0" err="1"/>
                  <a:t>Snowmass</a:t>
                </a:r>
                <a:r>
                  <a:rPr lang="nb-NO" dirty="0"/>
                  <a:t> parameter </a:t>
                </a:r>
                <a:r>
                  <a:rPr lang="nb-NO" dirty="0" err="1"/>
                  <a:t>set</a:t>
                </a:r>
                <a:r>
                  <a:rPr lang="nb-NO" dirty="0"/>
                  <a:t>.</a:t>
                </a:r>
              </a:p>
              <a:p>
                <a:r>
                  <a:rPr lang="nb-NO" dirty="0"/>
                  <a:t>Short </a:t>
                </a:r>
                <a14:m>
                  <m:oMath xmlns:m="http://schemas.openxmlformats.org/officeDocument/2006/math">
                    <m:sSub>
                      <m:sSubPr>
                        <m:ctrlPr>
                          <a:rPr lang="nb-NO" i="1">
                            <a:latin typeface="Cambria Math" panose="02040503050406030204" pitchFamily="18" charset="0"/>
                          </a:rPr>
                        </m:ctrlPr>
                      </m:sSubPr>
                      <m:e>
                        <m:r>
                          <a:rPr lang="nb-NO" i="1">
                            <a:latin typeface="Cambria Math" panose="02040503050406030204" pitchFamily="18" charset="0"/>
                          </a:rPr>
                          <m:t>𝜎</m:t>
                        </m:r>
                      </m:e>
                      <m:sub>
                        <m:r>
                          <a:rPr lang="nb-NO" i="1">
                            <a:latin typeface="Cambria Math" panose="02040503050406030204" pitchFamily="18" charset="0"/>
                          </a:rPr>
                          <m:t>𝑧</m:t>
                        </m:r>
                      </m:sub>
                    </m:sSub>
                    <m:r>
                      <a:rPr lang="nb-NO" i="1">
                        <a:latin typeface="Cambria Math" panose="02040503050406030204" pitchFamily="18" charset="0"/>
                      </a:rPr>
                      <m:t> </m:t>
                    </m:r>
                  </m:oMath>
                </a14:m>
                <a:r>
                  <a:rPr lang="nb-NO" dirty="0" err="1"/>
                  <a:t>can</a:t>
                </a:r>
                <a:r>
                  <a:rPr lang="nb-NO" dirty="0"/>
                  <a:t> </a:t>
                </a:r>
                <a:r>
                  <a:rPr lang="nb-NO" dirty="0" err="1"/>
                  <a:t>suppress</a:t>
                </a:r>
                <a:r>
                  <a:rPr lang="nb-NO" dirty="0"/>
                  <a:t> beam </a:t>
                </a:r>
                <a:r>
                  <a:rPr lang="nb-NO" dirty="0" err="1"/>
                  <a:t>strahlung</a:t>
                </a:r>
                <a:r>
                  <a:rPr lang="nb-NO" dirty="0"/>
                  <a:t>, </a:t>
                </a:r>
                <a:r>
                  <a:rPr lang="nb-NO" dirty="0" err="1"/>
                  <a:t>which</a:t>
                </a:r>
                <a:r>
                  <a:rPr lang="nb-NO" dirty="0"/>
                  <a:t> </a:t>
                </a:r>
                <a:r>
                  <a:rPr lang="nb-NO" dirty="0" err="1"/>
                  <a:t>allows</a:t>
                </a:r>
                <a:r>
                  <a:rPr lang="nb-NO" dirty="0"/>
                  <a:t> for </a:t>
                </a:r>
                <a:r>
                  <a:rPr lang="nb-NO" dirty="0" err="1"/>
                  <a:t>smaller</a:t>
                </a:r>
                <a:r>
                  <a:rPr lang="nb-NO" dirty="0"/>
                  <a:t> </a:t>
                </a:r>
                <a14:m>
                  <m:oMath xmlns:m="http://schemas.openxmlformats.org/officeDocument/2006/math">
                    <m:sSub>
                      <m:sSubPr>
                        <m:ctrlPr>
                          <a:rPr lang="nb-NO" i="1">
                            <a:latin typeface="Cambria Math" panose="02040503050406030204" pitchFamily="18" charset="0"/>
                          </a:rPr>
                        </m:ctrlPr>
                      </m:sSubPr>
                      <m:e>
                        <m:r>
                          <a:rPr lang="nb-NO" i="1">
                            <a:latin typeface="Cambria Math" panose="02040503050406030204" pitchFamily="18" charset="0"/>
                          </a:rPr>
                          <m:t>𝜎</m:t>
                        </m:r>
                      </m:e>
                      <m:sub>
                        <m:r>
                          <a:rPr lang="nb-NO" b="0" i="1" smtClean="0">
                            <a:latin typeface="Cambria Math" panose="02040503050406030204" pitchFamily="18" charset="0"/>
                          </a:rPr>
                          <m:t>𝑥</m:t>
                        </m:r>
                      </m:sub>
                    </m:sSub>
                  </m:oMath>
                </a14:m>
                <a:r>
                  <a:rPr lang="nb-NO" dirty="0"/>
                  <a:t>. </a:t>
                </a:r>
              </a:p>
              <a:p>
                <a:r>
                  <a:rPr lang="nb-NO" dirty="0"/>
                  <a:t>For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ℒ</m:t>
                        </m:r>
                      </m:e>
                      <m:sub>
                        <m:r>
                          <a:rPr lang="en-GB" i="1">
                            <a:latin typeface="Cambria Math" panose="02040503050406030204" pitchFamily="18" charset="0"/>
                          </a:rPr>
                          <m:t>0.01</m:t>
                        </m:r>
                      </m:sub>
                    </m:sSub>
                    <m:r>
                      <a:rPr lang="en-GB" i="1">
                        <a:latin typeface="Cambria Math" panose="02040503050406030204" pitchFamily="18" charset="0"/>
                      </a:rPr>
                      <m:t>/</m:t>
                    </m:r>
                    <m:r>
                      <a:rPr lang="en-GB" i="1">
                        <a:latin typeface="Cambria Math" panose="02040503050406030204" pitchFamily="18" charset="0"/>
                      </a:rPr>
                      <m:t>ℒ</m:t>
                    </m:r>
                    <m:r>
                      <a:rPr lang="en-GB" i="1">
                        <a:latin typeface="Cambria Math" panose="02040503050406030204" pitchFamily="18" charset="0"/>
                      </a:rPr>
                      <m:t>≈1/3</m:t>
                    </m:r>
                  </m:oMath>
                </a14:m>
                <a:r>
                  <a:rPr lang="nb-NO" dirty="0"/>
                  <a:t>, </a:t>
                </a:r>
                <a14:m>
                  <m:oMath xmlns:m="http://schemas.openxmlformats.org/officeDocument/2006/math">
                    <m:r>
                      <a:rPr lang="en-GB" i="1">
                        <a:latin typeface="Cambria Math" panose="02040503050406030204" pitchFamily="18" charset="0"/>
                      </a:rPr>
                      <m:t>ℒ</m:t>
                    </m:r>
                    <m:r>
                      <a:rPr lang="nb-NO" i="1">
                        <a:latin typeface="Cambria Math" panose="02040503050406030204" pitchFamily="18" charset="0"/>
                      </a:rPr>
                      <m:t>∼</m:t>
                    </m:r>
                    <m:r>
                      <a:rPr lang="nb-NO" b="0" i="1" smtClean="0">
                        <a:latin typeface="Cambria Math" panose="02040503050406030204" pitchFamily="18" charset="0"/>
                      </a:rPr>
                      <m:t>1/</m:t>
                    </m:r>
                    <m:rad>
                      <m:radPr>
                        <m:degHide m:val="on"/>
                        <m:ctrlPr>
                          <a:rPr lang="nb-NO" i="1">
                            <a:latin typeface="Cambria Math" panose="02040503050406030204" pitchFamily="18" charset="0"/>
                          </a:rPr>
                        </m:ctrlPr>
                      </m:radPr>
                      <m:deg/>
                      <m:e>
                        <m:sSub>
                          <m:sSubPr>
                            <m:ctrlPr>
                              <a:rPr lang="nb-NO" i="1">
                                <a:latin typeface="Cambria Math" panose="02040503050406030204" pitchFamily="18" charset="0"/>
                              </a:rPr>
                            </m:ctrlPr>
                          </m:sSubPr>
                          <m:e>
                            <m:r>
                              <a:rPr lang="nb-NO" i="1">
                                <a:latin typeface="Cambria Math" panose="02040503050406030204" pitchFamily="18" charset="0"/>
                              </a:rPr>
                              <m:t>𝜎</m:t>
                            </m:r>
                          </m:e>
                          <m:sub>
                            <m:r>
                              <a:rPr lang="nb-NO" i="1">
                                <a:latin typeface="Cambria Math" panose="02040503050406030204" pitchFamily="18" charset="0"/>
                              </a:rPr>
                              <m:t>𝑧</m:t>
                            </m:r>
                          </m:sub>
                        </m:sSub>
                      </m:e>
                    </m:rad>
                  </m:oMath>
                </a14:m>
                <a:r>
                  <a:rPr lang="nb-NO" dirty="0"/>
                  <a:t>.</a:t>
                </a:r>
              </a:p>
              <a:p>
                <a:endParaRPr lang="nb-NO" dirty="0"/>
              </a:p>
              <a:p>
                <a:endParaRPr lang="nb-NO" dirty="0"/>
              </a:p>
            </p:txBody>
          </p:sp>
        </mc:Choice>
        <mc:Fallback>
          <p:sp>
            <p:nvSpPr>
              <p:cNvPr id="3" name="Plassholder for innhold 2">
                <a:extLst>
                  <a:ext uri="{FF2B5EF4-FFF2-40B4-BE49-F238E27FC236}">
                    <a16:creationId xmlns:a16="http://schemas.microsoft.com/office/drawing/2014/main" id="{5ADDA4B4-A2C7-4FBD-ADEC-8C7F6576B809}"/>
                  </a:ext>
                </a:extLst>
              </p:cNvPr>
              <p:cNvSpPr>
                <a:spLocks noGrp="1" noRot="1" noChangeAspect="1" noMove="1" noResize="1" noEditPoints="1" noAdjustHandles="1" noChangeArrowheads="1" noChangeShapeType="1" noTextEdit="1"/>
              </p:cNvSpPr>
              <p:nvPr>
                <p:ph idx="1"/>
              </p:nvPr>
            </p:nvSpPr>
            <p:spPr>
              <a:blipFill>
                <a:blip r:embed="rId2"/>
                <a:stretch>
                  <a:fillRect t="-570"/>
                </a:stretch>
              </a:blipFill>
            </p:spPr>
            <p:txBody>
              <a:bodyPr/>
              <a:lstStyle/>
              <a:p>
                <a:r>
                  <a:rPr lang="nb-NO">
                    <a:noFill/>
                  </a:rPr>
                  <a:t> </a:t>
                </a:r>
              </a:p>
            </p:txBody>
          </p:sp>
        </mc:Fallback>
      </mc:AlternateContent>
      <p:sp>
        <p:nvSpPr>
          <p:cNvPr id="5" name="Plassholder for dato 4">
            <a:extLst>
              <a:ext uri="{FF2B5EF4-FFF2-40B4-BE49-F238E27FC236}">
                <a16:creationId xmlns:a16="http://schemas.microsoft.com/office/drawing/2014/main" id="{80FAA809-89D5-4513-9C89-99F1B86A0872}"/>
              </a:ext>
            </a:extLst>
          </p:cNvPr>
          <p:cNvSpPr>
            <a:spLocks noGrp="1"/>
          </p:cNvSpPr>
          <p:nvPr>
            <p:ph type="dt" sz="half" idx="2"/>
          </p:nvPr>
        </p:nvSpPr>
        <p:spPr/>
        <p:txBody>
          <a:bodyPr/>
          <a:lstStyle/>
          <a:p>
            <a:r>
              <a:rPr lang="en-US"/>
              <a:t>Ben Chen, CERN/University of Oslo</a:t>
            </a:r>
            <a:endParaRPr lang="en-US" dirty="0"/>
          </a:p>
        </p:txBody>
      </p:sp>
      <p:sp>
        <p:nvSpPr>
          <p:cNvPr id="6" name="Plassholder for bunntekst 5">
            <a:extLst>
              <a:ext uri="{FF2B5EF4-FFF2-40B4-BE49-F238E27FC236}">
                <a16:creationId xmlns:a16="http://schemas.microsoft.com/office/drawing/2014/main" id="{47B848DA-537B-4840-B3B6-70773ED3258A}"/>
              </a:ext>
            </a:extLst>
          </p:cNvPr>
          <p:cNvSpPr>
            <a:spLocks noGrp="1"/>
          </p:cNvSpPr>
          <p:nvPr>
            <p:ph type="ftr" sz="quarter" idx="3"/>
          </p:nvPr>
        </p:nvSpPr>
        <p:spPr/>
        <p:txBody>
          <a:bodyPr/>
          <a:lstStyle/>
          <a:p>
            <a:r>
              <a:rPr lang="en-US" dirty="0"/>
              <a:t>29/04/2020</a:t>
            </a:r>
          </a:p>
        </p:txBody>
      </p:sp>
      <p:sp>
        <p:nvSpPr>
          <p:cNvPr id="7" name="Plassholder for lysbildenummer 6">
            <a:extLst>
              <a:ext uri="{FF2B5EF4-FFF2-40B4-BE49-F238E27FC236}">
                <a16:creationId xmlns:a16="http://schemas.microsoft.com/office/drawing/2014/main" id="{DF6B8534-C57C-4411-AF4E-A7D737542FA2}"/>
              </a:ext>
            </a:extLst>
          </p:cNvPr>
          <p:cNvSpPr>
            <a:spLocks noGrp="1"/>
          </p:cNvSpPr>
          <p:nvPr>
            <p:ph type="sldNum" sz="quarter" idx="4"/>
          </p:nvPr>
        </p:nvSpPr>
        <p:spPr/>
        <p:txBody>
          <a:bodyPr/>
          <a:lstStyle/>
          <a:p>
            <a:fld id="{17918391-D411-FE40-AAD7-861AE5233E0E}" type="slidenum">
              <a:rPr lang="en-US" smtClean="0"/>
              <a:pPr/>
              <a:t>20</a:t>
            </a:fld>
            <a:endParaRPr lang="en-US"/>
          </a:p>
        </p:txBody>
      </p:sp>
    </p:spTree>
    <p:extLst>
      <p:ext uri="{BB962C8B-B14F-4D97-AF65-F5344CB8AC3E}">
        <p14:creationId xmlns:p14="http://schemas.microsoft.com/office/powerpoint/2010/main" val="31344992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tel 6">
            <a:extLst>
              <a:ext uri="{FF2B5EF4-FFF2-40B4-BE49-F238E27FC236}">
                <a16:creationId xmlns:a16="http://schemas.microsoft.com/office/drawing/2014/main" id="{F19CC7D5-CE0F-4CA4-A257-CAD7C1540614}"/>
              </a:ext>
            </a:extLst>
          </p:cNvPr>
          <p:cNvSpPr>
            <a:spLocks noGrp="1"/>
          </p:cNvSpPr>
          <p:nvPr>
            <p:ph type="title"/>
          </p:nvPr>
        </p:nvSpPr>
        <p:spPr/>
        <p:txBody>
          <a:bodyPr/>
          <a:lstStyle/>
          <a:p>
            <a:endParaRPr lang="nb-NO"/>
          </a:p>
        </p:txBody>
      </p:sp>
      <p:sp>
        <p:nvSpPr>
          <p:cNvPr id="4" name="Plassholder for dato 3">
            <a:extLst>
              <a:ext uri="{FF2B5EF4-FFF2-40B4-BE49-F238E27FC236}">
                <a16:creationId xmlns:a16="http://schemas.microsoft.com/office/drawing/2014/main" id="{15D7818C-1186-463D-BD59-45C20C4117BD}"/>
              </a:ext>
            </a:extLst>
          </p:cNvPr>
          <p:cNvSpPr>
            <a:spLocks noGrp="1"/>
          </p:cNvSpPr>
          <p:nvPr>
            <p:ph type="dt" sz="half" idx="4294967295"/>
          </p:nvPr>
        </p:nvSpPr>
        <p:spPr>
          <a:xfrm>
            <a:off x="0" y="4767263"/>
            <a:ext cx="2624138" cy="277812"/>
          </a:xfrm>
        </p:spPr>
        <p:txBody>
          <a:bodyPr/>
          <a:lstStyle/>
          <a:p>
            <a:r>
              <a:rPr lang="en-US"/>
              <a:t>Ben Chen, CERN/University of Oslo</a:t>
            </a:r>
            <a:endParaRPr lang="en-US" dirty="0"/>
          </a:p>
        </p:txBody>
      </p:sp>
      <p:sp>
        <p:nvSpPr>
          <p:cNvPr id="5" name="Plassholder for bunntekst 4">
            <a:extLst>
              <a:ext uri="{FF2B5EF4-FFF2-40B4-BE49-F238E27FC236}">
                <a16:creationId xmlns:a16="http://schemas.microsoft.com/office/drawing/2014/main" id="{BFC6A34B-ABDE-404E-BFC1-4E519EF350C3}"/>
              </a:ext>
            </a:extLst>
          </p:cNvPr>
          <p:cNvSpPr>
            <a:spLocks noGrp="1"/>
          </p:cNvSpPr>
          <p:nvPr>
            <p:ph type="ftr" sz="quarter" idx="4294967295"/>
          </p:nvPr>
        </p:nvSpPr>
        <p:spPr>
          <a:xfrm>
            <a:off x="6248400" y="4767263"/>
            <a:ext cx="2895600" cy="274637"/>
          </a:xfrm>
        </p:spPr>
        <p:txBody>
          <a:bodyPr/>
          <a:lstStyle/>
          <a:p>
            <a:r>
              <a:rPr lang="en-US" dirty="0"/>
              <a:t>29/04/2020</a:t>
            </a:r>
          </a:p>
        </p:txBody>
      </p:sp>
      <p:sp>
        <p:nvSpPr>
          <p:cNvPr id="6" name="Plassholder for lysbildenummer 5">
            <a:extLst>
              <a:ext uri="{FF2B5EF4-FFF2-40B4-BE49-F238E27FC236}">
                <a16:creationId xmlns:a16="http://schemas.microsoft.com/office/drawing/2014/main" id="{BF001536-D9B9-4E84-A052-DE6ECF5E4A98}"/>
              </a:ext>
            </a:extLst>
          </p:cNvPr>
          <p:cNvSpPr>
            <a:spLocks noGrp="1"/>
          </p:cNvSpPr>
          <p:nvPr>
            <p:ph type="sldNum" sz="quarter" idx="4294967295"/>
          </p:nvPr>
        </p:nvSpPr>
        <p:spPr>
          <a:xfrm>
            <a:off x="8642350" y="4767263"/>
            <a:ext cx="501650" cy="274637"/>
          </a:xfrm>
        </p:spPr>
        <p:txBody>
          <a:bodyPr/>
          <a:lstStyle/>
          <a:p>
            <a:fld id="{17918391-D411-FE40-AAD7-861AE5233E0E}" type="slidenum">
              <a:rPr lang="en-US" smtClean="0"/>
              <a:pPr/>
              <a:t>21</a:t>
            </a:fld>
            <a:endParaRPr lang="en-US"/>
          </a:p>
        </p:txBody>
      </p:sp>
    </p:spTree>
    <p:extLst>
      <p:ext uri="{BB962C8B-B14F-4D97-AF65-F5344CB8AC3E}">
        <p14:creationId xmlns:p14="http://schemas.microsoft.com/office/powerpoint/2010/main" val="3260452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ittel 7">
            <a:extLst>
              <a:ext uri="{FF2B5EF4-FFF2-40B4-BE49-F238E27FC236}">
                <a16:creationId xmlns:a16="http://schemas.microsoft.com/office/drawing/2014/main" id="{3CFC8FB3-90EB-423F-ABE3-74FF84D4519C}"/>
              </a:ext>
            </a:extLst>
          </p:cNvPr>
          <p:cNvSpPr>
            <a:spLocks noGrp="1"/>
          </p:cNvSpPr>
          <p:nvPr>
            <p:ph type="title"/>
          </p:nvPr>
        </p:nvSpPr>
        <p:spPr>
          <a:xfrm>
            <a:off x="457200" y="1833611"/>
            <a:ext cx="8226854" cy="705332"/>
          </a:xfrm>
        </p:spPr>
        <p:txBody>
          <a:bodyPr>
            <a:normAutofit fontScale="90000"/>
          </a:bodyPr>
          <a:lstStyle/>
          <a:p>
            <a:pPr algn="ctr"/>
            <a:r>
              <a:rPr lang="nb-NO"/>
              <a:t>Make </a:t>
            </a:r>
            <a:r>
              <a:rPr lang="nb-NO" err="1"/>
              <a:t>accelerators</a:t>
            </a:r>
            <a:r>
              <a:rPr lang="nb-NO"/>
              <a:t> </a:t>
            </a:r>
            <a:r>
              <a:rPr lang="nb-NO" sz="2200" err="1"/>
              <a:t>small</a:t>
            </a:r>
            <a:r>
              <a:rPr lang="nb-NO"/>
              <a:t> </a:t>
            </a:r>
            <a:r>
              <a:rPr lang="nb-NO" err="1"/>
              <a:t>again</a:t>
            </a:r>
            <a:r>
              <a:rPr lang="nb-NO"/>
              <a:t>!</a:t>
            </a:r>
          </a:p>
        </p:txBody>
      </p:sp>
      <p:sp>
        <p:nvSpPr>
          <p:cNvPr id="6" name="Plassholder for bunntekst 5">
            <a:extLst>
              <a:ext uri="{FF2B5EF4-FFF2-40B4-BE49-F238E27FC236}">
                <a16:creationId xmlns:a16="http://schemas.microsoft.com/office/drawing/2014/main" id="{B4951EF4-47B9-4A2C-A627-EBF415496818}"/>
              </a:ext>
            </a:extLst>
          </p:cNvPr>
          <p:cNvSpPr>
            <a:spLocks noGrp="1"/>
          </p:cNvSpPr>
          <p:nvPr>
            <p:ph type="ftr" sz="quarter" idx="3"/>
          </p:nvPr>
        </p:nvSpPr>
        <p:spPr/>
        <p:txBody>
          <a:bodyPr/>
          <a:lstStyle/>
          <a:p>
            <a:endParaRPr lang="en-US"/>
          </a:p>
        </p:txBody>
      </p:sp>
      <p:sp>
        <p:nvSpPr>
          <p:cNvPr id="7" name="Plassholder for lysbildenummer 6">
            <a:extLst>
              <a:ext uri="{FF2B5EF4-FFF2-40B4-BE49-F238E27FC236}">
                <a16:creationId xmlns:a16="http://schemas.microsoft.com/office/drawing/2014/main" id="{84A1E761-3D42-4C54-9BED-16EEAC502CC3}"/>
              </a:ext>
            </a:extLst>
          </p:cNvPr>
          <p:cNvSpPr>
            <a:spLocks noGrp="1"/>
          </p:cNvSpPr>
          <p:nvPr>
            <p:ph type="sldNum" sz="quarter" idx="4"/>
          </p:nvPr>
        </p:nvSpPr>
        <p:spPr/>
        <p:txBody>
          <a:bodyPr/>
          <a:lstStyle/>
          <a:p>
            <a:endParaRPr lang="en-US"/>
          </a:p>
        </p:txBody>
      </p:sp>
      <p:sp>
        <p:nvSpPr>
          <p:cNvPr id="11" name="Plassholder for tekst 10">
            <a:extLst>
              <a:ext uri="{FF2B5EF4-FFF2-40B4-BE49-F238E27FC236}">
                <a16:creationId xmlns:a16="http://schemas.microsoft.com/office/drawing/2014/main" id="{A664B371-DE92-4EE9-AC0E-68FE86BED78C}"/>
              </a:ext>
            </a:extLst>
          </p:cNvPr>
          <p:cNvSpPr>
            <a:spLocks noGrp="1"/>
          </p:cNvSpPr>
          <p:nvPr>
            <p:ph type="body" idx="10"/>
          </p:nvPr>
        </p:nvSpPr>
        <p:spPr/>
        <p:txBody>
          <a:bodyPr/>
          <a:lstStyle/>
          <a:p>
            <a:endParaRPr lang="nb-NO"/>
          </a:p>
        </p:txBody>
      </p:sp>
    </p:spTree>
    <p:extLst>
      <p:ext uri="{BB962C8B-B14F-4D97-AF65-F5344CB8AC3E}">
        <p14:creationId xmlns:p14="http://schemas.microsoft.com/office/powerpoint/2010/main" val="26228475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2" name="Bilde 21" descr="Et bilde som inneholder tekst&#10;&#10;Automatisk generert beskrivelse">
            <a:extLst>
              <a:ext uri="{FF2B5EF4-FFF2-40B4-BE49-F238E27FC236}">
                <a16:creationId xmlns:a16="http://schemas.microsoft.com/office/drawing/2014/main" id="{291D0691-EE4B-4FF8-814D-F74E072DC42E}"/>
              </a:ext>
            </a:extLst>
          </p:cNvPr>
          <p:cNvPicPr>
            <a:picLocks noChangeAspect="1"/>
          </p:cNvPicPr>
          <p:nvPr/>
        </p:nvPicPr>
        <p:blipFill>
          <a:blip r:embed="rId2"/>
          <a:stretch>
            <a:fillRect/>
          </a:stretch>
        </p:blipFill>
        <p:spPr>
          <a:xfrm>
            <a:off x="5092367" y="2867171"/>
            <a:ext cx="2627379" cy="1861060"/>
          </a:xfrm>
          <a:prstGeom prst="rect">
            <a:avLst/>
          </a:prstGeom>
        </p:spPr>
        <p:style>
          <a:lnRef idx="2">
            <a:schemeClr val="dk1"/>
          </a:lnRef>
          <a:fillRef idx="1">
            <a:schemeClr val="lt1"/>
          </a:fillRef>
          <a:effectRef idx="0">
            <a:schemeClr val="dk1"/>
          </a:effectRef>
          <a:fontRef idx="minor">
            <a:schemeClr val="dk1"/>
          </a:fontRef>
        </p:style>
      </p:pic>
      <p:pic>
        <p:nvPicPr>
          <p:cNvPr id="26" name="Plassholder for innhold 25">
            <a:extLst>
              <a:ext uri="{FF2B5EF4-FFF2-40B4-BE49-F238E27FC236}">
                <a16:creationId xmlns:a16="http://schemas.microsoft.com/office/drawing/2014/main" id="{14EA37A1-0E87-435B-AF82-03659F5A9ADF}"/>
              </a:ext>
            </a:extLst>
          </p:cNvPr>
          <p:cNvPicPr>
            <a:picLocks noGrp="1" noChangeAspect="1"/>
          </p:cNvPicPr>
          <p:nvPr>
            <p:ph sz="half" idx="2"/>
          </p:nvPr>
        </p:nvPicPr>
        <p:blipFill>
          <a:blip r:embed="rId3"/>
          <a:stretch>
            <a:fillRect/>
          </a:stretch>
        </p:blipFill>
        <p:spPr>
          <a:xfrm>
            <a:off x="4577257" y="1063229"/>
            <a:ext cx="3657600" cy="1803942"/>
          </a:xfrm>
        </p:spPr>
        <p:style>
          <a:lnRef idx="2">
            <a:schemeClr val="dk1"/>
          </a:lnRef>
          <a:fillRef idx="1">
            <a:schemeClr val="lt1"/>
          </a:fillRef>
          <a:effectRef idx="0">
            <a:schemeClr val="dk1"/>
          </a:effectRef>
          <a:fontRef idx="minor">
            <a:schemeClr val="dk1"/>
          </a:fontRef>
        </p:style>
      </p:pic>
      <p:pic>
        <p:nvPicPr>
          <p:cNvPr id="20" name="Bilde 19" descr="Et bilde som inneholder skjermbilde&#10;&#10;Automatisk generert beskrivelse">
            <a:extLst>
              <a:ext uri="{FF2B5EF4-FFF2-40B4-BE49-F238E27FC236}">
                <a16:creationId xmlns:a16="http://schemas.microsoft.com/office/drawing/2014/main" id="{24E8D97F-01CB-41F1-AA2A-0E50B841850A}"/>
              </a:ext>
            </a:extLst>
          </p:cNvPr>
          <p:cNvPicPr>
            <a:picLocks noChangeAspect="1"/>
          </p:cNvPicPr>
          <p:nvPr/>
        </p:nvPicPr>
        <p:blipFill>
          <a:blip r:embed="rId4"/>
          <a:stretch>
            <a:fillRect/>
          </a:stretch>
        </p:blipFill>
        <p:spPr>
          <a:xfrm>
            <a:off x="4230313" y="1384858"/>
            <a:ext cx="2989103" cy="1539841"/>
          </a:xfrm>
          <a:prstGeom prst="rect">
            <a:avLst/>
          </a:prstGeom>
        </p:spPr>
        <p:style>
          <a:lnRef idx="2">
            <a:schemeClr val="dk1"/>
          </a:lnRef>
          <a:fillRef idx="1">
            <a:schemeClr val="lt1"/>
          </a:fillRef>
          <a:effectRef idx="0">
            <a:schemeClr val="dk1"/>
          </a:effectRef>
          <a:fontRef idx="minor">
            <a:schemeClr val="dk1"/>
          </a:fontRef>
        </p:style>
      </p:pic>
      <p:pic>
        <p:nvPicPr>
          <p:cNvPr id="18" name="Bilde 17" descr="Et bilde som inneholder skjermbilde&#10;&#10;Automatisk generert beskrivelse">
            <a:extLst>
              <a:ext uri="{FF2B5EF4-FFF2-40B4-BE49-F238E27FC236}">
                <a16:creationId xmlns:a16="http://schemas.microsoft.com/office/drawing/2014/main" id="{2AFCF36A-7918-47B7-9517-7B52D22CB064}"/>
              </a:ext>
            </a:extLst>
          </p:cNvPr>
          <p:cNvPicPr>
            <a:picLocks noChangeAspect="1"/>
          </p:cNvPicPr>
          <p:nvPr/>
        </p:nvPicPr>
        <p:blipFill>
          <a:blip r:embed="rId5"/>
          <a:stretch>
            <a:fillRect/>
          </a:stretch>
        </p:blipFill>
        <p:spPr>
          <a:xfrm>
            <a:off x="4429066" y="2795263"/>
            <a:ext cx="2986597" cy="1285008"/>
          </a:xfrm>
          <a:prstGeom prst="rect">
            <a:avLst/>
          </a:prstGeom>
        </p:spPr>
        <p:style>
          <a:lnRef idx="2">
            <a:schemeClr val="dk1"/>
          </a:lnRef>
          <a:fillRef idx="1">
            <a:schemeClr val="lt1"/>
          </a:fillRef>
          <a:effectRef idx="0">
            <a:schemeClr val="dk1"/>
          </a:effectRef>
          <a:fontRef idx="minor">
            <a:schemeClr val="dk1"/>
          </a:fontRef>
        </p:style>
      </p:pic>
      <p:sp>
        <p:nvSpPr>
          <p:cNvPr id="2" name="Tittel 1">
            <a:extLst>
              <a:ext uri="{FF2B5EF4-FFF2-40B4-BE49-F238E27FC236}">
                <a16:creationId xmlns:a16="http://schemas.microsoft.com/office/drawing/2014/main" id="{E2C6538E-11AA-4398-9921-BC0E1F6DB37A}"/>
              </a:ext>
            </a:extLst>
          </p:cNvPr>
          <p:cNvSpPr>
            <a:spLocks noGrp="1"/>
          </p:cNvSpPr>
          <p:nvPr>
            <p:ph type="title"/>
          </p:nvPr>
        </p:nvSpPr>
        <p:spPr/>
        <p:txBody>
          <a:bodyPr/>
          <a:lstStyle/>
          <a:p>
            <a:r>
              <a:rPr lang="nb-NO" dirty="0"/>
              <a:t>Plasma </a:t>
            </a:r>
            <a:r>
              <a:rPr lang="nb-NO" dirty="0" err="1"/>
              <a:t>wakefield</a:t>
            </a:r>
            <a:r>
              <a:rPr lang="nb-NO" dirty="0"/>
              <a:t> </a:t>
            </a:r>
            <a:r>
              <a:rPr lang="nb-NO" dirty="0" err="1"/>
              <a:t>acceleration</a:t>
            </a:r>
            <a:r>
              <a:rPr lang="nb-NO" dirty="0"/>
              <a:t> (PWFA)</a:t>
            </a:r>
          </a:p>
        </p:txBody>
      </p:sp>
      <p:sp>
        <p:nvSpPr>
          <p:cNvPr id="3" name="Plassholder for innhold 2">
            <a:extLst>
              <a:ext uri="{FF2B5EF4-FFF2-40B4-BE49-F238E27FC236}">
                <a16:creationId xmlns:a16="http://schemas.microsoft.com/office/drawing/2014/main" id="{ACC21CA9-022E-4DEA-898C-D75F514CB980}"/>
              </a:ext>
            </a:extLst>
          </p:cNvPr>
          <p:cNvSpPr>
            <a:spLocks noGrp="1"/>
          </p:cNvSpPr>
          <p:nvPr>
            <p:ph sz="half" idx="1"/>
          </p:nvPr>
        </p:nvSpPr>
        <p:spPr>
          <a:xfrm>
            <a:off x="457200" y="959370"/>
            <a:ext cx="3657600" cy="3620125"/>
          </a:xfrm>
        </p:spPr>
        <p:txBody>
          <a:bodyPr vert="horz" anchor="t">
            <a:normAutofit fontScale="85000" lnSpcReduction="20000"/>
          </a:bodyPr>
          <a:lstStyle/>
          <a:p>
            <a:pPr marL="180975" indent="-180975"/>
            <a:r>
              <a:rPr lang="nb-NO" sz="1400" dirty="0"/>
              <a:t>PWFA is a </a:t>
            </a:r>
            <a:r>
              <a:rPr lang="nb-NO" sz="1400" dirty="0" err="1"/>
              <a:t>very</a:t>
            </a:r>
            <a:r>
              <a:rPr lang="nb-NO" sz="1400" dirty="0"/>
              <a:t> </a:t>
            </a:r>
            <a:r>
              <a:rPr lang="nb-NO" sz="1400" dirty="0" err="1"/>
              <a:t>promising</a:t>
            </a:r>
            <a:r>
              <a:rPr lang="nb-NO" sz="1400" dirty="0"/>
              <a:t> </a:t>
            </a:r>
            <a:r>
              <a:rPr lang="nb-NO" sz="1400" dirty="0" err="1"/>
              <a:t>candidate</a:t>
            </a:r>
            <a:r>
              <a:rPr lang="nb-NO" sz="1400" dirty="0"/>
              <a:t> (</a:t>
            </a:r>
            <a:r>
              <a:rPr lang="nb-NO" sz="1400" dirty="0" err="1"/>
              <a:t>mainly</a:t>
            </a:r>
            <a:r>
              <a:rPr lang="nb-NO" sz="1400" dirty="0"/>
              <a:t> </a:t>
            </a:r>
            <a:r>
              <a:rPr lang="nb-NO" sz="1400" dirty="0" err="1"/>
              <a:t>envisioned</a:t>
            </a:r>
            <a:r>
              <a:rPr lang="nb-NO" sz="1400" dirty="0"/>
              <a:t> to be used in a </a:t>
            </a:r>
            <a:r>
              <a:rPr lang="nb-NO" sz="1400" dirty="0" err="1"/>
              <a:t>e</a:t>
            </a:r>
            <a:r>
              <a:rPr lang="nb-NO" sz="1400" baseline="30000" dirty="0" err="1"/>
              <a:t>+</a:t>
            </a:r>
            <a:r>
              <a:rPr lang="nb-NO" sz="1400" dirty="0" err="1"/>
              <a:t>e</a:t>
            </a:r>
            <a:r>
              <a:rPr lang="nb-NO" sz="1400" baseline="30000" dirty="0"/>
              <a:t>- </a:t>
            </a:r>
            <a:r>
              <a:rPr lang="nb-NO" sz="1400" dirty="0" err="1"/>
              <a:t>collider</a:t>
            </a:r>
            <a:r>
              <a:rPr lang="nb-NO" sz="1400" dirty="0"/>
              <a:t>).</a:t>
            </a:r>
          </a:p>
          <a:p>
            <a:pPr marL="180975" indent="-180975"/>
            <a:r>
              <a:rPr lang="nb-NO" sz="1400" dirty="0"/>
              <a:t>Gradient </a:t>
            </a:r>
            <a:r>
              <a:rPr lang="nb-NO" sz="1400" dirty="0" err="1"/>
              <a:t>of</a:t>
            </a:r>
            <a:r>
              <a:rPr lang="nb-NO" sz="1400" dirty="0"/>
              <a:t> </a:t>
            </a:r>
            <a:r>
              <a:rPr lang="nb-NO" sz="1400" dirty="0" err="1"/>
              <a:t>current</a:t>
            </a:r>
            <a:r>
              <a:rPr lang="nb-NO" sz="1400" dirty="0"/>
              <a:t> </a:t>
            </a:r>
            <a:r>
              <a:rPr lang="nb-NO" sz="1400" dirty="0" err="1"/>
              <a:t>technologies</a:t>
            </a:r>
            <a:r>
              <a:rPr lang="nb-NO" sz="1400" dirty="0"/>
              <a:t> </a:t>
            </a:r>
            <a:r>
              <a:rPr lang="nb-NO" sz="1400" dirty="0" err="1"/>
              <a:t>limited</a:t>
            </a:r>
            <a:r>
              <a:rPr lang="nb-NO" sz="1400" dirty="0"/>
              <a:t> by </a:t>
            </a:r>
            <a:r>
              <a:rPr lang="nb-NO" sz="1400" dirty="0" err="1"/>
              <a:t>electrical</a:t>
            </a:r>
            <a:r>
              <a:rPr lang="nb-NO" sz="1400" dirty="0"/>
              <a:t> breakdown (</a:t>
            </a:r>
            <a:r>
              <a:rPr lang="nb-NO" sz="1400" dirty="0" err="1"/>
              <a:t>state</a:t>
            </a:r>
            <a:r>
              <a:rPr lang="nb-NO" sz="1400" dirty="0"/>
              <a:t> </a:t>
            </a:r>
            <a:r>
              <a:rPr lang="nb-NO" sz="1400" dirty="0" err="1"/>
              <a:t>of</a:t>
            </a:r>
            <a:r>
              <a:rPr lang="nb-NO" sz="1400" dirty="0"/>
              <a:t> the art: 100 MV/m).</a:t>
            </a:r>
          </a:p>
          <a:p>
            <a:pPr marL="180975" indent="-180975">
              <a:buNone/>
            </a:pPr>
            <a:endParaRPr lang="nb-NO" sz="1400" dirty="0"/>
          </a:p>
          <a:p>
            <a:pPr marL="180975" indent="-180975"/>
            <a:endParaRPr lang="nb-NO" sz="1400" dirty="0"/>
          </a:p>
          <a:p>
            <a:pPr marL="180975" indent="-180975"/>
            <a:endParaRPr lang="nb-NO" sz="1400" dirty="0"/>
          </a:p>
          <a:p>
            <a:pPr marL="180975" indent="-180975"/>
            <a:endParaRPr lang="nb-NO" sz="1400" dirty="0"/>
          </a:p>
          <a:p>
            <a:pPr marL="180975" indent="-180975"/>
            <a:endParaRPr lang="nb-NO" sz="1400" dirty="0"/>
          </a:p>
          <a:p>
            <a:pPr marL="180975" indent="-180975"/>
            <a:endParaRPr lang="nb-NO" sz="1400" dirty="0"/>
          </a:p>
          <a:p>
            <a:pPr marL="180975" indent="-180975"/>
            <a:endParaRPr lang="nb-NO" sz="1400" dirty="0"/>
          </a:p>
          <a:p>
            <a:pPr marL="180975" indent="-180975"/>
            <a:endParaRPr lang="nb-NO" sz="1400" dirty="0"/>
          </a:p>
          <a:p>
            <a:pPr marL="180975" indent="-180975"/>
            <a:r>
              <a:rPr lang="nb-NO" sz="1400" dirty="0"/>
              <a:t>Plasma (</a:t>
            </a:r>
            <a:r>
              <a:rPr lang="nb-NO" sz="1400" dirty="0" err="1"/>
              <a:t>typically</a:t>
            </a:r>
            <a:r>
              <a:rPr lang="nb-NO" sz="1400" dirty="0"/>
              <a:t> </a:t>
            </a:r>
            <a:r>
              <a:rPr lang="nb-NO" sz="1400" dirty="0" err="1"/>
              <a:t>created</a:t>
            </a:r>
            <a:r>
              <a:rPr lang="nb-NO" sz="1400" dirty="0"/>
              <a:t> by </a:t>
            </a:r>
            <a:r>
              <a:rPr lang="nb-NO" sz="1400" dirty="0" err="1"/>
              <a:t>ionizing</a:t>
            </a:r>
            <a:r>
              <a:rPr lang="nb-NO" sz="1400" dirty="0"/>
              <a:t> </a:t>
            </a:r>
            <a:r>
              <a:rPr lang="nb-NO" sz="1400" dirty="0" err="1"/>
              <a:t>lithium</a:t>
            </a:r>
            <a:r>
              <a:rPr lang="nb-NO" sz="1400" dirty="0"/>
              <a:t> </a:t>
            </a:r>
            <a:r>
              <a:rPr lang="nb-NO" sz="1400" dirty="0" err="1"/>
              <a:t>vapor</a:t>
            </a:r>
            <a:r>
              <a:rPr lang="nb-NO" sz="1400" dirty="0"/>
              <a:t>) </a:t>
            </a:r>
            <a:r>
              <a:rPr lang="nb-NO" sz="1400" dirty="0" err="1"/>
              <a:t>known</a:t>
            </a:r>
            <a:r>
              <a:rPr lang="nb-NO" sz="1400" dirty="0"/>
              <a:t> to </a:t>
            </a:r>
            <a:r>
              <a:rPr lang="nb-NO" sz="1400" dirty="0" err="1"/>
              <a:t>sustain</a:t>
            </a:r>
            <a:r>
              <a:rPr lang="nb-NO" sz="1400" dirty="0"/>
              <a:t> </a:t>
            </a:r>
            <a:r>
              <a:rPr lang="nb-NO" sz="1400" dirty="0" err="1"/>
              <a:t>high</a:t>
            </a:r>
            <a:r>
              <a:rPr lang="nb-NO" sz="1400" dirty="0"/>
              <a:t> </a:t>
            </a:r>
            <a:r>
              <a:rPr lang="nb-NO" sz="1400" dirty="0" err="1"/>
              <a:t>fields</a:t>
            </a:r>
            <a:r>
              <a:rPr lang="nb-NO" sz="1400" dirty="0"/>
              <a:t>.</a:t>
            </a:r>
          </a:p>
          <a:p>
            <a:pPr marL="180975" indent="-180975"/>
            <a:r>
              <a:rPr lang="nb-NO" sz="1400" dirty="0">
                <a:cs typeface="Arial"/>
              </a:rPr>
              <a:t>Gradients </a:t>
            </a:r>
            <a:r>
              <a:rPr lang="nb-NO" sz="1400" dirty="0" err="1">
                <a:cs typeface="Arial"/>
              </a:rPr>
              <a:t>tens</a:t>
            </a:r>
            <a:r>
              <a:rPr lang="nb-NO" sz="1400" dirty="0">
                <a:cs typeface="Arial"/>
              </a:rPr>
              <a:t> </a:t>
            </a:r>
            <a:r>
              <a:rPr lang="nb-NO" sz="1400" dirty="0" err="1">
                <a:cs typeface="Arial"/>
              </a:rPr>
              <a:t>of</a:t>
            </a:r>
            <a:r>
              <a:rPr lang="nb-NO" sz="1400" dirty="0">
                <a:cs typeface="Arial"/>
              </a:rPr>
              <a:t> GV/m have </a:t>
            </a:r>
            <a:r>
              <a:rPr lang="nb-NO" sz="1400" dirty="0" err="1">
                <a:cs typeface="Arial"/>
              </a:rPr>
              <a:t>been</a:t>
            </a:r>
            <a:r>
              <a:rPr lang="nb-NO" sz="1400" dirty="0">
                <a:cs typeface="Arial"/>
              </a:rPr>
              <a:t> </a:t>
            </a:r>
            <a:r>
              <a:rPr lang="nb-NO" sz="1400" dirty="0" err="1">
                <a:cs typeface="Arial"/>
              </a:rPr>
              <a:t>demonstrated</a:t>
            </a:r>
            <a:r>
              <a:rPr lang="nb-NO" sz="1400" dirty="0">
                <a:cs typeface="Arial"/>
              </a:rPr>
              <a:t> in </a:t>
            </a:r>
            <a:r>
              <a:rPr lang="nb-NO" sz="1400" dirty="0" err="1">
                <a:cs typeface="Arial"/>
              </a:rPr>
              <a:t>experiments</a:t>
            </a:r>
            <a:r>
              <a:rPr lang="nb-NO" sz="1400" dirty="0">
                <a:cs typeface="Arial"/>
              </a:rPr>
              <a:t> </a:t>
            </a:r>
            <a:r>
              <a:rPr lang="nb-NO" sz="1400" dirty="0" err="1">
                <a:cs typeface="Arial"/>
              </a:rPr>
              <a:t>along</a:t>
            </a:r>
            <a:r>
              <a:rPr lang="nb-NO" sz="1400" dirty="0">
                <a:cs typeface="Arial"/>
              </a:rPr>
              <a:t> </a:t>
            </a:r>
            <a:r>
              <a:rPr lang="nb-NO" sz="1400" dirty="0" err="1">
                <a:cs typeface="Arial"/>
              </a:rPr>
              <a:t>with</a:t>
            </a:r>
            <a:r>
              <a:rPr lang="nb-NO" sz="1400" dirty="0">
                <a:cs typeface="Arial"/>
              </a:rPr>
              <a:t> </a:t>
            </a:r>
            <a:r>
              <a:rPr lang="nb-NO" sz="1400" dirty="0" err="1">
                <a:cs typeface="Arial"/>
              </a:rPr>
              <a:t>high</a:t>
            </a:r>
            <a:r>
              <a:rPr lang="nb-NO" sz="1400" dirty="0">
                <a:cs typeface="Arial"/>
              </a:rPr>
              <a:t> </a:t>
            </a:r>
            <a:r>
              <a:rPr lang="nb-NO" sz="1400" dirty="0" err="1">
                <a:cs typeface="Arial"/>
              </a:rPr>
              <a:t>efficiency</a:t>
            </a:r>
            <a:r>
              <a:rPr lang="nb-NO" sz="1400" dirty="0">
                <a:cs typeface="Arial"/>
              </a:rPr>
              <a:t>.</a:t>
            </a:r>
            <a:endParaRPr lang="nb-NO" sz="1400" dirty="0"/>
          </a:p>
          <a:p>
            <a:pPr marL="180975" indent="-180975"/>
            <a:r>
              <a:rPr lang="nb-NO" sz="1400" dirty="0"/>
              <a:t>Let </a:t>
            </a:r>
            <a:r>
              <a:rPr lang="nb-NO" sz="1400" dirty="0" err="1"/>
              <a:t>particles</a:t>
            </a:r>
            <a:r>
              <a:rPr lang="nb-NO" sz="1400" dirty="0"/>
              <a:t> «surf» </a:t>
            </a:r>
            <a:r>
              <a:rPr lang="nb-NO" sz="1400" dirty="0" err="1"/>
              <a:t>on</a:t>
            </a:r>
            <a:r>
              <a:rPr lang="nb-NO" sz="1400" dirty="0"/>
              <a:t> a plasma </a:t>
            </a:r>
            <a:r>
              <a:rPr lang="nb-NO" sz="1400" dirty="0" err="1"/>
              <a:t>wave</a:t>
            </a:r>
            <a:r>
              <a:rPr lang="nb-NO" sz="1400" dirty="0"/>
              <a:t> </a:t>
            </a:r>
            <a:r>
              <a:rPr lang="nb-NO" sz="1400" dirty="0" err="1"/>
              <a:t>generated</a:t>
            </a:r>
            <a:r>
              <a:rPr lang="nb-NO" sz="1400" dirty="0"/>
              <a:t> by a driving beam.</a:t>
            </a:r>
          </a:p>
        </p:txBody>
      </p:sp>
      <p:sp>
        <p:nvSpPr>
          <p:cNvPr id="5" name="Plassholder for dato 4">
            <a:extLst>
              <a:ext uri="{FF2B5EF4-FFF2-40B4-BE49-F238E27FC236}">
                <a16:creationId xmlns:a16="http://schemas.microsoft.com/office/drawing/2014/main" id="{CE1D44F8-62F9-4CC2-B5D2-5CEE7766E597}"/>
              </a:ext>
            </a:extLst>
          </p:cNvPr>
          <p:cNvSpPr>
            <a:spLocks noGrp="1"/>
          </p:cNvSpPr>
          <p:nvPr>
            <p:ph type="dt" sz="half" idx="10"/>
          </p:nvPr>
        </p:nvSpPr>
        <p:spPr/>
        <p:txBody>
          <a:bodyPr/>
          <a:lstStyle/>
          <a:p>
            <a:r>
              <a:rPr lang="en-US" dirty="0"/>
              <a:t>Ben Chen, CERN/University of Oslo</a:t>
            </a:r>
          </a:p>
        </p:txBody>
      </p:sp>
      <p:sp>
        <p:nvSpPr>
          <p:cNvPr id="6" name="Plassholder for bunntekst 5">
            <a:extLst>
              <a:ext uri="{FF2B5EF4-FFF2-40B4-BE49-F238E27FC236}">
                <a16:creationId xmlns:a16="http://schemas.microsoft.com/office/drawing/2014/main" id="{E1C1211D-F9AC-4B1D-A811-BBFFACA322B6}"/>
              </a:ext>
            </a:extLst>
          </p:cNvPr>
          <p:cNvSpPr>
            <a:spLocks noGrp="1"/>
          </p:cNvSpPr>
          <p:nvPr>
            <p:ph type="ftr" sz="quarter" idx="3"/>
          </p:nvPr>
        </p:nvSpPr>
        <p:spPr>
          <a:xfrm>
            <a:off x="5085321" y="4767263"/>
            <a:ext cx="2895600" cy="273844"/>
          </a:xfrm>
        </p:spPr>
        <p:txBody>
          <a:bodyPr/>
          <a:lstStyle/>
          <a:p>
            <a:r>
              <a:rPr lang="en-US" dirty="0"/>
              <a:t>29/04/2020</a:t>
            </a:r>
          </a:p>
        </p:txBody>
      </p:sp>
      <p:sp>
        <p:nvSpPr>
          <p:cNvPr id="7" name="Plassholder for lysbildenummer 6">
            <a:extLst>
              <a:ext uri="{FF2B5EF4-FFF2-40B4-BE49-F238E27FC236}">
                <a16:creationId xmlns:a16="http://schemas.microsoft.com/office/drawing/2014/main" id="{1218DCC4-8E8A-41F2-8CCC-450638D90601}"/>
              </a:ext>
            </a:extLst>
          </p:cNvPr>
          <p:cNvSpPr>
            <a:spLocks noGrp="1"/>
          </p:cNvSpPr>
          <p:nvPr>
            <p:ph type="sldNum" sz="quarter" idx="4"/>
          </p:nvPr>
        </p:nvSpPr>
        <p:spPr>
          <a:xfrm>
            <a:off x="8087941" y="4767263"/>
            <a:ext cx="501424" cy="273844"/>
          </a:xfrm>
        </p:spPr>
        <p:txBody>
          <a:bodyPr/>
          <a:lstStyle/>
          <a:p>
            <a:fld id="{17918391-D411-FE40-AAD7-861AE5233E0E}" type="slidenum">
              <a:rPr lang="en-US" smtClean="0"/>
              <a:pPr/>
              <a:t>3</a:t>
            </a:fld>
            <a:endParaRPr lang="en-US"/>
          </a:p>
        </p:txBody>
      </p:sp>
      <p:pic>
        <p:nvPicPr>
          <p:cNvPr id="14" name="Bilde 9" descr="Et bilde som inneholder innendørs, bygning, tak, gulv&#10;&#10;Beskrivelse som er generert med svært høy visshet">
            <a:extLst>
              <a:ext uri="{FF2B5EF4-FFF2-40B4-BE49-F238E27FC236}">
                <a16:creationId xmlns:a16="http://schemas.microsoft.com/office/drawing/2014/main" id="{35907792-88E8-4F5B-85A1-577785AF8D40}"/>
              </a:ext>
            </a:extLst>
          </p:cNvPr>
          <p:cNvPicPr>
            <a:picLocks noChangeAspect="1"/>
          </p:cNvPicPr>
          <p:nvPr/>
        </p:nvPicPr>
        <p:blipFill>
          <a:blip r:embed="rId6"/>
          <a:stretch>
            <a:fillRect/>
          </a:stretch>
        </p:blipFill>
        <p:spPr>
          <a:xfrm>
            <a:off x="452740" y="1899451"/>
            <a:ext cx="1771738" cy="1160286"/>
          </a:xfrm>
          <a:prstGeom prst="rect">
            <a:avLst/>
          </a:prstGeom>
        </p:spPr>
      </p:pic>
      <p:pic>
        <p:nvPicPr>
          <p:cNvPr id="15" name="Bilde 11">
            <a:extLst>
              <a:ext uri="{FF2B5EF4-FFF2-40B4-BE49-F238E27FC236}">
                <a16:creationId xmlns:a16="http://schemas.microsoft.com/office/drawing/2014/main" id="{CECEC643-AEB7-4697-A612-36D113937568}"/>
              </a:ext>
            </a:extLst>
          </p:cNvPr>
          <p:cNvPicPr>
            <a:picLocks noChangeAspect="1"/>
          </p:cNvPicPr>
          <p:nvPr/>
        </p:nvPicPr>
        <p:blipFill>
          <a:blip r:embed="rId7"/>
          <a:stretch>
            <a:fillRect/>
          </a:stretch>
        </p:blipFill>
        <p:spPr>
          <a:xfrm>
            <a:off x="2283028" y="1908778"/>
            <a:ext cx="1787894" cy="1246168"/>
          </a:xfrm>
          <a:prstGeom prst="rect">
            <a:avLst/>
          </a:prstGeom>
        </p:spPr>
      </p:pic>
      <p:pic>
        <p:nvPicPr>
          <p:cNvPr id="27" name="Bilde 2" descr="Et bilde som inneholder bok, tekst&#10;&#10;Beskrivelse som er generert med svært høy visshet">
            <a:extLst>
              <a:ext uri="{FF2B5EF4-FFF2-40B4-BE49-F238E27FC236}">
                <a16:creationId xmlns:a16="http://schemas.microsoft.com/office/drawing/2014/main" id="{E669C102-A9CD-4FCB-BCE8-389D24E3AB20}"/>
              </a:ext>
            </a:extLst>
          </p:cNvPr>
          <p:cNvPicPr>
            <a:picLocks noChangeAspect="1"/>
          </p:cNvPicPr>
          <p:nvPr/>
        </p:nvPicPr>
        <p:blipFill>
          <a:blip r:embed="rId8"/>
          <a:stretch>
            <a:fillRect/>
          </a:stretch>
        </p:blipFill>
        <p:spPr>
          <a:xfrm>
            <a:off x="7239622" y="1476876"/>
            <a:ext cx="1588595" cy="2322030"/>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776807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0"/>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8"/>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27"/>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3">
                                            <p:txEl>
                                              <p:pRg st="12" end="1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tel 7">
            <a:extLst>
              <a:ext uri="{FF2B5EF4-FFF2-40B4-BE49-F238E27FC236}">
                <a16:creationId xmlns:a16="http://schemas.microsoft.com/office/drawing/2014/main" id="{1E7A9E73-50FE-4650-8969-5082C29A2B0F}"/>
              </a:ext>
            </a:extLst>
          </p:cNvPr>
          <p:cNvSpPr>
            <a:spLocks noGrp="1"/>
          </p:cNvSpPr>
          <p:nvPr>
            <p:ph type="title"/>
          </p:nvPr>
        </p:nvSpPr>
        <p:spPr/>
        <p:txBody>
          <a:bodyPr>
            <a:normAutofit fontScale="90000"/>
          </a:bodyPr>
          <a:lstStyle/>
          <a:p>
            <a:pPr algn="ctr"/>
            <a:r>
              <a:rPr lang="nb-NO" dirty="0"/>
              <a:t>Part I: </a:t>
            </a:r>
            <a:r>
              <a:rPr lang="nb-NO" dirty="0" err="1"/>
              <a:t>Instability</a:t>
            </a:r>
            <a:r>
              <a:rPr lang="nb-NO" dirty="0"/>
              <a:t> Studies</a:t>
            </a:r>
          </a:p>
        </p:txBody>
      </p:sp>
      <p:sp>
        <p:nvSpPr>
          <p:cNvPr id="5" name="Plassholder for dato 4">
            <a:extLst>
              <a:ext uri="{FF2B5EF4-FFF2-40B4-BE49-F238E27FC236}">
                <a16:creationId xmlns:a16="http://schemas.microsoft.com/office/drawing/2014/main" id="{F6CE2F4B-0E0D-42BB-A4C8-A057EC16928C}"/>
              </a:ext>
            </a:extLst>
          </p:cNvPr>
          <p:cNvSpPr>
            <a:spLocks noGrp="1"/>
          </p:cNvSpPr>
          <p:nvPr>
            <p:ph type="dt" sz="half" idx="2"/>
          </p:nvPr>
        </p:nvSpPr>
        <p:spPr/>
        <p:txBody>
          <a:bodyPr/>
          <a:lstStyle/>
          <a:p>
            <a:r>
              <a:rPr lang="en-US"/>
              <a:t>Ben Chen, CERN/University of Oslo</a:t>
            </a:r>
            <a:endParaRPr lang="en-US" dirty="0"/>
          </a:p>
        </p:txBody>
      </p:sp>
      <p:sp>
        <p:nvSpPr>
          <p:cNvPr id="6" name="Plassholder for bunntekst 5">
            <a:extLst>
              <a:ext uri="{FF2B5EF4-FFF2-40B4-BE49-F238E27FC236}">
                <a16:creationId xmlns:a16="http://schemas.microsoft.com/office/drawing/2014/main" id="{84B0CCF5-058A-4F58-A112-3E0E3AE0F455}"/>
              </a:ext>
            </a:extLst>
          </p:cNvPr>
          <p:cNvSpPr>
            <a:spLocks noGrp="1"/>
          </p:cNvSpPr>
          <p:nvPr>
            <p:ph type="ftr" sz="quarter" idx="3"/>
          </p:nvPr>
        </p:nvSpPr>
        <p:spPr/>
        <p:txBody>
          <a:bodyPr/>
          <a:lstStyle/>
          <a:p>
            <a:r>
              <a:rPr lang="en-US" dirty="0"/>
              <a:t>29/04/2020</a:t>
            </a:r>
          </a:p>
        </p:txBody>
      </p:sp>
      <p:sp>
        <p:nvSpPr>
          <p:cNvPr id="7" name="Plassholder for lysbildenummer 6">
            <a:extLst>
              <a:ext uri="{FF2B5EF4-FFF2-40B4-BE49-F238E27FC236}">
                <a16:creationId xmlns:a16="http://schemas.microsoft.com/office/drawing/2014/main" id="{7438AC23-4567-45E5-8228-81E80FC99C53}"/>
              </a:ext>
            </a:extLst>
          </p:cNvPr>
          <p:cNvSpPr>
            <a:spLocks noGrp="1"/>
          </p:cNvSpPr>
          <p:nvPr>
            <p:ph type="sldNum" sz="quarter" idx="4"/>
          </p:nvPr>
        </p:nvSpPr>
        <p:spPr/>
        <p:txBody>
          <a:bodyPr/>
          <a:lstStyle/>
          <a:p>
            <a:fld id="{17918391-D411-FE40-AAD7-861AE5233E0E}" type="slidenum">
              <a:rPr lang="en-US" smtClean="0"/>
              <a:pPr/>
              <a:t>4</a:t>
            </a:fld>
            <a:endParaRPr lang="en-US"/>
          </a:p>
        </p:txBody>
      </p:sp>
      <p:sp>
        <p:nvSpPr>
          <p:cNvPr id="11" name="Plassholder for tekst 10">
            <a:extLst>
              <a:ext uri="{FF2B5EF4-FFF2-40B4-BE49-F238E27FC236}">
                <a16:creationId xmlns:a16="http://schemas.microsoft.com/office/drawing/2014/main" id="{51E3A905-E077-45FE-8AED-66491B5124CB}"/>
              </a:ext>
            </a:extLst>
          </p:cNvPr>
          <p:cNvSpPr>
            <a:spLocks noGrp="1"/>
          </p:cNvSpPr>
          <p:nvPr>
            <p:ph type="body" idx="10"/>
          </p:nvPr>
        </p:nvSpPr>
        <p:spPr/>
        <p:txBody>
          <a:bodyPr/>
          <a:lstStyle/>
          <a:p>
            <a:endParaRPr lang="nb-NO"/>
          </a:p>
        </p:txBody>
      </p:sp>
    </p:spTree>
    <p:extLst>
      <p:ext uri="{BB962C8B-B14F-4D97-AF65-F5344CB8AC3E}">
        <p14:creationId xmlns:p14="http://schemas.microsoft.com/office/powerpoint/2010/main" val="19912392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Bilde 15">
            <a:extLst>
              <a:ext uri="{FF2B5EF4-FFF2-40B4-BE49-F238E27FC236}">
                <a16:creationId xmlns:a16="http://schemas.microsoft.com/office/drawing/2014/main" id="{258A5A68-FACD-40EE-93D1-33803E10A242}"/>
              </a:ext>
            </a:extLst>
          </p:cNvPr>
          <p:cNvPicPr>
            <a:picLocks noChangeAspect="1"/>
          </p:cNvPicPr>
          <p:nvPr/>
        </p:nvPicPr>
        <p:blipFill>
          <a:blip r:embed="rId5"/>
          <a:stretch>
            <a:fillRect/>
          </a:stretch>
        </p:blipFill>
        <p:spPr>
          <a:xfrm>
            <a:off x="701678" y="3097293"/>
            <a:ext cx="2094765" cy="1585336"/>
          </a:xfrm>
          <a:prstGeom prst="rect">
            <a:avLst/>
          </a:prstGeom>
        </p:spPr>
      </p:pic>
      <p:sp>
        <p:nvSpPr>
          <p:cNvPr id="2" name="Tittel 1">
            <a:extLst>
              <a:ext uri="{FF2B5EF4-FFF2-40B4-BE49-F238E27FC236}">
                <a16:creationId xmlns:a16="http://schemas.microsoft.com/office/drawing/2014/main" id="{22A76315-FE5F-425E-B508-84A62960FCEC}"/>
              </a:ext>
            </a:extLst>
          </p:cNvPr>
          <p:cNvSpPr>
            <a:spLocks noGrp="1"/>
          </p:cNvSpPr>
          <p:nvPr>
            <p:ph type="title"/>
          </p:nvPr>
        </p:nvSpPr>
        <p:spPr/>
        <p:txBody>
          <a:bodyPr/>
          <a:lstStyle/>
          <a:p>
            <a:r>
              <a:rPr lang="nb-NO" dirty="0" err="1"/>
              <a:t>Transverse</a:t>
            </a:r>
            <a:r>
              <a:rPr lang="nb-NO" dirty="0"/>
              <a:t> </a:t>
            </a:r>
            <a:r>
              <a:rPr lang="nb-NO" dirty="0" err="1"/>
              <a:t>instabilities</a:t>
            </a:r>
            <a:r>
              <a:rPr lang="nb-NO" dirty="0"/>
              <a:t> and </a:t>
            </a:r>
            <a:r>
              <a:rPr lang="nb-NO" dirty="0" err="1"/>
              <a:t>wakefields</a:t>
            </a:r>
            <a:endParaRPr lang="nb-NO" dirty="0"/>
          </a:p>
        </p:txBody>
      </p:sp>
      <p:sp>
        <p:nvSpPr>
          <p:cNvPr id="3" name="Plassholder for innhold 2">
            <a:extLst>
              <a:ext uri="{FF2B5EF4-FFF2-40B4-BE49-F238E27FC236}">
                <a16:creationId xmlns:a16="http://schemas.microsoft.com/office/drawing/2014/main" id="{5F86D0E2-3934-4456-AA42-BB1ECFC2C91B}"/>
              </a:ext>
            </a:extLst>
          </p:cNvPr>
          <p:cNvSpPr>
            <a:spLocks noGrp="1"/>
          </p:cNvSpPr>
          <p:nvPr>
            <p:ph sz="half" idx="1"/>
          </p:nvPr>
        </p:nvSpPr>
        <p:spPr>
          <a:xfrm>
            <a:off x="457200" y="929390"/>
            <a:ext cx="4566378" cy="3055423"/>
          </a:xfrm>
        </p:spPr>
        <p:txBody>
          <a:bodyPr vert="horz" anchor="t">
            <a:noAutofit/>
          </a:bodyPr>
          <a:lstStyle/>
          <a:p>
            <a:pPr marL="180975" indent="-180975"/>
            <a:r>
              <a:rPr lang="nb-NO" sz="1200" dirty="0"/>
              <a:t>One </a:t>
            </a:r>
            <a:r>
              <a:rPr lang="nb-NO" sz="1200" dirty="0" err="1"/>
              <a:t>of</a:t>
            </a:r>
            <a:r>
              <a:rPr lang="nb-NO" sz="1200" dirty="0"/>
              <a:t> the </a:t>
            </a:r>
            <a:r>
              <a:rPr lang="nb-NO" sz="1200" dirty="0" err="1"/>
              <a:t>main</a:t>
            </a:r>
            <a:r>
              <a:rPr lang="nb-NO" sz="1200" dirty="0"/>
              <a:t> </a:t>
            </a:r>
            <a:r>
              <a:rPr lang="nb-NO" sz="1200" dirty="0" err="1"/>
              <a:t>challenges</a:t>
            </a:r>
            <a:r>
              <a:rPr lang="nb-NO" sz="1200" dirty="0"/>
              <a:t>.</a:t>
            </a:r>
          </a:p>
          <a:p>
            <a:pPr marL="180975" indent="-180975"/>
            <a:r>
              <a:rPr lang="nb-NO" sz="1200" dirty="0">
                <a:ea typeface="+mn-lt"/>
                <a:cs typeface="+mn-lt"/>
              </a:rPr>
              <a:t>Fields </a:t>
            </a:r>
            <a:r>
              <a:rPr lang="nb-NO" sz="1200" dirty="0" err="1">
                <a:ea typeface="+mn-lt"/>
                <a:cs typeface="+mn-lt"/>
              </a:rPr>
              <a:t>generated</a:t>
            </a:r>
            <a:r>
              <a:rPr lang="nb-NO" sz="1200" dirty="0">
                <a:ea typeface="+mn-lt"/>
                <a:cs typeface="+mn-lt"/>
              </a:rPr>
              <a:t> by a driving </a:t>
            </a:r>
            <a:r>
              <a:rPr lang="nb-NO" sz="1200" dirty="0" err="1">
                <a:ea typeface="+mn-lt"/>
                <a:cs typeface="+mn-lt"/>
              </a:rPr>
              <a:t>particle’s</a:t>
            </a:r>
            <a:r>
              <a:rPr lang="nb-NO" sz="1200" dirty="0">
                <a:ea typeface="+mn-lt"/>
                <a:cs typeface="+mn-lt"/>
              </a:rPr>
              <a:t> </a:t>
            </a:r>
            <a:r>
              <a:rPr lang="nb-NO" sz="1200" dirty="0" err="1">
                <a:ea typeface="+mn-lt"/>
                <a:cs typeface="+mn-lt"/>
              </a:rPr>
              <a:t>interaction</a:t>
            </a:r>
            <a:r>
              <a:rPr lang="nb-NO" sz="1200" dirty="0">
                <a:ea typeface="+mn-lt"/>
                <a:cs typeface="+mn-lt"/>
              </a:rPr>
              <a:t> </a:t>
            </a:r>
            <a:r>
              <a:rPr lang="nb-NO" sz="1200" dirty="0" err="1">
                <a:ea typeface="+mn-lt"/>
                <a:cs typeface="+mn-lt"/>
              </a:rPr>
              <a:t>with</a:t>
            </a:r>
            <a:r>
              <a:rPr lang="nb-NO" sz="1200" dirty="0">
                <a:ea typeface="+mn-lt"/>
                <a:cs typeface="+mn-lt"/>
              </a:rPr>
              <a:t> the </a:t>
            </a:r>
            <a:r>
              <a:rPr lang="nb-NO" sz="1200" dirty="0" err="1">
                <a:ea typeface="+mn-lt"/>
                <a:cs typeface="+mn-lt"/>
              </a:rPr>
              <a:t>acc</a:t>
            </a:r>
            <a:r>
              <a:rPr lang="nb-NO" sz="1200" dirty="0">
                <a:ea typeface="+mn-lt"/>
                <a:cs typeface="+mn-lt"/>
              </a:rPr>
              <a:t>. </a:t>
            </a:r>
            <a:r>
              <a:rPr lang="nb-NO" sz="1200" dirty="0" err="1">
                <a:ea typeface="+mn-lt"/>
                <a:cs typeface="+mn-lt"/>
              </a:rPr>
              <a:t>cavity</a:t>
            </a:r>
            <a:r>
              <a:rPr lang="nb-NO" sz="1200" dirty="0">
                <a:ea typeface="+mn-lt"/>
                <a:cs typeface="+mn-lt"/>
              </a:rPr>
              <a:t> due to </a:t>
            </a:r>
            <a:r>
              <a:rPr lang="nb-NO" sz="1200" dirty="0" err="1">
                <a:ea typeface="+mn-lt"/>
                <a:cs typeface="+mn-lt"/>
              </a:rPr>
              <a:t>misalignment</a:t>
            </a:r>
            <a:r>
              <a:rPr lang="nb-NO" sz="1200" dirty="0">
                <a:ea typeface="+mn-lt"/>
                <a:cs typeface="+mn-lt"/>
              </a:rPr>
              <a:t>.</a:t>
            </a:r>
          </a:p>
          <a:p>
            <a:pPr marL="180975" indent="-180975"/>
            <a:r>
              <a:rPr lang="nb-NO" sz="1200" dirty="0" err="1"/>
              <a:t>Can</a:t>
            </a:r>
            <a:r>
              <a:rPr lang="nb-NO" sz="1200" dirty="0"/>
              <a:t> be </a:t>
            </a:r>
            <a:r>
              <a:rPr lang="nb-NO" sz="1200" dirty="0" err="1"/>
              <a:t>several</a:t>
            </a:r>
            <a:r>
              <a:rPr lang="nb-NO" sz="1200" dirty="0"/>
              <a:t> o.m. </a:t>
            </a:r>
            <a:r>
              <a:rPr lang="nb-NO" sz="1200" dirty="0" err="1"/>
              <a:t>larger</a:t>
            </a:r>
            <a:r>
              <a:rPr lang="nb-NO" sz="1200" dirty="0"/>
              <a:t> </a:t>
            </a:r>
            <a:r>
              <a:rPr lang="nb-NO" sz="1200" dirty="0" err="1"/>
              <a:t>than</a:t>
            </a:r>
            <a:r>
              <a:rPr lang="nb-NO" sz="1200" dirty="0"/>
              <a:t> in </a:t>
            </a:r>
            <a:r>
              <a:rPr lang="nb-NO" sz="1200" dirty="0" err="1"/>
              <a:t>metallic</a:t>
            </a:r>
            <a:r>
              <a:rPr lang="nb-NO" sz="1200" dirty="0"/>
              <a:t> </a:t>
            </a:r>
            <a:r>
              <a:rPr lang="nb-NO" sz="1200" dirty="0" err="1"/>
              <a:t>cavities</a:t>
            </a:r>
            <a:r>
              <a:rPr lang="nb-NO" sz="1200" dirty="0"/>
              <a:t>.</a:t>
            </a:r>
            <a:endParaRPr lang="nb-NO" sz="1200" dirty="0">
              <a:cs typeface="Arial" panose="020B0604020202020204"/>
            </a:endParaRPr>
          </a:p>
          <a:p>
            <a:pPr marL="180975" indent="-180975"/>
            <a:r>
              <a:rPr lang="nb-NO" sz="1200" dirty="0"/>
              <a:t>Limits the beam charge.</a:t>
            </a:r>
          </a:p>
          <a:p>
            <a:pPr marL="180975" indent="-180975"/>
            <a:r>
              <a:rPr lang="nb-NO" sz="1200" dirty="0" err="1"/>
              <a:t>Mitigation</a:t>
            </a:r>
            <a:r>
              <a:rPr lang="nb-NO" sz="1200" dirty="0"/>
              <a:t> </a:t>
            </a:r>
            <a:r>
              <a:rPr lang="nb-NO" sz="1200" dirty="0" err="1"/>
              <a:t>methods</a:t>
            </a:r>
            <a:r>
              <a:rPr lang="nb-NO" sz="1200" dirty="0"/>
              <a:t> </a:t>
            </a:r>
            <a:r>
              <a:rPr lang="nb-NO" sz="1200" dirty="0" err="1"/>
              <a:t>exist</a:t>
            </a:r>
            <a:r>
              <a:rPr lang="nb-NO" sz="1200" dirty="0"/>
              <a:t>.</a:t>
            </a:r>
          </a:p>
          <a:p>
            <a:pPr marL="180975" indent="-180975"/>
            <a:r>
              <a:rPr lang="nb-NO" sz="1200" dirty="0" err="1">
                <a:cs typeface="Arial"/>
              </a:rPr>
              <a:t>These</a:t>
            </a:r>
            <a:r>
              <a:rPr lang="nb-NO" sz="1200" dirty="0">
                <a:cs typeface="Arial"/>
              </a:rPr>
              <a:t> </a:t>
            </a:r>
            <a:r>
              <a:rPr lang="nb-NO" sz="1200" dirty="0" err="1">
                <a:cs typeface="Arial"/>
              </a:rPr>
              <a:t>effects</a:t>
            </a:r>
            <a:r>
              <a:rPr lang="nb-NO" sz="1200" dirty="0">
                <a:cs typeface="Arial"/>
              </a:rPr>
              <a:t> have </a:t>
            </a:r>
            <a:r>
              <a:rPr lang="nb-NO" sz="1200" dirty="0" err="1">
                <a:cs typeface="Arial"/>
              </a:rPr>
              <a:t>been</a:t>
            </a:r>
            <a:r>
              <a:rPr lang="nb-NO" sz="1200" dirty="0">
                <a:cs typeface="Arial"/>
              </a:rPr>
              <a:t> </a:t>
            </a:r>
            <a:r>
              <a:rPr lang="nb-NO" sz="1200" dirty="0" err="1">
                <a:cs typeface="Arial"/>
              </a:rPr>
              <a:t>taken</a:t>
            </a:r>
            <a:r>
              <a:rPr lang="nb-NO" sz="1200" dirty="0">
                <a:cs typeface="Arial"/>
              </a:rPr>
              <a:t> </a:t>
            </a:r>
            <a:r>
              <a:rPr lang="nb-NO" sz="1200" dirty="0" err="1">
                <a:cs typeface="Arial"/>
              </a:rPr>
              <a:t>into</a:t>
            </a:r>
            <a:r>
              <a:rPr lang="nb-NO" sz="1200" dirty="0">
                <a:cs typeface="Arial"/>
              </a:rPr>
              <a:t> </a:t>
            </a:r>
            <a:r>
              <a:rPr lang="nb-NO" sz="1200" dirty="0" err="1">
                <a:cs typeface="Arial"/>
              </a:rPr>
              <a:t>account</a:t>
            </a:r>
            <a:r>
              <a:rPr lang="nb-NO" sz="1200" dirty="0">
                <a:cs typeface="Arial"/>
              </a:rPr>
              <a:t> in the design </a:t>
            </a:r>
            <a:r>
              <a:rPr lang="nb-NO" sz="1200" dirty="0" err="1">
                <a:cs typeface="Arial"/>
              </a:rPr>
              <a:t>of</a:t>
            </a:r>
            <a:r>
              <a:rPr lang="nb-NO" sz="1200" dirty="0">
                <a:cs typeface="Arial"/>
              </a:rPr>
              <a:t> CLIC.</a:t>
            </a:r>
          </a:p>
          <a:p>
            <a:pPr marL="180975" indent="-180975"/>
            <a:r>
              <a:rPr lang="nb-NO" sz="1200" dirty="0"/>
              <a:t>PWFA-LC parameter studies have so far not </a:t>
            </a:r>
            <a:r>
              <a:rPr lang="nb-NO" sz="1200" dirty="0" err="1"/>
              <a:t>considered</a:t>
            </a:r>
            <a:r>
              <a:rPr lang="nb-NO" sz="1200" dirty="0"/>
              <a:t> the </a:t>
            </a:r>
            <a:r>
              <a:rPr lang="nb-NO" sz="1200" dirty="0" err="1"/>
              <a:t>effect</a:t>
            </a:r>
            <a:r>
              <a:rPr lang="nb-NO" sz="1200" dirty="0"/>
              <a:t> </a:t>
            </a:r>
            <a:r>
              <a:rPr lang="nb-NO" sz="1200" dirty="0" err="1"/>
              <a:t>of</a:t>
            </a:r>
            <a:r>
              <a:rPr lang="nb-NO" sz="1200" dirty="0"/>
              <a:t> </a:t>
            </a:r>
            <a:r>
              <a:rPr lang="nb-NO" sz="1200" dirty="0" err="1"/>
              <a:t>transverse</a:t>
            </a:r>
            <a:r>
              <a:rPr lang="nb-NO" sz="1200" dirty="0"/>
              <a:t> </a:t>
            </a:r>
            <a:r>
              <a:rPr lang="nb-NO" sz="1200" dirty="0" err="1"/>
              <a:t>wakefields</a:t>
            </a:r>
            <a:r>
              <a:rPr lang="nb-NO" sz="1200" dirty="0"/>
              <a:t> </a:t>
            </a:r>
            <a:r>
              <a:rPr lang="nb-NO" sz="1200" dirty="0" err="1"/>
              <a:t>on</a:t>
            </a:r>
            <a:r>
              <a:rPr lang="nb-NO" sz="1200" dirty="0"/>
              <a:t> </a:t>
            </a:r>
            <a:r>
              <a:rPr lang="nb-NO" sz="1200" dirty="0" err="1"/>
              <a:t>efficiency</a:t>
            </a:r>
            <a:r>
              <a:rPr lang="nb-NO" sz="1200" dirty="0"/>
              <a:t>.</a:t>
            </a:r>
          </a:p>
          <a:p>
            <a:pPr marL="180975" indent="-180975"/>
            <a:endParaRPr lang="nb-NO" sz="1200" dirty="0">
              <a:cs typeface="Arial"/>
            </a:endParaRPr>
          </a:p>
          <a:p>
            <a:pPr marL="180975" indent="-180975"/>
            <a:endParaRPr lang="nb-NO" sz="1200" dirty="0"/>
          </a:p>
        </p:txBody>
      </p:sp>
      <p:sp>
        <p:nvSpPr>
          <p:cNvPr id="4" name="Plassholder for innhold 3">
            <a:extLst>
              <a:ext uri="{FF2B5EF4-FFF2-40B4-BE49-F238E27FC236}">
                <a16:creationId xmlns:a16="http://schemas.microsoft.com/office/drawing/2014/main" id="{0661C4A1-6F3C-454B-AA12-F34AE133E133}"/>
              </a:ext>
            </a:extLst>
          </p:cNvPr>
          <p:cNvSpPr>
            <a:spLocks noGrp="1"/>
          </p:cNvSpPr>
          <p:nvPr>
            <p:ph sz="half" idx="2"/>
          </p:nvPr>
        </p:nvSpPr>
        <p:spPr>
          <a:xfrm>
            <a:off x="5213454" y="1200150"/>
            <a:ext cx="3657600" cy="3262789"/>
          </a:xfrm>
        </p:spPr>
        <p:txBody>
          <a:bodyPr vert="horz" anchor="t">
            <a:normAutofit/>
          </a:bodyPr>
          <a:lstStyle/>
          <a:p>
            <a:pPr marL="493395"/>
            <a:endParaRPr lang="nb-NO" dirty="0"/>
          </a:p>
        </p:txBody>
      </p:sp>
      <p:sp>
        <p:nvSpPr>
          <p:cNvPr id="5" name="Plassholder for dato 4">
            <a:extLst>
              <a:ext uri="{FF2B5EF4-FFF2-40B4-BE49-F238E27FC236}">
                <a16:creationId xmlns:a16="http://schemas.microsoft.com/office/drawing/2014/main" id="{F8725E9F-D32A-47FE-AA7E-C681848B0325}"/>
              </a:ext>
            </a:extLst>
          </p:cNvPr>
          <p:cNvSpPr>
            <a:spLocks noGrp="1"/>
          </p:cNvSpPr>
          <p:nvPr>
            <p:ph type="dt" sz="half" idx="10"/>
          </p:nvPr>
        </p:nvSpPr>
        <p:spPr/>
        <p:txBody>
          <a:bodyPr/>
          <a:lstStyle/>
          <a:p>
            <a:r>
              <a:rPr lang="en-US" dirty="0"/>
              <a:t>Ben Chen, CERN/University of Oslo</a:t>
            </a:r>
          </a:p>
        </p:txBody>
      </p:sp>
      <p:sp>
        <p:nvSpPr>
          <p:cNvPr id="6" name="Plassholder for bunntekst 5">
            <a:extLst>
              <a:ext uri="{FF2B5EF4-FFF2-40B4-BE49-F238E27FC236}">
                <a16:creationId xmlns:a16="http://schemas.microsoft.com/office/drawing/2014/main" id="{D5AAE703-7513-49DF-AEFF-EDC57C8F212C}"/>
              </a:ext>
            </a:extLst>
          </p:cNvPr>
          <p:cNvSpPr>
            <a:spLocks noGrp="1"/>
          </p:cNvSpPr>
          <p:nvPr>
            <p:ph type="ftr" sz="quarter" idx="3"/>
          </p:nvPr>
        </p:nvSpPr>
        <p:spPr/>
        <p:txBody>
          <a:bodyPr/>
          <a:lstStyle/>
          <a:p>
            <a:r>
              <a:rPr lang="en-US" dirty="0"/>
              <a:t>29/04/2020</a:t>
            </a:r>
          </a:p>
        </p:txBody>
      </p:sp>
      <p:sp>
        <p:nvSpPr>
          <p:cNvPr id="7" name="Plassholder for lysbildenummer 6">
            <a:extLst>
              <a:ext uri="{FF2B5EF4-FFF2-40B4-BE49-F238E27FC236}">
                <a16:creationId xmlns:a16="http://schemas.microsoft.com/office/drawing/2014/main" id="{8E4D2ED3-9A32-4DF1-ACF7-E815C59BC765}"/>
              </a:ext>
            </a:extLst>
          </p:cNvPr>
          <p:cNvSpPr>
            <a:spLocks noGrp="1"/>
          </p:cNvSpPr>
          <p:nvPr>
            <p:ph type="sldNum" sz="quarter" idx="4"/>
          </p:nvPr>
        </p:nvSpPr>
        <p:spPr/>
        <p:txBody>
          <a:bodyPr/>
          <a:lstStyle/>
          <a:p>
            <a:fld id="{17918391-D411-FE40-AAD7-861AE5233E0E}" type="slidenum">
              <a:rPr lang="en-US" smtClean="0"/>
              <a:pPr/>
              <a:t>5</a:t>
            </a:fld>
            <a:endParaRPr lang="en-US"/>
          </a:p>
        </p:txBody>
      </p:sp>
      <p:pic>
        <p:nvPicPr>
          <p:cNvPr id="8" name="Bilde 8">
            <a:extLst>
              <a:ext uri="{FF2B5EF4-FFF2-40B4-BE49-F238E27FC236}">
                <a16:creationId xmlns:a16="http://schemas.microsoft.com/office/drawing/2014/main" id="{7F5C53AD-B059-4C7A-B31A-D8F6D91D7404}"/>
              </a:ext>
            </a:extLst>
          </p:cNvPr>
          <p:cNvPicPr>
            <a:picLocks noChangeAspect="1"/>
          </p:cNvPicPr>
          <p:nvPr/>
        </p:nvPicPr>
        <p:blipFill>
          <a:blip r:embed="rId6"/>
          <a:stretch>
            <a:fillRect/>
          </a:stretch>
        </p:blipFill>
        <p:spPr>
          <a:xfrm>
            <a:off x="5324006" y="4096259"/>
            <a:ext cx="3436495" cy="698471"/>
          </a:xfrm>
          <a:prstGeom prst="rect">
            <a:avLst/>
          </a:prstGeom>
        </p:spPr>
      </p:pic>
      <p:pic>
        <p:nvPicPr>
          <p:cNvPr id="10" name="Bilde 10">
            <a:extLst>
              <a:ext uri="{FF2B5EF4-FFF2-40B4-BE49-F238E27FC236}">
                <a16:creationId xmlns:a16="http://schemas.microsoft.com/office/drawing/2014/main" id="{C3EB826E-9CC7-4C49-9DD5-3C071D0DE6EB}"/>
              </a:ext>
            </a:extLst>
          </p:cNvPr>
          <p:cNvPicPr>
            <a:picLocks noChangeAspect="1"/>
          </p:cNvPicPr>
          <p:nvPr/>
        </p:nvPicPr>
        <p:blipFill>
          <a:blip r:embed="rId7"/>
          <a:stretch>
            <a:fillRect/>
          </a:stretch>
        </p:blipFill>
        <p:spPr>
          <a:xfrm>
            <a:off x="5526419" y="3123364"/>
            <a:ext cx="2743200" cy="841327"/>
          </a:xfrm>
          <a:prstGeom prst="rect">
            <a:avLst/>
          </a:prstGeom>
        </p:spPr>
      </p:pic>
      <p:sp>
        <p:nvSpPr>
          <p:cNvPr id="11" name="TekstSylinder 10">
            <a:extLst>
              <a:ext uri="{FF2B5EF4-FFF2-40B4-BE49-F238E27FC236}">
                <a16:creationId xmlns:a16="http://schemas.microsoft.com/office/drawing/2014/main" id="{43259F12-D232-47DE-A99A-D6C59526AC6F}"/>
              </a:ext>
            </a:extLst>
          </p:cNvPr>
          <p:cNvSpPr txBox="1"/>
          <p:nvPr/>
        </p:nvSpPr>
        <p:spPr>
          <a:xfrm>
            <a:off x="7668854" y="3914525"/>
            <a:ext cx="923933" cy="2308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nb-NO" sz="900" dirty="0">
                <a:cs typeface="Arial"/>
              </a:rPr>
              <a:t>D. </a:t>
            </a:r>
            <a:r>
              <a:rPr lang="nb-NO" sz="900" dirty="0" err="1">
                <a:cs typeface="Arial"/>
              </a:rPr>
              <a:t>Schulte</a:t>
            </a:r>
            <a:r>
              <a:rPr lang="nb-NO" sz="900" dirty="0">
                <a:cs typeface="Arial"/>
              </a:rPr>
              <a:t> </a:t>
            </a:r>
            <a:endParaRPr lang="nb-NO" sz="900" dirty="0"/>
          </a:p>
        </p:txBody>
      </p:sp>
      <p:pic>
        <p:nvPicPr>
          <p:cNvPr id="9" name="out">
            <a:hlinkClick r:id="" action="ppaction://media"/>
            <a:extLst>
              <a:ext uri="{FF2B5EF4-FFF2-40B4-BE49-F238E27FC236}">
                <a16:creationId xmlns:a16="http://schemas.microsoft.com/office/drawing/2014/main" id="{C3D924EF-BE81-4284-B1F1-0E8B3C779C2D}"/>
              </a:ext>
            </a:extLst>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5587418" y="978337"/>
            <a:ext cx="2909669" cy="2101500"/>
          </a:xfrm>
          <a:prstGeom prst="rect">
            <a:avLst/>
          </a:prstGeom>
        </p:spPr>
      </p:pic>
      <p:pic>
        <p:nvPicPr>
          <p:cNvPr id="12" name="Bilde 9">
            <a:extLst>
              <a:ext uri="{FF2B5EF4-FFF2-40B4-BE49-F238E27FC236}">
                <a16:creationId xmlns:a16="http://schemas.microsoft.com/office/drawing/2014/main" id="{79BCB82D-14D3-46A5-93F6-9B8A94A679D0}"/>
              </a:ext>
            </a:extLst>
          </p:cNvPr>
          <p:cNvPicPr>
            <a:picLocks noChangeAspect="1"/>
          </p:cNvPicPr>
          <p:nvPr/>
        </p:nvPicPr>
        <p:blipFill>
          <a:blip r:embed="rId9"/>
          <a:stretch>
            <a:fillRect/>
          </a:stretch>
        </p:blipFill>
        <p:spPr>
          <a:xfrm>
            <a:off x="2875799" y="3112561"/>
            <a:ext cx="2147780" cy="1683877"/>
          </a:xfrm>
          <a:prstGeom prst="rect">
            <a:avLst/>
          </a:prstGeom>
        </p:spPr>
      </p:pic>
      <p:sp>
        <p:nvSpPr>
          <p:cNvPr id="13" name="TekstSylinder 12">
            <a:extLst>
              <a:ext uri="{FF2B5EF4-FFF2-40B4-BE49-F238E27FC236}">
                <a16:creationId xmlns:a16="http://schemas.microsoft.com/office/drawing/2014/main" id="{964132DE-2FE1-464E-97EE-D516017FDE5D}"/>
              </a:ext>
            </a:extLst>
          </p:cNvPr>
          <p:cNvSpPr txBox="1"/>
          <p:nvPr/>
        </p:nvSpPr>
        <p:spPr>
          <a:xfrm>
            <a:off x="648664" y="3167926"/>
            <a:ext cx="2147780" cy="138499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nb-NO" sz="1200" dirty="0" err="1"/>
              <a:t>Need</a:t>
            </a:r>
            <a:r>
              <a:rPr lang="nb-NO" sz="1200" dirty="0"/>
              <a:t> an </a:t>
            </a:r>
            <a:r>
              <a:rPr lang="en-US" sz="1200" dirty="0"/>
              <a:t>improved understanding</a:t>
            </a:r>
          </a:p>
          <a:p>
            <a:pPr algn="ctr"/>
            <a:r>
              <a:rPr lang="en-US" sz="1200" dirty="0"/>
              <a:t>of the transverse instabilities and their mitigation mechanisms in order to improve the estimate of the efficiency of a PWFA-LC. </a:t>
            </a:r>
            <a:endParaRPr lang="nb-NO" sz="1200" dirty="0"/>
          </a:p>
        </p:txBody>
      </p:sp>
      <p:sp>
        <p:nvSpPr>
          <p:cNvPr id="14" name="TekstSylinder 13">
            <a:extLst>
              <a:ext uri="{FF2B5EF4-FFF2-40B4-BE49-F238E27FC236}">
                <a16:creationId xmlns:a16="http://schemas.microsoft.com/office/drawing/2014/main" id="{9FAE8C3D-01B9-4ACF-B0A0-4F1DC18D5F58}"/>
              </a:ext>
            </a:extLst>
          </p:cNvPr>
          <p:cNvSpPr txBox="1"/>
          <p:nvPr/>
        </p:nvSpPr>
        <p:spPr>
          <a:xfrm>
            <a:off x="3054536" y="4377347"/>
            <a:ext cx="542450" cy="2308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nb-NO" sz="900" dirty="0">
                <a:cs typeface="Arial"/>
              </a:rPr>
              <a:t>W. An</a:t>
            </a:r>
            <a:endParaRPr lang="nb-NO" sz="900" dirty="0"/>
          </a:p>
        </p:txBody>
      </p:sp>
      <p:sp>
        <p:nvSpPr>
          <p:cNvPr id="17" name="Rektangel 16">
            <a:extLst>
              <a:ext uri="{FF2B5EF4-FFF2-40B4-BE49-F238E27FC236}">
                <a16:creationId xmlns:a16="http://schemas.microsoft.com/office/drawing/2014/main" id="{02877474-4E8A-46F6-A156-FA5B6BA9AC98}"/>
              </a:ext>
            </a:extLst>
          </p:cNvPr>
          <p:cNvSpPr/>
          <p:nvPr/>
        </p:nvSpPr>
        <p:spPr>
          <a:xfrm rot="5400000">
            <a:off x="7672182" y="1918769"/>
            <a:ext cx="1649811" cy="261610"/>
          </a:xfrm>
          <a:prstGeom prst="rect">
            <a:avLst/>
          </a:prstGeom>
        </p:spPr>
        <p:txBody>
          <a:bodyPr wrap="none">
            <a:spAutoFit/>
          </a:bodyPr>
          <a:lstStyle/>
          <a:p>
            <a:r>
              <a:rPr lang="nb-NO" sz="1100" dirty="0" err="1">
                <a:cs typeface="Arial"/>
              </a:rPr>
              <a:t>QuickPIC</a:t>
            </a:r>
            <a:r>
              <a:rPr lang="nb-NO" sz="1100" dirty="0">
                <a:cs typeface="Arial"/>
              </a:rPr>
              <a:t> Open Source</a:t>
            </a:r>
            <a:endParaRPr lang="nb-NO" sz="1100" dirty="0"/>
          </a:p>
        </p:txBody>
      </p:sp>
    </p:spTree>
    <p:extLst>
      <p:ext uri="{BB962C8B-B14F-4D97-AF65-F5344CB8AC3E}">
        <p14:creationId xmlns:p14="http://schemas.microsoft.com/office/powerpoint/2010/main" val="2604032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700"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2" presetClass="mediacall" presetSubtype="0" fill="hold" nodeType="clickEffect">
                                  <p:stCondLst>
                                    <p:cond delay="0"/>
                                  </p:stCondLst>
                                  <p:childTnLst>
                                    <p:cmd type="call" cmd="togglePause">
                                      <p:cBhvr>
                                        <p:cTn id="10" dur="1" fill="hold"/>
                                        <p:tgtEl>
                                          <p:spTgt spid="9"/>
                                        </p:tgtEl>
                                      </p:cBhvr>
                                    </p:cmd>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5" repeatCount="indefinite" fill="hold" display="0">
                  <p:stCondLst>
                    <p:cond delay="indefinite"/>
                  </p:stCondLst>
                </p:cTn>
                <p:tgtEl>
                  <p:spTgt spid="9"/>
                </p:tgtEl>
              </p:cMediaNode>
            </p:video>
          </p:childTnLst>
        </p:cTn>
      </p:par>
    </p:tnLst>
    <p:bldLst>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C7C2877-16C1-4C4A-9BC8-FBAEDD4AFC8A}"/>
              </a:ext>
            </a:extLst>
          </p:cNvPr>
          <p:cNvSpPr>
            <a:spLocks noGrp="1"/>
          </p:cNvSpPr>
          <p:nvPr>
            <p:ph type="title"/>
          </p:nvPr>
        </p:nvSpPr>
        <p:spPr/>
        <p:txBody>
          <a:bodyPr/>
          <a:lstStyle/>
          <a:p>
            <a:r>
              <a:rPr lang="nb-NO" dirty="0"/>
              <a:t>Parameter </a:t>
            </a:r>
            <a:r>
              <a:rPr lang="nb-NO" dirty="0" err="1"/>
              <a:t>study</a:t>
            </a:r>
            <a:endParaRPr lang="nb-NO" dirty="0"/>
          </a:p>
        </p:txBody>
      </p:sp>
      <p:sp>
        <p:nvSpPr>
          <p:cNvPr id="3" name="Plassholder for innhold 2">
            <a:extLst>
              <a:ext uri="{FF2B5EF4-FFF2-40B4-BE49-F238E27FC236}">
                <a16:creationId xmlns:a16="http://schemas.microsoft.com/office/drawing/2014/main" id="{EC1489A8-65E1-478F-B5BE-432C4F39C977}"/>
              </a:ext>
            </a:extLst>
          </p:cNvPr>
          <p:cNvSpPr>
            <a:spLocks noGrp="1"/>
          </p:cNvSpPr>
          <p:nvPr>
            <p:ph idx="1"/>
          </p:nvPr>
        </p:nvSpPr>
        <p:spPr>
          <a:xfrm>
            <a:off x="457200" y="994206"/>
            <a:ext cx="8229600" cy="1517132"/>
          </a:xfrm>
        </p:spPr>
        <p:txBody>
          <a:bodyPr>
            <a:noAutofit/>
          </a:bodyPr>
          <a:lstStyle/>
          <a:p>
            <a:r>
              <a:rPr lang="nb-NO" sz="1300" dirty="0" err="1"/>
              <a:t>Conceptual</a:t>
            </a:r>
            <a:r>
              <a:rPr lang="nb-NO" sz="1300" dirty="0"/>
              <a:t> parameter </a:t>
            </a:r>
            <a:r>
              <a:rPr lang="nb-NO" sz="1300" dirty="0" err="1"/>
              <a:t>sets</a:t>
            </a:r>
            <a:r>
              <a:rPr lang="nb-NO" sz="1300" dirty="0"/>
              <a:t> for a PWFA-LC have </a:t>
            </a:r>
            <a:r>
              <a:rPr lang="nb-NO" sz="1300" dirty="0" err="1"/>
              <a:t>been</a:t>
            </a:r>
            <a:r>
              <a:rPr lang="nb-NO" sz="1300" dirty="0"/>
              <a:t> </a:t>
            </a:r>
            <a:r>
              <a:rPr lang="nb-NO" sz="1300" dirty="0" err="1"/>
              <a:t>proposed</a:t>
            </a:r>
            <a:r>
              <a:rPr lang="nb-NO" sz="1300" dirty="0"/>
              <a:t> to </a:t>
            </a:r>
            <a:r>
              <a:rPr lang="nb-NO" sz="1300" dirty="0" err="1"/>
              <a:t>identify</a:t>
            </a:r>
            <a:r>
              <a:rPr lang="nb-NO" sz="1300" dirty="0"/>
              <a:t> the </a:t>
            </a:r>
            <a:r>
              <a:rPr lang="nb-NO" sz="1300" dirty="0" err="1"/>
              <a:t>main</a:t>
            </a:r>
            <a:r>
              <a:rPr lang="nb-NO" sz="1300" dirty="0"/>
              <a:t> </a:t>
            </a:r>
            <a:r>
              <a:rPr lang="nb-NO" sz="1300" dirty="0" err="1"/>
              <a:t>challenges</a:t>
            </a:r>
            <a:r>
              <a:rPr lang="nb-NO" sz="1300" dirty="0"/>
              <a:t> and base parameters.</a:t>
            </a:r>
          </a:p>
          <a:p>
            <a:r>
              <a:rPr lang="en-US" sz="1300" dirty="0"/>
              <a:t>Snowmass parameter set: US particle physics 2013 Community Summer Study by E. </a:t>
            </a:r>
            <a:r>
              <a:rPr lang="en-US" sz="1300" dirty="0" err="1"/>
              <a:t>Adli</a:t>
            </a:r>
            <a:r>
              <a:rPr lang="en-US" sz="1300" dirty="0"/>
              <a:t> et al.</a:t>
            </a:r>
          </a:p>
          <a:p>
            <a:r>
              <a:rPr lang="en-US" sz="1300" dirty="0"/>
              <a:t>Possible improvements of the main beam parameters taking transverse instability into account.</a:t>
            </a:r>
          </a:p>
          <a:p>
            <a:pPr lvl="1"/>
            <a:r>
              <a:rPr lang="en-US" sz="1300" dirty="0"/>
              <a:t>Current simulation methods (PIC) computationally expensive.</a:t>
            </a:r>
          </a:p>
          <a:p>
            <a:pPr lvl="1"/>
            <a:r>
              <a:rPr lang="en-US" sz="1300" dirty="0"/>
              <a:t>Express transverse forces as a wake function in order to simplify complex simulations.</a:t>
            </a:r>
          </a:p>
          <a:p>
            <a:pPr lvl="1"/>
            <a:r>
              <a:rPr lang="en-US" sz="1300" dirty="0"/>
              <a:t>Allows for simple scaling laws and clearer parameter dependencies required for global </a:t>
            </a:r>
            <a:r>
              <a:rPr lang="en-US" sz="1300" dirty="0" err="1"/>
              <a:t>optimisation</a:t>
            </a:r>
            <a:r>
              <a:rPr lang="en-US" sz="1300" dirty="0"/>
              <a:t>.</a:t>
            </a:r>
            <a:endParaRPr lang="nb-NO" sz="1300" dirty="0"/>
          </a:p>
        </p:txBody>
      </p:sp>
      <p:sp>
        <p:nvSpPr>
          <p:cNvPr id="5" name="Plassholder for dato 4">
            <a:extLst>
              <a:ext uri="{FF2B5EF4-FFF2-40B4-BE49-F238E27FC236}">
                <a16:creationId xmlns:a16="http://schemas.microsoft.com/office/drawing/2014/main" id="{08262A92-E624-4EE6-9ADC-735B6CB2FA40}"/>
              </a:ext>
            </a:extLst>
          </p:cNvPr>
          <p:cNvSpPr>
            <a:spLocks noGrp="1"/>
          </p:cNvSpPr>
          <p:nvPr>
            <p:ph type="dt" sz="half" idx="2"/>
          </p:nvPr>
        </p:nvSpPr>
        <p:spPr/>
        <p:txBody>
          <a:bodyPr/>
          <a:lstStyle/>
          <a:p>
            <a:r>
              <a:rPr lang="en-US"/>
              <a:t>Ben Chen, CERN/University of Oslo</a:t>
            </a:r>
            <a:endParaRPr lang="en-US" dirty="0"/>
          </a:p>
        </p:txBody>
      </p:sp>
      <p:sp>
        <p:nvSpPr>
          <p:cNvPr id="6" name="Plassholder for bunntekst 5">
            <a:extLst>
              <a:ext uri="{FF2B5EF4-FFF2-40B4-BE49-F238E27FC236}">
                <a16:creationId xmlns:a16="http://schemas.microsoft.com/office/drawing/2014/main" id="{29D6A1C8-BDAF-47B0-9C4E-DCD6F4EDEC50}"/>
              </a:ext>
            </a:extLst>
          </p:cNvPr>
          <p:cNvSpPr>
            <a:spLocks noGrp="1"/>
          </p:cNvSpPr>
          <p:nvPr>
            <p:ph type="ftr" sz="quarter" idx="3"/>
          </p:nvPr>
        </p:nvSpPr>
        <p:spPr/>
        <p:txBody>
          <a:bodyPr/>
          <a:lstStyle/>
          <a:p>
            <a:r>
              <a:rPr lang="en-US" dirty="0"/>
              <a:t>29/04/2020</a:t>
            </a:r>
          </a:p>
        </p:txBody>
      </p:sp>
      <p:sp>
        <p:nvSpPr>
          <p:cNvPr id="7" name="Plassholder for lysbildenummer 6">
            <a:extLst>
              <a:ext uri="{FF2B5EF4-FFF2-40B4-BE49-F238E27FC236}">
                <a16:creationId xmlns:a16="http://schemas.microsoft.com/office/drawing/2014/main" id="{954D0EAC-A64B-4798-B0D3-F11174B1AC10}"/>
              </a:ext>
            </a:extLst>
          </p:cNvPr>
          <p:cNvSpPr>
            <a:spLocks noGrp="1"/>
          </p:cNvSpPr>
          <p:nvPr>
            <p:ph type="sldNum" sz="quarter" idx="4"/>
          </p:nvPr>
        </p:nvSpPr>
        <p:spPr/>
        <p:txBody>
          <a:bodyPr/>
          <a:lstStyle/>
          <a:p>
            <a:fld id="{17918391-D411-FE40-AAD7-861AE5233E0E}" type="slidenum">
              <a:rPr lang="en-US" smtClean="0"/>
              <a:pPr/>
              <a:t>6</a:t>
            </a:fld>
            <a:endParaRPr lang="en-US"/>
          </a:p>
        </p:txBody>
      </p:sp>
      <p:pic>
        <p:nvPicPr>
          <p:cNvPr id="9" name="Bilde 8" descr="Et bilde som inneholder skjermbilde&#10;&#10;Automatisk generert beskrivelse">
            <a:extLst>
              <a:ext uri="{FF2B5EF4-FFF2-40B4-BE49-F238E27FC236}">
                <a16:creationId xmlns:a16="http://schemas.microsoft.com/office/drawing/2014/main" id="{744B6B2A-B2FE-4D03-A20B-FFD915C40435}"/>
              </a:ext>
            </a:extLst>
          </p:cNvPr>
          <p:cNvPicPr>
            <a:picLocks noChangeAspect="1"/>
          </p:cNvPicPr>
          <p:nvPr/>
        </p:nvPicPr>
        <p:blipFill>
          <a:blip r:embed="rId2"/>
          <a:stretch>
            <a:fillRect/>
          </a:stretch>
        </p:blipFill>
        <p:spPr>
          <a:xfrm>
            <a:off x="1915409" y="2711066"/>
            <a:ext cx="5310436" cy="1980000"/>
          </a:xfrm>
          <a:prstGeom prst="rect">
            <a:avLst/>
          </a:prstGeom>
        </p:spPr>
      </p:pic>
      <p:sp>
        <p:nvSpPr>
          <p:cNvPr id="10" name="TekstSylinder 9">
            <a:extLst>
              <a:ext uri="{FF2B5EF4-FFF2-40B4-BE49-F238E27FC236}">
                <a16:creationId xmlns:a16="http://schemas.microsoft.com/office/drawing/2014/main" id="{071BB75D-9E4B-43D0-ABE3-A597C2DDE6D4}"/>
              </a:ext>
            </a:extLst>
          </p:cNvPr>
          <p:cNvSpPr txBox="1"/>
          <p:nvPr/>
        </p:nvSpPr>
        <p:spPr>
          <a:xfrm>
            <a:off x="1065644" y="4716465"/>
            <a:ext cx="1499756"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nb-NO" sz="900" dirty="0">
                <a:cs typeface="Arial"/>
              </a:rPr>
              <a:t>Parameter </a:t>
            </a:r>
            <a:r>
              <a:rPr lang="nb-NO" sz="900" dirty="0" err="1">
                <a:cs typeface="Arial"/>
              </a:rPr>
              <a:t>comparison</a:t>
            </a:r>
            <a:r>
              <a:rPr lang="nb-NO" sz="900" dirty="0">
                <a:cs typeface="Arial"/>
              </a:rPr>
              <a:t> by D. </a:t>
            </a:r>
            <a:r>
              <a:rPr lang="nb-NO" sz="900" dirty="0" err="1">
                <a:cs typeface="Arial"/>
              </a:rPr>
              <a:t>Schulte</a:t>
            </a:r>
            <a:r>
              <a:rPr lang="nb-NO" sz="900" dirty="0">
                <a:cs typeface="Arial"/>
              </a:rPr>
              <a:t> </a:t>
            </a:r>
            <a:endParaRPr lang="nb-NO" sz="900" dirty="0"/>
          </a:p>
        </p:txBody>
      </p:sp>
      <p:sp>
        <p:nvSpPr>
          <p:cNvPr id="11" name="Rektangel: avrundede hjørner 10">
            <a:extLst>
              <a:ext uri="{FF2B5EF4-FFF2-40B4-BE49-F238E27FC236}">
                <a16:creationId xmlns:a16="http://schemas.microsoft.com/office/drawing/2014/main" id="{96A1FD8E-CD0E-486C-8F9C-4AB79AD1399E}"/>
              </a:ext>
            </a:extLst>
          </p:cNvPr>
          <p:cNvSpPr/>
          <p:nvPr/>
        </p:nvSpPr>
        <p:spPr>
          <a:xfrm>
            <a:off x="6123291" y="2670997"/>
            <a:ext cx="519543" cy="2071397"/>
          </a:xfrm>
          <a:prstGeom prst="roundRect">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nb-NO"/>
          </a:p>
        </p:txBody>
      </p:sp>
    </p:spTree>
    <p:extLst>
      <p:ext uri="{BB962C8B-B14F-4D97-AF65-F5344CB8AC3E}">
        <p14:creationId xmlns:p14="http://schemas.microsoft.com/office/powerpoint/2010/main" val="799163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e 2" descr="Et bilde som inneholder tekst&#10;&#10;Automatisk generert beskrivelse">
            <a:extLst>
              <a:ext uri="{FF2B5EF4-FFF2-40B4-BE49-F238E27FC236}">
                <a16:creationId xmlns:a16="http://schemas.microsoft.com/office/drawing/2014/main" id="{1BD7E41F-E1B2-48A5-9AF9-942153ACA35D}"/>
              </a:ext>
            </a:extLst>
          </p:cNvPr>
          <p:cNvPicPr>
            <a:picLocks noChangeAspect="1"/>
          </p:cNvPicPr>
          <p:nvPr/>
        </p:nvPicPr>
        <p:blipFill>
          <a:blip r:embed="rId3"/>
          <a:stretch>
            <a:fillRect/>
          </a:stretch>
        </p:blipFill>
        <p:spPr>
          <a:xfrm>
            <a:off x="5182756" y="505465"/>
            <a:ext cx="3750519" cy="2046611"/>
          </a:xfrm>
          <a:prstGeom prst="rect">
            <a:avLst/>
          </a:prstGeom>
        </p:spPr>
      </p:pic>
      <p:sp>
        <p:nvSpPr>
          <p:cNvPr id="7" name="Tittel 6">
            <a:extLst>
              <a:ext uri="{FF2B5EF4-FFF2-40B4-BE49-F238E27FC236}">
                <a16:creationId xmlns:a16="http://schemas.microsoft.com/office/drawing/2014/main" id="{CFF95663-BE81-4800-AB80-DCC49BC2A15E}"/>
              </a:ext>
            </a:extLst>
          </p:cNvPr>
          <p:cNvSpPr>
            <a:spLocks noGrp="1"/>
          </p:cNvSpPr>
          <p:nvPr>
            <p:ph type="title"/>
          </p:nvPr>
        </p:nvSpPr>
        <p:spPr/>
        <p:txBody>
          <a:bodyPr/>
          <a:lstStyle/>
          <a:p>
            <a:r>
              <a:rPr lang="nb-NO" dirty="0" err="1"/>
              <a:t>QuickPIC</a:t>
            </a:r>
            <a:endParaRPr lang="nb-NO" dirty="0"/>
          </a:p>
        </p:txBody>
      </p:sp>
      <p:sp>
        <p:nvSpPr>
          <p:cNvPr id="8" name="Plassholder for innhold 7">
            <a:extLst>
              <a:ext uri="{FF2B5EF4-FFF2-40B4-BE49-F238E27FC236}">
                <a16:creationId xmlns:a16="http://schemas.microsoft.com/office/drawing/2014/main" id="{5F8A6941-E2BF-44E7-ACF3-0BEB8674B83F}"/>
              </a:ext>
            </a:extLst>
          </p:cNvPr>
          <p:cNvSpPr>
            <a:spLocks noGrp="1"/>
          </p:cNvSpPr>
          <p:nvPr>
            <p:ph idx="1"/>
          </p:nvPr>
        </p:nvSpPr>
        <p:spPr>
          <a:xfrm>
            <a:off x="457200" y="994206"/>
            <a:ext cx="5090168" cy="1961226"/>
          </a:xfrm>
        </p:spPr>
        <p:txBody>
          <a:bodyPr>
            <a:normAutofit fontScale="92500"/>
          </a:bodyPr>
          <a:lstStyle/>
          <a:p>
            <a:r>
              <a:rPr lang="en-US" dirty="0"/>
              <a:t>Open source version developed by UCLA.</a:t>
            </a:r>
          </a:p>
          <a:p>
            <a:r>
              <a:rPr lang="en-US" dirty="0"/>
              <a:t>Fully </a:t>
            </a:r>
            <a:r>
              <a:rPr lang="en-US" dirty="0" err="1"/>
              <a:t>parallelised</a:t>
            </a:r>
            <a:r>
              <a:rPr lang="en-US" dirty="0"/>
              <a:t>, fully relativistic, three-dimensional quasi-static </a:t>
            </a:r>
            <a:r>
              <a:rPr lang="nb-NO" dirty="0"/>
              <a:t>PIC </a:t>
            </a:r>
            <a:r>
              <a:rPr lang="nb-NO" dirty="0" err="1"/>
              <a:t>code</a:t>
            </a:r>
            <a:r>
              <a:rPr lang="nb-NO" dirty="0"/>
              <a:t>.</a:t>
            </a:r>
          </a:p>
          <a:p>
            <a:r>
              <a:rPr lang="nb-NO" dirty="0" err="1"/>
              <a:t>Quasi-static</a:t>
            </a:r>
            <a:r>
              <a:rPr lang="nb-NO" dirty="0"/>
              <a:t> </a:t>
            </a:r>
            <a:r>
              <a:rPr lang="nb-NO" dirty="0" err="1"/>
              <a:t>approximation</a:t>
            </a:r>
            <a:r>
              <a:rPr lang="nb-NO" dirty="0"/>
              <a:t>.</a:t>
            </a:r>
          </a:p>
          <a:p>
            <a:r>
              <a:rPr lang="en-US" dirty="0"/>
              <a:t>Reduces computation time with 2-3 </a:t>
            </a:r>
            <a:r>
              <a:rPr lang="en-US" dirty="0" err="1"/>
              <a:t>o.m</a:t>
            </a:r>
            <a:r>
              <a:rPr lang="en-US" dirty="0"/>
              <a:t> compared to full PIC codes.</a:t>
            </a:r>
          </a:p>
          <a:p>
            <a:r>
              <a:rPr lang="en-US" dirty="0"/>
              <a:t>Agrees well with full PIC codes for problems of interest.</a:t>
            </a:r>
            <a:endParaRPr lang="nb-NO" dirty="0"/>
          </a:p>
        </p:txBody>
      </p:sp>
      <p:sp>
        <p:nvSpPr>
          <p:cNvPr id="4" name="Plassholder for dato 3">
            <a:extLst>
              <a:ext uri="{FF2B5EF4-FFF2-40B4-BE49-F238E27FC236}">
                <a16:creationId xmlns:a16="http://schemas.microsoft.com/office/drawing/2014/main" id="{671AF310-555C-406A-B4F9-A46771D2BBCC}"/>
              </a:ext>
            </a:extLst>
          </p:cNvPr>
          <p:cNvSpPr>
            <a:spLocks noGrp="1"/>
          </p:cNvSpPr>
          <p:nvPr>
            <p:ph type="dt" sz="half" idx="2"/>
          </p:nvPr>
        </p:nvSpPr>
        <p:spPr/>
        <p:txBody>
          <a:bodyPr/>
          <a:lstStyle/>
          <a:p>
            <a:r>
              <a:rPr lang="en-US"/>
              <a:t>Ben Chen, CERN/University of Oslo</a:t>
            </a:r>
            <a:endParaRPr lang="en-US" dirty="0"/>
          </a:p>
        </p:txBody>
      </p:sp>
      <p:sp>
        <p:nvSpPr>
          <p:cNvPr id="5" name="Plassholder for bunntekst 4">
            <a:extLst>
              <a:ext uri="{FF2B5EF4-FFF2-40B4-BE49-F238E27FC236}">
                <a16:creationId xmlns:a16="http://schemas.microsoft.com/office/drawing/2014/main" id="{FF7FE517-34F1-4CEB-8DD5-515801CAEA47}"/>
              </a:ext>
            </a:extLst>
          </p:cNvPr>
          <p:cNvSpPr>
            <a:spLocks noGrp="1"/>
          </p:cNvSpPr>
          <p:nvPr>
            <p:ph type="ftr" sz="quarter" idx="3"/>
          </p:nvPr>
        </p:nvSpPr>
        <p:spPr>
          <a:xfrm>
            <a:off x="5182756" y="4767263"/>
            <a:ext cx="2895600" cy="273844"/>
          </a:xfrm>
        </p:spPr>
        <p:txBody>
          <a:bodyPr/>
          <a:lstStyle/>
          <a:p>
            <a:r>
              <a:rPr lang="en-US" dirty="0"/>
              <a:t>29/04/2020</a:t>
            </a:r>
          </a:p>
        </p:txBody>
      </p:sp>
      <p:sp>
        <p:nvSpPr>
          <p:cNvPr id="6" name="Plassholder for lysbildenummer 5">
            <a:extLst>
              <a:ext uri="{FF2B5EF4-FFF2-40B4-BE49-F238E27FC236}">
                <a16:creationId xmlns:a16="http://schemas.microsoft.com/office/drawing/2014/main" id="{2C403B23-6818-4776-80E9-6C482C29C069}"/>
              </a:ext>
            </a:extLst>
          </p:cNvPr>
          <p:cNvSpPr>
            <a:spLocks noGrp="1"/>
          </p:cNvSpPr>
          <p:nvPr>
            <p:ph type="sldNum" sz="quarter" idx="4"/>
          </p:nvPr>
        </p:nvSpPr>
        <p:spPr/>
        <p:txBody>
          <a:bodyPr/>
          <a:lstStyle/>
          <a:p>
            <a:fld id="{17918391-D411-FE40-AAD7-861AE5233E0E}" type="slidenum">
              <a:rPr lang="en-US" smtClean="0"/>
              <a:pPr/>
              <a:t>7</a:t>
            </a:fld>
            <a:endParaRPr lang="en-US"/>
          </a:p>
        </p:txBody>
      </p:sp>
      <p:pic>
        <p:nvPicPr>
          <p:cNvPr id="9" name="Plassholder for innhold 5">
            <a:extLst>
              <a:ext uri="{FF2B5EF4-FFF2-40B4-BE49-F238E27FC236}">
                <a16:creationId xmlns:a16="http://schemas.microsoft.com/office/drawing/2014/main" id="{7A95DA29-0C92-48D4-A920-BB4B9BFE8EA5}"/>
              </a:ext>
            </a:extLst>
          </p:cNvPr>
          <p:cNvPicPr>
            <a:picLocks noChangeAspect="1"/>
          </p:cNvPicPr>
          <p:nvPr/>
        </p:nvPicPr>
        <p:blipFill>
          <a:blip r:embed="rId4"/>
          <a:stretch>
            <a:fillRect/>
          </a:stretch>
        </p:blipFill>
        <p:spPr>
          <a:xfrm>
            <a:off x="5102935" y="2955431"/>
            <a:ext cx="3467049" cy="1649627"/>
          </a:xfrm>
          <a:prstGeom prst="rect">
            <a:avLst/>
          </a:prstGeom>
        </p:spPr>
      </p:pic>
      <p:pic>
        <p:nvPicPr>
          <p:cNvPr id="13" name="Bilde 12" descr="Et bilde som inneholder skjermbilde&#10;&#10;Automatisk generert beskrivelse">
            <a:extLst>
              <a:ext uri="{FF2B5EF4-FFF2-40B4-BE49-F238E27FC236}">
                <a16:creationId xmlns:a16="http://schemas.microsoft.com/office/drawing/2014/main" id="{455F0896-DD62-40A8-9541-08E220006E47}"/>
              </a:ext>
            </a:extLst>
          </p:cNvPr>
          <p:cNvPicPr>
            <a:picLocks noChangeAspect="1"/>
          </p:cNvPicPr>
          <p:nvPr/>
        </p:nvPicPr>
        <p:blipFill>
          <a:blip r:embed="rId5"/>
          <a:stretch>
            <a:fillRect/>
          </a:stretch>
        </p:blipFill>
        <p:spPr>
          <a:xfrm>
            <a:off x="961724" y="2955431"/>
            <a:ext cx="3889443" cy="1811832"/>
          </a:xfrm>
          <a:prstGeom prst="rect">
            <a:avLst/>
          </a:prstGeom>
        </p:spPr>
      </p:pic>
    </p:spTree>
    <p:extLst>
      <p:ext uri="{BB962C8B-B14F-4D97-AF65-F5344CB8AC3E}">
        <p14:creationId xmlns:p14="http://schemas.microsoft.com/office/powerpoint/2010/main" val="20337006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A13CD80-9EB0-4FBD-847B-98A0C23472B6}"/>
              </a:ext>
            </a:extLst>
          </p:cNvPr>
          <p:cNvSpPr>
            <a:spLocks noGrp="1"/>
          </p:cNvSpPr>
          <p:nvPr>
            <p:ph type="title"/>
          </p:nvPr>
        </p:nvSpPr>
        <p:spPr/>
        <p:txBody>
          <a:bodyPr/>
          <a:lstStyle/>
          <a:p>
            <a:r>
              <a:rPr lang="nb-NO" dirty="0" err="1"/>
              <a:t>Transverse</a:t>
            </a:r>
            <a:r>
              <a:rPr lang="nb-NO" dirty="0"/>
              <a:t> </a:t>
            </a:r>
            <a:r>
              <a:rPr lang="nb-NO" dirty="0" err="1"/>
              <a:t>wakefunction</a:t>
            </a:r>
            <a:endParaRPr lang="nb-NO" dirty="0"/>
          </a:p>
        </p:txBody>
      </p:sp>
      <mc:AlternateContent xmlns:mc="http://schemas.openxmlformats.org/markup-compatibility/2006" xmlns:a14="http://schemas.microsoft.com/office/drawing/2010/main">
        <mc:Choice Requires="a14">
          <p:sp>
            <p:nvSpPr>
              <p:cNvPr id="3" name="Plassholder for innhold 2">
                <a:extLst>
                  <a:ext uri="{FF2B5EF4-FFF2-40B4-BE49-F238E27FC236}">
                    <a16:creationId xmlns:a16="http://schemas.microsoft.com/office/drawing/2014/main" id="{3869E5F5-274E-4A22-B707-44DFF15387DE}"/>
                  </a:ext>
                </a:extLst>
              </p:cNvPr>
              <p:cNvSpPr>
                <a:spLocks noGrp="1"/>
              </p:cNvSpPr>
              <p:nvPr>
                <p:ph idx="1"/>
              </p:nvPr>
            </p:nvSpPr>
            <p:spPr>
              <a:xfrm>
                <a:off x="457200" y="994205"/>
                <a:ext cx="5242539" cy="3203145"/>
              </a:xfrm>
            </p:spPr>
            <p:txBody>
              <a:bodyPr>
                <a:noAutofit/>
              </a:bodyPr>
              <a:lstStyle/>
              <a:p>
                <a:r>
                  <a:rPr lang="nb-NO" sz="1300" dirty="0"/>
                  <a:t>Karl Bane:</a:t>
                </a:r>
              </a:p>
              <a:p>
                <a:pPr lvl="1"/>
                <a:r>
                  <a:rPr lang="en-US" sz="1300" dirty="0"/>
                  <a:t>Single beam transverse </a:t>
                </a:r>
                <a:r>
                  <a:rPr lang="en-US" sz="1300" dirty="0" err="1"/>
                  <a:t>wakefield</a:t>
                </a:r>
                <a:r>
                  <a:rPr lang="en-US" sz="1300" dirty="0"/>
                  <a:t> for small distances </a:t>
                </a:r>
                <a14:m>
                  <m:oMath xmlns:m="http://schemas.openxmlformats.org/officeDocument/2006/math">
                    <m:r>
                      <a:rPr lang="en-US" sz="1300" i="1" dirty="0" smtClean="0">
                        <a:latin typeface="Cambria Math" panose="02040503050406030204" pitchFamily="18" charset="0"/>
                      </a:rPr>
                      <m:t>𝜉</m:t>
                    </m:r>
                    <m:r>
                      <a:rPr lang="nb-NO" sz="1300" b="0" i="1" dirty="0" smtClean="0">
                        <a:latin typeface="Cambria Math" panose="02040503050406030204" pitchFamily="18" charset="0"/>
                      </a:rPr>
                      <m:t>′</m:t>
                    </m:r>
                    <m:r>
                      <a:rPr lang="en-US" sz="1300" i="1" dirty="0" smtClean="0">
                        <a:latin typeface="Cambria Math" panose="02040503050406030204" pitchFamily="18" charset="0"/>
                      </a:rPr>
                      <m:t>−</m:t>
                    </m:r>
                    <m:r>
                      <a:rPr lang="en-US" sz="1300" i="1" dirty="0" smtClean="0">
                        <a:latin typeface="Cambria Math" panose="02040503050406030204" pitchFamily="18" charset="0"/>
                      </a:rPr>
                      <m:t>𝜉</m:t>
                    </m:r>
                  </m:oMath>
                </a14:m>
                <a:r>
                  <a:rPr lang="en-US" sz="1300" dirty="0"/>
                  <a:t> between the witness particle and the driving particle in CLIC:</a:t>
                </a:r>
                <a:endParaRPr lang="nb-NO" sz="1300" dirty="0"/>
              </a:p>
              <a:p>
                <a:pPr lvl="1"/>
                <a14:m>
                  <m:oMath xmlns:m="http://schemas.openxmlformats.org/officeDocument/2006/math">
                    <m:sSub>
                      <m:sSubPr>
                        <m:ctrlPr>
                          <a:rPr lang="nb-NO" sz="1300" i="1" dirty="0" smtClean="0">
                            <a:latin typeface="Cambria Math" panose="02040503050406030204" pitchFamily="18" charset="0"/>
                          </a:rPr>
                        </m:ctrlPr>
                      </m:sSubPr>
                      <m:e>
                        <m:r>
                          <a:rPr lang="nb-NO" sz="1300" i="1" dirty="0" smtClean="0">
                            <a:latin typeface="Cambria Math" panose="02040503050406030204" pitchFamily="18" charset="0"/>
                          </a:rPr>
                          <m:t>𝑊</m:t>
                        </m:r>
                      </m:e>
                      <m:sub>
                        <m:r>
                          <a:rPr lang="nb-NO" sz="1300" i="1" dirty="0" smtClean="0">
                            <a:latin typeface="Cambria Math" panose="02040503050406030204" pitchFamily="18" charset="0"/>
                          </a:rPr>
                          <m:t>⊥</m:t>
                        </m:r>
                      </m:sub>
                    </m:sSub>
                    <m:d>
                      <m:dPr>
                        <m:ctrlPr>
                          <a:rPr lang="nb-NO" sz="1300" i="1" dirty="0">
                            <a:latin typeface="Cambria Math" panose="02040503050406030204" pitchFamily="18" charset="0"/>
                          </a:rPr>
                        </m:ctrlPr>
                      </m:dPr>
                      <m:e>
                        <m:sSup>
                          <m:sSupPr>
                            <m:ctrlPr>
                              <a:rPr lang="nb-NO" sz="1300" i="1" dirty="0">
                                <a:latin typeface="Cambria Math" panose="02040503050406030204" pitchFamily="18" charset="0"/>
                              </a:rPr>
                            </m:ctrlPr>
                          </m:sSupPr>
                          <m:e>
                            <m:r>
                              <a:rPr lang="nb-NO" sz="1300" i="1" dirty="0">
                                <a:latin typeface="Cambria Math" panose="02040503050406030204" pitchFamily="18" charset="0"/>
                              </a:rPr>
                              <m:t>𝜉</m:t>
                            </m:r>
                          </m:e>
                          <m:sup>
                            <m:r>
                              <a:rPr lang="nb-NO" sz="1300" i="1" dirty="0">
                                <a:latin typeface="Cambria Math" panose="02040503050406030204" pitchFamily="18" charset="0"/>
                              </a:rPr>
                              <m:t>′</m:t>
                            </m:r>
                          </m:sup>
                        </m:sSup>
                        <m:r>
                          <a:rPr lang="nb-NO" sz="1300" i="1" dirty="0">
                            <a:latin typeface="Cambria Math" panose="02040503050406030204" pitchFamily="18" charset="0"/>
                          </a:rPr>
                          <m:t>−</m:t>
                        </m:r>
                        <m:r>
                          <a:rPr lang="nb-NO" sz="1300" i="1" dirty="0">
                            <a:latin typeface="Cambria Math" panose="02040503050406030204" pitchFamily="18" charset="0"/>
                          </a:rPr>
                          <m:t>𝜉</m:t>
                        </m:r>
                      </m:e>
                    </m:d>
                    <m:r>
                      <a:rPr lang="nb-NO" sz="1300" i="1" dirty="0">
                        <a:latin typeface="Cambria Math" panose="02040503050406030204" pitchFamily="18" charset="0"/>
                      </a:rPr>
                      <m:t>=</m:t>
                    </m:r>
                    <m:f>
                      <m:fPr>
                        <m:ctrlPr>
                          <a:rPr lang="nb-NO" sz="1300" i="1" dirty="0">
                            <a:latin typeface="Cambria Math" panose="02040503050406030204" pitchFamily="18" charset="0"/>
                          </a:rPr>
                        </m:ctrlPr>
                      </m:fPr>
                      <m:num>
                        <m:r>
                          <a:rPr lang="nb-NO" sz="1300" i="1" dirty="0">
                            <a:latin typeface="Cambria Math" panose="02040503050406030204" pitchFamily="18" charset="0"/>
                          </a:rPr>
                          <m:t>2</m:t>
                        </m:r>
                      </m:num>
                      <m:den>
                        <m:r>
                          <a:rPr lang="nb-NO" sz="1300" i="1" dirty="0">
                            <a:latin typeface="Cambria Math" panose="02040503050406030204" pitchFamily="18" charset="0"/>
                          </a:rPr>
                          <m:t>𝜋</m:t>
                        </m:r>
                        <m:sSub>
                          <m:sSubPr>
                            <m:ctrlPr>
                              <a:rPr lang="nb-NO" sz="1300" i="1" dirty="0">
                                <a:latin typeface="Cambria Math" panose="02040503050406030204" pitchFamily="18" charset="0"/>
                              </a:rPr>
                            </m:ctrlPr>
                          </m:sSubPr>
                          <m:e>
                            <m:r>
                              <a:rPr lang="nb-NO" sz="1300" i="1" dirty="0">
                                <a:latin typeface="Cambria Math" panose="02040503050406030204" pitchFamily="18" charset="0"/>
                              </a:rPr>
                              <m:t>𝜀</m:t>
                            </m:r>
                          </m:e>
                          <m:sub>
                            <m:r>
                              <a:rPr lang="nb-NO" sz="1300" i="1" dirty="0">
                                <a:latin typeface="Cambria Math" panose="02040503050406030204" pitchFamily="18" charset="0"/>
                              </a:rPr>
                              <m:t>0</m:t>
                            </m:r>
                          </m:sub>
                        </m:sSub>
                      </m:den>
                    </m:f>
                    <m:f>
                      <m:fPr>
                        <m:ctrlPr>
                          <a:rPr lang="nb-NO" sz="1300" i="1" dirty="0">
                            <a:latin typeface="Cambria Math" panose="02040503050406030204" pitchFamily="18" charset="0"/>
                          </a:rPr>
                        </m:ctrlPr>
                      </m:fPr>
                      <m:num>
                        <m:sSup>
                          <m:sSupPr>
                            <m:ctrlPr>
                              <a:rPr lang="nb-NO" sz="1300" i="1" dirty="0">
                                <a:latin typeface="Cambria Math" panose="02040503050406030204" pitchFamily="18" charset="0"/>
                              </a:rPr>
                            </m:ctrlPr>
                          </m:sSupPr>
                          <m:e>
                            <m:r>
                              <a:rPr lang="nb-NO" sz="1300" i="1" dirty="0">
                                <a:latin typeface="Cambria Math" panose="02040503050406030204" pitchFamily="18" charset="0"/>
                              </a:rPr>
                              <m:t>𝜉</m:t>
                            </m:r>
                          </m:e>
                          <m:sup>
                            <m:r>
                              <a:rPr lang="nb-NO" sz="1300" i="1" dirty="0">
                                <a:latin typeface="Cambria Math" panose="02040503050406030204" pitchFamily="18" charset="0"/>
                              </a:rPr>
                              <m:t>′</m:t>
                            </m:r>
                          </m:sup>
                        </m:sSup>
                        <m:r>
                          <a:rPr lang="nb-NO" sz="1300" i="1" dirty="0">
                            <a:latin typeface="Cambria Math" panose="02040503050406030204" pitchFamily="18" charset="0"/>
                          </a:rPr>
                          <m:t>−</m:t>
                        </m:r>
                        <m:r>
                          <a:rPr lang="nb-NO" sz="1300" i="1" dirty="0">
                            <a:latin typeface="Cambria Math" panose="02040503050406030204" pitchFamily="18" charset="0"/>
                          </a:rPr>
                          <m:t>𝜉</m:t>
                        </m:r>
                      </m:num>
                      <m:den>
                        <m:sSup>
                          <m:sSupPr>
                            <m:ctrlPr>
                              <a:rPr lang="nb-NO" sz="1300" i="1" dirty="0">
                                <a:latin typeface="Cambria Math" panose="02040503050406030204" pitchFamily="18" charset="0"/>
                              </a:rPr>
                            </m:ctrlPr>
                          </m:sSupPr>
                          <m:e>
                            <m:r>
                              <a:rPr lang="nb-NO" sz="1300" b="0" i="1" dirty="0" smtClean="0">
                                <a:latin typeface="Cambria Math" panose="02040503050406030204" pitchFamily="18" charset="0"/>
                              </a:rPr>
                              <m:t>𝑎</m:t>
                            </m:r>
                          </m:e>
                          <m:sup>
                            <m:r>
                              <a:rPr lang="nb-NO" sz="1300" i="1" dirty="0">
                                <a:latin typeface="Cambria Math" panose="02040503050406030204" pitchFamily="18" charset="0"/>
                              </a:rPr>
                              <m:t>4</m:t>
                            </m:r>
                          </m:sup>
                        </m:sSup>
                      </m:den>
                    </m:f>
                    <m:r>
                      <m:rPr>
                        <m:sty m:val="p"/>
                      </m:rPr>
                      <a:rPr lang="nb-NO" sz="1300" dirty="0">
                        <a:latin typeface="Cambria Math" panose="02040503050406030204" pitchFamily="18" charset="0"/>
                      </a:rPr>
                      <m:t>Θ</m:t>
                    </m:r>
                    <m:d>
                      <m:dPr>
                        <m:ctrlPr>
                          <a:rPr lang="nb-NO" sz="1300" i="1" dirty="0">
                            <a:latin typeface="Cambria Math" panose="02040503050406030204" pitchFamily="18" charset="0"/>
                          </a:rPr>
                        </m:ctrlPr>
                      </m:dPr>
                      <m:e>
                        <m:sSup>
                          <m:sSupPr>
                            <m:ctrlPr>
                              <a:rPr lang="nb-NO" sz="1300" i="1" dirty="0">
                                <a:latin typeface="Cambria Math" panose="02040503050406030204" pitchFamily="18" charset="0"/>
                              </a:rPr>
                            </m:ctrlPr>
                          </m:sSupPr>
                          <m:e>
                            <m:r>
                              <a:rPr lang="nb-NO" sz="1300" i="1" dirty="0">
                                <a:latin typeface="Cambria Math" panose="02040503050406030204" pitchFamily="18" charset="0"/>
                              </a:rPr>
                              <m:t>𝜉</m:t>
                            </m:r>
                          </m:e>
                          <m:sup>
                            <m:r>
                              <a:rPr lang="nb-NO" sz="1300" i="1" dirty="0">
                                <a:latin typeface="Cambria Math" panose="02040503050406030204" pitchFamily="18" charset="0"/>
                              </a:rPr>
                              <m:t>′</m:t>
                            </m:r>
                          </m:sup>
                        </m:sSup>
                        <m:r>
                          <a:rPr lang="nb-NO" sz="1300" i="1" dirty="0">
                            <a:latin typeface="Cambria Math" panose="02040503050406030204" pitchFamily="18" charset="0"/>
                          </a:rPr>
                          <m:t>−</m:t>
                        </m:r>
                        <m:r>
                          <a:rPr lang="nb-NO" sz="1300" i="1" dirty="0">
                            <a:latin typeface="Cambria Math" panose="02040503050406030204" pitchFamily="18" charset="0"/>
                          </a:rPr>
                          <m:t>𝜉</m:t>
                        </m:r>
                      </m:e>
                    </m:d>
                  </m:oMath>
                </a14:m>
                <a:endParaRPr lang="nb-NO" sz="1300" dirty="0"/>
              </a:p>
              <a:p>
                <a:pPr lvl="1"/>
                <a:r>
                  <a:rPr lang="nb-NO" sz="1300" dirty="0" err="1"/>
                  <a:t>Originally</a:t>
                </a:r>
                <a:r>
                  <a:rPr lang="nb-NO" sz="1300" dirty="0"/>
                  <a:t> </a:t>
                </a:r>
                <a:r>
                  <a:rPr lang="nb-NO" sz="1300" dirty="0" err="1"/>
                  <a:t>proposed</a:t>
                </a:r>
                <a:r>
                  <a:rPr lang="nb-NO" sz="1300" dirty="0"/>
                  <a:t> for metal </a:t>
                </a:r>
                <a:r>
                  <a:rPr lang="nb-NO" sz="1300" dirty="0" err="1"/>
                  <a:t>structures</a:t>
                </a:r>
                <a:r>
                  <a:rPr lang="nb-NO" sz="1300" dirty="0"/>
                  <a:t>.</a:t>
                </a:r>
              </a:p>
              <a:p>
                <a:pPr lvl="1"/>
                <a:r>
                  <a:rPr lang="nb-NO" sz="1300" dirty="0" err="1"/>
                  <a:t>Accelerating</a:t>
                </a:r>
                <a:r>
                  <a:rPr lang="nb-NO" sz="1300" dirty="0"/>
                  <a:t> </a:t>
                </a:r>
                <a:r>
                  <a:rPr lang="nb-NO" sz="1300" dirty="0" err="1"/>
                  <a:t>structure</a:t>
                </a:r>
                <a:r>
                  <a:rPr lang="nb-NO" sz="1300" dirty="0"/>
                  <a:t> iris </a:t>
                </a:r>
                <a14:m>
                  <m:oMath xmlns:m="http://schemas.openxmlformats.org/officeDocument/2006/math">
                    <m:r>
                      <a:rPr lang="nb-NO" sz="1300" i="1" dirty="0" smtClean="0">
                        <a:latin typeface="Cambria Math" panose="02040503050406030204" pitchFamily="18" charset="0"/>
                      </a:rPr>
                      <m:t>𝑎</m:t>
                    </m:r>
                  </m:oMath>
                </a14:m>
                <a:r>
                  <a:rPr lang="nb-NO" sz="1300" dirty="0"/>
                  <a:t> in plasma?</a:t>
                </a:r>
              </a:p>
              <a:p>
                <a:r>
                  <a:rPr lang="nb-NO" sz="1300" dirty="0" err="1"/>
                  <a:t>Gennady</a:t>
                </a:r>
                <a:r>
                  <a:rPr lang="nb-NO" sz="1300" dirty="0"/>
                  <a:t> </a:t>
                </a:r>
                <a:r>
                  <a:rPr lang="nb-NO" sz="1300" dirty="0" err="1"/>
                  <a:t>Stupakov</a:t>
                </a:r>
                <a:r>
                  <a:rPr lang="nb-NO" sz="1300" dirty="0"/>
                  <a:t>:</a:t>
                </a:r>
              </a:p>
              <a:p>
                <a:pPr lvl="1"/>
                <a14:m>
                  <m:oMath xmlns:m="http://schemas.openxmlformats.org/officeDocument/2006/math">
                    <m:sSub>
                      <m:sSubPr>
                        <m:ctrlPr>
                          <a:rPr lang="nb-NO" sz="1300" i="1" dirty="0" smtClean="0">
                            <a:latin typeface="Cambria Math" panose="02040503050406030204" pitchFamily="18" charset="0"/>
                          </a:rPr>
                        </m:ctrlPr>
                      </m:sSubPr>
                      <m:e>
                        <m:r>
                          <a:rPr lang="nb-NO" sz="1300" i="1" dirty="0" smtClean="0">
                            <a:latin typeface="Cambria Math" panose="02040503050406030204" pitchFamily="18" charset="0"/>
                          </a:rPr>
                          <m:t>𝑊</m:t>
                        </m:r>
                      </m:e>
                      <m:sub>
                        <m:r>
                          <a:rPr lang="nb-NO" sz="1300" i="1" dirty="0" smtClean="0">
                            <a:latin typeface="Cambria Math" panose="02040503050406030204" pitchFamily="18" charset="0"/>
                          </a:rPr>
                          <m:t>⊥</m:t>
                        </m:r>
                      </m:sub>
                    </m:sSub>
                    <m:d>
                      <m:dPr>
                        <m:ctrlPr>
                          <a:rPr lang="nb-NO" sz="1300" i="1" dirty="0">
                            <a:latin typeface="Cambria Math" panose="02040503050406030204" pitchFamily="18" charset="0"/>
                          </a:rPr>
                        </m:ctrlPr>
                      </m:dPr>
                      <m:e>
                        <m:sSup>
                          <m:sSupPr>
                            <m:ctrlPr>
                              <a:rPr lang="nb-NO" sz="1300" i="1" dirty="0">
                                <a:latin typeface="Cambria Math" panose="02040503050406030204" pitchFamily="18" charset="0"/>
                              </a:rPr>
                            </m:ctrlPr>
                          </m:sSupPr>
                          <m:e>
                            <m:r>
                              <a:rPr lang="nb-NO" sz="1300" i="1" dirty="0">
                                <a:latin typeface="Cambria Math" panose="02040503050406030204" pitchFamily="18" charset="0"/>
                              </a:rPr>
                              <m:t>𝜉</m:t>
                            </m:r>
                          </m:e>
                          <m:sup>
                            <m:r>
                              <a:rPr lang="nb-NO" sz="1300" i="1" dirty="0">
                                <a:latin typeface="Cambria Math" panose="02040503050406030204" pitchFamily="18" charset="0"/>
                              </a:rPr>
                              <m:t>′</m:t>
                            </m:r>
                          </m:sup>
                        </m:sSup>
                        <m:r>
                          <a:rPr lang="nb-NO" sz="1300" i="1" dirty="0">
                            <a:latin typeface="Cambria Math" panose="02040503050406030204" pitchFamily="18" charset="0"/>
                          </a:rPr>
                          <m:t>−</m:t>
                        </m:r>
                        <m:r>
                          <a:rPr lang="nb-NO" sz="1300" i="1" dirty="0">
                            <a:latin typeface="Cambria Math" panose="02040503050406030204" pitchFamily="18" charset="0"/>
                          </a:rPr>
                          <m:t>𝜉</m:t>
                        </m:r>
                        <m:r>
                          <a:rPr lang="nb-NO" sz="1300" i="1" dirty="0">
                            <a:latin typeface="Cambria Math" panose="02040503050406030204" pitchFamily="18" charset="0"/>
                          </a:rPr>
                          <m:t>,</m:t>
                        </m:r>
                        <m:r>
                          <a:rPr lang="nb-NO" sz="1300" i="1" dirty="0">
                            <a:latin typeface="Cambria Math" panose="02040503050406030204" pitchFamily="18" charset="0"/>
                          </a:rPr>
                          <m:t>𝛼</m:t>
                        </m:r>
                      </m:e>
                    </m:d>
                    <m:r>
                      <a:rPr lang="nb-NO" sz="1300" i="1" dirty="0">
                        <a:latin typeface="Cambria Math" panose="02040503050406030204" pitchFamily="18" charset="0"/>
                      </a:rPr>
                      <m:t>=</m:t>
                    </m:r>
                    <m:f>
                      <m:fPr>
                        <m:ctrlPr>
                          <a:rPr lang="nb-NO" sz="1300" b="0" i="1" dirty="0" smtClean="0">
                            <a:latin typeface="Cambria Math" panose="02040503050406030204" pitchFamily="18" charset="0"/>
                          </a:rPr>
                        </m:ctrlPr>
                      </m:fPr>
                      <m:num>
                        <m:r>
                          <a:rPr lang="nb-NO" sz="1300" i="1" dirty="0">
                            <a:latin typeface="Cambria Math" panose="02040503050406030204" pitchFamily="18" charset="0"/>
                          </a:rPr>
                          <m:t>2</m:t>
                        </m:r>
                      </m:num>
                      <m:den>
                        <m:r>
                          <a:rPr lang="nb-NO" sz="1300" i="1" dirty="0">
                            <a:latin typeface="Cambria Math" panose="02040503050406030204" pitchFamily="18" charset="0"/>
                          </a:rPr>
                          <m:t>𝜋</m:t>
                        </m:r>
                        <m:sSub>
                          <m:sSubPr>
                            <m:ctrlPr>
                              <a:rPr lang="nb-NO" sz="1300" i="1" dirty="0">
                                <a:latin typeface="Cambria Math" panose="02040503050406030204" pitchFamily="18" charset="0"/>
                              </a:rPr>
                            </m:ctrlPr>
                          </m:sSubPr>
                          <m:e>
                            <m:r>
                              <a:rPr lang="nb-NO" sz="1300" b="0" i="1" dirty="0" smtClean="0">
                                <a:latin typeface="Cambria Math" panose="02040503050406030204" pitchFamily="18" charset="0"/>
                              </a:rPr>
                              <m:t>𝜀</m:t>
                            </m:r>
                          </m:e>
                          <m:sub>
                            <m:r>
                              <a:rPr lang="nb-NO" sz="1300" i="1" dirty="0">
                                <a:latin typeface="Cambria Math" panose="02040503050406030204" pitchFamily="18" charset="0"/>
                              </a:rPr>
                              <m:t>0</m:t>
                            </m:r>
                          </m:sub>
                        </m:sSub>
                      </m:den>
                    </m:f>
                    <m:f>
                      <m:fPr>
                        <m:ctrlPr>
                          <a:rPr lang="nb-NO" sz="1300" b="0" i="1" dirty="0" smtClean="0">
                            <a:latin typeface="Cambria Math" panose="02040503050406030204" pitchFamily="18" charset="0"/>
                          </a:rPr>
                        </m:ctrlPr>
                      </m:fPr>
                      <m:num>
                        <m:sSup>
                          <m:sSupPr>
                            <m:ctrlPr>
                              <a:rPr lang="nb-NO" sz="1300" b="0" i="1" dirty="0">
                                <a:latin typeface="Cambria Math" panose="02040503050406030204" pitchFamily="18" charset="0"/>
                              </a:rPr>
                            </m:ctrlPr>
                          </m:sSupPr>
                          <m:e>
                            <m:r>
                              <a:rPr lang="nb-NO" sz="1300" i="1" dirty="0">
                                <a:latin typeface="Cambria Math" panose="02040503050406030204" pitchFamily="18" charset="0"/>
                              </a:rPr>
                              <m:t>𝜉</m:t>
                            </m:r>
                          </m:e>
                          <m:sup>
                            <m:r>
                              <a:rPr lang="nb-NO" sz="1300" i="1" dirty="0">
                                <a:latin typeface="Cambria Math" panose="02040503050406030204" pitchFamily="18" charset="0"/>
                              </a:rPr>
                              <m:t>′</m:t>
                            </m:r>
                          </m:sup>
                        </m:sSup>
                        <m:r>
                          <a:rPr lang="nb-NO" sz="1300" i="1" dirty="0">
                            <a:latin typeface="Cambria Math" panose="02040503050406030204" pitchFamily="18" charset="0"/>
                          </a:rPr>
                          <m:t>−</m:t>
                        </m:r>
                        <m:r>
                          <a:rPr lang="nb-NO" sz="1300" i="1" dirty="0" smtClean="0">
                            <a:latin typeface="Cambria Math" panose="02040503050406030204" pitchFamily="18" charset="0"/>
                          </a:rPr>
                          <m:t>𝜉</m:t>
                        </m:r>
                      </m:num>
                      <m:den>
                        <m:sSup>
                          <m:sSupPr>
                            <m:ctrlPr>
                              <a:rPr lang="nb-NO" sz="1300" b="0" i="1" dirty="0">
                                <a:latin typeface="Cambria Math" panose="02040503050406030204" pitchFamily="18" charset="0"/>
                              </a:rPr>
                            </m:ctrlPr>
                          </m:sSupPr>
                          <m:e>
                            <m:d>
                              <m:dPr>
                                <m:ctrlPr>
                                  <a:rPr lang="nb-NO" sz="1300" b="0" i="1" dirty="0">
                                    <a:latin typeface="Cambria Math" panose="02040503050406030204" pitchFamily="18" charset="0"/>
                                  </a:rPr>
                                </m:ctrlPr>
                              </m:dPr>
                              <m:e>
                                <m:sSub>
                                  <m:sSubPr>
                                    <m:ctrlPr>
                                      <a:rPr lang="nb-NO" sz="1300" b="0" i="1" dirty="0">
                                        <a:latin typeface="Cambria Math" panose="02040503050406030204" pitchFamily="18" charset="0"/>
                                      </a:rPr>
                                    </m:ctrlPr>
                                  </m:sSubPr>
                                  <m:e>
                                    <m:r>
                                      <a:rPr lang="nb-NO" sz="1300" i="1" dirty="0">
                                        <a:latin typeface="Cambria Math" panose="02040503050406030204" pitchFamily="18" charset="0"/>
                                      </a:rPr>
                                      <m:t>𝑟</m:t>
                                    </m:r>
                                  </m:e>
                                  <m:sub>
                                    <m:r>
                                      <m:rPr>
                                        <m:sty m:val="p"/>
                                      </m:rPr>
                                      <a:rPr lang="nb-NO" sz="1300" i="0" dirty="0">
                                        <a:latin typeface="Cambria Math" panose="02040503050406030204" pitchFamily="18" charset="0"/>
                                      </a:rPr>
                                      <m:t>b</m:t>
                                    </m:r>
                                  </m:sub>
                                </m:sSub>
                                <m:d>
                                  <m:dPr>
                                    <m:ctrlPr>
                                      <a:rPr lang="nb-NO" sz="1300" b="0" i="1" dirty="0">
                                        <a:latin typeface="Cambria Math" panose="02040503050406030204" pitchFamily="18" charset="0"/>
                                      </a:rPr>
                                    </m:ctrlPr>
                                  </m:dPr>
                                  <m:e>
                                    <m:sSup>
                                      <m:sSupPr>
                                        <m:ctrlPr>
                                          <a:rPr lang="nb-NO" sz="1300" b="0" i="1" dirty="0" smtClean="0">
                                            <a:latin typeface="Cambria Math" panose="02040503050406030204" pitchFamily="18" charset="0"/>
                                          </a:rPr>
                                        </m:ctrlPr>
                                      </m:sSupPr>
                                      <m:e>
                                        <m:r>
                                          <a:rPr lang="nb-NO" sz="1300" i="1" dirty="0">
                                            <a:latin typeface="Cambria Math" panose="02040503050406030204" pitchFamily="18" charset="0"/>
                                          </a:rPr>
                                          <m:t>𝜉</m:t>
                                        </m:r>
                                      </m:e>
                                      <m:sup>
                                        <m:r>
                                          <a:rPr lang="nb-NO" sz="1300" b="0" i="1" dirty="0" smtClean="0">
                                            <a:latin typeface="Cambria Math" panose="02040503050406030204" pitchFamily="18" charset="0"/>
                                          </a:rPr>
                                          <m:t>′</m:t>
                                        </m:r>
                                      </m:sup>
                                    </m:sSup>
                                  </m:e>
                                </m:d>
                                <m:r>
                                  <a:rPr lang="nb-NO" sz="1300" i="1" dirty="0">
                                    <a:latin typeface="Cambria Math" panose="02040503050406030204" pitchFamily="18" charset="0"/>
                                  </a:rPr>
                                  <m:t>+</m:t>
                                </m:r>
                                <m:r>
                                  <a:rPr lang="nb-NO" sz="1300" i="1" dirty="0">
                                    <a:latin typeface="Cambria Math" panose="02040503050406030204" pitchFamily="18" charset="0"/>
                                  </a:rPr>
                                  <m:t>𝛼</m:t>
                                </m:r>
                                <m:sSubSup>
                                  <m:sSubSupPr>
                                    <m:ctrlPr>
                                      <a:rPr lang="nb-NO" sz="1300" i="1" dirty="0">
                                        <a:latin typeface="Cambria Math" panose="02040503050406030204" pitchFamily="18" charset="0"/>
                                      </a:rPr>
                                    </m:ctrlPr>
                                  </m:sSubSupPr>
                                  <m:e>
                                    <m:r>
                                      <a:rPr lang="nb-NO" sz="1300" i="1" dirty="0">
                                        <a:latin typeface="Cambria Math" panose="02040503050406030204" pitchFamily="18" charset="0"/>
                                      </a:rPr>
                                      <m:t>𝑘</m:t>
                                    </m:r>
                                  </m:e>
                                  <m:sub>
                                    <m:r>
                                      <m:rPr>
                                        <m:sty m:val="p"/>
                                      </m:rPr>
                                      <a:rPr lang="nb-NO" sz="1300" i="0" dirty="0">
                                        <a:latin typeface="Cambria Math" panose="02040503050406030204" pitchFamily="18" charset="0"/>
                                      </a:rPr>
                                      <m:t>p</m:t>
                                    </m:r>
                                  </m:sub>
                                  <m:sup>
                                    <m:r>
                                      <a:rPr lang="nb-NO" sz="1300" i="1" dirty="0">
                                        <a:latin typeface="Cambria Math" panose="02040503050406030204" pitchFamily="18" charset="0"/>
                                      </a:rPr>
                                      <m:t>−1</m:t>
                                    </m:r>
                                  </m:sup>
                                </m:sSubSup>
                              </m:e>
                            </m:d>
                          </m:e>
                          <m:sup>
                            <m:r>
                              <a:rPr lang="nb-NO" sz="1300" i="1" dirty="0">
                                <a:latin typeface="Cambria Math" panose="02040503050406030204" pitchFamily="18" charset="0"/>
                              </a:rPr>
                              <m:t>4</m:t>
                            </m:r>
                          </m:sup>
                        </m:sSup>
                      </m:den>
                    </m:f>
                    <m:r>
                      <m:rPr>
                        <m:sty m:val="p"/>
                      </m:rPr>
                      <a:rPr lang="nb-NO" sz="1300" i="0" dirty="0">
                        <a:latin typeface="Cambria Math" panose="02040503050406030204" pitchFamily="18" charset="0"/>
                      </a:rPr>
                      <m:t>Θ</m:t>
                    </m:r>
                    <m:d>
                      <m:dPr>
                        <m:ctrlPr>
                          <a:rPr lang="nb-NO" sz="1300" i="1" dirty="0">
                            <a:latin typeface="Cambria Math" panose="02040503050406030204" pitchFamily="18" charset="0"/>
                          </a:rPr>
                        </m:ctrlPr>
                      </m:dPr>
                      <m:e>
                        <m:sSup>
                          <m:sSupPr>
                            <m:ctrlPr>
                              <a:rPr lang="nb-NO" sz="1300" i="1" dirty="0">
                                <a:latin typeface="Cambria Math" panose="02040503050406030204" pitchFamily="18" charset="0"/>
                              </a:rPr>
                            </m:ctrlPr>
                          </m:sSupPr>
                          <m:e>
                            <m:r>
                              <a:rPr lang="nb-NO" sz="1300" i="1" dirty="0">
                                <a:latin typeface="Cambria Math" panose="02040503050406030204" pitchFamily="18" charset="0"/>
                              </a:rPr>
                              <m:t>𝜉</m:t>
                            </m:r>
                          </m:e>
                          <m:sup>
                            <m:r>
                              <a:rPr lang="nb-NO" sz="1300" i="1" dirty="0">
                                <a:latin typeface="Cambria Math" panose="02040503050406030204" pitchFamily="18" charset="0"/>
                              </a:rPr>
                              <m:t>′</m:t>
                            </m:r>
                          </m:sup>
                        </m:sSup>
                        <m:r>
                          <a:rPr lang="nb-NO" sz="1300" i="1" dirty="0">
                            <a:latin typeface="Cambria Math" panose="02040503050406030204" pitchFamily="18" charset="0"/>
                          </a:rPr>
                          <m:t>−</m:t>
                        </m:r>
                        <m:r>
                          <a:rPr lang="nb-NO" sz="1300" i="1" dirty="0">
                            <a:latin typeface="Cambria Math" panose="02040503050406030204" pitchFamily="18" charset="0"/>
                          </a:rPr>
                          <m:t>𝜉</m:t>
                        </m:r>
                      </m:e>
                    </m:d>
                  </m:oMath>
                </a14:m>
                <a:endParaRPr lang="nb-NO" sz="1300" dirty="0"/>
              </a:p>
              <a:p>
                <a:pPr lvl="1"/>
                <a14:m>
                  <m:oMath xmlns:m="http://schemas.openxmlformats.org/officeDocument/2006/math">
                    <m:r>
                      <a:rPr lang="nb-NO" sz="1300" i="1" dirty="0" smtClean="0">
                        <a:latin typeface="Cambria Math" panose="02040503050406030204" pitchFamily="18" charset="0"/>
                      </a:rPr>
                      <m:t>𝑎</m:t>
                    </m:r>
                    <m:r>
                      <a:rPr lang="nb-NO" sz="1300" i="1" dirty="0" smtClean="0">
                        <a:latin typeface="Cambria Math" panose="02040503050406030204" pitchFamily="18" charset="0"/>
                      </a:rPr>
                      <m:t>= </m:t>
                    </m:r>
                    <m:sSub>
                      <m:sSubPr>
                        <m:ctrlPr>
                          <a:rPr lang="nb-NO" sz="1300" i="1" dirty="0" smtClean="0">
                            <a:latin typeface="Cambria Math" panose="02040503050406030204" pitchFamily="18" charset="0"/>
                          </a:rPr>
                        </m:ctrlPr>
                      </m:sSubPr>
                      <m:e>
                        <m:r>
                          <a:rPr lang="nb-NO" sz="1300" i="1" dirty="0" smtClean="0">
                            <a:latin typeface="Cambria Math" panose="02040503050406030204" pitchFamily="18" charset="0"/>
                          </a:rPr>
                          <m:t>𝑟</m:t>
                        </m:r>
                      </m:e>
                      <m:sub>
                        <m:r>
                          <m:rPr>
                            <m:sty m:val="p"/>
                          </m:rPr>
                          <a:rPr lang="nb-NO" sz="1300" i="0" dirty="0">
                            <a:latin typeface="Cambria Math" panose="02040503050406030204" pitchFamily="18" charset="0"/>
                          </a:rPr>
                          <m:t>b</m:t>
                        </m:r>
                      </m:sub>
                    </m:sSub>
                    <m:d>
                      <m:dPr>
                        <m:ctrlPr>
                          <a:rPr lang="nb-NO" sz="1300" i="1" dirty="0">
                            <a:latin typeface="Cambria Math" panose="02040503050406030204" pitchFamily="18" charset="0"/>
                          </a:rPr>
                        </m:ctrlPr>
                      </m:dPr>
                      <m:e>
                        <m:sSup>
                          <m:sSupPr>
                            <m:ctrlPr>
                              <a:rPr lang="nb-NO" sz="1300" b="0" i="1" dirty="0" smtClean="0">
                                <a:latin typeface="Cambria Math" panose="02040503050406030204" pitchFamily="18" charset="0"/>
                              </a:rPr>
                            </m:ctrlPr>
                          </m:sSupPr>
                          <m:e>
                            <m:r>
                              <a:rPr lang="nb-NO" sz="1300" i="1" dirty="0">
                                <a:latin typeface="Cambria Math" panose="02040503050406030204" pitchFamily="18" charset="0"/>
                              </a:rPr>
                              <m:t>𝜉</m:t>
                            </m:r>
                          </m:e>
                          <m:sup>
                            <m:r>
                              <a:rPr lang="nb-NO" sz="1300" b="0" i="1" dirty="0" smtClean="0">
                                <a:latin typeface="Cambria Math" panose="02040503050406030204" pitchFamily="18" charset="0"/>
                              </a:rPr>
                              <m:t>′</m:t>
                            </m:r>
                          </m:sup>
                        </m:sSup>
                      </m:e>
                    </m:d>
                    <m:r>
                      <a:rPr lang="nb-NO" sz="1300" i="1" dirty="0">
                        <a:latin typeface="Cambria Math" panose="02040503050406030204" pitchFamily="18" charset="0"/>
                      </a:rPr>
                      <m:t>+</m:t>
                    </m:r>
                    <m:r>
                      <a:rPr lang="nb-NO" sz="1300" i="1" dirty="0">
                        <a:latin typeface="Cambria Math" panose="02040503050406030204" pitchFamily="18" charset="0"/>
                      </a:rPr>
                      <m:t>𝛼</m:t>
                    </m:r>
                    <m:sSubSup>
                      <m:sSubSupPr>
                        <m:ctrlPr>
                          <a:rPr lang="nb-NO" sz="1300" i="1" dirty="0">
                            <a:latin typeface="Cambria Math" panose="02040503050406030204" pitchFamily="18" charset="0"/>
                          </a:rPr>
                        </m:ctrlPr>
                      </m:sSubSupPr>
                      <m:e>
                        <m:r>
                          <a:rPr lang="nb-NO" sz="1300" i="1" dirty="0">
                            <a:latin typeface="Cambria Math" panose="02040503050406030204" pitchFamily="18" charset="0"/>
                          </a:rPr>
                          <m:t>𝑘</m:t>
                        </m:r>
                      </m:e>
                      <m:sub>
                        <m:r>
                          <m:rPr>
                            <m:sty m:val="p"/>
                          </m:rPr>
                          <a:rPr lang="nb-NO" sz="1300" i="0" dirty="0">
                            <a:latin typeface="Cambria Math" panose="02040503050406030204" pitchFamily="18" charset="0"/>
                          </a:rPr>
                          <m:t>p</m:t>
                        </m:r>
                      </m:sub>
                      <m:sup>
                        <m:r>
                          <a:rPr lang="nb-NO" sz="1300" i="1" dirty="0">
                            <a:latin typeface="Cambria Math" panose="02040503050406030204" pitchFamily="18" charset="0"/>
                          </a:rPr>
                          <m:t>−</m:t>
                        </m:r>
                        <m:r>
                          <a:rPr lang="nb-NO" sz="1300" i="1" dirty="0" smtClean="0">
                            <a:latin typeface="Cambria Math" panose="02040503050406030204" pitchFamily="18" charset="0"/>
                          </a:rPr>
                          <m:t>1</m:t>
                        </m:r>
                      </m:sup>
                    </m:sSubSup>
                  </m:oMath>
                </a14:m>
                <a:r>
                  <a:rPr lang="nb-NO" sz="1300" dirty="0"/>
                  <a:t> </a:t>
                </a:r>
                <a:r>
                  <a:rPr lang="nb-NO" sz="1300" dirty="0" err="1"/>
                  <a:t>represents</a:t>
                </a:r>
                <a:r>
                  <a:rPr lang="nb-NO" sz="1300" dirty="0"/>
                  <a:t> an </a:t>
                </a:r>
                <a:r>
                  <a:rPr lang="nb-NO" sz="1300" dirty="0" err="1"/>
                  <a:t>effective</a:t>
                </a:r>
                <a:r>
                  <a:rPr lang="nb-NO" sz="1300" dirty="0"/>
                  <a:t> </a:t>
                </a:r>
                <a:r>
                  <a:rPr lang="nb-NO" sz="1300" dirty="0" err="1"/>
                  <a:t>structure</a:t>
                </a:r>
                <a:r>
                  <a:rPr lang="nb-NO" sz="1300" dirty="0"/>
                  <a:t> iris.</a:t>
                </a:r>
              </a:p>
              <a:p>
                <a:pPr lvl="1"/>
                <a:r>
                  <a:rPr lang="nb-NO" sz="1300" dirty="0"/>
                  <a:t>The </a:t>
                </a:r>
                <a:r>
                  <a:rPr lang="nb-NO" sz="1300" dirty="0" err="1"/>
                  <a:t>electromagnetic</a:t>
                </a:r>
                <a:r>
                  <a:rPr lang="nb-NO" sz="1300" dirty="0"/>
                  <a:t> </a:t>
                </a:r>
                <a:r>
                  <a:rPr lang="nb-NO" sz="1300" dirty="0" err="1"/>
                  <a:t>fields</a:t>
                </a:r>
                <a:r>
                  <a:rPr lang="nb-NO" sz="1300" dirty="0"/>
                  <a:t> </a:t>
                </a:r>
                <a:r>
                  <a:rPr lang="nb-NO" sz="1300" dirty="0" err="1"/>
                  <a:t>penetrate</a:t>
                </a:r>
                <a:r>
                  <a:rPr lang="nb-NO" sz="1300" dirty="0"/>
                  <a:t> </a:t>
                </a:r>
                <a:r>
                  <a:rPr lang="nb-NO" sz="1300" dirty="0" err="1"/>
                  <a:t>into</a:t>
                </a:r>
                <a:r>
                  <a:rPr lang="nb-NO" sz="1300" dirty="0"/>
                  <a:t> the plasma at </a:t>
                </a:r>
                <a:r>
                  <a:rPr lang="nb-NO" sz="1300" dirty="0" err="1"/>
                  <a:t>depths</a:t>
                </a:r>
                <a:r>
                  <a:rPr lang="nb-NO" sz="1300" dirty="0"/>
                  <a:t> </a:t>
                </a:r>
                <a14:m>
                  <m:oMath xmlns:m="http://schemas.openxmlformats.org/officeDocument/2006/math">
                    <m:r>
                      <a:rPr lang="nb-NO" sz="1300" i="1" dirty="0" smtClean="0">
                        <a:latin typeface="Cambria Math" panose="02040503050406030204" pitchFamily="18" charset="0"/>
                      </a:rPr>
                      <m:t>∼</m:t>
                    </m:r>
                    <m:sSubSup>
                      <m:sSubSupPr>
                        <m:ctrlPr>
                          <a:rPr lang="nb-NO" sz="1300" i="1" dirty="0">
                            <a:latin typeface="Cambria Math" panose="02040503050406030204" pitchFamily="18" charset="0"/>
                          </a:rPr>
                        </m:ctrlPr>
                      </m:sSubSupPr>
                      <m:e>
                        <m:r>
                          <a:rPr lang="nb-NO" sz="1300" i="1" dirty="0">
                            <a:latin typeface="Cambria Math" panose="02040503050406030204" pitchFamily="18" charset="0"/>
                          </a:rPr>
                          <m:t>𝑘</m:t>
                        </m:r>
                      </m:e>
                      <m:sub>
                        <m:r>
                          <m:rPr>
                            <m:sty m:val="p"/>
                          </m:rPr>
                          <a:rPr lang="nb-NO" sz="1300" dirty="0">
                            <a:latin typeface="Cambria Math" panose="02040503050406030204" pitchFamily="18" charset="0"/>
                          </a:rPr>
                          <m:t>p</m:t>
                        </m:r>
                      </m:sub>
                      <m:sup>
                        <m:r>
                          <a:rPr lang="nb-NO" sz="1300" i="1" dirty="0">
                            <a:latin typeface="Cambria Math" panose="02040503050406030204" pitchFamily="18" charset="0"/>
                          </a:rPr>
                          <m:t>−1</m:t>
                        </m:r>
                      </m:sup>
                    </m:sSubSup>
                  </m:oMath>
                </a14:m>
                <a:r>
                  <a:rPr lang="nb-NO" sz="1300" dirty="0"/>
                  <a:t>.</a:t>
                </a:r>
              </a:p>
              <a:p>
                <a:pPr lvl="1"/>
                <a14:m>
                  <m:oMath xmlns:m="http://schemas.openxmlformats.org/officeDocument/2006/math">
                    <m:r>
                      <a:rPr lang="nb-NO" sz="1300" i="1" dirty="0" smtClean="0">
                        <a:latin typeface="Cambria Math" panose="02040503050406030204" pitchFamily="18" charset="0"/>
                      </a:rPr>
                      <m:t>𝛼</m:t>
                    </m:r>
                  </m:oMath>
                </a14:m>
                <a:r>
                  <a:rPr lang="nb-NO" sz="1300" dirty="0"/>
                  <a:t> a </a:t>
                </a:r>
                <a:r>
                  <a:rPr lang="nb-NO" sz="1300" dirty="0" err="1"/>
                  <a:t>numerical</a:t>
                </a:r>
                <a:r>
                  <a:rPr lang="nb-NO" sz="1300" dirty="0"/>
                  <a:t> </a:t>
                </a:r>
                <a:r>
                  <a:rPr lang="nb-NO" sz="1300" dirty="0" err="1"/>
                  <a:t>coefficient</a:t>
                </a:r>
                <a:r>
                  <a:rPr lang="nb-NO" sz="1300" dirty="0"/>
                  <a:t> </a:t>
                </a:r>
                <a:r>
                  <a:rPr lang="nb-NO" sz="1300" dirty="0" err="1"/>
                  <a:t>on</a:t>
                </a:r>
                <a:r>
                  <a:rPr lang="nb-NO" sz="1300" dirty="0"/>
                  <a:t> the order </a:t>
                </a:r>
                <a:r>
                  <a:rPr lang="nb-NO" sz="1300" dirty="0" err="1"/>
                  <a:t>of</a:t>
                </a:r>
                <a:r>
                  <a:rPr lang="nb-NO" sz="1300" dirty="0"/>
                  <a:t> </a:t>
                </a:r>
                <a:r>
                  <a:rPr lang="nb-NO" sz="1300" dirty="0" err="1"/>
                  <a:t>one</a:t>
                </a:r>
                <a:r>
                  <a:rPr lang="nb-NO" sz="1300" dirty="0"/>
                  <a:t>.</a:t>
                </a:r>
              </a:p>
            </p:txBody>
          </p:sp>
        </mc:Choice>
        <mc:Fallback xmlns="">
          <p:sp>
            <p:nvSpPr>
              <p:cNvPr id="3" name="Plassholder for innhold 2">
                <a:extLst>
                  <a:ext uri="{FF2B5EF4-FFF2-40B4-BE49-F238E27FC236}">
                    <a16:creationId xmlns:a16="http://schemas.microsoft.com/office/drawing/2014/main" id="{3869E5F5-274E-4A22-B707-44DFF15387DE}"/>
                  </a:ext>
                </a:extLst>
              </p:cNvPr>
              <p:cNvSpPr>
                <a:spLocks noGrp="1" noRot="1" noChangeAspect="1" noMove="1" noResize="1" noEditPoints="1" noAdjustHandles="1" noChangeArrowheads="1" noChangeShapeType="1" noTextEdit="1"/>
              </p:cNvSpPr>
              <p:nvPr>
                <p:ph idx="1"/>
              </p:nvPr>
            </p:nvSpPr>
            <p:spPr>
              <a:xfrm>
                <a:off x="457200" y="994205"/>
                <a:ext cx="5242539" cy="3203145"/>
              </a:xfrm>
              <a:blipFill>
                <a:blip r:embed="rId3"/>
                <a:stretch>
                  <a:fillRect t="-190" b="-9316"/>
                </a:stretch>
              </a:blipFill>
            </p:spPr>
            <p:txBody>
              <a:bodyPr/>
              <a:lstStyle/>
              <a:p>
                <a:r>
                  <a:rPr lang="nb-NO">
                    <a:noFill/>
                  </a:rPr>
                  <a:t> </a:t>
                </a:r>
              </a:p>
            </p:txBody>
          </p:sp>
        </mc:Fallback>
      </mc:AlternateContent>
      <p:sp>
        <p:nvSpPr>
          <p:cNvPr id="4" name="Plassholder for dato 3">
            <a:extLst>
              <a:ext uri="{FF2B5EF4-FFF2-40B4-BE49-F238E27FC236}">
                <a16:creationId xmlns:a16="http://schemas.microsoft.com/office/drawing/2014/main" id="{70DCD7E0-C5C4-42D5-BD78-657BDDE40B80}"/>
              </a:ext>
            </a:extLst>
          </p:cNvPr>
          <p:cNvSpPr>
            <a:spLocks noGrp="1"/>
          </p:cNvSpPr>
          <p:nvPr>
            <p:ph type="dt" sz="half" idx="2"/>
          </p:nvPr>
        </p:nvSpPr>
        <p:spPr/>
        <p:txBody>
          <a:bodyPr/>
          <a:lstStyle/>
          <a:p>
            <a:r>
              <a:rPr lang="en-US"/>
              <a:t>Ben Chen, CERN/University of Oslo</a:t>
            </a:r>
            <a:endParaRPr lang="en-US" dirty="0"/>
          </a:p>
        </p:txBody>
      </p:sp>
      <p:sp>
        <p:nvSpPr>
          <p:cNvPr id="5" name="Plassholder for bunntekst 4">
            <a:extLst>
              <a:ext uri="{FF2B5EF4-FFF2-40B4-BE49-F238E27FC236}">
                <a16:creationId xmlns:a16="http://schemas.microsoft.com/office/drawing/2014/main" id="{21644DB4-75E3-48AD-9B64-7E278377D39F}"/>
              </a:ext>
            </a:extLst>
          </p:cNvPr>
          <p:cNvSpPr>
            <a:spLocks noGrp="1"/>
          </p:cNvSpPr>
          <p:nvPr>
            <p:ph type="ftr" sz="quarter" idx="3"/>
          </p:nvPr>
        </p:nvSpPr>
        <p:spPr>
          <a:xfrm>
            <a:off x="5182756" y="4767263"/>
            <a:ext cx="2895600" cy="273844"/>
          </a:xfrm>
        </p:spPr>
        <p:txBody>
          <a:bodyPr/>
          <a:lstStyle/>
          <a:p>
            <a:r>
              <a:rPr lang="en-US" dirty="0"/>
              <a:t>29/04/2020</a:t>
            </a:r>
          </a:p>
        </p:txBody>
      </p:sp>
      <p:sp>
        <p:nvSpPr>
          <p:cNvPr id="6" name="Plassholder for lysbildenummer 5">
            <a:extLst>
              <a:ext uri="{FF2B5EF4-FFF2-40B4-BE49-F238E27FC236}">
                <a16:creationId xmlns:a16="http://schemas.microsoft.com/office/drawing/2014/main" id="{2EFB219D-A6BB-478D-A9B5-6EDBAFA6D08B}"/>
              </a:ext>
            </a:extLst>
          </p:cNvPr>
          <p:cNvSpPr>
            <a:spLocks noGrp="1"/>
          </p:cNvSpPr>
          <p:nvPr>
            <p:ph type="sldNum" sz="quarter" idx="4"/>
          </p:nvPr>
        </p:nvSpPr>
        <p:spPr/>
        <p:txBody>
          <a:bodyPr/>
          <a:lstStyle/>
          <a:p>
            <a:fld id="{17918391-D411-FE40-AAD7-861AE5233E0E}" type="slidenum">
              <a:rPr lang="en-US" smtClean="0"/>
              <a:pPr/>
              <a:t>8</a:t>
            </a:fld>
            <a:endParaRPr lang="en-US"/>
          </a:p>
        </p:txBody>
      </p:sp>
      <p:pic>
        <p:nvPicPr>
          <p:cNvPr id="7" name="Bilde 6">
            <a:extLst>
              <a:ext uri="{FF2B5EF4-FFF2-40B4-BE49-F238E27FC236}">
                <a16:creationId xmlns:a16="http://schemas.microsoft.com/office/drawing/2014/main" id="{000E181B-68C9-4AA2-8770-B51CDBBD0021}"/>
              </a:ext>
            </a:extLst>
          </p:cNvPr>
          <p:cNvPicPr>
            <a:picLocks noChangeAspect="1"/>
          </p:cNvPicPr>
          <p:nvPr/>
        </p:nvPicPr>
        <p:blipFill>
          <a:blip r:embed="rId4"/>
          <a:stretch>
            <a:fillRect/>
          </a:stretch>
        </p:blipFill>
        <p:spPr>
          <a:xfrm>
            <a:off x="5856890" y="2528042"/>
            <a:ext cx="2827164" cy="1837409"/>
          </a:xfrm>
          <a:prstGeom prst="rect">
            <a:avLst/>
          </a:prstGeom>
        </p:spPr>
      </p:pic>
      <p:sp>
        <p:nvSpPr>
          <p:cNvPr id="8" name="TekstSylinder 7">
            <a:extLst>
              <a:ext uri="{FF2B5EF4-FFF2-40B4-BE49-F238E27FC236}">
                <a16:creationId xmlns:a16="http://schemas.microsoft.com/office/drawing/2014/main" id="{C4521FAF-B529-4863-ACAE-85991EE36F80}"/>
              </a:ext>
            </a:extLst>
          </p:cNvPr>
          <p:cNvSpPr txBox="1"/>
          <p:nvPr/>
        </p:nvSpPr>
        <p:spPr>
          <a:xfrm>
            <a:off x="6956310" y="2649215"/>
            <a:ext cx="859578" cy="2308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nb-NO" sz="900" dirty="0">
                <a:cs typeface="Arial"/>
              </a:rPr>
              <a:t>G. </a:t>
            </a:r>
            <a:r>
              <a:rPr lang="nb-NO" sz="900" dirty="0" err="1">
                <a:cs typeface="Arial"/>
              </a:rPr>
              <a:t>Stupakov</a:t>
            </a:r>
            <a:endParaRPr lang="nb-NO" sz="900" dirty="0"/>
          </a:p>
        </p:txBody>
      </p:sp>
      <p:pic>
        <p:nvPicPr>
          <p:cNvPr id="12" name="Bilde 11">
            <a:extLst>
              <a:ext uri="{FF2B5EF4-FFF2-40B4-BE49-F238E27FC236}">
                <a16:creationId xmlns:a16="http://schemas.microsoft.com/office/drawing/2014/main" id="{F1828718-0A83-4006-BA17-B1FE03994EAD}"/>
              </a:ext>
            </a:extLst>
          </p:cNvPr>
          <p:cNvPicPr>
            <a:picLocks noChangeAspect="1"/>
          </p:cNvPicPr>
          <p:nvPr/>
        </p:nvPicPr>
        <p:blipFill>
          <a:blip r:embed="rId5"/>
          <a:stretch>
            <a:fillRect/>
          </a:stretch>
        </p:blipFill>
        <p:spPr>
          <a:xfrm>
            <a:off x="5699738" y="699018"/>
            <a:ext cx="2984315" cy="1641129"/>
          </a:xfrm>
          <a:prstGeom prst="rect">
            <a:avLst/>
          </a:prstGeom>
        </p:spPr>
      </p:pic>
    </p:spTree>
    <p:extLst>
      <p:ext uri="{BB962C8B-B14F-4D97-AF65-F5344CB8AC3E}">
        <p14:creationId xmlns:p14="http://schemas.microsoft.com/office/powerpoint/2010/main" val="1526680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7ED08D2-E2AB-4180-A87F-A54AFD4A178E}"/>
              </a:ext>
            </a:extLst>
          </p:cNvPr>
          <p:cNvSpPr>
            <a:spLocks noGrp="1"/>
          </p:cNvSpPr>
          <p:nvPr>
            <p:ph type="title"/>
          </p:nvPr>
        </p:nvSpPr>
        <p:spPr/>
        <p:txBody>
          <a:bodyPr/>
          <a:lstStyle/>
          <a:p>
            <a:r>
              <a:rPr lang="nb-NO" dirty="0"/>
              <a:t>Benchmarking the </a:t>
            </a:r>
            <a:r>
              <a:rPr lang="nb-NO" dirty="0" err="1"/>
              <a:t>transverse</a:t>
            </a:r>
            <a:r>
              <a:rPr lang="nb-NO" dirty="0"/>
              <a:t> </a:t>
            </a:r>
            <a:r>
              <a:rPr lang="nb-NO" dirty="0" err="1"/>
              <a:t>wakefunctions</a:t>
            </a:r>
            <a:endParaRPr lang="nb-NO" dirty="0"/>
          </a:p>
        </p:txBody>
      </p:sp>
      <mc:AlternateContent xmlns:mc="http://schemas.openxmlformats.org/markup-compatibility/2006" xmlns:a14="http://schemas.microsoft.com/office/drawing/2010/main">
        <mc:Choice Requires="a14">
          <p:sp>
            <p:nvSpPr>
              <p:cNvPr id="3" name="Plassholder for innhold 2">
                <a:extLst>
                  <a:ext uri="{FF2B5EF4-FFF2-40B4-BE49-F238E27FC236}">
                    <a16:creationId xmlns:a16="http://schemas.microsoft.com/office/drawing/2014/main" id="{E73B3A95-DF51-47D9-9FAE-0C638870F7B3}"/>
                  </a:ext>
                </a:extLst>
              </p:cNvPr>
              <p:cNvSpPr>
                <a:spLocks noGrp="1"/>
              </p:cNvSpPr>
              <p:nvPr>
                <p:ph idx="1"/>
              </p:nvPr>
            </p:nvSpPr>
            <p:spPr>
              <a:xfrm>
                <a:off x="457200" y="994206"/>
                <a:ext cx="2990380" cy="1190194"/>
              </a:xfrm>
            </p:spPr>
            <p:txBody>
              <a:bodyPr>
                <a:noAutofit/>
              </a:bodyPr>
              <a:lstStyle/>
              <a:p>
                <a:r>
                  <a:rPr lang="en-US" sz="1400" dirty="0"/>
                  <a:t>Evolution of </a:t>
                </a:r>
                <a14:m>
                  <m:oMath xmlns:m="http://schemas.openxmlformats.org/officeDocument/2006/math">
                    <m:sSub>
                      <m:sSubPr>
                        <m:ctrlPr>
                          <a:rPr lang="en-US" sz="1400" i="1" dirty="0" smtClean="0">
                            <a:latin typeface="Cambria Math" panose="02040503050406030204" pitchFamily="18" charset="0"/>
                          </a:rPr>
                        </m:ctrlPr>
                      </m:sSubPr>
                      <m:e>
                        <m:r>
                          <a:rPr lang="en-US" sz="1400" i="1" dirty="0" smtClean="0">
                            <a:latin typeface="Cambria Math" panose="02040503050406030204" pitchFamily="18" charset="0"/>
                          </a:rPr>
                          <m:t>𝐹</m:t>
                        </m:r>
                      </m:e>
                      <m:sub>
                        <m:r>
                          <a:rPr lang="en-US" sz="1400" i="1" dirty="0" smtClean="0">
                            <a:latin typeface="Cambria Math" panose="02040503050406030204" pitchFamily="18" charset="0"/>
                          </a:rPr>
                          <m:t>⊥</m:t>
                        </m:r>
                      </m:sub>
                    </m:sSub>
                    <m:r>
                      <a:rPr lang="en-US" sz="1400" i="1" dirty="0" smtClean="0">
                        <a:latin typeface="Cambria Math" panose="02040503050406030204" pitchFamily="18" charset="0"/>
                      </a:rPr>
                      <m:t>/</m:t>
                    </m:r>
                    <m:r>
                      <a:rPr lang="en-US" sz="1400" i="1" dirty="0" smtClean="0">
                        <a:latin typeface="Cambria Math" panose="02040503050406030204" pitchFamily="18" charset="0"/>
                      </a:rPr>
                      <m:t>𝑞</m:t>
                    </m:r>
                    <m:r>
                      <a:rPr lang="nb-NO" sz="1400" b="0" i="1" dirty="0" smtClean="0">
                        <a:latin typeface="Cambria Math" panose="02040503050406030204" pitchFamily="18" charset="0"/>
                      </a:rPr>
                      <m:t> </m:t>
                    </m:r>
                  </m:oMath>
                </a14:m>
                <a:r>
                  <a:rPr lang="en-US" sz="1400" dirty="0">
                    <a:latin typeface="Arial" panose="020B0604020202020204" pitchFamily="34" charset="0"/>
                    <a:ea typeface="Cambria Math" panose="02040503050406030204" pitchFamily="18" charset="0"/>
                    <a:cs typeface="Arial" panose="020B0604020202020204" pitchFamily="34" charset="0"/>
                  </a:rPr>
                  <a:t>on beam slices</a:t>
                </a:r>
                <a:r>
                  <a:rPr lang="en-US" sz="1400" dirty="0">
                    <a:latin typeface="Cambria Math" panose="02040503050406030204" pitchFamily="18" charset="0"/>
                    <a:ea typeface="Cambria Math" panose="02040503050406030204" pitchFamily="18" charset="0"/>
                  </a:rPr>
                  <a:t> 0 - 2 </a:t>
                </a:r>
                <a14:m>
                  <m:oMath xmlns:m="http://schemas.openxmlformats.org/officeDocument/2006/math">
                    <m:sSub>
                      <m:sSubPr>
                        <m:ctrlPr>
                          <a:rPr lang="en-US" sz="1400" i="1" dirty="0">
                            <a:latin typeface="Cambria Math" panose="02040503050406030204" pitchFamily="18" charset="0"/>
                          </a:rPr>
                        </m:ctrlPr>
                      </m:sSubPr>
                      <m:e>
                        <m:r>
                          <a:rPr lang="en-US" sz="1400" i="1" dirty="0">
                            <a:latin typeface="Cambria Math" panose="02040503050406030204" pitchFamily="18" charset="0"/>
                          </a:rPr>
                          <m:t>𝜎</m:t>
                        </m:r>
                      </m:e>
                      <m:sub>
                        <m:r>
                          <a:rPr lang="nb-NO" sz="1400" i="1" dirty="0">
                            <a:latin typeface="Cambria Math" panose="02040503050406030204" pitchFamily="18" charset="0"/>
                          </a:rPr>
                          <m:t>𝑧</m:t>
                        </m:r>
                      </m:sub>
                    </m:sSub>
                  </m:oMath>
                </a14:m>
                <a:r>
                  <a:rPr lang="en-US" sz="1400" dirty="0"/>
                  <a:t> behind the beam center.</a:t>
                </a:r>
              </a:p>
              <a:p>
                <a:r>
                  <a:rPr lang="en-US" sz="1400" dirty="0"/>
                  <a:t>(Modified) FACETT-II parameters.</a:t>
                </a:r>
              </a:p>
              <a:p>
                <a:endParaRPr lang="en-US" sz="1400" dirty="0"/>
              </a:p>
            </p:txBody>
          </p:sp>
        </mc:Choice>
        <mc:Fallback xmlns="">
          <p:sp>
            <p:nvSpPr>
              <p:cNvPr id="3" name="Plassholder for innhold 2">
                <a:extLst>
                  <a:ext uri="{FF2B5EF4-FFF2-40B4-BE49-F238E27FC236}">
                    <a16:creationId xmlns:a16="http://schemas.microsoft.com/office/drawing/2014/main" id="{E73B3A95-DF51-47D9-9FAE-0C638870F7B3}"/>
                  </a:ext>
                </a:extLst>
              </p:cNvPr>
              <p:cNvSpPr>
                <a:spLocks noGrp="1" noRot="1" noChangeAspect="1" noMove="1" noResize="1" noEditPoints="1" noAdjustHandles="1" noChangeArrowheads="1" noChangeShapeType="1" noTextEdit="1"/>
              </p:cNvSpPr>
              <p:nvPr>
                <p:ph idx="1"/>
              </p:nvPr>
            </p:nvSpPr>
            <p:spPr>
              <a:xfrm>
                <a:off x="457200" y="994206"/>
                <a:ext cx="2990380" cy="1190194"/>
              </a:xfrm>
              <a:blipFill>
                <a:blip r:embed="rId3"/>
                <a:stretch>
                  <a:fillRect t="-1026"/>
                </a:stretch>
              </a:blipFill>
            </p:spPr>
            <p:txBody>
              <a:bodyPr/>
              <a:lstStyle/>
              <a:p>
                <a:r>
                  <a:rPr lang="nb-NO">
                    <a:noFill/>
                  </a:rPr>
                  <a:t> </a:t>
                </a:r>
              </a:p>
            </p:txBody>
          </p:sp>
        </mc:Fallback>
      </mc:AlternateContent>
      <p:sp>
        <p:nvSpPr>
          <p:cNvPr id="4" name="Plassholder for dato 3">
            <a:extLst>
              <a:ext uri="{FF2B5EF4-FFF2-40B4-BE49-F238E27FC236}">
                <a16:creationId xmlns:a16="http://schemas.microsoft.com/office/drawing/2014/main" id="{36BC07CE-5B43-4692-A752-F3F40820A32A}"/>
              </a:ext>
            </a:extLst>
          </p:cNvPr>
          <p:cNvSpPr>
            <a:spLocks noGrp="1"/>
          </p:cNvSpPr>
          <p:nvPr>
            <p:ph type="dt" sz="half" idx="2"/>
          </p:nvPr>
        </p:nvSpPr>
        <p:spPr/>
        <p:txBody>
          <a:bodyPr/>
          <a:lstStyle/>
          <a:p>
            <a:r>
              <a:rPr lang="en-US" dirty="0"/>
              <a:t>Ben Chen, CERN/University of Oslo</a:t>
            </a:r>
          </a:p>
        </p:txBody>
      </p:sp>
      <p:sp>
        <p:nvSpPr>
          <p:cNvPr id="5" name="Plassholder for bunntekst 4">
            <a:extLst>
              <a:ext uri="{FF2B5EF4-FFF2-40B4-BE49-F238E27FC236}">
                <a16:creationId xmlns:a16="http://schemas.microsoft.com/office/drawing/2014/main" id="{5669B4DB-4474-42EB-8DD9-99C0D34931C2}"/>
              </a:ext>
            </a:extLst>
          </p:cNvPr>
          <p:cNvSpPr>
            <a:spLocks noGrp="1"/>
          </p:cNvSpPr>
          <p:nvPr>
            <p:ph type="ftr" sz="quarter" idx="3"/>
          </p:nvPr>
        </p:nvSpPr>
        <p:spPr/>
        <p:txBody>
          <a:bodyPr/>
          <a:lstStyle/>
          <a:p>
            <a:r>
              <a:rPr lang="en-US" dirty="0"/>
              <a:t>29/04/2020</a:t>
            </a:r>
          </a:p>
        </p:txBody>
      </p:sp>
      <p:sp>
        <p:nvSpPr>
          <p:cNvPr id="6" name="Plassholder for lysbildenummer 5">
            <a:extLst>
              <a:ext uri="{FF2B5EF4-FFF2-40B4-BE49-F238E27FC236}">
                <a16:creationId xmlns:a16="http://schemas.microsoft.com/office/drawing/2014/main" id="{AD40FA94-5DCE-437A-BD85-0CFE48102B89}"/>
              </a:ext>
            </a:extLst>
          </p:cNvPr>
          <p:cNvSpPr>
            <a:spLocks noGrp="1"/>
          </p:cNvSpPr>
          <p:nvPr>
            <p:ph type="sldNum" sz="quarter" idx="4"/>
          </p:nvPr>
        </p:nvSpPr>
        <p:spPr/>
        <p:txBody>
          <a:bodyPr/>
          <a:lstStyle/>
          <a:p>
            <a:fld id="{17918391-D411-FE40-AAD7-861AE5233E0E}" type="slidenum">
              <a:rPr lang="en-US" smtClean="0"/>
              <a:pPr/>
              <a:t>9</a:t>
            </a:fld>
            <a:endParaRPr lang="en-US"/>
          </a:p>
        </p:txBody>
      </p:sp>
      <p:pic>
        <p:nvPicPr>
          <p:cNvPr id="16" name="Bilde 15">
            <a:extLst>
              <a:ext uri="{FF2B5EF4-FFF2-40B4-BE49-F238E27FC236}">
                <a16:creationId xmlns:a16="http://schemas.microsoft.com/office/drawing/2014/main" id="{3FFD653A-B772-4514-9A5C-D8FD7AA212CD}"/>
              </a:ext>
            </a:extLst>
          </p:cNvPr>
          <p:cNvPicPr>
            <a:picLocks noChangeAspect="1"/>
          </p:cNvPicPr>
          <p:nvPr/>
        </p:nvPicPr>
        <p:blipFill>
          <a:blip r:embed="rId4"/>
          <a:stretch>
            <a:fillRect/>
          </a:stretch>
        </p:blipFill>
        <p:spPr>
          <a:xfrm>
            <a:off x="510334" y="2007588"/>
            <a:ext cx="2937246" cy="2559600"/>
          </a:xfrm>
          <a:prstGeom prst="rect">
            <a:avLst/>
          </a:prstGeom>
        </p:spPr>
      </p:pic>
      <p:pic>
        <p:nvPicPr>
          <p:cNvPr id="18" name="Bilde 17">
            <a:extLst>
              <a:ext uri="{FF2B5EF4-FFF2-40B4-BE49-F238E27FC236}">
                <a16:creationId xmlns:a16="http://schemas.microsoft.com/office/drawing/2014/main" id="{E7BCD967-2C42-4A43-B064-B05743C8F93D}"/>
              </a:ext>
            </a:extLst>
          </p:cNvPr>
          <p:cNvPicPr>
            <a:picLocks noChangeAspect="1"/>
          </p:cNvPicPr>
          <p:nvPr/>
        </p:nvPicPr>
        <p:blipFill>
          <a:blip r:embed="rId5"/>
          <a:stretch>
            <a:fillRect/>
          </a:stretch>
        </p:blipFill>
        <p:spPr>
          <a:xfrm>
            <a:off x="7581847" y="994206"/>
            <a:ext cx="1162556" cy="1069224"/>
          </a:xfrm>
          <a:prstGeom prst="rect">
            <a:avLst/>
          </a:prstGeom>
        </p:spPr>
      </p:pic>
      <p:pic>
        <p:nvPicPr>
          <p:cNvPr id="20" name="Bilde 19" descr="Et bilde som inneholder objekt, kam&#10;&#10;Automatisk generert beskrivelse">
            <a:extLst>
              <a:ext uri="{FF2B5EF4-FFF2-40B4-BE49-F238E27FC236}">
                <a16:creationId xmlns:a16="http://schemas.microsoft.com/office/drawing/2014/main" id="{03AB5039-F865-4280-9756-781A3CAB505A}"/>
              </a:ext>
            </a:extLst>
          </p:cNvPr>
          <p:cNvPicPr>
            <a:picLocks noChangeAspect="1"/>
          </p:cNvPicPr>
          <p:nvPr/>
        </p:nvPicPr>
        <p:blipFill>
          <a:blip r:embed="rId6"/>
          <a:stretch>
            <a:fillRect/>
          </a:stretch>
        </p:blipFill>
        <p:spPr>
          <a:xfrm>
            <a:off x="3333824" y="2001669"/>
            <a:ext cx="2880000" cy="2560001"/>
          </a:xfrm>
          <a:prstGeom prst="rect">
            <a:avLst/>
          </a:prstGeom>
        </p:spPr>
      </p:pic>
      <p:pic>
        <p:nvPicPr>
          <p:cNvPr id="22" name="Bilde 21" descr="Et bilde som inneholder objekt, kam&#10;&#10;Automatisk generert beskrivelse">
            <a:extLst>
              <a:ext uri="{FF2B5EF4-FFF2-40B4-BE49-F238E27FC236}">
                <a16:creationId xmlns:a16="http://schemas.microsoft.com/office/drawing/2014/main" id="{7470F073-2CF8-4929-9956-AEB579FDEF59}"/>
              </a:ext>
            </a:extLst>
          </p:cNvPr>
          <p:cNvPicPr>
            <a:picLocks noChangeAspect="1"/>
          </p:cNvPicPr>
          <p:nvPr/>
        </p:nvPicPr>
        <p:blipFill>
          <a:blip r:embed="rId7"/>
          <a:stretch>
            <a:fillRect/>
          </a:stretch>
        </p:blipFill>
        <p:spPr>
          <a:xfrm>
            <a:off x="6088691" y="2012671"/>
            <a:ext cx="2880000" cy="2560000"/>
          </a:xfrm>
          <a:prstGeom prst="rect">
            <a:avLst/>
          </a:prstGeom>
        </p:spPr>
      </p:pic>
      <p:sp>
        <p:nvSpPr>
          <p:cNvPr id="23" name="TekstSylinder 22">
            <a:extLst>
              <a:ext uri="{FF2B5EF4-FFF2-40B4-BE49-F238E27FC236}">
                <a16:creationId xmlns:a16="http://schemas.microsoft.com/office/drawing/2014/main" id="{98C5527F-2C3F-4D98-B4F5-634139DC3689}"/>
              </a:ext>
            </a:extLst>
          </p:cNvPr>
          <p:cNvSpPr txBox="1"/>
          <p:nvPr/>
        </p:nvSpPr>
        <p:spPr>
          <a:xfrm>
            <a:off x="1428783" y="4533320"/>
            <a:ext cx="1199367" cy="307777"/>
          </a:xfrm>
          <a:prstGeom prst="rect">
            <a:avLst/>
          </a:prstGeom>
          <a:noFill/>
        </p:spPr>
        <p:txBody>
          <a:bodyPr wrap="none" rtlCol="0">
            <a:spAutoFit/>
          </a:bodyPr>
          <a:lstStyle/>
          <a:p>
            <a:r>
              <a:rPr lang="nb-NO" sz="1400" dirty="0"/>
              <a:t>Beam </a:t>
            </a:r>
            <a:r>
              <a:rPr lang="nb-NO" sz="1400" dirty="0" err="1"/>
              <a:t>center</a:t>
            </a:r>
            <a:endParaRPr lang="nb-NO" sz="1400" dirty="0"/>
          </a:p>
        </p:txBody>
      </p:sp>
      <mc:AlternateContent xmlns:mc="http://schemas.openxmlformats.org/markup-compatibility/2006" xmlns:a14="http://schemas.microsoft.com/office/drawing/2010/main">
        <mc:Choice Requires="a14">
          <p:sp>
            <p:nvSpPr>
              <p:cNvPr id="24" name="TekstSylinder 23">
                <a:extLst>
                  <a:ext uri="{FF2B5EF4-FFF2-40B4-BE49-F238E27FC236}">
                    <a16:creationId xmlns:a16="http://schemas.microsoft.com/office/drawing/2014/main" id="{AC11371A-F1D9-48DA-B555-EF4A5EE7A9D3}"/>
                  </a:ext>
                </a:extLst>
              </p:cNvPr>
              <p:cNvSpPr txBox="1"/>
              <p:nvPr/>
            </p:nvSpPr>
            <p:spPr>
              <a:xfrm>
                <a:off x="4003580" y="4533320"/>
                <a:ext cx="1630254" cy="307777"/>
              </a:xfrm>
              <a:prstGeom prst="rect">
                <a:avLst/>
              </a:prstGeom>
              <a:noFill/>
            </p:spPr>
            <p:txBody>
              <a:bodyPr wrap="none" rtlCol="0">
                <a:spAutoFit/>
              </a:bodyPr>
              <a:lstStyle/>
              <a:p>
                <a14:m>
                  <m:oMath xmlns:m="http://schemas.openxmlformats.org/officeDocument/2006/math">
                    <m:r>
                      <a:rPr lang="nb-NO" sz="1400" i="1" dirty="0" smtClean="0">
                        <a:latin typeface="Cambria Math" panose="02040503050406030204" pitchFamily="18" charset="0"/>
                      </a:rPr>
                      <m:t>1</m:t>
                    </m:r>
                    <m:sSub>
                      <m:sSubPr>
                        <m:ctrlPr>
                          <a:rPr lang="nb-NO" sz="1400" i="1" dirty="0" err="1" smtClean="0">
                            <a:latin typeface="Cambria Math" panose="02040503050406030204" pitchFamily="18" charset="0"/>
                          </a:rPr>
                        </m:ctrlPr>
                      </m:sSubPr>
                      <m:e>
                        <m:r>
                          <a:rPr lang="nb-NO" sz="1400" i="1" dirty="0" smtClean="0">
                            <a:latin typeface="Cambria Math" panose="02040503050406030204" pitchFamily="18" charset="0"/>
                          </a:rPr>
                          <m:t>𝜎</m:t>
                        </m:r>
                      </m:e>
                      <m:sub>
                        <m:r>
                          <a:rPr lang="nb-NO" sz="1400" i="1" dirty="0" err="1" smtClean="0">
                            <a:latin typeface="Cambria Math" panose="02040503050406030204" pitchFamily="18" charset="0"/>
                          </a:rPr>
                          <m:t>𝑧</m:t>
                        </m:r>
                      </m:sub>
                    </m:sSub>
                  </m:oMath>
                </a14:m>
                <a:r>
                  <a:rPr lang="nb-NO" sz="1400" dirty="0"/>
                  <a:t> </a:t>
                </a:r>
                <a:r>
                  <a:rPr lang="nb-NO" sz="1400" dirty="0" err="1"/>
                  <a:t>behind</a:t>
                </a:r>
                <a:r>
                  <a:rPr lang="nb-NO" sz="1400" dirty="0"/>
                  <a:t> </a:t>
                </a:r>
                <a:r>
                  <a:rPr lang="nb-NO" sz="1400" dirty="0" err="1"/>
                  <a:t>center</a:t>
                </a:r>
                <a:endParaRPr lang="nb-NO" sz="1400" dirty="0"/>
              </a:p>
            </p:txBody>
          </p:sp>
        </mc:Choice>
        <mc:Fallback xmlns="">
          <p:sp>
            <p:nvSpPr>
              <p:cNvPr id="24" name="TekstSylinder 23">
                <a:extLst>
                  <a:ext uri="{FF2B5EF4-FFF2-40B4-BE49-F238E27FC236}">
                    <a16:creationId xmlns:a16="http://schemas.microsoft.com/office/drawing/2014/main" id="{AC11371A-F1D9-48DA-B555-EF4A5EE7A9D3}"/>
                  </a:ext>
                </a:extLst>
              </p:cNvPr>
              <p:cNvSpPr txBox="1">
                <a:spLocks noRot="1" noChangeAspect="1" noMove="1" noResize="1" noEditPoints="1" noAdjustHandles="1" noChangeArrowheads="1" noChangeShapeType="1" noTextEdit="1"/>
              </p:cNvSpPr>
              <p:nvPr/>
            </p:nvSpPr>
            <p:spPr>
              <a:xfrm>
                <a:off x="4003580" y="4533320"/>
                <a:ext cx="1630254" cy="307777"/>
              </a:xfrm>
              <a:prstGeom prst="rect">
                <a:avLst/>
              </a:prstGeom>
              <a:blipFill>
                <a:blip r:embed="rId8"/>
                <a:stretch>
                  <a:fillRect t="-4000" b="-20000"/>
                </a:stretch>
              </a:blipFill>
            </p:spPr>
            <p:txBody>
              <a:bodyPr/>
              <a:lstStyle/>
              <a:p>
                <a:r>
                  <a:rPr lang="nb-NO">
                    <a:noFill/>
                  </a:rPr>
                  <a:t> </a:t>
                </a:r>
              </a:p>
            </p:txBody>
          </p:sp>
        </mc:Fallback>
      </mc:AlternateContent>
      <mc:AlternateContent xmlns:mc="http://schemas.openxmlformats.org/markup-compatibility/2006" xmlns:a14="http://schemas.microsoft.com/office/drawing/2010/main">
        <mc:Choice Requires="a14">
          <p:sp>
            <p:nvSpPr>
              <p:cNvPr id="25" name="TekstSylinder 24">
                <a:extLst>
                  <a:ext uri="{FF2B5EF4-FFF2-40B4-BE49-F238E27FC236}">
                    <a16:creationId xmlns:a16="http://schemas.microsoft.com/office/drawing/2014/main" id="{F199589C-67CD-443C-A09E-EC8C8BE45817}"/>
                  </a:ext>
                </a:extLst>
              </p:cNvPr>
              <p:cNvSpPr txBox="1"/>
              <p:nvPr/>
            </p:nvSpPr>
            <p:spPr>
              <a:xfrm>
                <a:off x="6786758" y="4561670"/>
                <a:ext cx="1590179" cy="307777"/>
              </a:xfrm>
              <a:prstGeom prst="rect">
                <a:avLst/>
              </a:prstGeom>
              <a:noFill/>
            </p:spPr>
            <p:txBody>
              <a:bodyPr wrap="none" rtlCol="0">
                <a:spAutoFit/>
              </a:bodyPr>
              <a:lstStyle/>
              <a:p>
                <a14:m>
                  <m:oMath xmlns:m="http://schemas.openxmlformats.org/officeDocument/2006/math">
                    <m:r>
                      <a:rPr lang="nb-NO" sz="1400" i="1" dirty="0">
                        <a:latin typeface="Cambria Math" panose="02040503050406030204" pitchFamily="18" charset="0"/>
                      </a:rPr>
                      <m:t>2</m:t>
                    </m:r>
                    <m:sSub>
                      <m:sSubPr>
                        <m:ctrlPr>
                          <a:rPr lang="nb-NO" sz="1400" i="1" dirty="0" err="1" smtClean="0">
                            <a:latin typeface="Cambria Math" panose="02040503050406030204" pitchFamily="18" charset="0"/>
                          </a:rPr>
                        </m:ctrlPr>
                      </m:sSubPr>
                      <m:e>
                        <m:r>
                          <a:rPr lang="nb-NO" sz="1400" i="1" dirty="0" smtClean="0">
                            <a:latin typeface="Cambria Math" panose="02040503050406030204" pitchFamily="18" charset="0"/>
                          </a:rPr>
                          <m:t>𝜎</m:t>
                        </m:r>
                      </m:e>
                      <m:sub>
                        <m:r>
                          <a:rPr lang="nb-NO" sz="1400" i="1" dirty="0" err="1" smtClean="0">
                            <a:latin typeface="Cambria Math" panose="02040503050406030204" pitchFamily="18" charset="0"/>
                          </a:rPr>
                          <m:t>𝑧</m:t>
                        </m:r>
                      </m:sub>
                    </m:sSub>
                  </m:oMath>
                </a14:m>
                <a:r>
                  <a:rPr lang="nb-NO" sz="1400" dirty="0"/>
                  <a:t> </a:t>
                </a:r>
                <a:r>
                  <a:rPr lang="nb-NO" sz="1400" dirty="0" err="1"/>
                  <a:t>behind</a:t>
                </a:r>
                <a:r>
                  <a:rPr lang="nb-NO" sz="1400" dirty="0"/>
                  <a:t> </a:t>
                </a:r>
                <a:r>
                  <a:rPr lang="nb-NO" sz="1400" dirty="0" err="1"/>
                  <a:t>center</a:t>
                </a:r>
                <a:endParaRPr lang="nb-NO" sz="1400" dirty="0"/>
              </a:p>
            </p:txBody>
          </p:sp>
        </mc:Choice>
        <mc:Fallback xmlns="">
          <p:sp>
            <p:nvSpPr>
              <p:cNvPr id="25" name="TekstSylinder 24">
                <a:extLst>
                  <a:ext uri="{FF2B5EF4-FFF2-40B4-BE49-F238E27FC236}">
                    <a16:creationId xmlns:a16="http://schemas.microsoft.com/office/drawing/2014/main" id="{F199589C-67CD-443C-A09E-EC8C8BE45817}"/>
                  </a:ext>
                </a:extLst>
              </p:cNvPr>
              <p:cNvSpPr txBox="1">
                <a:spLocks noRot="1" noChangeAspect="1" noMove="1" noResize="1" noEditPoints="1" noAdjustHandles="1" noChangeArrowheads="1" noChangeShapeType="1" noTextEdit="1"/>
              </p:cNvSpPr>
              <p:nvPr/>
            </p:nvSpPr>
            <p:spPr>
              <a:xfrm>
                <a:off x="6786758" y="4561670"/>
                <a:ext cx="1590179" cy="307777"/>
              </a:xfrm>
              <a:prstGeom prst="rect">
                <a:avLst/>
              </a:prstGeom>
              <a:blipFill>
                <a:blip r:embed="rId9"/>
                <a:stretch>
                  <a:fillRect t="-1961" b="-19608"/>
                </a:stretch>
              </a:blipFill>
            </p:spPr>
            <p:txBody>
              <a:bodyPr/>
              <a:lstStyle/>
              <a:p>
                <a:r>
                  <a:rPr lang="nb-NO">
                    <a:noFill/>
                  </a:rPr>
                  <a:t> </a:t>
                </a:r>
              </a:p>
            </p:txBody>
          </p:sp>
        </mc:Fallback>
      </mc:AlternateContent>
      <mc:AlternateContent xmlns:mc="http://schemas.openxmlformats.org/markup-compatibility/2006" xmlns:a14="http://schemas.microsoft.com/office/drawing/2010/main">
        <mc:Choice Requires="a14">
          <p:sp>
            <p:nvSpPr>
              <p:cNvPr id="26" name="Plassholder for innhold 2">
                <a:extLst>
                  <a:ext uri="{FF2B5EF4-FFF2-40B4-BE49-F238E27FC236}">
                    <a16:creationId xmlns:a16="http://schemas.microsoft.com/office/drawing/2014/main" id="{77F919D0-974A-4D8B-9ED0-B37DED8A49DD}"/>
                  </a:ext>
                </a:extLst>
              </p:cNvPr>
              <p:cNvSpPr txBox="1">
                <a:spLocks/>
              </p:cNvSpPr>
              <p:nvPr/>
            </p:nvSpPr>
            <p:spPr>
              <a:xfrm>
                <a:off x="3523784" y="891454"/>
                <a:ext cx="4035370" cy="1190194"/>
              </a:xfrm>
              <a:prstGeom prst="rect">
                <a:avLst/>
              </a:prstGeom>
            </p:spPr>
            <p:txBody>
              <a:bodyPr vert="horz">
                <a:noAutofit/>
              </a:bodyPr>
              <a:lstStyle>
                <a:lvl1pPr marL="182563" indent="-182563" algn="l" rtl="0" eaLnBrk="1" latinLnBrk="0" hangingPunct="1">
                  <a:spcBef>
                    <a:spcPct val="20000"/>
                  </a:spcBef>
                  <a:buClr>
                    <a:schemeClr val="tx1"/>
                  </a:buClr>
                  <a:buSzPct val="80000"/>
                  <a:buFont typeface="Arial"/>
                  <a:buChar char="•"/>
                  <a:defRPr kumimoji="0" sz="1600" kern="1200">
                    <a:solidFill>
                      <a:schemeClr val="tx1"/>
                    </a:solidFill>
                    <a:latin typeface="+mn-lt"/>
                    <a:ea typeface="+mn-ea"/>
                    <a:cs typeface="+mn-cs"/>
                  </a:defRPr>
                </a:lvl1pPr>
                <a:lvl2pPr marL="628650" indent="-180975" algn="l" rtl="0" eaLnBrk="1" latinLnBrk="0" hangingPunct="1">
                  <a:spcBef>
                    <a:spcPct val="20000"/>
                  </a:spcBef>
                  <a:buClr>
                    <a:schemeClr val="tx1"/>
                  </a:buClr>
                  <a:buSzPct val="90000"/>
                  <a:buFont typeface="Arial"/>
                  <a:buChar char="•"/>
                  <a:defRPr kumimoji="0" sz="1600" kern="1200">
                    <a:solidFill>
                      <a:schemeClr val="tx1"/>
                    </a:solidFill>
                    <a:latin typeface="+mn-lt"/>
                    <a:ea typeface="+mn-ea"/>
                    <a:cs typeface="+mn-cs"/>
                  </a:defRPr>
                </a:lvl2pPr>
                <a:lvl3pPr marL="900113" indent="-182563" algn="l" rtl="0" eaLnBrk="1" latinLnBrk="0" hangingPunct="1">
                  <a:spcBef>
                    <a:spcPct val="20000"/>
                  </a:spcBef>
                  <a:buClr>
                    <a:schemeClr val="tx1"/>
                  </a:buClr>
                  <a:buSzPct val="85000"/>
                  <a:buFont typeface="Arial"/>
                  <a:buChar char="•"/>
                  <a:defRPr kumimoji="0" sz="1600" kern="1200">
                    <a:solidFill>
                      <a:schemeClr val="tx1"/>
                    </a:solidFill>
                    <a:latin typeface="+mn-lt"/>
                    <a:ea typeface="+mn-ea"/>
                    <a:cs typeface="+mn-cs"/>
                  </a:defRPr>
                </a:lvl3pPr>
                <a:lvl4pPr marL="1258888" indent="-184150" algn="l" rtl="0" eaLnBrk="1" latinLnBrk="0" hangingPunct="1">
                  <a:spcBef>
                    <a:spcPct val="20000"/>
                  </a:spcBef>
                  <a:buClr>
                    <a:schemeClr val="tx1"/>
                  </a:buClr>
                  <a:buSzPct val="90000"/>
                  <a:buFont typeface="Arial"/>
                  <a:buChar char="•"/>
                  <a:defRPr kumimoji="0" sz="1600" kern="1200">
                    <a:solidFill>
                      <a:schemeClr val="tx1"/>
                    </a:solidFill>
                    <a:latin typeface="+mn-lt"/>
                    <a:ea typeface="+mn-ea"/>
                    <a:cs typeface="+mn-cs"/>
                  </a:defRPr>
                </a:lvl4pPr>
                <a:lvl5pPr marL="1520825" indent="-174625" algn="l" rtl="0" eaLnBrk="1" latinLnBrk="0" hangingPunct="1">
                  <a:spcBef>
                    <a:spcPct val="20000"/>
                  </a:spcBef>
                  <a:buClr>
                    <a:schemeClr val="tx1"/>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14:m>
                  <m:oMath xmlns:m="http://schemas.openxmlformats.org/officeDocument/2006/math">
                    <m:sSub>
                      <m:sSubPr>
                        <m:ctrlPr>
                          <a:rPr lang="en-US" sz="1400" i="1" dirty="0" smtClean="0">
                            <a:latin typeface="Cambria Math" panose="02040503050406030204" pitchFamily="18" charset="0"/>
                          </a:rPr>
                        </m:ctrlPr>
                      </m:sSubPr>
                      <m:e>
                        <m:r>
                          <a:rPr lang="en-US" sz="1400" i="1" dirty="0">
                            <a:latin typeface="Cambria Math" panose="02040503050406030204" pitchFamily="18" charset="0"/>
                          </a:rPr>
                          <m:t>𝐹</m:t>
                        </m:r>
                      </m:e>
                      <m:sub>
                        <m:r>
                          <a:rPr lang="en-US" sz="1400" i="1" dirty="0">
                            <a:latin typeface="Cambria Math" panose="02040503050406030204" pitchFamily="18" charset="0"/>
                          </a:rPr>
                          <m:t>⊥</m:t>
                        </m:r>
                      </m:sub>
                    </m:sSub>
                    <m:r>
                      <a:rPr lang="nb-NO" sz="1400" b="0" i="1" dirty="0" smtClean="0">
                        <a:latin typeface="Cambria Math" panose="02040503050406030204" pitchFamily="18" charset="0"/>
                      </a:rPr>
                      <m:t>(</m:t>
                    </m:r>
                    <m:r>
                      <a:rPr lang="nb-NO" sz="1400" b="0" i="1" dirty="0" smtClean="0">
                        <a:latin typeface="Cambria Math" panose="02040503050406030204" pitchFamily="18" charset="0"/>
                      </a:rPr>
                      <m:t>𝜉</m:t>
                    </m:r>
                    <m:r>
                      <a:rPr lang="nb-NO" sz="1400" b="0" i="1" dirty="0" smtClean="0">
                        <a:latin typeface="Cambria Math" panose="02040503050406030204" pitchFamily="18" charset="0"/>
                      </a:rPr>
                      <m:t>,</m:t>
                    </m:r>
                    <m:r>
                      <a:rPr lang="nb-NO" sz="1400" b="0" i="1" dirty="0" smtClean="0">
                        <a:latin typeface="Cambria Math" panose="02040503050406030204" pitchFamily="18" charset="0"/>
                      </a:rPr>
                      <m:t>𝑠</m:t>
                    </m:r>
                    <m:r>
                      <a:rPr lang="nb-NO" sz="1400" b="0" i="1" dirty="0" smtClean="0">
                        <a:latin typeface="Cambria Math" panose="02040503050406030204" pitchFamily="18" charset="0"/>
                      </a:rPr>
                      <m:t>)/</m:t>
                    </m:r>
                    <m:r>
                      <a:rPr lang="en-US" sz="1400" i="1" dirty="0">
                        <a:latin typeface="Cambria Math" panose="02040503050406030204" pitchFamily="18" charset="0"/>
                      </a:rPr>
                      <m:t>𝑞</m:t>
                    </m:r>
                    <m:r>
                      <a:rPr lang="nb-NO" sz="1400" b="0" i="1" dirty="0" smtClean="0">
                        <a:latin typeface="Cambria Math" panose="02040503050406030204" pitchFamily="18" charset="0"/>
                      </a:rPr>
                      <m:t>=</m:t>
                    </m:r>
                    <m:nary>
                      <m:naryPr>
                        <m:ctrlPr>
                          <a:rPr lang="nb-NO" sz="1400" i="1" dirty="0">
                            <a:latin typeface="Cambria Math" panose="02040503050406030204" pitchFamily="18" charset="0"/>
                          </a:rPr>
                        </m:ctrlPr>
                      </m:naryPr>
                      <m:sub>
                        <m:sSub>
                          <m:sSubPr>
                            <m:ctrlPr>
                              <a:rPr lang="nb-NO" sz="1400" i="1" dirty="0" err="1">
                                <a:latin typeface="Cambria Math" panose="02040503050406030204" pitchFamily="18" charset="0"/>
                              </a:rPr>
                            </m:ctrlPr>
                          </m:sSubPr>
                          <m:e>
                            <m:r>
                              <a:rPr lang="nb-NO" sz="1400" i="1" dirty="0">
                                <a:latin typeface="Cambria Math" panose="02040503050406030204" pitchFamily="18" charset="0"/>
                              </a:rPr>
                              <m:t>𝜉</m:t>
                            </m:r>
                          </m:e>
                          <m:sub>
                            <m:r>
                              <m:rPr>
                                <m:sty m:val="p"/>
                              </m:rPr>
                              <a:rPr lang="nb-NO" sz="1400" dirty="0" err="1">
                                <a:latin typeface="Cambria Math" panose="02040503050406030204" pitchFamily="18" charset="0"/>
                              </a:rPr>
                              <m:t>H</m:t>
                            </m:r>
                          </m:sub>
                        </m:sSub>
                      </m:sub>
                      <m:sup>
                        <m:r>
                          <a:rPr lang="nb-NO" sz="1400" i="1" dirty="0">
                            <a:latin typeface="Cambria Math" panose="02040503050406030204" pitchFamily="18" charset="0"/>
                          </a:rPr>
                          <m:t>𝜉</m:t>
                        </m:r>
                      </m:sup>
                      <m:e>
                        <m:sSub>
                          <m:sSubPr>
                            <m:ctrlPr>
                              <a:rPr lang="nb-NO" sz="1400" i="1" dirty="0">
                                <a:latin typeface="Cambria Math" panose="02040503050406030204" pitchFamily="18" charset="0"/>
                              </a:rPr>
                            </m:ctrlPr>
                          </m:sSubPr>
                          <m:e>
                            <m:r>
                              <a:rPr lang="nb-NO" sz="1400" i="1" dirty="0">
                                <a:latin typeface="Cambria Math" panose="02040503050406030204" pitchFamily="18" charset="0"/>
                              </a:rPr>
                              <m:t>𝑊</m:t>
                            </m:r>
                          </m:e>
                          <m:sub>
                            <m:r>
                              <a:rPr lang="nb-NO" sz="1400" i="1" dirty="0">
                                <a:latin typeface="Cambria Math" panose="02040503050406030204" pitchFamily="18" charset="0"/>
                              </a:rPr>
                              <m:t>⊥</m:t>
                            </m:r>
                          </m:sub>
                        </m:sSub>
                        <m:d>
                          <m:dPr>
                            <m:ctrlPr>
                              <a:rPr lang="nb-NO" sz="1400" i="1" dirty="0">
                                <a:latin typeface="Cambria Math" panose="02040503050406030204" pitchFamily="18" charset="0"/>
                              </a:rPr>
                            </m:ctrlPr>
                          </m:dPr>
                          <m:e>
                            <m:r>
                              <a:rPr lang="nb-NO" sz="1400" i="1" dirty="0">
                                <a:latin typeface="Cambria Math" panose="02040503050406030204" pitchFamily="18" charset="0"/>
                              </a:rPr>
                              <m:t>𝜉</m:t>
                            </m:r>
                            <m:r>
                              <a:rPr lang="nb-NO" sz="1400" i="1" dirty="0">
                                <a:latin typeface="Cambria Math" panose="02040503050406030204" pitchFamily="18" charset="0"/>
                              </a:rPr>
                              <m:t>’−</m:t>
                            </m:r>
                            <m:r>
                              <a:rPr lang="nb-NO" sz="1400" i="1" dirty="0">
                                <a:latin typeface="Cambria Math" panose="02040503050406030204" pitchFamily="18" charset="0"/>
                              </a:rPr>
                              <m:t>𝜉</m:t>
                            </m:r>
                          </m:e>
                        </m:d>
                        <m:r>
                          <a:rPr lang="nb-NO" sz="1400" i="1" dirty="0" smtClean="0">
                            <a:solidFill>
                              <a:srgbClr val="FF0000"/>
                            </a:solidFill>
                            <a:latin typeface="Cambria Math" panose="02040503050406030204" pitchFamily="18" charset="0"/>
                          </a:rPr>
                          <m:t>𝜆</m:t>
                        </m:r>
                        <m:d>
                          <m:dPr>
                            <m:ctrlPr>
                              <a:rPr lang="nb-NO" sz="1400" i="1" dirty="0">
                                <a:solidFill>
                                  <a:srgbClr val="FF0000"/>
                                </a:solidFill>
                                <a:latin typeface="Cambria Math" panose="02040503050406030204" pitchFamily="18" charset="0"/>
                              </a:rPr>
                            </m:ctrlPr>
                          </m:dPr>
                          <m:e>
                            <m:r>
                              <a:rPr lang="nb-NO" sz="1400" i="1" dirty="0">
                                <a:solidFill>
                                  <a:srgbClr val="FF0000"/>
                                </a:solidFill>
                                <a:latin typeface="Cambria Math" panose="02040503050406030204" pitchFamily="18" charset="0"/>
                              </a:rPr>
                              <m:t>𝜉</m:t>
                            </m:r>
                            <m:r>
                              <a:rPr lang="nb-NO" sz="1400" i="1" dirty="0">
                                <a:solidFill>
                                  <a:srgbClr val="FF0000"/>
                                </a:solidFill>
                                <a:latin typeface="Cambria Math" panose="02040503050406030204" pitchFamily="18" charset="0"/>
                              </a:rPr>
                              <m:t>’</m:t>
                            </m:r>
                          </m:e>
                        </m:d>
                        <m:r>
                          <a:rPr lang="nb-NO" sz="1400" i="1" dirty="0">
                            <a:solidFill>
                              <a:srgbClr val="FF0000"/>
                            </a:solidFill>
                            <a:latin typeface="Cambria Math" panose="02040503050406030204" pitchFamily="18" charset="0"/>
                          </a:rPr>
                          <m:t>𝑋</m:t>
                        </m:r>
                        <m:d>
                          <m:dPr>
                            <m:ctrlPr>
                              <a:rPr lang="nb-NO" sz="1400" i="1" dirty="0">
                                <a:solidFill>
                                  <a:srgbClr val="FF0000"/>
                                </a:solidFill>
                                <a:latin typeface="Cambria Math" panose="02040503050406030204" pitchFamily="18" charset="0"/>
                              </a:rPr>
                            </m:ctrlPr>
                          </m:dPr>
                          <m:e>
                            <m:r>
                              <a:rPr lang="nb-NO" sz="1400" i="1" dirty="0">
                                <a:solidFill>
                                  <a:srgbClr val="FF0000"/>
                                </a:solidFill>
                                <a:latin typeface="Cambria Math" panose="02040503050406030204" pitchFamily="18" charset="0"/>
                              </a:rPr>
                              <m:t>𝜉</m:t>
                            </m:r>
                            <m:r>
                              <a:rPr lang="nb-NO" sz="1400" i="1" dirty="0">
                                <a:solidFill>
                                  <a:srgbClr val="FF0000"/>
                                </a:solidFill>
                                <a:latin typeface="Cambria Math" panose="02040503050406030204" pitchFamily="18" charset="0"/>
                              </a:rPr>
                              <m:t>’,</m:t>
                            </m:r>
                            <m:r>
                              <a:rPr lang="nb-NO" sz="1400" b="0" i="1" dirty="0" smtClean="0">
                                <a:solidFill>
                                  <a:srgbClr val="FF0000"/>
                                </a:solidFill>
                                <a:latin typeface="Cambria Math" panose="02040503050406030204" pitchFamily="18" charset="0"/>
                              </a:rPr>
                              <m:t>𝑠</m:t>
                            </m:r>
                          </m:e>
                        </m:d>
                        <m:r>
                          <m:rPr>
                            <m:sty m:val="p"/>
                          </m:rPr>
                          <a:rPr lang="nb-NO" sz="1400" dirty="0">
                            <a:latin typeface="Cambria Math" panose="02040503050406030204" pitchFamily="18" charset="0"/>
                          </a:rPr>
                          <m:t>d</m:t>
                        </m:r>
                        <m:sSup>
                          <m:sSupPr>
                            <m:ctrlPr>
                              <a:rPr lang="nb-NO" sz="1400" i="1" dirty="0">
                                <a:latin typeface="Cambria Math" panose="02040503050406030204" pitchFamily="18" charset="0"/>
                              </a:rPr>
                            </m:ctrlPr>
                          </m:sSupPr>
                          <m:e>
                            <m:r>
                              <a:rPr lang="nb-NO" sz="1400" i="1" dirty="0">
                                <a:latin typeface="Cambria Math" panose="02040503050406030204" pitchFamily="18" charset="0"/>
                              </a:rPr>
                              <m:t>𝜉</m:t>
                            </m:r>
                          </m:e>
                          <m:sup>
                            <m:r>
                              <a:rPr lang="nb-NO" sz="1400" i="1" dirty="0">
                                <a:latin typeface="Cambria Math" panose="02040503050406030204" pitchFamily="18" charset="0"/>
                              </a:rPr>
                              <m:t>′</m:t>
                            </m:r>
                          </m:sup>
                        </m:sSup>
                      </m:e>
                    </m:nary>
                  </m:oMath>
                </a14:m>
                <a:r>
                  <a:rPr lang="en-US" sz="1400" dirty="0"/>
                  <a:t> partly </a:t>
                </a:r>
                <a:r>
                  <a:rPr lang="en-US" sz="1400" dirty="0">
                    <a:solidFill>
                      <a:srgbClr val="FF0000"/>
                    </a:solidFill>
                  </a:rPr>
                  <a:t>extracted from </a:t>
                </a:r>
                <a:r>
                  <a:rPr lang="en-US" sz="1400" dirty="0" err="1">
                    <a:solidFill>
                      <a:srgbClr val="FF0000"/>
                    </a:solidFill>
                  </a:rPr>
                  <a:t>QuickPIC</a:t>
                </a:r>
                <a:r>
                  <a:rPr lang="en-US" sz="1400" dirty="0"/>
                  <a:t>.</a:t>
                </a:r>
              </a:p>
              <a:p>
                <a:r>
                  <a:rPr lang="en-US" sz="1400" dirty="0"/>
                  <a:t>Comparison with fields extracted from </a:t>
                </a:r>
                <a:r>
                  <a:rPr lang="en-US" sz="1400" dirty="0" err="1"/>
                  <a:t>QuickPIC</a:t>
                </a:r>
                <a:r>
                  <a:rPr lang="en-US" sz="1400" dirty="0"/>
                  <a:t>.</a:t>
                </a:r>
              </a:p>
              <a:p>
                <a:endParaRPr lang="nb-NO" sz="1400" dirty="0"/>
              </a:p>
            </p:txBody>
          </p:sp>
        </mc:Choice>
        <mc:Fallback xmlns="">
          <p:sp>
            <p:nvSpPr>
              <p:cNvPr id="26" name="Plassholder for innhold 2">
                <a:extLst>
                  <a:ext uri="{FF2B5EF4-FFF2-40B4-BE49-F238E27FC236}">
                    <a16:creationId xmlns:a16="http://schemas.microsoft.com/office/drawing/2014/main" id="{77F919D0-974A-4D8B-9ED0-B37DED8A49DD}"/>
                  </a:ext>
                </a:extLst>
              </p:cNvPr>
              <p:cNvSpPr txBox="1">
                <a:spLocks noRot="1" noChangeAspect="1" noMove="1" noResize="1" noEditPoints="1" noAdjustHandles="1" noChangeArrowheads="1" noChangeShapeType="1" noTextEdit="1"/>
              </p:cNvSpPr>
              <p:nvPr/>
            </p:nvSpPr>
            <p:spPr>
              <a:xfrm>
                <a:off x="3523784" y="891454"/>
                <a:ext cx="4035370" cy="1190194"/>
              </a:xfrm>
              <a:prstGeom prst="rect">
                <a:avLst/>
              </a:prstGeom>
              <a:blipFill>
                <a:blip r:embed="rId10"/>
                <a:stretch>
                  <a:fillRect t="-28718"/>
                </a:stretch>
              </a:blipFill>
            </p:spPr>
            <p:txBody>
              <a:bodyPr/>
              <a:lstStyle/>
              <a:p>
                <a:r>
                  <a:rPr lang="nb-NO">
                    <a:noFill/>
                  </a:rPr>
                  <a:t> </a:t>
                </a:r>
              </a:p>
            </p:txBody>
          </p:sp>
        </mc:Fallback>
      </mc:AlternateContent>
    </p:spTree>
    <p:extLst>
      <p:ext uri="{BB962C8B-B14F-4D97-AF65-F5344CB8AC3E}">
        <p14:creationId xmlns:p14="http://schemas.microsoft.com/office/powerpoint/2010/main" val="1478512587"/>
      </p:ext>
    </p:extLst>
  </p:cSld>
  <p:clrMapOvr>
    <a:masterClrMapping/>
  </p:clrMapOvr>
</p:sld>
</file>

<file path=ppt/theme/theme1.xml><?xml version="1.0" encoding="utf-8"?>
<a:theme xmlns:a="http://schemas.openxmlformats.org/drawingml/2006/main" name="CERNcobrandi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CERNcobrandi16-9.potx</Template>
  <TotalTime>10557</TotalTime>
  <Words>1455</Words>
  <Application>Microsoft Office PowerPoint</Application>
  <PresentationFormat>Skjermfremvisning (16:9)</PresentationFormat>
  <Paragraphs>209</Paragraphs>
  <Slides>22</Slides>
  <Notes>12</Notes>
  <HiddenSlides>5</HiddenSlides>
  <MMClips>1</MMClips>
  <ScaleCrop>false</ScaleCrop>
  <HeadingPairs>
    <vt:vector size="8" baseType="variant">
      <vt:variant>
        <vt:lpstr>Brukte skrifter</vt:lpstr>
      </vt:variant>
      <vt:variant>
        <vt:i4>5</vt:i4>
      </vt:variant>
      <vt:variant>
        <vt:lpstr>Tema</vt:lpstr>
      </vt:variant>
      <vt:variant>
        <vt:i4>1</vt:i4>
      </vt:variant>
      <vt:variant>
        <vt:lpstr>Innebygde OLE-servere</vt:lpstr>
      </vt:variant>
      <vt:variant>
        <vt:i4>1</vt:i4>
      </vt:variant>
      <vt:variant>
        <vt:lpstr>Lysbildetitler</vt:lpstr>
      </vt:variant>
      <vt:variant>
        <vt:i4>22</vt:i4>
      </vt:variant>
    </vt:vector>
  </HeadingPairs>
  <TitlesOfParts>
    <vt:vector size="29" baseType="lpstr">
      <vt:lpstr>Arial</vt:lpstr>
      <vt:lpstr>Calibri</vt:lpstr>
      <vt:lpstr>Cambria Math</vt:lpstr>
      <vt:lpstr>Optima</vt:lpstr>
      <vt:lpstr>Times New Roman</vt:lpstr>
      <vt:lpstr>CERNcobrandi16-9</vt:lpstr>
      <vt:lpstr>Acrobat Document</vt:lpstr>
      <vt:lpstr>PowerPoint-presentasjon</vt:lpstr>
      <vt:lpstr>Parameter Considerations for a 3 TeV PWFA Linear Collider</vt:lpstr>
      <vt:lpstr>Plasma wakefield acceleration (PWFA)</vt:lpstr>
      <vt:lpstr>Part I: Instability Studies</vt:lpstr>
      <vt:lpstr>Transverse instabilities and wakefields</vt:lpstr>
      <vt:lpstr>Parameter study</vt:lpstr>
      <vt:lpstr>QuickPIC</vt:lpstr>
      <vt:lpstr>Transverse wakefunction</vt:lpstr>
      <vt:lpstr>Benchmarking the transverse wakefunctions</vt:lpstr>
      <vt:lpstr>Simplified quasi-static model</vt:lpstr>
      <vt:lpstr>Benchmarking the simplified model</vt:lpstr>
      <vt:lpstr>Instability studies parameter scan</vt:lpstr>
      <vt:lpstr>Part II: Beam-Beam Studies</vt:lpstr>
      <vt:lpstr>Beamstrahlung</vt:lpstr>
      <vt:lpstr>Why does PWFA have an advantage here?</vt:lpstr>
      <vt:lpstr>Beam-beam parameter scan</vt:lpstr>
      <vt:lpstr>PowerPoint-presentasjon</vt:lpstr>
      <vt:lpstr>PowerPoint-presentasjon</vt:lpstr>
      <vt:lpstr>Some key figures</vt:lpstr>
      <vt:lpstr>Summary</vt:lpstr>
      <vt:lpstr>PowerPoint-presentasjon</vt:lpstr>
      <vt:lpstr>Make accelerators small again!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Ben Chen</cp:lastModifiedBy>
  <cp:revision>581</cp:revision>
  <dcterms:created xsi:type="dcterms:W3CDTF">2012-11-30T11:04:26Z</dcterms:created>
  <dcterms:modified xsi:type="dcterms:W3CDTF">2020-04-29T09:15:04Z</dcterms:modified>
</cp:coreProperties>
</file>