
<file path=[Content_Types].xml><?xml version="1.0" encoding="utf-8"?>
<Types xmlns="http://schemas.openxmlformats.org/package/2006/content-types">
  <Default Extension="bin" ContentType="application/vnd.openxmlformats-officedocument.oleObject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80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4" r:id="rId3"/>
    <p:sldId id="257" r:id="rId4"/>
    <p:sldId id="258" r:id="rId5"/>
    <p:sldId id="260" r:id="rId6"/>
    <p:sldId id="259" r:id="rId7"/>
    <p:sldId id="261" r:id="rId8"/>
    <p:sldId id="262" r:id="rId9"/>
    <p:sldId id="263" r:id="rId10"/>
  </p:sldIdLst>
  <p:sldSz cx="9144000" cy="6858000" type="screen4x3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131"/>
    <a:srgbClr val="293B97"/>
    <a:srgbClr val="005551"/>
    <a:srgbClr val="B72E91"/>
    <a:srgbClr val="1E2785"/>
    <a:srgbClr val="1E297F"/>
    <a:srgbClr val="424242"/>
    <a:srgbClr val="F4F4F4"/>
    <a:srgbClr val="F4F498"/>
    <a:srgbClr val="989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06" autoAdjust="0"/>
    <p:restoredTop sz="96120" autoAdjust="0"/>
  </p:normalViewPr>
  <p:slideViewPr>
    <p:cSldViewPr snapToGrid="0" snapToObjects="1">
      <p:cViewPr varScale="1">
        <p:scale>
          <a:sx n="107" d="100"/>
          <a:sy n="107" d="100"/>
        </p:scale>
        <p:origin x="23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774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2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DBB95-2919-BA49-BF3E-F989F8D69C19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8826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378826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869F8-E71A-D14F-A8BC-587CDE7D4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047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E34D1-F639-E448-89D5-A8813FF58557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71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8826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378826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579E2-A0C5-8541-B354-36B522AD5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97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rgbClr val="00555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endParaRPr lang="en-US" sz="27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50863" y="6124575"/>
            <a:ext cx="8102600" cy="295275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>
                <a:solidFill>
                  <a:srgbClr val="00555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400" dirty="0" err="1">
                <a:solidFill>
                  <a:srgbClr val="005551"/>
                </a:solidFill>
                <a:latin typeface="Arial"/>
                <a:cs typeface="Arial"/>
              </a:rPr>
              <a:t>Datums</a:t>
            </a:r>
            <a:endParaRPr lang="en-US" sz="1400" dirty="0">
              <a:solidFill>
                <a:srgbClr val="005551"/>
              </a:solidFill>
              <a:latin typeface="Arial"/>
              <a:cs typeface="Arial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 dirty="0"/>
              <a:t>Amats</a:t>
            </a:r>
            <a:endParaRPr lang="lv-LV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311995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Jaunas prezentācijas nosaukums</a:t>
            </a:r>
          </a:p>
        </p:txBody>
      </p:sp>
    </p:spTree>
    <p:extLst>
      <p:ext uri="{BB962C8B-B14F-4D97-AF65-F5344CB8AC3E}">
        <p14:creationId xmlns:p14="http://schemas.microsoft.com/office/powerpoint/2010/main" val="297914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30327"/>
            <a:ext cx="5111750" cy="4995835"/>
          </a:xfrm>
        </p:spPr>
        <p:txBody>
          <a:bodyPr/>
          <a:lstStyle>
            <a:lvl1pPr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>
              <a:defRPr sz="1400">
                <a:solidFill>
                  <a:srgbClr val="005551"/>
                </a:solidFill>
              </a:defRPr>
            </a:lvl3pPr>
            <a:lvl4pPr>
              <a:defRPr sz="1400">
                <a:solidFill>
                  <a:srgbClr val="005551"/>
                </a:solidFill>
              </a:defRPr>
            </a:lvl4pPr>
            <a:lvl5pPr>
              <a:defRPr sz="1400">
                <a:solidFill>
                  <a:srgbClr val="00555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57230"/>
            <a:ext cx="3008313" cy="3468931"/>
          </a:xfrm>
        </p:spPr>
        <p:txBody>
          <a:bodyPr/>
          <a:lstStyle>
            <a:lvl1pPr marL="0" indent="0">
              <a:buNone/>
              <a:defRPr sz="140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457200" y="1130328"/>
            <a:ext cx="3008313" cy="1431924"/>
          </a:xfrm>
        </p:spPr>
        <p:txBody>
          <a:bodyPr>
            <a:noAutofit/>
          </a:bodyPr>
          <a:lstStyle>
            <a:lvl1pPr marL="0" indent="0">
              <a:buNone/>
              <a:defRPr sz="3600" baseline="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01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U_PPT_4x3_07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371743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41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2601" y="1182076"/>
            <a:ext cx="8204200" cy="5015523"/>
          </a:xfrm>
        </p:spPr>
        <p:txBody>
          <a:bodyPr/>
          <a:lstStyle>
            <a:lvl1pPr>
              <a:defRPr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9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5253" y="1182077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682066" y="1182077"/>
            <a:ext cx="4004733" cy="482132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5253" y="3632730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799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5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107905" y="3669502"/>
            <a:ext cx="3109079" cy="2001761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727735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5108522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182078"/>
            <a:ext cx="3534229" cy="4807487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>
              <a:buSzPct val="75000"/>
              <a:defRPr sz="1400">
                <a:solidFill>
                  <a:schemeClr val="tx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117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94745" y="127107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3453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2431144" y="2741101"/>
            <a:ext cx="4330095" cy="7092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636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Paldies.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59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auk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1975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380545" y="4354823"/>
            <a:ext cx="6400800" cy="13414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415898" y="2741101"/>
            <a:ext cx="4330095" cy="3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810642" y="4238143"/>
            <a:ext cx="3540606" cy="0"/>
          </a:xfrm>
          <a:prstGeom prst="line">
            <a:avLst/>
          </a:prstGeom>
          <a:ln w="3175" cmpd="sng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48736" y="1420280"/>
            <a:ext cx="82296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672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TU_PPT_4x3_06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44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30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TU_PPT_4x3_03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271076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206978"/>
            <a:ext cx="6400800" cy="6472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6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19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7200" y="419100"/>
            <a:ext cx="8229600" cy="990600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rgbClr val="005551"/>
                </a:solidFill>
              </a:defRPr>
            </a:lvl1pPr>
          </a:lstStyle>
          <a:p>
            <a:pPr lvl="0"/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41361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39999"/>
            <a:ext cx="4040188" cy="35861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9999"/>
            <a:ext cx="4041775" cy="3586164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465491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4645025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99571" y="65677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7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89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TU_PPT_4x3_04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271076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style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371600" y="3179691"/>
            <a:ext cx="6400800" cy="7149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91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āku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17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196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517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lv-LV" dirty="0"/>
              <a:t>Click to edit Master text styles</a:t>
            </a:r>
          </a:p>
          <a:p>
            <a:pPr lvl="5"/>
            <a:r>
              <a:rPr lang="lv-LV" dirty="0"/>
              <a:t>Second level</a:t>
            </a:r>
          </a:p>
          <a:p>
            <a:pPr lvl="6"/>
            <a:r>
              <a:rPr lang="lv-LV" dirty="0"/>
              <a:t>Third level</a:t>
            </a:r>
          </a:p>
          <a:p>
            <a:pPr lvl="7"/>
            <a:r>
              <a:rPr lang="lv-LV" dirty="0"/>
              <a:t>Fourth level</a:t>
            </a:r>
          </a:p>
          <a:p>
            <a:pPr lvl="8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3414889" y="2794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373556" y="6886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 dirty="0">
              <a:solidFill>
                <a:srgbClr val="A6A6A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96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803" r:id="rId2"/>
    <p:sldLayoutId id="2147483842" r:id="rId3"/>
    <p:sldLayoutId id="2147483838" r:id="rId4"/>
    <p:sldLayoutId id="2147483840" r:id="rId5"/>
    <p:sldLayoutId id="2147483806" r:id="rId6"/>
    <p:sldLayoutId id="2147483807" r:id="rId7"/>
    <p:sldLayoutId id="2147483815" r:id="rId8"/>
    <p:sldLayoutId id="2147483839" r:id="rId9"/>
    <p:sldLayoutId id="2147483810" r:id="rId10"/>
    <p:sldLayoutId id="2147483841" r:id="rId11"/>
    <p:sldLayoutId id="2147483817" r:id="rId12"/>
    <p:sldLayoutId id="2147483818" r:id="rId13"/>
    <p:sldLayoutId id="2147483820" r:id="rId14"/>
    <p:sldLayoutId id="2147483821" r:id="rId15"/>
    <p:sldLayoutId id="2147483843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2323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2323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2323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2323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50863" y="5924551"/>
            <a:ext cx="8102600" cy="495300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lv-LV" dirty="0"/>
              <a:t>21.</a:t>
            </a:r>
            <a:r>
              <a:rPr lang="en-US" dirty="0"/>
              <a:t>0</a:t>
            </a:r>
            <a:r>
              <a:rPr lang="lv-LV" dirty="0"/>
              <a:t>4.2020</a:t>
            </a:r>
            <a:r>
              <a:rPr lang="en-US" dirty="0"/>
              <a:t>.</a:t>
            </a:r>
            <a:endParaRPr lang="lv-LV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50863" y="2206487"/>
            <a:ext cx="8102600" cy="3718064"/>
          </a:xfrm>
        </p:spPr>
        <p:txBody>
          <a:bodyPr>
            <a:normAutofit/>
          </a:bodyPr>
          <a:lstStyle/>
          <a:p>
            <a:r>
              <a:rPr lang="en-US" sz="3600" dirty="0"/>
              <a:t>Status of laser polishing/treatment for QPR sample</a:t>
            </a:r>
            <a:r>
              <a:rPr lang="lv-LV" sz="3600" dirty="0"/>
              <a:t>s</a:t>
            </a:r>
            <a:endParaRPr lang="en-US" sz="3600" dirty="0"/>
          </a:p>
          <a:p>
            <a:endParaRPr lang="en-US" sz="2000" i="1" dirty="0"/>
          </a:p>
          <a:p>
            <a:endParaRPr lang="lv-LV" sz="1800" i="1" dirty="0"/>
          </a:p>
          <a:p>
            <a:r>
              <a:rPr lang="en-US" sz="1800" i="1" dirty="0"/>
              <a:t>Arturs Medvids, Pavels Onufrijevs,</a:t>
            </a:r>
            <a:r>
              <a:rPr lang="lv-LV" sz="1800" i="1" dirty="0"/>
              <a:t> Aleksandrs </a:t>
            </a:r>
            <a:r>
              <a:rPr lang="lv-LV" sz="1800" i="1" dirty="0" err="1"/>
              <a:t>Mychko</a:t>
            </a:r>
            <a:r>
              <a:rPr lang="lv-LV" sz="1800" i="1" dirty="0"/>
              <a:t>, Liga Grase</a:t>
            </a:r>
            <a:r>
              <a:rPr lang="en-US" sz="1800" i="1" dirty="0"/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7593" y="673824"/>
            <a:ext cx="1847850" cy="1266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173" y="521424"/>
            <a:ext cx="2514600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110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83E0930-8B28-4AB7-B046-897A4B6D6A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4D53E0-6B4A-4BEE-A796-3F1FDF53F3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47C500-4935-4BE2-BFB3-1F03D7B69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938E528-BA38-45B9-A9F2-E7433AB10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7" name="Picture 6" descr="A picture containing indoor, sitting, table, small&#10;&#10;Description automatically generated">
            <a:extLst>
              <a:ext uri="{FF2B5EF4-FFF2-40B4-BE49-F238E27FC236}">
                <a16:creationId xmlns:a16="http://schemas.microsoft.com/office/drawing/2014/main" id="{4E0F90EC-7448-4C70-85D2-8D35BB0EF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251" y="308019"/>
            <a:ext cx="6580094" cy="493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32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8F73C4-1250-469D-A4FB-80DC6498D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 dirty="0"/>
          </a:p>
        </p:txBody>
      </p:sp>
      <p:pic>
        <p:nvPicPr>
          <p:cNvPr id="7" name="Picture 6" descr="A picture containing object, photo, sitting, white&#10;&#10;Description automatically generated">
            <a:extLst>
              <a:ext uri="{FF2B5EF4-FFF2-40B4-BE49-F238E27FC236}">
                <a16:creationId xmlns:a16="http://schemas.microsoft.com/office/drawing/2014/main" id="{FD594B78-4668-494E-A23A-DC893609E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042" y="720537"/>
            <a:ext cx="6379884" cy="4784913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4B5059D9-0E0C-4BB1-9B2F-3554F6233001}"/>
              </a:ext>
            </a:extLst>
          </p:cNvPr>
          <p:cNvSpPr txBox="1">
            <a:spLocks/>
          </p:cNvSpPr>
          <p:nvPr/>
        </p:nvSpPr>
        <p:spPr>
          <a:xfrm>
            <a:off x="1695449" y="5435133"/>
            <a:ext cx="5848351" cy="99424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A6A6A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Fig.1.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Optical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Bulk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Irradiated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places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diameter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50 mm,   irradiated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areas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lv-LV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5x5 mm</a:t>
            </a:r>
            <a:r>
              <a:rPr lang="lv-LV" sz="1600" baseline="300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lv-LV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solidFill>
                <a:srgbClr val="31313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4EC251-2854-494D-B266-078804D84BB3}"/>
              </a:ext>
            </a:extLst>
          </p:cNvPr>
          <p:cNvCxnSpPr>
            <a:cxnSpLocks/>
          </p:cNvCxnSpPr>
          <p:nvPr/>
        </p:nvCxnSpPr>
        <p:spPr>
          <a:xfrm flipV="1">
            <a:off x="5762626" y="1352550"/>
            <a:ext cx="1162049" cy="6381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838FAD0-C6DD-4F01-8359-86714DA3CE13}"/>
              </a:ext>
            </a:extLst>
          </p:cNvPr>
          <p:cNvCxnSpPr>
            <a:cxnSpLocks/>
          </p:cNvCxnSpPr>
          <p:nvPr/>
        </p:nvCxnSpPr>
        <p:spPr>
          <a:xfrm flipH="1">
            <a:off x="2343150" y="3429000"/>
            <a:ext cx="885826" cy="6953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481D4C0-D410-4577-A11B-78075C39689B}"/>
              </a:ext>
            </a:extLst>
          </p:cNvPr>
          <p:cNvCxnSpPr>
            <a:cxnSpLocks/>
          </p:cNvCxnSpPr>
          <p:nvPr/>
        </p:nvCxnSpPr>
        <p:spPr>
          <a:xfrm flipH="1" flipV="1">
            <a:off x="2457450" y="1352550"/>
            <a:ext cx="1305860" cy="6381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6F9A11D-8499-404B-BB34-C312D98D32E6}"/>
              </a:ext>
            </a:extLst>
          </p:cNvPr>
          <p:cNvSpPr txBox="1"/>
          <p:nvPr/>
        </p:nvSpPr>
        <p:spPr>
          <a:xfrm>
            <a:off x="6924675" y="1066800"/>
            <a:ext cx="61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err="1">
                <a:solidFill>
                  <a:srgbClr val="FF0000"/>
                </a:solidFill>
              </a:rPr>
              <a:t>I</a:t>
            </a:r>
            <a:r>
              <a:rPr lang="lv-LV" baseline="-25000" dirty="0" err="1">
                <a:solidFill>
                  <a:srgbClr val="FF0000"/>
                </a:solidFill>
              </a:rPr>
              <a:t>max</a:t>
            </a:r>
            <a:endParaRPr lang="lv-LV" baseline="-250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2EA97B-55FD-49B2-831D-49312F98CE90}"/>
              </a:ext>
            </a:extLst>
          </p:cNvPr>
          <p:cNvSpPr txBox="1"/>
          <p:nvPr/>
        </p:nvSpPr>
        <p:spPr>
          <a:xfrm>
            <a:off x="1909762" y="986419"/>
            <a:ext cx="61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>
                <a:solidFill>
                  <a:srgbClr val="FF0000"/>
                </a:solidFill>
              </a:rPr>
              <a:t>I </a:t>
            </a:r>
            <a:r>
              <a:rPr lang="lv-LV" baseline="-25000" dirty="0">
                <a:solidFill>
                  <a:srgbClr val="FF0000"/>
                </a:solidFill>
              </a:rPr>
              <a:t>min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A3BF35-3FF1-4B14-B822-DF5FEE026295}"/>
              </a:ext>
            </a:extLst>
          </p:cNvPr>
          <p:cNvSpPr txBox="1"/>
          <p:nvPr/>
        </p:nvSpPr>
        <p:spPr>
          <a:xfrm>
            <a:off x="1553042" y="4124325"/>
            <a:ext cx="90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>
                <a:solidFill>
                  <a:srgbClr val="FF0000"/>
                </a:solidFill>
              </a:rPr>
              <a:t>I </a:t>
            </a:r>
            <a:r>
              <a:rPr lang="lv-LV" baseline="-25000" dirty="0" err="1">
                <a:solidFill>
                  <a:srgbClr val="FF0000"/>
                </a:solidFill>
              </a:rPr>
              <a:t>mid</a:t>
            </a:r>
            <a:endParaRPr lang="lv-LV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880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0C6E6374-5F5A-4FD3-8DFA-538C8F349C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19D7E6-4AEA-4539-9BB7-0E08A89F9D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06655-B38E-4CD1-BC5A-458BE371E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83A7333-32DC-4F9F-B503-BDB76C52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211" y="5754155"/>
            <a:ext cx="6266389" cy="794812"/>
          </a:xfrm>
        </p:spPr>
        <p:txBody>
          <a:bodyPr>
            <a:normAutofit/>
          </a:bodyPr>
          <a:lstStyle/>
          <a:p>
            <a:r>
              <a:rPr lang="lv-LV" sz="1400" dirty="0" err="1">
                <a:solidFill>
                  <a:srgbClr val="313131"/>
                </a:solidFill>
              </a:rPr>
              <a:t>Fig</a:t>
            </a:r>
            <a:r>
              <a:rPr lang="lv-LV" sz="1400" dirty="0">
                <a:solidFill>
                  <a:srgbClr val="313131"/>
                </a:solidFill>
              </a:rPr>
              <a:t>. 2. </a:t>
            </a:r>
            <a:r>
              <a:rPr lang="lv-LV" sz="1400" dirty="0" err="1">
                <a:solidFill>
                  <a:srgbClr val="313131"/>
                </a:solidFill>
              </a:rPr>
              <a:t>Magnified</a:t>
            </a:r>
            <a:r>
              <a:rPr lang="lv-LV" sz="1400" dirty="0">
                <a:solidFill>
                  <a:srgbClr val="313131"/>
                </a:solidFill>
              </a:rPr>
              <a:t> </a:t>
            </a:r>
            <a:r>
              <a:rPr lang="lv-LV" sz="1400" dirty="0" err="1">
                <a:solidFill>
                  <a:srgbClr val="313131"/>
                </a:solidFill>
              </a:rPr>
              <a:t>image</a:t>
            </a:r>
            <a:r>
              <a:rPr lang="lv-LV" sz="1400" dirty="0">
                <a:solidFill>
                  <a:srgbClr val="313131"/>
                </a:solidFill>
              </a:rPr>
              <a:t> of </a:t>
            </a:r>
            <a:r>
              <a:rPr lang="lv-LV" sz="1400" dirty="0" err="1">
                <a:solidFill>
                  <a:srgbClr val="313131"/>
                </a:solidFill>
              </a:rPr>
              <a:t>the</a:t>
            </a:r>
            <a:r>
              <a:rPr lang="lv-LV" sz="1400" dirty="0">
                <a:solidFill>
                  <a:srgbClr val="313131"/>
                </a:solidFill>
              </a:rPr>
              <a:t> irradiated 5x5 mm</a:t>
            </a:r>
            <a:r>
              <a:rPr lang="lv-LV" sz="1400" baseline="30000" dirty="0">
                <a:solidFill>
                  <a:srgbClr val="313131"/>
                </a:solidFill>
              </a:rPr>
              <a:t>2  </a:t>
            </a:r>
            <a:r>
              <a:rPr lang="lv-LV" sz="1400" dirty="0" err="1">
                <a:solidFill>
                  <a:srgbClr val="313131"/>
                </a:solidFill>
              </a:rPr>
              <a:t>area</a:t>
            </a:r>
            <a:r>
              <a:rPr lang="lv-LV" sz="1400" dirty="0">
                <a:solidFill>
                  <a:srgbClr val="313131"/>
                </a:solidFill>
              </a:rPr>
              <a:t> of </a:t>
            </a:r>
            <a:r>
              <a:rPr lang="lv-LV" sz="1400" dirty="0" err="1">
                <a:solidFill>
                  <a:srgbClr val="313131"/>
                </a:solidFill>
              </a:rPr>
              <a:t>the</a:t>
            </a:r>
            <a:r>
              <a:rPr lang="lv-LV" sz="1400" dirty="0">
                <a:solidFill>
                  <a:srgbClr val="313131"/>
                </a:solidFill>
              </a:rPr>
              <a:t> </a:t>
            </a:r>
            <a:r>
              <a:rPr lang="lv-LV" sz="1400" dirty="0" err="1">
                <a:solidFill>
                  <a:srgbClr val="313131"/>
                </a:solidFill>
              </a:rPr>
              <a:t>sample</a:t>
            </a:r>
            <a:r>
              <a:rPr lang="lv-LV" sz="1400" dirty="0">
                <a:solidFill>
                  <a:srgbClr val="313131"/>
                </a:solidFill>
              </a:rPr>
              <a:t>. </a:t>
            </a:r>
            <a:r>
              <a:rPr lang="lv-LV" sz="1400" dirty="0" err="1">
                <a:solidFill>
                  <a:srgbClr val="313131"/>
                </a:solidFill>
              </a:rPr>
              <a:t>The</a:t>
            </a:r>
            <a:r>
              <a:rPr lang="lv-LV" sz="1400" dirty="0">
                <a:solidFill>
                  <a:srgbClr val="313131"/>
                </a:solidFill>
              </a:rPr>
              <a:t> irradiated </a:t>
            </a:r>
            <a:r>
              <a:rPr lang="lv-LV" sz="1400" dirty="0" err="1">
                <a:solidFill>
                  <a:srgbClr val="313131"/>
                </a:solidFill>
              </a:rPr>
              <a:t>area</a:t>
            </a:r>
            <a:r>
              <a:rPr lang="lv-LV" sz="1400" dirty="0">
                <a:solidFill>
                  <a:srgbClr val="313131"/>
                </a:solidFill>
              </a:rPr>
              <a:t> </a:t>
            </a:r>
            <a:r>
              <a:rPr lang="lv-LV" sz="1400" dirty="0" err="1">
                <a:solidFill>
                  <a:srgbClr val="313131"/>
                </a:solidFill>
              </a:rPr>
              <a:t>is</a:t>
            </a:r>
            <a:r>
              <a:rPr lang="lv-LV" sz="1400" dirty="0">
                <a:solidFill>
                  <a:srgbClr val="313131"/>
                </a:solidFill>
              </a:rPr>
              <a:t> </a:t>
            </a:r>
            <a:r>
              <a:rPr lang="lv-LV" sz="1400" dirty="0" err="1">
                <a:solidFill>
                  <a:srgbClr val="313131"/>
                </a:solidFill>
              </a:rPr>
              <a:t>smoother</a:t>
            </a:r>
            <a:r>
              <a:rPr lang="lv-LV" sz="1400" dirty="0">
                <a:solidFill>
                  <a:srgbClr val="313131"/>
                </a:solidFill>
              </a:rPr>
              <a:t>.</a:t>
            </a:r>
          </a:p>
        </p:txBody>
      </p:sp>
      <p:pic>
        <p:nvPicPr>
          <p:cNvPr id="7" name="Picture 6" descr="A picture containing car, standing, street, walking&#10;&#10;Description automatically generated">
            <a:extLst>
              <a:ext uri="{FF2B5EF4-FFF2-40B4-BE49-F238E27FC236}">
                <a16:creationId xmlns:a16="http://schemas.microsoft.com/office/drawing/2014/main" id="{5F09DE16-0A3A-45CC-BFA7-301A00DC0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224" y="407612"/>
            <a:ext cx="7258051" cy="544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192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692D28-5D0A-481B-A848-D706F991EC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 dirty="0"/>
          </a:p>
        </p:txBody>
      </p:sp>
      <p:pic>
        <p:nvPicPr>
          <p:cNvPr id="12" name="Picture 11" descr="A close up of a green field&#10;&#10;Description automatically generated">
            <a:extLst>
              <a:ext uri="{FF2B5EF4-FFF2-40B4-BE49-F238E27FC236}">
                <a16:creationId xmlns:a16="http://schemas.microsoft.com/office/drawing/2014/main" id="{EAC36EB6-7A17-FF44-A089-81D0914B8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889" y="243451"/>
            <a:ext cx="3840000" cy="2880000"/>
          </a:xfrm>
          <a:prstGeom prst="rect">
            <a:avLst/>
          </a:prstGeom>
        </p:spPr>
      </p:pic>
      <p:pic>
        <p:nvPicPr>
          <p:cNvPr id="13" name="Picture 12" descr="A picture containing grass, green, field, people&#10;&#10;Description automatically generated">
            <a:extLst>
              <a:ext uri="{FF2B5EF4-FFF2-40B4-BE49-F238E27FC236}">
                <a16:creationId xmlns:a16="http://schemas.microsoft.com/office/drawing/2014/main" id="{DA9C69D7-4D60-6D43-B829-872EFF00D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00" y="3248774"/>
            <a:ext cx="3840000" cy="2880000"/>
          </a:xfrm>
          <a:prstGeom prst="rect">
            <a:avLst/>
          </a:prstGeom>
        </p:spPr>
      </p:pic>
      <p:pic>
        <p:nvPicPr>
          <p:cNvPr id="14" name="Picture 13" descr="A picture containing grass, animal, coral&#10;&#10;Description automatically generated">
            <a:extLst>
              <a:ext uri="{FF2B5EF4-FFF2-40B4-BE49-F238E27FC236}">
                <a16:creationId xmlns:a16="http://schemas.microsoft.com/office/drawing/2014/main" id="{C2C7A164-C666-C340-8968-444D06BF60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889" y="3239249"/>
            <a:ext cx="3840000" cy="2880000"/>
          </a:xfrm>
          <a:prstGeom prst="rect">
            <a:avLst/>
          </a:prstGeom>
        </p:spPr>
      </p:pic>
      <p:sp>
        <p:nvSpPr>
          <p:cNvPr id="15" name="TextBox 12">
            <a:extLst>
              <a:ext uri="{FF2B5EF4-FFF2-40B4-BE49-F238E27FC236}">
                <a16:creationId xmlns:a16="http://schemas.microsoft.com/office/drawing/2014/main" id="{AF0B5E9A-5735-6E4B-A9A7-ECEF0387E956}"/>
              </a:ext>
            </a:extLst>
          </p:cNvPr>
          <p:cNvSpPr txBox="1"/>
          <p:nvPr/>
        </p:nvSpPr>
        <p:spPr>
          <a:xfrm>
            <a:off x="5080889" y="538726"/>
            <a:ext cx="1371135" cy="246221"/>
          </a:xfrm>
          <a:prstGeom prst="rect">
            <a:avLst/>
          </a:prstGeom>
          <a:solidFill>
            <a:srgbClr val="002EA2">
              <a:alpha val="50000"/>
            </a:srgbClr>
          </a:solidFill>
          <a:ln>
            <a:noFill/>
          </a:ln>
        </p:spPr>
        <p:txBody>
          <a:bodyPr wrap="none" lIns="36000" tIns="0" rIns="36000" bIns="0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JP" sz="1600" dirty="0">
                <a:solidFill>
                  <a:schemeClr val="bg1"/>
                </a:solidFill>
                <a:latin typeface="Finlandica" pitchFamily="2" charset="77"/>
                <a:cs typeface="Arial" panose="020B0604020202020204" pitchFamily="34" charset="0"/>
              </a:rPr>
              <a:t>Non-irradiated</a:t>
            </a:r>
          </a:p>
        </p:txBody>
      </p:sp>
      <p:sp>
        <p:nvSpPr>
          <p:cNvPr id="16" name="TextBox 29">
            <a:extLst>
              <a:ext uri="{FF2B5EF4-FFF2-40B4-BE49-F238E27FC236}">
                <a16:creationId xmlns:a16="http://schemas.microsoft.com/office/drawing/2014/main" id="{CE6FE855-5BA2-5D43-AC20-DADB1F9C14F3}"/>
              </a:ext>
            </a:extLst>
          </p:cNvPr>
          <p:cNvSpPr txBox="1"/>
          <p:nvPr/>
        </p:nvSpPr>
        <p:spPr>
          <a:xfrm>
            <a:off x="732000" y="3439274"/>
            <a:ext cx="1371135" cy="246221"/>
          </a:xfrm>
          <a:prstGeom prst="rect">
            <a:avLst/>
          </a:prstGeom>
          <a:solidFill>
            <a:srgbClr val="002EA2">
              <a:alpha val="50000"/>
            </a:srgbClr>
          </a:solidFill>
          <a:ln>
            <a:noFill/>
          </a:ln>
        </p:spPr>
        <p:txBody>
          <a:bodyPr wrap="none" lIns="36000" tIns="0" rIns="36000" bIns="0" rtlCol="0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JP" sz="1600" dirty="0">
                <a:solidFill>
                  <a:schemeClr val="bg1"/>
                </a:solidFill>
                <a:latin typeface="Finlandica" pitchFamily="2" charset="77"/>
                <a:cs typeface="Arial" panose="020B0604020202020204" pitchFamily="34" charset="0"/>
              </a:rPr>
              <a:t>Irradiated 1</a:t>
            </a:r>
          </a:p>
        </p:txBody>
      </p:sp>
      <p:sp>
        <p:nvSpPr>
          <p:cNvPr id="17" name="TextBox 30">
            <a:extLst>
              <a:ext uri="{FF2B5EF4-FFF2-40B4-BE49-F238E27FC236}">
                <a16:creationId xmlns:a16="http://schemas.microsoft.com/office/drawing/2014/main" id="{CE73506C-781E-A742-9CC2-FA14CB3E7521}"/>
              </a:ext>
            </a:extLst>
          </p:cNvPr>
          <p:cNvSpPr txBox="1"/>
          <p:nvPr/>
        </p:nvSpPr>
        <p:spPr>
          <a:xfrm>
            <a:off x="5080889" y="3439273"/>
            <a:ext cx="1371135" cy="246221"/>
          </a:xfrm>
          <a:prstGeom prst="rect">
            <a:avLst/>
          </a:prstGeom>
          <a:solidFill>
            <a:srgbClr val="002EA2">
              <a:alpha val="50000"/>
            </a:srgbClr>
          </a:solidFill>
          <a:ln>
            <a:noFill/>
          </a:ln>
        </p:spPr>
        <p:txBody>
          <a:bodyPr wrap="none" lIns="36000" tIns="0" rIns="36000" bIns="0" rtlCol="0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JP" sz="1600" dirty="0">
                <a:solidFill>
                  <a:schemeClr val="bg1"/>
                </a:solidFill>
                <a:latin typeface="Finlandica" pitchFamily="2" charset="77"/>
                <a:cs typeface="Arial" panose="020B0604020202020204" pitchFamily="34" charset="0"/>
              </a:rPr>
              <a:t>Irradiated 2</a:t>
            </a:r>
          </a:p>
        </p:txBody>
      </p:sp>
      <p:sp>
        <p:nvSpPr>
          <p:cNvPr id="18" name="TextBox 13">
            <a:extLst>
              <a:ext uri="{FF2B5EF4-FFF2-40B4-BE49-F238E27FC236}">
                <a16:creationId xmlns:a16="http://schemas.microsoft.com/office/drawing/2014/main" id="{2D1051B4-A7E7-EF4C-AE9E-DC14597BAAF4}"/>
              </a:ext>
            </a:extLst>
          </p:cNvPr>
          <p:cNvSpPr txBox="1"/>
          <p:nvPr/>
        </p:nvSpPr>
        <p:spPr>
          <a:xfrm>
            <a:off x="223112" y="784947"/>
            <a:ext cx="19944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JP" sz="1400" dirty="0">
                <a:latin typeface="Arial" panose="020B0604020202020204" pitchFamily="34" charset="0"/>
                <a:cs typeface="Arial" panose="020B0604020202020204" pitchFamily="34" charset="0"/>
              </a:rPr>
              <a:t>Laser: 1064 nm</a:t>
            </a:r>
          </a:p>
          <a:p>
            <a:r>
              <a:rPr lang="en-JP" sz="1400" dirty="0">
                <a:latin typeface="Arial" panose="020B0604020202020204" pitchFamily="34" charset="0"/>
                <a:cs typeface="Arial" panose="020B0604020202020204" pitchFamily="34" charset="0"/>
              </a:rPr>
              <a:t>Spot diameter: 1.5 mm</a:t>
            </a:r>
          </a:p>
          <a:p>
            <a:r>
              <a:rPr lang="en-JP" sz="1400" dirty="0">
                <a:latin typeface="Arial" panose="020B0604020202020204" pitchFamily="34" charset="0"/>
                <a:cs typeface="Arial" panose="020B0604020202020204" pitchFamily="34" charset="0"/>
              </a:rPr>
              <a:t>Scan speed: 1.0 mm/s</a:t>
            </a:r>
          </a:p>
          <a:p>
            <a:r>
              <a:rPr lang="en-JP" sz="1400" dirty="0">
                <a:latin typeface="Arial" panose="020B0604020202020204" pitchFamily="34" charset="0"/>
                <a:cs typeface="Arial" panose="020B0604020202020204" pitchFamily="34" charset="0"/>
              </a:rPr>
              <a:t>Span pitch: 0.3 mm</a:t>
            </a:r>
          </a:p>
        </p:txBody>
      </p:sp>
      <p:sp>
        <p:nvSpPr>
          <p:cNvPr id="19" name="TextBox 32">
            <a:extLst>
              <a:ext uri="{FF2B5EF4-FFF2-40B4-BE49-F238E27FC236}">
                <a16:creationId xmlns:a16="http://schemas.microsoft.com/office/drawing/2014/main" id="{48CC3554-E68D-4649-8670-271C862C1A18}"/>
              </a:ext>
            </a:extLst>
          </p:cNvPr>
          <p:cNvSpPr txBox="1"/>
          <p:nvPr/>
        </p:nvSpPr>
        <p:spPr>
          <a:xfrm>
            <a:off x="223112" y="1787103"/>
            <a:ext cx="2222083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JP" sz="1400" b="1" dirty="0">
                <a:latin typeface="Arial" panose="020B0604020202020204" pitchFamily="34" charset="0"/>
                <a:cs typeface="Arial" panose="020B0604020202020204" pitchFamily="34" charset="0"/>
              </a:rPr>
              <a:t>Irradiated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 sz="1400" dirty="0">
                <a:latin typeface="Arial" panose="020B0604020202020204" pitchFamily="34" charset="0"/>
                <a:cs typeface="Arial" panose="020B0604020202020204" pitchFamily="34" charset="0"/>
              </a:rPr>
              <a:t>Energy: 34.1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± 0.5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mJ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Filter: HC-1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Focus lens: 5.5 cm</a:t>
            </a:r>
            <a:endParaRPr lang="en-JP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34">
            <a:extLst>
              <a:ext uri="{FF2B5EF4-FFF2-40B4-BE49-F238E27FC236}">
                <a16:creationId xmlns:a16="http://schemas.microsoft.com/office/drawing/2014/main" id="{D7091165-AC47-9F42-B69C-08404CAF2876}"/>
              </a:ext>
            </a:extLst>
          </p:cNvPr>
          <p:cNvSpPr txBox="1"/>
          <p:nvPr/>
        </p:nvSpPr>
        <p:spPr>
          <a:xfrm>
            <a:off x="2652000" y="1787102"/>
            <a:ext cx="2222083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JP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Irradiated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 sz="1400" dirty="0">
                <a:latin typeface="Arial" panose="020B0604020202020204" pitchFamily="34" charset="0"/>
                <a:cs typeface="Arial" panose="020B0604020202020204" pitchFamily="34" charset="0"/>
              </a:rPr>
              <a:t>Energy: 44.7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± 0.6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mJ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Filter: Not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Focus lens: 5.5 cm</a:t>
            </a:r>
            <a:endParaRPr lang="en-JP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B87577-E4ED-403D-AFF1-FA4AC604DF36}"/>
              </a:ext>
            </a:extLst>
          </p:cNvPr>
          <p:cNvSpPr txBox="1"/>
          <p:nvPr/>
        </p:nvSpPr>
        <p:spPr>
          <a:xfrm>
            <a:off x="2333625" y="352425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/>
              <a:t>Optical</a:t>
            </a:r>
            <a:r>
              <a:rPr lang="lv-LV" dirty="0"/>
              <a:t> </a:t>
            </a:r>
            <a:r>
              <a:rPr lang="lv-LV" dirty="0" err="1"/>
              <a:t>Microscope</a:t>
            </a:r>
            <a:endParaRPr lang="lv-LV" dirty="0"/>
          </a:p>
        </p:txBody>
      </p:sp>
      <p:sp>
        <p:nvSpPr>
          <p:cNvPr id="24" name="Title 4">
            <a:extLst>
              <a:ext uri="{FF2B5EF4-FFF2-40B4-BE49-F238E27FC236}">
                <a16:creationId xmlns:a16="http://schemas.microsoft.com/office/drawing/2014/main" id="{4FEFA46B-9784-4A43-B8C9-879FA5E16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211" y="6039905"/>
            <a:ext cx="7399864" cy="794812"/>
          </a:xfrm>
        </p:spPr>
        <p:txBody>
          <a:bodyPr>
            <a:normAutofit/>
          </a:bodyPr>
          <a:lstStyle/>
          <a:p>
            <a:r>
              <a:rPr lang="lv-LV" sz="1400" b="0" dirty="0" err="1">
                <a:solidFill>
                  <a:srgbClr val="313131"/>
                </a:solidFill>
              </a:rPr>
              <a:t>Fig</a:t>
            </a:r>
            <a:r>
              <a:rPr lang="lv-LV" sz="1400" b="0" dirty="0">
                <a:solidFill>
                  <a:srgbClr val="313131"/>
                </a:solidFill>
              </a:rPr>
              <a:t>. 3. </a:t>
            </a:r>
            <a:r>
              <a:rPr lang="lv-LV" sz="1400" b="0" dirty="0" err="1">
                <a:solidFill>
                  <a:srgbClr val="313131"/>
                </a:solidFill>
              </a:rPr>
              <a:t>Optical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microscope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images</a:t>
            </a:r>
            <a:r>
              <a:rPr lang="lv-LV" sz="1400" b="0" dirty="0">
                <a:solidFill>
                  <a:srgbClr val="313131"/>
                </a:solidFill>
              </a:rPr>
              <a:t> of </a:t>
            </a:r>
            <a:r>
              <a:rPr lang="lv-LV" sz="1400" b="0" dirty="0" err="1">
                <a:solidFill>
                  <a:srgbClr val="313131"/>
                </a:solidFill>
              </a:rPr>
              <a:t>the</a:t>
            </a:r>
            <a:r>
              <a:rPr lang="lv-LV" sz="1400" b="0" dirty="0">
                <a:solidFill>
                  <a:srgbClr val="313131"/>
                </a:solidFill>
              </a:rPr>
              <a:t> non-irradiated </a:t>
            </a:r>
            <a:r>
              <a:rPr lang="lv-LV" sz="1400" b="0" dirty="0" err="1">
                <a:solidFill>
                  <a:srgbClr val="313131"/>
                </a:solidFill>
              </a:rPr>
              <a:t>and</a:t>
            </a:r>
            <a:r>
              <a:rPr lang="lv-LV" sz="1400" b="0" dirty="0">
                <a:solidFill>
                  <a:srgbClr val="313131"/>
                </a:solidFill>
              </a:rPr>
              <a:t> irradiated </a:t>
            </a:r>
            <a:r>
              <a:rPr lang="lv-LV" sz="1400" b="0" dirty="0" err="1">
                <a:solidFill>
                  <a:srgbClr val="313131"/>
                </a:solidFill>
              </a:rPr>
              <a:t>with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middle</a:t>
            </a:r>
            <a:r>
              <a:rPr lang="lv-LV" sz="1400" b="0" dirty="0">
                <a:solidFill>
                  <a:srgbClr val="313131"/>
                </a:solidFill>
              </a:rPr>
              <a:t> (irradiated 1) </a:t>
            </a:r>
            <a:r>
              <a:rPr lang="lv-LV" sz="1400" b="0" dirty="0" err="1">
                <a:solidFill>
                  <a:srgbClr val="313131"/>
                </a:solidFill>
              </a:rPr>
              <a:t>and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maximal</a:t>
            </a:r>
            <a:r>
              <a:rPr lang="lv-LV" sz="1400" b="0" dirty="0">
                <a:solidFill>
                  <a:srgbClr val="313131"/>
                </a:solidFill>
              </a:rPr>
              <a:t> (irradiated 2) Nd:YAG </a:t>
            </a:r>
            <a:r>
              <a:rPr lang="lv-LV" sz="1400" b="0" dirty="0" err="1">
                <a:solidFill>
                  <a:srgbClr val="313131"/>
                </a:solidFill>
              </a:rPr>
              <a:t>laser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intensity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sample</a:t>
            </a:r>
            <a:r>
              <a:rPr lang="lv-LV" sz="1400" b="0" dirty="0">
                <a:solidFill>
                  <a:srgbClr val="313131"/>
                </a:solidFill>
              </a:rPr>
              <a:t>. </a:t>
            </a:r>
            <a:r>
              <a:rPr lang="lv-LV" sz="1400" b="0" dirty="0" err="1">
                <a:solidFill>
                  <a:srgbClr val="313131"/>
                </a:solidFill>
              </a:rPr>
              <a:t>The</a:t>
            </a:r>
            <a:r>
              <a:rPr lang="lv-LV" sz="1400" b="0" dirty="0">
                <a:solidFill>
                  <a:srgbClr val="313131"/>
                </a:solidFill>
              </a:rPr>
              <a:t> irradiated </a:t>
            </a:r>
            <a:r>
              <a:rPr lang="lv-LV" sz="1400" b="0" dirty="0" err="1">
                <a:solidFill>
                  <a:srgbClr val="313131"/>
                </a:solidFill>
              </a:rPr>
              <a:t>surface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becomes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smoother</a:t>
            </a:r>
            <a:r>
              <a:rPr lang="lv-LV" sz="1400" b="0" dirty="0">
                <a:solidFill>
                  <a:srgbClr val="31313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7854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2B453-F1AA-4526-96DD-61A6CA16A2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EFBED14E-E154-4202-92AF-0768940AE3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188253"/>
              </p:ext>
            </p:extLst>
          </p:nvPr>
        </p:nvGraphicFramePr>
        <p:xfrm>
          <a:off x="1011993" y="220133"/>
          <a:ext cx="7120014" cy="5448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11993" y="220133"/>
                        <a:ext cx="7120014" cy="544810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4">
            <a:extLst>
              <a:ext uri="{FF2B5EF4-FFF2-40B4-BE49-F238E27FC236}">
                <a16:creationId xmlns:a16="http://schemas.microsoft.com/office/drawing/2014/main" id="{B5EF4EC2-ED2C-4FE1-A91C-403E1E2A5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211" y="5411255"/>
            <a:ext cx="6266389" cy="794812"/>
          </a:xfrm>
        </p:spPr>
        <p:txBody>
          <a:bodyPr>
            <a:normAutofit/>
          </a:bodyPr>
          <a:lstStyle/>
          <a:p>
            <a:r>
              <a:rPr lang="lv-LV" sz="1400" b="0" dirty="0" err="1">
                <a:solidFill>
                  <a:srgbClr val="313131"/>
                </a:solidFill>
              </a:rPr>
              <a:t>Fig</a:t>
            </a:r>
            <a:r>
              <a:rPr lang="lv-LV" sz="1400" b="0" dirty="0">
                <a:solidFill>
                  <a:srgbClr val="313131"/>
                </a:solidFill>
              </a:rPr>
              <a:t>. 4. XRD </a:t>
            </a:r>
            <a:r>
              <a:rPr lang="lv-LV" sz="1400" b="0" dirty="0" err="1">
                <a:solidFill>
                  <a:srgbClr val="313131"/>
                </a:solidFill>
              </a:rPr>
              <a:t>pattern</a:t>
            </a:r>
            <a:r>
              <a:rPr lang="lv-LV" sz="1400" b="0" dirty="0">
                <a:solidFill>
                  <a:srgbClr val="313131"/>
                </a:solidFill>
              </a:rPr>
              <a:t> of </a:t>
            </a:r>
            <a:r>
              <a:rPr lang="lv-LV" sz="1400" b="0" dirty="0" err="1">
                <a:solidFill>
                  <a:srgbClr val="313131"/>
                </a:solidFill>
              </a:rPr>
              <a:t>the</a:t>
            </a:r>
            <a:r>
              <a:rPr lang="lv-LV" sz="1400" b="0" dirty="0">
                <a:solidFill>
                  <a:srgbClr val="313131"/>
                </a:solidFill>
              </a:rPr>
              <a:t> non-irradiated </a:t>
            </a:r>
            <a:r>
              <a:rPr lang="lv-LV" sz="1400" b="0" dirty="0" err="1">
                <a:solidFill>
                  <a:srgbClr val="313131"/>
                </a:solidFill>
              </a:rPr>
              <a:t>and</a:t>
            </a:r>
            <a:r>
              <a:rPr lang="lv-LV" sz="1400" b="0" dirty="0">
                <a:solidFill>
                  <a:srgbClr val="313131"/>
                </a:solidFill>
              </a:rPr>
              <a:t> irradiated </a:t>
            </a:r>
            <a:r>
              <a:rPr lang="lv-LV" sz="1400" b="0" dirty="0" err="1">
                <a:solidFill>
                  <a:srgbClr val="313131"/>
                </a:solidFill>
              </a:rPr>
              <a:t>areas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with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minimal</a:t>
            </a:r>
            <a:r>
              <a:rPr lang="lv-LV" sz="1400" b="0" dirty="0">
                <a:solidFill>
                  <a:srgbClr val="313131"/>
                </a:solidFill>
              </a:rPr>
              <a:t>, </a:t>
            </a:r>
            <a:r>
              <a:rPr lang="lv-LV" sz="1400" b="0" dirty="0" err="1">
                <a:solidFill>
                  <a:srgbClr val="313131"/>
                </a:solidFill>
              </a:rPr>
              <a:t>middle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and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maximal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laser</a:t>
            </a:r>
            <a:r>
              <a:rPr lang="lv-LV" sz="1400" b="0" dirty="0">
                <a:solidFill>
                  <a:srgbClr val="313131"/>
                </a:solidFill>
              </a:rPr>
              <a:t> </a:t>
            </a:r>
            <a:r>
              <a:rPr lang="lv-LV" sz="1400" b="0" dirty="0" err="1">
                <a:solidFill>
                  <a:srgbClr val="313131"/>
                </a:solidFill>
              </a:rPr>
              <a:t>intensity</a:t>
            </a:r>
            <a:r>
              <a:rPr lang="lv-LV" sz="1400" b="0" dirty="0">
                <a:solidFill>
                  <a:srgbClr val="31313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89904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0A5ACC54-1363-4050-B0C3-0492A93F05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CD0DC6-E3F0-4959-9A1F-E04C177402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DF5CAF-159F-4945-8058-9988328055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ED1B3F3-8935-4F58-A705-71FA529BD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BCB1E9FC-D61E-4A0B-A697-7D68CD634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5761"/>
            <a:ext cx="9144000" cy="51075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AD4B34-A7FC-44AD-AB2D-CBB57273D1D7}"/>
              </a:ext>
            </a:extLst>
          </p:cNvPr>
          <p:cNvSpPr txBox="1"/>
          <p:nvPr/>
        </p:nvSpPr>
        <p:spPr>
          <a:xfrm>
            <a:off x="3740233" y="318913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/>
              <a:t>Non-irradiated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7C7EF3-B7F4-4EBE-AC38-82CF0D9F40E8}"/>
              </a:ext>
            </a:extLst>
          </p:cNvPr>
          <p:cNvSpPr/>
          <p:nvPr/>
        </p:nvSpPr>
        <p:spPr>
          <a:xfrm>
            <a:off x="231291" y="139710"/>
            <a:ext cx="2698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dirty="0" err="1"/>
              <a:t>white</a:t>
            </a:r>
            <a:r>
              <a:rPr lang="lv-LV" dirty="0"/>
              <a:t> </a:t>
            </a:r>
            <a:r>
              <a:rPr lang="lv-LV" i="1" dirty="0" err="1"/>
              <a:t>light</a:t>
            </a:r>
            <a:r>
              <a:rPr lang="lv-LV" i="1" dirty="0"/>
              <a:t> </a:t>
            </a:r>
            <a:r>
              <a:rPr lang="lv-LV" i="1" dirty="0" err="1"/>
              <a:t>interferometry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977308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DB38A0F-D20F-4831-B53B-9BD202F099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6F315-644C-43D8-87DD-A8645F55EB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2DAF4-51A1-4B16-98C9-B6209C4D6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8CDB9F-ADE9-482D-A988-4666CFB41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AB263B0F-9CC1-403F-B42B-4CDABB30B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64" y="802694"/>
            <a:ext cx="9144000" cy="50811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67700F-D418-40CD-960A-1E42122393AA}"/>
              </a:ext>
            </a:extLst>
          </p:cNvPr>
          <p:cNvSpPr txBox="1"/>
          <p:nvPr/>
        </p:nvSpPr>
        <p:spPr>
          <a:xfrm>
            <a:off x="3757642" y="253157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/>
              <a:t>Irradiated-4</a:t>
            </a:r>
          </a:p>
        </p:txBody>
      </p:sp>
    </p:spTree>
    <p:extLst>
      <p:ext uri="{BB962C8B-B14F-4D97-AF65-F5344CB8AC3E}">
        <p14:creationId xmlns:p14="http://schemas.microsoft.com/office/powerpoint/2010/main" val="2195470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700B1E-3E08-4950-9C44-D482D1861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B67EDE8-A4CC-4CED-8872-738558596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1125" y="2882900"/>
            <a:ext cx="6400800" cy="11985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kumimoji="1" lang="en-US" altLang="ja-JP" sz="6000" dirty="0"/>
              <a:t>Thank you for your attention!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3086174517"/>
      </p:ext>
    </p:extLst>
  </p:cSld>
  <p:clrMapOvr>
    <a:masterClrMapping/>
  </p:clrMapOvr>
</p:sld>
</file>

<file path=ppt/theme/theme1.xml><?xml version="1.0" encoding="utf-8"?>
<a:theme xmlns:a="http://schemas.openxmlformats.org/drawingml/2006/main" name="L_Ekspresis_PPT_pamatne">
  <a:themeElements>
    <a:clrScheme name="Custom 6">
      <a:dk1>
        <a:srgbClr val="005551"/>
      </a:dk1>
      <a:lt1>
        <a:srgbClr val="FFFFFF"/>
      </a:lt1>
      <a:dk2>
        <a:srgbClr val="005551"/>
      </a:dk2>
      <a:lt2>
        <a:srgbClr val="FFFFFF"/>
      </a:lt2>
      <a:accent1>
        <a:srgbClr val="005551"/>
      </a:accent1>
      <a:accent2>
        <a:srgbClr val="BDCF3C"/>
      </a:accent2>
      <a:accent3>
        <a:srgbClr val="B72E91"/>
      </a:accent3>
      <a:accent4>
        <a:srgbClr val="27C4A6"/>
      </a:accent4>
      <a:accent5>
        <a:srgbClr val="FFC832"/>
      </a:accent5>
      <a:accent6>
        <a:srgbClr val="00B9F1"/>
      </a:accent6>
      <a:hlink>
        <a:srgbClr val="8B5BA4"/>
      </a:hlink>
      <a:folHlink>
        <a:srgbClr val="BFBFB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L_Ekspresis_PPT_pamatne.potx</Template>
  <TotalTime>21814</TotalTime>
  <Words>237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Finlandica</vt:lpstr>
      <vt:lpstr>Times New Roman</vt:lpstr>
      <vt:lpstr>Wingdings</vt:lpstr>
      <vt:lpstr>L_Ekspresis_PPT_pamatne</vt:lpstr>
      <vt:lpstr>Graph</vt:lpstr>
      <vt:lpstr>PowerPoint Presentation</vt:lpstr>
      <vt:lpstr>PowerPoint Presentation</vt:lpstr>
      <vt:lpstr>PowerPoint Presentation</vt:lpstr>
      <vt:lpstr>Fig. 2. Magnified image of the irradiated 5x5 mm2  area of the sample. The irradiated area is smoother.</vt:lpstr>
      <vt:lpstr>Fig. 3. Optical microscope images of the non-irradiated and irradiated with middle (irradiated 1) and maximal (irradiated 2) Nd:YAG laser intensity sample. The irradiated surface becomes smoother.</vt:lpstr>
      <vt:lpstr>Fig. 4. XRD pattern of the non-irradiated and irradiated areas with minimal, middle and maximal laser intensity. </vt:lpstr>
      <vt:lpstr>PowerPoint Presentation</vt:lpstr>
      <vt:lpstr>PowerPoint Presentation</vt:lpstr>
      <vt:lpstr>PowerPoint Presentation</vt:lpstr>
    </vt:vector>
  </TitlesOfParts>
  <Company>ESM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JZ</dc:creator>
  <cp:lastModifiedBy>Artūrs Medvids</cp:lastModifiedBy>
  <cp:revision>503</cp:revision>
  <cp:lastPrinted>2020-01-16T16:41:54Z</cp:lastPrinted>
  <dcterms:created xsi:type="dcterms:W3CDTF">2015-01-14T08:45:22Z</dcterms:created>
  <dcterms:modified xsi:type="dcterms:W3CDTF">2020-04-21T06:55:42Z</dcterms:modified>
</cp:coreProperties>
</file>