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4"/>
  </p:notesMasterIdLst>
  <p:sldIdLst>
    <p:sldId id="275" r:id="rId6"/>
    <p:sldId id="280" r:id="rId7"/>
    <p:sldId id="294" r:id="rId8"/>
    <p:sldId id="293" r:id="rId9"/>
    <p:sldId id="288" r:id="rId10"/>
    <p:sldId id="289" r:id="rId11"/>
    <p:sldId id="279" r:id="rId12"/>
    <p:sldId id="284" r:id="rId13"/>
    <p:sldId id="297" r:id="rId14"/>
    <p:sldId id="285" r:id="rId15"/>
    <p:sldId id="286" r:id="rId16"/>
    <p:sldId id="287" r:id="rId17"/>
    <p:sldId id="295" r:id="rId18"/>
    <p:sldId id="267" r:id="rId19"/>
    <p:sldId id="292" r:id="rId20"/>
    <p:sldId id="296" r:id="rId21"/>
    <p:sldId id="281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80E2329-D848-4E7B-9F15-DA59E179ABC1}">
          <p14:sldIdLst>
            <p14:sldId id="275"/>
            <p14:sldId id="280"/>
            <p14:sldId id="294"/>
            <p14:sldId id="293"/>
            <p14:sldId id="288"/>
            <p14:sldId id="289"/>
            <p14:sldId id="279"/>
            <p14:sldId id="284"/>
            <p14:sldId id="297"/>
            <p14:sldId id="285"/>
            <p14:sldId id="286"/>
            <p14:sldId id="287"/>
            <p14:sldId id="295"/>
            <p14:sldId id="267"/>
          </p14:sldIdLst>
        </p14:section>
        <p14:section name="Additional slides" id="{5F23648E-C576-4040-A494-170B2110E062}">
          <p14:sldIdLst>
            <p14:sldId id="292"/>
            <p14:sldId id="296"/>
            <p14:sldId id="281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5121B"/>
    <a:srgbClr val="08DE21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10E97-0B39-4359-945F-5316D9CBF202}" v="106" dt="2020-04-21T06:55:19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84601" autoAdjust="0"/>
  </p:normalViewPr>
  <p:slideViewPr>
    <p:cSldViewPr>
      <p:cViewPr varScale="1">
        <p:scale>
          <a:sx n="61" d="100"/>
          <a:sy n="61" d="100"/>
        </p:scale>
        <p:origin x="1638" y="-6"/>
      </p:cViewPr>
      <p:guideLst>
        <p:guide orient="horz" pos="216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rner, Daniel (turnerd2) (Student)" userId="2e3747d3-119f-4515-af4e-0aac6fc3cc3c" providerId="ADAL" clId="{C4910E97-0B39-4359-945F-5316D9CBF202}"/>
    <pc:docChg chg="modSld">
      <pc:chgData name="Turner, Daniel (turnerd2) (Student)" userId="2e3747d3-119f-4515-af4e-0aac6fc3cc3c" providerId="ADAL" clId="{C4910E97-0B39-4359-945F-5316D9CBF202}" dt="2020-04-21T06:55:48.194" v="15" actId="14100"/>
      <pc:docMkLst>
        <pc:docMk/>
      </pc:docMkLst>
      <pc:sldChg chg="modSp">
        <pc:chgData name="Turner, Daniel (turnerd2) (Student)" userId="2e3747d3-119f-4515-af4e-0aac6fc3cc3c" providerId="ADAL" clId="{C4910E97-0B39-4359-945F-5316D9CBF202}" dt="2020-04-21T06:53:52.957" v="3" actId="20577"/>
        <pc:sldMkLst>
          <pc:docMk/>
          <pc:sldMk cId="2263519557" sldId="279"/>
        </pc:sldMkLst>
        <pc:spChg chg="mod">
          <ac:chgData name="Turner, Daniel (turnerd2) (Student)" userId="2e3747d3-119f-4515-af4e-0aac6fc3cc3c" providerId="ADAL" clId="{C4910E97-0B39-4359-945F-5316D9CBF202}" dt="2020-04-21T06:53:52.957" v="3" actId="20577"/>
          <ac:spMkLst>
            <pc:docMk/>
            <pc:sldMk cId="2263519557" sldId="279"/>
            <ac:spMk id="2" creationId="{00000000-0000-0000-0000-000000000000}"/>
          </ac:spMkLst>
        </pc:spChg>
      </pc:sldChg>
      <pc:sldChg chg="addSp modSp">
        <pc:chgData name="Turner, Daniel (turnerd2) (Student)" userId="2e3747d3-119f-4515-af4e-0aac6fc3cc3c" providerId="ADAL" clId="{C4910E97-0B39-4359-945F-5316D9CBF202}" dt="2020-04-21T06:55:48.194" v="15" actId="14100"/>
        <pc:sldMkLst>
          <pc:docMk/>
          <pc:sldMk cId="3656703576" sldId="285"/>
        </pc:sldMkLst>
        <pc:picChg chg="add mod">
          <ac:chgData name="Turner, Daniel (turnerd2) (Student)" userId="2e3747d3-119f-4515-af4e-0aac6fc3cc3c" providerId="ADAL" clId="{C4910E97-0B39-4359-945F-5316D9CBF202}" dt="2020-04-21T06:54:38.458" v="8" actId="14100"/>
          <ac:picMkLst>
            <pc:docMk/>
            <pc:sldMk cId="3656703576" sldId="285"/>
            <ac:picMk id="21" creationId="{706C2873-DA4D-4E50-B923-DB82ABD31593}"/>
          </ac:picMkLst>
        </pc:picChg>
        <pc:cxnChg chg="add mod">
          <ac:chgData name="Turner, Daniel (turnerd2) (Student)" userId="2e3747d3-119f-4515-af4e-0aac6fc3cc3c" providerId="ADAL" clId="{C4910E97-0B39-4359-945F-5316D9CBF202}" dt="2020-04-21T06:55:48.194" v="15" actId="14100"/>
          <ac:cxnSpMkLst>
            <pc:docMk/>
            <pc:sldMk cId="3656703576" sldId="285"/>
            <ac:cxnSpMk id="7" creationId="{9069B815-E3B1-4B96-A8C8-C3F66EBF5637}"/>
          </ac:cxnSpMkLst>
        </pc:cxnChg>
      </pc:sldChg>
    </pc:docChg>
  </pc:docChgLst>
  <pc:docChgLst>
    <pc:chgData name="Turner, Daniel (turnerd2) (Student)" userId="2e3747d3-119f-4515-af4e-0aac6fc3cc3c" providerId="ADAL" clId="{038FF5F5-44D1-4C1D-BE8D-4ED87E942A63}"/>
    <pc:docChg chg="custSel addSld delSld modSld modSection">
      <pc:chgData name="Turner, Daniel (turnerd2) (Student)" userId="2e3747d3-119f-4515-af4e-0aac6fc3cc3c" providerId="ADAL" clId="{038FF5F5-44D1-4C1D-BE8D-4ED87E942A63}" dt="2020-04-20T20:40:39.942" v="588" actId="14100"/>
      <pc:docMkLst>
        <pc:docMk/>
      </pc:docMkLst>
      <pc:sldChg chg="addSp delSp modSp delAnim modAnim">
        <pc:chgData name="Turner, Daniel (turnerd2) (Student)" userId="2e3747d3-119f-4515-af4e-0aac6fc3cc3c" providerId="ADAL" clId="{038FF5F5-44D1-4C1D-BE8D-4ED87E942A63}" dt="2020-04-20T20:38:25.903" v="584" actId="1076"/>
        <pc:sldMkLst>
          <pc:docMk/>
          <pc:sldMk cId="2263519557" sldId="279"/>
        </pc:sldMkLst>
        <pc:spChg chg="mod">
          <ac:chgData name="Turner, Daniel (turnerd2) (Student)" userId="2e3747d3-119f-4515-af4e-0aac6fc3cc3c" providerId="ADAL" clId="{038FF5F5-44D1-4C1D-BE8D-4ED87E942A63}" dt="2020-04-20T20:29:33.316" v="570" actId="20577"/>
          <ac:spMkLst>
            <pc:docMk/>
            <pc:sldMk cId="2263519557" sldId="279"/>
            <ac:spMk id="3" creationId="{00000000-0000-0000-0000-000000000000}"/>
          </ac:spMkLst>
        </pc:spChg>
        <pc:picChg chg="mod">
          <ac:chgData name="Turner, Daniel (turnerd2) (Student)" userId="2e3747d3-119f-4515-af4e-0aac6fc3cc3c" providerId="ADAL" clId="{038FF5F5-44D1-4C1D-BE8D-4ED87E942A63}" dt="2020-04-20T20:38:25.903" v="584" actId="1076"/>
          <ac:picMkLst>
            <pc:docMk/>
            <pc:sldMk cId="2263519557" sldId="279"/>
            <ac:picMk id="8" creationId="{00000000-0000-0000-0000-000000000000}"/>
          </ac:picMkLst>
        </pc:picChg>
        <pc:picChg chg="del">
          <ac:chgData name="Turner, Daniel (turnerd2) (Student)" userId="2e3747d3-119f-4515-af4e-0aac6fc3cc3c" providerId="ADAL" clId="{038FF5F5-44D1-4C1D-BE8D-4ED87E942A63}" dt="2020-04-20T19:57:16.415" v="3" actId="478"/>
          <ac:picMkLst>
            <pc:docMk/>
            <pc:sldMk cId="2263519557" sldId="279"/>
            <ac:picMk id="16" creationId="{11BD73A2-D299-4580-9D91-E4E475F42E3E}"/>
          </ac:picMkLst>
        </pc:picChg>
        <pc:picChg chg="del">
          <ac:chgData name="Turner, Daniel (turnerd2) (Student)" userId="2e3747d3-119f-4515-af4e-0aac6fc3cc3c" providerId="ADAL" clId="{038FF5F5-44D1-4C1D-BE8D-4ED87E942A63}" dt="2020-04-20T19:57:14.853" v="2" actId="478"/>
          <ac:picMkLst>
            <pc:docMk/>
            <pc:sldMk cId="2263519557" sldId="279"/>
            <ac:picMk id="18" creationId="{630D9046-2A97-4B64-AC1A-A0CB055D2DFB}"/>
          </ac:picMkLst>
        </pc:picChg>
        <pc:picChg chg="del">
          <ac:chgData name="Turner, Daniel (turnerd2) (Student)" userId="2e3747d3-119f-4515-af4e-0aac6fc3cc3c" providerId="ADAL" clId="{038FF5F5-44D1-4C1D-BE8D-4ED87E942A63}" dt="2020-04-20T20:13:13.699" v="33" actId="478"/>
          <ac:picMkLst>
            <pc:docMk/>
            <pc:sldMk cId="2263519557" sldId="279"/>
            <ac:picMk id="20" creationId="{14C03468-84A4-4636-9985-DE50A9747879}"/>
          </ac:picMkLst>
        </pc:picChg>
        <pc:picChg chg="add del mod ord">
          <ac:chgData name="Turner, Daniel (turnerd2) (Student)" userId="2e3747d3-119f-4515-af4e-0aac6fc3cc3c" providerId="ADAL" clId="{038FF5F5-44D1-4C1D-BE8D-4ED87E942A63}" dt="2020-04-20T19:58:04.133" v="7" actId="478"/>
          <ac:picMkLst>
            <pc:docMk/>
            <pc:sldMk cId="2263519557" sldId="279"/>
            <ac:picMk id="21" creationId="{8C246848-25B3-40EF-9BDB-25D261B0C1AE}"/>
          </ac:picMkLst>
        </pc:picChg>
        <pc:picChg chg="add mod ord modCrop">
          <ac:chgData name="Turner, Daniel (turnerd2) (Student)" userId="2e3747d3-119f-4515-af4e-0aac6fc3cc3c" providerId="ADAL" clId="{038FF5F5-44D1-4C1D-BE8D-4ED87E942A63}" dt="2020-04-20T20:38:07.078" v="580" actId="1076"/>
          <ac:picMkLst>
            <pc:docMk/>
            <pc:sldMk cId="2263519557" sldId="279"/>
            <ac:picMk id="23" creationId="{BD3633DD-28CE-4C2E-8742-97D6562578CD}"/>
          </ac:picMkLst>
        </pc:picChg>
        <pc:picChg chg="add mod ord modCrop">
          <ac:chgData name="Turner, Daniel (turnerd2) (Student)" userId="2e3747d3-119f-4515-af4e-0aac6fc3cc3c" providerId="ADAL" clId="{038FF5F5-44D1-4C1D-BE8D-4ED87E942A63}" dt="2020-04-20T20:38:18.126" v="581" actId="1076"/>
          <ac:picMkLst>
            <pc:docMk/>
            <pc:sldMk cId="2263519557" sldId="279"/>
            <ac:picMk id="25" creationId="{9FC5B33B-D402-4FC1-AA20-FD4FA1AE1089}"/>
          </ac:picMkLst>
        </pc:picChg>
        <pc:picChg chg="add del mod">
          <ac:chgData name="Turner, Daniel (turnerd2) (Student)" userId="2e3747d3-119f-4515-af4e-0aac6fc3cc3c" providerId="ADAL" clId="{038FF5F5-44D1-4C1D-BE8D-4ED87E942A63}" dt="2020-04-20T20:29:28.998" v="567" actId="478"/>
          <ac:picMkLst>
            <pc:docMk/>
            <pc:sldMk cId="2263519557" sldId="279"/>
            <ac:picMk id="26" creationId="{F5F18AE7-2858-4929-8AF7-E6328A64537F}"/>
          </ac:picMkLst>
        </pc:picChg>
        <pc:picChg chg="add del mod">
          <ac:chgData name="Turner, Daniel (turnerd2) (Student)" userId="2e3747d3-119f-4515-af4e-0aac6fc3cc3c" providerId="ADAL" clId="{038FF5F5-44D1-4C1D-BE8D-4ED87E942A63}" dt="2020-04-20T20:35:20.840" v="574" actId="478"/>
          <ac:picMkLst>
            <pc:docMk/>
            <pc:sldMk cId="2263519557" sldId="279"/>
            <ac:picMk id="27" creationId="{F85BCF8F-4627-46BE-B7F2-5D96DF8D2EE0}"/>
          </ac:picMkLst>
        </pc:picChg>
        <pc:picChg chg="add mod">
          <ac:chgData name="Turner, Daniel (turnerd2) (Student)" userId="2e3747d3-119f-4515-af4e-0aac6fc3cc3c" providerId="ADAL" clId="{038FF5F5-44D1-4C1D-BE8D-4ED87E942A63}" dt="2020-04-20T20:36:48.977" v="577" actId="14100"/>
          <ac:picMkLst>
            <pc:docMk/>
            <pc:sldMk cId="2263519557" sldId="279"/>
            <ac:picMk id="28" creationId="{E8ACD9F8-BCAA-434A-9152-D949C5B8830C}"/>
          </ac:picMkLst>
        </pc:picChg>
      </pc:sldChg>
      <pc:sldChg chg="modSp">
        <pc:chgData name="Turner, Daniel (turnerd2) (Student)" userId="2e3747d3-119f-4515-af4e-0aac6fc3cc3c" providerId="ADAL" clId="{038FF5F5-44D1-4C1D-BE8D-4ED87E942A63}" dt="2020-04-20T20:15:26.904" v="163" actId="20577"/>
        <pc:sldMkLst>
          <pc:docMk/>
          <pc:sldMk cId="2504420701" sldId="288"/>
        </pc:sldMkLst>
        <pc:spChg chg="mod">
          <ac:chgData name="Turner, Daniel (turnerd2) (Student)" userId="2e3747d3-119f-4515-af4e-0aac6fc3cc3c" providerId="ADAL" clId="{038FF5F5-44D1-4C1D-BE8D-4ED87E942A63}" dt="2020-04-20T20:15:26.904" v="163" actId="20577"/>
          <ac:spMkLst>
            <pc:docMk/>
            <pc:sldMk cId="2504420701" sldId="288"/>
            <ac:spMk id="3" creationId="{00000000-0000-0000-0000-000000000000}"/>
          </ac:spMkLst>
        </pc:spChg>
      </pc:sldChg>
      <pc:sldChg chg="modSp">
        <pc:chgData name="Turner, Daniel (turnerd2) (Student)" userId="2e3747d3-119f-4515-af4e-0aac6fc3cc3c" providerId="ADAL" clId="{038FF5F5-44D1-4C1D-BE8D-4ED87E942A63}" dt="2020-04-20T20:40:39.942" v="588" actId="14100"/>
        <pc:sldMkLst>
          <pc:docMk/>
          <pc:sldMk cId="373228762" sldId="289"/>
        </pc:sldMkLst>
        <pc:cxnChg chg="mod">
          <ac:chgData name="Turner, Daniel (turnerd2) (Student)" userId="2e3747d3-119f-4515-af4e-0aac6fc3cc3c" providerId="ADAL" clId="{038FF5F5-44D1-4C1D-BE8D-4ED87E942A63}" dt="2020-04-20T20:40:39.942" v="588" actId="14100"/>
          <ac:cxnSpMkLst>
            <pc:docMk/>
            <pc:sldMk cId="373228762" sldId="289"/>
            <ac:cxnSpMk id="27" creationId="{ADE0EC90-48A5-4CCA-A7FF-27542BE675A9}"/>
          </ac:cxnSpMkLst>
        </pc:cxnChg>
      </pc:sldChg>
      <pc:sldChg chg="del">
        <pc:chgData name="Turner, Daniel (turnerd2) (Student)" userId="2e3747d3-119f-4515-af4e-0aac6fc3cc3c" providerId="ADAL" clId="{038FF5F5-44D1-4C1D-BE8D-4ED87E942A63}" dt="2020-04-20T19:56:01.522" v="1" actId="2696"/>
        <pc:sldMkLst>
          <pc:docMk/>
          <pc:sldMk cId="463445084" sldId="290"/>
        </pc:sldMkLst>
      </pc:sldChg>
      <pc:sldChg chg="del">
        <pc:chgData name="Turner, Daniel (turnerd2) (Student)" userId="2e3747d3-119f-4515-af4e-0aac6fc3cc3c" providerId="ADAL" clId="{038FF5F5-44D1-4C1D-BE8D-4ED87E942A63}" dt="2020-04-20T19:56:00.340" v="0" actId="2696"/>
        <pc:sldMkLst>
          <pc:docMk/>
          <pc:sldMk cId="3176573458" sldId="291"/>
        </pc:sldMkLst>
      </pc:sldChg>
      <pc:sldChg chg="addSp delSp modSp add">
        <pc:chgData name="Turner, Daniel (turnerd2) (Student)" userId="2e3747d3-119f-4515-af4e-0aac6fc3cc3c" providerId="ADAL" clId="{038FF5F5-44D1-4C1D-BE8D-4ED87E942A63}" dt="2020-04-20T20:39:52.918" v="586" actId="1076"/>
        <pc:sldMkLst>
          <pc:docMk/>
          <pc:sldMk cId="2063936425" sldId="297"/>
        </pc:sldMkLst>
        <pc:spChg chg="mod">
          <ac:chgData name="Turner, Daniel (turnerd2) (Student)" userId="2e3747d3-119f-4515-af4e-0aac6fc3cc3c" providerId="ADAL" clId="{038FF5F5-44D1-4C1D-BE8D-4ED87E942A63}" dt="2020-04-20T20:23:41.416" v="476" actId="20577"/>
          <ac:spMkLst>
            <pc:docMk/>
            <pc:sldMk cId="2063936425" sldId="297"/>
            <ac:spMk id="3" creationId="{556ADC54-2C48-4932-BF8E-261CE14F732B}"/>
          </ac:spMkLst>
        </pc:spChg>
        <pc:picChg chg="add del mod">
          <ac:chgData name="Turner, Daniel (turnerd2) (Student)" userId="2e3747d3-119f-4515-af4e-0aac6fc3cc3c" providerId="ADAL" clId="{038FF5F5-44D1-4C1D-BE8D-4ED87E942A63}" dt="2020-04-20T20:18:58.236" v="192" actId="478"/>
          <ac:picMkLst>
            <pc:docMk/>
            <pc:sldMk cId="2063936425" sldId="297"/>
            <ac:picMk id="6" creationId="{C1B689FB-6A61-4C0A-AD37-B7178AE90199}"/>
          </ac:picMkLst>
        </pc:picChg>
        <pc:picChg chg="add mod modCrop">
          <ac:chgData name="Turner, Daniel (turnerd2) (Student)" userId="2e3747d3-119f-4515-af4e-0aac6fc3cc3c" providerId="ADAL" clId="{038FF5F5-44D1-4C1D-BE8D-4ED87E942A63}" dt="2020-04-20T20:20:00.897" v="209" actId="1076"/>
          <ac:picMkLst>
            <pc:docMk/>
            <pc:sldMk cId="2063936425" sldId="297"/>
            <ac:picMk id="8" creationId="{596E8DCB-41CE-4353-96C4-F05AD048D10D}"/>
          </ac:picMkLst>
        </pc:picChg>
        <pc:picChg chg="add mod">
          <ac:chgData name="Turner, Daniel (turnerd2) (Student)" userId="2e3747d3-119f-4515-af4e-0aac6fc3cc3c" providerId="ADAL" clId="{038FF5F5-44D1-4C1D-BE8D-4ED87E942A63}" dt="2020-04-20T20:39:52.918" v="586" actId="1076"/>
          <ac:picMkLst>
            <pc:docMk/>
            <pc:sldMk cId="2063936425" sldId="297"/>
            <ac:picMk id="9" creationId="{0C1A51D1-8351-43A7-99DF-5CAABC8D0E5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21/04/2020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6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Working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303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65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dirty="0"/>
              <a:t>Magnet</a:t>
            </a:r>
            <a:r>
              <a:rPr lang="en-GB" baseline="0" dirty="0"/>
              <a:t> was very anisotropic – 155 </a:t>
            </a:r>
            <a:r>
              <a:rPr lang="en-GB" baseline="0" dirty="0" err="1"/>
              <a:t>mT</a:t>
            </a:r>
            <a:r>
              <a:rPr lang="en-GB" baseline="0" dirty="0"/>
              <a:t> in one direct, 354 </a:t>
            </a:r>
            <a:r>
              <a:rPr lang="en-GB" baseline="0" dirty="0" err="1"/>
              <a:t>mT</a:t>
            </a:r>
            <a:r>
              <a:rPr lang="en-GB" baseline="0" dirty="0"/>
              <a:t> in the other. Sent back to team at RAL for extension, they removed the diodes and re-tested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With Diodes: 36 </a:t>
            </a:r>
            <a:r>
              <a:rPr lang="en-GB" dirty="0" err="1"/>
              <a:t>mT</a:t>
            </a:r>
            <a:r>
              <a:rPr lang="en-GB" dirty="0"/>
              <a:t> both directions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Diodes removed: 136 &amp; 144 </a:t>
            </a:r>
            <a:r>
              <a:rPr lang="en-GB" dirty="0" err="1"/>
              <a:t>mT</a:t>
            </a:r>
            <a:r>
              <a:rPr lang="en-GB" dirty="0"/>
              <a:t> (2.9 V, 1A)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SO… no diodes in the new system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None/>
            </a:pPr>
            <a:r>
              <a:rPr lang="en-GB" dirty="0"/>
              <a:t>Simulations</a:t>
            </a:r>
            <a:r>
              <a:rPr lang="en-GB" baseline="0" dirty="0"/>
              <a:t> in CST with this permeability creates 1.34 T @ 20 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45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System developed</a:t>
            </a:r>
            <a:r>
              <a:rPr lang="en-GB" baseline="0" dirty="0"/>
              <a:t> to measure field penetration close to actual cavity operation conditions.</a:t>
            </a:r>
          </a:p>
          <a:p>
            <a:r>
              <a:rPr lang="en-GB" baseline="0" dirty="0"/>
              <a:t>Want a set up based on 3</a:t>
            </a:r>
            <a:r>
              <a:rPr lang="en-GB" baseline="30000" dirty="0"/>
              <a:t>rd</a:t>
            </a:r>
            <a:r>
              <a:rPr lang="en-GB" baseline="0" dirty="0"/>
              <a:t> harmonic where edge effects do not influence the results.</a:t>
            </a:r>
          </a:p>
          <a:p>
            <a:r>
              <a:rPr lang="en-GB" baseline="0" dirty="0"/>
              <a:t>AC reference current generates a field on the sample through the use of a coil, screening current on SC produces = and opposite moment – perfect magnetic mirror.</a:t>
            </a:r>
          </a:p>
          <a:p>
            <a:r>
              <a:rPr lang="en-GB" baseline="0" dirty="0"/>
              <a:t>Temperature is increased until the sample crosses the transition between Meissner and mixed state.</a:t>
            </a:r>
          </a:p>
          <a:p>
            <a:r>
              <a:rPr lang="en-GB" baseline="0" dirty="0"/>
              <a:t>If in KHz, vortices become trapped, which in turn change the coil impedance, changing the voltage of the coil.</a:t>
            </a:r>
          </a:p>
          <a:p>
            <a:r>
              <a:rPr lang="en-GB" baseline="0" dirty="0"/>
              <a:t>Nonlinearity independent of </a:t>
            </a:r>
            <a:r>
              <a:rPr lang="en-GB" baseline="0" dirty="0" err="1"/>
              <a:t>of</a:t>
            </a:r>
            <a:r>
              <a:rPr lang="en-GB" baseline="0" dirty="0"/>
              <a:t> I polarity, distortion has only odd components with the 3</a:t>
            </a:r>
            <a:r>
              <a:rPr lang="en-GB" baseline="30000" dirty="0"/>
              <a:t>rd</a:t>
            </a:r>
            <a:r>
              <a:rPr lang="en-GB" baseline="0" dirty="0"/>
              <a:t> harmonic being most intense.</a:t>
            </a:r>
          </a:p>
          <a:p>
            <a:r>
              <a:rPr lang="en-GB" baseline="0" dirty="0"/>
              <a:t>V3 (third harmonic) appears at the transition and then fades out once the vortices become mobile.</a:t>
            </a:r>
          </a:p>
          <a:p>
            <a:r>
              <a:rPr lang="en-GB" baseline="0" dirty="0"/>
              <a:t>Wanted to work close to </a:t>
            </a:r>
            <a:r>
              <a:rPr lang="en-GB" baseline="0" dirty="0" err="1"/>
              <a:t>cavitiy</a:t>
            </a:r>
            <a:r>
              <a:rPr lang="en-GB" baseline="0" dirty="0"/>
              <a:t> operating conditions </a:t>
            </a:r>
            <a:r>
              <a:rPr lang="en-GB" baseline="0" dirty="0" err="1"/>
              <a:t>ie</a:t>
            </a:r>
            <a:r>
              <a:rPr lang="en-GB" baseline="0" dirty="0"/>
              <a:t> &gt;200 </a:t>
            </a:r>
            <a:r>
              <a:rPr lang="en-GB" baseline="0" dirty="0" err="1"/>
              <a:t>mT</a:t>
            </a:r>
            <a:r>
              <a:rPr lang="en-GB" baseline="0" dirty="0"/>
              <a:t> ~2 K.</a:t>
            </a:r>
          </a:p>
          <a:p>
            <a:r>
              <a:rPr lang="en-GB" baseline="0" dirty="0"/>
              <a:t>Area underneath the curve represents how many vortices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1279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405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Should I cite the paper which says less than 0.05 degrees for a thin film in a parallel field?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Tobis</a:t>
            </a:r>
            <a:r>
              <a:rPr lang="en-GB" dirty="0"/>
              <a:t> paper https://doi.org/10.1103/PhysRevAccelBeams.21.032002 - </a:t>
            </a:r>
            <a:r>
              <a:rPr lang="en-GB" sz="1200" dirty="0" err="1"/>
              <a:t>Junginger</a:t>
            </a:r>
            <a:r>
              <a:rPr lang="en-GB" sz="1200" dirty="0"/>
              <a:t>, T., </a:t>
            </a:r>
            <a:r>
              <a:rPr lang="en-GB" sz="1200" dirty="0" err="1"/>
              <a:t>Abidi</a:t>
            </a:r>
            <a:r>
              <a:rPr lang="en-GB" sz="1200" dirty="0"/>
              <a:t>, S. H., </a:t>
            </a:r>
            <a:r>
              <a:rPr lang="en-GB" sz="1200" dirty="0" err="1"/>
              <a:t>Maffett</a:t>
            </a:r>
            <a:r>
              <a:rPr lang="en-GB" sz="1200" dirty="0"/>
              <a:t>, R. D., Buck, T., </a:t>
            </a:r>
            <a:r>
              <a:rPr lang="en-GB" sz="1200" dirty="0" err="1"/>
              <a:t>Dehn</a:t>
            </a:r>
            <a:r>
              <a:rPr lang="en-GB" sz="1200" dirty="0"/>
              <a:t>, M. H., </a:t>
            </a:r>
            <a:r>
              <a:rPr lang="en-GB" sz="1200" dirty="0" err="1"/>
              <a:t>Gheidi</a:t>
            </a:r>
            <a:r>
              <a:rPr lang="en-GB" sz="1200" dirty="0"/>
              <a:t>, S., </a:t>
            </a:r>
            <a:r>
              <a:rPr lang="en-GB" sz="1200" dirty="0" err="1"/>
              <a:t>Kiefl</a:t>
            </a:r>
            <a:r>
              <a:rPr lang="en-GB" sz="1200" dirty="0"/>
              <a:t>, R., Kolb, P., Storey, D., </a:t>
            </a:r>
            <a:r>
              <a:rPr lang="en-GB" sz="1200" dirty="0" err="1"/>
              <a:t>Thoeng</a:t>
            </a:r>
            <a:r>
              <a:rPr lang="en-GB" sz="1200" dirty="0"/>
              <a:t>, E., Wasserman, W., &amp; </a:t>
            </a:r>
            <a:r>
              <a:rPr lang="en-GB" sz="1200" dirty="0" err="1"/>
              <a:t>Laxdal</a:t>
            </a:r>
            <a:r>
              <a:rPr lang="en-GB" sz="1200" dirty="0"/>
              <a:t>, R. E. (2018). Field of first magnetic flux entry and pinning strength of superconductors for rf application measured with muon spin rotation. </a:t>
            </a:r>
            <a:r>
              <a:rPr lang="en-GB" sz="1200" i="1" dirty="0"/>
              <a:t>Physical Review Accelerators and Beams</a:t>
            </a:r>
            <a:r>
              <a:rPr lang="en-GB" sz="1200" dirty="0"/>
              <a:t>, </a:t>
            </a:r>
            <a:r>
              <a:rPr lang="en-GB" sz="1200" i="1" dirty="0"/>
              <a:t>21</a:t>
            </a:r>
            <a:r>
              <a:rPr lang="en-GB" sz="1200" dirty="0"/>
              <a:t>(3), 32002. </a:t>
            </a:r>
            <a:endParaRPr lang="en-GB" sz="1200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44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effectLst/>
              </a:rPr>
              <a:t>Kubo, T. (2017). Multilayer coating for higher accelerating fields in superconducting radio-frequency cavities: a review of theoretical aspects. In </a:t>
            </a:r>
            <a:r>
              <a:rPr lang="en-GB" i="1" dirty="0">
                <a:effectLst/>
              </a:rPr>
              <a:t>Superconductor Science and Technology</a:t>
            </a:r>
            <a:r>
              <a:rPr lang="en-GB" dirty="0">
                <a:effectLst/>
              </a:rPr>
              <a:t> (Vol. 30, Issue 2). https://doi.org/10.1088/1361-6668/30/2/023001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80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Talk about the difficulties depositing multilayer on 3D ellipsoid – why equipment must change to test planar samples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47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Make sure to mention the demagnetization factor of the ellipsoid is due to the flux lines becoming much more concentrated at the largest radius of the ellipsoid.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For baseline </a:t>
            </a:r>
            <a:r>
              <a:rPr lang="en-GB" baseline="0" dirty="0" err="1"/>
              <a:t>Hvp</a:t>
            </a:r>
            <a:r>
              <a:rPr lang="en-GB" baseline="0" dirty="0"/>
              <a:t> +/- 14 </a:t>
            </a:r>
            <a:r>
              <a:rPr lang="en-GB" baseline="0" dirty="0" err="1"/>
              <a:t>Oe</a:t>
            </a:r>
            <a:r>
              <a:rPr lang="en-GB" baseline="0" dirty="0"/>
              <a:t> </a:t>
            </a:r>
            <a:r>
              <a:rPr lang="en-GB" baseline="0" dirty="0" err="1"/>
              <a:t>ie</a:t>
            </a:r>
            <a:r>
              <a:rPr lang="en-GB" baseline="0" dirty="0"/>
              <a:t> 1.4 </a:t>
            </a:r>
            <a:r>
              <a:rPr lang="en-GB" baseline="0" dirty="0" err="1"/>
              <a:t>mT</a:t>
            </a:r>
            <a:endParaRPr lang="en-GB" baseline="0" dirty="0"/>
          </a:p>
          <a:p>
            <a:r>
              <a:rPr lang="en-GB" dirty="0"/>
              <a:t>Not Hc1 for the flat sample, but show that it correlates with the ellipsoid sample . Don’t know the geometry effects of the flat sample and pinning in the sample yet, difficult to determine hc1 for non elliptical and non annealed sample.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239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 that the</a:t>
            </a:r>
            <a:r>
              <a:rPr lang="en-GB" baseline="0" dirty="0"/>
              <a:t> </a:t>
            </a:r>
            <a:r>
              <a:rPr lang="en-GB" baseline="0" dirty="0" err="1"/>
              <a:t>Nb</a:t>
            </a:r>
            <a:r>
              <a:rPr lang="en-GB" baseline="0" dirty="0"/>
              <a:t> ellipsoid is Eds </a:t>
            </a:r>
            <a:r>
              <a:rPr lang="en-GB" baseline="0" dirty="0" err="1"/>
              <a:t>talk</a:t>
            </a:r>
            <a:r>
              <a:rPr lang="en-GB" dirty="0" err="1"/>
              <a:t>samples</a:t>
            </a:r>
            <a:r>
              <a:rPr lang="en-GB" dirty="0"/>
              <a:t> are</a:t>
            </a:r>
            <a:r>
              <a:rPr lang="en-GB" baseline="0" dirty="0"/>
              <a:t> the same as those used in Beta NMR – Eds talk.</a:t>
            </a:r>
          </a:p>
          <a:p>
            <a:r>
              <a:rPr lang="en-GB" baseline="0" dirty="0"/>
              <a:t>Ellipsoid has been 1400 degree annealed with weak pinning – no edge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50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Make sure to mention the demagnetization factor of the ellipsoid is due to the flux lines becoming much more concentrated at the largest radius of the ellipsoid.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For baseline </a:t>
            </a:r>
            <a:r>
              <a:rPr lang="en-GB" baseline="0" dirty="0" err="1"/>
              <a:t>Hvp</a:t>
            </a:r>
            <a:r>
              <a:rPr lang="en-GB" baseline="0" dirty="0"/>
              <a:t> +/- 14 </a:t>
            </a:r>
            <a:r>
              <a:rPr lang="en-GB" baseline="0" dirty="0" err="1"/>
              <a:t>Oe</a:t>
            </a:r>
            <a:r>
              <a:rPr lang="en-GB" baseline="0" dirty="0"/>
              <a:t> </a:t>
            </a:r>
            <a:r>
              <a:rPr lang="en-GB" baseline="0" dirty="0" err="1"/>
              <a:t>ie</a:t>
            </a:r>
            <a:r>
              <a:rPr lang="en-GB" baseline="0" dirty="0"/>
              <a:t> 1.4 </a:t>
            </a:r>
            <a:r>
              <a:rPr lang="en-GB" baseline="0" dirty="0" err="1"/>
              <a:t>mT</a:t>
            </a:r>
            <a:endParaRPr lang="en-GB" baseline="0" dirty="0"/>
          </a:p>
          <a:p>
            <a:r>
              <a:rPr lang="en-GB" dirty="0"/>
              <a:t>Not Hc1 for the flat sample, but show that it correlates with the ellipsoid sample . Don’t know the geometry effects of the flat sample and pinning in the sample yet, difficult to determine hc1 for non elliptical and non annealed sample.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437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051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/>
              <a:t>Cuboid: </a:t>
            </a:r>
            <a:r>
              <a:rPr lang="en-GB" sz="1600" dirty="0" err="1"/>
              <a:t>H</a:t>
            </a:r>
            <a:r>
              <a:rPr lang="en-GB" sz="1600" baseline="-25000" dirty="0" err="1"/>
              <a:t>vp</a:t>
            </a:r>
            <a:r>
              <a:rPr lang="en-GB" sz="1600" dirty="0"/>
              <a:t> (4.2 K) = 115.1 </a:t>
            </a:r>
            <a:r>
              <a:rPr lang="en-GB" sz="1600" dirty="0" err="1"/>
              <a:t>mT</a:t>
            </a:r>
            <a:endParaRPr lang="en-GB" sz="1600" dirty="0"/>
          </a:p>
          <a:p>
            <a:pPr lvl="1"/>
            <a:r>
              <a:rPr lang="en-GB" sz="1600" dirty="0" err="1"/>
              <a:t>H</a:t>
            </a:r>
            <a:r>
              <a:rPr lang="en-GB" sz="1600" baseline="-25000" dirty="0" err="1"/>
              <a:t>vp</a:t>
            </a:r>
            <a:r>
              <a:rPr lang="en-GB" sz="1600" dirty="0"/>
              <a:t>(0 K)= 147.0 </a:t>
            </a:r>
            <a:r>
              <a:rPr lang="en-GB" sz="1600" dirty="0" err="1"/>
              <a:t>mT</a:t>
            </a:r>
            <a:endParaRPr lang="en-GB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OUR METHOD WORKS! Error in the SQUID is +/- 0.8 </a:t>
            </a:r>
            <a:r>
              <a:rPr lang="en-GB" dirty="0" err="1"/>
              <a:t>mT.</a:t>
            </a:r>
            <a:r>
              <a:rPr lang="en-GB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Hall probe error is given by </a:t>
            </a:r>
            <a:r>
              <a:rPr lang="en-GB" dirty="0" err="1"/>
              <a:t>Arepoc</a:t>
            </a:r>
            <a:r>
              <a:rPr lang="en-GB" dirty="0"/>
              <a:t>,</a:t>
            </a:r>
            <a:r>
              <a:rPr lang="en-GB" baseline="0" dirty="0"/>
              <a:t> which states less than 1.5 % error at 4.2 K from 0 – 5 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16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11DCB-4BF2-4CEB-997E-836AED5E1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DB69D-9DF0-4950-A92F-7F3921D50B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190186-1645-4CD2-AE3E-3FB07EC0CB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66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908720"/>
            <a:ext cx="8353176" cy="72008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3CDAFF-7BB4-461B-8309-F06BD616C5A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288" y="908720"/>
            <a:ext cx="8353176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B336D1-478E-4450-8E58-766CC6EB27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288" y="908720"/>
            <a:ext cx="8425184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CE3453-90BD-4F52-ADAC-E1F601B0BD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F156C1-4C42-46B8-8C00-70DB1FE984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864972"/>
            <a:ext cx="8336572" cy="835835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09066D-70F4-436A-A8BC-DCC9ACB122F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79208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F8D21-DABF-47AD-BB33-1299E7930F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0308"/>
            <a:ext cx="1008112" cy="5695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5000"/>
          <a:stretch/>
        </p:blipFill>
        <p:spPr>
          <a:xfrm>
            <a:off x="4996720" y="260648"/>
            <a:ext cx="2095560" cy="52389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37021A61-915D-4A96-81BD-83C38DCD2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71058" y="65009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9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2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0308"/>
            <a:ext cx="1008112" cy="5695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5000"/>
          <a:stretch/>
        </p:blipFill>
        <p:spPr>
          <a:xfrm>
            <a:off x="4996720" y="260648"/>
            <a:ext cx="2095560" cy="52389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B1920C-4015-470D-A1DD-CB0D900AA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71058" y="65009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C59C6E5-DDE3-4435-A978-19B612FC4EC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3.jpe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063/1.2162264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1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hyperlink" Target="https://indi.to/9v78M" TargetMode="Externa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622" y="1971842"/>
            <a:ext cx="6804756" cy="864706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Progress with AC/DC Characterisation facilities at STFC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Daniel Turner</a:t>
            </a:r>
          </a:p>
          <a:p>
            <a:r>
              <a:rPr lang="en-GB" dirty="0"/>
              <a:t>Lancaster University</a:t>
            </a:r>
          </a:p>
          <a:p>
            <a:r>
              <a:rPr lang="en-GB" dirty="0"/>
              <a:t>Daresbury Laboratory</a:t>
            </a:r>
          </a:p>
        </p:txBody>
      </p:sp>
    </p:spTree>
    <p:extLst>
      <p:ext uri="{BB962C8B-B14F-4D97-AF65-F5344CB8AC3E}">
        <p14:creationId xmlns:p14="http://schemas.microsoft.com/office/powerpoint/2010/main" val="1859520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close up of a map&#10;&#10;Description automatically generated">
            <a:extLst>
              <a:ext uri="{FF2B5EF4-FFF2-40B4-BE49-F238E27FC236}">
                <a16:creationId xmlns:a16="http://schemas.microsoft.com/office/drawing/2014/main" id="{3C5C7177-3B20-4BE9-B6DB-C335CDB2AD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1" t="4141" r="9051" b="4141"/>
          <a:stretch/>
        </p:blipFill>
        <p:spPr>
          <a:xfrm>
            <a:off x="1332237" y="858950"/>
            <a:ext cx="6479525" cy="4646917"/>
          </a:xfrm>
          <a:prstGeom prst="rect">
            <a:avLst/>
          </a:prstGeom>
        </p:spPr>
      </p:pic>
      <p:pic>
        <p:nvPicPr>
          <p:cNvPr id="36" name="Picture 35" descr="A close up of a map&#10;&#10;Description automatically generated">
            <a:extLst>
              <a:ext uri="{FF2B5EF4-FFF2-40B4-BE49-F238E27FC236}">
                <a16:creationId xmlns:a16="http://schemas.microsoft.com/office/drawing/2014/main" id="{3689F63A-1C62-46C1-ACFC-CD4A0249FE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2" t="4141" r="9838" b="4141"/>
          <a:stretch/>
        </p:blipFill>
        <p:spPr>
          <a:xfrm>
            <a:off x="1228377" y="830168"/>
            <a:ext cx="6521943" cy="4700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30527"/>
            <a:ext cx="8352928" cy="792088"/>
          </a:xfrm>
        </p:spPr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6897" y="5453316"/>
            <a:ext cx="3552911" cy="1640485"/>
          </a:xfrm>
        </p:spPr>
        <p:txBody>
          <a:bodyPr/>
          <a:lstStyle/>
          <a:p>
            <a:pPr marL="0" indent="0">
              <a:buNone/>
            </a:pPr>
            <a:r>
              <a:rPr lang="en-GB" sz="1600" u="sng" dirty="0"/>
              <a:t>Field penetration experiment, Daresbury Laboratory</a:t>
            </a:r>
          </a:p>
          <a:p>
            <a:pPr marL="685800" lvl="1"/>
            <a:r>
              <a:rPr lang="en-GB" sz="1400" dirty="0"/>
              <a:t>50 mm disk</a:t>
            </a:r>
          </a:p>
          <a:p>
            <a:pPr marL="685800" lvl="1"/>
            <a:r>
              <a:rPr lang="en-GB" sz="1400" dirty="0" err="1"/>
              <a:t>H</a:t>
            </a:r>
            <a:r>
              <a:rPr lang="en-GB" sz="1400" baseline="-25000" dirty="0" err="1"/>
              <a:t>fp</a:t>
            </a:r>
            <a:r>
              <a:rPr lang="en-GB" sz="1400" baseline="-25000" dirty="0"/>
              <a:t> </a:t>
            </a:r>
            <a:r>
              <a:rPr lang="en-GB" sz="1400" dirty="0"/>
              <a:t>(4.2 K) = 115.1 </a:t>
            </a:r>
            <a:r>
              <a:rPr lang="en-GB" sz="1400" dirty="0" err="1"/>
              <a:t>mT</a:t>
            </a:r>
            <a:r>
              <a:rPr lang="en-GB" sz="1400" dirty="0"/>
              <a:t> ± 1.5 %</a:t>
            </a:r>
          </a:p>
          <a:p>
            <a:pPr marL="685800" lvl="1"/>
            <a:r>
              <a:rPr lang="en-GB" sz="1400" dirty="0" err="1"/>
              <a:t>H</a:t>
            </a:r>
            <a:r>
              <a:rPr lang="en-GB" sz="1400" baseline="-25000" dirty="0" err="1"/>
              <a:t>fp</a:t>
            </a:r>
            <a:r>
              <a:rPr lang="en-GB" sz="1400" baseline="-25000" dirty="0"/>
              <a:t> </a:t>
            </a:r>
            <a:r>
              <a:rPr lang="en-GB" sz="1400" dirty="0"/>
              <a:t>(0 K) = 145.0 </a:t>
            </a:r>
            <a:r>
              <a:rPr lang="en-GB" sz="1400" dirty="0" err="1"/>
              <a:t>mT</a:t>
            </a:r>
            <a:r>
              <a:rPr lang="en-GB" sz="1400" dirty="0"/>
              <a:t> ± 1.5 %</a:t>
            </a:r>
          </a:p>
          <a:p>
            <a:pPr marL="685800" lvl="1"/>
            <a:endParaRPr lang="en-GB" sz="1600" dirty="0"/>
          </a:p>
          <a:p>
            <a:pPr marL="685800" lvl="1"/>
            <a:endParaRPr lang="en-GB" sz="1600" dirty="0"/>
          </a:p>
          <a:p>
            <a:pPr marL="685800" lvl="1"/>
            <a:endParaRPr lang="en-GB" sz="1600" dirty="0"/>
          </a:p>
          <a:p>
            <a:pPr marL="400050" lvl="1" indent="0">
              <a:buNone/>
            </a:pPr>
            <a:endParaRPr lang="en-GB" sz="1600" dirty="0"/>
          </a:p>
          <a:p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519120" y="5505867"/>
            <a:ext cx="3654646" cy="1569791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u="sng" dirty="0"/>
              <a:t>VSM magnetometer</a:t>
            </a:r>
            <a:r>
              <a:rPr lang="en-GB" sz="1600" dirty="0"/>
              <a:t> </a:t>
            </a:r>
          </a:p>
          <a:p>
            <a:pPr marL="285750" indent="-285750"/>
            <a:r>
              <a:rPr lang="en-GB" sz="1400" dirty="0"/>
              <a:t>Ellipsoid: </a:t>
            </a:r>
            <a:r>
              <a:rPr lang="en-GB" sz="1400" dirty="0" err="1"/>
              <a:t>H</a:t>
            </a:r>
            <a:r>
              <a:rPr lang="en-GB" sz="1400" baseline="-25000" dirty="0" err="1"/>
              <a:t>vp</a:t>
            </a:r>
            <a:r>
              <a:rPr lang="en-GB" sz="1400" dirty="0"/>
              <a:t>(4.2 K) = 122.2 </a:t>
            </a:r>
            <a:r>
              <a:rPr lang="en-GB" sz="1400" dirty="0" err="1"/>
              <a:t>mT</a:t>
            </a:r>
            <a:endParaRPr lang="en-GB" sz="1400" dirty="0"/>
          </a:p>
          <a:p>
            <a:pPr marL="685800" lvl="1"/>
            <a:r>
              <a:rPr lang="en-GB" sz="1400" dirty="0"/>
              <a:t>Demagnetization factor, 0.87</a:t>
            </a:r>
          </a:p>
          <a:p>
            <a:pPr marL="685800" lvl="1"/>
            <a:r>
              <a:rPr lang="en-GB" sz="1400" dirty="0"/>
              <a:t>H</a:t>
            </a:r>
            <a:r>
              <a:rPr lang="en-GB" sz="1400" baseline="-25000" dirty="0"/>
              <a:t>c1</a:t>
            </a:r>
            <a:r>
              <a:rPr lang="en-GB" sz="1400" dirty="0"/>
              <a:t>(4.2 K)= 140.5 </a:t>
            </a:r>
            <a:r>
              <a:rPr lang="en-GB" sz="1400" dirty="0" err="1"/>
              <a:t>mT</a:t>
            </a:r>
            <a:endParaRPr lang="en-GB" sz="1400" dirty="0"/>
          </a:p>
          <a:p>
            <a:pPr marL="685800" lvl="1"/>
            <a:r>
              <a:rPr lang="en-GB" sz="1400" dirty="0"/>
              <a:t>H</a:t>
            </a:r>
            <a:r>
              <a:rPr lang="en-GB" sz="1400" baseline="-25000" dirty="0"/>
              <a:t>c1</a:t>
            </a:r>
            <a:r>
              <a:rPr lang="en-GB" sz="1400" dirty="0"/>
              <a:t>(0 K)= 179.9 </a:t>
            </a:r>
            <a:r>
              <a:rPr lang="en-GB" sz="1400" dirty="0" err="1"/>
              <a:t>mT</a:t>
            </a:r>
            <a:endParaRPr lang="en-GB" sz="1400" dirty="0"/>
          </a:p>
          <a:p>
            <a:pPr marL="685800" lvl="1"/>
            <a:endParaRPr lang="en-GB" sz="1400" dirty="0"/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E9637E-C39C-4AA8-8689-DFF51B4E7D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15980" r="38975" b="20841"/>
          <a:stretch/>
        </p:blipFill>
        <p:spPr>
          <a:xfrm>
            <a:off x="7276462" y="2519886"/>
            <a:ext cx="1434415" cy="143441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FD04774-B1B3-4F84-B82A-145C7B991344}"/>
              </a:ext>
            </a:extLst>
          </p:cNvPr>
          <p:cNvGrpSpPr/>
          <p:nvPr/>
        </p:nvGrpSpPr>
        <p:grpSpPr>
          <a:xfrm>
            <a:off x="1710767" y="2141214"/>
            <a:ext cx="2737331" cy="2186295"/>
            <a:chOff x="11294612" y="24093055"/>
            <a:chExt cx="2737331" cy="218629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6BE81B7-A69E-4B63-9969-B055946983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5" t="36040" r="22913" b="31426"/>
            <a:stretch/>
          </p:blipFill>
          <p:spPr>
            <a:xfrm>
              <a:off x="11294612" y="24093055"/>
              <a:ext cx="2737331" cy="209702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53F3F0-B29B-49D8-A30D-878C0142F114}"/>
                </a:ext>
              </a:extLst>
            </p:cNvPr>
            <p:cNvSpPr/>
            <p:nvPr/>
          </p:nvSpPr>
          <p:spPr>
            <a:xfrm>
              <a:off x="12544926" y="25601769"/>
              <a:ext cx="131836" cy="21098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257C4A-382C-4F9C-90B2-2501B763198F}"/>
                </a:ext>
              </a:extLst>
            </p:cNvPr>
            <p:cNvSpPr txBox="1"/>
            <p:nvPr/>
          </p:nvSpPr>
          <p:spPr>
            <a:xfrm>
              <a:off x="12676762" y="25540686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HP1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76E8B4E-C12A-4C3F-8B25-192704A2E615}"/>
                </a:ext>
              </a:extLst>
            </p:cNvPr>
            <p:cNvSpPr/>
            <p:nvPr/>
          </p:nvSpPr>
          <p:spPr>
            <a:xfrm>
              <a:off x="11312531" y="25861384"/>
              <a:ext cx="2596626" cy="9726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0B1A337-64A5-4315-9298-CAFD89234D59}"/>
                </a:ext>
              </a:extLst>
            </p:cNvPr>
            <p:cNvSpPr/>
            <p:nvPr/>
          </p:nvSpPr>
          <p:spPr>
            <a:xfrm>
              <a:off x="12400175" y="25977519"/>
              <a:ext cx="276588" cy="15490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610A9E-8A19-4A93-A863-7845AF0952BA}"/>
                </a:ext>
              </a:extLst>
            </p:cNvPr>
            <p:cNvSpPr txBox="1"/>
            <p:nvPr/>
          </p:nvSpPr>
          <p:spPr>
            <a:xfrm>
              <a:off x="12721969" y="25910018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HP2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9E343E3-1E8B-4C5F-9F7D-166C770F305C}"/>
              </a:ext>
            </a:extLst>
          </p:cNvPr>
          <p:cNvSpPr txBox="1"/>
          <p:nvPr/>
        </p:nvSpPr>
        <p:spPr>
          <a:xfrm>
            <a:off x="4345259" y="3745250"/>
            <a:ext cx="108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5121B"/>
                </a:solidFill>
              </a:rPr>
              <a:t>Sample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90347C-06A1-4A21-975A-5E3ED4579CA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08C6C6E-A103-41DD-BAD1-351D475FF9B4}"/>
              </a:ext>
            </a:extLst>
          </p:cNvPr>
          <p:cNvSpPr/>
          <p:nvPr/>
        </p:nvSpPr>
        <p:spPr>
          <a:xfrm>
            <a:off x="7276462" y="2564508"/>
            <a:ext cx="1382234" cy="1365408"/>
          </a:xfrm>
          <a:prstGeom prst="ellipse">
            <a:avLst/>
          </a:prstGeom>
          <a:noFill/>
          <a:ln w="76200" cap="flat" cmpd="sng" algn="ctr">
            <a:solidFill>
              <a:srgbClr val="08DE2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5D00B40-03CB-42BD-BF5C-22FF363B8110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5895820" y="1813869"/>
            <a:ext cx="1583065" cy="950598"/>
          </a:xfrm>
          <a:prstGeom prst="straightConnector1">
            <a:avLst/>
          </a:prstGeom>
          <a:ln w="38100">
            <a:solidFill>
              <a:srgbClr val="08DE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04D7149-12A3-41A6-817C-D5797C0164DD}"/>
              </a:ext>
            </a:extLst>
          </p:cNvPr>
          <p:cNvCxnSpPr>
            <a:cxnSpLocks/>
          </p:cNvCxnSpPr>
          <p:nvPr/>
        </p:nvCxnSpPr>
        <p:spPr>
          <a:xfrm flipH="1">
            <a:off x="6156176" y="3068960"/>
            <a:ext cx="1322710" cy="0"/>
          </a:xfrm>
          <a:prstGeom prst="straightConnector1">
            <a:avLst/>
          </a:prstGeom>
          <a:ln w="38100">
            <a:solidFill>
              <a:srgbClr val="B512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5510739D-C0AC-4D1E-9AE9-A6E6AD0DD8F3}"/>
              </a:ext>
            </a:extLst>
          </p:cNvPr>
          <p:cNvSpPr txBox="1">
            <a:spLocks/>
          </p:cNvSpPr>
          <p:nvPr/>
        </p:nvSpPr>
        <p:spPr>
          <a:xfrm>
            <a:off x="6328475" y="5489288"/>
            <a:ext cx="3654646" cy="1569791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u="sng" dirty="0"/>
              <a:t>VSM magnetometer</a:t>
            </a:r>
            <a:r>
              <a:rPr lang="en-GB" sz="1600" dirty="0"/>
              <a:t> </a:t>
            </a:r>
          </a:p>
          <a:p>
            <a:pPr marL="285750" indent="-285750"/>
            <a:r>
              <a:rPr lang="en-GB" sz="1400" dirty="0"/>
              <a:t>Plate: </a:t>
            </a:r>
            <a:r>
              <a:rPr lang="en-GB" sz="1400" dirty="0" err="1"/>
              <a:t>H</a:t>
            </a:r>
            <a:r>
              <a:rPr lang="en-GB" sz="1400" baseline="-25000" dirty="0" err="1"/>
              <a:t>vp</a:t>
            </a:r>
            <a:r>
              <a:rPr lang="en-GB" sz="1400" dirty="0"/>
              <a:t>(4.2 K) = 83.6 </a:t>
            </a:r>
            <a:r>
              <a:rPr lang="en-GB" sz="1400" dirty="0" err="1"/>
              <a:t>mT</a:t>
            </a:r>
            <a:endParaRPr lang="en-GB" sz="1400" dirty="0"/>
          </a:p>
          <a:p>
            <a:pPr marL="685800" lvl="1"/>
            <a:r>
              <a:rPr lang="en-GB" sz="1400" dirty="0"/>
              <a:t>H</a:t>
            </a:r>
            <a:r>
              <a:rPr lang="en-GB" sz="1400" baseline="-25000" dirty="0"/>
              <a:t>c1</a:t>
            </a:r>
            <a:r>
              <a:rPr lang="en-GB" sz="1400" dirty="0"/>
              <a:t>(0 K)= 105.3 </a:t>
            </a:r>
            <a:r>
              <a:rPr lang="en-GB" sz="1400" dirty="0" err="1"/>
              <a:t>mT</a:t>
            </a:r>
            <a:endParaRPr lang="en-GB" sz="1400" dirty="0"/>
          </a:p>
          <a:p>
            <a:pPr marL="685800" lvl="1"/>
            <a:endParaRPr lang="en-GB" sz="1400" dirty="0"/>
          </a:p>
          <a:p>
            <a:endParaRPr lang="en-GB" sz="1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06C2873-DA4D-4E50-B923-DB82ABD3159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8" t="52825" r="53613" b="37281"/>
          <a:stretch/>
        </p:blipFill>
        <p:spPr>
          <a:xfrm>
            <a:off x="7285764" y="3965430"/>
            <a:ext cx="1462700" cy="88060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069B815-E3B1-4B96-A8C8-C3F66EBF5637}"/>
              </a:ext>
            </a:extLst>
          </p:cNvPr>
          <p:cNvCxnSpPr>
            <a:cxnSpLocks/>
          </p:cNvCxnSpPr>
          <p:nvPr/>
        </p:nvCxnSpPr>
        <p:spPr>
          <a:xfrm flipH="1">
            <a:off x="6156176" y="4405734"/>
            <a:ext cx="119601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70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penetration experiment - Dry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335" y="2913038"/>
            <a:ext cx="1647019" cy="2583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148" r="5109"/>
          <a:stretch/>
        </p:blipFill>
        <p:spPr>
          <a:xfrm>
            <a:off x="3878118" y="2243436"/>
            <a:ext cx="1543226" cy="3252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2108" y="1844824"/>
            <a:ext cx="1629779" cy="36513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966" y="2913038"/>
            <a:ext cx="1788605" cy="25831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2650" y="1844824"/>
            <a:ext cx="1635814" cy="365137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801091" y="2296339"/>
            <a:ext cx="472963" cy="7726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37194" y="2852936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11560" y="4437113"/>
            <a:ext cx="0" cy="13681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83444" y="2198783"/>
            <a:ext cx="2125" cy="10141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3" idx="0"/>
          </p:cNvCxnSpPr>
          <p:nvPr/>
        </p:nvCxnSpPr>
        <p:spPr>
          <a:xfrm flipV="1">
            <a:off x="3166627" y="4365106"/>
            <a:ext cx="71903" cy="13481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6" idx="0"/>
          </p:cNvCxnSpPr>
          <p:nvPr/>
        </p:nvCxnSpPr>
        <p:spPr>
          <a:xfrm flipH="1" flipV="1">
            <a:off x="4684638" y="4437113"/>
            <a:ext cx="36007" cy="18163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266997" y="4463835"/>
            <a:ext cx="0" cy="14202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274054" y="4204618"/>
            <a:ext cx="0" cy="19606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539" y="571324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Stage 1 plate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72888" y="6112895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B5121B"/>
                </a:solidFill>
              </a:rPr>
              <a:t>Cold head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35546" y="5713248"/>
            <a:ext cx="2662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Normal conducting to superconducting joins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203508" y="1558276"/>
            <a:ext cx="171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Thermal radiation shield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90210" y="229633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Stage 2 plate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08200" y="1712392"/>
            <a:ext cx="1084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B5121B"/>
                </a:solidFill>
              </a:rPr>
              <a:t>Large Cu bobbin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63750" y="6253465"/>
            <a:ext cx="171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Thermal radiation shield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10102" y="5884133"/>
            <a:ext cx="171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B5121B"/>
                </a:solidFill>
              </a:rPr>
              <a:t>Vacuum can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F1A0D5-CAC8-4427-859A-DF1CC49EF5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501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penetration experiment - Dry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68106" y="2101717"/>
            <a:ext cx="3974998" cy="237641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600" dirty="0"/>
              <a:t>Resistors – Heaters</a:t>
            </a:r>
          </a:p>
          <a:p>
            <a:pPr>
              <a:buFont typeface="+mj-lt"/>
              <a:buAutoNum type="arabicPeriod"/>
            </a:pPr>
            <a:r>
              <a:rPr lang="en-GB" sz="1600" dirty="0"/>
              <a:t>G10 posts to hold the magnet in position</a:t>
            </a:r>
          </a:p>
          <a:p>
            <a:pPr>
              <a:buFont typeface="+mj-lt"/>
              <a:buAutoNum type="arabicPeriod"/>
            </a:pPr>
            <a:r>
              <a:rPr lang="en-GB" sz="1600" dirty="0"/>
              <a:t>Sample area</a:t>
            </a:r>
          </a:p>
          <a:p>
            <a:pPr>
              <a:buFont typeface="+mj-lt"/>
              <a:buAutoNum type="arabicPeriod"/>
            </a:pPr>
            <a:r>
              <a:rPr lang="en-GB" sz="1600" dirty="0"/>
              <a:t>Hall Probes – One in between dipoles of the yoke, 1 under the sample</a:t>
            </a:r>
          </a:p>
          <a:p>
            <a:pPr>
              <a:buFont typeface="+mj-lt"/>
              <a:buAutoNum type="arabicPeriod"/>
            </a:pPr>
            <a:r>
              <a:rPr lang="en-GB" sz="1600" dirty="0"/>
              <a:t>Thermometer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E147FC-2EDB-42E1-948A-6C03C867C599}"/>
              </a:ext>
            </a:extLst>
          </p:cNvPr>
          <p:cNvGrpSpPr/>
          <p:nvPr/>
        </p:nvGrpSpPr>
        <p:grpSpPr>
          <a:xfrm>
            <a:off x="4932040" y="1750925"/>
            <a:ext cx="3244132" cy="2592288"/>
            <a:chOff x="2663688" y="1351722"/>
            <a:chExt cx="3963508" cy="29567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3688" y="1351722"/>
              <a:ext cx="3963508" cy="295674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498574" y="3329608"/>
              <a:ext cx="288235" cy="208722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84928" y="3329608"/>
              <a:ext cx="288235" cy="208722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54517" y="3433969"/>
              <a:ext cx="176378" cy="904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958328" y="3162300"/>
              <a:ext cx="45719" cy="5334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233144" y="3166110"/>
              <a:ext cx="45719" cy="5334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251523" y="3687436"/>
              <a:ext cx="45719" cy="5334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3947900" y="3705842"/>
              <a:ext cx="45719" cy="5334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4542706" y="3848100"/>
              <a:ext cx="124401" cy="10111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29333" y="3172819"/>
              <a:ext cx="1173854" cy="570212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90995" y="3295469"/>
              <a:ext cx="2882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92844" y="3301801"/>
              <a:ext cx="2882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54517" y="2830094"/>
              <a:ext cx="266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2"/>
                  </a:solidFill>
                </a:rPr>
                <a:t>2</a:t>
              </a: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flipH="1">
              <a:off x="3993619" y="2968594"/>
              <a:ext cx="460898" cy="1937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7" idx="3"/>
            </p:cNvCxnSpPr>
            <p:nvPr/>
          </p:nvCxnSpPr>
          <p:spPr>
            <a:xfrm>
              <a:off x="4721081" y="2968594"/>
              <a:ext cx="496189" cy="1717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65889" y="3457925"/>
              <a:ext cx="212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03084" y="3334962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4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45442" y="3759182"/>
              <a:ext cx="296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00"/>
                  </a:solidFill>
                </a:rPr>
                <a:t>5</a:t>
              </a: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48" y="5087328"/>
            <a:ext cx="6808324" cy="172028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914553" y="4561434"/>
            <a:ext cx="79513" cy="194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610716" y="4650885"/>
            <a:ext cx="75238" cy="18039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743347" y="4650885"/>
            <a:ext cx="75238" cy="180395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045046" y="4561434"/>
            <a:ext cx="79513" cy="194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882723" y="6268920"/>
            <a:ext cx="97871" cy="177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3792036" y="6194273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2EE1C92-A354-40B3-8ADA-AE77ABA7E41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14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2E0-3EF9-4F0A-8B92-4DB7E736E8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Current status </a:t>
            </a:r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DD680ECF-2F78-4E69-B34A-DC362202BB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1292"/>
            <a:ext cx="2487037" cy="5137158"/>
          </a:xfrm>
          <a:prstGeom prst="rect">
            <a:avLst/>
          </a:prstGeom>
        </p:spPr>
      </p:pic>
      <p:pic>
        <p:nvPicPr>
          <p:cNvPr id="7" name="Picture 6" descr="A picture containing table, cake&#10;&#10;Description automatically generated">
            <a:extLst>
              <a:ext uri="{FF2B5EF4-FFF2-40B4-BE49-F238E27FC236}">
                <a16:creationId xmlns:a16="http://schemas.microsoft.com/office/drawing/2014/main" id="{EAB0D860-9271-49EA-B69E-C2374D03B8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938" y="1731292"/>
            <a:ext cx="2487037" cy="5137158"/>
          </a:xfrm>
          <a:prstGeom prst="rect">
            <a:avLst/>
          </a:prstGeom>
        </p:spPr>
      </p:pic>
      <p:pic>
        <p:nvPicPr>
          <p:cNvPr id="9" name="Picture 8" descr="A picture containing food&#10;&#10;Description automatically generated">
            <a:extLst>
              <a:ext uri="{FF2B5EF4-FFF2-40B4-BE49-F238E27FC236}">
                <a16:creationId xmlns:a16="http://schemas.microsoft.com/office/drawing/2014/main" id="{1FBFAB9D-0F6D-4F33-AAE0-D6DE8F525D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7" t="21650" r="26143" b="39501"/>
          <a:stretch/>
        </p:blipFill>
        <p:spPr>
          <a:xfrm rot="16200000">
            <a:off x="6186027" y="921355"/>
            <a:ext cx="1800201" cy="2664296"/>
          </a:xfrm>
          <a:prstGeom prst="rect">
            <a:avLst/>
          </a:prstGeom>
        </p:spPr>
      </p:pic>
      <p:pic>
        <p:nvPicPr>
          <p:cNvPr id="11" name="Picture 10" descr="A picture containing table, cup, coffee, cluttered&#10;&#10;Description automatically generated">
            <a:extLst>
              <a:ext uri="{FF2B5EF4-FFF2-40B4-BE49-F238E27FC236}">
                <a16:creationId xmlns:a16="http://schemas.microsoft.com/office/drawing/2014/main" id="{07CA4C15-FBA0-45C2-8AC0-3050C591BD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3" t="6261" r="37400" b="11121"/>
          <a:stretch/>
        </p:blipFill>
        <p:spPr>
          <a:xfrm>
            <a:off x="5226975" y="3184088"/>
            <a:ext cx="3528392" cy="3672408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A103E57-AB37-4554-9281-932951AAE27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1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libri" pitchFamily="80" charset="0"/>
              </a:rPr>
              <a:t>Thanks for listening, any questions?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latin typeface="Calibri" pitchFamily="80" charset="0"/>
              </a:rPr>
              <a:t>21</a:t>
            </a:r>
            <a:r>
              <a:rPr lang="en-US" baseline="30000" dirty="0">
                <a:latin typeface="Calibri" pitchFamily="80" charset="0"/>
              </a:rPr>
              <a:t>st</a:t>
            </a:r>
            <a:r>
              <a:rPr lang="en-US" dirty="0">
                <a:latin typeface="Calibri" pitchFamily="80" charset="0"/>
              </a:rPr>
              <a:t> April 2020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alibri" pitchFamily="80" charset="0"/>
              </a:rPr>
              <a:t>daniel.turner@cockcroft.ac.uk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D444E-70AB-4063-8855-4431A00D0D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23341-9CA1-40F4-B1D4-5EB9DA507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88FC7AA-F511-4BCD-8422-C6A761781A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2" name="Picture 11" descr="A screenshot of a map&#10;&#10;Description automatically generated">
            <a:extLst>
              <a:ext uri="{FF2B5EF4-FFF2-40B4-BE49-F238E27FC236}">
                <a16:creationId xmlns:a16="http://schemas.microsoft.com/office/drawing/2014/main" id="{9F558421-E9B2-40F7-8892-ADF72E54E7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t="2080" r="8651" b="593"/>
          <a:stretch/>
        </p:blipFill>
        <p:spPr>
          <a:xfrm>
            <a:off x="107321" y="916634"/>
            <a:ext cx="8929358" cy="503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22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79103-5AE2-4F43-86B7-EE945CF8EB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7C8167-4F0F-4264-8E7C-6B740FDCA5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7000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900" dirty="0"/>
              <a:t>3</a:t>
            </a:r>
            <a:r>
              <a:rPr lang="en-GB" sz="2900" baseline="30000" dirty="0"/>
              <a:t>rd</a:t>
            </a:r>
            <a:r>
              <a:rPr lang="en-GB" sz="2900" dirty="0"/>
              <a:t> Harmonic Systems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79512" y="1844824"/>
            <a:ext cx="4591272" cy="4752975"/>
          </a:xfrm>
        </p:spPr>
        <p:txBody>
          <a:bodyPr/>
          <a:lstStyle/>
          <a:p>
            <a:r>
              <a:rPr lang="en-GB" dirty="0"/>
              <a:t>Designed to act close to cavity conditions – as low as 2 K, parallel B &gt; 200 </a:t>
            </a:r>
            <a:r>
              <a:rPr lang="en-GB" dirty="0" err="1"/>
              <a:t>mT</a:t>
            </a:r>
            <a:r>
              <a:rPr lang="en-GB" dirty="0"/>
              <a:t>, applied from one side of the sample to the other.</a:t>
            </a:r>
          </a:p>
          <a:p>
            <a:r>
              <a:rPr lang="en-GB" dirty="0"/>
              <a:t>A parallel field applied by solenoid, reflected initially by the sample, acting as a magnetic mirror.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115615"/>
            <a:ext cx="8784976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i="1" baseline="30000" dirty="0"/>
          </a:p>
          <a:p>
            <a:r>
              <a:rPr lang="en-GB" sz="1000" i="1" baseline="30000" dirty="0"/>
              <a:t>1</a:t>
            </a:r>
            <a:r>
              <a:rPr lang="en-GB" sz="1000" i="1" dirty="0"/>
              <a:t>Antoine CZ, </a:t>
            </a:r>
            <a:r>
              <a:rPr lang="en-GB" sz="1000" i="1" dirty="0" err="1"/>
              <a:t>Aburas</a:t>
            </a:r>
            <a:r>
              <a:rPr lang="en-GB" sz="1000" i="1" dirty="0"/>
              <a:t> M, Four A, Weiss F, Iwashita Y, </a:t>
            </a:r>
            <a:r>
              <a:rPr lang="en-GB" sz="1000" i="1" dirty="0" err="1"/>
              <a:t>Hayano</a:t>
            </a:r>
            <a:r>
              <a:rPr lang="en-GB" sz="1000" i="1" dirty="0"/>
              <a:t> H, et al. Optimization of tailored multilayer superconductors for RF application and protection against premature vortex penetration. </a:t>
            </a:r>
            <a:r>
              <a:rPr lang="en-GB" sz="1000" i="1" dirty="0" err="1"/>
              <a:t>Supercond</a:t>
            </a:r>
            <a:r>
              <a:rPr lang="en-GB" sz="1000" i="1" dirty="0"/>
              <a:t> </a:t>
            </a:r>
            <a:r>
              <a:rPr lang="en-GB" sz="1000" i="1" dirty="0" err="1"/>
              <a:t>Sci</a:t>
            </a:r>
            <a:r>
              <a:rPr lang="en-GB" sz="1000" i="1" dirty="0"/>
              <a:t> Technol. 2019;32(8). </a:t>
            </a:r>
            <a:endParaRPr lang="en-GB" sz="1000" baseline="30000" dirty="0"/>
          </a:p>
          <a:p>
            <a:r>
              <a:rPr lang="en-GB" sz="1000" baseline="30000" dirty="0"/>
              <a:t>2</a:t>
            </a:r>
            <a:r>
              <a:rPr lang="en-GB" sz="1000" dirty="0"/>
              <a:t>Ito H, </a:t>
            </a:r>
            <a:r>
              <a:rPr lang="en-GB" sz="1000" dirty="0" err="1"/>
              <a:t>Hayano</a:t>
            </a:r>
            <a:r>
              <a:rPr lang="en-GB" sz="1000" dirty="0"/>
              <a:t> H, Kubo T, Saeki T. Lower Critical Field Measurement System based on Third-Harmonic Method for Superconducting RF Materials. </a:t>
            </a:r>
            <a:r>
              <a:rPr lang="en-GB" sz="1000" dirty="0" err="1"/>
              <a:t>Nucl</a:t>
            </a:r>
            <a:r>
              <a:rPr lang="en-GB" sz="1000" dirty="0"/>
              <a:t> Instruments Methods </a:t>
            </a:r>
            <a:r>
              <a:rPr lang="en-GB" sz="1000" dirty="0" err="1"/>
              <a:t>Phys</a:t>
            </a:r>
            <a:r>
              <a:rPr lang="en-GB" sz="1000" dirty="0"/>
              <a:t> Res Sect A </a:t>
            </a:r>
            <a:r>
              <a:rPr lang="en-GB" sz="1000" dirty="0" err="1"/>
              <a:t>Accel</a:t>
            </a:r>
            <a:r>
              <a:rPr lang="en-GB" sz="1000" dirty="0"/>
              <a:t> Spectrometers, Detect </a:t>
            </a:r>
            <a:r>
              <a:rPr lang="en-GB" sz="1000" dirty="0" err="1"/>
              <a:t>Assoc</a:t>
            </a:r>
            <a:r>
              <a:rPr lang="en-GB" sz="1000" dirty="0"/>
              <a:t> Equip 955. 2020;955. </a:t>
            </a:r>
            <a:endParaRPr lang="en-GB" sz="1000" i="1" baseline="30000" dirty="0"/>
          </a:p>
          <a:p>
            <a:endParaRPr lang="en-GB" sz="1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760837" y="3528431"/>
            <a:ext cx="4286250" cy="2419350"/>
            <a:chOff x="4759710" y="1671289"/>
            <a:chExt cx="4286250" cy="24193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9710" y="1671289"/>
              <a:ext cx="4286250" cy="241935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532440" y="3232130"/>
              <a:ext cx="2400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82618" y="1677320"/>
            <a:ext cx="4061382" cy="1833901"/>
            <a:chOff x="4950296" y="4137698"/>
            <a:chExt cx="4061382" cy="18339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1314"/>
            <a:stretch/>
          </p:blipFill>
          <p:spPr>
            <a:xfrm>
              <a:off x="4950296" y="4137698"/>
              <a:ext cx="4053186" cy="183390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748464" y="422131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1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83808-1093-4AA3-873F-72D673570FF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965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Harmonic - KEK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700808"/>
            <a:ext cx="6192688" cy="48514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Ito H, </a:t>
            </a:r>
            <a:r>
              <a:rPr lang="en-GB" sz="1000" i="1" dirty="0" err="1"/>
              <a:t>Hayano</a:t>
            </a:r>
            <a:r>
              <a:rPr lang="en-GB" sz="1000" i="1" dirty="0"/>
              <a:t> H, Kubo T, Saeki T, Katayama R, Iwashita Y, et al. Lower Critical Field Measurement of </a:t>
            </a:r>
            <a:r>
              <a:rPr lang="en-GB" sz="1000" i="1" dirty="0" err="1"/>
              <a:t>NbN</a:t>
            </a:r>
            <a:r>
              <a:rPr lang="en-GB" sz="1000" i="1" dirty="0"/>
              <a:t> Multilayer Thin Film Superconductor at KEK. </a:t>
            </a:r>
            <a:r>
              <a:rPr lang="en-GB" sz="1000" i="1" dirty="0" err="1"/>
              <a:t>Proc</a:t>
            </a:r>
            <a:r>
              <a:rPr lang="en-GB" sz="1000" i="1" dirty="0"/>
              <a:t> SRF2019. 2019;0–4. </a:t>
            </a:r>
            <a:endParaRPr lang="en-GB" sz="1000" i="1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56D3A4-9AE2-42B9-A3E9-ECD7EE76C0F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400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792088"/>
          </a:xfrm>
        </p:spPr>
        <p:txBody>
          <a:bodyPr/>
          <a:lstStyle/>
          <a:p>
            <a:r>
              <a:rPr lang="en-GB" dirty="0"/>
              <a:t>Commercial magnetometry - VSM/SQUID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D0DCD57-F47D-4850-84F2-E23FBA2CA0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040" y="1766027"/>
            <a:ext cx="5400847" cy="4752975"/>
          </a:xfrm>
        </p:spPr>
        <p:txBody>
          <a:bodyPr/>
          <a:lstStyle/>
          <a:p>
            <a:r>
              <a:rPr lang="en-GB" dirty="0"/>
              <a:t>Field is applied over the whole sample.</a:t>
            </a:r>
          </a:p>
          <a:p>
            <a:r>
              <a:rPr lang="en-GB" dirty="0"/>
              <a:t>Field is applied by electromagnet, therefore the orientation of the sample is key.</a:t>
            </a:r>
          </a:p>
          <a:p>
            <a:r>
              <a:rPr lang="en-GB" dirty="0"/>
              <a:t>Non-ellipsoidal/spherical samples will experience edge effects.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1E638A-F0D6-415E-AAC3-FADF855F5C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27" t="53385" r="10294" b="16194"/>
          <a:stretch/>
        </p:blipFill>
        <p:spPr>
          <a:xfrm>
            <a:off x="2758181" y="4475588"/>
            <a:ext cx="2383128" cy="14043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DB42579-1CC3-41C3-B0C2-1EC55B09BEB8}"/>
              </a:ext>
            </a:extLst>
          </p:cNvPr>
          <p:cNvSpPr txBox="1"/>
          <p:nvPr/>
        </p:nvSpPr>
        <p:spPr>
          <a:xfrm>
            <a:off x="0" y="6192753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>
                <a:solidFill>
                  <a:srgbClr val="666666"/>
                </a:solidFill>
              </a:rPr>
              <a:t>Junginger</a:t>
            </a:r>
            <a:r>
              <a:rPr lang="en-GB" sz="1400" i="1" dirty="0">
                <a:solidFill>
                  <a:srgbClr val="666666"/>
                </a:solidFill>
              </a:rPr>
              <a:t>, T., </a:t>
            </a:r>
            <a:r>
              <a:rPr lang="en-GB" sz="1400" i="1" dirty="0" err="1">
                <a:solidFill>
                  <a:srgbClr val="666666"/>
                </a:solidFill>
              </a:rPr>
              <a:t>Abidi</a:t>
            </a:r>
            <a:r>
              <a:rPr lang="en-GB" sz="1400" i="1" dirty="0">
                <a:solidFill>
                  <a:srgbClr val="666666"/>
                </a:solidFill>
              </a:rPr>
              <a:t>, S. H., </a:t>
            </a:r>
            <a:r>
              <a:rPr lang="en-GB" sz="1400" i="1" dirty="0" err="1">
                <a:solidFill>
                  <a:srgbClr val="666666"/>
                </a:solidFill>
              </a:rPr>
              <a:t>Maffett</a:t>
            </a:r>
            <a:r>
              <a:rPr lang="en-GB" sz="1400" i="1" dirty="0">
                <a:solidFill>
                  <a:srgbClr val="666666"/>
                </a:solidFill>
              </a:rPr>
              <a:t>, R. D., Buck, T., </a:t>
            </a:r>
            <a:r>
              <a:rPr lang="en-GB" sz="1400" i="1" dirty="0" err="1">
                <a:solidFill>
                  <a:srgbClr val="666666"/>
                </a:solidFill>
              </a:rPr>
              <a:t>Dehn</a:t>
            </a:r>
            <a:r>
              <a:rPr lang="en-GB" sz="1400" i="1" dirty="0">
                <a:solidFill>
                  <a:srgbClr val="666666"/>
                </a:solidFill>
              </a:rPr>
              <a:t>, M. H., </a:t>
            </a:r>
            <a:r>
              <a:rPr lang="en-GB" sz="1400" i="1" dirty="0" err="1">
                <a:solidFill>
                  <a:srgbClr val="666666"/>
                </a:solidFill>
              </a:rPr>
              <a:t>Gheidi</a:t>
            </a:r>
            <a:r>
              <a:rPr lang="en-GB" sz="1400" i="1" dirty="0">
                <a:solidFill>
                  <a:srgbClr val="666666"/>
                </a:solidFill>
              </a:rPr>
              <a:t>, S., </a:t>
            </a:r>
            <a:r>
              <a:rPr lang="en-GB" sz="1400" i="1" dirty="0" err="1">
                <a:solidFill>
                  <a:srgbClr val="666666"/>
                </a:solidFill>
              </a:rPr>
              <a:t>Kiefl</a:t>
            </a:r>
            <a:r>
              <a:rPr lang="en-GB" sz="1400" i="1" dirty="0">
                <a:solidFill>
                  <a:srgbClr val="666666"/>
                </a:solidFill>
              </a:rPr>
              <a:t>, R., Kolb, P., Storey, D., </a:t>
            </a:r>
            <a:r>
              <a:rPr lang="en-GB" sz="1400" i="1" dirty="0" err="1">
                <a:solidFill>
                  <a:srgbClr val="666666"/>
                </a:solidFill>
              </a:rPr>
              <a:t>Thoeng</a:t>
            </a:r>
            <a:r>
              <a:rPr lang="en-GB" sz="1400" i="1" dirty="0">
                <a:solidFill>
                  <a:srgbClr val="666666"/>
                </a:solidFill>
              </a:rPr>
              <a:t>, E., Wasserman, W., &amp; </a:t>
            </a:r>
            <a:r>
              <a:rPr lang="en-GB" sz="1400" i="1" dirty="0" err="1">
                <a:solidFill>
                  <a:srgbClr val="666666"/>
                </a:solidFill>
              </a:rPr>
              <a:t>Laxdal</a:t>
            </a:r>
            <a:r>
              <a:rPr lang="en-GB" sz="1400" i="1" dirty="0">
                <a:solidFill>
                  <a:srgbClr val="666666"/>
                </a:solidFill>
              </a:rPr>
              <a:t>, R. E. (2018). Field of first magnetic flux entry and pinning strength of superconductors for rf application measured with muon spin rotation. Physical Review Accelerators and Beams, 21(3), 32002. </a:t>
            </a:r>
          </a:p>
          <a:p>
            <a:endParaRPr lang="en-GB" sz="1400" i="1" dirty="0">
              <a:solidFill>
                <a:srgbClr val="666666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438F650-814E-470E-B56B-834F0903CFA4}"/>
              </a:ext>
            </a:extLst>
          </p:cNvPr>
          <p:cNvGrpSpPr/>
          <p:nvPr/>
        </p:nvGrpSpPr>
        <p:grpSpPr>
          <a:xfrm>
            <a:off x="5473005" y="1510277"/>
            <a:ext cx="3574313" cy="4574464"/>
            <a:chOff x="314763" y="1605989"/>
            <a:chExt cx="4351684" cy="505743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2036247-981B-4380-87D1-F678E873A055}"/>
                </a:ext>
              </a:extLst>
            </p:cNvPr>
            <p:cNvSpPr/>
            <p:nvPr/>
          </p:nvSpPr>
          <p:spPr>
            <a:xfrm>
              <a:off x="381091" y="4725144"/>
              <a:ext cx="355892" cy="187106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DB086C-755E-4145-8EE4-7D45AB94A446}"/>
                </a:ext>
              </a:extLst>
            </p:cNvPr>
            <p:cNvCxnSpPr/>
            <p:nvPr/>
          </p:nvCxnSpPr>
          <p:spPr>
            <a:xfrm>
              <a:off x="381091" y="4725144"/>
              <a:ext cx="355892" cy="1871067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1C4CA8B-6855-4338-AD85-9A232A1FD2D3}"/>
                </a:ext>
              </a:extLst>
            </p:cNvPr>
            <p:cNvCxnSpPr/>
            <p:nvPr/>
          </p:nvCxnSpPr>
          <p:spPr>
            <a:xfrm flipH="1">
              <a:off x="392990" y="4725144"/>
              <a:ext cx="350254" cy="1871067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8BF7FAA-E514-4065-8011-113456EE8F58}"/>
                </a:ext>
              </a:extLst>
            </p:cNvPr>
            <p:cNvSpPr/>
            <p:nvPr/>
          </p:nvSpPr>
          <p:spPr>
            <a:xfrm>
              <a:off x="1905592" y="4726285"/>
              <a:ext cx="355892" cy="187106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B7CB6A3-7688-46F5-9DE5-20F7FDFE0B8C}"/>
                </a:ext>
              </a:extLst>
            </p:cNvPr>
            <p:cNvCxnSpPr/>
            <p:nvPr/>
          </p:nvCxnSpPr>
          <p:spPr>
            <a:xfrm>
              <a:off x="1905592" y="4726285"/>
              <a:ext cx="355892" cy="1871067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43CC56D-3BAB-4DA9-9E7B-CFAF17E2E9F8}"/>
                </a:ext>
              </a:extLst>
            </p:cNvPr>
            <p:cNvCxnSpPr/>
            <p:nvPr/>
          </p:nvCxnSpPr>
          <p:spPr>
            <a:xfrm flipH="1">
              <a:off x="1917490" y="4726285"/>
              <a:ext cx="350254" cy="1871067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643A4E5-6070-4C33-A458-250AC16149AB}"/>
                </a:ext>
              </a:extLst>
            </p:cNvPr>
            <p:cNvSpPr/>
            <p:nvPr/>
          </p:nvSpPr>
          <p:spPr>
            <a:xfrm>
              <a:off x="778246" y="5428349"/>
              <a:ext cx="355892" cy="400943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CD01B69-14DF-49F9-8BBE-B661E0D8316C}"/>
                </a:ext>
              </a:extLst>
            </p:cNvPr>
            <p:cNvCxnSpPr/>
            <p:nvPr/>
          </p:nvCxnSpPr>
          <p:spPr>
            <a:xfrm>
              <a:off x="783885" y="5428349"/>
              <a:ext cx="350253" cy="400943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CCFFE74-C72E-4454-A3B8-764C49B69B77}"/>
                </a:ext>
              </a:extLst>
            </p:cNvPr>
            <p:cNvCxnSpPr/>
            <p:nvPr/>
          </p:nvCxnSpPr>
          <p:spPr>
            <a:xfrm flipH="1">
              <a:off x="790146" y="5428349"/>
              <a:ext cx="343992" cy="400943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B727F10-096A-47FD-B3F4-3ADD9375514B}"/>
                </a:ext>
              </a:extLst>
            </p:cNvPr>
            <p:cNvSpPr/>
            <p:nvPr/>
          </p:nvSpPr>
          <p:spPr>
            <a:xfrm>
              <a:off x="1485657" y="5434069"/>
              <a:ext cx="355892" cy="400943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ABCF80D-2610-462A-8DB7-6316E3FB6297}"/>
                </a:ext>
              </a:extLst>
            </p:cNvPr>
            <p:cNvCxnSpPr/>
            <p:nvPr/>
          </p:nvCxnSpPr>
          <p:spPr>
            <a:xfrm>
              <a:off x="1491297" y="5434069"/>
              <a:ext cx="350253" cy="400943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5EF8C77-D823-487B-859D-5606B3C2C7ED}"/>
                </a:ext>
              </a:extLst>
            </p:cNvPr>
            <p:cNvCxnSpPr/>
            <p:nvPr/>
          </p:nvCxnSpPr>
          <p:spPr>
            <a:xfrm flipH="1">
              <a:off x="1497558" y="5434069"/>
              <a:ext cx="343992" cy="400943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25E5899-E7E1-43DD-98D1-DB6E527A9C53}"/>
                </a:ext>
              </a:extLst>
            </p:cNvPr>
            <p:cNvSpPr/>
            <p:nvPr/>
          </p:nvSpPr>
          <p:spPr>
            <a:xfrm>
              <a:off x="1242168" y="2060848"/>
              <a:ext cx="140622" cy="40851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D3D49A9-8FB5-4D85-B64E-649C2AA69A5C}"/>
                </a:ext>
              </a:extLst>
            </p:cNvPr>
            <p:cNvSpPr/>
            <p:nvPr/>
          </p:nvSpPr>
          <p:spPr>
            <a:xfrm>
              <a:off x="1240565" y="5569916"/>
              <a:ext cx="131851" cy="19538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lowchart: Extract 29">
              <a:extLst>
                <a:ext uri="{FF2B5EF4-FFF2-40B4-BE49-F238E27FC236}">
                  <a16:creationId xmlns:a16="http://schemas.microsoft.com/office/drawing/2014/main" id="{5A579543-A583-4D0C-8660-9DA4F886B2D6}"/>
                </a:ext>
              </a:extLst>
            </p:cNvPr>
            <p:cNvSpPr/>
            <p:nvPr/>
          </p:nvSpPr>
          <p:spPr>
            <a:xfrm rot="5400000">
              <a:off x="2084594" y="4101256"/>
              <a:ext cx="366300" cy="360040"/>
            </a:xfrm>
            <a:prstGeom prst="flowChartExtra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Elbow Connector 54">
              <a:extLst>
                <a:ext uri="{FF2B5EF4-FFF2-40B4-BE49-F238E27FC236}">
                  <a16:creationId xmlns:a16="http://schemas.microsoft.com/office/drawing/2014/main" id="{F96CA207-BF39-475D-9672-D4CAA4E5DB17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rot="5400000" flipH="1" flipV="1">
              <a:off x="1363697" y="4714227"/>
              <a:ext cx="1019748" cy="419936"/>
            </a:xfrm>
            <a:prstGeom prst="bentConnector3">
              <a:avLst>
                <a:gd name="adj1" fmla="val 100558"/>
              </a:avLst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457C125-6331-4BDA-83C1-D280D3843A50}"/>
                </a:ext>
              </a:extLst>
            </p:cNvPr>
            <p:cNvSpPr/>
            <p:nvPr/>
          </p:nvSpPr>
          <p:spPr>
            <a:xfrm>
              <a:off x="3337992" y="3831225"/>
              <a:ext cx="1328455" cy="9001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Lock in Amplifier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66EC5B5-F788-45C0-A28A-F30E957AC833}"/>
                </a:ext>
              </a:extLst>
            </p:cNvPr>
            <p:cNvCxnSpPr>
              <a:cxnSpLocks/>
              <a:stCxn id="30" idx="0"/>
              <a:endCxn id="32" idx="1"/>
            </p:cNvCxnSpPr>
            <p:nvPr/>
          </p:nvCxnSpPr>
          <p:spPr>
            <a:xfrm flipV="1">
              <a:off x="2447765" y="4281275"/>
              <a:ext cx="890227" cy="2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04547C3-41EE-4E42-80E2-366572AD427B}"/>
                </a:ext>
              </a:extLst>
            </p:cNvPr>
            <p:cNvSpPr/>
            <p:nvPr/>
          </p:nvSpPr>
          <p:spPr>
            <a:xfrm>
              <a:off x="3272748" y="2325292"/>
              <a:ext cx="1306725" cy="3983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Oscillator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6F82671-7492-450E-8880-ADD330BA4731}"/>
                </a:ext>
              </a:extLst>
            </p:cNvPr>
            <p:cNvSpPr/>
            <p:nvPr/>
          </p:nvSpPr>
          <p:spPr>
            <a:xfrm>
              <a:off x="653127" y="1605989"/>
              <a:ext cx="1306725" cy="1198659"/>
            </a:xfrm>
            <a:prstGeom prst="rect">
              <a:avLst/>
            </a:pr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75692B1-4828-4C55-AC23-5136C24EDC02}"/>
                </a:ext>
              </a:extLst>
            </p:cNvPr>
            <p:cNvSpPr/>
            <p:nvPr/>
          </p:nvSpPr>
          <p:spPr>
            <a:xfrm>
              <a:off x="934292" y="2416082"/>
              <a:ext cx="739836" cy="25388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lowchart: Extract 36">
              <a:extLst>
                <a:ext uri="{FF2B5EF4-FFF2-40B4-BE49-F238E27FC236}">
                  <a16:creationId xmlns:a16="http://schemas.microsoft.com/office/drawing/2014/main" id="{AF51ED81-3449-4FB7-8074-5DCC0A020786}"/>
                </a:ext>
              </a:extLst>
            </p:cNvPr>
            <p:cNvSpPr/>
            <p:nvPr/>
          </p:nvSpPr>
          <p:spPr>
            <a:xfrm rot="16200000">
              <a:off x="2515363" y="2357356"/>
              <a:ext cx="366300" cy="360040"/>
            </a:xfrm>
            <a:prstGeom prst="flowChartExtra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67A73B2-7028-4EF4-9345-B087F677A975}"/>
                </a:ext>
              </a:extLst>
            </p:cNvPr>
            <p:cNvCxnSpPr>
              <a:cxnSpLocks/>
              <a:stCxn id="34" idx="2"/>
              <a:endCxn id="32" idx="0"/>
            </p:cNvCxnSpPr>
            <p:nvPr/>
          </p:nvCxnSpPr>
          <p:spPr>
            <a:xfrm>
              <a:off x="3926111" y="2723657"/>
              <a:ext cx="76109" cy="1107569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E8F5909-3948-47AC-8FC5-CED0CBB886FD}"/>
                </a:ext>
              </a:extLst>
            </p:cNvPr>
            <p:cNvCxnSpPr>
              <a:cxnSpLocks/>
              <a:stCxn id="34" idx="1"/>
              <a:endCxn id="37" idx="2"/>
            </p:cNvCxnSpPr>
            <p:nvPr/>
          </p:nvCxnSpPr>
          <p:spPr>
            <a:xfrm flipH="1">
              <a:off x="2878534" y="2524474"/>
              <a:ext cx="394214" cy="12902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255FC23-98CF-41F7-8F8F-930968A37732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H="1">
              <a:off x="1965466" y="2537376"/>
              <a:ext cx="553027" cy="13655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93">
              <a:extLst>
                <a:ext uri="{FF2B5EF4-FFF2-40B4-BE49-F238E27FC236}">
                  <a16:creationId xmlns:a16="http://schemas.microsoft.com/office/drawing/2014/main" id="{D57DFC49-6F1E-4578-A450-558B8A2ADCE0}"/>
                </a:ext>
              </a:extLst>
            </p:cNvPr>
            <p:cNvCxnSpPr/>
            <p:nvPr/>
          </p:nvCxnSpPr>
          <p:spPr>
            <a:xfrm rot="16200000" flipH="1">
              <a:off x="1023531" y="3154515"/>
              <a:ext cx="1551124" cy="582022"/>
            </a:xfrm>
            <a:prstGeom prst="bentConnector3">
              <a:avLst>
                <a:gd name="adj1" fmla="val 100108"/>
              </a:avLst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5155C31-E7AF-428D-A40A-01F41A180930}"/>
                </a:ext>
              </a:extLst>
            </p:cNvPr>
            <p:cNvSpPr/>
            <p:nvPr/>
          </p:nvSpPr>
          <p:spPr>
            <a:xfrm>
              <a:off x="3436845" y="5200786"/>
              <a:ext cx="1158892" cy="95674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Power supply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4FDD460-0B93-4E33-99BD-A01221861E1A}"/>
                </a:ext>
              </a:extLst>
            </p:cNvPr>
            <p:cNvCxnSpPr>
              <a:stCxn id="42" idx="1"/>
              <a:endCxn id="19" idx="3"/>
            </p:cNvCxnSpPr>
            <p:nvPr/>
          </p:nvCxnSpPr>
          <p:spPr>
            <a:xfrm flipH="1" flipV="1">
              <a:off x="2261484" y="5661818"/>
              <a:ext cx="1175361" cy="17339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7BCE79B-31F2-49EA-A330-C0416CD2DFA3}"/>
                </a:ext>
              </a:extLst>
            </p:cNvPr>
            <p:cNvSpPr txBox="1"/>
            <p:nvPr/>
          </p:nvSpPr>
          <p:spPr>
            <a:xfrm>
              <a:off x="2206980" y="6291264"/>
              <a:ext cx="12532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6"/>
                  </a:solidFill>
                </a:rPr>
                <a:t>Electromagnet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8D8AD3B-2428-4867-8D96-61674DE0524D}"/>
                </a:ext>
              </a:extLst>
            </p:cNvPr>
            <p:cNvSpPr txBox="1"/>
            <p:nvPr/>
          </p:nvSpPr>
          <p:spPr>
            <a:xfrm>
              <a:off x="788116" y="6355651"/>
              <a:ext cx="10198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B5121B"/>
                  </a:solidFill>
                </a:rPr>
                <a:t>Pick up Coil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680293-1532-4615-A19D-3309A61C4772}"/>
                </a:ext>
              </a:extLst>
            </p:cNvPr>
            <p:cNvSpPr txBox="1"/>
            <p:nvPr/>
          </p:nvSpPr>
          <p:spPr>
            <a:xfrm>
              <a:off x="314763" y="4362252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Sample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0491093-9E8B-4EAE-8A19-BA0BE8840EFB}"/>
                </a:ext>
              </a:extLst>
            </p:cNvPr>
            <p:cNvSpPr txBox="1"/>
            <p:nvPr/>
          </p:nvSpPr>
          <p:spPr>
            <a:xfrm>
              <a:off x="1689462" y="3513101"/>
              <a:ext cx="13163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Differential amplifier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4B639AF-1CDC-4787-A55D-590B10103ED7}"/>
                </a:ext>
              </a:extLst>
            </p:cNvPr>
            <p:cNvSpPr txBox="1"/>
            <p:nvPr/>
          </p:nvSpPr>
          <p:spPr>
            <a:xfrm>
              <a:off x="377078" y="3404485"/>
              <a:ext cx="9335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Sample Straw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F28621C-88A4-4473-9A80-CC8BDB6C57E6}"/>
                </a:ext>
              </a:extLst>
            </p:cNvPr>
            <p:cNvCxnSpPr/>
            <p:nvPr/>
          </p:nvCxnSpPr>
          <p:spPr>
            <a:xfrm>
              <a:off x="1480848" y="5427138"/>
              <a:ext cx="0" cy="4670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F071C87C-82AE-4F6B-AA53-030E4CFBDE9E}"/>
                </a:ext>
              </a:extLst>
            </p:cNvPr>
            <p:cNvCxnSpPr/>
            <p:nvPr/>
          </p:nvCxnSpPr>
          <p:spPr>
            <a:xfrm>
              <a:off x="1134492" y="5434069"/>
              <a:ext cx="0" cy="4670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8231464-19C2-4060-A35C-566DC8E59735}"/>
                </a:ext>
              </a:extLst>
            </p:cNvPr>
            <p:cNvSpPr txBox="1"/>
            <p:nvPr/>
          </p:nvSpPr>
          <p:spPr>
            <a:xfrm>
              <a:off x="1955293" y="1933384"/>
              <a:ext cx="22246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Capacitive reference detector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6390954E-78E6-40B1-9A70-BE1522DA7510}"/>
                </a:ext>
              </a:extLst>
            </p:cNvPr>
            <p:cNvCxnSpPr>
              <a:stCxn id="46" idx="3"/>
              <a:endCxn id="29" idx="0"/>
            </p:cNvCxnSpPr>
            <p:nvPr/>
          </p:nvCxnSpPr>
          <p:spPr>
            <a:xfrm>
              <a:off x="1036435" y="4516141"/>
              <a:ext cx="270056" cy="105377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76C9D74C-D209-4768-B480-746D5E097D0D}"/>
                </a:ext>
              </a:extLst>
            </p:cNvPr>
            <p:cNvCxnSpPr>
              <a:stCxn id="51" idx="1"/>
              <a:endCxn id="36" idx="3"/>
            </p:cNvCxnSpPr>
            <p:nvPr/>
          </p:nvCxnSpPr>
          <p:spPr>
            <a:xfrm flipH="1">
              <a:off x="1674128" y="2194994"/>
              <a:ext cx="281165" cy="3480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B54D64F-816C-4312-8645-7A1FDB9E5218}"/>
                </a:ext>
              </a:extLst>
            </p:cNvPr>
            <p:cNvCxnSpPr>
              <a:cxnSpLocks/>
              <a:stCxn id="45" idx="0"/>
              <a:endCxn id="25" idx="2"/>
            </p:cNvCxnSpPr>
            <p:nvPr/>
          </p:nvCxnSpPr>
          <p:spPr>
            <a:xfrm flipV="1">
              <a:off x="1298032" y="5835012"/>
              <a:ext cx="365571" cy="52063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E3AF4F24-14D7-406F-8768-A9C618D9E223}"/>
                </a:ext>
              </a:extLst>
            </p:cNvPr>
            <p:cNvCxnSpPr>
              <a:cxnSpLocks/>
              <a:stCxn id="45" idx="0"/>
              <a:endCxn id="22" idx="2"/>
            </p:cNvCxnSpPr>
            <p:nvPr/>
          </p:nvCxnSpPr>
          <p:spPr>
            <a:xfrm flipH="1" flipV="1">
              <a:off x="956192" y="5829292"/>
              <a:ext cx="341840" cy="52635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9D440227-E45D-4EBD-B4F2-CD45277BB3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763" r="7713" b="59165"/>
          <a:stretch/>
        </p:blipFill>
        <p:spPr>
          <a:xfrm>
            <a:off x="46486" y="4517687"/>
            <a:ext cx="2597851" cy="1320125"/>
          </a:xfrm>
          <a:prstGeom prst="rect">
            <a:avLst/>
          </a:prstGeom>
        </p:spPr>
      </p:pic>
      <p:sp>
        <p:nvSpPr>
          <p:cNvPr id="62" name="Slide Number Placeholder 61">
            <a:extLst>
              <a:ext uri="{FF2B5EF4-FFF2-40B4-BE49-F238E27FC236}">
                <a16:creationId xmlns:a16="http://schemas.microsoft.com/office/drawing/2014/main" id="{2D5374DD-6042-48BF-A2FE-D3E51E8D6D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118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2FADD-31ED-4110-888F-2CD6B485CF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Multilayer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BADF8-D2A8-4A47-B7B9-61057A61C6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0326" y="1682997"/>
            <a:ext cx="5400847" cy="517500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Bulk </a:t>
            </a:r>
            <a:r>
              <a:rPr lang="en-GB" dirty="0" err="1"/>
              <a:t>Nb</a:t>
            </a:r>
            <a:r>
              <a:rPr lang="en-GB" dirty="0"/>
              <a:t> cavities are reaching theoretical limits.</a:t>
            </a:r>
          </a:p>
          <a:p>
            <a:pPr>
              <a:spcBef>
                <a:spcPts val="0"/>
              </a:spcBef>
            </a:pPr>
            <a:r>
              <a:rPr lang="en-GB" dirty="0"/>
              <a:t>One theory to increase these limits is to use layered structures: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B5121B"/>
                </a:solidFill>
              </a:rPr>
              <a:t>S</a:t>
            </a:r>
            <a:r>
              <a:rPr lang="en-GB" dirty="0"/>
              <a:t>uperconducting</a:t>
            </a:r>
            <a:r>
              <a:rPr lang="en-GB" dirty="0">
                <a:solidFill>
                  <a:srgbClr val="B5121B"/>
                </a:solidFill>
              </a:rPr>
              <a:t> </a:t>
            </a:r>
            <a:r>
              <a:rPr lang="en-GB" dirty="0" err="1">
                <a:solidFill>
                  <a:srgbClr val="B5121B"/>
                </a:solidFill>
              </a:rPr>
              <a:t>S</a:t>
            </a:r>
            <a:r>
              <a:rPr lang="en-GB" dirty="0" err="1"/>
              <a:t>uperconducting</a:t>
            </a:r>
            <a:r>
              <a:rPr lang="en-GB" dirty="0"/>
              <a:t> bi layer – Consists of a ‘dirty’ SC layer with a larger </a:t>
            </a:r>
            <a:r>
              <a:rPr lang="el-GR" dirty="0"/>
              <a:t>λ</a:t>
            </a:r>
            <a:r>
              <a:rPr lang="en-GB" baseline="-25000" dirty="0"/>
              <a:t>L</a:t>
            </a:r>
            <a:r>
              <a:rPr lang="en-GB" dirty="0"/>
              <a:t>, followed by SC bulk with smaller </a:t>
            </a:r>
            <a:r>
              <a:rPr lang="el-GR" dirty="0"/>
              <a:t>λ</a:t>
            </a:r>
            <a:r>
              <a:rPr lang="en-GB" baseline="-25000" dirty="0"/>
              <a:t>L</a:t>
            </a:r>
            <a:r>
              <a:rPr lang="en-GB" dirty="0"/>
              <a:t>.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B5121B"/>
                </a:solidFill>
              </a:rPr>
              <a:t>S</a:t>
            </a:r>
            <a:r>
              <a:rPr lang="en-GB" dirty="0"/>
              <a:t>uperconducting </a:t>
            </a:r>
            <a:r>
              <a:rPr lang="en-GB" dirty="0">
                <a:solidFill>
                  <a:srgbClr val="B5121B"/>
                </a:solidFill>
              </a:rPr>
              <a:t>I</a:t>
            </a:r>
            <a:r>
              <a:rPr lang="en-GB" dirty="0"/>
              <a:t>nsulating </a:t>
            </a:r>
            <a:r>
              <a:rPr lang="en-GB" dirty="0">
                <a:solidFill>
                  <a:srgbClr val="B5121B"/>
                </a:solidFill>
              </a:rPr>
              <a:t>S</a:t>
            </a:r>
            <a:r>
              <a:rPr lang="en-GB" dirty="0"/>
              <a:t>uperconducting structure – SC layers separated by a dielectric/insulating layer</a:t>
            </a:r>
          </a:p>
          <a:p>
            <a:pPr marL="0" indent="0">
              <a:buNone/>
            </a:pPr>
            <a:r>
              <a:rPr lang="en-GB" sz="1400" i="1" dirty="0"/>
              <a:t>Kubo, T. (2017). Multilayer coating for higher accelerating fields in superconducting radio-frequency cavities: a review of theoretical aspects. In Superconductor Science and Technology (Vol. 30, Issue 2). https://doi.org/10.1088/1361-6668/30/2/023001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1AA7C0-2E19-4AAA-A6B5-F88A636EB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7475" y="1667021"/>
            <a:ext cx="3329650" cy="2448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ADCE2A-3D10-4D2A-8E30-260541325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563" y="4087886"/>
            <a:ext cx="3341352" cy="244827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F44DB-823F-4D06-A982-17C157A5D5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667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Multilayer testing with VSM/SQUID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844824"/>
            <a:ext cx="3352437" cy="25667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671" y="1844824"/>
            <a:ext cx="3312891" cy="2586892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79512" y="4301818"/>
            <a:ext cx="4358217" cy="2520280"/>
          </a:xfrm>
        </p:spPr>
        <p:txBody>
          <a:bodyPr/>
          <a:lstStyle/>
          <a:p>
            <a:r>
              <a:rPr lang="en-GB" sz="1400" i="1" dirty="0" err="1"/>
              <a:t>Gurevich</a:t>
            </a:r>
            <a:r>
              <a:rPr lang="en-GB" sz="1400" i="1" dirty="0"/>
              <a:t>, A. (2006). Enhancement of </a:t>
            </a:r>
            <a:r>
              <a:rPr lang="en-GB" sz="1400" i="1" dirty="0" err="1"/>
              <a:t>rf</a:t>
            </a:r>
            <a:r>
              <a:rPr lang="en-GB" sz="1400" i="1" dirty="0"/>
              <a:t> breakdown field of superconductors by multilayer coating. Applied Physics Letters, 88(1), 012511. </a:t>
            </a:r>
            <a:r>
              <a:rPr lang="en-GB" sz="1400" i="1" dirty="0">
                <a:hlinkClick r:id="rId5"/>
              </a:rPr>
              <a:t>https://doi.org/10.1063/1.2162264</a:t>
            </a:r>
            <a:endParaRPr lang="en-GB" sz="1400" i="1" dirty="0"/>
          </a:p>
          <a:p>
            <a:pPr marL="285750" indent="-285750"/>
            <a:endParaRPr lang="en-GB" sz="1800" dirty="0"/>
          </a:p>
          <a:p>
            <a:pPr marL="285750" indent="-285750"/>
            <a:r>
              <a:rPr lang="en-GB" sz="1800" dirty="0"/>
              <a:t>Field applied from one side, as will be seen in an SRF cavity.</a:t>
            </a:r>
          </a:p>
          <a:p>
            <a:endParaRPr lang="en-GB" sz="2000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340520" y="4301818"/>
            <a:ext cx="4803480" cy="187220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u="sng" dirty="0"/>
              <a:t>Field applied from a SQUID magnetometer</a:t>
            </a:r>
          </a:p>
          <a:p>
            <a:pPr marL="285750" indent="-285750"/>
            <a:r>
              <a:rPr lang="en-GB" sz="1800" dirty="0"/>
              <a:t>Field enters through insulating layer.</a:t>
            </a:r>
          </a:p>
          <a:p>
            <a:pPr marL="285750" indent="-285750"/>
            <a:r>
              <a:rPr lang="en-GB" sz="1800" dirty="0"/>
              <a:t>Possibilities for testing Multilayer structures:</a:t>
            </a:r>
          </a:p>
          <a:p>
            <a:pPr marL="685800" lvl="1"/>
            <a:r>
              <a:rPr lang="en-GB" sz="1600" dirty="0"/>
              <a:t>Deposit fully coated ellipsoids.</a:t>
            </a:r>
          </a:p>
          <a:p>
            <a:pPr marL="685800" lvl="1"/>
            <a:r>
              <a:rPr lang="en-GB" sz="1600" dirty="0"/>
              <a:t>New characterisation techniques.</a:t>
            </a:r>
          </a:p>
          <a:p>
            <a:pPr marL="685800" lvl="1"/>
            <a:endParaRPr lang="en-GB" sz="1600" dirty="0"/>
          </a:p>
          <a:p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121BF0-3121-4E18-A5E4-FE3E7DD2A834}"/>
              </a:ext>
            </a:extLst>
          </p:cNvPr>
          <p:cNvSpPr txBox="1"/>
          <p:nvPr/>
        </p:nvSpPr>
        <p:spPr>
          <a:xfrm>
            <a:off x="8065316" y="4003913"/>
            <a:ext cx="931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/>
              <a:t>Schematic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65DCC7-3FC9-4F1C-A085-2FAF1A0B9201}"/>
              </a:ext>
            </a:extLst>
          </p:cNvPr>
          <p:cNvSpPr txBox="1"/>
          <p:nvPr/>
        </p:nvSpPr>
        <p:spPr>
          <a:xfrm>
            <a:off x="287524" y="4339557"/>
            <a:ext cx="8568952" cy="2062103"/>
          </a:xfrm>
          <a:prstGeom prst="rect">
            <a:avLst/>
          </a:prstGeom>
          <a:solidFill>
            <a:srgbClr val="B5121B"/>
          </a:solidFill>
        </p:spPr>
        <p:txBody>
          <a:bodyPr wrap="square" rtlCol="0">
            <a:spAutoFit/>
          </a:bodyPr>
          <a:lstStyle/>
          <a:p>
            <a:r>
              <a:rPr lang="en-GB" sz="3200" u="sng" dirty="0">
                <a:solidFill>
                  <a:schemeClr val="bg1"/>
                </a:solidFill>
              </a:rPr>
              <a:t>Why do we need a local magnetometer?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To imitate cavity operation – Field applied from one side of the sample.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Applied field much smaller than the sample to eliminate edge effects.</a:t>
            </a:r>
            <a:endParaRPr lang="en-GB" sz="3200" u="sng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ED939-2077-4193-AB6A-E6786D2A200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96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Nb</a:t>
            </a:r>
            <a:r>
              <a:rPr lang="en-GB" dirty="0"/>
              <a:t> Ellipsoids developed at TRIUMF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-1" y="1700213"/>
            <a:ext cx="5936113" cy="5013325"/>
          </a:xfrm>
          <a:prstGeom prst="rect">
            <a:avLst/>
          </a:prstGeom>
        </p:spPr>
        <p:txBody>
          <a:bodyPr/>
          <a:lstStyle/>
          <a:p>
            <a:r>
              <a:rPr lang="en-GB" sz="2000" dirty="0">
                <a:solidFill>
                  <a:srgbClr val="666666"/>
                </a:solidFill>
              </a:rPr>
              <a:t>Ellipsoids have been machined at TRIUMF with consecutive treatments. One ellipsoid sample will be compared with a planar sample.</a:t>
            </a:r>
          </a:p>
          <a:p>
            <a:r>
              <a:rPr lang="en-GB" sz="2000" dirty="0">
                <a:solidFill>
                  <a:srgbClr val="666666"/>
                </a:solidFill>
              </a:rPr>
              <a:t>All tested in </a:t>
            </a:r>
            <a:r>
              <a:rPr lang="el-GR" sz="2000" dirty="0">
                <a:solidFill>
                  <a:srgbClr val="666666"/>
                </a:solidFill>
              </a:rPr>
              <a:t>β</a:t>
            </a:r>
            <a:r>
              <a:rPr lang="en-GB" sz="2000" dirty="0">
                <a:solidFill>
                  <a:srgbClr val="666666"/>
                </a:solidFill>
              </a:rPr>
              <a:t>-NMR, (presented at TTC by Edward </a:t>
            </a:r>
            <a:r>
              <a:rPr lang="en-GB" sz="2000" dirty="0" err="1">
                <a:solidFill>
                  <a:srgbClr val="666666"/>
                </a:solidFill>
              </a:rPr>
              <a:t>Theong</a:t>
            </a:r>
            <a:r>
              <a:rPr lang="en-GB" sz="2000" dirty="0">
                <a:solidFill>
                  <a:srgbClr val="666666"/>
                </a:solidFill>
              </a:rPr>
              <a:t>, </a:t>
            </a:r>
            <a:r>
              <a:rPr lang="en-GB" sz="2000" dirty="0">
                <a:solidFill>
                  <a:srgbClr val="666666"/>
                </a:solidFill>
                <a:hlinkClick r:id="rId5"/>
              </a:rPr>
              <a:t>https://indi.to/9v78M</a:t>
            </a:r>
            <a:r>
              <a:rPr lang="en-GB" sz="2000" dirty="0">
                <a:solidFill>
                  <a:srgbClr val="666666"/>
                </a:solidFill>
              </a:rPr>
              <a:t>), then sent to Rutherford Appleton Laboratory to be tested via SQUID magnetometer.</a:t>
            </a:r>
          </a:p>
          <a:p>
            <a:endParaRPr lang="en-GB" sz="2000" dirty="0">
              <a:solidFill>
                <a:srgbClr val="666666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666666"/>
              </a:solidFill>
            </a:endParaRPr>
          </a:p>
          <a:p>
            <a:endParaRPr lang="en-GB" sz="1800" dirty="0">
              <a:solidFill>
                <a:srgbClr val="666666"/>
              </a:solidFill>
            </a:endParaRPr>
          </a:p>
        </p:txBody>
      </p:sp>
      <p:pic>
        <p:nvPicPr>
          <p:cNvPr id="7" name="video-1579700150">
            <a:hlinkClick r:id="" action="ppaction://media"/>
            <a:extLst>
              <a:ext uri="{FF2B5EF4-FFF2-40B4-BE49-F238E27FC236}">
                <a16:creationId xmlns:a16="http://schemas.microsoft.com/office/drawing/2014/main" id="{B072CB94-0E3C-41FA-8750-8A0C651FE40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00440" y="1696142"/>
            <a:ext cx="2812351" cy="5013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90DFEC-F984-48C6-9D53-D8233D3C532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8" t="52825" r="53613" b="37281"/>
          <a:stretch/>
        </p:blipFill>
        <p:spPr>
          <a:xfrm>
            <a:off x="1684967" y="4881782"/>
            <a:ext cx="2566175" cy="154494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46B8A69-22C7-4EE4-B5C8-A4034FF12EB5}"/>
              </a:ext>
            </a:extLst>
          </p:cNvPr>
          <p:cNvCxnSpPr>
            <a:cxnSpLocks/>
          </p:cNvCxnSpPr>
          <p:nvPr/>
        </p:nvCxnSpPr>
        <p:spPr>
          <a:xfrm>
            <a:off x="2843808" y="5157787"/>
            <a:ext cx="0" cy="863501"/>
          </a:xfrm>
          <a:prstGeom prst="straightConnector1">
            <a:avLst/>
          </a:prstGeom>
          <a:ln>
            <a:solidFill>
              <a:srgbClr val="B5121B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A173554-5993-479C-AF04-AB5A14BEEB1F}"/>
              </a:ext>
            </a:extLst>
          </p:cNvPr>
          <p:cNvCxnSpPr>
            <a:cxnSpLocks/>
          </p:cNvCxnSpPr>
          <p:nvPr/>
        </p:nvCxnSpPr>
        <p:spPr>
          <a:xfrm flipH="1" flipV="1">
            <a:off x="1979712" y="5406021"/>
            <a:ext cx="1800200" cy="248236"/>
          </a:xfrm>
          <a:prstGeom prst="straightConnector1">
            <a:avLst/>
          </a:prstGeom>
          <a:ln>
            <a:solidFill>
              <a:srgbClr val="B5121B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3D844EE-508F-4631-9FCC-A5777020BB75}"/>
              </a:ext>
            </a:extLst>
          </p:cNvPr>
          <p:cNvSpPr txBox="1"/>
          <p:nvPr/>
        </p:nvSpPr>
        <p:spPr>
          <a:xfrm>
            <a:off x="2483768" y="483511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B5121B"/>
                </a:solidFill>
              </a:rPr>
              <a:t>4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78792B-5F4D-480D-86CE-222566DF03CD}"/>
              </a:ext>
            </a:extLst>
          </p:cNvPr>
          <p:cNvSpPr txBox="1"/>
          <p:nvPr/>
        </p:nvSpPr>
        <p:spPr>
          <a:xfrm>
            <a:off x="3398093" y="572869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B5121B"/>
                </a:solidFill>
              </a:rPr>
              <a:t>10 mm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DD083FF-313A-4CD3-8DCF-824789D8A9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42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 mute="1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00EEF168-41CA-4256-9EED-AB8A31E3FF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t="3487" r="8263" b="9607"/>
          <a:stretch/>
        </p:blipFill>
        <p:spPr>
          <a:xfrm>
            <a:off x="827584" y="1323804"/>
            <a:ext cx="7906390" cy="55579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46" y="912574"/>
            <a:ext cx="8892141" cy="792088"/>
          </a:xfrm>
        </p:spPr>
        <p:txBody>
          <a:bodyPr/>
          <a:lstStyle/>
          <a:p>
            <a:r>
              <a:rPr lang="en-GB" sz="3200" dirty="0"/>
              <a:t>Comparison between </a:t>
            </a:r>
            <a:r>
              <a:rPr lang="en-GB" sz="3200" dirty="0" err="1"/>
              <a:t>Nb</a:t>
            </a:r>
            <a:r>
              <a:rPr lang="en-GB" sz="3200" dirty="0"/>
              <a:t> ellipse and planar sample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8" t="52825" r="53613" b="37281"/>
          <a:stretch/>
        </p:blipFill>
        <p:spPr>
          <a:xfrm>
            <a:off x="1619672" y="5456680"/>
            <a:ext cx="1636428" cy="985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15980" r="38975" b="20841"/>
          <a:stretch/>
        </p:blipFill>
        <p:spPr>
          <a:xfrm>
            <a:off x="46474" y="5138712"/>
            <a:ext cx="1303168" cy="130316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C5E9C4-0FDA-4AD3-B7BC-60A1C7F4B87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ED03AC-750E-4EC2-A4C2-804E5B7738B5}"/>
              </a:ext>
            </a:extLst>
          </p:cNvPr>
          <p:cNvCxnSpPr>
            <a:cxnSpLocks/>
          </p:cNvCxnSpPr>
          <p:nvPr/>
        </p:nvCxnSpPr>
        <p:spPr>
          <a:xfrm flipV="1">
            <a:off x="433100" y="5301208"/>
            <a:ext cx="3826582" cy="232988"/>
          </a:xfrm>
          <a:prstGeom prst="straightConnector1">
            <a:avLst/>
          </a:prstGeom>
          <a:ln w="28575">
            <a:solidFill>
              <a:srgbClr val="6666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C3380B-A7C2-4E6C-81D2-D69B72B59A89}"/>
              </a:ext>
            </a:extLst>
          </p:cNvPr>
          <p:cNvCxnSpPr>
            <a:cxnSpLocks/>
          </p:cNvCxnSpPr>
          <p:nvPr/>
        </p:nvCxnSpPr>
        <p:spPr>
          <a:xfrm>
            <a:off x="4654166" y="4359388"/>
            <a:ext cx="1567893" cy="2496355"/>
          </a:xfrm>
          <a:prstGeom prst="straightConnector1">
            <a:avLst/>
          </a:prstGeom>
          <a:ln>
            <a:solidFill>
              <a:srgbClr val="B5121B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14">
            <a:extLst>
              <a:ext uri="{FF2B5EF4-FFF2-40B4-BE49-F238E27FC236}">
                <a16:creationId xmlns:a16="http://schemas.microsoft.com/office/drawing/2014/main" id="{F693949E-1427-4CD0-ACAB-A1185DD286D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995970" y="4866611"/>
            <a:ext cx="1840603" cy="1589257"/>
          </a:xfrm>
          <a:prstGeom prst="curvedConnector3">
            <a:avLst>
              <a:gd name="adj1" fmla="val 99679"/>
            </a:avLst>
          </a:prstGeom>
          <a:ln>
            <a:solidFill>
              <a:srgbClr val="B5121B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200418-3622-4EF5-9787-D412AC8416BC}"/>
              </a:ext>
            </a:extLst>
          </p:cNvPr>
          <p:cNvCxnSpPr>
            <a:cxnSpLocks/>
          </p:cNvCxnSpPr>
          <p:nvPr/>
        </p:nvCxnSpPr>
        <p:spPr>
          <a:xfrm flipH="1">
            <a:off x="5571979" y="3734623"/>
            <a:ext cx="2344292" cy="0"/>
          </a:xfrm>
          <a:prstGeom prst="straightConnector1">
            <a:avLst/>
          </a:prstGeom>
          <a:ln>
            <a:solidFill>
              <a:srgbClr val="B5121B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2E36C6-8ACB-4452-9C84-989541E974DC}"/>
              </a:ext>
            </a:extLst>
          </p:cNvPr>
          <p:cNvCxnSpPr>
            <a:cxnSpLocks/>
          </p:cNvCxnSpPr>
          <p:nvPr/>
        </p:nvCxnSpPr>
        <p:spPr>
          <a:xfrm flipH="1" flipV="1">
            <a:off x="3439875" y="1511091"/>
            <a:ext cx="1486278" cy="2277026"/>
          </a:xfrm>
          <a:prstGeom prst="straightConnector1">
            <a:avLst/>
          </a:prstGeom>
          <a:ln>
            <a:solidFill>
              <a:srgbClr val="B5121B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14">
            <a:extLst>
              <a:ext uri="{FF2B5EF4-FFF2-40B4-BE49-F238E27FC236}">
                <a16:creationId xmlns:a16="http://schemas.microsoft.com/office/drawing/2014/main" id="{79DE7064-4A7D-447B-9508-01CA1AA0F684}"/>
              </a:ext>
            </a:extLst>
          </p:cNvPr>
          <p:cNvCxnSpPr/>
          <p:nvPr/>
        </p:nvCxnSpPr>
        <p:spPr>
          <a:xfrm rot="5400000">
            <a:off x="728683" y="2012775"/>
            <a:ext cx="1928670" cy="1461730"/>
          </a:xfrm>
          <a:prstGeom prst="curvedConnector3">
            <a:avLst>
              <a:gd name="adj1" fmla="val 98893"/>
            </a:avLst>
          </a:prstGeom>
          <a:ln>
            <a:solidFill>
              <a:srgbClr val="B5121B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391BD64-FC38-44FB-BDD7-366744569A49}"/>
              </a:ext>
            </a:extLst>
          </p:cNvPr>
          <p:cNvCxnSpPr/>
          <p:nvPr/>
        </p:nvCxnSpPr>
        <p:spPr>
          <a:xfrm>
            <a:off x="1550414" y="4528887"/>
            <a:ext cx="2268446" cy="19819"/>
          </a:xfrm>
          <a:prstGeom prst="straightConnector1">
            <a:avLst/>
          </a:prstGeom>
          <a:ln>
            <a:solidFill>
              <a:srgbClr val="B5121B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DE0EC90-48A5-4CCA-A7FF-27542BE675A9}"/>
              </a:ext>
            </a:extLst>
          </p:cNvPr>
          <p:cNvCxnSpPr>
            <a:cxnSpLocks/>
          </p:cNvCxnSpPr>
          <p:nvPr/>
        </p:nvCxnSpPr>
        <p:spPr>
          <a:xfrm>
            <a:off x="4529712" y="4548706"/>
            <a:ext cx="1393242" cy="2298258"/>
          </a:xfrm>
          <a:prstGeom prst="straightConnector1">
            <a:avLst/>
          </a:prstGeom>
          <a:ln>
            <a:solidFill>
              <a:srgbClr val="B5121B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2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close up of a map&#10;&#10;Description automatically generated">
            <a:extLst>
              <a:ext uri="{FF2B5EF4-FFF2-40B4-BE49-F238E27FC236}">
                <a16:creationId xmlns:a16="http://schemas.microsoft.com/office/drawing/2014/main" id="{BD3633DD-28CE-4C2E-8742-97D6562578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1" t="3487" r="9051" b="4712"/>
          <a:stretch/>
        </p:blipFill>
        <p:spPr>
          <a:xfrm>
            <a:off x="3024476" y="1438981"/>
            <a:ext cx="6264034" cy="4495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to determine </a:t>
            </a:r>
            <a:r>
              <a:rPr lang="en-GB" dirty="0" err="1"/>
              <a:t>H</a:t>
            </a:r>
            <a:r>
              <a:rPr lang="en-GB" baseline="-25000" dirty="0" err="1"/>
              <a:t>vp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-36759" y="1700808"/>
                <a:ext cx="3168599" cy="5013325"/>
              </a:xfrm>
            </p:spPr>
            <p:txBody>
              <a:bodyPr/>
              <a:lstStyle/>
              <a:p>
                <a:pPr marL="285750" indent="-285750"/>
                <a:r>
                  <a:rPr lang="en-GB" sz="1600" dirty="0"/>
                  <a:t>Initially, a superconductor will behave like a perfect </a:t>
                </a:r>
                <a:r>
                  <a:rPr lang="en-GB" sz="1600" dirty="0" err="1"/>
                  <a:t>diamagnet</a:t>
                </a:r>
                <a:r>
                  <a:rPr lang="en-GB" sz="1600" dirty="0"/>
                  <a:t>, magnetic moment will decrease linearly with increasing field. The magnetic moment is normalized using:</a:t>
                </a:r>
              </a:p>
              <a:p>
                <a:pPr marL="4000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𝑀𝐾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𝑎𝑝𝑝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b="0" dirty="0"/>
              </a:p>
              <a:p>
                <a:pPr marL="400050" lvl="1" indent="0">
                  <a:buNone/>
                </a:pPr>
                <a:r>
                  <a:rPr lang="en-GB" sz="1600" dirty="0"/>
                  <a:t>Where K is a constant.</a:t>
                </a:r>
              </a:p>
              <a:p>
                <a:pPr marL="285750" indent="-285750"/>
                <a:r>
                  <a:rPr lang="en-GB" sz="1600" dirty="0"/>
                  <a:t>Ellipsoids have a demagnetization factor of 0.87 due to the increased flux density at the equator.</a:t>
                </a:r>
              </a:p>
              <a:p>
                <a:pPr marL="0" indent="0">
                  <a:buNone/>
                </a:pPr>
                <a:r>
                  <a:rPr lang="en-GB" sz="1200" i="1" dirty="0" err="1"/>
                  <a:t>Junginger</a:t>
                </a:r>
                <a:r>
                  <a:rPr lang="en-GB" sz="1200" i="1" dirty="0"/>
                  <a:t>, T. et al. (2018). Physical Review Accelerators and Beams, 21(3), 32002. </a:t>
                </a:r>
                <a:endParaRPr lang="en-GB" sz="1800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-36759" y="1700808"/>
                <a:ext cx="3168599" cy="5013325"/>
              </a:xfrm>
              <a:blipFill>
                <a:blip r:embed="rId4"/>
                <a:stretch>
                  <a:fillRect l="-769" t="-365" r="-2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132BB4C-81A2-4FB0-88ED-200AB5D006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7164288" y="6592267"/>
            <a:ext cx="2057400" cy="365125"/>
          </a:xfrm>
        </p:spPr>
        <p:txBody>
          <a:bodyPr/>
          <a:lstStyle/>
          <a:p>
            <a:fld id="{5C59C6E5-DDE3-4435-A978-19B612FC4EC4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5" name="Picture 24" descr="A close up of a map&#10;&#10;Description automatically generated">
            <a:extLst>
              <a:ext uri="{FF2B5EF4-FFF2-40B4-BE49-F238E27FC236}">
                <a16:creationId xmlns:a16="http://schemas.microsoft.com/office/drawing/2014/main" id="{9FC5B33B-D402-4FC1-AA20-FD4FA1AE10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3500" r="8651" b="4722"/>
          <a:stretch/>
        </p:blipFill>
        <p:spPr>
          <a:xfrm>
            <a:off x="3024476" y="1504082"/>
            <a:ext cx="6264420" cy="44530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2986696" y="3953201"/>
            <a:ext cx="2124986" cy="10192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8ACD9F8-BCAA-434A-9152-D949C5B883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28" y="5949527"/>
            <a:ext cx="8560119" cy="84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1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penetration experiment at Daresbury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Planned for cryogen free system, did not cool to a low enough temperature.</a:t>
            </a:r>
          </a:p>
          <a:p>
            <a:r>
              <a:rPr lang="en-GB" dirty="0"/>
              <a:t>Moved to a LHe open cycle system to ensure suitable method.</a:t>
            </a:r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652120" y="1700808"/>
            <a:ext cx="2737331" cy="2186295"/>
            <a:chOff x="11294612" y="24093055"/>
            <a:chExt cx="2737331" cy="21862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5" t="36040" r="22913" b="31426"/>
            <a:stretch/>
          </p:blipFill>
          <p:spPr>
            <a:xfrm>
              <a:off x="11294612" y="24093055"/>
              <a:ext cx="2737331" cy="209702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2544926" y="25601769"/>
              <a:ext cx="131836" cy="21098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76762" y="25540686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HP1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312531" y="25861384"/>
              <a:ext cx="2596626" cy="9726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400175" y="25977519"/>
              <a:ext cx="276588" cy="15490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721969" y="25910018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HP2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330086" y="3333105"/>
            <a:ext cx="108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5121B"/>
                </a:solidFill>
              </a:rPr>
              <a:t>Sample</a:t>
            </a:r>
          </a:p>
        </p:txBody>
      </p:sp>
      <p:pic>
        <p:nvPicPr>
          <p:cNvPr id="12" name="Picture 11" descr="A picture containing computer&#10;&#10;Description automatically generated">
            <a:extLst>
              <a:ext uri="{FF2B5EF4-FFF2-40B4-BE49-F238E27FC236}">
                <a16:creationId xmlns:a16="http://schemas.microsoft.com/office/drawing/2014/main" id="{FD411D55-95DB-4F8F-901B-DBB812491D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6" t="12148" b="8328"/>
          <a:stretch/>
        </p:blipFill>
        <p:spPr>
          <a:xfrm>
            <a:off x="252342" y="3420504"/>
            <a:ext cx="5336357" cy="33862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57F604-667A-47CA-9DB3-4486DD3D87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 t="4723" b="9437"/>
          <a:stretch/>
        </p:blipFill>
        <p:spPr>
          <a:xfrm>
            <a:off x="356608" y="3587422"/>
            <a:ext cx="5313431" cy="32754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5A6C1D9-3273-4412-9456-74D2C2D068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 t="44683" r="17694" b="9438"/>
          <a:stretch/>
        </p:blipFill>
        <p:spPr>
          <a:xfrm>
            <a:off x="3470411" y="4230208"/>
            <a:ext cx="5612998" cy="2574632"/>
          </a:xfrm>
          <a:prstGeom prst="rect">
            <a:avLst/>
          </a:prstGeom>
          <a:ln w="28575">
            <a:solidFill>
              <a:srgbClr val="B5121B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3FC2BC-C68A-47D3-A370-89458B74C2E5}"/>
              </a:ext>
            </a:extLst>
          </p:cNvPr>
          <p:cNvSpPr txBox="1"/>
          <p:nvPr/>
        </p:nvSpPr>
        <p:spPr>
          <a:xfrm>
            <a:off x="4621767" y="6446874"/>
            <a:ext cx="108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5121B"/>
                </a:solidFill>
              </a:rPr>
              <a:t>Sample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39EBF2-EECF-4CC2-A01A-5B6A1AF19269}"/>
              </a:ext>
            </a:extLst>
          </p:cNvPr>
          <p:cNvSpPr/>
          <p:nvPr/>
        </p:nvSpPr>
        <p:spPr>
          <a:xfrm>
            <a:off x="2051720" y="5949280"/>
            <a:ext cx="1086953" cy="878509"/>
          </a:xfrm>
          <a:prstGeom prst="rect">
            <a:avLst/>
          </a:prstGeom>
          <a:noFill/>
          <a:ln w="28575">
            <a:solidFill>
              <a:srgbClr val="B512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1916972-8387-439F-9AD3-0B942073FB23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138673" y="6339629"/>
            <a:ext cx="785255" cy="48906"/>
          </a:xfrm>
          <a:prstGeom prst="straightConnector1">
            <a:avLst/>
          </a:prstGeom>
          <a:ln w="57150">
            <a:solidFill>
              <a:srgbClr val="B512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83CCF8A-863A-4C88-A69F-AFAF73AB068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2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C3CB-1C09-4CA2-9426-2A754662D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ADC54-2C48-4932-BF8E-261CE14F73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083" y="5445224"/>
            <a:ext cx="8556381" cy="1055678"/>
          </a:xfrm>
        </p:spPr>
        <p:txBody>
          <a:bodyPr/>
          <a:lstStyle/>
          <a:p>
            <a:r>
              <a:rPr lang="en-GB" sz="1800" dirty="0"/>
              <a:t>Original data shows there was some external magnetisation/flux leakage.</a:t>
            </a:r>
          </a:p>
          <a:p>
            <a:r>
              <a:rPr lang="en-GB" sz="1800" dirty="0"/>
              <a:t>This data was removed to determine if the method works, however this means the data is unreliable. For the field of full flux penetration.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7AC03-906F-44B6-A08D-21C7C222B97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59C6E5-DDE3-4435-A978-19B612FC4EC4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596E8DCB-41CE-4353-96C4-F05AD048D1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3478" r="8651" b="15928"/>
          <a:stretch/>
        </p:blipFill>
        <p:spPr>
          <a:xfrm>
            <a:off x="1036471" y="1063038"/>
            <a:ext cx="7071058" cy="43821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1A51D1-8351-43A7-99DF-5CAABC8D0E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15980" r="38975" b="20841"/>
          <a:stretch/>
        </p:blipFill>
        <p:spPr>
          <a:xfrm>
            <a:off x="1979712" y="1700808"/>
            <a:ext cx="1434415" cy="143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936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1A8BA1E043114380F8B46AE97D9BD3" ma:contentTypeVersion="13" ma:contentTypeDescription="Create a new document." ma:contentTypeScope="" ma:versionID="67a96e2a987e5d1fd9bb2963dcd9fbeb">
  <xsd:schema xmlns:xsd="http://www.w3.org/2001/XMLSchema" xmlns:xs="http://www.w3.org/2001/XMLSchema" xmlns:p="http://schemas.microsoft.com/office/2006/metadata/properties" xmlns:ns3="8f85048a-1711-4824-946c-e5c5cb2da52b" xmlns:ns4="f075eea5-0ff9-49bb-8711-68b077905ad2" targetNamespace="http://schemas.microsoft.com/office/2006/metadata/properties" ma:root="true" ma:fieldsID="5a9610a13977146959fe48bc5d6a01c4" ns3:_="" ns4:_="">
    <xsd:import namespace="8f85048a-1711-4824-946c-e5c5cb2da52b"/>
    <xsd:import namespace="f075eea5-0ff9-49bb-8711-68b077905ad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5048a-1711-4824-946c-e5c5cb2da5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5eea5-0ff9-49bb-8711-68b077905ad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598DB1-3FA7-4544-BB67-68BFA868B7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85048a-1711-4824-946c-e5c5cb2da52b"/>
    <ds:schemaRef ds:uri="f075eea5-0ff9-49bb-8711-68b077905a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A8ED3A-684E-4384-9639-FBB20DD7939A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f075eea5-0ff9-49bb-8711-68b077905ad2"/>
    <ds:schemaRef ds:uri="8f85048a-1711-4824-946c-e5c5cb2da52b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5A86E7-CB64-4D17-96F4-7807E97666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16642</TotalTime>
  <Words>1665</Words>
  <Application>Microsoft Office PowerPoint</Application>
  <PresentationFormat>On-screen Show (4:3)</PresentationFormat>
  <Paragraphs>178</Paragraphs>
  <Slides>18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Office Theme</vt:lpstr>
      <vt:lpstr>Slide 2: Text Only</vt:lpstr>
      <vt:lpstr>Progress with AC/DC Characterisation facilities at STFC</vt:lpstr>
      <vt:lpstr>Commercial magnetometry - VSM/SQUID</vt:lpstr>
      <vt:lpstr>Multilayer approach</vt:lpstr>
      <vt:lpstr>Multilayer testing with VSM/SQUID</vt:lpstr>
      <vt:lpstr>Nb Ellipsoids developed at TRIUMF</vt:lpstr>
      <vt:lpstr>Comparison between Nb ellipse and planar sample</vt:lpstr>
      <vt:lpstr>How to determine Hvp</vt:lpstr>
      <vt:lpstr>Field penetration experiment at Daresbury</vt:lpstr>
      <vt:lpstr>PowerPoint Presentation</vt:lpstr>
      <vt:lpstr>Results</vt:lpstr>
      <vt:lpstr>Field penetration experiment - Dry</vt:lpstr>
      <vt:lpstr>Field penetration experiment - Dry</vt:lpstr>
      <vt:lpstr>Current status </vt:lpstr>
      <vt:lpstr>Thanks for listening, any questions?</vt:lpstr>
      <vt:lpstr>PowerPoint Presentation</vt:lpstr>
      <vt:lpstr>PowerPoint Presentation</vt:lpstr>
      <vt:lpstr>3rd Harmonic Systems</vt:lpstr>
      <vt:lpstr>3rd Harmonic - KEK Results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Turner, Daniel (turnerd2) (Student)</cp:lastModifiedBy>
  <cp:revision>140</cp:revision>
  <dcterms:created xsi:type="dcterms:W3CDTF">2011-10-31T13:04:17Z</dcterms:created>
  <dcterms:modified xsi:type="dcterms:W3CDTF">2020-04-21T06:55:53Z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0x010100C21A8BA1E043114380F8B46AE97D9BD3</vt:lpwstr>
  </property>
</Properties>
</file>