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58" r:id="rId2"/>
    <p:sldId id="260" r:id="rId3"/>
    <p:sldId id="259" r:id="rId4"/>
    <p:sldId id="257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1" d="100"/>
          <a:sy n="151" d="100"/>
        </p:scale>
        <p:origin x="201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1" d="100"/>
          <a:sy n="101" d="100"/>
        </p:scale>
        <p:origin x="3468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69CD37-96DF-4E7E-BC9D-DA347EF2879C}" type="datetimeFigureOut">
              <a:rPr lang="en-GB" smtClean="0"/>
              <a:t>23/04/2020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059D8-C7A5-4270-B60C-A69DB9C1A8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873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Follow-up on pumping slot simulations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After the last meeting, frequency domain simulation was run with the pumping slots implemented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202" y="2772166"/>
            <a:ext cx="7308850" cy="253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411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Follow-up on pumping slot simulations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After the last meeting, frequency domain simulation was run with the pumping slots implemented</a:t>
            </a:r>
          </a:p>
          <a:p>
            <a:r>
              <a:rPr lang="en-US" sz="2000" dirty="0" smtClean="0"/>
              <a:t>Results are consistent with </a:t>
            </a:r>
            <a:r>
              <a:rPr lang="en-US" sz="2000" dirty="0" err="1" smtClean="0"/>
              <a:t>eigenmode</a:t>
            </a:r>
            <a:r>
              <a:rPr lang="en-US" sz="2000" dirty="0" smtClean="0"/>
              <a:t> simulation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76" y="2351890"/>
            <a:ext cx="7607300" cy="31928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19350" y="5396468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Even mode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626537" y="539646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Odd mode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979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Follow-up on pumping slot simulations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Separation between the modes ~10 MHz (hopefully sufficient, but measurement will decide)</a:t>
            </a:r>
          </a:p>
          <a:p>
            <a:r>
              <a:rPr lang="en-US" sz="2000" dirty="0" smtClean="0"/>
              <a:t>No unwanted modes appear (as expected)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76" y="2351890"/>
            <a:ext cx="7607300" cy="31928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19350" y="5396468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Even mode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626537" y="539646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Odd mode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9140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Cooling of the FRESCA insert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3584194" cy="466742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Insulating vacuum inside</a:t>
            </a:r>
          </a:p>
          <a:p>
            <a:r>
              <a:rPr lang="en-US" sz="1800" dirty="0" smtClean="0"/>
              <a:t>Primary candidate:</a:t>
            </a:r>
          </a:p>
          <a:p>
            <a:pPr lvl="1"/>
            <a:r>
              <a:rPr lang="en-US" sz="1800" dirty="0" smtClean="0"/>
              <a:t>	</a:t>
            </a:r>
            <a:r>
              <a:rPr lang="en-US" sz="1600" dirty="0" err="1" smtClean="0"/>
              <a:t>Cryocooler</a:t>
            </a:r>
            <a:r>
              <a:rPr lang="en-US" sz="1600" dirty="0" smtClean="0"/>
              <a:t> </a:t>
            </a:r>
          </a:p>
          <a:p>
            <a:pPr lvl="2"/>
            <a:r>
              <a:rPr lang="en-US" sz="1400" dirty="0" smtClean="0"/>
              <a:t>Has a room temperature</a:t>
            </a:r>
            <a:br>
              <a:rPr lang="en-US" sz="1400" dirty="0" smtClean="0"/>
            </a:br>
            <a:r>
              <a:rPr lang="en-US" sz="1400" dirty="0" smtClean="0"/>
              <a:t>side</a:t>
            </a:r>
          </a:p>
          <a:p>
            <a:pPr lvl="2"/>
            <a:r>
              <a:rPr lang="en-US" sz="1400" dirty="0" smtClean="0"/>
              <a:t>And a cold head sticking into the cryostat (</a:t>
            </a:r>
            <a:r>
              <a:rPr lang="en-US" sz="1200" dirty="0" smtClean="0"/>
              <a:t>&lt;300 mm)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 smtClean="0"/>
              <a:t>Kristiof</a:t>
            </a:r>
            <a:r>
              <a:rPr lang="en-US" dirty="0" smtClean="0"/>
              <a:t> Brunner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899" y="1192427"/>
            <a:ext cx="1937155" cy="4800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49900" y="1325606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Outside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207349" y="2552700"/>
            <a:ext cx="166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Lambda plate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978549" y="4361763"/>
            <a:ext cx="768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Insert</a:t>
            </a:r>
            <a:endParaRPr lang="en-GB" dirty="0"/>
          </a:p>
        </p:txBody>
      </p:sp>
      <p:sp>
        <p:nvSpPr>
          <p:cNvPr id="12" name="Left Brace 11"/>
          <p:cNvSpPr/>
          <p:nvPr/>
        </p:nvSpPr>
        <p:spPr>
          <a:xfrm>
            <a:off x="5016501" y="2737366"/>
            <a:ext cx="166256" cy="1840984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eft Brace 12"/>
          <p:cNvSpPr/>
          <p:nvPr/>
        </p:nvSpPr>
        <p:spPr>
          <a:xfrm>
            <a:off x="5016501" y="1466850"/>
            <a:ext cx="166256" cy="122555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841750" y="1885950"/>
            <a:ext cx="1508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~1100 mm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937000" y="3460234"/>
            <a:ext cx="1352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~1250 mm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84380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Cooling of the FRESCA insert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3627177" cy="466742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Insulating vacuum inside</a:t>
            </a:r>
          </a:p>
          <a:p>
            <a:r>
              <a:rPr lang="en-US" sz="1800" dirty="0" smtClean="0"/>
              <a:t>Primary candidate:</a:t>
            </a:r>
          </a:p>
          <a:p>
            <a:pPr lvl="1"/>
            <a:r>
              <a:rPr lang="en-US" sz="1800" dirty="0" smtClean="0"/>
              <a:t>	</a:t>
            </a:r>
            <a:r>
              <a:rPr lang="en-US" sz="1600" dirty="0" err="1" smtClean="0"/>
              <a:t>Cryocooler</a:t>
            </a:r>
            <a:r>
              <a:rPr lang="en-US" sz="1600" dirty="0" smtClean="0"/>
              <a:t> </a:t>
            </a:r>
          </a:p>
          <a:p>
            <a:pPr lvl="2"/>
            <a:r>
              <a:rPr lang="en-US" sz="1400" dirty="0" smtClean="0"/>
              <a:t>Has a room temperature</a:t>
            </a:r>
            <a:br>
              <a:rPr lang="en-US" sz="1400" dirty="0" smtClean="0"/>
            </a:br>
            <a:r>
              <a:rPr lang="en-US" sz="1400" dirty="0" smtClean="0"/>
              <a:t>side</a:t>
            </a:r>
          </a:p>
          <a:p>
            <a:pPr lvl="2"/>
            <a:r>
              <a:rPr lang="en-US" sz="1400" dirty="0" smtClean="0"/>
              <a:t>And a cold head sticking into the cryostat (</a:t>
            </a:r>
            <a:r>
              <a:rPr lang="en-US" sz="1200" dirty="0" smtClean="0"/>
              <a:t>&lt;300 mm)</a:t>
            </a:r>
          </a:p>
          <a:p>
            <a:pPr lvl="2"/>
            <a:r>
              <a:rPr lang="en-US" sz="1200" dirty="0" smtClean="0"/>
              <a:t>Because of this the head is</a:t>
            </a:r>
            <a:br>
              <a:rPr lang="en-US" sz="1200" dirty="0" smtClean="0"/>
            </a:br>
            <a:r>
              <a:rPr lang="en-US" sz="1200" dirty="0" smtClean="0"/>
              <a:t>really high up and is experiencing 300 K radiation</a:t>
            </a:r>
            <a:endParaRPr lang="en-GB" sz="1200" dirty="0"/>
          </a:p>
          <a:p>
            <a:pPr lvl="2"/>
            <a:r>
              <a:rPr lang="en-US" sz="1200" dirty="0" smtClean="0"/>
              <a:t>How does heat get from the insert to the cold head? (helium gas is the most straightforward but then needs a helium circulation system)</a:t>
            </a:r>
            <a:endParaRPr lang="en-US" sz="1200" dirty="0"/>
          </a:p>
          <a:p>
            <a:pPr lvl="1"/>
            <a:r>
              <a:rPr lang="en-US" sz="1400" dirty="0" smtClean="0"/>
              <a:t>Helium vaporization?</a:t>
            </a:r>
          </a:p>
          <a:p>
            <a:pPr lvl="2"/>
            <a:endParaRPr lang="en-US" sz="1200" dirty="0" smtClean="0"/>
          </a:p>
          <a:p>
            <a:pPr lvl="2"/>
            <a:endParaRPr lang="en-US" sz="1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 smtClean="0"/>
              <a:t>Kristiof</a:t>
            </a:r>
            <a:r>
              <a:rPr lang="en-US" dirty="0" smtClean="0"/>
              <a:t> Brunner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899" y="1192427"/>
            <a:ext cx="1937155" cy="4800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49900" y="1325606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Outside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207349" y="2552700"/>
            <a:ext cx="166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Lambda plate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978549" y="4361763"/>
            <a:ext cx="768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Insert</a:t>
            </a:r>
            <a:endParaRPr lang="en-GB" dirty="0"/>
          </a:p>
        </p:txBody>
      </p:sp>
      <p:sp>
        <p:nvSpPr>
          <p:cNvPr id="12" name="Left Brace 11"/>
          <p:cNvSpPr/>
          <p:nvPr/>
        </p:nvSpPr>
        <p:spPr>
          <a:xfrm>
            <a:off x="5016501" y="2737366"/>
            <a:ext cx="166256" cy="1840984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eft Brace 12"/>
          <p:cNvSpPr/>
          <p:nvPr/>
        </p:nvSpPr>
        <p:spPr>
          <a:xfrm>
            <a:off x="5016501" y="1466850"/>
            <a:ext cx="166256" cy="122555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841750" y="1885950"/>
            <a:ext cx="1508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~1100 mm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937000" y="3460234"/>
            <a:ext cx="1352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~1250 mm</a:t>
            </a:r>
            <a:endParaRPr lang="en-GB" sz="1600" dirty="0"/>
          </a:p>
        </p:txBody>
      </p:sp>
      <p:sp>
        <p:nvSpPr>
          <p:cNvPr id="16" name="Rectangle 15"/>
          <p:cNvSpPr/>
          <p:nvPr/>
        </p:nvSpPr>
        <p:spPr>
          <a:xfrm>
            <a:off x="7581900" y="1885950"/>
            <a:ext cx="152400" cy="152400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7620000" y="1422400"/>
            <a:ext cx="76200" cy="463550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7564269" y="1216304"/>
            <a:ext cx="187661" cy="1968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522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Cooling of the FRESCA insert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3695701" cy="466742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Insulating vacuum inside</a:t>
            </a:r>
          </a:p>
          <a:p>
            <a:r>
              <a:rPr lang="en-US" sz="1800" dirty="0" smtClean="0"/>
              <a:t>Primary candidate:</a:t>
            </a:r>
          </a:p>
          <a:p>
            <a:pPr lvl="1"/>
            <a:r>
              <a:rPr lang="en-US" sz="1400" dirty="0" smtClean="0"/>
              <a:t>Helium vaporization</a:t>
            </a:r>
          </a:p>
          <a:p>
            <a:pPr lvl="2"/>
            <a:r>
              <a:rPr lang="en-US" sz="1200" dirty="0" smtClean="0"/>
              <a:t>Currently being used in the </a:t>
            </a:r>
            <a:r>
              <a:rPr lang="en-US" sz="1200" dirty="0" err="1" smtClean="0"/>
              <a:t>cryolab</a:t>
            </a:r>
            <a:r>
              <a:rPr lang="en-US" sz="1200" dirty="0" smtClean="0"/>
              <a:t> for setting the temperature of a smaller sample (~10 cm)</a:t>
            </a:r>
          </a:p>
          <a:p>
            <a:pPr lvl="2"/>
            <a:r>
              <a:rPr lang="en-US" sz="1200" dirty="0" smtClean="0"/>
              <a:t>2 large concerns:</a:t>
            </a:r>
          </a:p>
          <a:p>
            <a:pPr lvl="3"/>
            <a:r>
              <a:rPr lang="en-US" sz="1000" dirty="0" smtClean="0"/>
              <a:t>To set temperature at 50 K might be really challenging with this setup (cold helium gas comes from the bottom goes through heater system and is then passing through the setup)</a:t>
            </a:r>
          </a:p>
          <a:p>
            <a:pPr lvl="3"/>
            <a:r>
              <a:rPr lang="en-US" sz="1000" dirty="0" smtClean="0"/>
              <a:t>Volume at the bottom of the cryostat is really small (~ 40,000 mm^3 = 40 ml)</a:t>
            </a:r>
          </a:p>
          <a:p>
            <a:pPr lvl="3"/>
            <a:r>
              <a:rPr lang="en-US" sz="1000" dirty="0" smtClean="0"/>
              <a:t>For comparison in the setup on the left they are using 3 l of liquid helium for one cycle (2-3 temperature steps)</a:t>
            </a:r>
          </a:p>
          <a:p>
            <a:pPr lvl="3"/>
            <a:endParaRPr lang="en-US" sz="1000" dirty="0" smtClean="0"/>
          </a:p>
          <a:p>
            <a:pPr lvl="2"/>
            <a:endParaRPr lang="en-US" sz="1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 smtClean="0"/>
              <a:t>Kristiof</a:t>
            </a:r>
            <a:r>
              <a:rPr lang="en-US" dirty="0" smtClean="0"/>
              <a:t> Brunner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899" y="1192427"/>
            <a:ext cx="1937155" cy="4800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49900" y="1325606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Outside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207349" y="2552700"/>
            <a:ext cx="166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Lambda plate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978549" y="4361763"/>
            <a:ext cx="768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Insert</a:t>
            </a:r>
            <a:endParaRPr lang="en-GB" dirty="0"/>
          </a:p>
        </p:txBody>
      </p:sp>
      <p:sp>
        <p:nvSpPr>
          <p:cNvPr id="12" name="Left Brace 11"/>
          <p:cNvSpPr/>
          <p:nvPr/>
        </p:nvSpPr>
        <p:spPr>
          <a:xfrm>
            <a:off x="5016501" y="2737366"/>
            <a:ext cx="166256" cy="1840984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eft Brace 12"/>
          <p:cNvSpPr/>
          <p:nvPr/>
        </p:nvSpPr>
        <p:spPr>
          <a:xfrm>
            <a:off x="5016501" y="1466850"/>
            <a:ext cx="166256" cy="122555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841750" y="1885950"/>
            <a:ext cx="1508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~1100 mm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937000" y="3460234"/>
            <a:ext cx="1352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~1250 mm</a:t>
            </a:r>
            <a:endParaRPr lang="en-GB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56" y="2922032"/>
            <a:ext cx="1080345" cy="271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396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Heat load on the FRESCA insert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3584194" cy="466742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There is no significant heat load coming from the measurement itself</a:t>
            </a:r>
          </a:p>
          <a:p>
            <a:r>
              <a:rPr lang="en-US" sz="1800" dirty="0" smtClean="0"/>
              <a:t>Only heat conduction in the stainless steel and heat radiation is playing a role</a:t>
            </a:r>
          </a:p>
          <a:p>
            <a:r>
              <a:rPr lang="en-US" sz="1800" dirty="0" smtClean="0"/>
              <a:t>I am now working on estimating the power of this</a:t>
            </a:r>
          </a:p>
          <a:p>
            <a:pPr lvl="1"/>
            <a:r>
              <a:rPr lang="en-US" sz="1400" dirty="0" smtClean="0"/>
              <a:t>Required for the design of the cooling setup </a:t>
            </a:r>
          </a:p>
          <a:p>
            <a:r>
              <a:rPr lang="en-US" sz="1800" dirty="0" smtClean="0"/>
              <a:t> </a:t>
            </a:r>
          </a:p>
          <a:p>
            <a:pPr lvl="1"/>
            <a:endParaRPr lang="en-US" sz="9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 smtClean="0"/>
              <a:t>Kristiof</a:t>
            </a:r>
            <a:r>
              <a:rPr lang="en-US" dirty="0" smtClean="0"/>
              <a:t> Brunner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899" y="1192427"/>
            <a:ext cx="1937155" cy="4800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49900" y="1325606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Outside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207349" y="2552700"/>
            <a:ext cx="166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Lambda plate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978549" y="4361763"/>
            <a:ext cx="768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Insert</a:t>
            </a:r>
            <a:endParaRPr lang="en-GB" dirty="0"/>
          </a:p>
        </p:txBody>
      </p:sp>
      <p:sp>
        <p:nvSpPr>
          <p:cNvPr id="12" name="Left Brace 11"/>
          <p:cNvSpPr/>
          <p:nvPr/>
        </p:nvSpPr>
        <p:spPr>
          <a:xfrm>
            <a:off x="5016501" y="2737366"/>
            <a:ext cx="166256" cy="1840984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eft Brace 12"/>
          <p:cNvSpPr/>
          <p:nvPr/>
        </p:nvSpPr>
        <p:spPr>
          <a:xfrm>
            <a:off x="5016501" y="1466850"/>
            <a:ext cx="166256" cy="1225550"/>
          </a:xfrm>
          <a:prstGeom prst="lef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841750" y="1885950"/>
            <a:ext cx="1508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~1100 mm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937000" y="3460234"/>
            <a:ext cx="13525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~1250 mm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9432165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168</TotalTime>
  <Words>418</Words>
  <Application>Microsoft Office PowerPoint</Application>
  <PresentationFormat>On-screen Show (4:3)</PresentationFormat>
  <Paragraphs>83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Optima</vt:lpstr>
      <vt:lpstr>CERNCorporate4-3</vt:lpstr>
      <vt:lpstr>Follow-up on pumping slot simulations</vt:lpstr>
      <vt:lpstr>Follow-up on pumping slot simulations</vt:lpstr>
      <vt:lpstr>Follow-up on pumping slot simulations</vt:lpstr>
      <vt:lpstr>Cooling of the FRESCA insert</vt:lpstr>
      <vt:lpstr>Cooling of the FRESCA insert</vt:lpstr>
      <vt:lpstr>Cooling of the FRESCA insert</vt:lpstr>
      <vt:lpstr>Heat load on the FRESCA insert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Kristof Brunner</cp:lastModifiedBy>
  <cp:revision>23</cp:revision>
  <dcterms:created xsi:type="dcterms:W3CDTF">2012-11-30T11:04:26Z</dcterms:created>
  <dcterms:modified xsi:type="dcterms:W3CDTF">2020-04-23T11:52:00Z</dcterms:modified>
</cp:coreProperties>
</file>