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17" r:id="rId2"/>
    <p:sldId id="2546" r:id="rId3"/>
    <p:sldId id="2577" r:id="rId4"/>
    <p:sldId id="2578" r:id="rId5"/>
    <p:sldId id="2579" r:id="rId6"/>
    <p:sldId id="2586" r:id="rId7"/>
    <p:sldId id="2580" r:id="rId8"/>
    <p:sldId id="2600" r:id="rId9"/>
    <p:sldId id="2585" r:id="rId10"/>
    <p:sldId id="2587" r:id="rId11"/>
    <p:sldId id="2590" r:id="rId12"/>
    <p:sldId id="2589" r:id="rId13"/>
    <p:sldId id="2591" r:id="rId14"/>
    <p:sldId id="2592" r:id="rId15"/>
    <p:sldId id="2593" r:id="rId16"/>
    <p:sldId id="2595" r:id="rId17"/>
    <p:sldId id="2584" r:id="rId18"/>
    <p:sldId id="2601" r:id="rId19"/>
    <p:sldId id="2597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ca Malgeri" initials="LM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DB06"/>
    <a:srgbClr val="9A672D"/>
    <a:srgbClr val="81FFFB"/>
    <a:srgbClr val="1FFFFF"/>
    <a:srgbClr val="35FFFC"/>
    <a:srgbClr val="37EFE4"/>
    <a:srgbClr val="D58F3E"/>
    <a:srgbClr val="A26B2D"/>
    <a:srgbClr val="F97BFF"/>
    <a:srgbClr val="00B3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97" autoAdjust="0"/>
    <p:restoredTop sz="95353" autoAdjust="0"/>
  </p:normalViewPr>
  <p:slideViewPr>
    <p:cSldViewPr snapToGrid="0" snapToObjects="1">
      <p:cViewPr>
        <p:scale>
          <a:sx n="140" d="100"/>
          <a:sy n="140" d="100"/>
        </p:scale>
        <p:origin x="1320" y="32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7" d="100"/>
        <a:sy n="77" d="100"/>
      </p:scale>
      <p:origin x="0" y="0"/>
    </p:cViewPr>
  </p:sorterViewPr>
  <p:notesViewPr>
    <p:cSldViewPr snapToGrid="0" snapToObjects="1">
      <p:cViewPr varScale="1">
        <p:scale>
          <a:sx n="87" d="100"/>
          <a:sy n="87" d="100"/>
        </p:scale>
        <p:origin x="-2536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0A0A3-E680-514A-A0D9-5D56161CA2B6}" type="datetimeFigureOut">
              <a:rPr lang="en-US" smtClean="0"/>
              <a:pPr/>
              <a:t>6/9/21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33883A-A103-0047-ADA0-262C0F5B77FD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5438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9B358B-323C-2A4D-B62E-A6954C044CEB}" type="datetimeFigureOut">
              <a:rPr lang="en-US" smtClean="0"/>
              <a:pPr/>
              <a:t>6/9/21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95DDA8-2351-A546-91A9-2672C2503B73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9758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6574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7640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1681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5481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3485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7270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292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953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6363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2133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305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157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1753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1558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319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0162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6537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2354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001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DEA52-0E7F-C542-8340-BEF2FD055820}" type="datetime1">
              <a:rPr lang="fr-FR" smtClean="0"/>
              <a:t>09/06/2021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8D6BF-E975-7845-A690-926C46F665E9}" type="datetime1">
              <a:rPr lang="fr-FR" smtClean="0"/>
              <a:t>09/06/2021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49BA4-268A-A645-9FB7-020D0DA09A27}" type="datetime1">
              <a:rPr lang="fr-FR" smtClean="0"/>
              <a:t>09/06/2021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588"/>
            <a:ext cx="12192000" cy="678235"/>
          </a:xfrm>
        </p:spPr>
        <p:txBody>
          <a:bodyPr>
            <a:normAutofit/>
          </a:bodyPr>
          <a:lstStyle>
            <a:lvl1pPr algn="ctr"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47622"/>
            <a:ext cx="12192000" cy="6110378"/>
          </a:xfrm>
        </p:spPr>
        <p:txBody>
          <a:bodyPr/>
          <a:lstStyle>
            <a:lvl1pPr marL="274320" indent="-274320">
              <a:spcBef>
                <a:spcPts val="600"/>
              </a:spcBef>
              <a:defRPr>
                <a:solidFill>
                  <a:srgbClr val="000090"/>
                </a:solidFill>
              </a:defRPr>
            </a:lvl1pPr>
            <a:lvl2pPr marL="548640" indent="-274320">
              <a:spcBef>
                <a:spcPts val="600"/>
              </a:spcBef>
              <a:buFont typeface="Lucida Grande"/>
              <a:buChar char="-"/>
              <a:defRPr sz="2000">
                <a:solidFill>
                  <a:schemeClr val="tx1"/>
                </a:solidFill>
              </a:defRPr>
            </a:lvl2pPr>
            <a:lvl3pPr marL="822960" indent="-274320">
              <a:spcBef>
                <a:spcPts val="300"/>
              </a:spcBef>
              <a:buFont typeface="Lucida Grande"/>
              <a:buChar char="-"/>
              <a:defRPr sz="1800">
                <a:solidFill>
                  <a:srgbClr val="800000"/>
                </a:solidFill>
              </a:defRPr>
            </a:lvl3pPr>
            <a:lvl4pPr>
              <a:spcBef>
                <a:spcPts val="300"/>
              </a:spcBef>
              <a:defRPr/>
            </a:lvl4pPr>
            <a:lvl5pPr>
              <a:spcBef>
                <a:spcPts val="300"/>
              </a:spcBef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696822"/>
            <a:ext cx="12192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169F2-085B-BE41-879A-8339BCD06D10}" type="datetime1">
              <a:rPr lang="fr-FR" smtClean="0"/>
              <a:t>09/06/2021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64A4D-0029-C34B-963E-91241E88FB68}" type="datetime1">
              <a:rPr lang="fr-FR" smtClean="0"/>
              <a:t>09/06/2021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609600" y="768106"/>
            <a:ext cx="109728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D6E25-9837-5D4C-850E-1F0739738C10}" type="datetime1">
              <a:rPr lang="fr-FR" smtClean="0"/>
              <a:t>09/06/2021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A9E74-D0C9-6149-B042-FA5D8D1EA1E3}" type="datetime1">
              <a:rPr lang="fr-FR" smtClean="0"/>
              <a:t>09/06/2021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609600" y="747622"/>
            <a:ext cx="109728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C6BD5-48A9-144E-A033-E7D2E5FBC906}" type="datetime1">
              <a:rPr lang="fr-FR" smtClean="0"/>
              <a:t>09/06/2021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03948-87F2-A24A-B623-65312FCBAA3E}" type="datetime1">
              <a:rPr lang="fr-FR" smtClean="0"/>
              <a:t>09/06/2021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490CC-C9A2-E741-ADE0-6653F34F5A59}" type="datetime1">
              <a:rPr lang="fr-FR" smtClean="0"/>
              <a:t>09/06/2021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8588"/>
            <a:ext cx="10972800" cy="798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747622"/>
            <a:ext cx="10972800" cy="5608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8E2E9A-6D2D-9E48-B478-AE10686FC5A3}" type="datetime1">
              <a:rPr lang="fr-FR" smtClean="0"/>
              <a:t>09/06/2021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696435" y="1"/>
            <a:ext cx="2495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  <a:lvl2pPr algn="l"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</a:lstStyle>
          <a:p>
            <a:pPr lvl="1"/>
            <a:r>
              <a:rPr lang="en-US"/>
              <a:t>MB Apr. 9,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56112" y="1"/>
            <a:ext cx="13358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accent2"/>
                </a:solidFill>
              </a:defRPr>
            </a:lvl1pPr>
          </a:lstStyle>
          <a:p>
            <a:fld id="{9CA62D5A-175C-0146-8DFE-850ADA1B8FDC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6032" indent="-342900" algn="l" defTabSz="457200" rtl="0" eaLnBrk="1" latinLnBrk="0" hangingPunct="1">
        <a:spcBef>
          <a:spcPct val="20000"/>
        </a:spcBef>
        <a:buFont typeface="Courier New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00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tiff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tiff"/><Relationship Id="rId5" Type="http://schemas.openxmlformats.org/officeDocument/2006/relationships/image" Target="../media/image23.tiff"/><Relationship Id="rId4" Type="http://schemas.openxmlformats.org/officeDocument/2006/relationships/image" Target="../media/image22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tiff"/><Relationship Id="rId3" Type="http://schemas.openxmlformats.org/officeDocument/2006/relationships/image" Target="../media/image29.tiff"/><Relationship Id="rId7" Type="http://schemas.openxmlformats.org/officeDocument/2006/relationships/image" Target="../media/image33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wmf"/><Relationship Id="rId5" Type="http://schemas.openxmlformats.org/officeDocument/2006/relationships/image" Target="../media/image31.tiff"/><Relationship Id="rId4" Type="http://schemas.openxmlformats.org/officeDocument/2006/relationships/image" Target="../media/image30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tiff"/><Relationship Id="rId5" Type="http://schemas.openxmlformats.org/officeDocument/2006/relationships/image" Target="../media/image37.tiff"/><Relationship Id="rId4" Type="http://schemas.openxmlformats.org/officeDocument/2006/relationships/image" Target="../media/image36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tiff"/><Relationship Id="rId7" Type="http://schemas.openxmlformats.org/officeDocument/2006/relationships/image" Target="../media/image43.tif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tiff"/><Relationship Id="rId5" Type="http://schemas.openxmlformats.org/officeDocument/2006/relationships/image" Target="../media/image41.tiff"/><Relationship Id="rId4" Type="http://schemas.openxmlformats.org/officeDocument/2006/relationships/image" Target="../media/image40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tiff"/><Relationship Id="rId7" Type="http://schemas.openxmlformats.org/officeDocument/2006/relationships/image" Target="../media/image48.tif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tiff"/><Relationship Id="rId5" Type="http://schemas.openxmlformats.org/officeDocument/2006/relationships/image" Target="../media/image46.tiff"/><Relationship Id="rId4" Type="http://schemas.openxmlformats.org/officeDocument/2006/relationships/image" Target="../media/image45.tif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tiff"/><Relationship Id="rId3" Type="http://schemas.openxmlformats.org/officeDocument/2006/relationships/image" Target="../media/image49.tiff"/><Relationship Id="rId7" Type="http://schemas.openxmlformats.org/officeDocument/2006/relationships/image" Target="../media/image53.tif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tiff"/><Relationship Id="rId5" Type="http://schemas.openxmlformats.org/officeDocument/2006/relationships/image" Target="../media/image51.tiff"/><Relationship Id="rId10" Type="http://schemas.openxmlformats.org/officeDocument/2006/relationships/image" Target="../media/image56.tiff"/><Relationship Id="rId4" Type="http://schemas.openxmlformats.org/officeDocument/2006/relationships/image" Target="../media/image50.tiff"/><Relationship Id="rId9" Type="http://schemas.openxmlformats.org/officeDocument/2006/relationships/image" Target="../media/image5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tif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emf"/><Relationship Id="rId5" Type="http://schemas.openxmlformats.org/officeDocument/2006/relationships/image" Target="../media/image59.emf"/><Relationship Id="rId4" Type="http://schemas.openxmlformats.org/officeDocument/2006/relationships/image" Target="../media/image5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57057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indico.cern.ch/event/957057/program" TargetMode="External"/><Relationship Id="rId4" Type="http://schemas.openxmlformats.org/officeDocument/2006/relationships/hyperlink" Target="https://indico.cern.ch/event/957057/page/21634-input-from-future-facilitie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emf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emf"/><Relationship Id="rId7" Type="http://schemas.openxmlformats.org/officeDocument/2006/relationships/image" Target="../media/image14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tiff"/><Relationship Id="rId4" Type="http://schemas.openxmlformats.org/officeDocument/2006/relationships/image" Target="../media/image11.emf"/><Relationship Id="rId9" Type="http://schemas.openxmlformats.org/officeDocument/2006/relationships/image" Target="../media/image16.tif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emf"/><Relationship Id="rId7" Type="http://schemas.openxmlformats.org/officeDocument/2006/relationships/image" Target="../media/image14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tiff"/><Relationship Id="rId4" Type="http://schemas.openxmlformats.org/officeDocument/2006/relationships/image" Target="../media/image11.emf"/><Relationship Id="rId9" Type="http://schemas.openxmlformats.org/officeDocument/2006/relationships/image" Target="../media/image16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tiff"/><Relationship Id="rId5" Type="http://schemas.openxmlformats.org/officeDocument/2006/relationships/image" Target="../media/image19.tiff"/><Relationship Id="rId4" Type="http://schemas.openxmlformats.org/officeDocument/2006/relationships/image" Target="../media/image1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8333" y="447675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832485" y="2482587"/>
            <a:ext cx="10527030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3200" dirty="0">
                <a:latin typeface="Avenir Next" panose="020B0503020202020204" pitchFamily="34" charset="0"/>
                <a:ea typeface="Geneva" panose="020B0503030404040204" pitchFamily="34" charset="0"/>
                <a:cs typeface="Diwan Thuluth" pitchFamily="2" charset="-78"/>
              </a:rPr>
              <a:t>Requirements, emerging technologies and challenges</a:t>
            </a:r>
          </a:p>
          <a:p>
            <a:pPr algn="ctr">
              <a:spcAft>
                <a:spcPts val="600"/>
              </a:spcAft>
            </a:pPr>
            <a:r>
              <a:rPr lang="en-US" sz="3200" dirty="0">
                <a:latin typeface="Avenir Next" panose="020B0503020202020204" pitchFamily="34" charset="0"/>
                <a:ea typeface="Geneva" panose="020B0503030404040204" pitchFamily="34" charset="0"/>
                <a:cs typeface="Diwan Thuluth" pitchFamily="2" charset="-78"/>
              </a:rPr>
              <a:t>for detectors at future colliders </a:t>
            </a:r>
          </a:p>
          <a:p>
            <a:pPr algn="ctr">
              <a:spcAft>
                <a:spcPts val="600"/>
              </a:spcAft>
            </a:pPr>
            <a:r>
              <a:rPr lang="en-US" sz="2000" dirty="0">
                <a:latin typeface="Avenir Next" panose="020B0503020202020204" pitchFamily="34" charset="0"/>
                <a:ea typeface="Geneva" panose="020B0503030404040204" pitchFamily="34" charset="0"/>
                <a:cs typeface="Diwan Thuluth" pitchFamily="2" charset="-78"/>
              </a:rPr>
              <a:t>LHCP, 09/06/2021</a:t>
            </a:r>
            <a:endParaRPr lang="en-US" sz="2000" dirty="0">
              <a:latin typeface="Avenir Next" panose="020B0503020202020204" pitchFamily="34" charset="0"/>
              <a:ea typeface="Ayuthaya" pitchFamily="2" charset="-34"/>
              <a:cs typeface="Apple Chancery" panose="03020702040506060504" pitchFamily="66" charset="-79"/>
            </a:endParaRPr>
          </a:p>
          <a:p>
            <a:pPr algn="ctr">
              <a:spcAft>
                <a:spcPts val="30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D.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Contardo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, IN2P3/IP2I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venir Next" panose="020B0503020202020204" pitchFamily="34" charset="0"/>
              <a:ea typeface="Geneva" panose="020B0503030404040204" pitchFamily="34" charset="0"/>
              <a:cs typeface="Diwan Thuluth" pitchFamily="2" charset="-78"/>
            </a:endParaRP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37875516-3F69-C447-9F98-90ADA7B41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1240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1FD0372C-1D7C-3743-92D2-9959C6017BB5}"/>
              </a:ext>
            </a:extLst>
          </p:cNvPr>
          <p:cNvGrpSpPr/>
          <p:nvPr/>
        </p:nvGrpSpPr>
        <p:grpSpPr>
          <a:xfrm>
            <a:off x="540000" y="163429"/>
            <a:ext cx="11110800" cy="660407"/>
            <a:chOff x="540000" y="163429"/>
            <a:chExt cx="11110800" cy="66040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51F50C6-5F0C-224A-B4C1-8B595DDF0611}"/>
                </a:ext>
              </a:extLst>
            </p:cNvPr>
            <p:cNvSpPr/>
            <p:nvPr/>
          </p:nvSpPr>
          <p:spPr>
            <a:xfrm>
              <a:off x="540000" y="163429"/>
              <a:ext cx="1111080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200" dirty="0">
                  <a:latin typeface="Avenir Next" panose="020B0503020202020204" pitchFamily="34" charset="0"/>
                  <a:sym typeface="Wingdings"/>
                </a:rPr>
                <a:t>Digital high granularity calorimetry </a:t>
              </a:r>
            </a:p>
          </p:txBody>
        </p: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F51985CD-84E3-7546-8710-19B67726338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1200" y="809760"/>
              <a:ext cx="11109600" cy="14076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07B46466-837E-644A-85B1-09379D0BEFCE}"/>
              </a:ext>
            </a:extLst>
          </p:cNvPr>
          <p:cNvSpPr/>
          <p:nvPr/>
        </p:nvSpPr>
        <p:spPr>
          <a:xfrm>
            <a:off x="540001" y="1050492"/>
            <a:ext cx="11110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venir Next" panose="020B0503020202020204" pitchFamily="34" charset="0"/>
              </a:rPr>
              <a:t>Measure energy by hit counting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MAPS for EM section**</a:t>
            </a:r>
          </a:p>
          <a:p>
            <a:pPr marL="1200150" lvl="2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Granularity versus performance &amp; power dissipation, compactness - sampling fraction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Scintillating tiles, RPCs, MPGDs for Had. section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Granularity versus performance &amp; power dissipation, compactness - sampling fraction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New resistive designs for MPGDs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RPWell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–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MicroMegas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(see slide 12 and 16)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FA0EC34-A280-6E4E-956B-C501A208B33B}"/>
              </a:ext>
            </a:extLst>
          </p:cNvPr>
          <p:cNvSpPr txBox="1"/>
          <p:nvPr/>
        </p:nvSpPr>
        <p:spPr>
          <a:xfrm>
            <a:off x="0" y="6541778"/>
            <a:ext cx="101874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latin typeface="Avenir Next" panose="020B0503020202020204" pitchFamily="34" charset="0"/>
              </a:rPr>
              <a:t>* Monolithic and/or 3D integration CMOS sensors with pads can also be considered for analog calorimetry for compactness</a:t>
            </a: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CD5D1AE3-C513-E24B-9E0A-15EE2161E877}"/>
              </a:ext>
            </a:extLst>
          </p:cNvPr>
          <p:cNvGrpSpPr/>
          <p:nvPr/>
        </p:nvGrpSpPr>
        <p:grpSpPr>
          <a:xfrm>
            <a:off x="7138194" y="3173888"/>
            <a:ext cx="4624410" cy="2917639"/>
            <a:chOff x="7183914" y="3546870"/>
            <a:chExt cx="4624410" cy="2917639"/>
          </a:xfrm>
        </p:grpSpPr>
        <p:pic>
          <p:nvPicPr>
            <p:cNvPr id="2" name="Image 1">
              <a:extLst>
                <a:ext uri="{FF2B5EF4-FFF2-40B4-BE49-F238E27FC236}">
                  <a16:creationId xmlns:a16="http://schemas.microsoft.com/office/drawing/2014/main" id="{8175AA51-BD2C-D545-98E6-F412C7CB31C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22205" y="4433966"/>
              <a:ext cx="1789690" cy="1347531"/>
            </a:xfrm>
            <a:prstGeom prst="rect">
              <a:avLst/>
            </a:prstGeom>
          </p:spPr>
        </p:pic>
        <p:pic>
          <p:nvPicPr>
            <p:cNvPr id="3" name="Image 2">
              <a:extLst>
                <a:ext uri="{FF2B5EF4-FFF2-40B4-BE49-F238E27FC236}">
                  <a16:creationId xmlns:a16="http://schemas.microsoft.com/office/drawing/2014/main" id="{6E2C4E98-0633-874A-858E-0E024F48BD0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543087" y="3546870"/>
              <a:ext cx="1948261" cy="851837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6D5CA8A-2228-244B-9A7D-A1F501BDC389}"/>
                </a:ext>
              </a:extLst>
            </p:cNvPr>
            <p:cNvSpPr/>
            <p:nvPr/>
          </p:nvSpPr>
          <p:spPr>
            <a:xfrm>
              <a:off x="7183914" y="5941289"/>
              <a:ext cx="462441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latin typeface="Avenir Next" panose="020B0503020202020204" pitchFamily="34" charset="0"/>
                </a:rPr>
                <a:t>RPC &amp; </a:t>
              </a:r>
              <a:r>
                <a:rPr lang="en-US" sz="1400" dirty="0" err="1">
                  <a:latin typeface="Avenir Next" panose="020B0503020202020204" pitchFamily="34" charset="0"/>
                </a:rPr>
                <a:t>MicroMegas</a:t>
              </a:r>
              <a:r>
                <a:rPr lang="en-US" sz="1400" dirty="0">
                  <a:latin typeface="Avenir Next" panose="020B0503020202020204" pitchFamily="34" charset="0"/>
                </a:rPr>
                <a:t> 2 bits (3 thresh.) semi-digital </a:t>
              </a:r>
            </a:p>
            <a:p>
              <a:pPr algn="ctr"/>
              <a:r>
                <a:rPr lang="en-US" sz="1400" dirty="0">
                  <a:latin typeface="Avenir Next" panose="020B0503020202020204" pitchFamily="34" charset="0"/>
                </a:rPr>
                <a:t>in 1m</a:t>
              </a:r>
              <a:r>
                <a:rPr lang="en-US" sz="1400" baseline="30000" dirty="0">
                  <a:latin typeface="Avenir Next" panose="020B0503020202020204" pitchFamily="34" charset="0"/>
                </a:rPr>
                <a:t>3</a:t>
              </a:r>
              <a:r>
                <a:rPr lang="en-US" sz="1400" dirty="0">
                  <a:latin typeface="Avenir Next" panose="020B0503020202020204" pitchFamily="34" charset="0"/>
                </a:rPr>
                <a:t> prototype (GEM layers in preparation)</a:t>
              </a:r>
              <a:endParaRPr lang="fr-FR" sz="1400" dirty="0"/>
            </a:p>
          </p:txBody>
        </p: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6624A5B3-726A-2F4A-939F-B860042121D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591399" y="3660908"/>
              <a:ext cx="1760479" cy="737799"/>
            </a:xfrm>
            <a:prstGeom prst="rect">
              <a:avLst/>
            </a:prstGeom>
          </p:spPr>
        </p:pic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FCAE0225-3B0A-F949-A82A-60661AE2BBF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591399" y="4433966"/>
              <a:ext cx="1793053" cy="1342267"/>
            </a:xfrm>
            <a:prstGeom prst="rect">
              <a:avLst/>
            </a:prstGeom>
          </p:spPr>
        </p:pic>
      </p:grp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A04FF74B-425E-C84B-BF60-099BDFE3878C}"/>
              </a:ext>
            </a:extLst>
          </p:cNvPr>
          <p:cNvGrpSpPr/>
          <p:nvPr/>
        </p:nvGrpSpPr>
        <p:grpSpPr>
          <a:xfrm>
            <a:off x="741764" y="3403165"/>
            <a:ext cx="6261736" cy="2474529"/>
            <a:chOff x="705188" y="3776147"/>
            <a:chExt cx="6261736" cy="2474529"/>
          </a:xfrm>
        </p:grpSpPr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23149B49-11A2-5646-9AB8-2056D6BF4E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5414" t="59484" r="52051" b="6829"/>
            <a:stretch/>
          </p:blipFill>
          <p:spPr>
            <a:xfrm>
              <a:off x="705189" y="3776147"/>
              <a:ext cx="3921676" cy="2091550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9869D38-9CF9-A442-B993-90C1AC7BDFA2}"/>
                </a:ext>
              </a:extLst>
            </p:cNvPr>
            <p:cNvSpPr/>
            <p:nvPr/>
          </p:nvSpPr>
          <p:spPr>
            <a:xfrm>
              <a:off x="705188" y="5942899"/>
              <a:ext cx="626173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latin typeface="Avenir Next" panose="020B0503020202020204" pitchFamily="34" charset="0"/>
                </a:rPr>
                <a:t>ALICE LS3 2025 </a:t>
              </a:r>
              <a:r>
                <a:rPr lang="en-US" sz="1400" dirty="0" err="1">
                  <a:latin typeface="Avenir Next" panose="020B0503020202020204" pitchFamily="34" charset="0"/>
                </a:rPr>
                <a:t>FOrwardCALorimeter</a:t>
              </a:r>
              <a:r>
                <a:rPr lang="en-US" sz="1400" dirty="0">
                  <a:latin typeface="Avenir Next" panose="020B0503020202020204" pitchFamily="34" charset="0"/>
                </a:rPr>
                <a:t> heterogenous design and prototype</a:t>
              </a:r>
              <a:endParaRPr lang="fr-FR" sz="1400" dirty="0"/>
            </a:p>
          </p:txBody>
        </p:sp>
        <p:pic>
          <p:nvPicPr>
            <p:cNvPr id="26" name="Image 25">
              <a:extLst>
                <a:ext uri="{FF2B5EF4-FFF2-40B4-BE49-F238E27FC236}">
                  <a16:creationId xmlns:a16="http://schemas.microsoft.com/office/drawing/2014/main" id="{C7E75CD9-BC33-6C4E-9623-0A2CC4E61064}"/>
                </a:ext>
              </a:extLst>
            </p:cNvPr>
            <p:cNvPicPr/>
            <p:nvPr/>
          </p:nvPicPr>
          <p:blipFill>
            <a:blip r:embed="rId8"/>
            <a:stretch/>
          </p:blipFill>
          <p:spPr>
            <a:xfrm>
              <a:off x="4839786" y="4013774"/>
              <a:ext cx="1976557" cy="1762459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224BC74-F5A6-8044-9C47-2EC592A3A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0257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1FD0372C-1D7C-3743-92D2-9959C6017BB5}"/>
              </a:ext>
            </a:extLst>
          </p:cNvPr>
          <p:cNvGrpSpPr/>
          <p:nvPr/>
        </p:nvGrpSpPr>
        <p:grpSpPr>
          <a:xfrm>
            <a:off x="540000" y="163429"/>
            <a:ext cx="11110800" cy="660407"/>
            <a:chOff x="540000" y="163429"/>
            <a:chExt cx="11110800" cy="66040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51F50C6-5F0C-224A-B4C1-8B595DDF0611}"/>
                </a:ext>
              </a:extLst>
            </p:cNvPr>
            <p:cNvSpPr/>
            <p:nvPr/>
          </p:nvSpPr>
          <p:spPr>
            <a:xfrm>
              <a:off x="540000" y="163429"/>
              <a:ext cx="1111080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200" dirty="0">
                  <a:latin typeface="Avenir Next" panose="020B0503020202020204" pitchFamily="34" charset="0"/>
                  <a:sym typeface="Wingdings"/>
                </a:rPr>
                <a:t>Particle Identification, extending </a:t>
              </a:r>
              <a:r>
                <a:rPr lang="en-US" sz="3200" dirty="0" err="1">
                  <a:latin typeface="Avenir Next" panose="020B0503020202020204" pitchFamily="34" charset="0"/>
                  <a:sym typeface="Wingdings"/>
                </a:rPr>
                <a:t>p</a:t>
              </a:r>
              <a:r>
                <a:rPr lang="en-US" sz="3200" baseline="-25000" dirty="0" err="1">
                  <a:latin typeface="Avenir Next" panose="020B0503020202020204" pitchFamily="34" charset="0"/>
                  <a:sym typeface="Wingdings"/>
                </a:rPr>
                <a:t>T</a:t>
              </a:r>
              <a:r>
                <a:rPr lang="en-US" sz="3200" baseline="-25000" dirty="0">
                  <a:latin typeface="Avenir Next" panose="020B0503020202020204" pitchFamily="34" charset="0"/>
                  <a:sym typeface="Wingdings"/>
                </a:rPr>
                <a:t> </a:t>
              </a:r>
              <a:r>
                <a:rPr lang="en-US" sz="3200" dirty="0">
                  <a:latin typeface="Avenir Next" panose="020B0503020202020204" pitchFamily="34" charset="0"/>
                  <a:sym typeface="Wingdings"/>
                </a:rPr>
                <a:t>coverage   </a:t>
              </a:r>
            </a:p>
          </p:txBody>
        </p: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F51985CD-84E3-7546-8710-19B67726338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1200" y="809760"/>
              <a:ext cx="11109600" cy="14076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B55F1D37-A33C-EF47-90ED-476B7CEBB1BE}"/>
              </a:ext>
            </a:extLst>
          </p:cNvPr>
          <p:cNvSpPr/>
          <p:nvPr/>
        </p:nvSpPr>
        <p:spPr>
          <a:xfrm>
            <a:off x="758965" y="957909"/>
            <a:ext cx="10674071" cy="2385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TPC or Drift Chambers (DC), </a:t>
            </a:r>
            <a:r>
              <a:rPr lang="en-US" sz="2000" dirty="0" err="1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dE</a:t>
            </a:r>
            <a:r>
              <a:rPr lang="en-US" sz="20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/dx and/or </a:t>
            </a:r>
            <a:r>
              <a:rPr lang="en-US" sz="2000" dirty="0" err="1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dN</a:t>
            </a:r>
            <a:r>
              <a:rPr lang="en-US" sz="2000" baseline="-25000" dirty="0" err="1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cl</a:t>
            </a:r>
            <a:r>
              <a:rPr lang="en-US" sz="20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/dx</a:t>
            </a:r>
          </a:p>
          <a:p>
            <a:pPr marL="800100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Crossing at 1 -2 GeV requires another measurement – well adapted to barrel also provides tracking</a:t>
            </a:r>
            <a:endParaRPr lang="en-US" sz="1600" dirty="0">
              <a:latin typeface="Avenir Next" panose="020B0503020202020204" pitchFamily="34" charset="0"/>
              <a:cs typeface="Arial" panose="020B0604020202020204" pitchFamily="34" charset="0"/>
              <a:sym typeface="Wingding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RICH, β through Cerenkov angle</a:t>
            </a:r>
          </a:p>
          <a:p>
            <a:pPr marL="800100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Different refractive index and expansion volumes needed to cover p-range - adapted to forward regions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DIRC, combining Cerenkov angle (reflection) and </a:t>
            </a:r>
            <a:r>
              <a:rPr lang="en-US" sz="2000" dirty="0" err="1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ToP</a:t>
            </a:r>
            <a:r>
              <a:rPr lang="en-US" sz="20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- </a:t>
            </a:r>
            <a:r>
              <a:rPr lang="en-US" sz="2000" dirty="0" err="1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ToF</a:t>
            </a:r>
            <a:endParaRPr lang="en-US" sz="2000" dirty="0">
              <a:latin typeface="Avenir Next" panose="020B0503020202020204" pitchFamily="34" charset="0"/>
              <a:cs typeface="Arial" panose="020B0604020202020204" pitchFamily="34" charset="0"/>
              <a:sym typeface="Wingdings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Thin quartz radiators w/ or w/o expansion for intermediate p-range both in barrel and forward regions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ToF</a:t>
            </a:r>
            <a:r>
              <a:rPr lang="en-US" sz="20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, direct β measurement</a:t>
            </a:r>
          </a:p>
          <a:p>
            <a:pPr marL="800100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Si/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Scint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./MPGD thin layer(s) adapted to cover low-intermediate p-range both in barrel &amp; forward regions</a:t>
            </a:r>
          </a:p>
        </p:txBody>
      </p: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1BAD8065-5F3C-2145-8B43-036906C5A379}"/>
              </a:ext>
            </a:extLst>
          </p:cNvPr>
          <p:cNvGrpSpPr/>
          <p:nvPr/>
        </p:nvGrpSpPr>
        <p:grpSpPr>
          <a:xfrm>
            <a:off x="6534540" y="3488704"/>
            <a:ext cx="4338986" cy="3165659"/>
            <a:chOff x="6430925" y="3058803"/>
            <a:chExt cx="5030055" cy="3618230"/>
          </a:xfrm>
        </p:grpSpPr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FF15F341-229B-AA43-ADED-A5459F6EA58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30925" y="3297560"/>
              <a:ext cx="5030055" cy="3379473"/>
            </a:xfrm>
            <a:prstGeom prst="rect">
              <a:avLst/>
            </a:prstGeom>
          </p:spPr>
        </p:pic>
        <p:sp>
          <p:nvSpPr>
            <p:cNvPr id="31" name="ZoneTexte 30">
              <a:extLst>
                <a:ext uri="{FF2B5EF4-FFF2-40B4-BE49-F238E27FC236}">
                  <a16:creationId xmlns:a16="http://schemas.microsoft.com/office/drawing/2014/main" id="{BF62F244-A45C-3A45-AE28-722C1956A36D}"/>
                </a:ext>
              </a:extLst>
            </p:cNvPr>
            <p:cNvSpPr txBox="1"/>
            <p:nvPr/>
          </p:nvSpPr>
          <p:spPr>
            <a:xfrm>
              <a:off x="8070813" y="3058803"/>
              <a:ext cx="1750279" cy="351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venir Next" panose="020B0503020202020204" pitchFamily="34" charset="0"/>
                </a:rPr>
                <a:t>RICH radiators</a:t>
              </a:r>
            </a:p>
          </p:txBody>
        </p:sp>
      </p:grpSp>
      <p:grpSp>
        <p:nvGrpSpPr>
          <p:cNvPr id="9" name="Groupe 8">
            <a:extLst>
              <a:ext uri="{FF2B5EF4-FFF2-40B4-BE49-F238E27FC236}">
                <a16:creationId xmlns:a16="http://schemas.microsoft.com/office/drawing/2014/main" id="{1606200B-7ED1-8949-B66A-9884D173292A}"/>
              </a:ext>
            </a:extLst>
          </p:cNvPr>
          <p:cNvGrpSpPr/>
          <p:nvPr/>
        </p:nvGrpSpPr>
        <p:grpSpPr>
          <a:xfrm>
            <a:off x="1243760" y="3488704"/>
            <a:ext cx="5084712" cy="3192728"/>
            <a:chOff x="1186610" y="3488704"/>
            <a:chExt cx="5084712" cy="3192728"/>
          </a:xfrm>
        </p:grpSpPr>
        <p:grpSp>
          <p:nvGrpSpPr>
            <p:cNvPr id="59" name="Groupe 58">
              <a:extLst>
                <a:ext uri="{FF2B5EF4-FFF2-40B4-BE49-F238E27FC236}">
                  <a16:creationId xmlns:a16="http://schemas.microsoft.com/office/drawing/2014/main" id="{C26ADC7C-0447-2E42-B57B-8B13AD55E832}"/>
                </a:ext>
              </a:extLst>
            </p:cNvPr>
            <p:cNvGrpSpPr/>
            <p:nvPr/>
          </p:nvGrpSpPr>
          <p:grpSpPr>
            <a:xfrm>
              <a:off x="1186610" y="3488704"/>
              <a:ext cx="5084712" cy="3192728"/>
              <a:chOff x="1186610" y="3356352"/>
              <a:chExt cx="5084712" cy="3192728"/>
            </a:xfrm>
          </p:grpSpPr>
          <p:pic>
            <p:nvPicPr>
              <p:cNvPr id="58" name="Image 57">
                <a:extLst>
                  <a:ext uri="{FF2B5EF4-FFF2-40B4-BE49-F238E27FC236}">
                    <a16:creationId xmlns:a16="http://schemas.microsoft.com/office/drawing/2014/main" id="{1112FCF1-E0BB-7F4C-A6D0-0D0E60C5AE7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73056" y="3663794"/>
                <a:ext cx="4498266" cy="2722635"/>
              </a:xfrm>
              <a:prstGeom prst="rect">
                <a:avLst/>
              </a:prstGeom>
            </p:spPr>
          </p:pic>
          <p:grpSp>
            <p:nvGrpSpPr>
              <p:cNvPr id="32" name="Groupe 31">
                <a:extLst>
                  <a:ext uri="{FF2B5EF4-FFF2-40B4-BE49-F238E27FC236}">
                    <a16:creationId xmlns:a16="http://schemas.microsoft.com/office/drawing/2014/main" id="{D2723E41-DD33-F940-8382-B33DA22A3E9A}"/>
                  </a:ext>
                </a:extLst>
              </p:cNvPr>
              <p:cNvGrpSpPr/>
              <p:nvPr/>
            </p:nvGrpSpPr>
            <p:grpSpPr>
              <a:xfrm>
                <a:off x="1186610" y="3356352"/>
                <a:ext cx="5060648" cy="3192728"/>
                <a:chOff x="1186610" y="3356352"/>
                <a:chExt cx="5060648" cy="3192728"/>
              </a:xfrm>
            </p:grpSpPr>
            <p:sp>
              <p:nvSpPr>
                <p:cNvPr id="28" name="ZoneTexte 27">
                  <a:extLst>
                    <a:ext uri="{FF2B5EF4-FFF2-40B4-BE49-F238E27FC236}">
                      <a16:creationId xmlns:a16="http://schemas.microsoft.com/office/drawing/2014/main" id="{8D502788-87E4-2D48-B0A3-D11D9558A51D}"/>
                    </a:ext>
                  </a:extLst>
                </p:cNvPr>
                <p:cNvSpPr txBox="1"/>
                <p:nvPr/>
              </p:nvSpPr>
              <p:spPr>
                <a:xfrm>
                  <a:off x="1186610" y="3356352"/>
                  <a:ext cx="5060648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>
                      <a:latin typeface="Avenir Next" panose="020B0503020202020204" pitchFamily="34" charset="0"/>
                    </a:rPr>
                    <a:t>IDEA DC PID simulation         </a:t>
                  </a:r>
                  <a:r>
                    <a:rPr lang="en-US" sz="1400" dirty="0" err="1">
                      <a:latin typeface="Avenir Next" panose="020B0503020202020204" pitchFamily="34" charset="0"/>
                    </a:rPr>
                    <a:t>dE</a:t>
                  </a:r>
                  <a:r>
                    <a:rPr lang="en-US" sz="1400" dirty="0">
                      <a:latin typeface="Avenir Next" panose="020B0503020202020204" pitchFamily="34" charset="0"/>
                    </a:rPr>
                    <a:t>/dx         </a:t>
                  </a:r>
                  <a:r>
                    <a:rPr lang="en-US" sz="1400" dirty="0" err="1">
                      <a:latin typeface="Avenir Next" panose="020B0503020202020204" pitchFamily="34" charset="0"/>
                    </a:rPr>
                    <a:t>dN</a:t>
                  </a:r>
                  <a:r>
                    <a:rPr lang="en-US" sz="1400" baseline="-25000" dirty="0" err="1">
                      <a:latin typeface="Avenir Next" panose="020B0503020202020204" pitchFamily="34" charset="0"/>
                    </a:rPr>
                    <a:t>cl</a:t>
                  </a:r>
                  <a:r>
                    <a:rPr lang="en-US" sz="1400" dirty="0">
                      <a:latin typeface="Avenir Next" panose="020B0503020202020204" pitchFamily="34" charset="0"/>
                    </a:rPr>
                    <a:t>/dx </a:t>
                  </a:r>
                </a:p>
              </p:txBody>
            </p:sp>
            <p:sp>
              <p:nvSpPr>
                <p:cNvPr id="27" name="ZoneTexte 26">
                  <a:extLst>
                    <a:ext uri="{FF2B5EF4-FFF2-40B4-BE49-F238E27FC236}">
                      <a16:creationId xmlns:a16="http://schemas.microsoft.com/office/drawing/2014/main" id="{B8D88463-66E4-0A4F-BF49-F7801E5283BB}"/>
                    </a:ext>
                  </a:extLst>
                </p:cNvPr>
                <p:cNvSpPr txBox="1"/>
                <p:nvPr/>
              </p:nvSpPr>
              <p:spPr>
                <a:xfrm rot="16200000">
                  <a:off x="67462" y="4944202"/>
                  <a:ext cx="274809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>
                      <a:latin typeface="Avenir Next" panose="020B0503020202020204" pitchFamily="34" charset="0"/>
                    </a:rPr>
                    <a:t>3σ π/K separation with typical </a:t>
                  </a:r>
                  <a:r>
                    <a:rPr lang="en-US" sz="1200" dirty="0" err="1">
                      <a:latin typeface="Avenir Next" panose="020B0503020202020204" pitchFamily="34" charset="0"/>
                    </a:rPr>
                    <a:t>ToF</a:t>
                  </a:r>
                  <a:r>
                    <a:rPr lang="en-US" sz="1200" dirty="0">
                      <a:latin typeface="Avenir Next" panose="020B0503020202020204" pitchFamily="34" charset="0"/>
                    </a:rPr>
                    <a:t> (@2m), </a:t>
                  </a:r>
                  <a:r>
                    <a:rPr lang="en-US" sz="1200" dirty="0">
                      <a:solidFill>
                        <a:srgbClr val="00B0F0"/>
                      </a:solidFill>
                      <a:latin typeface="Avenir Next" panose="020B0503020202020204" pitchFamily="34" charset="0"/>
                    </a:rPr>
                    <a:t>Torch (DIRC) &amp;</a:t>
                  </a:r>
                  <a:r>
                    <a:rPr lang="en-US" sz="1200" dirty="0">
                      <a:latin typeface="Avenir Next" panose="020B0503020202020204" pitchFamily="34" charset="0"/>
                    </a:rPr>
                    <a:t> </a:t>
                  </a:r>
                  <a:r>
                    <a:rPr lang="en-US" sz="1200" dirty="0">
                      <a:solidFill>
                        <a:srgbClr val="F97BFF"/>
                      </a:solidFill>
                      <a:latin typeface="Avenir Next" panose="020B0503020202020204" pitchFamily="34" charset="0"/>
                    </a:rPr>
                    <a:t>Rich</a:t>
                  </a:r>
                </a:p>
              </p:txBody>
            </p:sp>
            <p:cxnSp>
              <p:nvCxnSpPr>
                <p:cNvPr id="5" name="Connecteur droit 4">
                  <a:extLst>
                    <a:ext uri="{FF2B5EF4-FFF2-40B4-BE49-F238E27FC236}">
                      <a16:creationId xmlns:a16="http://schemas.microsoft.com/office/drawing/2014/main" id="{E630697B-821C-F641-91C4-A87EB491B1D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656696" y="5534526"/>
                  <a:ext cx="344158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3" name="Connecteur droit 2">
              <a:extLst>
                <a:ext uri="{FF2B5EF4-FFF2-40B4-BE49-F238E27FC236}">
                  <a16:creationId xmlns:a16="http://schemas.microsoft.com/office/drawing/2014/main" id="{895F1069-B095-E941-8B46-3C66BCB016F7}"/>
                </a:ext>
              </a:extLst>
            </p:cNvPr>
            <p:cNvCxnSpPr>
              <a:cxnSpLocks/>
            </p:cNvCxnSpPr>
            <p:nvPr/>
          </p:nvCxnSpPr>
          <p:spPr>
            <a:xfrm>
              <a:off x="3280794" y="3648669"/>
              <a:ext cx="279748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345F23BD-ADBD-B84C-83A0-306F7A96A253}"/>
                </a:ext>
              </a:extLst>
            </p:cNvPr>
            <p:cNvCxnSpPr>
              <a:cxnSpLocks/>
            </p:cNvCxnSpPr>
            <p:nvPr/>
          </p:nvCxnSpPr>
          <p:spPr>
            <a:xfrm>
              <a:off x="4155086" y="3638009"/>
              <a:ext cx="279748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538F3684-D1BC-BE43-BCA8-A3214F6AE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2113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1FD0372C-1D7C-3743-92D2-9959C6017BB5}"/>
              </a:ext>
            </a:extLst>
          </p:cNvPr>
          <p:cNvGrpSpPr/>
          <p:nvPr/>
        </p:nvGrpSpPr>
        <p:grpSpPr>
          <a:xfrm>
            <a:off x="540000" y="163429"/>
            <a:ext cx="11110800" cy="660407"/>
            <a:chOff x="540000" y="163429"/>
            <a:chExt cx="11110800" cy="66040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51F50C6-5F0C-224A-B4C1-8B595DDF0611}"/>
                </a:ext>
              </a:extLst>
            </p:cNvPr>
            <p:cNvSpPr/>
            <p:nvPr/>
          </p:nvSpPr>
          <p:spPr>
            <a:xfrm>
              <a:off x="540000" y="163429"/>
              <a:ext cx="1111080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200" dirty="0">
                  <a:latin typeface="Avenir Next" panose="020B0503020202020204" pitchFamily="34" charset="0"/>
                  <a:sym typeface="Wingdings"/>
                </a:rPr>
                <a:t>TPC – DC with </a:t>
              </a:r>
              <a:r>
                <a:rPr lang="en-US" sz="3200" dirty="0" err="1">
                  <a:latin typeface="Avenir Next" panose="020B0503020202020204" pitchFamily="34" charset="0"/>
                  <a:sym typeface="Wingdings"/>
                </a:rPr>
                <a:t>dE</a:t>
              </a:r>
              <a:r>
                <a:rPr lang="en-US" sz="3200" dirty="0">
                  <a:latin typeface="Avenir Next" panose="020B0503020202020204" pitchFamily="34" charset="0"/>
                  <a:sym typeface="Wingdings"/>
                </a:rPr>
                <a:t>/dx and </a:t>
              </a:r>
              <a:r>
                <a:rPr lang="en-US" sz="3200" dirty="0" err="1">
                  <a:latin typeface="Avenir Next" panose="020B0503020202020204" pitchFamily="34" charset="0"/>
                  <a:sym typeface="Wingdings"/>
                </a:rPr>
                <a:t>dN</a:t>
              </a:r>
              <a:r>
                <a:rPr lang="en-US" sz="3200" baseline="-25000" dirty="0" err="1">
                  <a:latin typeface="Avenir Next" panose="020B0503020202020204" pitchFamily="34" charset="0"/>
                  <a:sym typeface="Wingdings"/>
                </a:rPr>
                <a:t>cl</a:t>
              </a:r>
              <a:r>
                <a:rPr lang="en-US" sz="3200" dirty="0">
                  <a:latin typeface="Avenir Next" panose="020B0503020202020204" pitchFamily="34" charset="0"/>
                  <a:sym typeface="Wingdings"/>
                </a:rPr>
                <a:t>/dx </a:t>
              </a:r>
            </a:p>
          </p:txBody>
        </p: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F51985CD-84E3-7546-8710-19B67726338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1200" y="809760"/>
              <a:ext cx="11109600" cy="14076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B55F1D37-A33C-EF47-90ED-476B7CEBB1BE}"/>
              </a:ext>
            </a:extLst>
          </p:cNvPr>
          <p:cNvSpPr/>
          <p:nvPr/>
        </p:nvSpPr>
        <p:spPr>
          <a:xfrm>
            <a:off x="540000" y="989761"/>
            <a:ext cx="10674071" cy="39626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dE</a:t>
            </a:r>
            <a:r>
              <a:rPr lang="en-US" sz="20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/dx, typical resolution 5% for 1 </a:t>
            </a:r>
            <a:r>
              <a:rPr lang="en-US" sz="2000" dirty="0" err="1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m.bar</a:t>
            </a:r>
            <a:r>
              <a:rPr lang="en-US" sz="20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 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High pressure can improve PID (and p-range)</a:t>
            </a:r>
          </a:p>
          <a:p>
            <a:pPr marL="342900" indent="-342900">
              <a:spcAft>
                <a:spcPts val="300"/>
              </a:spcAft>
              <a:buFont typeface="Wingdings" pitchFamily="2" charset="2"/>
              <a:buChar char="Ø"/>
            </a:pPr>
            <a:r>
              <a:rPr lang="en-US" sz="2000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dN</a:t>
            </a:r>
            <a:r>
              <a:rPr lang="en-US" sz="2000" baseline="-25000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cl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/dx, ≳ x2 better resolution at same depth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In x-y space in TPCs (diffusion may be a limiting factor)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High granularity MPGD RO, possibly 3D with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σ</a:t>
            </a:r>
            <a:r>
              <a:rPr lang="en-US" sz="1600" baseline="-25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O(1) ns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venir Next" panose="020B0503020202020204" pitchFamily="34" charset="0"/>
              <a:cs typeface="Arial" panose="020B0604020202020204" pitchFamily="34" charset="0"/>
              <a:sym typeface="Wingdings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In time in DC </a:t>
            </a:r>
          </a:p>
          <a:p>
            <a:pPr marL="1200150" lvl="2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Signal sampling @ ≳ 1 GHz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Combination could be optimal at p relativistic rise</a:t>
            </a:r>
          </a:p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For tracking TPC &amp; DC provide O(100) x </a:t>
            </a:r>
            <a:r>
              <a:rPr lang="en-US" sz="2000" dirty="0" err="1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σ</a:t>
            </a:r>
            <a:r>
              <a:rPr lang="en-US" sz="2000" baseline="-25000" dirty="0" err="1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hit</a:t>
            </a:r>
            <a:r>
              <a:rPr lang="en-US" sz="20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≃ 100 µm &amp; low X/X</a:t>
            </a:r>
            <a:r>
              <a:rPr lang="en-US" sz="2000" baseline="-250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0 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ex. IDEA DC @ FCC-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ee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1.6 (5%) X/X</a:t>
            </a:r>
            <a:r>
              <a:rPr lang="en-US" baseline="-2500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0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barrel(endcap),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sym typeface="Wingdings"/>
              </a:rPr>
              <a:t>σ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sym typeface="Wingdings"/>
              </a:rPr>
              <a:t>(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sym typeface="Wingdings"/>
              </a:rPr>
              <a:t>p</a:t>
            </a:r>
            <a:r>
              <a:rPr lang="en-US" baseline="-25000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sym typeface="Wingdings"/>
              </a:rPr>
              <a:t>T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sym typeface="Wingdings"/>
              </a:rPr>
              <a:t>)</a:t>
            </a:r>
            <a:r>
              <a:rPr lang="en-US" baseline="-2500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sym typeface="Wingdings"/>
              </a:rPr>
              <a:t>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sym typeface="Wingdings"/>
              </a:rPr>
              <a:t>/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sym typeface="Wingdings"/>
              </a:rPr>
              <a:t>p</a:t>
            </a:r>
            <a:r>
              <a:rPr lang="en-US" baseline="-25000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sym typeface="Wingdings"/>
              </a:rPr>
              <a:t>T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sym typeface="Wingdings"/>
              </a:rPr>
              <a:t> ≃ 3 x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10</a:t>
            </a:r>
            <a:r>
              <a:rPr lang="en-US" baseline="3000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-3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*</a:t>
            </a:r>
            <a:endParaRPr lang="en-US" dirty="0">
              <a:solidFill>
                <a:schemeClr val="accent6">
                  <a:lumMod val="50000"/>
                </a:schemeClr>
              </a:solidFill>
              <a:latin typeface="Avenir Next" panose="020B0503020202020204" pitchFamily="34" charset="0"/>
              <a:cs typeface="Arial" panose="020B0604020202020204" pitchFamily="34" charset="0"/>
              <a:sym typeface="Wingdings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Carbon wires - new assembly techniques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ex. TPC GEM and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MicroMegas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RO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Pixel pitch O(50) µm, resistive DLC layer (AC coupling) to tune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ρ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, monolithic design</a:t>
            </a:r>
          </a:p>
        </p:txBody>
      </p: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44B508EE-9ED4-D44C-9BF3-123FE71C678C}"/>
              </a:ext>
            </a:extLst>
          </p:cNvPr>
          <p:cNvGrpSpPr/>
          <p:nvPr/>
        </p:nvGrpSpPr>
        <p:grpSpPr>
          <a:xfrm>
            <a:off x="330975" y="5124908"/>
            <a:ext cx="4366280" cy="1394721"/>
            <a:chOff x="330975" y="5209132"/>
            <a:chExt cx="4366280" cy="1394721"/>
          </a:xfrm>
        </p:grpSpPr>
        <p:grpSp>
          <p:nvGrpSpPr>
            <p:cNvPr id="16" name="Groupe 15">
              <a:extLst>
                <a:ext uri="{FF2B5EF4-FFF2-40B4-BE49-F238E27FC236}">
                  <a16:creationId xmlns:a16="http://schemas.microsoft.com/office/drawing/2014/main" id="{243943A5-69E8-134F-93E9-A5CAF596E297}"/>
                </a:ext>
              </a:extLst>
            </p:cNvPr>
            <p:cNvGrpSpPr/>
            <p:nvPr/>
          </p:nvGrpSpPr>
          <p:grpSpPr>
            <a:xfrm>
              <a:off x="330975" y="5209132"/>
              <a:ext cx="4366280" cy="1051807"/>
              <a:chOff x="330975" y="5209132"/>
              <a:chExt cx="4366280" cy="1051807"/>
            </a:xfrm>
          </p:grpSpPr>
          <p:pic>
            <p:nvPicPr>
              <p:cNvPr id="4" name="Image 3">
                <a:extLst>
                  <a:ext uri="{FF2B5EF4-FFF2-40B4-BE49-F238E27FC236}">
                    <a16:creationId xmlns:a16="http://schemas.microsoft.com/office/drawing/2014/main" id="{4578F0B8-A9F8-294A-B8E6-B6A629050B9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r="15149"/>
              <a:stretch/>
            </p:blipFill>
            <p:spPr>
              <a:xfrm>
                <a:off x="330975" y="5320634"/>
                <a:ext cx="1680367" cy="825190"/>
              </a:xfrm>
              <a:prstGeom prst="rect">
                <a:avLst/>
              </a:prstGeom>
            </p:spPr>
          </p:pic>
          <p:pic>
            <p:nvPicPr>
              <p:cNvPr id="5" name="Image 4">
                <a:extLst>
                  <a:ext uri="{FF2B5EF4-FFF2-40B4-BE49-F238E27FC236}">
                    <a16:creationId xmlns:a16="http://schemas.microsoft.com/office/drawing/2014/main" id="{53611637-76E0-634F-996D-B8C86E10C1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39767" y="5209132"/>
                <a:ext cx="2557488" cy="1051807"/>
              </a:xfrm>
              <a:prstGeom prst="rect">
                <a:avLst/>
              </a:prstGeom>
            </p:spPr>
          </p:pic>
        </p:grp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6E1AF8D-700B-AD4F-A604-022BB77FA3E8}"/>
                </a:ext>
              </a:extLst>
            </p:cNvPr>
            <p:cNvSpPr/>
            <p:nvPr/>
          </p:nvSpPr>
          <p:spPr>
            <a:xfrm>
              <a:off x="1774653" y="6326854"/>
              <a:ext cx="194310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Avenir Next" panose="020B0503020202020204" pitchFamily="34" charset="0"/>
                </a:rPr>
                <a:t>MEG-2 He Drift Chamber</a:t>
              </a:r>
            </a:p>
          </p:txBody>
        </p:sp>
      </p:grp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CD4C0E0D-686B-0349-A65F-F22AC4BE7295}"/>
              </a:ext>
            </a:extLst>
          </p:cNvPr>
          <p:cNvGrpSpPr/>
          <p:nvPr/>
        </p:nvGrpSpPr>
        <p:grpSpPr>
          <a:xfrm>
            <a:off x="5058555" y="5069032"/>
            <a:ext cx="6893411" cy="1609942"/>
            <a:chOff x="5214967" y="5069032"/>
            <a:chExt cx="6893411" cy="1609942"/>
          </a:xfrm>
        </p:grpSpPr>
        <p:pic>
          <p:nvPicPr>
            <p:cNvPr id="17" name="Image 16">
              <a:extLst>
                <a:ext uri="{FF2B5EF4-FFF2-40B4-BE49-F238E27FC236}">
                  <a16:creationId xmlns:a16="http://schemas.microsoft.com/office/drawing/2014/main" id="{868A49DD-1654-2F40-844C-15C1007618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64624" t="24227" r="1300" b="2769"/>
            <a:stretch/>
          </p:blipFill>
          <p:spPr>
            <a:xfrm>
              <a:off x="7914535" y="5321642"/>
              <a:ext cx="2413297" cy="700017"/>
            </a:xfrm>
            <a:prstGeom prst="rect">
              <a:avLst/>
            </a:prstGeom>
          </p:spPr>
        </p:pic>
        <p:pic>
          <p:nvPicPr>
            <p:cNvPr id="18" name="Image 17">
              <a:extLst>
                <a:ext uri="{FF2B5EF4-FFF2-40B4-BE49-F238E27FC236}">
                  <a16:creationId xmlns:a16="http://schemas.microsoft.com/office/drawing/2014/main" id="{5529908E-B35F-AE40-A8D0-129CC96A81F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9388" t="24721" r="57436" b="2457"/>
            <a:stretch/>
          </p:blipFill>
          <p:spPr>
            <a:xfrm>
              <a:off x="5214967" y="5367362"/>
              <a:ext cx="2671011" cy="777455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35B8C34-45CB-574C-A6E1-66AAE817235B}"/>
                </a:ext>
              </a:extLst>
            </p:cNvPr>
            <p:cNvSpPr/>
            <p:nvPr/>
          </p:nvSpPr>
          <p:spPr>
            <a:xfrm>
              <a:off x="5346223" y="6217309"/>
              <a:ext cx="676215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Avenir Next" panose="020B0503020202020204" pitchFamily="34" charset="0"/>
                </a:rPr>
                <a:t>High granularity resistive AC designs RPWELL (left) &amp; MM middle, </a:t>
              </a:r>
              <a:r>
                <a:rPr lang="en-US" sz="1200" dirty="0" err="1">
                  <a:latin typeface="Avenir Next" panose="020B0503020202020204" pitchFamily="34" charset="0"/>
                </a:rPr>
                <a:t>InGrid</a:t>
              </a:r>
              <a:r>
                <a:rPr lang="en-US" sz="1200" dirty="0">
                  <a:latin typeface="Avenir Next" panose="020B0503020202020204" pitchFamily="34" charset="0"/>
                </a:rPr>
                <a:t> CMOS on </a:t>
              </a:r>
              <a:r>
                <a:rPr lang="en-US" sz="1200" dirty="0" err="1">
                  <a:latin typeface="Avenir Next" panose="020B0503020202020204" pitchFamily="34" charset="0"/>
                </a:rPr>
                <a:t>timepix</a:t>
              </a:r>
              <a:r>
                <a:rPr lang="en-US" sz="1200" dirty="0">
                  <a:latin typeface="Avenir Next" panose="020B0503020202020204" pitchFamily="34" charset="0"/>
                </a:rPr>
                <a:t>  monolithic (right) - eco-friendly gas Ar:CO2 - high rate sparkles capability for muon detection</a:t>
              </a:r>
            </a:p>
          </p:txBody>
        </p:sp>
        <p:pic>
          <p:nvPicPr>
            <p:cNvPr id="22" name="Picture 18">
              <a:extLst>
                <a:ext uri="{FF2B5EF4-FFF2-40B4-BE49-F238E27FC236}">
                  <a16:creationId xmlns:a16="http://schemas.microsoft.com/office/drawing/2014/main" id="{C9B806FE-BFC8-9C4C-8BEB-6E88C60E92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rot="5400000">
              <a:off x="10829046" y="5005994"/>
              <a:ext cx="688069" cy="1366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" name="ZoneTexte 1">
              <a:extLst>
                <a:ext uri="{FF2B5EF4-FFF2-40B4-BE49-F238E27FC236}">
                  <a16:creationId xmlns:a16="http://schemas.microsoft.com/office/drawing/2014/main" id="{DF0CAD91-5563-AF4E-AFCF-F9C2F7990594}"/>
                </a:ext>
              </a:extLst>
            </p:cNvPr>
            <p:cNvSpPr txBox="1"/>
            <p:nvPr/>
          </p:nvSpPr>
          <p:spPr>
            <a:xfrm>
              <a:off x="5418415" y="5069032"/>
              <a:ext cx="29727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>
                  <a:latin typeface="Avenir Next" panose="020B0503020202020204" pitchFamily="34" charset="0"/>
                </a:rPr>
                <a:t>GEM and </a:t>
              </a:r>
              <a:r>
                <a:rPr lang="fr-FR" sz="1200" dirty="0" err="1">
                  <a:latin typeface="Avenir Next" panose="020B0503020202020204" pitchFamily="34" charset="0"/>
                </a:rPr>
                <a:t>MicroMegas</a:t>
              </a:r>
              <a:r>
                <a:rPr lang="fr-FR" sz="1200" dirty="0">
                  <a:latin typeface="Avenir Next" panose="020B0503020202020204" pitchFamily="34" charset="0"/>
                </a:rPr>
                <a:t> new RO designs </a:t>
              </a:r>
            </a:p>
          </p:txBody>
        </p:sp>
      </p:grp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21B4D921-27A8-DC4E-8632-DC6940E22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96F91AA5-7988-A341-96CA-99A2B8DA3D49}"/>
              </a:ext>
            </a:extLst>
          </p:cNvPr>
          <p:cNvGrpSpPr/>
          <p:nvPr/>
        </p:nvGrpSpPr>
        <p:grpSpPr>
          <a:xfrm>
            <a:off x="7237686" y="846455"/>
            <a:ext cx="4623722" cy="4172033"/>
            <a:chOff x="7237686" y="954743"/>
            <a:chExt cx="4623722" cy="4172033"/>
          </a:xfrm>
        </p:grpSpPr>
        <p:grpSp>
          <p:nvGrpSpPr>
            <p:cNvPr id="9" name="Groupe 8">
              <a:extLst>
                <a:ext uri="{FF2B5EF4-FFF2-40B4-BE49-F238E27FC236}">
                  <a16:creationId xmlns:a16="http://schemas.microsoft.com/office/drawing/2014/main" id="{6B08B787-8CF4-DA44-80E8-A65CCB231D00}"/>
                </a:ext>
              </a:extLst>
            </p:cNvPr>
            <p:cNvGrpSpPr/>
            <p:nvPr/>
          </p:nvGrpSpPr>
          <p:grpSpPr>
            <a:xfrm>
              <a:off x="7237686" y="954743"/>
              <a:ext cx="4623722" cy="4172033"/>
              <a:chOff x="7237686" y="966775"/>
              <a:chExt cx="4623722" cy="4172033"/>
            </a:xfrm>
          </p:grpSpPr>
          <p:pic>
            <p:nvPicPr>
              <p:cNvPr id="7" name="Image 6">
                <a:extLst>
                  <a:ext uri="{FF2B5EF4-FFF2-40B4-BE49-F238E27FC236}">
                    <a16:creationId xmlns:a16="http://schemas.microsoft.com/office/drawing/2014/main" id="{03A03B2A-6DCB-CA47-9FF2-800FD7AFE7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237686" y="966775"/>
                <a:ext cx="2263710" cy="2125980"/>
              </a:xfrm>
              <a:prstGeom prst="rect">
                <a:avLst/>
              </a:prstGeom>
            </p:spPr>
          </p:pic>
          <p:pic>
            <p:nvPicPr>
              <p:cNvPr id="8" name="Image 7">
                <a:extLst>
                  <a:ext uri="{FF2B5EF4-FFF2-40B4-BE49-F238E27FC236}">
                    <a16:creationId xmlns:a16="http://schemas.microsoft.com/office/drawing/2014/main" id="{FABD962D-B22A-044A-A796-20B3E402A3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9444669" y="1064434"/>
                <a:ext cx="2416739" cy="4074374"/>
              </a:xfrm>
              <a:prstGeom prst="rect">
                <a:avLst/>
              </a:prstGeom>
            </p:spPr>
          </p:pic>
        </p:grp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1D8AC88C-8D0D-9649-9AAE-2A820B339709}"/>
                </a:ext>
              </a:extLst>
            </p:cNvPr>
            <p:cNvSpPr txBox="1"/>
            <p:nvPr/>
          </p:nvSpPr>
          <p:spPr>
            <a:xfrm>
              <a:off x="10028454" y="2407282"/>
              <a:ext cx="14956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>
                  <a:latin typeface="Avenir Next" panose="020B0503020202020204" pitchFamily="34" charset="0"/>
                </a:rPr>
                <a:t>ILC TPC simulation</a:t>
              </a:r>
            </a:p>
          </p:txBody>
        </p:sp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1C118EA8-62E8-BD4F-8D0D-0530F66BB5E1}"/>
                </a:ext>
              </a:extLst>
            </p:cNvPr>
            <p:cNvSpPr txBox="1"/>
            <p:nvPr/>
          </p:nvSpPr>
          <p:spPr>
            <a:xfrm>
              <a:off x="10028454" y="4407533"/>
              <a:ext cx="14956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>
                  <a:latin typeface="Avenir Next" panose="020B0503020202020204" pitchFamily="34" charset="0"/>
                </a:rPr>
                <a:t>ILC TPC simulation</a:t>
              </a:r>
            </a:p>
          </p:txBody>
        </p:sp>
      </p:grpSp>
      <p:sp>
        <p:nvSpPr>
          <p:cNvPr id="24" name="ZoneTexte 23">
            <a:extLst>
              <a:ext uri="{FF2B5EF4-FFF2-40B4-BE49-F238E27FC236}">
                <a16:creationId xmlns:a16="http://schemas.microsoft.com/office/drawing/2014/main" id="{279E1393-63FF-3E44-98FD-16B321DF7597}"/>
              </a:ext>
            </a:extLst>
          </p:cNvPr>
          <p:cNvSpPr txBox="1"/>
          <p:nvPr/>
        </p:nvSpPr>
        <p:spPr>
          <a:xfrm>
            <a:off x="0" y="6553810"/>
            <a:ext cx="3490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latin typeface="Avenir Next" panose="020B0503020202020204" pitchFamily="34" charset="0"/>
              </a:rPr>
              <a:t>* With a Si wrapping layer at outer radius</a:t>
            </a:r>
          </a:p>
        </p:txBody>
      </p:sp>
    </p:spTree>
    <p:extLst>
      <p:ext uri="{BB962C8B-B14F-4D97-AF65-F5344CB8AC3E}">
        <p14:creationId xmlns:p14="http://schemas.microsoft.com/office/powerpoint/2010/main" val="4059669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1FD0372C-1D7C-3743-92D2-9959C6017BB5}"/>
              </a:ext>
            </a:extLst>
          </p:cNvPr>
          <p:cNvGrpSpPr/>
          <p:nvPr/>
        </p:nvGrpSpPr>
        <p:grpSpPr>
          <a:xfrm>
            <a:off x="540000" y="163429"/>
            <a:ext cx="11110800" cy="660407"/>
            <a:chOff x="540000" y="163429"/>
            <a:chExt cx="11110800" cy="66040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51F50C6-5F0C-224A-B4C1-8B595DDF0611}"/>
                </a:ext>
              </a:extLst>
            </p:cNvPr>
            <p:cNvSpPr/>
            <p:nvPr/>
          </p:nvSpPr>
          <p:spPr>
            <a:xfrm>
              <a:off x="540000" y="163429"/>
              <a:ext cx="1111080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200" dirty="0">
                  <a:latin typeface="Avenir Next" panose="020B0503020202020204" pitchFamily="34" charset="0"/>
                  <a:sym typeface="Wingdings"/>
                </a:rPr>
                <a:t>RICH with new designs and radiator materials   </a:t>
              </a:r>
            </a:p>
          </p:txBody>
        </p: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F51985CD-84E3-7546-8710-19B67726338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1200" y="809760"/>
              <a:ext cx="11109600" cy="14076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A649BCE7-3511-1745-8FD7-9EB442E0DAFD}"/>
              </a:ext>
            </a:extLst>
          </p:cNvPr>
          <p:cNvSpPr/>
          <p:nvPr/>
        </p:nvSpPr>
        <p:spPr>
          <a:xfrm>
            <a:off x="552032" y="1119301"/>
            <a:ext cx="11110800" cy="5316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ex. </a:t>
            </a:r>
            <a:r>
              <a:rPr lang="en-US" sz="2000" dirty="0" err="1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LHCb</a:t>
            </a:r>
            <a:r>
              <a:rPr lang="en-US" sz="20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(gas) up to p ≃ 100 GeV, </a:t>
            </a:r>
            <a:r>
              <a:rPr lang="en-US" sz="2000" dirty="0" err="1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σ</a:t>
            </a:r>
            <a:r>
              <a:rPr lang="en-US" sz="2000" baseline="-25000" dirty="0" err="1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Θ</a:t>
            </a:r>
            <a:r>
              <a:rPr lang="en-US" sz="20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≃ 0.2 </a:t>
            </a:r>
            <a:r>
              <a:rPr lang="en-US" sz="2000" dirty="0" err="1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mrad</a:t>
            </a:r>
            <a:endParaRPr lang="en-US" sz="2000" dirty="0">
              <a:latin typeface="Avenir Next" panose="020B0503020202020204" pitchFamily="34" charset="0"/>
            </a:endParaRPr>
          </a:p>
          <a:p>
            <a:pPr marL="800100" lvl="1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Light optical elements in acceptance - higher granularity with </a:t>
            </a:r>
          </a:p>
          <a:p>
            <a:pPr lvl="1"/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      longer lever arm and/or smaller pixel size, photosensors with </a:t>
            </a:r>
          </a:p>
          <a:p>
            <a:pPr lvl="1">
              <a:spcAft>
                <a:spcPts val="300"/>
              </a:spcAft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      high QE in green to enhance signal for timing</a:t>
            </a:r>
          </a:p>
          <a:p>
            <a:pPr marL="1257300" lvl="2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Light mirrors, high reflection coating</a:t>
            </a:r>
          </a:p>
          <a:p>
            <a:pPr marL="1257300" lvl="2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MPPC with 5 mm pitch, high rad.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tol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.</a:t>
            </a:r>
          </a:p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ex. EIC (gas) up to p ≃ 50 GeV </a:t>
            </a:r>
          </a:p>
          <a:p>
            <a:pPr marL="742950" lvl="1" indent="-285750">
              <a:spcAft>
                <a:spcPts val="1200"/>
              </a:spcAft>
              <a:buFont typeface="Wingdings" pitchFamily="2" charset="2"/>
              <a:buChar char="Ø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Option for High Pressure RICH with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Ar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at 3.5(2) bar (≃ C</a:t>
            </a:r>
            <a:r>
              <a:rPr lang="en-US" baseline="-2500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4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F</a:t>
            </a:r>
            <a:r>
              <a:rPr lang="en-US" baseline="-2500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10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/CF</a:t>
            </a:r>
            <a:r>
              <a:rPr lang="en-US" baseline="-2500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4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1 bar)</a:t>
            </a:r>
            <a:endParaRPr lang="en-US" sz="1600" dirty="0">
              <a:solidFill>
                <a:schemeClr val="accent6">
                  <a:lumMod val="50000"/>
                </a:schemeClr>
              </a:solidFill>
              <a:latin typeface="Avenir Next" panose="020B0503020202020204" pitchFamily="34" charset="0"/>
            </a:endParaRP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venir Next" panose="020B0503020202020204" pitchFamily="34" charset="0"/>
              </a:rPr>
              <a:t>ex. ALICE-3 &amp; EIC (aerogel) down to </a:t>
            </a:r>
            <a:r>
              <a:rPr lang="en-US" sz="20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p ≃ 10 </a:t>
            </a:r>
            <a:r>
              <a:rPr lang="en-US" sz="2000" dirty="0">
                <a:latin typeface="Avenir Next" panose="020B0503020202020204" pitchFamily="34" charset="0"/>
              </a:rPr>
              <a:t>MeV/c</a:t>
            </a:r>
            <a:endParaRPr lang="en-US" dirty="0">
              <a:latin typeface="Avenir Next" panose="020B0503020202020204" pitchFamily="34" charset="0"/>
            </a:endParaRPr>
          </a:p>
          <a:p>
            <a:pPr marL="742950" lvl="1" indent="-285750">
              <a:spcAft>
                <a:spcPts val="300"/>
              </a:spcAft>
              <a:buFont typeface="Wingdings" pitchFamily="2" charset="2"/>
              <a:buChar char="Ø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Multiple-refractive index (left) or lens focusing (right) radiators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Tunable refractive index within new materials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Photonic crystals in 1D/2D/3D very thin layers O(100) nm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Metamaterials metallic wire or nanomaterials with layer </a:t>
            </a:r>
          </a:p>
          <a:p>
            <a:pPr lvl="2">
              <a:spcAft>
                <a:spcPts val="1200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     thickness &lt;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λ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 creating an effective medium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Ultrafast timing </a:t>
            </a:r>
            <a:r>
              <a:rPr lang="en-US" sz="2000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σ</a:t>
            </a:r>
            <a:r>
              <a:rPr lang="en-US" sz="2000" baseline="-25000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t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O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(≲ 50) </a:t>
            </a:r>
            <a:r>
              <a:rPr lang="en-US" sz="2000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ps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 to exploit same </a:t>
            </a:r>
            <a:r>
              <a:rPr lang="en-US" sz="2000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γ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-Cerenkov arrival time for </a:t>
            </a:r>
            <a:r>
              <a:rPr lang="en-US" sz="2000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bgk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 rejection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SiPM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/LAPPD see slide 15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1F2BB35F-3D95-D447-AD58-1D9C9B349F78}"/>
              </a:ext>
            </a:extLst>
          </p:cNvPr>
          <p:cNvGrpSpPr/>
          <p:nvPr/>
        </p:nvGrpSpPr>
        <p:grpSpPr>
          <a:xfrm>
            <a:off x="9129302" y="1095111"/>
            <a:ext cx="3038121" cy="2578564"/>
            <a:chOff x="9154103" y="2334361"/>
            <a:chExt cx="3038121" cy="2578564"/>
          </a:xfrm>
        </p:grpSpPr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8EF38799-DE28-FD43-9E0D-AE8856961B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4105"/>
            <a:stretch/>
          </p:blipFill>
          <p:spPr>
            <a:xfrm>
              <a:off x="10527635" y="2334361"/>
              <a:ext cx="1664589" cy="2351411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37DFE890-7362-9549-BD2D-168B2E5FBC09}"/>
                </a:ext>
              </a:extLst>
            </p:cNvPr>
            <p:cNvSpPr txBox="1"/>
            <p:nvPr/>
          </p:nvSpPr>
          <p:spPr>
            <a:xfrm>
              <a:off x="9208750" y="4635926"/>
              <a:ext cx="243868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>
                  <a:latin typeface="Avenir Next" panose="020B0503020202020204" pitchFamily="34" charset="0"/>
                </a:rPr>
                <a:t>LHCb</a:t>
              </a:r>
              <a:r>
                <a:rPr lang="en-US" sz="1200" dirty="0">
                  <a:latin typeface="Avenir Next" panose="020B0503020202020204" pitchFamily="34" charset="0"/>
                </a:rPr>
                <a:t> current and LS4 upgrades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C43E41CE-4C8D-1949-BFA9-BA96FC80A39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154103" y="2430528"/>
              <a:ext cx="1304708" cy="2159076"/>
            </a:xfrm>
            <a:prstGeom prst="rect">
              <a:avLst/>
            </a:prstGeom>
          </p:spPr>
        </p:pic>
      </p:grp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4BAB279-4B3F-C543-8683-D843234A0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13</a:t>
            </a:fld>
            <a:endParaRPr lang="en-US"/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0D80D678-700E-C94F-86EA-C1064E19977A}"/>
              </a:ext>
            </a:extLst>
          </p:cNvPr>
          <p:cNvGrpSpPr/>
          <p:nvPr/>
        </p:nvGrpSpPr>
        <p:grpSpPr>
          <a:xfrm>
            <a:off x="8491168" y="3973965"/>
            <a:ext cx="3504441" cy="1640103"/>
            <a:chOff x="8491168" y="3973965"/>
            <a:chExt cx="3504441" cy="1640103"/>
          </a:xfrm>
        </p:grpSpPr>
        <p:grpSp>
          <p:nvGrpSpPr>
            <p:cNvPr id="8" name="Groupe 7">
              <a:extLst>
                <a:ext uri="{FF2B5EF4-FFF2-40B4-BE49-F238E27FC236}">
                  <a16:creationId xmlns:a16="http://schemas.microsoft.com/office/drawing/2014/main" id="{CBE97035-253F-2C40-BEA9-52094072F578}"/>
                </a:ext>
              </a:extLst>
            </p:cNvPr>
            <p:cNvGrpSpPr/>
            <p:nvPr/>
          </p:nvGrpSpPr>
          <p:grpSpPr>
            <a:xfrm>
              <a:off x="8491168" y="3973965"/>
              <a:ext cx="3504441" cy="1640103"/>
              <a:chOff x="8527744" y="3964821"/>
              <a:chExt cx="3504441" cy="1640103"/>
            </a:xfrm>
          </p:grpSpPr>
          <p:grpSp>
            <p:nvGrpSpPr>
              <p:cNvPr id="5" name="Groupe 4">
                <a:extLst>
                  <a:ext uri="{FF2B5EF4-FFF2-40B4-BE49-F238E27FC236}">
                    <a16:creationId xmlns:a16="http://schemas.microsoft.com/office/drawing/2014/main" id="{65399555-C497-E243-A205-224AA4347A5B}"/>
                  </a:ext>
                </a:extLst>
              </p:cNvPr>
              <p:cNvGrpSpPr/>
              <p:nvPr/>
            </p:nvGrpSpPr>
            <p:grpSpPr>
              <a:xfrm>
                <a:off x="8527744" y="4123798"/>
                <a:ext cx="1701809" cy="1215578"/>
                <a:chOff x="5122562" y="1124953"/>
                <a:chExt cx="1701809" cy="1215578"/>
              </a:xfrm>
            </p:grpSpPr>
            <p:pic>
              <p:nvPicPr>
                <p:cNvPr id="16" name="Image 15">
                  <a:extLst>
                    <a:ext uri="{FF2B5EF4-FFF2-40B4-BE49-F238E27FC236}">
                      <a16:creationId xmlns:a16="http://schemas.microsoft.com/office/drawing/2014/main" id="{AB1315D7-ADF8-574D-874E-BBAFDB7CD82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122562" y="1124953"/>
                  <a:ext cx="1701809" cy="1215578"/>
                </a:xfrm>
                <a:prstGeom prst="rect">
                  <a:avLst/>
                </a:prstGeom>
              </p:spPr>
            </p:pic>
            <p:sp>
              <p:nvSpPr>
                <p:cNvPr id="19" name="ZoneTexte 18">
                  <a:extLst>
                    <a:ext uri="{FF2B5EF4-FFF2-40B4-BE49-F238E27FC236}">
                      <a16:creationId xmlns:a16="http://schemas.microsoft.com/office/drawing/2014/main" id="{F8ABC470-7F72-7141-BAC1-93880662AC31}"/>
                    </a:ext>
                  </a:extLst>
                </p:cNvPr>
                <p:cNvSpPr txBox="1"/>
                <p:nvPr/>
              </p:nvSpPr>
              <p:spPr>
                <a:xfrm rot="16200000">
                  <a:off x="5229908" y="1243542"/>
                  <a:ext cx="35779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400" dirty="0">
                      <a:latin typeface="Avenir Next" panose="020B0503020202020204" pitchFamily="34" charset="0"/>
                    </a:rPr>
                    <a:t>n</a:t>
                  </a:r>
                  <a:r>
                    <a:rPr lang="fr-FR" sz="1400" baseline="-25000" dirty="0">
                      <a:latin typeface="Avenir Next" panose="020B0503020202020204" pitchFamily="34" charset="0"/>
                    </a:rPr>
                    <a:t>1</a:t>
                  </a:r>
                </a:p>
              </p:txBody>
            </p:sp>
            <p:sp>
              <p:nvSpPr>
                <p:cNvPr id="20" name="ZoneTexte 19">
                  <a:extLst>
                    <a:ext uri="{FF2B5EF4-FFF2-40B4-BE49-F238E27FC236}">
                      <a16:creationId xmlns:a16="http://schemas.microsoft.com/office/drawing/2014/main" id="{61A58DB9-BC74-D14F-9A50-15F573C83C3F}"/>
                    </a:ext>
                  </a:extLst>
                </p:cNvPr>
                <p:cNvSpPr txBox="1"/>
                <p:nvPr/>
              </p:nvSpPr>
              <p:spPr>
                <a:xfrm rot="16200000">
                  <a:off x="5418404" y="1238495"/>
                  <a:ext cx="35779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400" dirty="0">
                      <a:latin typeface="Avenir Next" panose="020B0503020202020204" pitchFamily="34" charset="0"/>
                    </a:rPr>
                    <a:t>n</a:t>
                  </a:r>
                  <a:r>
                    <a:rPr lang="fr-FR" sz="1400" baseline="-25000" dirty="0">
                      <a:latin typeface="Avenir Next" panose="020B0503020202020204" pitchFamily="34" charset="0"/>
                    </a:rPr>
                    <a:t>2</a:t>
                  </a:r>
                </a:p>
              </p:txBody>
            </p:sp>
          </p:grpSp>
          <p:pic>
            <p:nvPicPr>
              <p:cNvPr id="13" name="Image 12">
                <a:extLst>
                  <a:ext uri="{FF2B5EF4-FFF2-40B4-BE49-F238E27FC236}">
                    <a16:creationId xmlns:a16="http://schemas.microsoft.com/office/drawing/2014/main" id="{8CD5299E-9989-A144-A026-AA3CEF061F5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r="52120"/>
              <a:stretch/>
            </p:blipFill>
            <p:spPr>
              <a:xfrm>
                <a:off x="10406578" y="3964821"/>
                <a:ext cx="1625607" cy="1640103"/>
              </a:xfrm>
              <a:prstGeom prst="rect">
                <a:avLst/>
              </a:prstGeom>
            </p:spPr>
          </p:pic>
        </p:grp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006235BD-8DE0-DA4F-A599-2421E286901A}"/>
                </a:ext>
              </a:extLst>
            </p:cNvPr>
            <p:cNvSpPr txBox="1"/>
            <p:nvPr/>
          </p:nvSpPr>
          <p:spPr>
            <a:xfrm>
              <a:off x="9015344" y="4117603"/>
              <a:ext cx="39786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dirty="0"/>
                <a:t>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294126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1FD0372C-1D7C-3743-92D2-9959C6017BB5}"/>
              </a:ext>
            </a:extLst>
          </p:cNvPr>
          <p:cNvGrpSpPr/>
          <p:nvPr/>
        </p:nvGrpSpPr>
        <p:grpSpPr>
          <a:xfrm>
            <a:off x="540000" y="163429"/>
            <a:ext cx="11110800" cy="660407"/>
            <a:chOff x="540000" y="163429"/>
            <a:chExt cx="11110800" cy="66040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51F50C6-5F0C-224A-B4C1-8B595DDF0611}"/>
                </a:ext>
              </a:extLst>
            </p:cNvPr>
            <p:cNvSpPr/>
            <p:nvPr/>
          </p:nvSpPr>
          <p:spPr>
            <a:xfrm>
              <a:off x="540000" y="163429"/>
              <a:ext cx="1111080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200" dirty="0">
                  <a:latin typeface="Avenir Next" panose="020B0503020202020204" pitchFamily="34" charset="0"/>
                  <a:sym typeface="Wingdings"/>
                </a:rPr>
                <a:t>DIRC with focusing and ultrafast timing for 3D (x-y-t)  </a:t>
              </a:r>
            </a:p>
          </p:txBody>
        </p: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F51985CD-84E3-7546-8710-19B67726338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1200" y="809760"/>
              <a:ext cx="11109600" cy="14076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A649BCE7-3511-1745-8FD7-9EB442E0DAFD}"/>
              </a:ext>
            </a:extLst>
          </p:cNvPr>
          <p:cNvSpPr/>
          <p:nvPr/>
        </p:nvSpPr>
        <p:spPr>
          <a:xfrm>
            <a:off x="582274" y="974796"/>
            <a:ext cx="11110799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Fused Silica Quartz radiator O(1) cm thick, up to p ≃ 10 GeV</a:t>
            </a:r>
          </a:p>
          <a:p>
            <a:pPr marL="742950" lvl="1" indent="-285750">
              <a:spcAft>
                <a:spcPts val="300"/>
              </a:spcAft>
              <a:buFont typeface="Wingdings" pitchFamily="2" charset="2"/>
              <a:buChar char="Ø"/>
            </a:pP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σ</a:t>
            </a:r>
            <a:r>
              <a:rPr lang="en-US" baseline="-25000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Θ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down to 0.5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mrad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,  with high granularity MCP-PMTs and/or expansion lever arm</a:t>
            </a:r>
          </a:p>
          <a:p>
            <a:pPr marL="742950" lvl="1" indent="-285750">
              <a:spcAft>
                <a:spcPts val="300"/>
              </a:spcAft>
              <a:buFont typeface="Wingdings" pitchFamily="2" charset="2"/>
              <a:buChar char="Ø"/>
            </a:pP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σ</a:t>
            </a:r>
            <a:r>
              <a:rPr lang="en-US" baseline="-25000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t</a:t>
            </a:r>
            <a:r>
              <a:rPr lang="en-US" baseline="-2500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≃ 10-15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ps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with MCP-PMT (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SiPM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) O(≲50)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ps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SPTR (30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γ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/ track in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LHCb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TORCH)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DCEFD25-BA9C-3343-B0AD-550CE255BB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574" y="2502778"/>
            <a:ext cx="3307258" cy="1774626"/>
          </a:xfrm>
          <a:prstGeom prst="rect">
            <a:avLst/>
          </a:prstGeom>
        </p:spPr>
      </p:pic>
      <p:grpSp>
        <p:nvGrpSpPr>
          <p:cNvPr id="20" name="Groupe 19">
            <a:extLst>
              <a:ext uri="{FF2B5EF4-FFF2-40B4-BE49-F238E27FC236}">
                <a16:creationId xmlns:a16="http://schemas.microsoft.com/office/drawing/2014/main" id="{0116C036-3069-E84E-8D82-3D0F269BE340}"/>
              </a:ext>
            </a:extLst>
          </p:cNvPr>
          <p:cNvGrpSpPr/>
          <p:nvPr/>
        </p:nvGrpSpPr>
        <p:grpSpPr>
          <a:xfrm>
            <a:off x="5334238" y="4468247"/>
            <a:ext cx="2234076" cy="2265060"/>
            <a:chOff x="8615031" y="2456663"/>
            <a:chExt cx="2374900" cy="3024453"/>
          </a:xfrm>
        </p:grpSpPr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8E75D566-FA7D-3F4D-A181-4BCCBC417EC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15031" y="2509316"/>
              <a:ext cx="2374900" cy="2971800"/>
            </a:xfrm>
            <a:prstGeom prst="rect">
              <a:avLst/>
            </a:prstGeom>
            <a:ln>
              <a:solidFill>
                <a:schemeClr val="tx1"/>
              </a:solidFill>
            </a:ln>
            <a:effectLst/>
          </p:spPr>
        </p:pic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F9C1E321-4047-9A45-8480-AFAFD58534BB}"/>
                </a:ext>
              </a:extLst>
            </p:cNvPr>
            <p:cNvSpPr txBox="1"/>
            <p:nvPr/>
          </p:nvSpPr>
          <p:spPr>
            <a:xfrm>
              <a:off x="9965912" y="2456663"/>
              <a:ext cx="70083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err="1">
                  <a:latin typeface="Avenir Next" panose="020B0503020202020204" pitchFamily="34" charset="0"/>
                </a:rPr>
                <a:t>SuperB</a:t>
              </a:r>
              <a:endParaRPr lang="fr-FR" sz="1200" dirty="0">
                <a:latin typeface="Avenir Next" panose="020B0503020202020204" pitchFamily="34" charset="0"/>
              </a:endParaRPr>
            </a:p>
          </p:txBody>
        </p:sp>
      </p:grpSp>
      <p:pic>
        <p:nvPicPr>
          <p:cNvPr id="14" name="Image 13">
            <a:extLst>
              <a:ext uri="{FF2B5EF4-FFF2-40B4-BE49-F238E27FC236}">
                <a16:creationId xmlns:a16="http://schemas.microsoft.com/office/drawing/2014/main" id="{5A7A8FE0-A76B-EF40-B5A1-6EA095E9EE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75537" y="2512911"/>
            <a:ext cx="3092639" cy="1771992"/>
          </a:xfrm>
          <a:prstGeom prst="rect">
            <a:avLst/>
          </a:prstGeom>
        </p:spPr>
      </p:pic>
      <p:grpSp>
        <p:nvGrpSpPr>
          <p:cNvPr id="21" name="Groupe 20">
            <a:extLst>
              <a:ext uri="{FF2B5EF4-FFF2-40B4-BE49-F238E27FC236}">
                <a16:creationId xmlns:a16="http://schemas.microsoft.com/office/drawing/2014/main" id="{FAA48712-7F10-BA44-BBF3-09746B808D8A}"/>
              </a:ext>
            </a:extLst>
          </p:cNvPr>
          <p:cNvGrpSpPr/>
          <p:nvPr/>
        </p:nvGrpSpPr>
        <p:grpSpPr>
          <a:xfrm>
            <a:off x="8075502" y="4354349"/>
            <a:ext cx="2849195" cy="2503651"/>
            <a:chOff x="4909079" y="2628604"/>
            <a:chExt cx="2444276" cy="2189520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E5B3AF79-E4DB-2E43-8F22-D6FB6DBA22F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909079" y="2628604"/>
              <a:ext cx="2444276" cy="2189520"/>
            </a:xfrm>
            <a:prstGeom prst="rect">
              <a:avLst/>
            </a:prstGeom>
          </p:spPr>
        </p:pic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74BF1D72-78BC-3243-A95C-1737B3D018BB}"/>
                </a:ext>
              </a:extLst>
            </p:cNvPr>
            <p:cNvSpPr txBox="1"/>
            <p:nvPr/>
          </p:nvSpPr>
          <p:spPr>
            <a:xfrm>
              <a:off x="5360504" y="2875474"/>
              <a:ext cx="13866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err="1">
                  <a:latin typeface="Avenir Next" panose="020B0503020202020204" pitchFamily="34" charset="0"/>
                </a:rPr>
                <a:t>LHCb</a:t>
              </a:r>
              <a:r>
                <a:rPr lang="fr-FR" sz="1200" dirty="0">
                  <a:latin typeface="Avenir Next" panose="020B0503020202020204" pitchFamily="34" charset="0"/>
                </a:rPr>
                <a:t> Upgrade-2</a:t>
              </a:r>
            </a:p>
          </p:txBody>
        </p:sp>
      </p:grpSp>
      <p:pic>
        <p:nvPicPr>
          <p:cNvPr id="19" name="Image 18">
            <a:extLst>
              <a:ext uri="{FF2B5EF4-FFF2-40B4-BE49-F238E27FC236}">
                <a16:creationId xmlns:a16="http://schemas.microsoft.com/office/drawing/2014/main" id="{2785457D-4B28-DF47-82D6-9279E13550E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71839" y="2512910"/>
            <a:ext cx="3078682" cy="1771993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287D3852-A946-5845-A9A9-D8841A5BF85E}"/>
              </a:ext>
            </a:extLst>
          </p:cNvPr>
          <p:cNvSpPr txBox="1"/>
          <p:nvPr/>
        </p:nvSpPr>
        <p:spPr>
          <a:xfrm>
            <a:off x="589551" y="2078317"/>
            <a:ext cx="99695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Avenir Next" panose="020B0503020202020204" pitchFamily="34" charset="0"/>
              </a:rPr>
              <a:t>Lens focusing designs, ex. Panda, IEC new hybrid bars &amp; expansion design (right) 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1DF360F0-6F11-8146-ADD1-5B3DB4188990}"/>
              </a:ext>
            </a:extLst>
          </p:cNvPr>
          <p:cNvSpPr txBox="1"/>
          <p:nvPr/>
        </p:nvSpPr>
        <p:spPr>
          <a:xfrm>
            <a:off x="594625" y="4831103"/>
            <a:ext cx="462984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Avenir Next" panose="020B0503020202020204" pitchFamily="34" charset="0"/>
              </a:rPr>
              <a:t>Reflection focusing designs, ex. </a:t>
            </a:r>
            <a:r>
              <a:rPr lang="en-US" sz="2000" dirty="0" err="1">
                <a:latin typeface="Avenir Next" panose="020B0503020202020204" pitchFamily="34" charset="0"/>
              </a:rPr>
              <a:t>SuperB</a:t>
            </a:r>
            <a:r>
              <a:rPr lang="en-US" sz="2000" dirty="0">
                <a:latin typeface="Avenir Next" panose="020B0503020202020204" pitchFamily="34" charset="0"/>
              </a:rPr>
              <a:t>, </a:t>
            </a:r>
            <a:r>
              <a:rPr lang="en-US" sz="2000" dirty="0" err="1">
                <a:latin typeface="Avenir Next" panose="020B0503020202020204" pitchFamily="34" charset="0"/>
              </a:rPr>
              <a:t>LHCb</a:t>
            </a:r>
            <a:r>
              <a:rPr lang="en-US" sz="2000" dirty="0">
                <a:latin typeface="Avenir Next" panose="020B0503020202020204" pitchFamily="34" charset="0"/>
              </a:rPr>
              <a:t> upgrade-2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In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LHCb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ToF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 alone at 10 m &amp;          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σ</a:t>
            </a:r>
            <a:r>
              <a:rPr lang="en-US" baseline="-25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t</a:t>
            </a:r>
            <a:r>
              <a:rPr lang="en-US" baseline="-250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≃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10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ps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 cover up to p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≃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10 GeV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98A590F-723D-BB41-9CAC-00590C90A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3019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1FD0372C-1D7C-3743-92D2-9959C6017BB5}"/>
              </a:ext>
            </a:extLst>
          </p:cNvPr>
          <p:cNvGrpSpPr/>
          <p:nvPr/>
        </p:nvGrpSpPr>
        <p:grpSpPr>
          <a:xfrm>
            <a:off x="540000" y="163429"/>
            <a:ext cx="11110800" cy="660407"/>
            <a:chOff x="540000" y="163429"/>
            <a:chExt cx="11110800" cy="66040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51F50C6-5F0C-224A-B4C1-8B595DDF0611}"/>
                </a:ext>
              </a:extLst>
            </p:cNvPr>
            <p:cNvSpPr/>
            <p:nvPr/>
          </p:nvSpPr>
          <p:spPr>
            <a:xfrm>
              <a:off x="540000" y="163429"/>
              <a:ext cx="1111080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200" dirty="0">
                  <a:latin typeface="Avenir Next" panose="020B0503020202020204" pitchFamily="34" charset="0"/>
                  <a:sym typeface="Wingdings"/>
                </a:rPr>
                <a:t>Photo Detectors high QE, ultrafast for single-</a:t>
              </a:r>
              <a:r>
                <a:rPr lang="en-US" sz="3200" dirty="0" err="1">
                  <a:latin typeface="Avenir Next" panose="020B0503020202020204" pitchFamily="34" charset="0"/>
                  <a:sym typeface="Wingdings"/>
                </a:rPr>
                <a:t>γ</a:t>
              </a:r>
              <a:r>
                <a:rPr lang="en-US" sz="3200" dirty="0">
                  <a:latin typeface="Avenir Next" panose="020B0503020202020204" pitchFamily="34" charset="0"/>
                  <a:sym typeface="Wingdings"/>
                </a:rPr>
                <a:t>, rad. </a:t>
              </a:r>
              <a:r>
                <a:rPr lang="en-US" sz="3200" dirty="0" err="1">
                  <a:latin typeface="Avenir Next" panose="020B0503020202020204" pitchFamily="34" charset="0"/>
                  <a:sym typeface="Wingdings"/>
                </a:rPr>
                <a:t>tol</a:t>
              </a:r>
              <a:r>
                <a:rPr lang="en-US" sz="3200" dirty="0">
                  <a:latin typeface="Avenir Next" panose="020B0503020202020204" pitchFamily="34" charset="0"/>
                  <a:sym typeface="Wingdings"/>
                </a:rPr>
                <a:t>.    </a:t>
              </a:r>
            </a:p>
          </p:txBody>
        </p: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F51985CD-84E3-7546-8710-19B67726338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1200" y="809760"/>
              <a:ext cx="11109600" cy="14076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ZoneTexte 15">
            <a:extLst>
              <a:ext uri="{FF2B5EF4-FFF2-40B4-BE49-F238E27FC236}">
                <a16:creationId xmlns:a16="http://schemas.microsoft.com/office/drawing/2014/main" id="{9D859E50-780A-5344-9928-F1B312807224}"/>
              </a:ext>
            </a:extLst>
          </p:cNvPr>
          <p:cNvSpPr txBox="1"/>
          <p:nvPr/>
        </p:nvSpPr>
        <p:spPr>
          <a:xfrm>
            <a:off x="479752" y="1103289"/>
            <a:ext cx="11221848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venir Next" panose="020B0503020202020204" pitchFamily="34" charset="0"/>
              </a:rPr>
              <a:t>MCPM-PMT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2 “ square, 64 x 64 pixels </a:t>
            </a:r>
            <a:r>
              <a:rPr lang="en-US" dirty="0" err="1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LHCb</a:t>
            </a:r>
            <a:r>
              <a:rPr lang="en-US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TORCH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LAPPD* large area 20 cm</a:t>
            </a:r>
            <a:r>
              <a:rPr lang="en-US" sz="2000" baseline="300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2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Cheaper materials ex. borosilicate glass, 20 µm pores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SPTR (HPK) down to </a:t>
            </a:r>
            <a:r>
              <a:rPr lang="en-US" dirty="0" err="1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σ</a:t>
            </a:r>
            <a:r>
              <a:rPr lang="en-US" baseline="-25000" dirty="0" err="1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t</a:t>
            </a:r>
            <a:r>
              <a:rPr lang="en-US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≃ 34 </a:t>
            </a:r>
            <a:r>
              <a:rPr lang="en-US" dirty="0" err="1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ps</a:t>
            </a:r>
            <a:r>
              <a:rPr lang="en-US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ALD coating to improve CE and rad.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tol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Al layer to protect photocathode for improved rad.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tol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Hybrid design with pixel ASIC integration in vacuum tube,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σ</a:t>
            </a:r>
            <a:r>
              <a:rPr lang="en-US" baseline="-25000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hit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≃ 10 µm,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σ</a:t>
            </a:r>
            <a:r>
              <a:rPr lang="en-US" baseline="-25000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t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≃ 10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ps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,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sym typeface="Wingdings" pitchFamily="2" charset="2"/>
              </a:rPr>
              <a:t>2.5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sym typeface="Wingdings" pitchFamily="2" charset="2"/>
              </a:rPr>
              <a:t>Ghit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sym typeface="Wingdings" pitchFamily="2" charset="2"/>
              </a:rPr>
              <a:t>/s LHCb-2</a:t>
            </a:r>
            <a:endParaRPr lang="fr-FR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1258ED0-4042-FD44-9ADE-CF3073D0760F}"/>
              </a:ext>
            </a:extLst>
          </p:cNvPr>
          <p:cNvSpPr/>
          <p:nvPr/>
        </p:nvSpPr>
        <p:spPr>
          <a:xfrm>
            <a:off x="6482" y="6305702"/>
            <a:ext cx="66259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* SPAD 50 </a:t>
            </a:r>
            <a:r>
              <a:rPr lang="en-US" sz="14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µm pitch</a:t>
            </a:r>
            <a:r>
              <a:rPr lang="en-US" sz="1400" i="1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</a:t>
            </a:r>
            <a:r>
              <a:rPr lang="en-US" sz="1400" dirty="0" err="1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σ</a:t>
            </a:r>
            <a:r>
              <a:rPr lang="en-US" sz="1400" baseline="-25000" dirty="0" err="1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t</a:t>
            </a:r>
            <a:r>
              <a:rPr lang="en-US" sz="1400" baseline="-250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</a:t>
            </a:r>
            <a:r>
              <a:rPr lang="en-US" sz="14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≃ 20 </a:t>
            </a:r>
            <a:r>
              <a:rPr lang="en-US" sz="1400" dirty="0" err="1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ps</a:t>
            </a:r>
            <a:r>
              <a:rPr lang="en-US" sz="14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compared to ≃ 30(80) </a:t>
            </a:r>
            <a:r>
              <a:rPr lang="en-US" sz="1400" dirty="0" err="1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ps</a:t>
            </a:r>
            <a:r>
              <a:rPr lang="en-US" sz="14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with 1(3x3) mm</a:t>
            </a:r>
            <a:r>
              <a:rPr lang="en-US" sz="1400" baseline="300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2</a:t>
            </a:r>
            <a:r>
              <a:rPr lang="en-US" sz="14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</a:t>
            </a:r>
            <a:r>
              <a:rPr lang="en-US" sz="1400" dirty="0" err="1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SiPMs</a:t>
            </a:r>
            <a:endParaRPr lang="en-US" sz="1400" dirty="0">
              <a:latin typeface="Avenir Next" panose="020B0503020202020204" pitchFamily="34" charset="0"/>
              <a:cs typeface="Arial" panose="020B0604020202020204" pitchFamily="34" charset="0"/>
              <a:sym typeface="Wingdings"/>
            </a:endParaRPr>
          </a:p>
          <a:p>
            <a:r>
              <a:rPr lang="en-US" sz="1400" i="1" dirty="0">
                <a:latin typeface="Avenir Next" panose="020B0503020202020204" pitchFamily="34" charset="0"/>
              </a:rPr>
              <a:t>** Also relevant to TPC/Cerenkov vessels for neutrino &amp; DM experiments</a:t>
            </a:r>
          </a:p>
        </p:txBody>
      </p:sp>
      <p:grpSp>
        <p:nvGrpSpPr>
          <p:cNvPr id="32" name="Groupe 31">
            <a:extLst>
              <a:ext uri="{FF2B5EF4-FFF2-40B4-BE49-F238E27FC236}">
                <a16:creationId xmlns:a16="http://schemas.microsoft.com/office/drawing/2014/main" id="{EF5644A4-A795-1F4C-990A-BB942E5ACCDD}"/>
              </a:ext>
            </a:extLst>
          </p:cNvPr>
          <p:cNvGrpSpPr/>
          <p:nvPr/>
        </p:nvGrpSpPr>
        <p:grpSpPr>
          <a:xfrm>
            <a:off x="7213508" y="1381168"/>
            <a:ext cx="4324961" cy="1320800"/>
            <a:chOff x="7213508" y="1190668"/>
            <a:chExt cx="4324961" cy="1320800"/>
          </a:xfrm>
        </p:grpSpPr>
        <p:pic>
          <p:nvPicPr>
            <p:cNvPr id="17" name="Image 16">
              <a:extLst>
                <a:ext uri="{FF2B5EF4-FFF2-40B4-BE49-F238E27FC236}">
                  <a16:creationId xmlns:a16="http://schemas.microsoft.com/office/drawing/2014/main" id="{3CB6A4C7-74EE-F742-AF1A-8DC70736562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13508" y="1190668"/>
              <a:ext cx="1409700" cy="1320800"/>
            </a:xfrm>
            <a:prstGeom prst="rect">
              <a:avLst/>
            </a:prstGeom>
          </p:spPr>
        </p:pic>
        <p:pic>
          <p:nvPicPr>
            <p:cNvPr id="18" name="Image 17">
              <a:extLst>
                <a:ext uri="{FF2B5EF4-FFF2-40B4-BE49-F238E27FC236}">
                  <a16:creationId xmlns:a16="http://schemas.microsoft.com/office/drawing/2014/main" id="{1318DFD5-1B28-D342-B46F-1FF7F67BB71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820282" y="1289383"/>
              <a:ext cx="1092200" cy="1206500"/>
            </a:xfrm>
            <a:prstGeom prst="rect">
              <a:avLst/>
            </a:prstGeom>
          </p:spPr>
        </p:pic>
        <p:pic>
          <p:nvPicPr>
            <p:cNvPr id="30" name="Image 29">
              <a:extLst>
                <a:ext uri="{FF2B5EF4-FFF2-40B4-BE49-F238E27FC236}">
                  <a16:creationId xmlns:a16="http://schemas.microsoft.com/office/drawing/2014/main" id="{7D7FB2F2-F62E-2145-8CD4-A4C5F8C9688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062701" y="1289383"/>
              <a:ext cx="1475768" cy="1161917"/>
            </a:xfrm>
            <a:prstGeom prst="rect">
              <a:avLst/>
            </a:prstGeom>
          </p:spPr>
        </p:pic>
      </p:grpSp>
      <p:sp>
        <p:nvSpPr>
          <p:cNvPr id="31" name="ZoneTexte 30">
            <a:extLst>
              <a:ext uri="{FF2B5EF4-FFF2-40B4-BE49-F238E27FC236}">
                <a16:creationId xmlns:a16="http://schemas.microsoft.com/office/drawing/2014/main" id="{E9C9691D-A5F8-3B41-BAD0-E9E2212179F2}"/>
              </a:ext>
            </a:extLst>
          </p:cNvPr>
          <p:cNvSpPr txBox="1"/>
          <p:nvPr/>
        </p:nvSpPr>
        <p:spPr>
          <a:xfrm>
            <a:off x="479752" y="3592199"/>
            <a:ext cx="9083348" cy="2377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>
                <a:latin typeface="Avenir Next" panose="020B0503020202020204" pitchFamily="34" charset="0"/>
              </a:rPr>
              <a:t>SiPM</a:t>
            </a:r>
            <a:r>
              <a:rPr lang="en-US" sz="2000" dirty="0">
                <a:latin typeface="Avenir Next" panose="020B0503020202020204" pitchFamily="34" charset="0"/>
              </a:rPr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Analog design, integrating charge on pixels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SPAD digital, counting pixel hits, in CMOS process / 3D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integ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. design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Improved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σ</a:t>
            </a:r>
            <a:r>
              <a:rPr lang="en-US" baseline="-25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hit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and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σ</a:t>
            </a:r>
            <a:r>
              <a:rPr lang="en-US" baseline="-25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t</a:t>
            </a:r>
            <a:r>
              <a:rPr lang="en-US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*,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but higher DCR &amp; lower fill factor</a:t>
            </a:r>
          </a:p>
          <a:p>
            <a:pPr marL="1200150" lvl="2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Micro-lens array design to compensate fill factor effect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New materials (WBG), ex.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GaInP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, GaAs,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SiC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,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GaN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- smaller pixels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Improve rad. </a:t>
            </a:r>
            <a:r>
              <a:rPr lang="en-US" dirty="0" err="1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tol</a:t>
            </a:r>
            <a:r>
              <a:rPr lang="en-US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. (low  DCR)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Improve QE , particularly in UV for noble liq./ultrafast devices (Cerenkov)*</a:t>
            </a:r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4B0915CA-1086-CE41-A5F5-85CE6DD9D8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79826" y="3721844"/>
            <a:ext cx="2458643" cy="1056607"/>
          </a:xfrm>
          <a:prstGeom prst="rect">
            <a:avLst/>
          </a:prstGeom>
        </p:spPr>
      </p:pic>
      <p:grpSp>
        <p:nvGrpSpPr>
          <p:cNvPr id="37" name="Groupe 36">
            <a:extLst>
              <a:ext uri="{FF2B5EF4-FFF2-40B4-BE49-F238E27FC236}">
                <a16:creationId xmlns:a16="http://schemas.microsoft.com/office/drawing/2014/main" id="{51E1233A-5E21-A64F-8591-268505E8DB75}"/>
              </a:ext>
            </a:extLst>
          </p:cNvPr>
          <p:cNvGrpSpPr/>
          <p:nvPr/>
        </p:nvGrpSpPr>
        <p:grpSpPr>
          <a:xfrm>
            <a:off x="9222782" y="4901849"/>
            <a:ext cx="2172729" cy="1739900"/>
            <a:chOff x="9297558" y="4939623"/>
            <a:chExt cx="2172729" cy="1739900"/>
          </a:xfrm>
        </p:grpSpPr>
        <p:pic>
          <p:nvPicPr>
            <p:cNvPr id="35" name="Image 34">
              <a:extLst>
                <a:ext uri="{FF2B5EF4-FFF2-40B4-BE49-F238E27FC236}">
                  <a16:creationId xmlns:a16="http://schemas.microsoft.com/office/drawing/2014/main" id="{C5581617-4D00-D04B-BD9E-188AED1E396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297558" y="4939623"/>
              <a:ext cx="2146300" cy="1739900"/>
            </a:xfrm>
            <a:prstGeom prst="rect">
              <a:avLst/>
            </a:prstGeom>
          </p:spPr>
        </p:pic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2515BB1-3508-814F-B238-5DF65DFD1D6A}"/>
                </a:ext>
              </a:extLst>
            </p:cNvPr>
            <p:cNvSpPr/>
            <p:nvPr/>
          </p:nvSpPr>
          <p:spPr>
            <a:xfrm>
              <a:off x="10082535" y="6250619"/>
              <a:ext cx="138775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>
                  <a:latin typeface="Avenir Next" panose="020B0503020202020204" pitchFamily="34" charset="0"/>
                  <a:cs typeface="Arial" panose="020B0604020202020204" pitchFamily="34" charset="0"/>
                  <a:sym typeface="Wingdings"/>
                </a:rPr>
                <a:t>Micro-lens SPAD </a:t>
              </a:r>
              <a:endParaRPr lang="fr-FR" sz="1200" dirty="0"/>
            </a:p>
          </p:txBody>
        </p:sp>
      </p:grp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1C5053D8-4D92-E843-A392-A65D9C061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3953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1FD0372C-1D7C-3743-92D2-9959C6017BB5}"/>
              </a:ext>
            </a:extLst>
          </p:cNvPr>
          <p:cNvGrpSpPr/>
          <p:nvPr/>
        </p:nvGrpSpPr>
        <p:grpSpPr>
          <a:xfrm>
            <a:off x="540000" y="163429"/>
            <a:ext cx="11110800" cy="660407"/>
            <a:chOff x="540000" y="163429"/>
            <a:chExt cx="11110800" cy="66040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51F50C6-5F0C-224A-B4C1-8B595DDF0611}"/>
                </a:ext>
              </a:extLst>
            </p:cNvPr>
            <p:cNvSpPr/>
            <p:nvPr/>
          </p:nvSpPr>
          <p:spPr>
            <a:xfrm>
              <a:off x="540000" y="163429"/>
              <a:ext cx="1111080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200" dirty="0">
                  <a:latin typeface="Avenir Next" panose="020B0503020202020204" pitchFamily="34" charset="0"/>
                  <a:sym typeface="Wingdings"/>
                </a:rPr>
                <a:t>Gas detectors for photo-detection and ultrafast </a:t>
              </a:r>
              <a:r>
                <a:rPr lang="en-US" sz="3200" dirty="0" err="1">
                  <a:latin typeface="Avenir Next" panose="020B0503020202020204" pitchFamily="34" charset="0"/>
                  <a:sym typeface="Wingdings"/>
                </a:rPr>
                <a:t>ToF</a:t>
              </a:r>
              <a:r>
                <a:rPr lang="en-US" sz="3200" dirty="0">
                  <a:latin typeface="Avenir Next" panose="020B0503020202020204" pitchFamily="34" charset="0"/>
                  <a:sym typeface="Wingdings"/>
                </a:rPr>
                <a:t>     </a:t>
              </a:r>
            </a:p>
          </p:txBody>
        </p: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F51985CD-84E3-7546-8710-19B67726338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1200" y="809760"/>
              <a:ext cx="11109600" cy="14076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A649BCE7-3511-1745-8FD7-9EB442E0DAFD}"/>
              </a:ext>
            </a:extLst>
          </p:cNvPr>
          <p:cNvSpPr/>
          <p:nvPr/>
        </p:nvSpPr>
        <p:spPr>
          <a:xfrm>
            <a:off x="540000" y="2431862"/>
            <a:ext cx="11110799" cy="2085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Ultrafast timing layers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Multigap RPCs, 24 x 160 µm gaps for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σ</a:t>
            </a:r>
            <a:r>
              <a:rPr lang="en-US" baseline="-25000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t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≃ 10-20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ps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in O(5) mm</a:t>
            </a:r>
          </a:p>
          <a:p>
            <a:pPr marL="1200150" lvl="2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Materials for low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sym typeface="Wingdings" pitchFamily="2" charset="2"/>
              </a:rPr>
              <a:t>ρ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sym typeface="Wingdings" pitchFamily="2" charset="2"/>
              </a:rPr>
              <a:t>, mechanical challenges 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venir Next" panose="020B0503020202020204" pitchFamily="34" charset="0"/>
              <a:cs typeface="Arial" panose="020B0604020202020204" pitchFamily="34" charset="0"/>
              <a:sym typeface="Wingdings"/>
            </a:endParaRPr>
          </a:p>
          <a:p>
            <a:pPr marL="800100" lvl="1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Fast Timing MPGD </a:t>
            </a:r>
          </a:p>
          <a:p>
            <a:pPr marL="1200150" lvl="2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Multiple thin amplification gaps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MM with Cerenkov radiator and photocathode</a:t>
            </a:r>
          </a:p>
          <a:p>
            <a:pPr marL="1200150" lvl="2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New materials for photocathode, ex DLC coating for rad.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tol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.</a:t>
            </a: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EA8131EF-4A94-4A41-BD37-FAA3E3C1636F}"/>
              </a:ext>
            </a:extLst>
          </p:cNvPr>
          <p:cNvGrpSpPr/>
          <p:nvPr/>
        </p:nvGrpSpPr>
        <p:grpSpPr>
          <a:xfrm>
            <a:off x="5433841" y="4483720"/>
            <a:ext cx="6236471" cy="2192984"/>
            <a:chOff x="5433841" y="4190947"/>
            <a:chExt cx="6236471" cy="2192984"/>
          </a:xfrm>
        </p:grpSpPr>
        <p:pic>
          <p:nvPicPr>
            <p:cNvPr id="16" name="Image 15">
              <a:extLst>
                <a:ext uri="{FF2B5EF4-FFF2-40B4-BE49-F238E27FC236}">
                  <a16:creationId xmlns:a16="http://schemas.microsoft.com/office/drawing/2014/main" id="{1DE2705A-4560-9843-A031-7A14CCCF1EB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33841" y="4190947"/>
              <a:ext cx="4276318" cy="2192984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417B445-D029-6047-A994-13829F5440E7}"/>
                </a:ext>
              </a:extLst>
            </p:cNvPr>
            <p:cNvSpPr/>
            <p:nvPr/>
          </p:nvSpPr>
          <p:spPr>
            <a:xfrm>
              <a:off x="7864738" y="4351226"/>
              <a:ext cx="3692261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 err="1">
                  <a:latin typeface="Avenir Next" panose="020B0503020202020204" pitchFamily="34" charset="0"/>
                </a:rPr>
                <a:t>Picosec</a:t>
              </a:r>
              <a:r>
                <a:rPr lang="en-US" sz="1400" dirty="0">
                  <a:latin typeface="Avenir Next" panose="020B0503020202020204" pitchFamily="34" charset="0"/>
                </a:rPr>
                <a:t> MM 24 </a:t>
              </a:r>
              <a:r>
                <a:rPr lang="en-US" sz="1400" dirty="0" err="1">
                  <a:latin typeface="Avenir Next" panose="020B0503020202020204" pitchFamily="34" charset="0"/>
                </a:rPr>
                <a:t>ps</a:t>
              </a:r>
              <a:r>
                <a:rPr lang="en-US" sz="1400" dirty="0">
                  <a:latin typeface="Avenir Next" panose="020B0503020202020204" pitchFamily="34" charset="0"/>
                </a:rPr>
                <a:t> for 10 </a:t>
              </a:r>
              <a:r>
                <a:rPr lang="en-US" sz="1400" dirty="0" err="1">
                  <a:latin typeface="Avenir Next" panose="020B0503020202020204" pitchFamily="34" charset="0"/>
                </a:rPr>
                <a:t>pe</a:t>
              </a:r>
              <a:r>
                <a:rPr lang="en-US" sz="1400" dirty="0">
                  <a:latin typeface="Avenir Next" panose="020B0503020202020204" pitchFamily="34" charset="0"/>
                </a:rPr>
                <a:t> 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venir Next" panose="020B0503020202020204" pitchFamily="34" charset="0"/>
                </a:rPr>
                <a:t>(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venir Next" panose="020B0503020202020204" pitchFamily="34" charset="0"/>
                  <a:cs typeface="Arial" panose="020B0604020202020204" pitchFamily="34" charset="0"/>
                  <a:sym typeface="Wingdings"/>
                </a:rPr>
                <a:t>≃ </a:t>
              </a:r>
              <a:r>
                <a:rPr lang="en-US" sz="1400" dirty="0">
                  <a:latin typeface="Avenir Next" panose="020B0503020202020204" pitchFamily="34" charset="0"/>
                </a:rPr>
                <a:t>1 </a:t>
              </a:r>
              <a:r>
                <a:rPr lang="en-US" sz="1400" dirty="0" err="1">
                  <a:latin typeface="Avenir Next" panose="020B0503020202020204" pitchFamily="34" charset="0"/>
                </a:rPr>
                <a:t>mip</a:t>
              </a:r>
              <a:r>
                <a:rPr lang="en-US" sz="1400" dirty="0">
                  <a:latin typeface="Avenir Next" panose="020B0503020202020204" pitchFamily="34" charset="0"/>
                </a:rPr>
                <a:t>)</a:t>
              </a:r>
            </a:p>
          </p:txBody>
        </p:sp>
        <p:pic>
          <p:nvPicPr>
            <p:cNvPr id="23" name="Image 22">
              <a:extLst>
                <a:ext uri="{FF2B5EF4-FFF2-40B4-BE49-F238E27FC236}">
                  <a16:creationId xmlns:a16="http://schemas.microsoft.com/office/drawing/2014/main" id="{D0D55407-B275-DF4E-B983-9671C1F7BDA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916442" y="4678621"/>
              <a:ext cx="1753870" cy="1388060"/>
            </a:xfrm>
            <a:prstGeom prst="rect">
              <a:avLst/>
            </a:prstGeom>
          </p:spPr>
        </p:pic>
      </p:grp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F99F5A14-BC8F-1B43-9B10-FA432110ED8C}"/>
              </a:ext>
            </a:extLst>
          </p:cNvPr>
          <p:cNvGrpSpPr/>
          <p:nvPr/>
        </p:nvGrpSpPr>
        <p:grpSpPr>
          <a:xfrm>
            <a:off x="847716" y="4669919"/>
            <a:ext cx="3995954" cy="1753099"/>
            <a:chOff x="847716" y="4377146"/>
            <a:chExt cx="3995954" cy="1753099"/>
          </a:xfrm>
        </p:grpSpPr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6331283C-323A-614F-A5F2-C4FF57C71D7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47716" y="4678621"/>
              <a:ext cx="3995954" cy="1451624"/>
            </a:xfrm>
            <a:prstGeom prst="rect">
              <a:avLst/>
            </a:prstGeom>
          </p:spPr>
        </p:pic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E07B4C70-9DDC-9B40-B861-A78DC4A78853}"/>
                </a:ext>
              </a:extLst>
            </p:cNvPr>
            <p:cNvSpPr txBox="1"/>
            <p:nvPr/>
          </p:nvSpPr>
          <p:spPr>
            <a:xfrm>
              <a:off x="1862894" y="4377146"/>
              <a:ext cx="22300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venir Next" panose="020B0503020202020204" pitchFamily="34" charset="0"/>
                </a:rPr>
                <a:t>FTM with µ–</a:t>
              </a:r>
              <a:r>
                <a:rPr lang="en-US" sz="1400" dirty="0" err="1">
                  <a:latin typeface="Avenir Next" panose="020B0503020202020204" pitchFamily="34" charset="0"/>
                </a:rPr>
                <a:t>rwell</a:t>
              </a:r>
              <a:r>
                <a:rPr lang="en-US" sz="1400" dirty="0">
                  <a:latin typeface="Avenir Next" panose="020B0503020202020204" pitchFamily="34" charset="0"/>
                </a:rPr>
                <a:t> readout</a:t>
              </a:r>
            </a:p>
          </p:txBody>
        </p:sp>
      </p:grpSp>
      <p:grpSp>
        <p:nvGrpSpPr>
          <p:cNvPr id="5" name="Groupe 4">
            <a:extLst>
              <a:ext uri="{FF2B5EF4-FFF2-40B4-BE49-F238E27FC236}">
                <a16:creationId xmlns:a16="http://schemas.microsoft.com/office/drawing/2014/main" id="{E50C0F7D-5B17-E546-8880-89A4203472FD}"/>
              </a:ext>
            </a:extLst>
          </p:cNvPr>
          <p:cNvGrpSpPr/>
          <p:nvPr/>
        </p:nvGrpSpPr>
        <p:grpSpPr>
          <a:xfrm>
            <a:off x="7458351" y="1004402"/>
            <a:ext cx="4443897" cy="1427017"/>
            <a:chOff x="7578671" y="920178"/>
            <a:chExt cx="4443897" cy="1427017"/>
          </a:xfrm>
        </p:grpSpPr>
        <p:pic>
          <p:nvPicPr>
            <p:cNvPr id="25" name="Image 24">
              <a:extLst>
                <a:ext uri="{FF2B5EF4-FFF2-40B4-BE49-F238E27FC236}">
                  <a16:creationId xmlns:a16="http://schemas.microsoft.com/office/drawing/2014/main" id="{006CE7DE-5562-AB42-927F-C78B39E0C8D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578671" y="920178"/>
              <a:ext cx="2148367" cy="1427017"/>
            </a:xfrm>
            <a:prstGeom prst="rect">
              <a:avLst/>
            </a:prstGeom>
          </p:spPr>
        </p:pic>
        <p:pic>
          <p:nvPicPr>
            <p:cNvPr id="26" name="Image 25">
              <a:extLst>
                <a:ext uri="{FF2B5EF4-FFF2-40B4-BE49-F238E27FC236}">
                  <a16:creationId xmlns:a16="http://schemas.microsoft.com/office/drawing/2014/main" id="{7D3CA57C-39A6-6D45-99F7-BB3FF64DBFA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736568" y="948539"/>
              <a:ext cx="2286000" cy="1117600"/>
            </a:xfrm>
            <a:prstGeom prst="rect">
              <a:avLst/>
            </a:prstGeom>
          </p:spPr>
        </p:pic>
        <p:sp>
          <p:nvSpPr>
            <p:cNvPr id="27" name="ZoneTexte 26">
              <a:extLst>
                <a:ext uri="{FF2B5EF4-FFF2-40B4-BE49-F238E27FC236}">
                  <a16:creationId xmlns:a16="http://schemas.microsoft.com/office/drawing/2014/main" id="{281A3E7C-B45D-E143-9798-ECECAD6D3C2C}"/>
                </a:ext>
              </a:extLst>
            </p:cNvPr>
            <p:cNvSpPr txBox="1"/>
            <p:nvPr/>
          </p:nvSpPr>
          <p:spPr>
            <a:xfrm>
              <a:off x="10272245" y="2017527"/>
              <a:ext cx="12362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err="1">
                  <a:latin typeface="Avenir Next" panose="020B0503020202020204" pitchFamily="34" charset="0"/>
                </a:rPr>
                <a:t>Compass</a:t>
              </a:r>
              <a:r>
                <a:rPr lang="fr-FR" sz="1200" dirty="0">
                  <a:latin typeface="Avenir Next" panose="020B0503020202020204" pitchFamily="34" charset="0"/>
                </a:rPr>
                <a:t> RICH</a:t>
              </a:r>
            </a:p>
          </p:txBody>
        </p:sp>
      </p:grpSp>
      <p:sp>
        <p:nvSpPr>
          <p:cNvPr id="28" name="ZoneTexte 27">
            <a:extLst>
              <a:ext uri="{FF2B5EF4-FFF2-40B4-BE49-F238E27FC236}">
                <a16:creationId xmlns:a16="http://schemas.microsoft.com/office/drawing/2014/main" id="{5C22DD52-FE30-3842-9EAF-1036668816BF}"/>
              </a:ext>
            </a:extLst>
          </p:cNvPr>
          <p:cNvSpPr txBox="1"/>
          <p:nvPr/>
        </p:nvSpPr>
        <p:spPr>
          <a:xfrm>
            <a:off x="540000" y="958266"/>
            <a:ext cx="702914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venir Next" panose="020B0503020202020204" pitchFamily="34" charset="0"/>
              </a:rPr>
              <a:t>Multi-GEM, MM, or hybrid with recent RO (see slide 12)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" panose="020B0503020202020204" pitchFamily="34" charset="0"/>
              </a:rPr>
              <a:t>Minimize IBF ≲ 3%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Improve photocathode QE and rad.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tol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.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ex. Hydrogenated diamond films in spray techniques</a:t>
            </a:r>
          </a:p>
          <a:p>
            <a:pPr lvl="2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       Nano-diamond (gold) grains (UV-sensitive)</a:t>
            </a:r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77F2E7CF-3FC3-404A-862F-0C5AB3F81BCB}"/>
              </a:ext>
            </a:extLst>
          </p:cNvPr>
          <p:cNvGrpSpPr/>
          <p:nvPr/>
        </p:nvGrpSpPr>
        <p:grpSpPr>
          <a:xfrm>
            <a:off x="8226119" y="2509903"/>
            <a:ext cx="3664096" cy="1900133"/>
            <a:chOff x="8226119" y="1747903"/>
            <a:chExt cx="3664096" cy="1900133"/>
          </a:xfrm>
        </p:grpSpPr>
        <p:grpSp>
          <p:nvGrpSpPr>
            <p:cNvPr id="14" name="Groupe 13">
              <a:extLst>
                <a:ext uri="{FF2B5EF4-FFF2-40B4-BE49-F238E27FC236}">
                  <a16:creationId xmlns:a16="http://schemas.microsoft.com/office/drawing/2014/main" id="{648D167A-D9B0-4244-8ECF-4C89C5127B00}"/>
                </a:ext>
              </a:extLst>
            </p:cNvPr>
            <p:cNvGrpSpPr/>
            <p:nvPr/>
          </p:nvGrpSpPr>
          <p:grpSpPr>
            <a:xfrm>
              <a:off x="8226119" y="2011115"/>
              <a:ext cx="3664096" cy="1636921"/>
              <a:chOff x="7819719" y="2341315"/>
              <a:chExt cx="3664096" cy="1636921"/>
            </a:xfrm>
          </p:grpSpPr>
          <p:pic>
            <p:nvPicPr>
              <p:cNvPr id="4" name="Image 3">
                <a:extLst>
                  <a:ext uri="{FF2B5EF4-FFF2-40B4-BE49-F238E27FC236}">
                    <a16:creationId xmlns:a16="http://schemas.microsoft.com/office/drawing/2014/main" id="{3D57E870-417E-B045-BF6D-71455F6DED2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382744" y="2341315"/>
                <a:ext cx="1101071" cy="1609689"/>
              </a:xfrm>
              <a:prstGeom prst="rect">
                <a:avLst/>
              </a:prstGeom>
            </p:spPr>
          </p:pic>
          <p:pic>
            <p:nvPicPr>
              <p:cNvPr id="3073" name="Picture 1" descr="page6image1214000400">
                <a:extLst>
                  <a:ext uri="{FF2B5EF4-FFF2-40B4-BE49-F238E27FC236}">
                    <a16:creationId xmlns:a16="http://schemas.microsoft.com/office/drawing/2014/main" id="{5F08169E-04BA-344C-A5B1-767B353F9FA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092569" y="2347896"/>
                <a:ext cx="1076379" cy="162851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" name="Image 8">
                <a:extLst>
                  <a:ext uri="{FF2B5EF4-FFF2-40B4-BE49-F238E27FC236}">
                    <a16:creationId xmlns:a16="http://schemas.microsoft.com/office/drawing/2014/main" id="{E0B96696-FCEC-FC4C-98D0-9FECA2B5CF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819719" y="2366262"/>
                <a:ext cx="1062437" cy="1611974"/>
              </a:xfrm>
              <a:prstGeom prst="rect">
                <a:avLst/>
              </a:prstGeom>
            </p:spPr>
          </p:pic>
        </p:grp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6448846-3406-D146-B019-99DD4B78BF6E}"/>
                </a:ext>
              </a:extLst>
            </p:cNvPr>
            <p:cNvSpPr/>
            <p:nvPr/>
          </p:nvSpPr>
          <p:spPr>
            <a:xfrm>
              <a:off x="8226797" y="1747903"/>
              <a:ext cx="240310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300"/>
                </a:spcAft>
              </a:pPr>
              <a:r>
                <a:rPr lang="en-US" sz="1200" dirty="0">
                  <a:latin typeface="Avenir Next" panose="020B0503020202020204" pitchFamily="34" charset="0"/>
                  <a:cs typeface="Arial" panose="020B0604020202020204" pitchFamily="34" charset="0"/>
                  <a:sym typeface="Wingdings"/>
                </a:rPr>
                <a:t>Intrinsic multilayer concept</a:t>
              </a:r>
            </a:p>
          </p:txBody>
        </p:sp>
      </p:grp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0D3E1A42-6D82-6B41-9F40-5B1EAFF86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2803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e 16">
            <a:extLst>
              <a:ext uri="{FF2B5EF4-FFF2-40B4-BE49-F238E27FC236}">
                <a16:creationId xmlns:a16="http://schemas.microsoft.com/office/drawing/2014/main" id="{887092F0-626C-6E43-8765-0475203F2B56}"/>
              </a:ext>
            </a:extLst>
          </p:cNvPr>
          <p:cNvGrpSpPr/>
          <p:nvPr/>
        </p:nvGrpSpPr>
        <p:grpSpPr>
          <a:xfrm>
            <a:off x="8972434" y="1179676"/>
            <a:ext cx="2745049" cy="1735877"/>
            <a:chOff x="7578867" y="4397991"/>
            <a:chExt cx="3530600" cy="1828800"/>
          </a:xfrm>
        </p:grpSpPr>
        <p:pic>
          <p:nvPicPr>
            <p:cNvPr id="18" name="Image 17">
              <a:extLst>
                <a:ext uri="{FF2B5EF4-FFF2-40B4-BE49-F238E27FC236}">
                  <a16:creationId xmlns:a16="http://schemas.microsoft.com/office/drawing/2014/main" id="{EE6C4B71-CF8E-0B4C-A41B-4AF7F15570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78867" y="4397991"/>
              <a:ext cx="3530600" cy="1828800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C0A0805-20E5-614A-8466-07F2F3BA53F0}"/>
                </a:ext>
              </a:extLst>
            </p:cNvPr>
            <p:cNvSpPr/>
            <p:nvPr/>
          </p:nvSpPr>
          <p:spPr>
            <a:xfrm>
              <a:off x="7578867" y="4926225"/>
              <a:ext cx="491320" cy="12289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0" name="Groupe 9">
            <a:extLst>
              <a:ext uri="{FF2B5EF4-FFF2-40B4-BE49-F238E27FC236}">
                <a16:creationId xmlns:a16="http://schemas.microsoft.com/office/drawing/2014/main" id="{1FD0372C-1D7C-3743-92D2-9959C6017BB5}"/>
              </a:ext>
            </a:extLst>
          </p:cNvPr>
          <p:cNvGrpSpPr/>
          <p:nvPr/>
        </p:nvGrpSpPr>
        <p:grpSpPr>
          <a:xfrm>
            <a:off x="540000" y="163429"/>
            <a:ext cx="11110800" cy="660407"/>
            <a:chOff x="540000" y="163429"/>
            <a:chExt cx="11110800" cy="66040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51F50C6-5F0C-224A-B4C1-8B595DDF0611}"/>
                </a:ext>
              </a:extLst>
            </p:cNvPr>
            <p:cNvSpPr/>
            <p:nvPr/>
          </p:nvSpPr>
          <p:spPr>
            <a:xfrm>
              <a:off x="540000" y="163429"/>
              <a:ext cx="1111080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200" dirty="0">
                  <a:latin typeface="Avenir Next" panose="020B0503020202020204" pitchFamily="34" charset="0"/>
                  <a:sym typeface="Wingdings"/>
                </a:rPr>
                <a:t>3D integration and deep node technologies  </a:t>
              </a:r>
            </a:p>
          </p:txBody>
        </p: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F51985CD-84E3-7546-8710-19B67726338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1200" y="809760"/>
              <a:ext cx="11109600" cy="14076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e 3">
            <a:extLst>
              <a:ext uri="{FF2B5EF4-FFF2-40B4-BE49-F238E27FC236}">
                <a16:creationId xmlns:a16="http://schemas.microsoft.com/office/drawing/2014/main" id="{0E8EDAC6-4EDE-5946-A34A-11F65D0502D9}"/>
              </a:ext>
            </a:extLst>
          </p:cNvPr>
          <p:cNvGrpSpPr/>
          <p:nvPr/>
        </p:nvGrpSpPr>
        <p:grpSpPr>
          <a:xfrm>
            <a:off x="414341" y="3675688"/>
            <a:ext cx="11329268" cy="2579497"/>
            <a:chOff x="414341" y="4112183"/>
            <a:chExt cx="11329268" cy="2579497"/>
          </a:xfrm>
        </p:grpSpPr>
        <p:pic>
          <p:nvPicPr>
            <p:cNvPr id="16" name="Image 15">
              <a:extLst>
                <a:ext uri="{FF2B5EF4-FFF2-40B4-BE49-F238E27FC236}">
                  <a16:creationId xmlns:a16="http://schemas.microsoft.com/office/drawing/2014/main" id="{810599DF-8192-3342-92DB-B8CEFC9F86E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35495" y="4128031"/>
              <a:ext cx="4026496" cy="1964495"/>
            </a:xfrm>
            <a:prstGeom prst="rect">
              <a:avLst/>
            </a:prstGeom>
          </p:spPr>
        </p:pic>
        <p:pic>
          <p:nvPicPr>
            <p:cNvPr id="20" name="Immagine 10">
              <a:extLst>
                <a:ext uri="{FF2B5EF4-FFF2-40B4-BE49-F238E27FC236}">
                  <a16:creationId xmlns:a16="http://schemas.microsoft.com/office/drawing/2014/main" id="{D9EBAADC-CCA5-FF47-8D32-89D6DF75A63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10245" y="4173751"/>
              <a:ext cx="3048623" cy="2051958"/>
            </a:xfrm>
            <a:prstGeom prst="rect">
              <a:avLst/>
            </a:prstGeom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726A9CFA-EFDB-A948-ABE2-C138DF075D7D}"/>
                </a:ext>
              </a:extLst>
            </p:cNvPr>
            <p:cNvSpPr/>
            <p:nvPr/>
          </p:nvSpPr>
          <p:spPr>
            <a:xfrm>
              <a:off x="414341" y="6168460"/>
              <a:ext cx="427196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latin typeface="Avenir Next" panose="020B0503020202020204" pitchFamily="34" charset="0"/>
                  <a:cs typeface="Arial" panose="020B0604020202020204" pitchFamily="34" charset="0"/>
                  <a:sym typeface="Wingdings"/>
                </a:rPr>
                <a:t>Samsung: 1.4 µm pixels in 65 nm &amp; 14 nm FIN-FET (3D transistors) readout , wafer level stacking </a:t>
              </a:r>
            </a:p>
          </p:txBody>
        </p:sp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8459CD80-49EC-6941-9C1E-2C9A1D303A78}"/>
                </a:ext>
              </a:extLst>
            </p:cNvPr>
            <p:cNvSpPr txBox="1"/>
            <p:nvPr/>
          </p:nvSpPr>
          <p:spPr>
            <a:xfrm>
              <a:off x="4847687" y="6168460"/>
              <a:ext cx="689592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venir Next" panose="020B0503020202020204" pitchFamily="34" charset="0"/>
                </a:rPr>
                <a:t>3D layer thinned to 3 µm design for 960 fps Sony(left) layers thinned to 3 µm</a:t>
              </a:r>
            </a:p>
            <a:p>
              <a:r>
                <a:rPr lang="en-US" sz="1400" dirty="0">
                  <a:latin typeface="Avenir Next" panose="020B0503020202020204" pitchFamily="34" charset="0"/>
                </a:rPr>
                <a:t>Samsung (right) 1.2 µm pixel pitch, 2.5 TSV 6.3 µm in 28 nm logic 20 nm DRAM</a:t>
              </a:r>
            </a:p>
          </p:txBody>
        </p:sp>
        <p:pic>
          <p:nvPicPr>
            <p:cNvPr id="22" name="Immagine 7">
              <a:extLst>
                <a:ext uri="{FF2B5EF4-FFF2-40B4-BE49-F238E27FC236}">
                  <a16:creationId xmlns:a16="http://schemas.microsoft.com/office/drawing/2014/main" id="{B5161DE1-8DF1-A744-A7B1-E71D1DD232C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521190" y="4112183"/>
              <a:ext cx="1696761" cy="1996189"/>
            </a:xfrm>
            <a:prstGeom prst="rect">
              <a:avLst/>
            </a:prstGeom>
          </p:spPr>
        </p:pic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F937AD19-C6B4-D84A-A3D4-E91322C96B4A}"/>
              </a:ext>
            </a:extLst>
          </p:cNvPr>
          <p:cNvSpPr/>
          <p:nvPr/>
        </p:nvSpPr>
        <p:spPr>
          <a:xfrm>
            <a:off x="540001" y="988277"/>
            <a:ext cx="11110799" cy="2623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Sensitive layer + ASICs + Silicon photonics transceiver (for ≳100 Gbps)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Optimize layer technologies to functionalities</a:t>
            </a:r>
            <a:endParaRPr lang="en-US" dirty="0">
              <a:solidFill>
                <a:schemeClr val="accent6">
                  <a:lumMod val="50000"/>
                </a:schemeClr>
              </a:solidFill>
              <a:latin typeface="Avenir Next" panose="020B0503020202020204" pitchFamily="34" charset="0"/>
              <a:cs typeface="Arial" panose="020B0604020202020204" pitchFamily="34" charset="0"/>
              <a:sym typeface="Wingdings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Stacking with high density bonding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Flip chip bumps, liq. phase, metal-metal diffusion, </a:t>
            </a:r>
            <a:r>
              <a:rPr lang="en-US" dirty="0" err="1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nano</a:t>
            </a:r>
            <a:r>
              <a:rPr lang="en-US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-porous </a:t>
            </a:r>
          </a:p>
          <a:p>
            <a:pPr lvl="1">
              <a:spcAft>
                <a:spcPts val="600"/>
              </a:spcAft>
            </a:pPr>
            <a:r>
              <a:rPr lang="en-US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     gold bumps ≲ 10 µm pitch, anisotropic conductive films…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Stacking with Trough Silicon Via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Enable</a:t>
            </a:r>
            <a:r>
              <a:rPr lang="en-US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ultralow pixel pitch*, more RO functions, lower dead areas &amp; X/X</a:t>
            </a:r>
            <a:r>
              <a:rPr lang="en-US" baseline="-250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0</a:t>
            </a:r>
            <a:r>
              <a:rPr lang="en-US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with thinning</a:t>
            </a:r>
          </a:p>
          <a:p>
            <a:pPr marL="800100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ex. CMOS image sensor 3D integration exist at Samsung and Sony in deep nodes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84AF16EE-B8D0-104E-A114-2EC58D2D8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53B28DC-6926-DD45-8F12-38EA9DE7460F}"/>
              </a:ext>
            </a:extLst>
          </p:cNvPr>
          <p:cNvSpPr/>
          <p:nvPr/>
        </p:nvSpPr>
        <p:spPr>
          <a:xfrm>
            <a:off x="6482" y="6522946"/>
            <a:ext cx="453361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* Ultralow pitch could have interest for inclined tracks </a:t>
            </a:r>
            <a:endParaRPr lang="fr-FR" sz="1400" i="1" dirty="0"/>
          </a:p>
        </p:txBody>
      </p:sp>
    </p:spTree>
    <p:extLst>
      <p:ext uri="{BB962C8B-B14F-4D97-AF65-F5344CB8AC3E}">
        <p14:creationId xmlns:p14="http://schemas.microsoft.com/office/powerpoint/2010/main" val="12545078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1FD0372C-1D7C-3743-92D2-9959C6017BB5}"/>
              </a:ext>
            </a:extLst>
          </p:cNvPr>
          <p:cNvGrpSpPr/>
          <p:nvPr/>
        </p:nvGrpSpPr>
        <p:grpSpPr>
          <a:xfrm>
            <a:off x="540000" y="163429"/>
            <a:ext cx="11110800" cy="660407"/>
            <a:chOff x="540000" y="163429"/>
            <a:chExt cx="11110800" cy="66040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51F50C6-5F0C-224A-B4C1-8B595DDF0611}"/>
                </a:ext>
              </a:extLst>
            </p:cNvPr>
            <p:cNvSpPr/>
            <p:nvPr/>
          </p:nvSpPr>
          <p:spPr>
            <a:xfrm>
              <a:off x="540000" y="163429"/>
              <a:ext cx="1111080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200" dirty="0">
                  <a:latin typeface="Avenir Next" panose="020B0503020202020204" pitchFamily="34" charset="0"/>
                  <a:sym typeface="Wingdings"/>
                </a:rPr>
                <a:t>Outlook </a:t>
              </a:r>
            </a:p>
          </p:txBody>
        </p: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F51985CD-84E3-7546-8710-19B67726338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1200" y="809760"/>
              <a:ext cx="11109600" cy="14076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086BB3D7-502E-604B-8487-645A7FD60793}"/>
              </a:ext>
            </a:extLst>
          </p:cNvPr>
          <p:cNvSpPr/>
          <p:nvPr/>
        </p:nvSpPr>
        <p:spPr>
          <a:xfrm>
            <a:off x="592517" y="1905506"/>
            <a:ext cx="1100696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venir Next" panose="020B0503020202020204" pitchFamily="34" charset="0"/>
              </a:rPr>
              <a:t>Tremendous technology opportunities and new ideas exist to prepare unprecedented performance for next generation of detectors, keys to this new era: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3D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nano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-scale new materials &amp; process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4</a:t>
            </a:r>
            <a:r>
              <a:rPr lang="en-US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th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 dimension, time measurement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Heterogenous designs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ML reconstruction techniques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venir Next" panose="020B0503020202020204" pitchFamily="34" charset="0"/>
              </a:rPr>
              <a:t>System, production, operation aspects and costs need to be considered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venir Next" panose="020B0503020202020204" pitchFamily="34" charset="0"/>
              </a:rPr>
              <a:t>Collaborative effort and joint budgets are more than ever crucial to access expensive technologies and allow efficient top-up of developments addressing several project needs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venir Next" panose="020B0503020202020204" pitchFamily="34" charset="0"/>
              <a:cs typeface="Arial" panose="020B0604020202020204" pitchFamily="34" charset="0"/>
              <a:sym typeface="Wingdings"/>
            </a:endParaRP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01016DF9-F6B6-3B4E-815E-7538F4DE9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1591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1FD0372C-1D7C-3743-92D2-9959C6017BB5}"/>
              </a:ext>
            </a:extLst>
          </p:cNvPr>
          <p:cNvGrpSpPr/>
          <p:nvPr/>
        </p:nvGrpSpPr>
        <p:grpSpPr>
          <a:xfrm>
            <a:off x="540000" y="163429"/>
            <a:ext cx="11110800" cy="660407"/>
            <a:chOff x="540000" y="163429"/>
            <a:chExt cx="11110800" cy="66040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51F50C6-5F0C-224A-B4C1-8B595DDF0611}"/>
                </a:ext>
              </a:extLst>
            </p:cNvPr>
            <p:cNvSpPr/>
            <p:nvPr/>
          </p:nvSpPr>
          <p:spPr>
            <a:xfrm>
              <a:off x="540000" y="163429"/>
              <a:ext cx="1111080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200" dirty="0">
                  <a:latin typeface="Avenir Next" panose="020B0503020202020204" pitchFamily="34" charset="0"/>
                  <a:sym typeface="Wingdings"/>
                </a:rPr>
                <a:t>Glossary of acronyms </a:t>
              </a:r>
            </a:p>
          </p:txBody>
        </p: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F51985CD-84E3-7546-8710-19B67726338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1200" y="809760"/>
              <a:ext cx="11109600" cy="14076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086BB3D7-502E-604B-8487-645A7FD60793}"/>
              </a:ext>
            </a:extLst>
          </p:cNvPr>
          <p:cNvSpPr/>
          <p:nvPr/>
        </p:nvSpPr>
        <p:spPr>
          <a:xfrm>
            <a:off x="540000" y="1035658"/>
            <a:ext cx="1111080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en-US" sz="1200" dirty="0">
                <a:latin typeface="Avenir Next" panose="020B0503020202020204" pitchFamily="34" charset="0"/>
              </a:rPr>
              <a:t>ALD – Atomic Layer Deposition</a:t>
            </a:r>
          </a:p>
          <a:p>
            <a:pPr marL="342900" indent="-342900">
              <a:buFont typeface="+mj-lt"/>
              <a:buAutoNum type="arabicParenR"/>
            </a:pPr>
            <a:r>
              <a:rPr lang="en-US" sz="1200" dirty="0">
                <a:latin typeface="Avenir Next" panose="020B0503020202020204" pitchFamily="34" charset="0"/>
              </a:rPr>
              <a:t>BC – bunch crossing</a:t>
            </a:r>
          </a:p>
          <a:p>
            <a:pPr marL="342900" indent="-342900">
              <a:buFont typeface="+mj-lt"/>
              <a:buAutoNum type="arabicParenR"/>
            </a:pPr>
            <a:r>
              <a:rPr lang="en-US" sz="1200" dirty="0">
                <a:latin typeface="Avenir Next" panose="020B0503020202020204" pitchFamily="34" charset="0"/>
              </a:rPr>
              <a:t>BES - Beam Energy Spread</a:t>
            </a:r>
          </a:p>
          <a:p>
            <a:pPr marL="342900" indent="-342900">
              <a:buFont typeface="+mj-lt"/>
              <a:buAutoNum type="arabicParenR"/>
            </a:pPr>
            <a:r>
              <a:rPr lang="en-US" sz="1200" dirty="0">
                <a:latin typeface="Avenir Next" panose="020B0503020202020204" pitchFamily="34" charset="0"/>
              </a:rPr>
              <a:t>BIB – Beam Induced Background </a:t>
            </a:r>
          </a:p>
          <a:p>
            <a:pPr marL="342900" indent="-342900">
              <a:buFont typeface="+mj-lt"/>
              <a:buAutoNum type="arabicParenR"/>
            </a:pPr>
            <a:r>
              <a:rPr lang="en-US" sz="1200" dirty="0" err="1">
                <a:latin typeface="Avenir Next" panose="020B0503020202020204" pitchFamily="34" charset="0"/>
              </a:rPr>
              <a:t>Bgd</a:t>
            </a:r>
            <a:r>
              <a:rPr lang="en-US" sz="1200" dirty="0">
                <a:latin typeface="Avenir Next" panose="020B0503020202020204" pitchFamily="34" charset="0"/>
              </a:rPr>
              <a:t> – Background</a:t>
            </a:r>
          </a:p>
          <a:p>
            <a:pPr marL="342900" indent="-342900">
              <a:buFont typeface="+mj-lt"/>
              <a:buAutoNum type="arabicParenR"/>
            </a:pPr>
            <a:r>
              <a:rPr lang="en-US" sz="1200" dirty="0">
                <a:latin typeface="Avenir Next" panose="020B0503020202020204" pitchFamily="34" charset="0"/>
              </a:rPr>
              <a:t>DIRC – Detection of Internal Reflected Cerenkov light</a:t>
            </a:r>
          </a:p>
          <a:p>
            <a:pPr marL="342900" indent="-342900">
              <a:buFont typeface="+mj-lt"/>
              <a:buAutoNum type="arabicParenR"/>
            </a:pPr>
            <a:r>
              <a:rPr lang="en-US" sz="1200" dirty="0">
                <a:latin typeface="Avenir Next" panose="020B0503020202020204" pitchFamily="34" charset="0"/>
              </a:rPr>
              <a:t>DLC - Diamond Like Carbon</a:t>
            </a:r>
          </a:p>
          <a:p>
            <a:pPr marL="342900" indent="-342900">
              <a:buFont typeface="+mj-lt"/>
              <a:buAutoNum type="arabicParenR"/>
            </a:pPr>
            <a:r>
              <a:rPr lang="en-US" sz="1200" dirty="0">
                <a:latin typeface="Avenir Next" panose="020B0503020202020204" pitchFamily="34" charset="0"/>
              </a:rPr>
              <a:t>DR – Dual Readout </a:t>
            </a:r>
          </a:p>
          <a:p>
            <a:pPr marL="342900" indent="-342900">
              <a:buFont typeface="+mj-lt"/>
              <a:buAutoNum type="arabicParenR"/>
            </a:pPr>
            <a:r>
              <a:rPr lang="en-US" sz="1200" dirty="0">
                <a:latin typeface="Avenir Next" panose="020B0503020202020204" pitchFamily="34" charset="0"/>
              </a:rPr>
              <a:t>LGADS – Low Gain Avalanche Photodiodes</a:t>
            </a:r>
          </a:p>
          <a:p>
            <a:pPr marL="342900" indent="-342900">
              <a:buFont typeface="+mj-lt"/>
              <a:buAutoNum type="arabicParenR"/>
            </a:pPr>
            <a:r>
              <a:rPr lang="en-US" sz="1200" dirty="0">
                <a:latin typeface="Avenir Next" panose="020B0503020202020204" pitchFamily="34" charset="0"/>
              </a:rPr>
              <a:t>MAPS – Monolithic Active Pixel Sensors</a:t>
            </a:r>
          </a:p>
          <a:p>
            <a:pPr marL="342900" indent="-342900">
              <a:buFont typeface="+mj-lt"/>
              <a:buAutoNum type="arabicParenR"/>
            </a:pPr>
            <a:r>
              <a:rPr lang="en-US" sz="1200" dirty="0">
                <a:latin typeface="Avenir Next" panose="020B0503020202020204" pitchFamily="34" charset="0"/>
              </a:rPr>
              <a:t>MPPC- Micro Pixels Photo Converters (</a:t>
            </a:r>
            <a:r>
              <a:rPr lang="en-US" sz="1200" dirty="0" err="1">
                <a:latin typeface="Avenir Next" panose="020B0503020202020204" pitchFamily="34" charset="0"/>
              </a:rPr>
              <a:t>SipMs</a:t>
            </a:r>
            <a:r>
              <a:rPr lang="en-US" sz="1200" dirty="0">
                <a:latin typeface="Avenir Next" panose="020B0503020202020204" pitchFamily="34" charset="0"/>
              </a:rPr>
              <a:t>, MCP-PMT)</a:t>
            </a:r>
          </a:p>
          <a:p>
            <a:pPr marL="342900" indent="-342900">
              <a:buFont typeface="+mj-lt"/>
              <a:buAutoNum type="arabicParenR"/>
            </a:pPr>
            <a:r>
              <a:rPr lang="en-US" sz="1200" dirty="0">
                <a:latin typeface="Avenir Next" panose="020B0503020202020204" pitchFamily="34" charset="0"/>
              </a:rPr>
              <a:t>PU – Pile-Up</a:t>
            </a:r>
          </a:p>
          <a:p>
            <a:pPr marL="342900" indent="-342900">
              <a:buFont typeface="+mj-lt"/>
              <a:buAutoNum type="arabicParenR"/>
            </a:pPr>
            <a:r>
              <a:rPr lang="en-US" sz="1200" dirty="0">
                <a:latin typeface="Avenir Next" panose="020B0503020202020204" pitchFamily="34" charset="0"/>
              </a:rPr>
              <a:t>RO readout</a:t>
            </a:r>
          </a:p>
          <a:p>
            <a:pPr marL="342900" indent="-342900">
              <a:buFont typeface="+mj-lt"/>
              <a:buAutoNum type="arabicParenR"/>
            </a:pPr>
            <a:r>
              <a:rPr lang="en-US" sz="1200" dirty="0">
                <a:latin typeface="Avenir Next" panose="020B0503020202020204" pitchFamily="34" charset="0"/>
              </a:rPr>
              <a:t>SPTR – Single Photon Time Resolution</a:t>
            </a:r>
          </a:p>
          <a:p>
            <a:pPr marL="342900" indent="-342900">
              <a:buFont typeface="+mj-lt"/>
              <a:buAutoNum type="arabicParenR"/>
            </a:pPr>
            <a:r>
              <a:rPr lang="en-US" sz="1200" dirty="0" err="1">
                <a:latin typeface="Avenir Next" panose="020B0503020202020204" pitchFamily="34" charset="0"/>
              </a:rPr>
              <a:t>ToP</a:t>
            </a:r>
            <a:r>
              <a:rPr lang="en-US" sz="1200" dirty="0">
                <a:latin typeface="Avenir Next" panose="020B0503020202020204" pitchFamily="34" charset="0"/>
              </a:rPr>
              <a:t> – Time of Propagation</a:t>
            </a:r>
          </a:p>
          <a:p>
            <a:pPr marL="342900" indent="-342900">
              <a:buFont typeface="+mj-lt"/>
              <a:buAutoNum type="arabicParenR"/>
            </a:pPr>
            <a:r>
              <a:rPr lang="en-US" sz="1200" dirty="0" err="1">
                <a:latin typeface="Avenir Next" panose="020B0503020202020204" pitchFamily="34" charset="0"/>
              </a:rPr>
              <a:t>ToF</a:t>
            </a:r>
            <a:r>
              <a:rPr lang="en-US" sz="1200" dirty="0">
                <a:latin typeface="Avenir Next" panose="020B0503020202020204" pitchFamily="34" charset="0"/>
              </a:rPr>
              <a:t> time of Flight</a:t>
            </a:r>
          </a:p>
          <a:p>
            <a:pPr marL="342900" indent="-342900">
              <a:buFont typeface="+mj-lt"/>
              <a:buAutoNum type="arabicParenR"/>
            </a:pPr>
            <a:r>
              <a:rPr lang="en-US" sz="1200" dirty="0">
                <a:latin typeface="Avenir Next" panose="020B0503020202020204" pitchFamily="34" charset="0"/>
              </a:rPr>
              <a:t>WBG Wide Band Gap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486E4E9F-B013-6D41-98BE-1D9EE1D65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732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1FD0372C-1D7C-3743-92D2-9959C6017BB5}"/>
              </a:ext>
            </a:extLst>
          </p:cNvPr>
          <p:cNvGrpSpPr/>
          <p:nvPr/>
        </p:nvGrpSpPr>
        <p:grpSpPr>
          <a:xfrm>
            <a:off x="540000" y="163429"/>
            <a:ext cx="11110800" cy="660407"/>
            <a:chOff x="540000" y="163429"/>
            <a:chExt cx="11110800" cy="66040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51F50C6-5F0C-224A-B4C1-8B595DDF0611}"/>
                </a:ext>
              </a:extLst>
            </p:cNvPr>
            <p:cNvSpPr/>
            <p:nvPr/>
          </p:nvSpPr>
          <p:spPr>
            <a:xfrm>
              <a:off x="540000" y="163429"/>
              <a:ext cx="1111080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200" dirty="0">
                  <a:latin typeface="Avenir Next" panose="020B0503020202020204" pitchFamily="34" charset="0"/>
                  <a:sym typeface="Wingdings"/>
                </a:rPr>
                <a:t>Upgrades and new collider projects timeline</a:t>
              </a:r>
            </a:p>
          </p:txBody>
        </p: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F51985CD-84E3-7546-8710-19B67726338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1200" y="809760"/>
              <a:ext cx="11109600" cy="14076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46517052-B0A1-5A4E-9DE8-FD7EE626506F}"/>
              </a:ext>
            </a:extLst>
          </p:cNvPr>
          <p:cNvSpPr/>
          <p:nvPr/>
        </p:nvSpPr>
        <p:spPr>
          <a:xfrm>
            <a:off x="540001" y="4024558"/>
            <a:ext cx="11110799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sym typeface="Wingdings"/>
              </a:rPr>
              <a:t>Walk through new experimental paradigms and a (limited) selection of R&amp;D topics </a:t>
            </a:r>
          </a:p>
          <a:p>
            <a:pPr marL="800100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venir Next" panose="020B0503020202020204" pitchFamily="34" charset="0"/>
                <a:sym typeface="Wingdings"/>
              </a:rPr>
              <a:t>Representative of other program needs, QCD, rare decays/phenomena, Neutrino, Dark Matter…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" panose="020B0503020202020204" pitchFamily="34" charset="0"/>
                <a:sym typeface="Wingdings"/>
              </a:rPr>
              <a:t>Main resource: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sym typeface="Wingdings"/>
              </a:rPr>
              <a:t>ECFA R&amp;D roadmap process: 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hlinkClick r:id="rId3"/>
              </a:rPr>
              <a:t>https://indico.cern.ch/event/957057/</a:t>
            </a:r>
            <a:r>
              <a:rPr lang="en-US" sz="1600" dirty="0">
                <a:latin typeface="Avenir Next" panose="020B0503020202020204" pitchFamily="34" charset="0"/>
                <a:sym typeface="Wingdings"/>
              </a:rPr>
              <a:t> </a:t>
            </a:r>
            <a:endParaRPr lang="en-US" sz="1600" dirty="0">
              <a:latin typeface="Avenir Next" panose="020B0503020202020204" pitchFamily="34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Input from future facilities: 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hlinkClick r:id="rId4"/>
              </a:rPr>
              <a:t>https://indico.cern.ch/event/957057/page/21634-input-from-future-facilities</a:t>
            </a:r>
            <a:endParaRPr lang="en-US" sz="1600" dirty="0">
              <a:solidFill>
                <a:schemeClr val="accent6">
                  <a:lumMod val="50000"/>
                </a:schemeClr>
              </a:solidFill>
              <a:latin typeface="Avenir Next" panose="020B0503020202020204" pitchFamily="34" charset="0"/>
            </a:endParaRPr>
          </a:p>
          <a:p>
            <a:pPr marL="1257300" lvl="2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Task force’s symposia: </a:t>
            </a:r>
            <a:r>
              <a:rPr lang="en-US" sz="1600" dirty="0">
                <a:latin typeface="Avenir Next" panose="020B0503020202020204" pitchFamily="34" charset="0"/>
                <a:hlinkClick r:id="rId5"/>
              </a:rPr>
              <a:t>https://indico.cern.ch/event/957057/program</a:t>
            </a:r>
            <a:r>
              <a:rPr lang="en-US" sz="1600" dirty="0">
                <a:latin typeface="Avenir Next" panose="020B0503020202020204" pitchFamily="34" charset="0"/>
              </a:rPr>
              <a:t> </a:t>
            </a:r>
          </a:p>
        </p:txBody>
      </p:sp>
      <p:grpSp>
        <p:nvGrpSpPr>
          <p:cNvPr id="32" name="Groupe 31">
            <a:extLst>
              <a:ext uri="{FF2B5EF4-FFF2-40B4-BE49-F238E27FC236}">
                <a16:creationId xmlns:a16="http://schemas.microsoft.com/office/drawing/2014/main" id="{DE6DD061-D192-AA4F-911F-5FCECB14510F}"/>
              </a:ext>
            </a:extLst>
          </p:cNvPr>
          <p:cNvGrpSpPr/>
          <p:nvPr/>
        </p:nvGrpSpPr>
        <p:grpSpPr>
          <a:xfrm>
            <a:off x="2546985" y="1283574"/>
            <a:ext cx="7098030" cy="2401739"/>
            <a:chOff x="2093595" y="1329296"/>
            <a:chExt cx="7098030" cy="2401739"/>
          </a:xfrm>
        </p:grpSpPr>
        <p:sp>
          <p:nvSpPr>
            <p:cNvPr id="31" name="Flèche vers la droite 30">
              <a:extLst>
                <a:ext uri="{FF2B5EF4-FFF2-40B4-BE49-F238E27FC236}">
                  <a16:creationId xmlns:a16="http://schemas.microsoft.com/office/drawing/2014/main" id="{A838F681-D279-F846-82A2-E7F60F203D0B}"/>
                </a:ext>
              </a:extLst>
            </p:cNvPr>
            <p:cNvSpPr/>
            <p:nvPr/>
          </p:nvSpPr>
          <p:spPr>
            <a:xfrm>
              <a:off x="2093595" y="1329296"/>
              <a:ext cx="7098030" cy="502920"/>
            </a:xfrm>
            <a:prstGeom prst="rightArrow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grpSp>
          <p:nvGrpSpPr>
            <p:cNvPr id="4" name="Groupe 3">
              <a:extLst>
                <a:ext uri="{FF2B5EF4-FFF2-40B4-BE49-F238E27FC236}">
                  <a16:creationId xmlns:a16="http://schemas.microsoft.com/office/drawing/2014/main" id="{66977275-D876-1A40-9A47-72B8BBF75B99}"/>
                </a:ext>
              </a:extLst>
            </p:cNvPr>
            <p:cNvGrpSpPr/>
            <p:nvPr/>
          </p:nvGrpSpPr>
          <p:grpSpPr>
            <a:xfrm>
              <a:off x="2195852" y="1433993"/>
              <a:ext cx="6801463" cy="2297042"/>
              <a:chOff x="1184885" y="1056800"/>
              <a:chExt cx="6801463" cy="2271478"/>
            </a:xfrm>
          </p:grpSpPr>
          <p:grpSp>
            <p:nvGrpSpPr>
              <p:cNvPr id="7" name="Groupe 6">
                <a:extLst>
                  <a:ext uri="{FF2B5EF4-FFF2-40B4-BE49-F238E27FC236}">
                    <a16:creationId xmlns:a16="http://schemas.microsoft.com/office/drawing/2014/main" id="{FDEE033E-232C-C540-8C34-926ADC0F8008}"/>
                  </a:ext>
                </a:extLst>
              </p:cNvPr>
              <p:cNvGrpSpPr/>
              <p:nvPr/>
            </p:nvGrpSpPr>
            <p:grpSpPr>
              <a:xfrm>
                <a:off x="1184885" y="1056800"/>
                <a:ext cx="6654117" cy="2271478"/>
                <a:chOff x="1699235" y="1219197"/>
                <a:chExt cx="6654117" cy="2271478"/>
              </a:xfrm>
            </p:grpSpPr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id="{C927A3D2-F809-D145-A1D5-91227E39D8E1}"/>
                    </a:ext>
                  </a:extLst>
                </p:cNvPr>
                <p:cNvSpPr/>
                <p:nvPr/>
              </p:nvSpPr>
              <p:spPr>
                <a:xfrm rot="5400000">
                  <a:off x="1239951" y="2124530"/>
                  <a:ext cx="1828302" cy="5847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r>
                    <a:rPr lang="en-US" sz="1600" dirty="0">
                      <a:latin typeface="Avenir Next" panose="020B0503020202020204" pitchFamily="34" charset="0"/>
                      <a:sym typeface="Wingdings"/>
                    </a:rPr>
                    <a:t>BELLE-2</a:t>
                  </a:r>
                </a:p>
                <a:p>
                  <a:r>
                    <a:rPr lang="en-US" sz="1600" dirty="0">
                      <a:latin typeface="Avenir Next" panose="020B0503020202020204" pitchFamily="34" charset="0"/>
                      <a:sym typeface="Wingdings"/>
                    </a:rPr>
                    <a:t>ALICE ITS3 – LS3 </a:t>
                  </a:r>
                </a:p>
              </p:txBody>
            </p:sp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355404B7-EA2D-044B-9957-B5B44A14740E}"/>
                    </a:ext>
                  </a:extLst>
                </p:cNvPr>
                <p:cNvSpPr/>
                <p:nvPr/>
              </p:nvSpPr>
              <p:spPr>
                <a:xfrm rot="5400000">
                  <a:off x="2544829" y="1958112"/>
                  <a:ext cx="1987908" cy="107721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r>
                    <a:rPr lang="en-US" sz="1600" dirty="0">
                      <a:latin typeface="Avenir Next" panose="020B0503020202020204" pitchFamily="34" charset="0"/>
                      <a:sym typeface="Wingdings"/>
                    </a:rPr>
                    <a:t>EIC</a:t>
                  </a:r>
                </a:p>
                <a:p>
                  <a:r>
                    <a:rPr lang="en-US" sz="1600" dirty="0">
                      <a:latin typeface="Avenir Next" panose="020B0503020202020204" pitchFamily="34" charset="0"/>
                      <a:sym typeface="Wingdings"/>
                    </a:rPr>
                    <a:t>ATLAS &amp; CMS – LS4</a:t>
                  </a:r>
                </a:p>
                <a:p>
                  <a:r>
                    <a:rPr lang="en-US" sz="1600" dirty="0" err="1">
                      <a:latin typeface="Avenir Next" panose="020B0503020202020204" pitchFamily="34" charset="0"/>
                      <a:sym typeface="Wingdings"/>
                    </a:rPr>
                    <a:t>LHCb</a:t>
                  </a:r>
                  <a:r>
                    <a:rPr lang="en-US" sz="1600" dirty="0">
                      <a:latin typeface="Avenir Next" panose="020B0503020202020204" pitchFamily="34" charset="0"/>
                      <a:sym typeface="Wingdings"/>
                    </a:rPr>
                    <a:t> – LS4</a:t>
                  </a:r>
                </a:p>
                <a:p>
                  <a:r>
                    <a:rPr lang="en-US" sz="1600" dirty="0">
                      <a:latin typeface="Avenir Next" panose="020B0503020202020204" pitchFamily="34" charset="0"/>
                      <a:sym typeface="Wingdings"/>
                    </a:rPr>
                    <a:t>ALICE 3 – LS4</a:t>
                  </a:r>
                </a:p>
              </p:txBody>
            </p: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ECFDB104-9461-A841-96A9-3382D4ED61E5}"/>
                    </a:ext>
                  </a:extLst>
                </p:cNvPr>
                <p:cNvSpPr/>
                <p:nvPr/>
              </p:nvSpPr>
              <p:spPr>
                <a:xfrm rot="5400000">
                  <a:off x="5697309" y="2247162"/>
                  <a:ext cx="1827344" cy="338554"/>
                </a:xfrm>
                <a:prstGeom prst="rect">
                  <a:avLst/>
                </a:prstGeom>
                <a:ln>
                  <a:noFill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r>
                    <a:rPr lang="en-US" sz="1600" dirty="0">
                      <a:latin typeface="Avenir Next" panose="020B0503020202020204" pitchFamily="34" charset="0"/>
                      <a:sym typeface="Wingdings"/>
                    </a:rPr>
                    <a:t>FCC-</a:t>
                  </a:r>
                  <a:r>
                    <a:rPr lang="en-US" sz="1600" dirty="0" err="1">
                      <a:latin typeface="Avenir Next" panose="020B0503020202020204" pitchFamily="34" charset="0"/>
                      <a:sym typeface="Wingdings"/>
                    </a:rPr>
                    <a:t>ee</a:t>
                  </a:r>
                  <a:endParaRPr lang="en-US" sz="1600" dirty="0">
                    <a:latin typeface="Avenir Next" panose="020B0503020202020204" pitchFamily="34" charset="0"/>
                    <a:sym typeface="Wingdings"/>
                  </a:endParaRPr>
                </a:p>
              </p:txBody>
            </p:sp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187F6FF1-7597-0A41-88F4-46468894359D}"/>
                    </a:ext>
                  </a:extLst>
                </p:cNvPr>
                <p:cNvSpPr/>
                <p:nvPr/>
              </p:nvSpPr>
              <p:spPr>
                <a:xfrm rot="5400000">
                  <a:off x="7145055" y="2126289"/>
                  <a:ext cx="1831819" cy="584775"/>
                </a:xfrm>
                <a:prstGeom prst="rect">
                  <a:avLst/>
                </a:prstGeom>
                <a:ln>
                  <a:noFill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r>
                    <a:rPr lang="en-US" sz="1600" dirty="0">
                      <a:latin typeface="Avenir Next" panose="020B0503020202020204" pitchFamily="34" charset="0"/>
                      <a:sym typeface="Wingdings"/>
                    </a:rPr>
                    <a:t>FCC- </a:t>
                  </a:r>
                  <a:r>
                    <a:rPr lang="en-US" sz="1600" dirty="0" err="1">
                      <a:latin typeface="Avenir Next" panose="020B0503020202020204" pitchFamily="34" charset="0"/>
                      <a:sym typeface="Wingdings"/>
                    </a:rPr>
                    <a:t>hh</a:t>
                  </a:r>
                  <a:endParaRPr lang="en-US" sz="1600" dirty="0">
                    <a:latin typeface="Avenir Next" panose="020B0503020202020204" pitchFamily="34" charset="0"/>
                    <a:sym typeface="Wingdings"/>
                  </a:endParaRPr>
                </a:p>
                <a:p>
                  <a:r>
                    <a:rPr lang="en-US" sz="1600" dirty="0">
                      <a:latin typeface="Avenir Next" panose="020B0503020202020204" pitchFamily="34" charset="0"/>
                      <a:sym typeface="Wingdings"/>
                    </a:rPr>
                    <a:t>Muon Collider</a:t>
                  </a:r>
                </a:p>
              </p:txBody>
            </p:sp>
            <p:grpSp>
              <p:nvGrpSpPr>
                <p:cNvPr id="17" name="Groupe 16">
                  <a:extLst>
                    <a:ext uri="{FF2B5EF4-FFF2-40B4-BE49-F238E27FC236}">
                      <a16:creationId xmlns:a16="http://schemas.microsoft.com/office/drawing/2014/main" id="{92884205-82A4-FA4C-A307-0093D6E9776F}"/>
                    </a:ext>
                  </a:extLst>
                </p:cNvPr>
                <p:cNvGrpSpPr/>
                <p:nvPr/>
              </p:nvGrpSpPr>
              <p:grpSpPr>
                <a:xfrm>
                  <a:off x="1699235" y="1219197"/>
                  <a:ext cx="5578490" cy="334786"/>
                  <a:chOff x="1332303" y="4280282"/>
                  <a:chExt cx="5578490" cy="334786"/>
                </a:xfrm>
              </p:grpSpPr>
              <p:sp>
                <p:nvSpPr>
                  <p:cNvPr id="20" name="Rectangle 19">
                    <a:extLst>
                      <a:ext uri="{FF2B5EF4-FFF2-40B4-BE49-F238E27FC236}">
                        <a16:creationId xmlns:a16="http://schemas.microsoft.com/office/drawing/2014/main" id="{E2CCF85B-3E71-1F42-918D-F7DA601D8488}"/>
                      </a:ext>
                    </a:extLst>
                  </p:cNvPr>
                  <p:cNvSpPr/>
                  <p:nvPr/>
                </p:nvSpPr>
                <p:spPr>
                  <a:xfrm>
                    <a:off x="1332303" y="4280282"/>
                    <a:ext cx="927258" cy="334786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sz="1600" dirty="0">
                        <a:latin typeface="Avenir Next" panose="020B0503020202020204" pitchFamily="34" charset="0"/>
                        <a:sym typeface="Wingdings"/>
                      </a:rPr>
                      <a:t>&lt; 2030</a:t>
                    </a:r>
                  </a:p>
                </p:txBody>
              </p:sp>
              <p:sp>
                <p:nvSpPr>
                  <p:cNvPr id="21" name="Rectangle 20">
                    <a:extLst>
                      <a:ext uri="{FF2B5EF4-FFF2-40B4-BE49-F238E27FC236}">
                        <a16:creationId xmlns:a16="http://schemas.microsoft.com/office/drawing/2014/main" id="{4E9ECBB9-0F0D-5544-BBBA-75FDFE2A405B}"/>
                      </a:ext>
                    </a:extLst>
                  </p:cNvPr>
                  <p:cNvSpPr/>
                  <p:nvPr/>
                </p:nvSpPr>
                <p:spPr>
                  <a:xfrm>
                    <a:off x="2582103" y="4280282"/>
                    <a:ext cx="1264893" cy="334786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sz="1600" dirty="0">
                        <a:latin typeface="Avenir Next" panose="020B0503020202020204" pitchFamily="34" charset="0"/>
                        <a:sym typeface="Wingdings"/>
                      </a:rPr>
                      <a:t>2030-2035</a:t>
                    </a:r>
                  </a:p>
                </p:txBody>
              </p:sp>
              <p:sp>
                <p:nvSpPr>
                  <p:cNvPr id="22" name="Rectangle 21">
                    <a:extLst>
                      <a:ext uri="{FF2B5EF4-FFF2-40B4-BE49-F238E27FC236}">
                        <a16:creationId xmlns:a16="http://schemas.microsoft.com/office/drawing/2014/main" id="{6C1255D8-B4C8-DF4D-A834-1873676BD689}"/>
                      </a:ext>
                    </a:extLst>
                  </p:cNvPr>
                  <p:cNvSpPr/>
                  <p:nvPr/>
                </p:nvSpPr>
                <p:spPr>
                  <a:xfrm>
                    <a:off x="4242922" y="4280282"/>
                    <a:ext cx="1309347" cy="334786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sz="1600" dirty="0">
                        <a:latin typeface="Avenir Next" panose="020B0503020202020204" pitchFamily="34" charset="0"/>
                        <a:sym typeface="Wingdings"/>
                      </a:rPr>
                      <a:t>2035-2040</a:t>
                    </a:r>
                  </a:p>
                </p:txBody>
              </p:sp>
              <p:sp>
                <p:nvSpPr>
                  <p:cNvPr id="23" name="Rectangle 22">
                    <a:extLst>
                      <a:ext uri="{FF2B5EF4-FFF2-40B4-BE49-F238E27FC236}">
                        <a16:creationId xmlns:a16="http://schemas.microsoft.com/office/drawing/2014/main" id="{4FE3E03C-DD7D-4D45-B0E4-B25F0CE48B06}"/>
                      </a:ext>
                    </a:extLst>
                  </p:cNvPr>
                  <p:cNvSpPr/>
                  <p:nvPr/>
                </p:nvSpPr>
                <p:spPr>
                  <a:xfrm>
                    <a:off x="5658751" y="4280282"/>
                    <a:ext cx="1252042" cy="334786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sz="1600" dirty="0">
                        <a:latin typeface="Avenir Next" panose="020B0503020202020204" pitchFamily="34" charset="0"/>
                        <a:sym typeface="Wingdings"/>
                      </a:rPr>
                      <a:t>2040-2045</a:t>
                    </a:r>
                  </a:p>
                </p:txBody>
              </p:sp>
            </p:grp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5FED4C22-8DCF-DE45-82BC-41834CBDA948}"/>
                    </a:ext>
                  </a:extLst>
                </p:cNvPr>
                <p:cNvSpPr/>
                <p:nvPr/>
              </p:nvSpPr>
              <p:spPr>
                <a:xfrm rot="5400000">
                  <a:off x="4205863" y="2081221"/>
                  <a:ext cx="1987905" cy="830997"/>
                </a:xfrm>
                <a:prstGeom prst="rect">
                  <a:avLst/>
                </a:prstGeom>
                <a:ln>
                  <a:noFill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r>
                    <a:rPr lang="en-US" sz="1600" dirty="0">
                      <a:latin typeface="Avenir Next" panose="020B0503020202020204" pitchFamily="34" charset="0"/>
                      <a:sym typeface="Wingdings"/>
                    </a:rPr>
                    <a:t>CLIC</a:t>
                  </a:r>
                </a:p>
                <a:p>
                  <a:r>
                    <a:rPr lang="en-US" sz="1600" dirty="0">
                      <a:latin typeface="Avenir Next" panose="020B0503020202020204" pitchFamily="34" charset="0"/>
                      <a:sym typeface="Wingdings"/>
                    </a:rPr>
                    <a:t>ILC </a:t>
                  </a:r>
                </a:p>
                <a:p>
                  <a:r>
                    <a:rPr lang="en-US" sz="1600" dirty="0">
                      <a:latin typeface="Avenir Next" panose="020B0503020202020204" pitchFamily="34" charset="0"/>
                      <a:sym typeface="Wingdings"/>
                    </a:rPr>
                    <a:t>ATLAS &amp; CMS – LS5</a:t>
                  </a:r>
                </a:p>
              </p:txBody>
            </p:sp>
          </p:grp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873A4464-3EB9-8045-A5F1-5F220AA7079B}"/>
                  </a:ext>
                </a:extLst>
              </p:cNvPr>
              <p:cNvSpPr/>
              <p:nvPr/>
            </p:nvSpPr>
            <p:spPr>
              <a:xfrm>
                <a:off x="7077804" y="1056800"/>
                <a:ext cx="908544" cy="3347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dirty="0">
                    <a:latin typeface="Avenir Next" panose="020B0503020202020204" pitchFamily="34" charset="0"/>
                    <a:sym typeface="Wingdings"/>
                  </a:rPr>
                  <a:t>&gt; 2045</a:t>
                </a:r>
              </a:p>
            </p:txBody>
          </p:sp>
        </p:grpSp>
      </p:grpSp>
      <p:sp>
        <p:nvSpPr>
          <p:cNvPr id="24" name="ZoneTexte 23">
            <a:extLst>
              <a:ext uri="{FF2B5EF4-FFF2-40B4-BE49-F238E27FC236}">
                <a16:creationId xmlns:a16="http://schemas.microsoft.com/office/drawing/2014/main" id="{713C3B81-611B-3C4F-89CB-A8396ADEDABF}"/>
              </a:ext>
            </a:extLst>
          </p:cNvPr>
          <p:cNvSpPr txBox="1"/>
          <p:nvPr/>
        </p:nvSpPr>
        <p:spPr>
          <a:xfrm>
            <a:off x="35897" y="6533272"/>
            <a:ext cx="49471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latin typeface="Avenir Next" panose="020B0503020202020204" pitchFamily="34" charset="0"/>
              </a:rPr>
              <a:t>Note: </a:t>
            </a:r>
            <a:r>
              <a:rPr lang="en-US" sz="1400" i="1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glossary of acronyms at the end of the presentation  </a:t>
            </a:r>
            <a:endParaRPr lang="en-US" sz="1400" i="1" dirty="0">
              <a:latin typeface="Avenir Next" panose="020B0503020202020204" pitchFamily="34" charset="0"/>
            </a:endParaRP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B2854C0B-10D4-B04B-AEA2-C592A37AB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185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1FD0372C-1D7C-3743-92D2-9959C6017BB5}"/>
              </a:ext>
            </a:extLst>
          </p:cNvPr>
          <p:cNvGrpSpPr/>
          <p:nvPr/>
        </p:nvGrpSpPr>
        <p:grpSpPr>
          <a:xfrm>
            <a:off x="540000" y="163429"/>
            <a:ext cx="11110800" cy="660407"/>
            <a:chOff x="540000" y="163429"/>
            <a:chExt cx="11110800" cy="66040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51F50C6-5F0C-224A-B4C1-8B595DDF0611}"/>
                </a:ext>
              </a:extLst>
            </p:cNvPr>
            <p:cNvSpPr/>
            <p:nvPr/>
          </p:nvSpPr>
          <p:spPr>
            <a:xfrm>
              <a:off x="540000" y="163429"/>
              <a:ext cx="1111080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200" dirty="0">
                  <a:latin typeface="Avenir Next" panose="020B0503020202020204" pitchFamily="34" charset="0"/>
                  <a:sym typeface="Wingdings"/>
                </a:rPr>
                <a:t>Ultimate position precision for Vertex Detectors (</a:t>
              </a:r>
              <a:r>
                <a:rPr lang="en-US" sz="3200" dirty="0" err="1">
                  <a:latin typeface="Avenir Next" panose="020B0503020202020204" pitchFamily="34" charset="0"/>
                  <a:sym typeface="Wingdings"/>
                </a:rPr>
                <a:t>σ</a:t>
              </a:r>
              <a:r>
                <a:rPr lang="en-US" sz="3200" baseline="-25000" dirty="0" err="1">
                  <a:latin typeface="Avenir Next" panose="020B0503020202020204" pitchFamily="34" charset="0"/>
                  <a:sym typeface="Wingdings"/>
                </a:rPr>
                <a:t>IP</a:t>
              </a:r>
              <a:r>
                <a:rPr lang="en-US" sz="3200" dirty="0">
                  <a:latin typeface="Avenir Next" panose="020B0503020202020204" pitchFamily="34" charset="0"/>
                  <a:sym typeface="Wingdings"/>
                </a:rPr>
                <a:t>) </a:t>
              </a:r>
            </a:p>
          </p:txBody>
        </p: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F51985CD-84E3-7546-8710-19B67726338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1200" y="809760"/>
              <a:ext cx="11109600" cy="14076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07B46466-837E-644A-85B1-09379D0BEFCE}"/>
              </a:ext>
            </a:extLst>
          </p:cNvPr>
          <p:cNvSpPr/>
          <p:nvPr/>
        </p:nvSpPr>
        <p:spPr>
          <a:xfrm>
            <a:off x="540000" y="1067465"/>
            <a:ext cx="11110800" cy="232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venir Next" panose="020B0503020202020204" pitchFamily="34" charset="0"/>
              </a:rPr>
              <a:t>ALICE ITS3 in LS3 (2025) target </a:t>
            </a:r>
            <a:r>
              <a:rPr lang="en-US" sz="2000" dirty="0" err="1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σ</a:t>
            </a:r>
            <a:r>
              <a:rPr lang="en-US" sz="2000" baseline="-25000" dirty="0" err="1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hit</a:t>
            </a:r>
            <a:r>
              <a:rPr lang="en-US" sz="20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≃ </a:t>
            </a:r>
            <a:r>
              <a:rPr lang="en-US" sz="2000" dirty="0">
                <a:latin typeface="Avenir Next" panose="020B0503020202020204" pitchFamily="34" charset="0"/>
              </a:rPr>
              <a:t>3 </a:t>
            </a:r>
            <a:r>
              <a:rPr lang="en-US" sz="20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µm, X/X</a:t>
            </a:r>
            <a:r>
              <a:rPr lang="en-US" sz="2000" baseline="-250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0</a:t>
            </a:r>
            <a:r>
              <a:rPr lang="en-US" sz="2000" baseline="300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*</a:t>
            </a:r>
            <a:r>
              <a:rPr lang="en-US" sz="20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≃ 0.05% / layer</a:t>
            </a:r>
          </a:p>
          <a:p>
            <a:pPr marL="800100" lvl="1" indent="-342900">
              <a:spcAft>
                <a:spcPts val="1200"/>
              </a:spcAft>
              <a:buFont typeface="Wingdings" pitchFamily="2" charset="2"/>
              <a:buChar char="Ø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MAPS 65 nm node (10-20 µm pitch), 12” wafer with stitching (no PCB), ultra low power ≃ 20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mW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/cm</a:t>
            </a:r>
            <a:r>
              <a:rPr lang="en-US" baseline="3000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2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(gas flow cooling), thickness down to 20 µm (bending) and ultra-light mechanics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Avenir Next" panose="020B0503020202020204" pitchFamily="34" charset="0"/>
              <a:cs typeface="Arial" panose="020B0604020202020204" pitchFamily="34" charset="0"/>
              <a:sym typeface="Wingding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Further project needs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Up to O(100) MHz/cm</a:t>
            </a:r>
            <a:r>
              <a:rPr lang="en-US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2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, CLIC up to 6 GHz/cm</a:t>
            </a:r>
            <a:r>
              <a:rPr lang="en-US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2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, FCC-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hh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up to 30 GHz/cm</a:t>
            </a:r>
            <a:r>
              <a:rPr lang="en-US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2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Also benefit with BC identification O(ns) time stamp for BIB rejection, possibly ultrafast timing 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Step(s) to ≲ 28 nm and/or 3D integration while maintaining ultralow power and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 pitchFamily="2" charset="2"/>
              </a:rPr>
              <a:t>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X/X</a:t>
            </a:r>
            <a:r>
              <a:rPr lang="en-US" baseline="-2500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0</a:t>
            </a:r>
            <a:endParaRPr lang="en-US" dirty="0">
              <a:solidFill>
                <a:schemeClr val="accent6">
                  <a:lumMod val="50000"/>
                </a:schemeClr>
              </a:solidFill>
              <a:latin typeface="Avenir Next" panose="020B0503020202020204" pitchFamily="34" charset="0"/>
              <a:cs typeface="Arial" panose="020B0604020202020204" pitchFamily="34" charset="0"/>
              <a:sym typeface="Wingdings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D82A954-381A-FE4F-8215-FB5F7A84E2F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697" t="24739"/>
          <a:stretch/>
        </p:blipFill>
        <p:spPr>
          <a:xfrm>
            <a:off x="6427780" y="3856293"/>
            <a:ext cx="3851365" cy="207983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AB1FF7A7-E9F0-5640-BBC6-43235517F008}"/>
              </a:ext>
            </a:extLst>
          </p:cNvPr>
          <p:cNvSpPr txBox="1"/>
          <p:nvPr/>
        </p:nvSpPr>
        <p:spPr>
          <a:xfrm>
            <a:off x="35897" y="6533272"/>
            <a:ext cx="11051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latin typeface="Avenir Next" panose="020B0503020202020204" pitchFamily="34" charset="0"/>
              </a:rPr>
              <a:t>* </a:t>
            </a:r>
            <a:r>
              <a:rPr lang="en-US" sz="1400" i="1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X/X</a:t>
            </a:r>
            <a:r>
              <a:rPr lang="en-US" sz="1400" i="1" baseline="-250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0 </a:t>
            </a:r>
            <a:r>
              <a:rPr lang="en-US" sz="1400" i="1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could become the limiting factor to precision - low  X/X</a:t>
            </a:r>
            <a:r>
              <a:rPr lang="en-US" sz="1400" i="1" baseline="-250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0</a:t>
            </a:r>
            <a:r>
              <a:rPr lang="en-US" sz="1400" i="1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beam pipe, layers inside, also for low radius benefit, being considered  </a:t>
            </a:r>
            <a:endParaRPr lang="en-US" sz="1400" i="1" dirty="0">
              <a:latin typeface="Avenir Next" panose="020B0503020202020204" pitchFamily="34" charset="0"/>
            </a:endParaRP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1FD9C4C6-94E4-0647-93AC-5710873F6C3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7060" b="23503"/>
          <a:stretch/>
        </p:blipFill>
        <p:spPr>
          <a:xfrm>
            <a:off x="1597397" y="3495150"/>
            <a:ext cx="4000949" cy="250225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EE22F36-1DA8-0744-8768-F7F79907FAB5}"/>
              </a:ext>
            </a:extLst>
          </p:cNvPr>
          <p:cNvSpPr/>
          <p:nvPr/>
        </p:nvSpPr>
        <p:spPr>
          <a:xfrm>
            <a:off x="1475519" y="6007568"/>
            <a:ext cx="418242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A recent design optimized for rad. </a:t>
            </a:r>
            <a:r>
              <a:rPr lang="en-US" sz="1400" dirty="0" err="1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tol</a:t>
            </a:r>
            <a:r>
              <a:rPr lang="en-US" sz="14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. and timing</a:t>
            </a:r>
            <a:endParaRPr lang="fr-FR" sz="14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9067E5C-7675-DB4E-B85A-5AFD9E898AA2}"/>
              </a:ext>
            </a:extLst>
          </p:cNvPr>
          <p:cNvSpPr/>
          <p:nvPr/>
        </p:nvSpPr>
        <p:spPr>
          <a:xfrm>
            <a:off x="7028922" y="6007568"/>
            <a:ext cx="26062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ALICE ITS3 upgrade proposal</a:t>
            </a:r>
            <a:endParaRPr lang="fr-FR" sz="1400" dirty="0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85B561FE-6F29-724C-B366-C70DEF068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742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1FD0372C-1D7C-3743-92D2-9959C6017BB5}"/>
              </a:ext>
            </a:extLst>
          </p:cNvPr>
          <p:cNvGrpSpPr/>
          <p:nvPr/>
        </p:nvGrpSpPr>
        <p:grpSpPr>
          <a:xfrm>
            <a:off x="540000" y="163429"/>
            <a:ext cx="11110800" cy="660407"/>
            <a:chOff x="540000" y="163429"/>
            <a:chExt cx="11110800" cy="66040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51F50C6-5F0C-224A-B4C1-8B595DDF0611}"/>
                </a:ext>
              </a:extLst>
            </p:cNvPr>
            <p:cNvSpPr/>
            <p:nvPr/>
          </p:nvSpPr>
          <p:spPr>
            <a:xfrm>
              <a:off x="540000" y="163429"/>
              <a:ext cx="1111080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200" dirty="0">
                  <a:latin typeface="Avenir Next" panose="020B0503020202020204" pitchFamily="34" charset="0"/>
                  <a:sym typeface="Wingdings"/>
                </a:rPr>
                <a:t>Ultimate position precision for Tracking (</a:t>
              </a:r>
              <a:r>
                <a:rPr lang="en-US" sz="3200" dirty="0" err="1">
                  <a:latin typeface="Avenir Next" panose="020B0503020202020204" pitchFamily="34" charset="0"/>
                  <a:sym typeface="Wingdings"/>
                </a:rPr>
                <a:t>σ</a:t>
              </a:r>
              <a:r>
                <a:rPr lang="en-US" sz="3200" baseline="-25000" dirty="0" err="1">
                  <a:latin typeface="Avenir Next" panose="020B0503020202020204" pitchFamily="34" charset="0"/>
                  <a:sym typeface="Wingdings"/>
                </a:rPr>
                <a:t>Pt</a:t>
              </a:r>
              <a:r>
                <a:rPr lang="en-US" sz="3200" dirty="0">
                  <a:latin typeface="Avenir Next" panose="020B0503020202020204" pitchFamily="34" charset="0"/>
                  <a:sym typeface="Wingdings"/>
                </a:rPr>
                <a:t>) </a:t>
              </a:r>
            </a:p>
          </p:txBody>
        </p: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F51985CD-84E3-7546-8710-19B67726338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1200" y="809760"/>
              <a:ext cx="11109600" cy="14076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07B46466-837E-644A-85B1-09379D0BEFCE}"/>
              </a:ext>
            </a:extLst>
          </p:cNvPr>
          <p:cNvSpPr/>
          <p:nvPr/>
        </p:nvSpPr>
        <p:spPr>
          <a:xfrm>
            <a:off x="540000" y="1424211"/>
            <a:ext cx="11110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venir Next" panose="020B0503020202020204" pitchFamily="34" charset="0"/>
              </a:rPr>
              <a:t>FCC-</a:t>
            </a:r>
            <a:r>
              <a:rPr lang="en-US" sz="2000" dirty="0" err="1">
                <a:latin typeface="Avenir Next" panose="020B0503020202020204" pitchFamily="34" charset="0"/>
              </a:rPr>
              <a:t>ee</a:t>
            </a:r>
            <a:r>
              <a:rPr lang="en-US" sz="2000" dirty="0">
                <a:latin typeface="Avenir Next" panose="020B0503020202020204" pitchFamily="34" charset="0"/>
              </a:rPr>
              <a:t> at Z-peak is the most demanding, BES limit is </a:t>
            </a:r>
            <a:r>
              <a:rPr lang="en-US" sz="2000" dirty="0" err="1">
                <a:latin typeface="Avenir Next" panose="020B0503020202020204" pitchFamily="34" charset="0"/>
                <a:sym typeface="Wingdings"/>
              </a:rPr>
              <a:t>σ</a:t>
            </a:r>
            <a:r>
              <a:rPr lang="en-US" sz="2000" dirty="0">
                <a:latin typeface="Avenir Next" panose="020B0503020202020204" pitchFamily="34" charset="0"/>
                <a:sym typeface="Wingdings"/>
              </a:rPr>
              <a:t>(</a:t>
            </a:r>
            <a:r>
              <a:rPr lang="en-US" sz="2000" dirty="0" err="1">
                <a:latin typeface="Avenir Next" panose="020B0503020202020204" pitchFamily="34" charset="0"/>
                <a:sym typeface="Wingdings"/>
              </a:rPr>
              <a:t>p</a:t>
            </a:r>
            <a:r>
              <a:rPr lang="en-US" sz="2000" baseline="-25000" dirty="0" err="1">
                <a:latin typeface="Avenir Next" panose="020B0503020202020204" pitchFamily="34" charset="0"/>
                <a:sym typeface="Wingdings"/>
              </a:rPr>
              <a:t>T</a:t>
            </a:r>
            <a:r>
              <a:rPr lang="en-US" sz="2000" dirty="0">
                <a:latin typeface="Avenir Next" panose="020B0503020202020204" pitchFamily="34" charset="0"/>
                <a:sym typeface="Wingdings"/>
              </a:rPr>
              <a:t>)/</a:t>
            </a:r>
            <a:r>
              <a:rPr lang="en-US" sz="2000" dirty="0" err="1">
                <a:latin typeface="Avenir Next" panose="020B0503020202020204" pitchFamily="34" charset="0"/>
                <a:sym typeface="Wingdings"/>
              </a:rPr>
              <a:t>p</a:t>
            </a:r>
            <a:r>
              <a:rPr lang="en-US" sz="2000" baseline="-25000" dirty="0" err="1">
                <a:latin typeface="Avenir Next" panose="020B0503020202020204" pitchFamily="34" charset="0"/>
                <a:sym typeface="Wingdings"/>
              </a:rPr>
              <a:t>T</a:t>
            </a:r>
            <a:r>
              <a:rPr lang="en-US" sz="2000" baseline="-25000" dirty="0">
                <a:latin typeface="Avenir Next" panose="020B0503020202020204" pitchFamily="34" charset="0"/>
                <a:sym typeface="Wingdings"/>
              </a:rPr>
              <a:t> </a:t>
            </a:r>
            <a:r>
              <a:rPr lang="en-US" sz="2000" dirty="0">
                <a:latin typeface="Avenir Next" panose="020B0503020202020204" pitchFamily="34" charset="0"/>
                <a:sym typeface="Wingdings"/>
              </a:rPr>
              <a:t>≃</a:t>
            </a:r>
            <a:r>
              <a:rPr lang="en-US" sz="2000" dirty="0">
                <a:latin typeface="Avenir Next" panose="020B0503020202020204" pitchFamily="34" charset="0"/>
              </a:rPr>
              <a:t>10</a:t>
            </a:r>
            <a:r>
              <a:rPr lang="en-US" sz="2000" baseline="30000" dirty="0">
                <a:latin typeface="Avenir Next" panose="020B0503020202020204" pitchFamily="34" charset="0"/>
              </a:rPr>
              <a:t>-3</a:t>
            </a:r>
            <a:r>
              <a:rPr lang="en-US" sz="2000" dirty="0">
                <a:latin typeface="Avenir Next" panose="020B0503020202020204" pitchFamily="34" charset="0"/>
              </a:rPr>
              <a:t>*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MAPS with granularity tuning, possibly larger size or grouped pixels for power optimization**</a:t>
            </a:r>
            <a:endParaRPr lang="en-US" dirty="0">
              <a:latin typeface="Avenir Next" panose="020B0503020202020204" pitchFamily="34" charset="0"/>
            </a:endParaRPr>
          </a:p>
          <a:p>
            <a:pPr marL="1200150" lvl="2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X/X</a:t>
            </a:r>
            <a:r>
              <a:rPr lang="en-US" sz="1600" baseline="-250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0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in tracker typically larger due to detector area O(x20) VD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First occurrence in </a:t>
            </a:r>
            <a:r>
              <a:rPr lang="en-US" sz="2000" dirty="0" err="1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LHCb</a:t>
            </a:r>
            <a:r>
              <a:rPr lang="en-US" sz="20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&amp; ALICE-3 LS4, EIC (2031)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AB1FF7A7-E9F0-5640-BBC6-43235517F008}"/>
              </a:ext>
            </a:extLst>
          </p:cNvPr>
          <p:cNvSpPr txBox="1"/>
          <p:nvPr/>
        </p:nvSpPr>
        <p:spPr>
          <a:xfrm>
            <a:off x="35897" y="6327532"/>
            <a:ext cx="93414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latin typeface="Avenir Next" panose="020B0503020202020204" pitchFamily="34" charset="0"/>
              </a:rPr>
              <a:t>* Requirements are usually less demanding but still targeting unprecedented </a:t>
            </a:r>
            <a:r>
              <a:rPr lang="en-US" sz="1400" dirty="0" err="1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σ</a:t>
            </a:r>
            <a:r>
              <a:rPr lang="en-US" sz="1400" baseline="-25000" dirty="0" err="1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hit</a:t>
            </a:r>
            <a:r>
              <a:rPr lang="en-US" sz="14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≃  7</a:t>
            </a:r>
            <a:r>
              <a:rPr lang="en-US" sz="1400" dirty="0">
                <a:latin typeface="Avenir Next" panose="020B0503020202020204" pitchFamily="34" charset="0"/>
              </a:rPr>
              <a:t> </a:t>
            </a:r>
            <a:r>
              <a:rPr lang="en-US" sz="14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µm at low X/X</a:t>
            </a:r>
            <a:r>
              <a:rPr lang="en-US" sz="1400" baseline="-250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0</a:t>
            </a:r>
            <a:r>
              <a:rPr lang="en-US" sz="1400" baseline="300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</a:t>
            </a:r>
            <a:r>
              <a:rPr lang="en-US" sz="14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≲ 1% / layer</a:t>
            </a:r>
          </a:p>
          <a:p>
            <a:r>
              <a:rPr lang="en-US" sz="1400" i="1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** TPC and DCs are low X/X</a:t>
            </a:r>
            <a:r>
              <a:rPr lang="en-US" sz="1400" i="1" baseline="-250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0</a:t>
            </a:r>
            <a:r>
              <a:rPr lang="en-US" sz="1400" i="1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alternative at relatively low rates e-e colliders - see slide 11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FA49F20D-4655-4E41-8EE9-2B11A6E470AF}"/>
              </a:ext>
            </a:extLst>
          </p:cNvPr>
          <p:cNvGrpSpPr/>
          <p:nvPr/>
        </p:nvGrpSpPr>
        <p:grpSpPr>
          <a:xfrm>
            <a:off x="220323" y="3203853"/>
            <a:ext cx="11669547" cy="2740121"/>
            <a:chOff x="148883" y="3896225"/>
            <a:chExt cx="11669547" cy="2740121"/>
          </a:xfrm>
        </p:grpSpPr>
        <p:grpSp>
          <p:nvGrpSpPr>
            <p:cNvPr id="13" name="Groupe 12">
              <a:extLst>
                <a:ext uri="{FF2B5EF4-FFF2-40B4-BE49-F238E27FC236}">
                  <a16:creationId xmlns:a16="http://schemas.microsoft.com/office/drawing/2014/main" id="{5AE83CE1-A839-F14C-864D-FE6E1EBDAE41}"/>
                </a:ext>
              </a:extLst>
            </p:cNvPr>
            <p:cNvGrpSpPr/>
            <p:nvPr/>
          </p:nvGrpSpPr>
          <p:grpSpPr>
            <a:xfrm>
              <a:off x="6043929" y="3896225"/>
              <a:ext cx="5774501" cy="2740121"/>
              <a:chOff x="5945407" y="4944995"/>
              <a:chExt cx="6207615" cy="1972744"/>
            </a:xfrm>
          </p:grpSpPr>
          <p:pic>
            <p:nvPicPr>
              <p:cNvPr id="14" name="Image 13">
                <a:extLst>
                  <a:ext uri="{FF2B5EF4-FFF2-40B4-BE49-F238E27FC236}">
                    <a16:creationId xmlns:a16="http://schemas.microsoft.com/office/drawing/2014/main" id="{5CAF6118-6FCA-6741-9DBB-3BEFDB766B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945407" y="5193787"/>
                <a:ext cx="6157304" cy="1723952"/>
              </a:xfrm>
              <a:prstGeom prst="rect">
                <a:avLst/>
              </a:prstGeom>
            </p:spPr>
          </p:pic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87B10447-D9BF-644E-A192-C4467702EEE6}"/>
                  </a:ext>
                </a:extLst>
              </p:cNvPr>
              <p:cNvSpPr txBox="1"/>
              <p:nvPr/>
            </p:nvSpPr>
            <p:spPr>
              <a:xfrm>
                <a:off x="6136862" y="4944995"/>
                <a:ext cx="6016160" cy="2215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dirty="0">
                    <a:latin typeface="Avenir Next" panose="020B0503020202020204" pitchFamily="34" charset="0"/>
                  </a:rPr>
                  <a:t>Alice-3 (LS4) – MAPS 20 </a:t>
                </a:r>
                <a:r>
                  <a:rPr lang="en-US" sz="1400" dirty="0">
                    <a:latin typeface="Avenir Next" panose="020B0503020202020204" pitchFamily="34" charset="0"/>
                    <a:cs typeface="Arial" panose="020B0604020202020204" pitchFamily="34" charset="0"/>
                    <a:sym typeface="Wingdings"/>
                  </a:rPr>
                  <a:t>µm pitch - BC timing 25 ns</a:t>
                </a:r>
                <a:r>
                  <a:rPr lang="fr-FR" sz="1400" dirty="0">
                    <a:latin typeface="Avenir Next" panose="020B0503020202020204" pitchFamily="34" charset="0"/>
                  </a:rPr>
                  <a:t>  - 10</a:t>
                </a:r>
                <a:r>
                  <a:rPr lang="fr-FR" sz="1400" baseline="30000" dirty="0">
                    <a:latin typeface="Avenir Next" panose="020B0503020202020204" pitchFamily="34" charset="0"/>
                  </a:rPr>
                  <a:t>13</a:t>
                </a:r>
                <a:r>
                  <a:rPr lang="fr-FR" sz="1400" dirty="0">
                    <a:latin typeface="Avenir Next" panose="020B0503020202020204" pitchFamily="34" charset="0"/>
                  </a:rPr>
                  <a:t> </a:t>
                </a:r>
                <a:r>
                  <a:rPr lang="fr-FR" sz="1400" dirty="0" err="1">
                    <a:latin typeface="Avenir Next" panose="020B0503020202020204" pitchFamily="34" charset="0"/>
                  </a:rPr>
                  <a:t>neq</a:t>
                </a:r>
                <a:r>
                  <a:rPr lang="fr-FR" sz="1400" dirty="0">
                    <a:latin typeface="Avenir Next" panose="020B0503020202020204" pitchFamily="34" charset="0"/>
                  </a:rPr>
                  <a:t>/cm</a:t>
                </a:r>
                <a:r>
                  <a:rPr lang="fr-FR" sz="1400" baseline="30000" dirty="0">
                    <a:latin typeface="Avenir Next" panose="020B0503020202020204" pitchFamily="34" charset="0"/>
                  </a:rPr>
                  <a:t>2</a:t>
                </a:r>
              </a:p>
            </p:txBody>
          </p:sp>
        </p:grpSp>
        <p:grpSp>
          <p:nvGrpSpPr>
            <p:cNvPr id="3" name="Groupe 2">
              <a:extLst>
                <a:ext uri="{FF2B5EF4-FFF2-40B4-BE49-F238E27FC236}">
                  <a16:creationId xmlns:a16="http://schemas.microsoft.com/office/drawing/2014/main" id="{F9A142D6-C7EC-C545-8210-C30613773ADD}"/>
                </a:ext>
              </a:extLst>
            </p:cNvPr>
            <p:cNvGrpSpPr/>
            <p:nvPr/>
          </p:nvGrpSpPr>
          <p:grpSpPr>
            <a:xfrm>
              <a:off x="148883" y="3896225"/>
              <a:ext cx="5562637" cy="2517325"/>
              <a:chOff x="148883" y="3896225"/>
              <a:chExt cx="5562637" cy="2517325"/>
            </a:xfrm>
          </p:grpSpPr>
          <p:pic>
            <p:nvPicPr>
              <p:cNvPr id="16" name="Image 15">
                <a:extLst>
                  <a:ext uri="{FF2B5EF4-FFF2-40B4-BE49-F238E27FC236}">
                    <a16:creationId xmlns:a16="http://schemas.microsoft.com/office/drawing/2014/main" id="{C1787320-DC60-A44B-9E34-868737E2F1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65120" y="4332109"/>
                <a:ext cx="2946400" cy="2081441"/>
              </a:xfrm>
              <a:prstGeom prst="rect">
                <a:avLst/>
              </a:prstGeom>
            </p:spPr>
          </p:pic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46979FC6-1EF6-4F4B-B23B-5185AE8A1C60}"/>
                  </a:ext>
                </a:extLst>
              </p:cNvPr>
              <p:cNvSpPr/>
              <p:nvPr/>
            </p:nvSpPr>
            <p:spPr>
              <a:xfrm>
                <a:off x="720383" y="3896225"/>
                <a:ext cx="4245073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1400" dirty="0" err="1">
                    <a:latin typeface="Avenir Next" panose="020B0503020202020204" pitchFamily="34" charset="0"/>
                  </a:rPr>
                  <a:t>LHCb</a:t>
                </a:r>
                <a:r>
                  <a:rPr lang="en-US" sz="1400" dirty="0">
                    <a:latin typeface="Avenir Next" panose="020B0503020202020204" pitchFamily="34" charset="0"/>
                  </a:rPr>
                  <a:t> post LS4: first large scale application 30 m</a:t>
                </a:r>
                <a:r>
                  <a:rPr lang="en-US" sz="1400" baseline="30000" dirty="0">
                    <a:latin typeface="Avenir Next" panose="020B0503020202020204" pitchFamily="34" charset="0"/>
                  </a:rPr>
                  <a:t>2</a:t>
                </a:r>
                <a:r>
                  <a:rPr lang="en-US" sz="1400" dirty="0">
                    <a:latin typeface="Avenir Next" panose="020B0503020202020204" pitchFamily="34" charset="0"/>
                  </a:rPr>
                  <a:t> 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AE4DFAA8-1C31-0249-A423-0F0FCD629496}"/>
                  </a:ext>
                </a:extLst>
              </p:cNvPr>
              <p:cNvSpPr/>
              <p:nvPr/>
            </p:nvSpPr>
            <p:spPr>
              <a:xfrm>
                <a:off x="148883" y="4904308"/>
                <a:ext cx="2616237" cy="106952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300"/>
                  </a:spcAft>
                </a:pPr>
                <a:r>
                  <a:rPr lang="en-US" sz="1400" dirty="0">
                    <a:latin typeface="Avenir Next" panose="020B0503020202020204" pitchFamily="34" charset="0"/>
                  </a:rPr>
                  <a:t>UT upstream magnet 6 m</a:t>
                </a:r>
                <a:r>
                  <a:rPr lang="en-US" sz="1400" baseline="30000" dirty="0">
                    <a:latin typeface="Avenir Next" panose="020B0503020202020204" pitchFamily="34" charset="0"/>
                  </a:rPr>
                  <a:t>2</a:t>
                </a:r>
                <a:r>
                  <a:rPr lang="en-US" sz="1400" dirty="0">
                    <a:latin typeface="Avenir Next" panose="020B0503020202020204" pitchFamily="34" charset="0"/>
                  </a:rPr>
                  <a:t> </a:t>
                </a:r>
              </a:p>
              <a:p>
                <a:pPr>
                  <a:spcAft>
                    <a:spcPts val="300"/>
                  </a:spcAft>
                </a:pPr>
                <a:r>
                  <a:rPr lang="en-US" sz="1400" dirty="0">
                    <a:latin typeface="Avenir Next" panose="020B0503020202020204" pitchFamily="34" charset="0"/>
                  </a:rPr>
                  <a:t>MT at low r within </a:t>
                </a:r>
                <a:r>
                  <a:rPr lang="en-US" sz="1400" dirty="0" err="1">
                    <a:latin typeface="Avenir Next" panose="020B0503020202020204" pitchFamily="34" charset="0"/>
                  </a:rPr>
                  <a:t>SciFi</a:t>
                </a:r>
                <a:r>
                  <a:rPr lang="en-US" sz="1400" dirty="0">
                    <a:latin typeface="Avenir Next" panose="020B0503020202020204" pitchFamily="34" charset="0"/>
                  </a:rPr>
                  <a:t> 20 m</a:t>
                </a:r>
                <a:r>
                  <a:rPr lang="en-US" sz="1400" baseline="30000" dirty="0">
                    <a:latin typeface="Avenir Next" panose="020B0503020202020204" pitchFamily="34" charset="0"/>
                  </a:rPr>
                  <a:t>2</a:t>
                </a:r>
                <a:endParaRPr lang="en-US" sz="1400" dirty="0">
                  <a:latin typeface="Avenir Next" panose="020B0503020202020204" pitchFamily="34" charset="0"/>
                </a:endParaRPr>
              </a:p>
              <a:p>
                <a:pPr marL="285750" indent="-285750"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US" sz="1400" dirty="0">
                    <a:latin typeface="Avenir Next" panose="020B0503020202020204" pitchFamily="34" charset="0"/>
                  </a:rPr>
                  <a:t>50 x 150 – 100 x 300 pitch</a:t>
                </a:r>
              </a:p>
              <a:p>
                <a:pPr marL="285750" indent="-285750">
                  <a:spcAft>
                    <a:spcPts val="300"/>
                  </a:spcAft>
                  <a:buFont typeface="Arial" panose="020B0604020202020204" pitchFamily="34" charset="0"/>
                  <a:buChar char="•"/>
                </a:pPr>
                <a:r>
                  <a:rPr lang="en-US" sz="1400" dirty="0">
                    <a:latin typeface="Avenir Next" panose="020B0503020202020204" pitchFamily="34" charset="0"/>
                    <a:cs typeface="Arial" panose="020B0604020202020204" pitchFamily="34" charset="0"/>
                    <a:sym typeface="Wingdings"/>
                  </a:rPr>
                  <a:t>≲ 5 x 10</a:t>
                </a:r>
                <a:r>
                  <a:rPr lang="en-US" sz="1400" baseline="30000" dirty="0">
                    <a:latin typeface="Avenir Next" panose="020B0503020202020204" pitchFamily="34" charset="0"/>
                    <a:cs typeface="Arial" panose="020B0604020202020204" pitchFamily="34" charset="0"/>
                    <a:sym typeface="Wingdings"/>
                  </a:rPr>
                  <a:t>14</a:t>
                </a:r>
                <a:r>
                  <a:rPr lang="en-US" sz="1400" dirty="0">
                    <a:latin typeface="Avenir Next" panose="020B0503020202020204" pitchFamily="34" charset="0"/>
                    <a:cs typeface="Arial" panose="020B0604020202020204" pitchFamily="34" charset="0"/>
                    <a:sym typeface="Wingdings"/>
                  </a:rPr>
                  <a:t> </a:t>
                </a:r>
                <a:r>
                  <a:rPr lang="en-US" sz="1400" dirty="0" err="1">
                    <a:latin typeface="Avenir Next" panose="020B0503020202020204" pitchFamily="34" charset="0"/>
                    <a:cs typeface="Arial" panose="020B0604020202020204" pitchFamily="34" charset="0"/>
                    <a:sym typeface="Wingdings"/>
                  </a:rPr>
                  <a:t>neq</a:t>
                </a:r>
                <a:r>
                  <a:rPr lang="en-US" sz="1400" dirty="0">
                    <a:latin typeface="Avenir Next" panose="020B0503020202020204" pitchFamily="34" charset="0"/>
                    <a:cs typeface="Arial" panose="020B0604020202020204" pitchFamily="34" charset="0"/>
                    <a:sym typeface="Wingdings"/>
                  </a:rPr>
                  <a:t>/cm</a:t>
                </a:r>
                <a:r>
                  <a:rPr lang="en-US" sz="1400" baseline="30000" dirty="0">
                    <a:latin typeface="Avenir Next" panose="020B0503020202020204" pitchFamily="34" charset="0"/>
                    <a:cs typeface="Arial" panose="020B0604020202020204" pitchFamily="34" charset="0"/>
                    <a:sym typeface="Wingdings"/>
                  </a:rPr>
                  <a:t>2</a:t>
                </a:r>
                <a:endParaRPr lang="en-US" sz="1400" baseline="30000" dirty="0">
                  <a:latin typeface="Avenir Next" panose="020B0503020202020204" pitchFamily="34" charset="0"/>
                </a:endParaRPr>
              </a:p>
            </p:txBody>
          </p:sp>
        </p:grpSp>
      </p:grp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D7C6C43D-AF1C-624C-B389-BD95C0BA0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014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1FD0372C-1D7C-3743-92D2-9959C6017BB5}"/>
              </a:ext>
            </a:extLst>
          </p:cNvPr>
          <p:cNvGrpSpPr/>
          <p:nvPr/>
        </p:nvGrpSpPr>
        <p:grpSpPr>
          <a:xfrm>
            <a:off x="540000" y="163429"/>
            <a:ext cx="11110800" cy="660407"/>
            <a:chOff x="540000" y="163429"/>
            <a:chExt cx="11110800" cy="66040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51F50C6-5F0C-224A-B4C1-8B595DDF0611}"/>
                </a:ext>
              </a:extLst>
            </p:cNvPr>
            <p:cNvSpPr/>
            <p:nvPr/>
          </p:nvSpPr>
          <p:spPr>
            <a:xfrm>
              <a:off x="540000" y="163429"/>
              <a:ext cx="1111080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200" dirty="0">
                  <a:latin typeface="Avenir Next" panose="020B0503020202020204" pitchFamily="34" charset="0"/>
                  <a:sym typeface="Wingdings"/>
                </a:rPr>
                <a:t>4D tracking with ultrafast timing (</a:t>
              </a:r>
              <a:r>
                <a:rPr lang="en-US" sz="3200" dirty="0" err="1">
                  <a:latin typeface="Avenir Next" panose="020B0503020202020204" pitchFamily="34" charset="0"/>
                  <a:sym typeface="Wingdings"/>
                </a:rPr>
                <a:t>σ</a:t>
              </a:r>
              <a:r>
                <a:rPr lang="en-US" sz="3200" baseline="-25000" dirty="0" err="1">
                  <a:latin typeface="Avenir Next" panose="020B0503020202020204" pitchFamily="34" charset="0"/>
                  <a:sym typeface="Wingdings"/>
                </a:rPr>
                <a:t>t</a:t>
              </a:r>
              <a:r>
                <a:rPr lang="en-US" sz="3200" dirty="0">
                  <a:latin typeface="Avenir Next" panose="020B0503020202020204" pitchFamily="34" charset="0"/>
                  <a:sym typeface="Wingdings"/>
                </a:rPr>
                <a:t>) </a:t>
              </a:r>
            </a:p>
          </p:txBody>
        </p: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F51985CD-84E3-7546-8710-19B67726338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1200" y="809760"/>
              <a:ext cx="11109600" cy="14076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07B46466-837E-644A-85B1-09379D0BEFCE}"/>
              </a:ext>
            </a:extLst>
          </p:cNvPr>
          <p:cNvSpPr/>
          <p:nvPr/>
        </p:nvSpPr>
        <p:spPr>
          <a:xfrm>
            <a:off x="540000" y="1177873"/>
            <a:ext cx="11110800" cy="29084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venir Next" panose="020B0503020202020204" pitchFamily="34" charset="0"/>
              </a:rPr>
              <a:t>Hit &amp; track-vertex time association provides ultimate BIB/PU rejection at e-e/</a:t>
            </a:r>
            <a:r>
              <a:rPr lang="en-US" sz="2000" dirty="0" err="1">
                <a:latin typeface="Avenir Next" panose="020B0503020202020204" pitchFamily="34" charset="0"/>
              </a:rPr>
              <a:t>hh</a:t>
            </a:r>
            <a:r>
              <a:rPr lang="en-US" sz="2000" dirty="0">
                <a:latin typeface="Avenir Next" panose="020B0503020202020204" pitchFamily="34" charset="0"/>
              </a:rPr>
              <a:t> colliders, could enable correction of time-dependent parameters within BCs*</a:t>
            </a:r>
          </a:p>
          <a:p>
            <a:pPr marL="800100" lvl="1" indent="-342900">
              <a:spcAft>
                <a:spcPts val="300"/>
              </a:spcAft>
              <a:buFont typeface="Wingdings" pitchFamily="2" charset="2"/>
              <a:buChar char="Ø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MAPS, planar/3D/passive CMOS exploiting timing capabilities w/o amplification</a:t>
            </a:r>
          </a:p>
          <a:p>
            <a:pPr marL="1200150" lvl="2" indent="-28575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Targeting </a:t>
            </a:r>
            <a:r>
              <a:rPr lang="en-US" dirty="0" err="1">
                <a:latin typeface="Avenir Next" panose="020B0503020202020204" pitchFamily="34" charset="0"/>
                <a:sym typeface="Wingdings"/>
              </a:rPr>
              <a:t>σ</a:t>
            </a:r>
            <a:r>
              <a:rPr lang="en-US" baseline="-25000" dirty="0" err="1">
                <a:latin typeface="Avenir Next" panose="020B0503020202020204" pitchFamily="34" charset="0"/>
                <a:sym typeface="Wingdings"/>
              </a:rPr>
              <a:t>t</a:t>
            </a:r>
            <a:r>
              <a:rPr lang="en-US" baseline="-25000" dirty="0">
                <a:latin typeface="Avenir Next" panose="020B0503020202020204" pitchFamily="34" charset="0"/>
                <a:sym typeface="Wingdings"/>
              </a:rPr>
              <a:t> 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O(≲100)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ps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with specific designs – by geometry 3D should be best</a:t>
            </a:r>
          </a:p>
          <a:p>
            <a:pPr marL="800100" lvl="1" indent="-342900">
              <a:spcAft>
                <a:spcPts val="300"/>
              </a:spcAft>
              <a:buFont typeface="Wingdings" pitchFamily="2" charset="2"/>
              <a:buChar char="Ø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LGADs w/ amplification, at 100 % fill factor, VD pitch, large area, monolithic design</a:t>
            </a:r>
          </a:p>
          <a:p>
            <a:pPr marL="1200150" lvl="2" indent="-28575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Targeting </a:t>
            </a:r>
            <a:r>
              <a:rPr lang="en-US" dirty="0" err="1">
                <a:latin typeface="Avenir Next" panose="020B0503020202020204" pitchFamily="34" charset="0"/>
                <a:sym typeface="Wingdings"/>
              </a:rPr>
              <a:t>σ</a:t>
            </a:r>
            <a:r>
              <a:rPr lang="en-US" baseline="-25000" dirty="0" err="1">
                <a:latin typeface="Avenir Next" panose="020B0503020202020204" pitchFamily="34" charset="0"/>
                <a:sym typeface="Wingdings"/>
              </a:rPr>
              <a:t>t</a:t>
            </a:r>
            <a:r>
              <a:rPr lang="en-US" baseline="-25000" dirty="0">
                <a:latin typeface="Avenir Next" panose="020B0503020202020204" pitchFamily="34" charset="0"/>
                <a:sym typeface="Wingdings"/>
              </a:rPr>
              <a:t>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O(≲10)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ps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**</a:t>
            </a:r>
          </a:p>
          <a:p>
            <a:pPr marL="742950" lvl="1" indent="-285750">
              <a:spcAft>
                <a:spcPts val="900"/>
              </a:spcAft>
              <a:buFont typeface="Wingdings" pitchFamily="2" charset="2"/>
              <a:buChar char="Ø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Ultrafast FE, rise time ≃ to signal O(100’s)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ps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, @ low power consumption </a:t>
            </a:r>
          </a:p>
          <a:p>
            <a:pPr marL="742950" lvl="1" indent="-285750">
              <a:spcAft>
                <a:spcPts val="300"/>
              </a:spcAft>
              <a:buFont typeface="Wingdings" pitchFamily="2" charset="2"/>
              <a:buChar char="Ø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Detector configuration optimized for X/X</a:t>
            </a:r>
            <a:r>
              <a:rPr lang="en-US" baseline="-2500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0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,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eg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all/dedicated layers, preferably tracking than VD…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AB1FF7A7-E9F0-5640-BBC6-43235517F008}"/>
              </a:ext>
            </a:extLst>
          </p:cNvPr>
          <p:cNvSpPr txBox="1"/>
          <p:nvPr/>
        </p:nvSpPr>
        <p:spPr>
          <a:xfrm>
            <a:off x="35897" y="6327532"/>
            <a:ext cx="66281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latin typeface="Avenir Next" panose="020B0503020202020204" pitchFamily="34" charset="0"/>
              </a:rPr>
              <a:t>* ex. BES within BC correction at FCC-</a:t>
            </a:r>
            <a:r>
              <a:rPr lang="en-US" sz="1400" i="1" dirty="0" err="1">
                <a:latin typeface="Avenir Next" panose="020B0503020202020204" pitchFamily="34" charset="0"/>
              </a:rPr>
              <a:t>ee</a:t>
            </a:r>
            <a:r>
              <a:rPr lang="en-US" sz="1400" i="1" dirty="0">
                <a:latin typeface="Avenir Next" panose="020B0503020202020204" pitchFamily="34" charset="0"/>
              </a:rPr>
              <a:t> would ideally require O(5) </a:t>
            </a:r>
            <a:r>
              <a:rPr lang="en-US" sz="1400" i="1" dirty="0" err="1">
                <a:latin typeface="Avenir Next" panose="020B0503020202020204" pitchFamily="34" charset="0"/>
              </a:rPr>
              <a:t>ps</a:t>
            </a:r>
            <a:r>
              <a:rPr lang="en-US" sz="1400" i="1" dirty="0">
                <a:latin typeface="Avenir Next" panose="020B0503020202020204" pitchFamily="34" charset="0"/>
              </a:rPr>
              <a:t> precision</a:t>
            </a:r>
          </a:p>
          <a:p>
            <a:r>
              <a:rPr lang="en-US" sz="1400" i="1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** Also relevant for </a:t>
            </a:r>
            <a:r>
              <a:rPr lang="en-US" sz="1400" i="1" dirty="0" err="1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ToF</a:t>
            </a:r>
            <a:r>
              <a:rPr lang="en-US" sz="1400" i="1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PID layers, see slide 10</a:t>
            </a: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32379400-08CE-CD47-8EED-F93F08FB99A1}"/>
              </a:ext>
            </a:extLst>
          </p:cNvPr>
          <p:cNvGrpSpPr/>
          <p:nvPr/>
        </p:nvGrpSpPr>
        <p:grpSpPr>
          <a:xfrm>
            <a:off x="955373" y="4151173"/>
            <a:ext cx="10114402" cy="2180774"/>
            <a:chOff x="955373" y="4262893"/>
            <a:chExt cx="10114402" cy="2180774"/>
          </a:xfrm>
        </p:grpSpPr>
        <p:grpSp>
          <p:nvGrpSpPr>
            <p:cNvPr id="13" name="Groupe 12">
              <a:extLst>
                <a:ext uri="{FF2B5EF4-FFF2-40B4-BE49-F238E27FC236}">
                  <a16:creationId xmlns:a16="http://schemas.microsoft.com/office/drawing/2014/main" id="{392B59D2-4867-8246-8E8A-4E8316285288}"/>
                </a:ext>
              </a:extLst>
            </p:cNvPr>
            <p:cNvGrpSpPr/>
            <p:nvPr/>
          </p:nvGrpSpPr>
          <p:grpSpPr>
            <a:xfrm>
              <a:off x="955373" y="4262893"/>
              <a:ext cx="10114402" cy="2180774"/>
              <a:chOff x="955373" y="4207473"/>
              <a:chExt cx="10114402" cy="2180774"/>
            </a:xfrm>
          </p:grpSpPr>
          <p:grpSp>
            <p:nvGrpSpPr>
              <p:cNvPr id="8" name="Groupe 7">
                <a:extLst>
                  <a:ext uri="{FF2B5EF4-FFF2-40B4-BE49-F238E27FC236}">
                    <a16:creationId xmlns:a16="http://schemas.microsoft.com/office/drawing/2014/main" id="{5F8B4D11-A1D4-ED40-A12B-085B97003CB2}"/>
                  </a:ext>
                </a:extLst>
              </p:cNvPr>
              <p:cNvGrpSpPr/>
              <p:nvPr/>
            </p:nvGrpSpPr>
            <p:grpSpPr>
              <a:xfrm>
                <a:off x="4059021" y="4881543"/>
                <a:ext cx="2021107" cy="1220970"/>
                <a:chOff x="7146470" y="803408"/>
                <a:chExt cx="2823561" cy="1194404"/>
              </a:xfrm>
            </p:grpSpPr>
            <p:sp>
              <p:nvSpPr>
                <p:cNvPr id="38" name="TextBox 74">
                  <a:extLst>
                    <a:ext uri="{FF2B5EF4-FFF2-40B4-BE49-F238E27FC236}">
                      <a16:creationId xmlns:a16="http://schemas.microsoft.com/office/drawing/2014/main" id="{5CCF52FC-88F0-2243-A44B-17E227272688}"/>
                    </a:ext>
                  </a:extLst>
                </p:cNvPr>
                <p:cNvSpPr txBox="1"/>
                <p:nvPr/>
              </p:nvSpPr>
              <p:spPr>
                <a:xfrm>
                  <a:off x="7146470" y="1649314"/>
                  <a:ext cx="2823561" cy="348498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="" val="1"/>
                  </a:ext>
                </a:extLst>
              </p:spPr>
              <p:txBody>
                <a:bodyPr wrap="square" lIns="45719" tIns="45719" rIns="45719" bIns="45719" numCol="1" anchor="t">
                  <a:spAutoFit/>
                </a:bodyPr>
                <a:lstStyle>
                  <a:lvl1pPr>
                    <a:lnSpc>
                      <a:spcPct val="130000"/>
                    </a:lnSpc>
                    <a:defRPr sz="1200" b="1"/>
                  </a:lvl1pPr>
                </a:lstStyle>
                <a:p>
                  <a:r>
                    <a:rPr sz="1400" b="0" dirty="0">
                      <a:latin typeface="Avenir Next" panose="020B0503020202020204" pitchFamily="34" charset="0"/>
                    </a:rPr>
                    <a:t>Trench</a:t>
                  </a:r>
                  <a:r>
                    <a:rPr lang="en-US" sz="1400" b="0" dirty="0">
                      <a:latin typeface="Avenir Next" panose="020B0503020202020204" pitchFamily="34" charset="0"/>
                    </a:rPr>
                    <a:t> I</a:t>
                  </a:r>
                  <a:r>
                    <a:rPr sz="1400" b="0" dirty="0">
                      <a:latin typeface="Avenir Next" panose="020B0503020202020204" pitchFamily="34" charset="0"/>
                    </a:rPr>
                    <a:t>solated </a:t>
                  </a:r>
                  <a:r>
                    <a:rPr lang="en-US" sz="1400" b="0" dirty="0">
                      <a:latin typeface="Avenir Next" panose="020B0503020202020204" pitchFamily="34" charset="0"/>
                    </a:rPr>
                    <a:t>D</a:t>
                  </a:r>
                  <a:r>
                    <a:rPr sz="1400" b="0" dirty="0">
                      <a:latin typeface="Avenir Next" panose="020B0503020202020204" pitchFamily="34" charset="0"/>
                    </a:rPr>
                    <a:t>esign                                          </a:t>
                  </a:r>
                </a:p>
              </p:txBody>
            </p:sp>
            <p:grpSp>
              <p:nvGrpSpPr>
                <p:cNvPr id="7" name="Groupe 6">
                  <a:extLst>
                    <a:ext uri="{FF2B5EF4-FFF2-40B4-BE49-F238E27FC236}">
                      <a16:creationId xmlns:a16="http://schemas.microsoft.com/office/drawing/2014/main" id="{4693313E-74B5-2941-88CA-74A0914616BB}"/>
                    </a:ext>
                  </a:extLst>
                </p:cNvPr>
                <p:cNvGrpSpPr/>
                <p:nvPr/>
              </p:nvGrpSpPr>
              <p:grpSpPr>
                <a:xfrm>
                  <a:off x="7228190" y="803408"/>
                  <a:ext cx="2671326" cy="829194"/>
                  <a:chOff x="7340021" y="1400152"/>
                  <a:chExt cx="2671326" cy="829194"/>
                </a:xfrm>
              </p:grpSpPr>
              <p:grpSp>
                <p:nvGrpSpPr>
                  <p:cNvPr id="34" name="Group 70">
                    <a:extLst>
                      <a:ext uri="{FF2B5EF4-FFF2-40B4-BE49-F238E27FC236}">
                        <a16:creationId xmlns:a16="http://schemas.microsoft.com/office/drawing/2014/main" id="{0978374B-1286-4549-9485-BF64BD3F50D0}"/>
                      </a:ext>
                    </a:extLst>
                  </p:cNvPr>
                  <p:cNvGrpSpPr/>
                  <p:nvPr/>
                </p:nvGrpSpPr>
                <p:grpSpPr>
                  <a:xfrm>
                    <a:off x="7340021" y="1400152"/>
                    <a:ext cx="2671326" cy="829194"/>
                    <a:chOff x="-32012" y="0"/>
                    <a:chExt cx="2387483" cy="829193"/>
                  </a:xfrm>
                </p:grpSpPr>
                <p:sp>
                  <p:nvSpPr>
                    <p:cNvPr id="54" name="Rectangle 88">
                      <a:extLst>
                        <a:ext uri="{FF2B5EF4-FFF2-40B4-BE49-F238E27FC236}">
                          <a16:creationId xmlns:a16="http://schemas.microsoft.com/office/drawing/2014/main" id="{CA43D9A1-CD9F-9B42-B5D2-B56D337F35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32012" y="767699"/>
                      <a:ext cx="2387483" cy="61494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 w="12700" cap="flat">
                      <a:solidFill>
                        <a:srgbClr val="40404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 algn="ctr">
                        <a:defRPr sz="1200"/>
                      </a:pPr>
                      <a:endParaRPr/>
                    </a:p>
                  </p:txBody>
                </p:sp>
                <p:grpSp>
                  <p:nvGrpSpPr>
                    <p:cNvPr id="46" name="Group 80">
                      <a:extLst>
                        <a:ext uri="{FF2B5EF4-FFF2-40B4-BE49-F238E27FC236}">
                          <a16:creationId xmlns:a16="http://schemas.microsoft.com/office/drawing/2014/main" id="{671BD541-E8C4-914B-8DDB-B24ECEEA4DE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43327" y="1311"/>
                      <a:ext cx="755805" cy="92902"/>
                      <a:chOff x="0" y="0"/>
                      <a:chExt cx="755804" cy="92901"/>
                    </a:xfrm>
                  </p:grpSpPr>
                  <p:sp>
                    <p:nvSpPr>
                      <p:cNvPr id="51" name="Rectangle 85">
                        <a:extLst>
                          <a:ext uri="{FF2B5EF4-FFF2-40B4-BE49-F238E27FC236}">
                            <a16:creationId xmlns:a16="http://schemas.microsoft.com/office/drawing/2014/main" id="{99B84D0E-ED65-7941-ABF1-C56AF964E2A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52" y="0"/>
                        <a:ext cx="734123" cy="26032"/>
                      </a:xfrm>
                      <a:prstGeom prst="rect">
                        <a:avLst/>
                      </a:prstGeom>
                      <a:solidFill>
                        <a:srgbClr val="221AC0"/>
                      </a:solidFill>
                      <a:ln w="12700" cap="flat">
                        <a:noFill/>
                        <a:miter lim="400000"/>
                      </a:ln>
                      <a:effectLst/>
                    </p:spPr>
                    <p:txBody>
                      <a:bodyPr wrap="square" lIns="45719" tIns="45719" rIns="45719" bIns="45719" numCol="1" anchor="ctr">
                        <a:noAutofit/>
                      </a:bodyPr>
                      <a:lstStyle/>
                      <a:p>
                        <a:pPr algn="ctr">
                          <a:defRPr sz="1200"/>
                        </a:pPr>
                        <a:endParaRPr/>
                      </a:p>
                    </p:txBody>
                  </p:sp>
                  <p:sp>
                    <p:nvSpPr>
                      <p:cNvPr id="52" name="Rectangle 86">
                        <a:extLst>
                          <a:ext uri="{FF2B5EF4-FFF2-40B4-BE49-F238E27FC236}">
                            <a16:creationId xmlns:a16="http://schemas.microsoft.com/office/drawing/2014/main" id="{17A3C8D5-930C-2440-9F83-A5651B1D557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1" y="66869"/>
                        <a:ext cx="755806" cy="26033"/>
                      </a:xfrm>
                      <a:prstGeom prst="rect">
                        <a:avLst/>
                      </a:prstGeom>
                      <a:solidFill>
                        <a:srgbClr val="C00000"/>
                      </a:solidFill>
                      <a:ln w="12700" cap="flat">
                        <a:noFill/>
                        <a:miter lim="400000"/>
                      </a:ln>
                      <a:effectLst/>
                    </p:spPr>
                    <p:txBody>
                      <a:bodyPr wrap="square" lIns="45719" tIns="45719" rIns="45719" bIns="45719" numCol="1" anchor="ctr">
                        <a:noAutofit/>
                      </a:bodyPr>
                      <a:lstStyle/>
                      <a:p>
                        <a:pPr algn="ctr">
                          <a:defRPr sz="1200"/>
                        </a:pPr>
                        <a:endParaRPr/>
                      </a:p>
                    </p:txBody>
                  </p:sp>
                </p:grpSp>
                <p:grpSp>
                  <p:nvGrpSpPr>
                    <p:cNvPr id="47" name="Group 81">
                      <a:extLst>
                        <a:ext uri="{FF2B5EF4-FFF2-40B4-BE49-F238E27FC236}">
                          <a16:creationId xmlns:a16="http://schemas.microsoft.com/office/drawing/2014/main" id="{8341FAD3-8E6C-4546-B909-B534801F435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225664" y="0"/>
                      <a:ext cx="747025" cy="94213"/>
                      <a:chOff x="0" y="0"/>
                      <a:chExt cx="747024" cy="94212"/>
                    </a:xfrm>
                  </p:grpSpPr>
                  <p:sp>
                    <p:nvSpPr>
                      <p:cNvPr id="49" name="Rectangle 83">
                        <a:extLst>
                          <a:ext uri="{FF2B5EF4-FFF2-40B4-BE49-F238E27FC236}">
                            <a16:creationId xmlns:a16="http://schemas.microsoft.com/office/drawing/2014/main" id="{FC102D9A-EC93-1948-A4F4-EF90488BCFF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2902" y="-1"/>
                        <a:ext cx="734123" cy="26032"/>
                      </a:xfrm>
                      <a:prstGeom prst="rect">
                        <a:avLst/>
                      </a:prstGeom>
                      <a:solidFill>
                        <a:srgbClr val="221AC0"/>
                      </a:solidFill>
                      <a:ln w="12700" cap="flat">
                        <a:noFill/>
                        <a:miter lim="400000"/>
                      </a:ln>
                      <a:effectLst/>
                    </p:spPr>
                    <p:txBody>
                      <a:bodyPr wrap="square" lIns="45719" tIns="45719" rIns="45719" bIns="45719" numCol="1" anchor="ctr">
                        <a:noAutofit/>
                      </a:bodyPr>
                      <a:lstStyle/>
                      <a:p>
                        <a:pPr algn="ctr">
                          <a:defRPr sz="1200"/>
                        </a:pPr>
                        <a:endParaRPr/>
                      </a:p>
                    </p:txBody>
                  </p:sp>
                  <p:sp>
                    <p:nvSpPr>
                      <p:cNvPr id="50" name="Rectangle 84">
                        <a:extLst>
                          <a:ext uri="{FF2B5EF4-FFF2-40B4-BE49-F238E27FC236}">
                            <a16:creationId xmlns:a16="http://schemas.microsoft.com/office/drawing/2014/main" id="{9019C4E3-5F32-7045-9DA7-05789C90357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1" y="68180"/>
                        <a:ext cx="747023" cy="26033"/>
                      </a:xfrm>
                      <a:prstGeom prst="rect">
                        <a:avLst/>
                      </a:prstGeom>
                      <a:solidFill>
                        <a:srgbClr val="C00000"/>
                      </a:solidFill>
                      <a:ln w="12700" cap="flat">
                        <a:noFill/>
                        <a:miter lim="400000"/>
                      </a:ln>
                      <a:effectLst/>
                    </p:spPr>
                    <p:txBody>
                      <a:bodyPr wrap="square" lIns="45719" tIns="45719" rIns="45719" bIns="45719" numCol="1" anchor="ctr">
                        <a:noAutofit/>
                      </a:bodyPr>
                      <a:lstStyle/>
                      <a:p>
                        <a:pPr algn="ctr">
                          <a:defRPr sz="1200"/>
                        </a:pPr>
                        <a:endParaRPr/>
                      </a:p>
                    </p:txBody>
                  </p:sp>
                </p:grpSp>
                <p:sp>
                  <p:nvSpPr>
                    <p:cNvPr id="48" name="Straight Arrow Connector 82">
                      <a:extLst>
                        <a:ext uri="{FF2B5EF4-FFF2-40B4-BE49-F238E27FC236}">
                          <a16:creationId xmlns:a16="http://schemas.microsoft.com/office/drawing/2014/main" id="{A5BE964A-7B6C-B341-9BC2-7A829998D9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5259" y="119579"/>
                      <a:ext cx="182930" cy="1"/>
                    </a:xfrm>
                    <a:prstGeom prst="line">
                      <a:avLst/>
                    </a:prstGeom>
                    <a:noFill/>
                    <a:ln w="25400" cap="flat">
                      <a:solidFill>
                        <a:srgbClr val="000000"/>
                      </a:solidFill>
                      <a:prstDash val="solid"/>
                      <a:round/>
                      <a:headEnd type="triangle" w="med" len="med"/>
                      <a:tailEnd type="triangle" w="med" len="med"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/>
                    </a:p>
                  </p:txBody>
                </p:sp>
              </p:grpSp>
              <p:sp>
                <p:nvSpPr>
                  <p:cNvPr id="35" name="Trapezoid 71">
                    <a:extLst>
                      <a:ext uri="{FF2B5EF4-FFF2-40B4-BE49-F238E27FC236}">
                        <a16:creationId xmlns:a16="http://schemas.microsoft.com/office/drawing/2014/main" id="{7496311C-763B-3947-A8D4-0EFD9239343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8599117" y="1400152"/>
                    <a:ext cx="148103" cy="8887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lnTo>
                          <a:pt x="1411" y="0"/>
                        </a:lnTo>
                        <a:lnTo>
                          <a:pt x="20189" y="0"/>
                        </a:lnTo>
                        <a:lnTo>
                          <a:pt x="21600" y="21600"/>
                        </a:lnTo>
                        <a:close/>
                      </a:path>
                    </a:pathLst>
                  </a:custGeom>
                  <a:solidFill>
                    <a:srgbClr val="CCCCCC"/>
                  </a:solidFill>
                  <a:ln w="12700" cap="flat">
                    <a:solidFill>
                      <a:srgbClr val="404040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algn="ctr">
                      <a:defRPr sz="1200"/>
                    </a:pPr>
                    <a:endParaRPr/>
                  </a:p>
                </p:txBody>
              </p:sp>
              <p:sp>
                <p:nvSpPr>
                  <p:cNvPr id="36" name="Trapezoid 72">
                    <a:extLst>
                      <a:ext uri="{FF2B5EF4-FFF2-40B4-BE49-F238E27FC236}">
                        <a16:creationId xmlns:a16="http://schemas.microsoft.com/office/drawing/2014/main" id="{12216CD1-9891-834F-9A74-4388718F21C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9581181" y="1400152"/>
                    <a:ext cx="148103" cy="8887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lnTo>
                          <a:pt x="1411" y="0"/>
                        </a:lnTo>
                        <a:lnTo>
                          <a:pt x="20189" y="0"/>
                        </a:lnTo>
                        <a:lnTo>
                          <a:pt x="21600" y="21600"/>
                        </a:lnTo>
                        <a:close/>
                      </a:path>
                    </a:pathLst>
                  </a:custGeom>
                  <a:solidFill>
                    <a:srgbClr val="CCCCCC"/>
                  </a:solidFill>
                  <a:ln w="12700" cap="flat">
                    <a:solidFill>
                      <a:srgbClr val="404040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algn="ctr">
                      <a:defRPr sz="1200"/>
                    </a:pPr>
                    <a:endParaRPr/>
                  </a:p>
                </p:txBody>
              </p:sp>
              <p:sp>
                <p:nvSpPr>
                  <p:cNvPr id="37" name="Trapezoid 73">
                    <a:extLst>
                      <a:ext uri="{FF2B5EF4-FFF2-40B4-BE49-F238E27FC236}">
                        <a16:creationId xmlns:a16="http://schemas.microsoft.com/office/drawing/2014/main" id="{72939FC6-4DCC-E944-BDE4-CB72CD8649D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611881" y="1400152"/>
                    <a:ext cx="148103" cy="8887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lnTo>
                          <a:pt x="1411" y="0"/>
                        </a:lnTo>
                        <a:lnTo>
                          <a:pt x="20189" y="0"/>
                        </a:lnTo>
                        <a:lnTo>
                          <a:pt x="21600" y="21600"/>
                        </a:lnTo>
                        <a:close/>
                      </a:path>
                    </a:pathLst>
                  </a:custGeom>
                  <a:solidFill>
                    <a:srgbClr val="CCCCCC"/>
                  </a:solidFill>
                  <a:ln w="12700" cap="flat">
                    <a:solidFill>
                      <a:srgbClr val="404040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algn="ctr">
                      <a:defRPr sz="1200"/>
                    </a:pPr>
                    <a:endParaRPr/>
                  </a:p>
                </p:txBody>
              </p:sp>
              <p:sp>
                <p:nvSpPr>
                  <p:cNvPr id="40" name="Arc 67">
                    <a:extLst>
                      <a:ext uri="{FF2B5EF4-FFF2-40B4-BE49-F238E27FC236}">
                        <a16:creationId xmlns:a16="http://schemas.microsoft.com/office/drawing/2014/main" id="{68AC32D2-E3BE-BA40-AE08-1E289165295E}"/>
                      </a:ext>
                    </a:extLst>
                  </p:cNvPr>
                  <p:cNvSpPr/>
                  <p:nvPr/>
                </p:nvSpPr>
                <p:spPr>
                  <a:xfrm>
                    <a:off x="8566367" y="1476134"/>
                    <a:ext cx="121768" cy="70329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0"/>
                        </a:moveTo>
                        <a:cubicBezTo>
                          <a:pt x="11662" y="0"/>
                          <a:pt x="21221" y="9559"/>
                          <a:pt x="21600" y="2160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0000"/>
                    </a:solidFill>
                    <a:prstDash val="sysDash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1" name="Arc 68">
                    <a:extLst>
                      <a:ext uri="{FF2B5EF4-FFF2-40B4-BE49-F238E27FC236}">
                        <a16:creationId xmlns:a16="http://schemas.microsoft.com/office/drawing/2014/main" id="{2B9C3FD7-30AA-1740-9F61-134F4F21B6BF}"/>
                      </a:ext>
                    </a:extLst>
                  </p:cNvPr>
                  <p:cNvSpPr/>
                  <p:nvPr/>
                </p:nvSpPr>
                <p:spPr>
                  <a:xfrm flipH="1">
                    <a:off x="8676290" y="1468996"/>
                    <a:ext cx="95647" cy="708352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0"/>
                        </a:moveTo>
                        <a:cubicBezTo>
                          <a:pt x="11719" y="0"/>
                          <a:pt x="21301" y="9583"/>
                          <a:pt x="21600" y="2160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0000"/>
                    </a:solidFill>
                    <a:prstDash val="sysDash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algn="ctr"/>
                    <a:endParaRPr/>
                  </a:p>
                </p:txBody>
              </p:sp>
            </p:grpSp>
          </p:grpSp>
          <p:pic>
            <p:nvPicPr>
              <p:cNvPr id="97" name="Picture 5">
                <a:extLst>
                  <a:ext uri="{FF2B5EF4-FFF2-40B4-BE49-F238E27FC236}">
                    <a16:creationId xmlns:a16="http://schemas.microsoft.com/office/drawing/2014/main" id="{CDC39CAE-DEA0-CC47-99E8-B490FB4B442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3865" t="51" b="13361"/>
              <a:stretch/>
            </p:blipFill>
            <p:spPr>
              <a:xfrm>
                <a:off x="955373" y="4207473"/>
                <a:ext cx="3044238" cy="1677776"/>
              </a:xfrm>
              <a:prstGeom prst="rect">
                <a:avLst/>
              </a:prstGeom>
            </p:spPr>
          </p:pic>
          <p:grpSp>
            <p:nvGrpSpPr>
              <p:cNvPr id="5" name="Groupe 4">
                <a:extLst>
                  <a:ext uri="{FF2B5EF4-FFF2-40B4-BE49-F238E27FC236}">
                    <a16:creationId xmlns:a16="http://schemas.microsoft.com/office/drawing/2014/main" id="{A32C2917-3988-AB4C-8653-18F7A272546F}"/>
                  </a:ext>
                </a:extLst>
              </p:cNvPr>
              <p:cNvGrpSpPr/>
              <p:nvPr/>
            </p:nvGrpSpPr>
            <p:grpSpPr>
              <a:xfrm>
                <a:off x="8781280" y="4270292"/>
                <a:ext cx="2288495" cy="1826580"/>
                <a:chOff x="9072229" y="4214872"/>
                <a:chExt cx="2288495" cy="1826580"/>
              </a:xfrm>
            </p:grpSpPr>
            <p:grpSp>
              <p:nvGrpSpPr>
                <p:cNvPr id="55" name="Group">
                  <a:extLst>
                    <a:ext uri="{FF2B5EF4-FFF2-40B4-BE49-F238E27FC236}">
                      <a16:creationId xmlns:a16="http://schemas.microsoft.com/office/drawing/2014/main" id="{31B4FAB7-3A95-914C-8BA1-66AB8FAE2D70}"/>
                    </a:ext>
                  </a:extLst>
                </p:cNvPr>
                <p:cNvGrpSpPr/>
                <p:nvPr/>
              </p:nvGrpSpPr>
              <p:grpSpPr>
                <a:xfrm>
                  <a:off x="9072229" y="4214872"/>
                  <a:ext cx="2288495" cy="1509278"/>
                  <a:chOff x="504158" y="35028"/>
                  <a:chExt cx="2962840" cy="1581865"/>
                </a:xfrm>
              </p:grpSpPr>
              <p:sp>
                <p:nvSpPr>
                  <p:cNvPr id="56" name="Straight Arrow Connector 6">
                    <a:extLst>
                      <a:ext uri="{FF2B5EF4-FFF2-40B4-BE49-F238E27FC236}">
                        <a16:creationId xmlns:a16="http://schemas.microsoft.com/office/drawing/2014/main" id="{9B6137DF-DE4D-3F42-82D5-A05BBE0105CE}"/>
                      </a:ext>
                    </a:extLst>
                  </p:cNvPr>
                  <p:cNvSpPr/>
                  <p:nvPr/>
                </p:nvSpPr>
                <p:spPr>
                  <a:xfrm flipH="1">
                    <a:off x="2695671" y="198699"/>
                    <a:ext cx="301437" cy="176272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FFFFFF"/>
                    </a:solidFill>
                    <a:prstDash val="solid"/>
                    <a:round/>
                    <a:tailEnd type="triangle" w="med" len="med"/>
                  </a:ln>
                  <a:effectLst/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57" name="Straight Arrow Connector 7">
                    <a:extLst>
                      <a:ext uri="{FF2B5EF4-FFF2-40B4-BE49-F238E27FC236}">
                        <a16:creationId xmlns:a16="http://schemas.microsoft.com/office/drawing/2014/main" id="{35DE9E17-4A58-2B4B-A8E0-D7C3DF91427A}"/>
                      </a:ext>
                    </a:extLst>
                  </p:cNvPr>
                  <p:cNvSpPr/>
                  <p:nvPr/>
                </p:nvSpPr>
                <p:spPr>
                  <a:xfrm>
                    <a:off x="1684750" y="191727"/>
                    <a:ext cx="226577" cy="183244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FFFFFF"/>
                    </a:solidFill>
                    <a:prstDash val="solid"/>
                    <a:round/>
                    <a:tailEnd type="triangle" w="med" len="med"/>
                  </a:ln>
                  <a:effectLst/>
                </p:spPr>
                <p:txBody>
                  <a:bodyPr wrap="square" lIns="45719" tIns="45719" rIns="45719" bIns="45719" numCol="1" anchor="t">
                    <a:noAutofit/>
                  </a:bodyPr>
                  <a:lstStyle/>
                  <a:p>
                    <a:endParaRPr/>
                  </a:p>
                </p:txBody>
              </p:sp>
              <p:sp>
                <p:nvSpPr>
                  <p:cNvPr id="58" name="Rectangle 8">
                    <a:extLst>
                      <a:ext uri="{FF2B5EF4-FFF2-40B4-BE49-F238E27FC236}">
                        <a16:creationId xmlns:a16="http://schemas.microsoft.com/office/drawing/2014/main" id="{5067618D-2B57-3249-ABF6-2BDCAE12A5B2}"/>
                      </a:ext>
                    </a:extLst>
                  </p:cNvPr>
                  <p:cNvSpPr/>
                  <p:nvPr/>
                </p:nvSpPr>
                <p:spPr>
                  <a:xfrm>
                    <a:off x="510389" y="707815"/>
                    <a:ext cx="2956609" cy="904964"/>
                  </a:xfrm>
                  <a:prstGeom prst="rect">
                    <a:avLst/>
                  </a:prstGeom>
                  <a:noFill/>
                  <a:ln w="12700" cap="flat">
                    <a:solidFill>
                      <a:srgbClr val="8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algn="ctr">
                      <a:defRPr sz="1200">
                        <a:solidFill>
                          <a:srgbClr val="FFFFFF"/>
                        </a:solidFill>
                      </a:defRPr>
                    </a:pPr>
                    <a:endParaRPr/>
                  </a:p>
                </p:txBody>
              </p:sp>
              <p:sp>
                <p:nvSpPr>
                  <p:cNvPr id="59" name="Rectangle 9">
                    <a:extLst>
                      <a:ext uri="{FF2B5EF4-FFF2-40B4-BE49-F238E27FC236}">
                        <a16:creationId xmlns:a16="http://schemas.microsoft.com/office/drawing/2014/main" id="{B65E6EF4-AD7F-B049-AE97-EED25502318B}"/>
                      </a:ext>
                    </a:extLst>
                  </p:cNvPr>
                  <p:cNvSpPr/>
                  <p:nvPr/>
                </p:nvSpPr>
                <p:spPr>
                  <a:xfrm>
                    <a:off x="593725" y="847711"/>
                    <a:ext cx="2804813" cy="60755"/>
                  </a:xfrm>
                  <a:prstGeom prst="rect">
                    <a:avLst/>
                  </a:prstGeom>
                  <a:solidFill>
                    <a:srgbClr val="FF6600"/>
                  </a:solidFill>
                  <a:ln w="12700" cap="flat">
                    <a:solidFill>
                      <a:srgbClr val="8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algn="ctr">
                      <a:defRPr sz="1200">
                        <a:solidFill>
                          <a:srgbClr val="FFFFFF"/>
                        </a:solidFill>
                      </a:defRPr>
                    </a:pPr>
                    <a:endParaRPr/>
                  </a:p>
                </p:txBody>
              </p:sp>
              <p:sp>
                <p:nvSpPr>
                  <p:cNvPr id="60" name="Rectangle 10">
                    <a:extLst>
                      <a:ext uri="{FF2B5EF4-FFF2-40B4-BE49-F238E27FC236}">
                        <a16:creationId xmlns:a16="http://schemas.microsoft.com/office/drawing/2014/main" id="{82A16B37-1458-A64B-88EF-08DEE0FC028A}"/>
                      </a:ext>
                    </a:extLst>
                  </p:cNvPr>
                  <p:cNvSpPr/>
                  <p:nvPr/>
                </p:nvSpPr>
                <p:spPr>
                  <a:xfrm>
                    <a:off x="591900" y="620500"/>
                    <a:ext cx="2806638" cy="121507"/>
                  </a:xfrm>
                  <a:prstGeom prst="rect">
                    <a:avLst/>
                  </a:prstGeom>
                  <a:solidFill>
                    <a:srgbClr val="EDEDED"/>
                  </a:solidFill>
                  <a:ln w="12700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algn="ctr">
                      <a:defRPr sz="1200">
                        <a:solidFill>
                          <a:srgbClr val="FFFFFF"/>
                        </a:solidFill>
                      </a:defRPr>
                    </a:pPr>
                    <a:endParaRPr/>
                  </a:p>
                </p:txBody>
              </p:sp>
              <p:sp>
                <p:nvSpPr>
                  <p:cNvPr id="61" name="Rectangle 11">
                    <a:extLst>
                      <a:ext uri="{FF2B5EF4-FFF2-40B4-BE49-F238E27FC236}">
                        <a16:creationId xmlns:a16="http://schemas.microsoft.com/office/drawing/2014/main" id="{E23CA69C-B8FC-8E48-A8FF-7C857250AF83}"/>
                      </a:ext>
                    </a:extLst>
                  </p:cNvPr>
                  <p:cNvSpPr/>
                  <p:nvPr/>
                </p:nvSpPr>
                <p:spPr>
                  <a:xfrm>
                    <a:off x="841758" y="592209"/>
                    <a:ext cx="365232" cy="28292"/>
                  </a:xfrm>
                  <a:prstGeom prst="rect">
                    <a:avLst/>
                  </a:prstGeom>
                  <a:solidFill>
                    <a:srgbClr val="808080"/>
                  </a:solidFill>
                  <a:ln w="12700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algn="ctr">
                      <a:defRPr sz="1200">
                        <a:solidFill>
                          <a:srgbClr val="FFFFFF"/>
                        </a:solidFill>
                      </a:defRPr>
                    </a:pPr>
                    <a:endParaRPr/>
                  </a:p>
                </p:txBody>
              </p:sp>
              <p:sp>
                <p:nvSpPr>
                  <p:cNvPr id="62" name="Rectangle 12">
                    <a:extLst>
                      <a:ext uri="{FF2B5EF4-FFF2-40B4-BE49-F238E27FC236}">
                        <a16:creationId xmlns:a16="http://schemas.microsoft.com/office/drawing/2014/main" id="{F4AE9573-73EB-3E41-85AF-E06478C24DC4}"/>
                      </a:ext>
                    </a:extLst>
                  </p:cNvPr>
                  <p:cNvSpPr/>
                  <p:nvPr/>
                </p:nvSpPr>
                <p:spPr>
                  <a:xfrm>
                    <a:off x="1799599" y="583320"/>
                    <a:ext cx="365232" cy="28292"/>
                  </a:xfrm>
                  <a:prstGeom prst="rect">
                    <a:avLst/>
                  </a:prstGeom>
                  <a:solidFill>
                    <a:srgbClr val="808080"/>
                  </a:solidFill>
                  <a:ln w="12700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algn="ctr">
                      <a:defRPr sz="1200">
                        <a:solidFill>
                          <a:srgbClr val="FFFFFF"/>
                        </a:solidFill>
                      </a:defRPr>
                    </a:pPr>
                    <a:endParaRPr/>
                  </a:p>
                </p:txBody>
              </p:sp>
              <p:sp>
                <p:nvSpPr>
                  <p:cNvPr id="63" name="Rectangle 13">
                    <a:extLst>
                      <a:ext uri="{FF2B5EF4-FFF2-40B4-BE49-F238E27FC236}">
                        <a16:creationId xmlns:a16="http://schemas.microsoft.com/office/drawing/2014/main" id="{857DB777-BCEC-4B41-B3B5-AF4D8C90405B}"/>
                      </a:ext>
                    </a:extLst>
                  </p:cNvPr>
                  <p:cNvSpPr/>
                  <p:nvPr/>
                </p:nvSpPr>
                <p:spPr>
                  <a:xfrm>
                    <a:off x="2848352" y="582370"/>
                    <a:ext cx="365232" cy="28292"/>
                  </a:xfrm>
                  <a:prstGeom prst="rect">
                    <a:avLst/>
                  </a:prstGeom>
                  <a:solidFill>
                    <a:srgbClr val="808080"/>
                  </a:solidFill>
                  <a:ln w="12700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algn="ctr">
                      <a:defRPr sz="1200">
                        <a:solidFill>
                          <a:srgbClr val="FFFFFF"/>
                        </a:solidFill>
                      </a:defRPr>
                    </a:pPr>
                    <a:endParaRPr/>
                  </a:p>
                </p:txBody>
              </p:sp>
              <p:sp>
                <p:nvSpPr>
                  <p:cNvPr id="64" name="Rectangle 18">
                    <a:extLst>
                      <a:ext uri="{FF2B5EF4-FFF2-40B4-BE49-F238E27FC236}">
                        <a16:creationId xmlns:a16="http://schemas.microsoft.com/office/drawing/2014/main" id="{65F3249B-1A16-394F-8D4E-E53F78C7A143}"/>
                      </a:ext>
                    </a:extLst>
                  </p:cNvPr>
                  <p:cNvSpPr/>
                  <p:nvPr/>
                </p:nvSpPr>
                <p:spPr>
                  <a:xfrm>
                    <a:off x="591900" y="716046"/>
                    <a:ext cx="2806638" cy="112445"/>
                  </a:xfrm>
                  <a:prstGeom prst="rect">
                    <a:avLst/>
                  </a:prstGeom>
                  <a:solidFill>
                    <a:srgbClr val="3366F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algn="ctr">
                      <a:defRPr sz="1200">
                        <a:solidFill>
                          <a:srgbClr val="FFFFFF"/>
                        </a:solidFill>
                      </a:defRPr>
                    </a:pPr>
                    <a:endParaRPr/>
                  </a:p>
                </p:txBody>
              </p:sp>
              <p:grpSp>
                <p:nvGrpSpPr>
                  <p:cNvPr id="65" name="Group 60">
                    <a:extLst>
                      <a:ext uri="{FF2B5EF4-FFF2-40B4-BE49-F238E27FC236}">
                        <a16:creationId xmlns:a16="http://schemas.microsoft.com/office/drawing/2014/main" id="{3B3C01A2-50BD-EA49-A64E-39BEA20F6CF8}"/>
                      </a:ext>
                    </a:extLst>
                  </p:cNvPr>
                  <p:cNvGrpSpPr/>
                  <p:nvPr/>
                </p:nvGrpSpPr>
                <p:grpSpPr>
                  <a:xfrm>
                    <a:off x="1990655" y="35028"/>
                    <a:ext cx="626412" cy="549623"/>
                    <a:chOff x="1886613" y="35028"/>
                    <a:chExt cx="626412" cy="549622"/>
                  </a:xfrm>
                </p:grpSpPr>
                <p:sp>
                  <p:nvSpPr>
                    <p:cNvPr id="78" name="Line 55">
                      <a:extLst>
                        <a:ext uri="{FF2B5EF4-FFF2-40B4-BE49-F238E27FC236}">
                          <a16:creationId xmlns:a16="http://schemas.microsoft.com/office/drawing/2014/main" id="{816044EA-B1E2-6949-99D7-92653CB2B7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86613" y="262441"/>
                      <a:ext cx="626412" cy="1"/>
                    </a:xfrm>
                    <a:prstGeom prst="line">
                      <a:avLst/>
                    </a:prstGeom>
                    <a:noFill/>
                    <a:ln w="1905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79" name="AutoShape 56">
                      <a:extLst>
                        <a:ext uri="{FF2B5EF4-FFF2-40B4-BE49-F238E27FC236}">
                          <a16:creationId xmlns:a16="http://schemas.microsoft.com/office/drawing/2014/main" id="{368CB32C-FFF8-664E-9B79-378899A35AE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060709" y="129453"/>
                      <a:ext cx="452861" cy="264012"/>
                    </a:xfrm>
                    <a:prstGeom prst="triangle">
                      <a:avLst/>
                    </a:prstGeom>
                    <a:solidFill>
                      <a:srgbClr val="FFFFFF"/>
                    </a:solidFill>
                    <a:ln w="19050" cap="flat">
                      <a:solidFill>
                        <a:srgbClr val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defRPr sz="1200"/>
                      </a:pPr>
                      <a:endParaRPr/>
                    </a:p>
                  </p:txBody>
                </p:sp>
                <p:sp>
                  <p:nvSpPr>
                    <p:cNvPr id="80" name="Line 55">
                      <a:extLst>
                        <a:ext uri="{FF2B5EF4-FFF2-40B4-BE49-F238E27FC236}">
                          <a16:creationId xmlns:a16="http://schemas.microsoft.com/office/drawing/2014/main" id="{6B5092AE-7C58-C447-8389-45CB0E2ABA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87883" y="262441"/>
                      <a:ext cx="1" cy="322209"/>
                    </a:xfrm>
                    <a:prstGeom prst="line">
                      <a:avLst/>
                    </a:prstGeom>
                    <a:noFill/>
                    <a:ln w="1905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/>
                    </a:p>
                  </p:txBody>
                </p:sp>
              </p:grpSp>
              <p:sp>
                <p:nvSpPr>
                  <p:cNvPr id="66" name="Rectangle 22">
                    <a:extLst>
                      <a:ext uri="{FF2B5EF4-FFF2-40B4-BE49-F238E27FC236}">
                        <a16:creationId xmlns:a16="http://schemas.microsoft.com/office/drawing/2014/main" id="{63809871-1E23-C441-AE8E-FCCCB8A0B0B9}"/>
                      </a:ext>
                    </a:extLst>
                  </p:cNvPr>
                  <p:cNvSpPr/>
                  <p:nvPr/>
                </p:nvSpPr>
                <p:spPr>
                  <a:xfrm>
                    <a:off x="504158" y="1511790"/>
                    <a:ext cx="2956609" cy="105103"/>
                  </a:xfrm>
                  <a:prstGeom prst="rect">
                    <a:avLst/>
                  </a:prstGeom>
                  <a:solidFill>
                    <a:schemeClr val="accent1"/>
                  </a:solidFill>
                  <a:ln w="12700" cap="flat">
                    <a:solidFill>
                      <a:srgbClr val="8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algn="ctr">
                      <a:defRPr sz="1200">
                        <a:solidFill>
                          <a:srgbClr val="FFFFFF"/>
                        </a:solidFill>
                      </a:defRPr>
                    </a:pPr>
                    <a:endParaRPr/>
                  </a:p>
                </p:txBody>
              </p:sp>
              <p:grpSp>
                <p:nvGrpSpPr>
                  <p:cNvPr id="68" name="Group 26">
                    <a:extLst>
                      <a:ext uri="{FF2B5EF4-FFF2-40B4-BE49-F238E27FC236}">
                        <a16:creationId xmlns:a16="http://schemas.microsoft.com/office/drawing/2014/main" id="{CE1CDA11-ABE0-FA47-B0C5-EB88721A8C7F}"/>
                      </a:ext>
                    </a:extLst>
                  </p:cNvPr>
                  <p:cNvGrpSpPr/>
                  <p:nvPr/>
                </p:nvGrpSpPr>
                <p:grpSpPr>
                  <a:xfrm>
                    <a:off x="511176" y="733582"/>
                    <a:ext cx="2949498" cy="48810"/>
                    <a:chOff x="0" y="0"/>
                    <a:chExt cx="2949496" cy="48808"/>
                  </a:xfrm>
                </p:grpSpPr>
                <p:sp>
                  <p:nvSpPr>
                    <p:cNvPr id="69" name="Freeform 244">
                      <a:extLst>
                        <a:ext uri="{FF2B5EF4-FFF2-40B4-BE49-F238E27FC236}">
                          <a16:creationId xmlns:a16="http://schemas.microsoft.com/office/drawing/2014/main" id="{0E384B1B-DD42-1E4E-8B85-051441177F78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27576" y="-227577"/>
                      <a:ext cx="46857" cy="50201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10800" y="0"/>
                          </a:moveTo>
                          <a:lnTo>
                            <a:pt x="10800" y="4313"/>
                          </a:lnTo>
                          <a:lnTo>
                            <a:pt x="21600" y="5400"/>
                          </a:lnTo>
                          <a:lnTo>
                            <a:pt x="0" y="7556"/>
                          </a:lnTo>
                          <a:lnTo>
                            <a:pt x="21600" y="9712"/>
                          </a:lnTo>
                          <a:lnTo>
                            <a:pt x="0" y="11888"/>
                          </a:lnTo>
                          <a:lnTo>
                            <a:pt x="21600" y="14044"/>
                          </a:lnTo>
                          <a:lnTo>
                            <a:pt x="0" y="16200"/>
                          </a:lnTo>
                          <a:lnTo>
                            <a:pt x="10800" y="17288"/>
                          </a:lnTo>
                          <a:lnTo>
                            <a:pt x="10800" y="21600"/>
                          </a:lnTo>
                        </a:path>
                      </a:pathLst>
                    </a:custGeom>
                    <a:noFill/>
                    <a:ln w="1905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pPr>
                        <a:defRPr sz="1200"/>
                      </a:pPr>
                      <a:endParaRPr/>
                    </a:p>
                  </p:txBody>
                </p:sp>
                <p:sp>
                  <p:nvSpPr>
                    <p:cNvPr id="70" name="Freeform 244">
                      <a:extLst>
                        <a:ext uri="{FF2B5EF4-FFF2-40B4-BE49-F238E27FC236}">
                          <a16:creationId xmlns:a16="http://schemas.microsoft.com/office/drawing/2014/main" id="{C2C7B684-D460-4046-A31C-BFB048F3A8A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725290" y="-227173"/>
                      <a:ext cx="46857" cy="50201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10800" y="0"/>
                          </a:moveTo>
                          <a:lnTo>
                            <a:pt x="10800" y="4313"/>
                          </a:lnTo>
                          <a:lnTo>
                            <a:pt x="21600" y="5400"/>
                          </a:lnTo>
                          <a:lnTo>
                            <a:pt x="0" y="7556"/>
                          </a:lnTo>
                          <a:lnTo>
                            <a:pt x="21600" y="9712"/>
                          </a:lnTo>
                          <a:lnTo>
                            <a:pt x="0" y="11888"/>
                          </a:lnTo>
                          <a:lnTo>
                            <a:pt x="21600" y="14044"/>
                          </a:lnTo>
                          <a:lnTo>
                            <a:pt x="0" y="16200"/>
                          </a:lnTo>
                          <a:lnTo>
                            <a:pt x="10800" y="17288"/>
                          </a:lnTo>
                          <a:lnTo>
                            <a:pt x="10800" y="21600"/>
                          </a:lnTo>
                        </a:path>
                      </a:pathLst>
                    </a:custGeom>
                    <a:noFill/>
                    <a:ln w="1905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pPr>
                        <a:defRPr sz="1200"/>
                      </a:pPr>
                      <a:endParaRPr/>
                    </a:p>
                  </p:txBody>
                </p:sp>
                <p:sp>
                  <p:nvSpPr>
                    <p:cNvPr id="71" name="Freeform 244">
                      <a:extLst>
                        <a:ext uri="{FF2B5EF4-FFF2-40B4-BE49-F238E27FC236}">
                          <a16:creationId xmlns:a16="http://schemas.microsoft.com/office/drawing/2014/main" id="{C719CFBE-4257-5946-9632-4AF08670F1B3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223004" y="-226769"/>
                      <a:ext cx="46857" cy="50201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10800" y="0"/>
                          </a:moveTo>
                          <a:lnTo>
                            <a:pt x="10800" y="4313"/>
                          </a:lnTo>
                          <a:lnTo>
                            <a:pt x="21600" y="5400"/>
                          </a:lnTo>
                          <a:lnTo>
                            <a:pt x="0" y="7556"/>
                          </a:lnTo>
                          <a:lnTo>
                            <a:pt x="21600" y="9712"/>
                          </a:lnTo>
                          <a:lnTo>
                            <a:pt x="0" y="11888"/>
                          </a:lnTo>
                          <a:lnTo>
                            <a:pt x="21600" y="14044"/>
                          </a:lnTo>
                          <a:lnTo>
                            <a:pt x="0" y="16200"/>
                          </a:lnTo>
                          <a:lnTo>
                            <a:pt x="10800" y="17288"/>
                          </a:lnTo>
                          <a:lnTo>
                            <a:pt x="10800" y="21600"/>
                          </a:lnTo>
                        </a:path>
                      </a:pathLst>
                    </a:custGeom>
                    <a:noFill/>
                    <a:ln w="1905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pPr>
                        <a:defRPr sz="1200"/>
                      </a:pPr>
                      <a:endParaRPr/>
                    </a:p>
                  </p:txBody>
                </p:sp>
                <p:sp>
                  <p:nvSpPr>
                    <p:cNvPr id="72" name="Freeform 244">
                      <a:extLst>
                        <a:ext uri="{FF2B5EF4-FFF2-40B4-BE49-F238E27FC236}">
                          <a16:creationId xmlns:a16="http://schemas.microsoft.com/office/drawing/2014/main" id="{AD653DFE-51FA-8A40-AE9C-854EC42CFB85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707024" y="-226387"/>
                      <a:ext cx="46857" cy="50200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10800" y="0"/>
                          </a:moveTo>
                          <a:lnTo>
                            <a:pt x="10800" y="4313"/>
                          </a:lnTo>
                          <a:lnTo>
                            <a:pt x="21600" y="5400"/>
                          </a:lnTo>
                          <a:lnTo>
                            <a:pt x="0" y="7556"/>
                          </a:lnTo>
                          <a:lnTo>
                            <a:pt x="21600" y="9712"/>
                          </a:lnTo>
                          <a:lnTo>
                            <a:pt x="0" y="11888"/>
                          </a:lnTo>
                          <a:lnTo>
                            <a:pt x="21600" y="14044"/>
                          </a:lnTo>
                          <a:lnTo>
                            <a:pt x="0" y="16200"/>
                          </a:lnTo>
                          <a:lnTo>
                            <a:pt x="10800" y="17288"/>
                          </a:lnTo>
                          <a:lnTo>
                            <a:pt x="10800" y="21600"/>
                          </a:lnTo>
                        </a:path>
                      </a:pathLst>
                    </a:custGeom>
                    <a:noFill/>
                    <a:ln w="1905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pPr>
                        <a:defRPr sz="1200"/>
                      </a:pPr>
                      <a:endParaRPr/>
                    </a:p>
                  </p:txBody>
                </p:sp>
                <p:sp>
                  <p:nvSpPr>
                    <p:cNvPr id="73" name="Freeform 244">
                      <a:extLst>
                        <a:ext uri="{FF2B5EF4-FFF2-40B4-BE49-F238E27FC236}">
                          <a16:creationId xmlns:a16="http://schemas.microsoft.com/office/drawing/2014/main" id="{2ECA2BB7-B420-E24E-A021-E07C932C45E3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191044" y="-226006"/>
                      <a:ext cx="46857" cy="50201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10800" y="0"/>
                          </a:moveTo>
                          <a:lnTo>
                            <a:pt x="10800" y="4313"/>
                          </a:lnTo>
                          <a:lnTo>
                            <a:pt x="21600" y="5400"/>
                          </a:lnTo>
                          <a:lnTo>
                            <a:pt x="0" y="7556"/>
                          </a:lnTo>
                          <a:lnTo>
                            <a:pt x="21600" y="9712"/>
                          </a:lnTo>
                          <a:lnTo>
                            <a:pt x="0" y="11888"/>
                          </a:lnTo>
                          <a:lnTo>
                            <a:pt x="21600" y="14044"/>
                          </a:lnTo>
                          <a:lnTo>
                            <a:pt x="0" y="16200"/>
                          </a:lnTo>
                          <a:lnTo>
                            <a:pt x="10800" y="17288"/>
                          </a:lnTo>
                          <a:lnTo>
                            <a:pt x="10800" y="21600"/>
                          </a:lnTo>
                        </a:path>
                      </a:pathLst>
                    </a:custGeom>
                    <a:noFill/>
                    <a:ln w="1905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pPr>
                        <a:defRPr sz="1200"/>
                      </a:pPr>
                      <a:endParaRPr/>
                    </a:p>
                  </p:txBody>
                </p:sp>
                <p:sp>
                  <p:nvSpPr>
                    <p:cNvPr id="74" name="Freeform 244">
                      <a:extLst>
                        <a:ext uri="{FF2B5EF4-FFF2-40B4-BE49-F238E27FC236}">
                          <a16:creationId xmlns:a16="http://schemas.microsoft.com/office/drawing/2014/main" id="{0E5C8ECE-C0A4-BE45-BE7C-823F074CB98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2675064" y="-225624"/>
                      <a:ext cx="46857" cy="50201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10800" y="0"/>
                          </a:moveTo>
                          <a:lnTo>
                            <a:pt x="10800" y="4313"/>
                          </a:lnTo>
                          <a:lnTo>
                            <a:pt x="21600" y="5400"/>
                          </a:lnTo>
                          <a:lnTo>
                            <a:pt x="0" y="7556"/>
                          </a:lnTo>
                          <a:lnTo>
                            <a:pt x="21600" y="9712"/>
                          </a:lnTo>
                          <a:lnTo>
                            <a:pt x="0" y="11888"/>
                          </a:lnTo>
                          <a:lnTo>
                            <a:pt x="21600" y="14044"/>
                          </a:lnTo>
                          <a:lnTo>
                            <a:pt x="0" y="16200"/>
                          </a:lnTo>
                          <a:lnTo>
                            <a:pt x="10800" y="17288"/>
                          </a:lnTo>
                          <a:lnTo>
                            <a:pt x="10800" y="21600"/>
                          </a:lnTo>
                        </a:path>
                      </a:pathLst>
                    </a:custGeom>
                    <a:noFill/>
                    <a:ln w="1905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pPr>
                        <a:defRPr sz="1200"/>
                      </a:pPr>
                      <a:endParaRPr/>
                    </a:p>
                  </p:txBody>
                </p:sp>
              </p:grpSp>
            </p:grpSp>
            <p:sp>
              <p:nvSpPr>
                <p:cNvPr id="98" name="TextBox 74">
                  <a:extLst>
                    <a:ext uri="{FF2B5EF4-FFF2-40B4-BE49-F238E27FC236}">
                      <a16:creationId xmlns:a16="http://schemas.microsoft.com/office/drawing/2014/main" id="{9E38E2C9-DE9B-8D45-B57C-7563A6D52BCF}"/>
                    </a:ext>
                  </a:extLst>
                </p:cNvPr>
                <p:cNvSpPr txBox="1"/>
                <p:nvPr/>
              </p:nvSpPr>
              <p:spPr>
                <a:xfrm>
                  <a:off x="9155357" y="5685203"/>
                  <a:ext cx="2141980" cy="35624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="" val="1"/>
                  </a:ext>
                </a:extLst>
              </p:spPr>
              <p:txBody>
                <a:bodyPr wrap="square" lIns="45719" tIns="45719" rIns="45719" bIns="45719" numCol="1" anchor="t">
                  <a:spAutoFit/>
                </a:bodyPr>
                <a:lstStyle>
                  <a:lvl1pPr>
                    <a:lnSpc>
                      <a:spcPct val="130000"/>
                    </a:lnSpc>
                    <a:defRPr sz="1200" b="1"/>
                  </a:lvl1pPr>
                </a:lstStyle>
                <a:p>
                  <a:r>
                    <a:rPr lang="en-US" sz="1400" b="0" dirty="0">
                      <a:latin typeface="Avenir Next" panose="020B0503020202020204" pitchFamily="34" charset="0"/>
                    </a:rPr>
                    <a:t>Resistive Sharing Design</a:t>
                  </a:r>
                  <a:r>
                    <a:rPr sz="1400" b="0" dirty="0">
                      <a:latin typeface="Avenir Next" panose="020B0503020202020204" pitchFamily="34" charset="0"/>
                    </a:rPr>
                    <a:t>                                          </a:t>
                  </a:r>
                </a:p>
              </p:txBody>
            </p:sp>
          </p:grpSp>
          <p:grpSp>
            <p:nvGrpSpPr>
              <p:cNvPr id="9" name="Groupe 8">
                <a:extLst>
                  <a:ext uri="{FF2B5EF4-FFF2-40B4-BE49-F238E27FC236}">
                    <a16:creationId xmlns:a16="http://schemas.microsoft.com/office/drawing/2014/main" id="{4865BB5F-EDAE-7B41-95B1-2EC1B4EE70C9}"/>
                  </a:ext>
                </a:extLst>
              </p:cNvPr>
              <p:cNvGrpSpPr/>
              <p:nvPr/>
            </p:nvGrpSpPr>
            <p:grpSpPr>
              <a:xfrm>
                <a:off x="6355104" y="4887693"/>
                <a:ext cx="2168161" cy="1500554"/>
                <a:chOff x="6355104" y="4887693"/>
                <a:chExt cx="2168161" cy="1500554"/>
              </a:xfrm>
            </p:grpSpPr>
            <p:grpSp>
              <p:nvGrpSpPr>
                <p:cNvPr id="83" name="Group 33">
                  <a:extLst>
                    <a:ext uri="{FF2B5EF4-FFF2-40B4-BE49-F238E27FC236}">
                      <a16:creationId xmlns:a16="http://schemas.microsoft.com/office/drawing/2014/main" id="{AE08553C-5843-5846-B530-E976C30C244B}"/>
                    </a:ext>
                  </a:extLst>
                </p:cNvPr>
                <p:cNvGrpSpPr/>
                <p:nvPr/>
              </p:nvGrpSpPr>
              <p:grpSpPr>
                <a:xfrm>
                  <a:off x="6355104" y="4887693"/>
                  <a:ext cx="2168161" cy="1500554"/>
                  <a:chOff x="2221125" y="1410945"/>
                  <a:chExt cx="2387483" cy="1342562"/>
                </a:xfrm>
              </p:grpSpPr>
              <p:grpSp>
                <p:nvGrpSpPr>
                  <p:cNvPr id="84" name="Group 89">
                    <a:extLst>
                      <a:ext uri="{FF2B5EF4-FFF2-40B4-BE49-F238E27FC236}">
                        <a16:creationId xmlns:a16="http://schemas.microsoft.com/office/drawing/2014/main" id="{1A19ABB5-05D1-FB40-AB25-A6E4481095DA}"/>
                      </a:ext>
                    </a:extLst>
                  </p:cNvPr>
                  <p:cNvGrpSpPr/>
                  <p:nvPr/>
                </p:nvGrpSpPr>
                <p:grpSpPr>
                  <a:xfrm>
                    <a:off x="2221125" y="1410945"/>
                    <a:ext cx="2387483" cy="779929"/>
                    <a:chOff x="0" y="0"/>
                    <a:chExt cx="2387481" cy="779928"/>
                  </a:xfrm>
                </p:grpSpPr>
                <p:sp>
                  <p:nvSpPr>
                    <p:cNvPr id="93" name="Rectangle 103">
                      <a:extLst>
                        <a:ext uri="{FF2B5EF4-FFF2-40B4-BE49-F238E27FC236}">
                          <a16:creationId xmlns:a16="http://schemas.microsoft.com/office/drawing/2014/main" id="{59EAE253-2967-1F4F-87E8-F95C82AABE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0"/>
                      <a:ext cx="2387482" cy="777586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12700" cap="flat">
                      <a:solidFill>
                        <a:srgbClr val="40404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 algn="ctr">
                        <a:defRPr sz="1200"/>
                      </a:pPr>
                      <a:endParaRPr/>
                    </a:p>
                  </p:txBody>
                </p:sp>
                <p:sp>
                  <p:nvSpPr>
                    <p:cNvPr id="94" name="Rectangle 104">
                      <a:extLst>
                        <a:ext uri="{FF2B5EF4-FFF2-40B4-BE49-F238E27FC236}">
                          <a16:creationId xmlns:a16="http://schemas.microsoft.com/office/drawing/2014/main" id="{09AE2DB4-7E30-5C4C-A621-A3EDB6B2BF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67995" y="702886"/>
                      <a:ext cx="619487" cy="77043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 w="12700" cap="flat">
                      <a:solidFill>
                        <a:srgbClr val="40404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 algn="ctr">
                        <a:defRPr sz="1200"/>
                      </a:pPr>
                      <a:endParaRPr/>
                    </a:p>
                  </p:txBody>
                </p:sp>
                <p:sp>
                  <p:nvSpPr>
                    <p:cNvPr id="95" name="Rectangle 104">
                      <a:extLst>
                        <a:ext uri="{FF2B5EF4-FFF2-40B4-BE49-F238E27FC236}">
                          <a16:creationId xmlns:a16="http://schemas.microsoft.com/office/drawing/2014/main" id="{F200B39D-1FAD-1344-87E1-1A52F65B0E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83997" y="702886"/>
                      <a:ext cx="619488" cy="77043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 w="12700" cap="flat">
                      <a:solidFill>
                        <a:srgbClr val="40404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 algn="ctr">
                        <a:defRPr sz="1200"/>
                      </a:pPr>
                      <a:endParaRPr/>
                    </a:p>
                  </p:txBody>
                </p:sp>
                <p:sp>
                  <p:nvSpPr>
                    <p:cNvPr id="96" name="Rectangle 104">
                      <a:extLst>
                        <a:ext uri="{FF2B5EF4-FFF2-40B4-BE49-F238E27FC236}">
                          <a16:creationId xmlns:a16="http://schemas.microsoft.com/office/drawing/2014/main" id="{633E112F-0702-684D-B50C-1E195711550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95" y="702886"/>
                      <a:ext cx="619487" cy="77043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 w="12700" cap="flat">
                      <a:solidFill>
                        <a:srgbClr val="40404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 algn="ctr">
                        <a:defRPr sz="1200"/>
                      </a:pPr>
                      <a:endParaRPr/>
                    </a:p>
                  </p:txBody>
                </p:sp>
              </p:grpSp>
              <p:sp>
                <p:nvSpPr>
                  <p:cNvPr id="85" name="Rectangle 99">
                    <a:extLst>
                      <a:ext uri="{FF2B5EF4-FFF2-40B4-BE49-F238E27FC236}">
                        <a16:creationId xmlns:a16="http://schemas.microsoft.com/office/drawing/2014/main" id="{73E0A2EF-F644-DF47-8226-C0D4E13D01F3}"/>
                      </a:ext>
                    </a:extLst>
                  </p:cNvPr>
                  <p:cNvSpPr/>
                  <p:nvPr/>
                </p:nvSpPr>
                <p:spPr>
                  <a:xfrm>
                    <a:off x="2456813" y="1410945"/>
                    <a:ext cx="1916106" cy="25401"/>
                  </a:xfrm>
                  <a:prstGeom prst="rect">
                    <a:avLst/>
                  </a:prstGeom>
                  <a:solidFill>
                    <a:srgbClr val="221AC0"/>
                  </a:solidFill>
                  <a:ln w="12700">
                    <a:miter lim="400000"/>
                  </a:ln>
                </p:spPr>
                <p:txBody>
                  <a:bodyPr lIns="45719" rIns="45719" anchor="ctr"/>
                  <a:lstStyle/>
                  <a:p>
                    <a:pPr algn="ctr">
                      <a:defRPr sz="1200"/>
                    </a:pPr>
                    <a:endParaRPr/>
                  </a:p>
                </p:txBody>
              </p:sp>
              <p:sp>
                <p:nvSpPr>
                  <p:cNvPr id="86" name="Rectangle 100">
                    <a:extLst>
                      <a:ext uri="{FF2B5EF4-FFF2-40B4-BE49-F238E27FC236}">
                        <a16:creationId xmlns:a16="http://schemas.microsoft.com/office/drawing/2014/main" id="{3C8EF11E-E774-9D4F-B559-55C3E3296EBC}"/>
                      </a:ext>
                    </a:extLst>
                  </p:cNvPr>
                  <p:cNvSpPr/>
                  <p:nvPr/>
                </p:nvSpPr>
                <p:spPr>
                  <a:xfrm>
                    <a:off x="2520383" y="1484196"/>
                    <a:ext cx="1788966" cy="40992"/>
                  </a:xfrm>
                  <a:prstGeom prst="rect">
                    <a:avLst/>
                  </a:prstGeom>
                  <a:solidFill>
                    <a:srgbClr val="C00000"/>
                  </a:solidFill>
                  <a:ln w="12700">
                    <a:miter lim="400000"/>
                  </a:ln>
                </p:spPr>
                <p:txBody>
                  <a:bodyPr lIns="45719" rIns="45719" anchor="ctr"/>
                  <a:lstStyle/>
                  <a:p>
                    <a:pPr algn="ctr">
                      <a:defRPr sz="1200"/>
                    </a:pPr>
                    <a:endParaRPr/>
                  </a:p>
                </p:txBody>
              </p:sp>
              <p:sp>
                <p:nvSpPr>
                  <p:cNvPr id="87" name="Rectangle 101">
                    <a:extLst>
                      <a:ext uri="{FF2B5EF4-FFF2-40B4-BE49-F238E27FC236}">
                        <a16:creationId xmlns:a16="http://schemas.microsoft.com/office/drawing/2014/main" id="{2810FA25-BE19-374B-A5BA-EBE06465F47F}"/>
                      </a:ext>
                    </a:extLst>
                  </p:cNvPr>
                  <p:cNvSpPr/>
                  <p:nvPr/>
                </p:nvSpPr>
                <p:spPr>
                  <a:xfrm>
                    <a:off x="2453866" y="1412207"/>
                    <a:ext cx="43057" cy="113649"/>
                  </a:xfrm>
                  <a:prstGeom prst="rect">
                    <a:avLst/>
                  </a:prstGeom>
                  <a:solidFill>
                    <a:srgbClr val="221AC0"/>
                  </a:solidFill>
                  <a:ln w="12700">
                    <a:miter lim="400000"/>
                  </a:ln>
                </p:spPr>
                <p:txBody>
                  <a:bodyPr lIns="45719" rIns="45719" anchor="ctr"/>
                  <a:lstStyle/>
                  <a:p>
                    <a:pPr algn="ctr">
                      <a:defRPr sz="1200"/>
                    </a:pPr>
                    <a:endParaRPr/>
                  </a:p>
                </p:txBody>
              </p:sp>
              <p:sp>
                <p:nvSpPr>
                  <p:cNvPr id="88" name="Rectangle 98">
                    <a:extLst>
                      <a:ext uri="{FF2B5EF4-FFF2-40B4-BE49-F238E27FC236}">
                        <a16:creationId xmlns:a16="http://schemas.microsoft.com/office/drawing/2014/main" id="{90A9A5AB-154B-5C49-AF5E-09B83C7FD699}"/>
                      </a:ext>
                    </a:extLst>
                  </p:cNvPr>
                  <p:cNvSpPr/>
                  <p:nvPr/>
                </p:nvSpPr>
                <p:spPr>
                  <a:xfrm>
                    <a:off x="4349047" y="1412838"/>
                    <a:ext cx="43057" cy="113649"/>
                  </a:xfrm>
                  <a:prstGeom prst="rect">
                    <a:avLst/>
                  </a:prstGeom>
                  <a:solidFill>
                    <a:srgbClr val="221AC0"/>
                  </a:solidFill>
                  <a:ln w="12700">
                    <a:miter lim="400000"/>
                  </a:ln>
                </p:spPr>
                <p:txBody>
                  <a:bodyPr lIns="45719" rIns="45719" anchor="ctr"/>
                  <a:lstStyle/>
                  <a:p>
                    <a:pPr algn="ctr">
                      <a:defRPr sz="1200"/>
                    </a:pPr>
                    <a:endParaRPr/>
                  </a:p>
                </p:txBody>
              </p:sp>
              <p:grpSp>
                <p:nvGrpSpPr>
                  <p:cNvPr id="89" name="Group 60">
                    <a:extLst>
                      <a:ext uri="{FF2B5EF4-FFF2-40B4-BE49-F238E27FC236}">
                        <a16:creationId xmlns:a16="http://schemas.microsoft.com/office/drawing/2014/main" id="{F25E03CE-2A23-6B46-9069-14C8458D3FE0}"/>
                      </a:ext>
                    </a:extLst>
                  </p:cNvPr>
                  <p:cNvGrpSpPr/>
                  <p:nvPr/>
                </p:nvGrpSpPr>
                <p:grpSpPr>
                  <a:xfrm rot="10800000" flipH="1">
                    <a:off x="3377290" y="2300644"/>
                    <a:ext cx="626413" cy="452863"/>
                    <a:chOff x="0" y="35028"/>
                    <a:chExt cx="626411" cy="452861"/>
                  </a:xfrm>
                </p:grpSpPr>
                <p:sp>
                  <p:nvSpPr>
                    <p:cNvPr id="90" name="Line 55">
                      <a:extLst>
                        <a:ext uri="{FF2B5EF4-FFF2-40B4-BE49-F238E27FC236}">
                          <a16:creationId xmlns:a16="http://schemas.microsoft.com/office/drawing/2014/main" id="{1A10970D-1474-324F-B158-20AD24B445B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262441"/>
                      <a:ext cx="626411" cy="1"/>
                    </a:xfrm>
                    <a:prstGeom prst="line">
                      <a:avLst/>
                    </a:prstGeom>
                    <a:noFill/>
                    <a:ln w="19050" cap="flat">
                      <a:solidFill>
                        <a:srgbClr val="000000"/>
                      </a:solidFill>
                      <a:prstDash val="solid"/>
                      <a:round/>
                    </a:ln>
                    <a:effectLst/>
                  </p:spPr>
                  <p:txBody>
                    <a:bodyPr wrap="square" lIns="45719" tIns="45719" rIns="45719" bIns="45719" numCol="1" anchor="t">
                      <a:noAutofit/>
                    </a:bodyPr>
                    <a:lstStyle/>
                    <a:p>
                      <a:endParaRPr/>
                    </a:p>
                  </p:txBody>
                </p:sp>
                <p:sp>
                  <p:nvSpPr>
                    <p:cNvPr id="91" name="AutoShape 56">
                      <a:extLst>
                        <a:ext uri="{FF2B5EF4-FFF2-40B4-BE49-F238E27FC236}">
                          <a16:creationId xmlns:a16="http://schemas.microsoft.com/office/drawing/2014/main" id="{9598836D-421B-C745-988B-7B0492150FB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74096" y="129453"/>
                      <a:ext cx="452861" cy="264012"/>
                    </a:xfrm>
                    <a:prstGeom prst="triangle">
                      <a:avLst/>
                    </a:prstGeom>
                    <a:solidFill>
                      <a:srgbClr val="FFFFFF"/>
                    </a:solidFill>
                    <a:ln w="19050" cap="flat">
                      <a:solidFill>
                        <a:srgbClr val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lIns="45719" tIns="45719" rIns="45719" bIns="45719" numCol="1" anchor="ctr">
                      <a:noAutofit/>
                    </a:bodyPr>
                    <a:lstStyle/>
                    <a:p>
                      <a:pPr>
                        <a:defRPr sz="1200"/>
                      </a:pPr>
                      <a:endParaRPr/>
                    </a:p>
                  </p:txBody>
                </p:sp>
              </p:grpSp>
            </p:grpSp>
            <p:sp>
              <p:nvSpPr>
                <p:cNvPr id="99" name="TextBox 74">
                  <a:extLst>
                    <a:ext uri="{FF2B5EF4-FFF2-40B4-BE49-F238E27FC236}">
                      <a16:creationId xmlns:a16="http://schemas.microsoft.com/office/drawing/2014/main" id="{B90C1F73-7BC7-F045-B596-DE100A08DE89}"/>
                    </a:ext>
                  </a:extLst>
                </p:cNvPr>
                <p:cNvSpPr txBox="1"/>
                <p:nvPr/>
              </p:nvSpPr>
              <p:spPr>
                <a:xfrm>
                  <a:off x="6388492" y="5741495"/>
                  <a:ext cx="932465" cy="35624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="" val="1"/>
                  </a:ext>
                </a:extLst>
              </p:spPr>
              <p:txBody>
                <a:bodyPr wrap="square" lIns="45719" tIns="45719" rIns="45719" bIns="45719" numCol="1" anchor="t">
                  <a:spAutoFit/>
                </a:bodyPr>
                <a:lstStyle>
                  <a:lvl1pPr>
                    <a:lnSpc>
                      <a:spcPct val="130000"/>
                    </a:lnSpc>
                    <a:defRPr sz="1200" b="1"/>
                  </a:lvl1pPr>
                </a:lstStyle>
                <a:p>
                  <a:r>
                    <a:rPr lang="en-US" sz="1400" b="0" dirty="0" err="1">
                      <a:latin typeface="Avenir Next" panose="020B0503020202020204" pitchFamily="34" charset="0"/>
                    </a:rPr>
                    <a:t>i</a:t>
                  </a:r>
                  <a:r>
                    <a:rPr lang="en-US" sz="1400" b="0" dirty="0">
                      <a:latin typeface="Avenir Next" panose="020B0503020202020204" pitchFamily="34" charset="0"/>
                    </a:rPr>
                    <a:t>-LGAD</a:t>
                  </a:r>
                  <a:r>
                    <a:rPr sz="1400" b="0" dirty="0">
                      <a:latin typeface="Avenir Next" panose="020B0503020202020204" pitchFamily="34" charset="0"/>
                    </a:rPr>
                    <a:t>                                          </a:t>
                  </a:r>
                </a:p>
              </p:txBody>
            </p:sp>
          </p:grpSp>
          <p:sp>
            <p:nvSpPr>
              <p:cNvPr id="67" name="TextBox 74">
                <a:extLst>
                  <a:ext uri="{FF2B5EF4-FFF2-40B4-BE49-F238E27FC236}">
                    <a16:creationId xmlns:a16="http://schemas.microsoft.com/office/drawing/2014/main" id="{3F852E18-32A0-C64F-8021-ED1C0BDF172C}"/>
                  </a:ext>
                </a:extLst>
              </p:cNvPr>
              <p:cNvSpPr txBox="1"/>
              <p:nvPr/>
            </p:nvSpPr>
            <p:spPr>
              <a:xfrm>
                <a:off x="3030584" y="4236497"/>
                <a:ext cx="5368770" cy="4316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>
                  <a:lnSpc>
                    <a:spcPct val="130000"/>
                  </a:lnSpc>
                  <a:defRPr sz="1200" b="1"/>
                </a:lvl1pPr>
              </a:lstStyle>
              <a:p>
                <a:r>
                  <a:rPr lang="en-US" sz="1800" b="0" dirty="0">
                    <a:latin typeface="Avenir Next" panose="020B0503020202020204" pitchFamily="34" charset="0"/>
                  </a:rPr>
                  <a:t>LGAD initial pad design toward pixelated sensors</a:t>
                </a:r>
                <a:r>
                  <a:rPr sz="1800" b="0" dirty="0">
                    <a:latin typeface="Avenir Next" panose="020B0503020202020204" pitchFamily="34" charset="0"/>
                  </a:rPr>
                  <a:t>                                          </a:t>
                </a:r>
              </a:p>
            </p:txBody>
          </p:sp>
        </p:grp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6A47559B-B3BB-5D44-AD0B-CDB0FD935BD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405059" y="5844920"/>
              <a:ext cx="1" cy="358426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A32B7C01-2E36-4C4B-A66B-D40F77B3AAED}"/>
              </a:ext>
            </a:extLst>
          </p:cNvPr>
          <p:cNvGrpSpPr/>
          <p:nvPr/>
        </p:nvGrpSpPr>
        <p:grpSpPr>
          <a:xfrm>
            <a:off x="10417308" y="1639546"/>
            <a:ext cx="1532128" cy="2049736"/>
            <a:chOff x="10525658" y="1854680"/>
            <a:chExt cx="1532128" cy="2049736"/>
          </a:xfrm>
        </p:grpSpPr>
        <p:pic>
          <p:nvPicPr>
            <p:cNvPr id="2" name="Image 1">
              <a:extLst>
                <a:ext uri="{FF2B5EF4-FFF2-40B4-BE49-F238E27FC236}">
                  <a16:creationId xmlns:a16="http://schemas.microsoft.com/office/drawing/2014/main" id="{741FB9FE-BDC1-2644-B726-4E3AF1DDAE0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634945" y="1854680"/>
              <a:ext cx="1422841" cy="2049736"/>
            </a:xfrm>
            <a:prstGeom prst="rect">
              <a:avLst/>
            </a:prstGeom>
          </p:spPr>
        </p:pic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55843DBC-165F-784B-A351-C1A1D4A1ED97}"/>
                </a:ext>
              </a:extLst>
            </p:cNvPr>
            <p:cNvSpPr/>
            <p:nvPr/>
          </p:nvSpPr>
          <p:spPr>
            <a:xfrm rot="16200000">
              <a:off x="10208744" y="2828771"/>
              <a:ext cx="91082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venir Next" panose="020B0503020202020204" pitchFamily="34" charset="0"/>
                  <a:cs typeface="Arial" panose="020B0604020202020204" pitchFamily="34" charset="0"/>
                  <a:sym typeface="Wingdings"/>
                </a:rPr>
                <a:t>3D design</a:t>
              </a:r>
              <a:endParaRPr lang="fr-FR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1498C1FD-8D53-6E4B-A571-2F27C98E4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949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1FD0372C-1D7C-3743-92D2-9959C6017BB5}"/>
              </a:ext>
            </a:extLst>
          </p:cNvPr>
          <p:cNvGrpSpPr/>
          <p:nvPr/>
        </p:nvGrpSpPr>
        <p:grpSpPr>
          <a:xfrm>
            <a:off x="540000" y="163429"/>
            <a:ext cx="11110800" cy="660407"/>
            <a:chOff x="540000" y="163429"/>
            <a:chExt cx="11110800" cy="66040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51F50C6-5F0C-224A-B4C1-8B595DDF0611}"/>
                </a:ext>
              </a:extLst>
            </p:cNvPr>
            <p:cNvSpPr/>
            <p:nvPr/>
          </p:nvSpPr>
          <p:spPr>
            <a:xfrm>
              <a:off x="540000" y="163429"/>
              <a:ext cx="1111080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200" dirty="0">
                  <a:latin typeface="Avenir Next" panose="020B0503020202020204" pitchFamily="34" charset="0"/>
                  <a:sym typeface="Wingdings"/>
                </a:rPr>
                <a:t>Extreme radiation tolerance </a:t>
              </a:r>
            </a:p>
          </p:txBody>
        </p: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F51985CD-84E3-7546-8710-19B67726338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1200" y="809760"/>
              <a:ext cx="11109600" cy="14076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CE8987E6-4265-7442-86A0-794540D109FE}"/>
              </a:ext>
            </a:extLst>
          </p:cNvPr>
          <p:cNvSpPr/>
          <p:nvPr/>
        </p:nvSpPr>
        <p:spPr>
          <a:xfrm>
            <a:off x="540000" y="939144"/>
            <a:ext cx="11110800" cy="2200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Major challenge for FCC-</a:t>
            </a:r>
            <a:r>
              <a:rPr lang="en-US" sz="2000" dirty="0" err="1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hh</a:t>
            </a:r>
            <a:r>
              <a:rPr lang="en-US" sz="20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no current technologies can survive below 30 cm*</a:t>
            </a:r>
          </a:p>
          <a:p>
            <a:pPr marL="800100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Both sensors and ASICs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Behavior beyond </a:t>
            </a:r>
            <a:r>
              <a:rPr lang="en-US" sz="2000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neq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10</a:t>
            </a:r>
            <a:r>
              <a:rPr lang="en-US" sz="2000" baseline="3000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17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/cm</a:t>
            </a:r>
            <a:r>
              <a:rPr lang="en-US" sz="2000" baseline="3000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2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not really known, models may be too pessimistic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3D, thin &amp; planar … may approach needs Diamond is a good candidate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Other WBG semiconductors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GaInP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, GaAs,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GaN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,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SiC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WBG now commercially used to be evaluated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New materials 2D graphene and metamaterials are also options to consider </a:t>
            </a:r>
          </a:p>
          <a:p>
            <a:pPr marL="342900" indent="-342900">
              <a:spcAft>
                <a:spcPts val="300"/>
              </a:spcAft>
              <a:buFont typeface="Wingdings" pitchFamily="2" charset="2"/>
              <a:buChar char="Ø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Qualification at NIEL ≳ 10</a:t>
            </a:r>
            <a:r>
              <a:rPr lang="en-US" sz="2000" baseline="3000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17 </a:t>
            </a:r>
            <a:r>
              <a:rPr lang="en-US" sz="2000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neq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/cm</a:t>
            </a:r>
            <a:r>
              <a:rPr lang="en-US" sz="2000" baseline="3000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2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is an issue in itself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804E09AB-A454-0449-B189-D89B8B9C8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0A8337D-8633-8147-B781-45D59126CAC3}"/>
              </a:ext>
            </a:extLst>
          </p:cNvPr>
          <p:cNvSpPr/>
          <p:nvPr/>
        </p:nvSpPr>
        <p:spPr>
          <a:xfrm>
            <a:off x="-12525" y="6361941"/>
            <a:ext cx="1219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* But also several current technologies would not fulfill needs at relatively large radii, limits already hit at HL-LHC for: ASICs, Si, </a:t>
            </a:r>
            <a:r>
              <a:rPr lang="en-US" sz="1400" i="1" dirty="0" err="1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Scint</a:t>
            </a:r>
            <a:r>
              <a:rPr lang="en-US" sz="1400" i="1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., </a:t>
            </a:r>
            <a:r>
              <a:rPr lang="en-US" sz="1400" i="1" dirty="0" err="1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SiPMs</a:t>
            </a:r>
            <a:r>
              <a:rPr lang="en-US" sz="1400" i="1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…</a:t>
            </a:r>
          </a:p>
          <a:p>
            <a:r>
              <a:rPr lang="en-US" sz="1400" i="1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  increased rad. </a:t>
            </a:r>
            <a:r>
              <a:rPr lang="en-US" sz="1400" i="1" dirty="0" err="1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tol</a:t>
            </a:r>
            <a:r>
              <a:rPr lang="en-US" sz="1400" i="1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. highly desirable for </a:t>
            </a:r>
            <a:r>
              <a:rPr lang="en-US" sz="1400" i="1" dirty="0" err="1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LHCb</a:t>
            </a:r>
            <a:r>
              <a:rPr lang="en-US" sz="1400" i="1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upgrade-2 VD, replacement of ATLAS/CMS VD and Timing LGADs</a:t>
            </a: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5D14A710-3F7D-3E4F-845D-5D516210DA6E}"/>
              </a:ext>
            </a:extLst>
          </p:cNvPr>
          <p:cNvGrpSpPr/>
          <p:nvPr/>
        </p:nvGrpSpPr>
        <p:grpSpPr>
          <a:xfrm>
            <a:off x="540000" y="3134796"/>
            <a:ext cx="11461505" cy="3303449"/>
            <a:chOff x="540000" y="3043356"/>
            <a:chExt cx="11461505" cy="3303449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B78B7A70-3387-ED43-8E09-59D713EEEB83}"/>
                </a:ext>
              </a:extLst>
            </p:cNvPr>
            <p:cNvGrpSpPr/>
            <p:nvPr/>
          </p:nvGrpSpPr>
          <p:grpSpPr>
            <a:xfrm>
              <a:off x="540000" y="3055882"/>
              <a:ext cx="6046551" cy="3290923"/>
              <a:chOff x="540000" y="3055882"/>
              <a:chExt cx="6046551" cy="3290923"/>
            </a:xfrm>
          </p:grpSpPr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85E07BB6-B982-D444-BF54-3F24976039CB}"/>
                  </a:ext>
                </a:extLst>
              </p:cNvPr>
              <p:cNvSpPr txBox="1"/>
              <p:nvPr/>
            </p:nvSpPr>
            <p:spPr>
              <a:xfrm>
                <a:off x="540000" y="3055882"/>
                <a:ext cx="6046551" cy="14234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Avenir Next" panose="020B0503020202020204" pitchFamily="34" charset="0"/>
                    <a:sym typeface="Wingdings" pitchFamily="2" charset="2"/>
                  </a:rPr>
                  <a:t>ex. CVD-diamond semiconductor pixel sensors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venir Next" panose="020B0503020202020204" pitchFamily="34" charset="0"/>
                    <a:sym typeface="Wingdings" pitchFamily="2" charset="2"/>
                  </a:rPr>
                  <a:t>New 3D design with laser graphitization process for thin low </a:t>
                </a:r>
                <a:r>
                  <a:rPr lang="en-US" sz="16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venir Next" panose="020B0503020202020204" pitchFamily="34" charset="0"/>
                    <a:sym typeface="Wingdings" pitchFamily="2" charset="2"/>
                  </a:rPr>
                  <a:t>ρ</a:t>
                </a:r>
                <a:r>
                  <a:rPr 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venir Next" panose="020B0503020202020204" pitchFamily="34" charset="0"/>
                    <a:sym typeface="Wingdings" pitchFamily="2" charset="2"/>
                  </a:rPr>
                  <a:t> electrodes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venir Next" panose="020B0503020202020204" pitchFamily="34" charset="0"/>
                    <a:sym typeface="Wingdings" pitchFamily="2" charset="2"/>
                  </a:rPr>
                  <a:t>In depth field optimization readout structures 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venir Next" panose="020B0503020202020204" pitchFamily="34" charset="0"/>
                    <a:sym typeface="Wingdings" pitchFamily="2" charset="2"/>
                  </a:rPr>
                  <a:t>Need scaling for production of large areas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venir Next" panose="020B0503020202020204" pitchFamily="34" charset="0"/>
                </a:endParaRPr>
              </a:p>
            </p:txBody>
          </p:sp>
          <p:pic>
            <p:nvPicPr>
              <p:cNvPr id="8" name="Image 7">
                <a:extLst>
                  <a:ext uri="{FF2B5EF4-FFF2-40B4-BE49-F238E27FC236}">
                    <a16:creationId xmlns:a16="http://schemas.microsoft.com/office/drawing/2014/main" id="{82990AD5-CCCD-0344-AE99-5D9468075C4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45541"/>
              <a:stretch/>
            </p:blipFill>
            <p:spPr>
              <a:xfrm>
                <a:off x="727890" y="4367051"/>
                <a:ext cx="3228975" cy="1979754"/>
              </a:xfrm>
              <a:prstGeom prst="rect">
                <a:avLst/>
              </a:prstGeom>
            </p:spPr>
          </p:pic>
          <p:pic>
            <p:nvPicPr>
              <p:cNvPr id="14" name="Picture 7">
                <a:extLst>
                  <a:ext uri="{FF2B5EF4-FFF2-40B4-BE49-F238E27FC236}">
                    <a16:creationId xmlns:a16="http://schemas.microsoft.com/office/drawing/2014/main" id="{7D6CB7A1-4309-4145-BD48-6F23B73D516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00189" y="4392103"/>
                <a:ext cx="2486362" cy="1588148"/>
              </a:xfrm>
              <a:prstGeom prst="rect">
                <a:avLst/>
              </a:prstGeom>
            </p:spPr>
          </p:pic>
        </p:grpSp>
        <p:grpSp>
          <p:nvGrpSpPr>
            <p:cNvPr id="9" name="Groupe 8">
              <a:extLst>
                <a:ext uri="{FF2B5EF4-FFF2-40B4-BE49-F238E27FC236}">
                  <a16:creationId xmlns:a16="http://schemas.microsoft.com/office/drawing/2014/main" id="{18AAB372-5CF8-E741-BC99-EF94F66A015F}"/>
                </a:ext>
              </a:extLst>
            </p:cNvPr>
            <p:cNvGrpSpPr/>
            <p:nvPr/>
          </p:nvGrpSpPr>
          <p:grpSpPr>
            <a:xfrm>
              <a:off x="6786581" y="3043356"/>
              <a:ext cx="5214924" cy="3202754"/>
              <a:chOff x="6786581" y="3043356"/>
              <a:chExt cx="5214924" cy="3202754"/>
            </a:xfrm>
          </p:grpSpPr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21DB7771-9AF3-4149-AEC4-65F30C4CDBA6}"/>
                  </a:ext>
                </a:extLst>
              </p:cNvPr>
              <p:cNvSpPr txBox="1"/>
              <p:nvPr/>
            </p:nvSpPr>
            <p:spPr>
              <a:xfrm>
                <a:off x="6786581" y="3043356"/>
                <a:ext cx="5214924" cy="14234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Avenir Next" panose="020B0503020202020204" pitchFamily="34" charset="0"/>
                    <a:sym typeface="Wingdings" pitchFamily="2" charset="2"/>
                  </a:rPr>
                  <a:t>ex. ASICs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venir Next" panose="020B0503020202020204" pitchFamily="34" charset="0"/>
                    <a:sym typeface="Wingdings" pitchFamily="2" charset="2"/>
                  </a:rPr>
                  <a:t>Deeper nodes in 3D do not guaranty rad. </a:t>
                </a:r>
                <a:r>
                  <a:rPr lang="en-US" sz="16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venir Next" panose="020B0503020202020204" pitchFamily="34" charset="0"/>
                    <a:sym typeface="Wingdings" pitchFamily="2" charset="2"/>
                  </a:rPr>
                  <a:t>tol</a:t>
                </a:r>
                <a:r>
                  <a:rPr 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venir Next" panose="020B0503020202020204" pitchFamily="34" charset="0"/>
                    <a:sym typeface="Wingdings" pitchFamily="2" charset="2"/>
                  </a:rPr>
                  <a:t>.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venir Next" panose="020B0503020202020204" pitchFamily="34" charset="0"/>
                    <a:sym typeface="Wingdings" pitchFamily="2" charset="2"/>
                  </a:rPr>
                  <a:t>Higher dielectric thick oxide (multiple) gates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venir Next" panose="020B0503020202020204" pitchFamily="34" charset="0"/>
                    <a:sym typeface="Wingdings" pitchFamily="2" charset="2"/>
                  </a:rPr>
                  <a:t>Carbon based process beyond CMOS, nanotube, graphene</a:t>
                </a:r>
                <a:endPara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venir Next" panose="020B0503020202020204" pitchFamily="34" charset="0"/>
                </a:endParaRPr>
              </a:p>
            </p:txBody>
          </p:sp>
          <p:pic>
            <p:nvPicPr>
              <p:cNvPr id="16" name="Immagine 22">
                <a:extLst>
                  <a:ext uri="{FF2B5EF4-FFF2-40B4-BE49-F238E27FC236}">
                    <a16:creationId xmlns:a16="http://schemas.microsoft.com/office/drawing/2014/main" id="{DD7617BA-D752-4046-B3DF-2A96D195A1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65598" y="4399243"/>
                <a:ext cx="2812073" cy="17305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46CA7EC1-F0C7-3148-A749-CEED639E1E3A}"/>
                  </a:ext>
                </a:extLst>
              </p:cNvPr>
              <p:cNvSpPr/>
              <p:nvPr/>
            </p:nvSpPr>
            <p:spPr>
              <a:xfrm>
                <a:off x="8884295" y="5969111"/>
                <a:ext cx="1765355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>
                    <a:latin typeface="Avenir Next" panose="020B0503020202020204" pitchFamily="34" charset="0"/>
                    <a:cs typeface="Arial" panose="020B0604020202020204" pitchFamily="34" charset="0"/>
                    <a:sym typeface="Wingdings"/>
                  </a:rPr>
                  <a:t>ex. </a:t>
                </a:r>
                <a:r>
                  <a:rPr lang="en-US" sz="1200" dirty="0" err="1">
                    <a:latin typeface="Avenir Next" panose="020B0503020202020204" pitchFamily="34" charset="0"/>
                    <a:cs typeface="Arial" panose="020B0604020202020204" pitchFamily="34" charset="0"/>
                    <a:sym typeface="Wingdings"/>
                  </a:rPr>
                  <a:t>FinFET</a:t>
                </a:r>
                <a:r>
                  <a:rPr lang="en-US" sz="1200" dirty="0">
                    <a:latin typeface="Avenir Next" panose="020B0503020202020204" pitchFamily="34" charset="0"/>
                    <a:cs typeface="Arial" panose="020B0604020202020204" pitchFamily="34" charset="0"/>
                    <a:sym typeface="Wingdings"/>
                  </a:rPr>
                  <a:t>  technology</a:t>
                </a:r>
                <a:endParaRPr lang="fr-FR" sz="12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864924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1FD0372C-1D7C-3743-92D2-9959C6017BB5}"/>
              </a:ext>
            </a:extLst>
          </p:cNvPr>
          <p:cNvGrpSpPr/>
          <p:nvPr/>
        </p:nvGrpSpPr>
        <p:grpSpPr>
          <a:xfrm>
            <a:off x="540000" y="163429"/>
            <a:ext cx="11110800" cy="660407"/>
            <a:chOff x="540000" y="163429"/>
            <a:chExt cx="11110800" cy="66040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51F50C6-5F0C-224A-B4C1-8B595DDF0611}"/>
                </a:ext>
              </a:extLst>
            </p:cNvPr>
            <p:cNvSpPr/>
            <p:nvPr/>
          </p:nvSpPr>
          <p:spPr>
            <a:xfrm>
              <a:off x="540000" y="163429"/>
              <a:ext cx="1111080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200" dirty="0">
                  <a:latin typeface="Avenir Next" panose="020B0503020202020204" pitchFamily="34" charset="0"/>
                  <a:sym typeface="Wingdings"/>
                </a:rPr>
                <a:t>Calorimetry Particle Flow &amp; Dual EM/Had. in all concepts </a:t>
              </a:r>
            </a:p>
          </p:txBody>
        </p: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F51985CD-84E3-7546-8710-19B67726338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1200" y="809760"/>
              <a:ext cx="11109600" cy="14076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07B46466-837E-644A-85B1-09379D0BEFCE}"/>
              </a:ext>
            </a:extLst>
          </p:cNvPr>
          <p:cNvSpPr/>
          <p:nvPr/>
        </p:nvSpPr>
        <p:spPr>
          <a:xfrm>
            <a:off x="540000" y="1035751"/>
            <a:ext cx="11110799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PFlow</a:t>
            </a:r>
            <a:r>
              <a:rPr lang="en-US" sz="20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to profit of det. with best precision (</a:t>
            </a:r>
            <a:r>
              <a:rPr lang="en-US" sz="2000" dirty="0" err="1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eg.</a:t>
            </a:r>
            <a:r>
              <a:rPr lang="en-US" sz="20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tracker for charged particles)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Mostly driven by 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⊥ &amp; // 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granularity or shower containment</a:t>
            </a:r>
            <a:endParaRPr lang="en-US" sz="1600" dirty="0">
              <a:latin typeface="Avenir Next" panose="020B0503020202020204" pitchFamily="34" charset="0"/>
              <a:cs typeface="Arial" panose="020B0604020202020204" pitchFamily="34" charset="0"/>
              <a:sym typeface="Wingding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Dual EM &amp; Had. shower component measurements for e/</a:t>
            </a:r>
            <a:r>
              <a:rPr lang="en-US" sz="2000" dirty="0" err="1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γ</a:t>
            </a:r>
            <a:r>
              <a:rPr lang="en-US" sz="20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– π ID and energy compensation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Mostly driven by // segmentation or physical dual signal readout (Cerenkov/Scintillating light) 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EF01FFEF-6F9A-5247-972D-F1FC34ECC378}"/>
              </a:ext>
            </a:extLst>
          </p:cNvPr>
          <p:cNvGrpSpPr/>
          <p:nvPr/>
        </p:nvGrpSpPr>
        <p:grpSpPr>
          <a:xfrm>
            <a:off x="543859" y="2443752"/>
            <a:ext cx="10870485" cy="4207823"/>
            <a:chOff x="543859" y="2619116"/>
            <a:chExt cx="10870485" cy="4207823"/>
          </a:xfrm>
        </p:grpSpPr>
        <p:pic>
          <p:nvPicPr>
            <p:cNvPr id="76" name="Picture 5">
              <a:extLst>
                <a:ext uri="{FF2B5EF4-FFF2-40B4-BE49-F238E27FC236}">
                  <a16:creationId xmlns:a16="http://schemas.microsoft.com/office/drawing/2014/main" id="{1B7826CE-C826-0C47-981B-43149AD0B1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16458" y="3004840"/>
              <a:ext cx="2734859" cy="1765953"/>
            </a:xfrm>
            <a:prstGeom prst="rect">
              <a:avLst/>
            </a:prstGeom>
          </p:spPr>
        </p:pic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AEB0AFE5-EA3A-D242-963D-2C6B5CAC85F0}"/>
                </a:ext>
              </a:extLst>
            </p:cNvPr>
            <p:cNvGrpSpPr/>
            <p:nvPr/>
          </p:nvGrpSpPr>
          <p:grpSpPr>
            <a:xfrm>
              <a:off x="543859" y="2619116"/>
              <a:ext cx="10870485" cy="4207823"/>
              <a:chOff x="543859" y="2619116"/>
              <a:chExt cx="10870485" cy="4207823"/>
            </a:xfrm>
          </p:grpSpPr>
          <p:pic>
            <p:nvPicPr>
              <p:cNvPr id="108" name="Image 107">
                <a:extLst>
                  <a:ext uri="{FF2B5EF4-FFF2-40B4-BE49-F238E27FC236}">
                    <a16:creationId xmlns:a16="http://schemas.microsoft.com/office/drawing/2014/main" id="{93594494-CA25-6345-8CDC-3BFA23A813ED}"/>
                  </a:ext>
                </a:extLst>
              </p:cNvPr>
              <p:cNvPicPr>
                <a:picLocks/>
              </p:cNvPicPr>
              <p:nvPr/>
            </p:nvPicPr>
            <p:blipFill rotWithShape="1">
              <a:blip r:embed="rId4"/>
              <a:srcRect l="67305"/>
              <a:stretch/>
            </p:blipFill>
            <p:spPr>
              <a:xfrm>
                <a:off x="6118411" y="5184439"/>
                <a:ext cx="2129500" cy="1512000"/>
              </a:xfrm>
              <a:prstGeom prst="rect">
                <a:avLst/>
              </a:prstGeom>
            </p:spPr>
          </p:pic>
          <p:pic>
            <p:nvPicPr>
              <p:cNvPr id="75" name="Image 74">
                <a:extLst>
                  <a:ext uri="{FF2B5EF4-FFF2-40B4-BE49-F238E27FC236}">
                    <a16:creationId xmlns:a16="http://schemas.microsoft.com/office/drawing/2014/main" id="{D53EFF94-7282-1A4E-8B2D-53C41E36FC66}"/>
                  </a:ext>
                </a:extLst>
              </p:cNvPr>
              <p:cNvPicPr>
                <a:picLocks/>
              </p:cNvPicPr>
              <p:nvPr/>
            </p:nvPicPr>
            <p:blipFill rotWithShape="1">
              <a:blip r:embed="rId5"/>
              <a:srcRect l="7541" t="14684" r="62762"/>
              <a:stretch/>
            </p:blipFill>
            <p:spPr>
              <a:xfrm>
                <a:off x="6216560" y="2927838"/>
                <a:ext cx="2084186" cy="1944000"/>
              </a:xfrm>
              <a:prstGeom prst="rect">
                <a:avLst/>
              </a:prstGeom>
            </p:spPr>
          </p:pic>
          <p:pic>
            <p:nvPicPr>
              <p:cNvPr id="77" name="Image 76">
                <a:extLst>
                  <a:ext uri="{FF2B5EF4-FFF2-40B4-BE49-F238E27FC236}">
                    <a16:creationId xmlns:a16="http://schemas.microsoft.com/office/drawing/2014/main" id="{2980A52F-DDD8-3941-9556-B3C481E7048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52231" t="14034" r="6828"/>
              <a:stretch/>
            </p:blipFill>
            <p:spPr>
              <a:xfrm>
                <a:off x="3541157" y="5156266"/>
                <a:ext cx="2212966" cy="1590119"/>
              </a:xfrm>
              <a:prstGeom prst="rect">
                <a:avLst/>
              </a:prstGeom>
            </p:spPr>
          </p:pic>
          <p:pic>
            <p:nvPicPr>
              <p:cNvPr id="100" name="Image 99">
                <a:extLst>
                  <a:ext uri="{FF2B5EF4-FFF2-40B4-BE49-F238E27FC236}">
                    <a16:creationId xmlns:a16="http://schemas.microsoft.com/office/drawing/2014/main" id="{4A9C3904-9A68-E343-A3EB-5DC510B40AF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3178"/>
              <a:stretch/>
            </p:blipFill>
            <p:spPr>
              <a:xfrm>
                <a:off x="543859" y="4996173"/>
                <a:ext cx="2559856" cy="1830766"/>
              </a:xfrm>
              <a:prstGeom prst="rect">
                <a:avLst/>
              </a:prstGeom>
            </p:spPr>
          </p:pic>
          <p:pic>
            <p:nvPicPr>
              <p:cNvPr id="103" name="Image 102">
                <a:extLst>
                  <a:ext uri="{FF2B5EF4-FFF2-40B4-BE49-F238E27FC236}">
                    <a16:creationId xmlns:a16="http://schemas.microsoft.com/office/drawing/2014/main" id="{AAAB931E-6C1D-0643-8206-CE092277AE9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9236" t="8378" r="10678"/>
              <a:stretch/>
            </p:blipFill>
            <p:spPr>
              <a:xfrm>
                <a:off x="981161" y="3008449"/>
                <a:ext cx="2102541" cy="1701150"/>
              </a:xfrm>
              <a:prstGeom prst="rect">
                <a:avLst/>
              </a:prstGeom>
            </p:spPr>
          </p:pic>
          <p:pic>
            <p:nvPicPr>
              <p:cNvPr id="107" name="Image 106">
                <a:extLst>
                  <a:ext uri="{FF2B5EF4-FFF2-40B4-BE49-F238E27FC236}">
                    <a16:creationId xmlns:a16="http://schemas.microsoft.com/office/drawing/2014/main" id="{7A8D4CBC-30C3-924F-8474-8B3F89CC0B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620632" y="3039283"/>
                <a:ext cx="2058998" cy="1670316"/>
              </a:xfrm>
              <a:prstGeom prst="rect">
                <a:avLst/>
              </a:prstGeom>
            </p:spPr>
          </p:pic>
          <p:sp>
            <p:nvSpPr>
              <p:cNvPr id="109" name="TextBox 74">
                <a:extLst>
                  <a:ext uri="{FF2B5EF4-FFF2-40B4-BE49-F238E27FC236}">
                    <a16:creationId xmlns:a16="http://schemas.microsoft.com/office/drawing/2014/main" id="{9F0C742E-4769-9E4D-94B3-508FAE8AB88D}"/>
                  </a:ext>
                </a:extLst>
              </p:cNvPr>
              <p:cNvSpPr txBox="1"/>
              <p:nvPr/>
            </p:nvSpPr>
            <p:spPr>
              <a:xfrm>
                <a:off x="1186611" y="2619116"/>
                <a:ext cx="1691641" cy="40010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>
                  <a:lnSpc>
                    <a:spcPct val="130000"/>
                  </a:lnSpc>
                  <a:defRPr sz="1200" b="1"/>
                </a:lvl1pPr>
              </a:lstStyle>
              <a:p>
                <a:pPr algn="ctr">
                  <a:lnSpc>
                    <a:spcPct val="100000"/>
                  </a:lnSpc>
                </a:pPr>
                <a:r>
                  <a:rPr lang="en-US" sz="1000" b="0" dirty="0">
                    <a:latin typeface="Avenir Next" panose="020B0503020202020204" pitchFamily="34" charset="0"/>
                  </a:rPr>
                  <a:t>High ⊥ &amp; // granularity </a:t>
                </a:r>
              </a:p>
              <a:p>
                <a:pPr algn="ctr">
                  <a:lnSpc>
                    <a:spcPct val="100000"/>
                  </a:lnSpc>
                </a:pPr>
                <a:r>
                  <a:rPr lang="en-US" sz="1000" b="0" dirty="0">
                    <a:latin typeface="Avenir Next" panose="020B0503020202020204" pitchFamily="34" charset="0"/>
                  </a:rPr>
                  <a:t>Si-pads/</a:t>
                </a:r>
                <a:r>
                  <a:rPr lang="en-US" sz="1000" b="0" dirty="0" err="1">
                    <a:latin typeface="Avenir Next" panose="020B0503020202020204" pitchFamily="34" charset="0"/>
                  </a:rPr>
                  <a:t>Scint</a:t>
                </a:r>
                <a:r>
                  <a:rPr lang="en-US" sz="1000" b="0" dirty="0">
                    <a:latin typeface="Avenir Next" panose="020B0503020202020204" pitchFamily="34" charset="0"/>
                  </a:rPr>
                  <a:t> tiles</a:t>
                </a:r>
                <a:r>
                  <a:rPr sz="1000" b="0" dirty="0">
                    <a:latin typeface="Avenir Next" panose="020B0503020202020204" pitchFamily="34" charset="0"/>
                  </a:rPr>
                  <a:t>                                          </a:t>
                </a:r>
                <a:endParaRPr lang="en-US" sz="1000" b="0" dirty="0">
                  <a:latin typeface="Avenir Next" panose="020B0503020202020204" pitchFamily="34" charset="0"/>
                </a:endParaRPr>
              </a:p>
            </p:txBody>
          </p:sp>
          <p:sp>
            <p:nvSpPr>
              <p:cNvPr id="111" name="TextBox 74">
                <a:extLst>
                  <a:ext uri="{FF2B5EF4-FFF2-40B4-BE49-F238E27FC236}">
                    <a16:creationId xmlns:a16="http://schemas.microsoft.com/office/drawing/2014/main" id="{7C61C957-BF79-9545-8FC5-8D17D040CD90}"/>
                  </a:ext>
                </a:extLst>
              </p:cNvPr>
              <p:cNvSpPr txBox="1"/>
              <p:nvPr/>
            </p:nvSpPr>
            <p:spPr>
              <a:xfrm>
                <a:off x="3626347" y="2635563"/>
                <a:ext cx="2047568" cy="44627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>
                  <a:lnSpc>
                    <a:spcPct val="130000"/>
                  </a:lnSpc>
                  <a:defRPr sz="1200" b="1"/>
                </a:lvl1pPr>
              </a:lstStyle>
              <a:p>
                <a:pPr algn="ctr"/>
                <a:r>
                  <a:rPr lang="en-US" sz="1000" b="0" dirty="0">
                    <a:latin typeface="Avenir Next" panose="020B0503020202020204" pitchFamily="34" charset="0"/>
                  </a:rPr>
                  <a:t>Shashlik EM concept with </a:t>
                </a:r>
              </a:p>
              <a:p>
                <a:pPr algn="ctr">
                  <a:lnSpc>
                    <a:spcPct val="100000"/>
                  </a:lnSpc>
                </a:pPr>
                <a:r>
                  <a:rPr lang="en-US" sz="1000" b="0" dirty="0">
                    <a:latin typeface="Avenir Next" panose="020B0503020202020204" pitchFamily="34" charset="0"/>
                  </a:rPr>
                  <a:t>fine ⊥ granularity</a:t>
                </a:r>
                <a:r>
                  <a:rPr sz="1000" b="0" dirty="0">
                    <a:latin typeface="Avenir Next" panose="020B0503020202020204" pitchFamily="34" charset="0"/>
                  </a:rPr>
                  <a:t> </a:t>
                </a:r>
              </a:p>
            </p:txBody>
          </p:sp>
          <p:sp>
            <p:nvSpPr>
              <p:cNvPr id="112" name="TextBox 74">
                <a:extLst>
                  <a:ext uri="{FF2B5EF4-FFF2-40B4-BE49-F238E27FC236}">
                    <a16:creationId xmlns:a16="http://schemas.microsoft.com/office/drawing/2014/main" id="{85DFCBA9-F9EB-A44B-B52D-B47E256AEADE}"/>
                  </a:ext>
                </a:extLst>
              </p:cNvPr>
              <p:cNvSpPr txBox="1"/>
              <p:nvPr/>
            </p:nvSpPr>
            <p:spPr>
              <a:xfrm>
                <a:off x="3598839" y="4818673"/>
                <a:ext cx="2097602" cy="44627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>
                  <a:lnSpc>
                    <a:spcPct val="130000"/>
                  </a:lnSpc>
                  <a:defRPr sz="1200" b="1"/>
                </a:lvl1pPr>
              </a:lstStyle>
              <a:p>
                <a:pPr algn="ctr"/>
                <a:r>
                  <a:rPr lang="en-US" sz="1000" b="0" dirty="0">
                    <a:latin typeface="Avenir Next" panose="020B0503020202020204" pitchFamily="34" charset="0"/>
                  </a:rPr>
                  <a:t>Shashlik EM concept</a:t>
                </a:r>
              </a:p>
              <a:p>
                <a:pPr algn="ctr">
                  <a:lnSpc>
                    <a:spcPct val="100000"/>
                  </a:lnSpc>
                </a:pPr>
                <a:r>
                  <a:rPr lang="en-US" sz="1000" b="0" dirty="0">
                    <a:latin typeface="Avenir Next" panose="020B0503020202020204" pitchFamily="34" charset="0"/>
                  </a:rPr>
                  <a:t> extended to DR</a:t>
                </a:r>
                <a:endParaRPr sz="1000" b="0" dirty="0">
                  <a:latin typeface="Avenir Next" panose="020B0503020202020204" pitchFamily="34" charset="0"/>
                </a:endParaRPr>
              </a:p>
            </p:txBody>
          </p:sp>
          <p:sp>
            <p:nvSpPr>
              <p:cNvPr id="113" name="TextBox 74">
                <a:extLst>
                  <a:ext uri="{FF2B5EF4-FFF2-40B4-BE49-F238E27FC236}">
                    <a16:creationId xmlns:a16="http://schemas.microsoft.com/office/drawing/2014/main" id="{692A695F-3A4D-484B-82B8-F0EA26226E33}"/>
                  </a:ext>
                </a:extLst>
              </p:cNvPr>
              <p:cNvSpPr txBox="1"/>
              <p:nvPr/>
            </p:nvSpPr>
            <p:spPr>
              <a:xfrm>
                <a:off x="6005996" y="2668530"/>
                <a:ext cx="2505314" cy="40010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>
                  <a:lnSpc>
                    <a:spcPct val="130000"/>
                  </a:lnSpc>
                  <a:defRPr sz="1200" b="1"/>
                </a:lvl1pPr>
              </a:lstStyle>
              <a:p>
                <a:pPr algn="ctr">
                  <a:lnSpc>
                    <a:spcPct val="100000"/>
                  </a:lnSpc>
                </a:pPr>
                <a:r>
                  <a:rPr lang="en-US" sz="1000" b="0" dirty="0">
                    <a:latin typeface="Avenir Next" panose="020B0503020202020204" pitchFamily="34" charset="0"/>
                  </a:rPr>
                  <a:t>Spaghetti concept </a:t>
                </a:r>
              </a:p>
              <a:p>
                <a:pPr algn="ctr">
                  <a:lnSpc>
                    <a:spcPct val="100000"/>
                  </a:lnSpc>
                </a:pPr>
                <a:r>
                  <a:rPr lang="en-US" sz="1000" b="0" dirty="0">
                    <a:latin typeface="Avenir Next" panose="020B0503020202020204" pitchFamily="34" charset="0"/>
                  </a:rPr>
                  <a:t>fine ⊥ granularity   </a:t>
                </a:r>
                <a:r>
                  <a:rPr sz="1000" b="0" dirty="0">
                    <a:latin typeface="Avenir Next" panose="020B0503020202020204" pitchFamily="34" charset="0"/>
                  </a:rPr>
                  <a:t>                                          </a:t>
                </a:r>
              </a:p>
            </p:txBody>
          </p:sp>
          <p:sp>
            <p:nvSpPr>
              <p:cNvPr id="114" name="TextBox 74">
                <a:extLst>
                  <a:ext uri="{FF2B5EF4-FFF2-40B4-BE49-F238E27FC236}">
                    <a16:creationId xmlns:a16="http://schemas.microsoft.com/office/drawing/2014/main" id="{D9D20EF6-BEC4-D742-A54D-22681E81AA18}"/>
                  </a:ext>
                </a:extLst>
              </p:cNvPr>
              <p:cNvSpPr txBox="1"/>
              <p:nvPr/>
            </p:nvSpPr>
            <p:spPr>
              <a:xfrm>
                <a:off x="907430" y="4783814"/>
                <a:ext cx="2097602" cy="40010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>
                  <a:lnSpc>
                    <a:spcPct val="130000"/>
                  </a:lnSpc>
                  <a:defRPr sz="1200" b="1"/>
                </a:lvl1pPr>
              </a:lstStyle>
              <a:p>
                <a:pPr algn="ctr">
                  <a:lnSpc>
                    <a:spcPct val="100000"/>
                  </a:lnSpc>
                </a:pPr>
                <a:r>
                  <a:rPr lang="en-US" sz="1000" b="0" dirty="0" err="1">
                    <a:latin typeface="Avenir Next" panose="020B0503020202020204" pitchFamily="34" charset="0"/>
                  </a:rPr>
                  <a:t>LAr</a:t>
                </a:r>
                <a:r>
                  <a:rPr lang="en-US" sz="1000" b="0" dirty="0">
                    <a:latin typeface="Avenir Next" panose="020B0503020202020204" pitchFamily="34" charset="0"/>
                  </a:rPr>
                  <a:t> multilayer electrode design for // segmentation</a:t>
                </a:r>
              </a:p>
            </p:txBody>
          </p:sp>
          <p:sp>
            <p:nvSpPr>
              <p:cNvPr id="115" name="TextBox 74">
                <a:extLst>
                  <a:ext uri="{FF2B5EF4-FFF2-40B4-BE49-F238E27FC236}">
                    <a16:creationId xmlns:a16="http://schemas.microsoft.com/office/drawing/2014/main" id="{410CD7DD-6791-0445-B112-1315B9CEB5AB}"/>
                  </a:ext>
                </a:extLst>
              </p:cNvPr>
              <p:cNvSpPr txBox="1"/>
              <p:nvPr/>
            </p:nvSpPr>
            <p:spPr>
              <a:xfrm>
                <a:off x="5930504" y="4841756"/>
                <a:ext cx="2505314" cy="40010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>
                  <a:lnSpc>
                    <a:spcPct val="130000"/>
                  </a:lnSpc>
                  <a:defRPr sz="1200" b="1"/>
                </a:lvl1pPr>
              </a:lstStyle>
              <a:p>
                <a:pPr algn="ctr">
                  <a:lnSpc>
                    <a:spcPct val="100000"/>
                  </a:lnSpc>
                </a:pPr>
                <a:r>
                  <a:rPr lang="en-US" sz="1000" b="0" dirty="0">
                    <a:latin typeface="Avenir Next" panose="020B0503020202020204" pitchFamily="34" charset="0"/>
                  </a:rPr>
                  <a:t>Homogenous DR EM with</a:t>
                </a:r>
              </a:p>
              <a:p>
                <a:pPr algn="ctr">
                  <a:lnSpc>
                    <a:spcPct val="100000"/>
                  </a:lnSpc>
                </a:pPr>
                <a:r>
                  <a:rPr lang="en-US" sz="1000" b="0" dirty="0">
                    <a:latin typeface="Avenir Next" panose="020B0503020202020204" pitchFamily="34" charset="0"/>
                  </a:rPr>
                  <a:t>fine ⊥ granularity   </a:t>
                </a:r>
                <a:r>
                  <a:rPr sz="1000" b="0" dirty="0">
                    <a:latin typeface="Avenir Next" panose="020B0503020202020204" pitchFamily="34" charset="0"/>
                  </a:rPr>
                  <a:t>                                          </a:t>
                </a:r>
              </a:p>
            </p:txBody>
          </p:sp>
          <p:sp>
            <p:nvSpPr>
              <p:cNvPr id="116" name="TextBox 74">
                <a:extLst>
                  <a:ext uri="{FF2B5EF4-FFF2-40B4-BE49-F238E27FC236}">
                    <a16:creationId xmlns:a16="http://schemas.microsoft.com/office/drawing/2014/main" id="{28C1FB51-CA93-204C-B364-FC08C09E0E30}"/>
                  </a:ext>
                </a:extLst>
              </p:cNvPr>
              <p:cNvSpPr txBox="1"/>
              <p:nvPr/>
            </p:nvSpPr>
            <p:spPr>
              <a:xfrm>
                <a:off x="8725316" y="2767058"/>
                <a:ext cx="2505314" cy="24621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>
                  <a:lnSpc>
                    <a:spcPct val="130000"/>
                  </a:lnSpc>
                  <a:defRPr sz="1200" b="1"/>
                </a:lvl1pPr>
              </a:lstStyle>
              <a:p>
                <a:pPr algn="ctr">
                  <a:lnSpc>
                    <a:spcPct val="100000"/>
                  </a:lnSpc>
                </a:pPr>
                <a:r>
                  <a:rPr lang="en-US" sz="1000" b="0" dirty="0">
                    <a:latin typeface="Avenir Next" panose="020B0503020202020204" pitchFamily="34" charset="0"/>
                  </a:rPr>
                  <a:t>Homogenous DR EM + DR Hadronic  </a:t>
                </a:r>
                <a:r>
                  <a:rPr sz="1000" b="0" dirty="0">
                    <a:latin typeface="Avenir Next" panose="020B0503020202020204" pitchFamily="34" charset="0"/>
                  </a:rPr>
                  <a:t>                                          </a:t>
                </a:r>
              </a:p>
            </p:txBody>
          </p:sp>
          <p:sp>
            <p:nvSpPr>
              <p:cNvPr id="117" name="TextBox 74">
                <a:extLst>
                  <a:ext uri="{FF2B5EF4-FFF2-40B4-BE49-F238E27FC236}">
                    <a16:creationId xmlns:a16="http://schemas.microsoft.com/office/drawing/2014/main" id="{FE9CC5A7-D158-7941-8445-FBB2603E0FEA}"/>
                  </a:ext>
                </a:extLst>
              </p:cNvPr>
              <p:cNvSpPr txBox="1"/>
              <p:nvPr/>
            </p:nvSpPr>
            <p:spPr>
              <a:xfrm>
                <a:off x="8909030" y="4781427"/>
                <a:ext cx="2505314" cy="40010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>
                  <a:lnSpc>
                    <a:spcPct val="130000"/>
                  </a:lnSpc>
                  <a:defRPr sz="1200" b="1"/>
                </a:lvl1pPr>
              </a:lstStyle>
              <a:p>
                <a:pPr algn="ctr">
                  <a:lnSpc>
                    <a:spcPct val="100000"/>
                  </a:lnSpc>
                </a:pPr>
                <a:r>
                  <a:rPr lang="en-US" sz="1000" b="0" dirty="0">
                    <a:latin typeface="Avenir Next" panose="020B0503020202020204" pitchFamily="34" charset="0"/>
                  </a:rPr>
                  <a:t>Homogenous hadronic   </a:t>
                </a:r>
              </a:p>
              <a:p>
                <a:pPr algn="ctr">
                  <a:lnSpc>
                    <a:spcPct val="100000"/>
                  </a:lnSpc>
                </a:pPr>
                <a:r>
                  <a:rPr lang="en-US" sz="1000" b="0" dirty="0">
                    <a:latin typeface="Avenir Next" panose="020B0503020202020204" pitchFamily="34" charset="0"/>
                  </a:rPr>
                  <a:t>⊥ &amp; // granularity</a:t>
                </a:r>
                <a:r>
                  <a:rPr sz="1000" b="0" dirty="0">
                    <a:latin typeface="Avenir Next" panose="020B0503020202020204" pitchFamily="34" charset="0"/>
                  </a:rPr>
                  <a:t>                                          </a:t>
                </a:r>
              </a:p>
            </p:txBody>
          </p:sp>
          <p:grpSp>
            <p:nvGrpSpPr>
              <p:cNvPr id="2" name="Groupe 1">
                <a:extLst>
                  <a:ext uri="{FF2B5EF4-FFF2-40B4-BE49-F238E27FC236}">
                    <a16:creationId xmlns:a16="http://schemas.microsoft.com/office/drawing/2014/main" id="{2259AB7B-1FD3-E14D-ACE0-4603B64238CC}"/>
                  </a:ext>
                </a:extLst>
              </p:cNvPr>
              <p:cNvGrpSpPr/>
              <p:nvPr/>
            </p:nvGrpSpPr>
            <p:grpSpPr>
              <a:xfrm>
                <a:off x="8764702" y="5182358"/>
                <a:ext cx="2485016" cy="1537934"/>
                <a:chOff x="8866302" y="5182358"/>
                <a:chExt cx="2485016" cy="1537934"/>
              </a:xfrm>
            </p:grpSpPr>
            <p:pic>
              <p:nvPicPr>
                <p:cNvPr id="81" name="Image 80">
                  <a:extLst>
                    <a:ext uri="{FF2B5EF4-FFF2-40B4-BE49-F238E27FC236}">
                      <a16:creationId xmlns:a16="http://schemas.microsoft.com/office/drawing/2014/main" id="{FBF1DCD3-6453-5245-A749-9C1746DB833D}"/>
                    </a:ext>
                  </a:extLst>
                </p:cNvPr>
                <p:cNvPicPr>
                  <a:picLocks/>
                </p:cNvPicPr>
                <p:nvPr/>
              </p:nvPicPr>
              <p:blipFill rotWithShape="1">
                <a:blip r:embed="rId9"/>
                <a:srcRect l="2297" t="16982" r="46990" b="3854"/>
                <a:stretch/>
              </p:blipFill>
              <p:spPr>
                <a:xfrm>
                  <a:off x="8866302" y="5182358"/>
                  <a:ext cx="1523738" cy="1537934"/>
                </a:xfrm>
                <a:prstGeom prst="rect">
                  <a:avLst/>
                </a:prstGeom>
              </p:spPr>
            </p:pic>
            <p:pic>
              <p:nvPicPr>
                <p:cNvPr id="22" name="Image 21">
                  <a:extLst>
                    <a:ext uri="{FF2B5EF4-FFF2-40B4-BE49-F238E27FC236}">
                      <a16:creationId xmlns:a16="http://schemas.microsoft.com/office/drawing/2014/main" id="{8FFF11B6-C85C-5548-8F69-4F16E47DD8E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9"/>
                <a:srcRect l="54731" t="5400" b="29274"/>
                <a:stretch/>
              </p:blipFill>
              <p:spPr>
                <a:xfrm>
                  <a:off x="10399596" y="5316276"/>
                  <a:ext cx="951722" cy="1020726"/>
                </a:xfrm>
                <a:prstGeom prst="rect">
                  <a:avLst/>
                </a:prstGeom>
              </p:spPr>
            </p:pic>
          </p:grpSp>
        </p:grpSp>
      </p:grp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BEB750E-0627-E14F-9E86-48537B8C8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259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1FD0372C-1D7C-3743-92D2-9959C6017BB5}"/>
              </a:ext>
            </a:extLst>
          </p:cNvPr>
          <p:cNvGrpSpPr/>
          <p:nvPr/>
        </p:nvGrpSpPr>
        <p:grpSpPr>
          <a:xfrm>
            <a:off x="540000" y="163429"/>
            <a:ext cx="11110800" cy="660407"/>
            <a:chOff x="540000" y="163429"/>
            <a:chExt cx="11110800" cy="66040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51F50C6-5F0C-224A-B4C1-8B595DDF0611}"/>
                </a:ext>
              </a:extLst>
            </p:cNvPr>
            <p:cNvSpPr/>
            <p:nvPr/>
          </p:nvSpPr>
          <p:spPr>
            <a:xfrm>
              <a:off x="540000" y="163429"/>
              <a:ext cx="1111080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200" dirty="0">
                  <a:latin typeface="Avenir Next" panose="020B0503020202020204" pitchFamily="34" charset="0"/>
                  <a:sym typeface="Wingdings"/>
                </a:rPr>
                <a:t>Calorimetry Particle Flow &amp; Dual EM/Had. in all concepts </a:t>
              </a:r>
            </a:p>
          </p:txBody>
        </p: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F51985CD-84E3-7546-8710-19B67726338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1200" y="809760"/>
              <a:ext cx="11109600" cy="14076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07B46466-837E-644A-85B1-09379D0BEFCE}"/>
              </a:ext>
            </a:extLst>
          </p:cNvPr>
          <p:cNvSpPr/>
          <p:nvPr/>
        </p:nvSpPr>
        <p:spPr>
          <a:xfrm>
            <a:off x="540001" y="1024321"/>
            <a:ext cx="11110800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Different sampling concept are reaching similar ballpark performance, while homogenous design can provide ultimate energy resolution, especially for </a:t>
            </a:r>
            <a:r>
              <a:rPr lang="en-US" sz="2000" dirty="0" err="1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γs</a:t>
            </a:r>
            <a:endParaRPr lang="en-US" sz="2000" dirty="0">
              <a:latin typeface="Avenir Next" panose="020B0503020202020204" pitchFamily="34" charset="0"/>
              <a:cs typeface="Arial" panose="020B0604020202020204" pitchFamily="34" charset="0"/>
              <a:sym typeface="Wingdings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Novel designs, heterogenous, can drive experimental choices toward specific environment (background, PU) &amp; physics focus e/</a:t>
            </a:r>
            <a:r>
              <a:rPr lang="en-US" sz="2000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γ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, jets, momentum range…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EF01FFEF-6F9A-5247-972D-F1FC34ECC378}"/>
              </a:ext>
            </a:extLst>
          </p:cNvPr>
          <p:cNvGrpSpPr/>
          <p:nvPr/>
        </p:nvGrpSpPr>
        <p:grpSpPr>
          <a:xfrm>
            <a:off x="543859" y="2443752"/>
            <a:ext cx="10870485" cy="4207823"/>
            <a:chOff x="543859" y="2619116"/>
            <a:chExt cx="10870485" cy="4207823"/>
          </a:xfrm>
        </p:grpSpPr>
        <p:pic>
          <p:nvPicPr>
            <p:cNvPr id="76" name="Picture 5">
              <a:extLst>
                <a:ext uri="{FF2B5EF4-FFF2-40B4-BE49-F238E27FC236}">
                  <a16:creationId xmlns:a16="http://schemas.microsoft.com/office/drawing/2014/main" id="{1B7826CE-C826-0C47-981B-43149AD0B1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16458" y="3004840"/>
              <a:ext cx="2734859" cy="1765953"/>
            </a:xfrm>
            <a:prstGeom prst="rect">
              <a:avLst/>
            </a:prstGeom>
          </p:spPr>
        </p:pic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AEB0AFE5-EA3A-D242-963D-2C6B5CAC85F0}"/>
                </a:ext>
              </a:extLst>
            </p:cNvPr>
            <p:cNvGrpSpPr/>
            <p:nvPr/>
          </p:nvGrpSpPr>
          <p:grpSpPr>
            <a:xfrm>
              <a:off x="543859" y="2619116"/>
              <a:ext cx="10870485" cy="4207823"/>
              <a:chOff x="543859" y="2619116"/>
              <a:chExt cx="10870485" cy="4207823"/>
            </a:xfrm>
          </p:grpSpPr>
          <p:pic>
            <p:nvPicPr>
              <p:cNvPr id="108" name="Image 107">
                <a:extLst>
                  <a:ext uri="{FF2B5EF4-FFF2-40B4-BE49-F238E27FC236}">
                    <a16:creationId xmlns:a16="http://schemas.microsoft.com/office/drawing/2014/main" id="{93594494-CA25-6345-8CDC-3BFA23A813ED}"/>
                  </a:ext>
                </a:extLst>
              </p:cNvPr>
              <p:cNvPicPr>
                <a:picLocks/>
              </p:cNvPicPr>
              <p:nvPr/>
            </p:nvPicPr>
            <p:blipFill rotWithShape="1">
              <a:blip r:embed="rId4"/>
              <a:srcRect l="67305"/>
              <a:stretch/>
            </p:blipFill>
            <p:spPr>
              <a:xfrm>
                <a:off x="6118411" y="5184439"/>
                <a:ext cx="2129500" cy="1512000"/>
              </a:xfrm>
              <a:prstGeom prst="rect">
                <a:avLst/>
              </a:prstGeom>
            </p:spPr>
          </p:pic>
          <p:pic>
            <p:nvPicPr>
              <p:cNvPr id="75" name="Image 74">
                <a:extLst>
                  <a:ext uri="{FF2B5EF4-FFF2-40B4-BE49-F238E27FC236}">
                    <a16:creationId xmlns:a16="http://schemas.microsoft.com/office/drawing/2014/main" id="{D53EFF94-7282-1A4E-8B2D-53C41E36FC66}"/>
                  </a:ext>
                </a:extLst>
              </p:cNvPr>
              <p:cNvPicPr>
                <a:picLocks/>
              </p:cNvPicPr>
              <p:nvPr/>
            </p:nvPicPr>
            <p:blipFill rotWithShape="1">
              <a:blip r:embed="rId5"/>
              <a:srcRect l="7541" t="14684" r="62762"/>
              <a:stretch/>
            </p:blipFill>
            <p:spPr>
              <a:xfrm>
                <a:off x="6216560" y="2927838"/>
                <a:ext cx="2084186" cy="1944000"/>
              </a:xfrm>
              <a:prstGeom prst="rect">
                <a:avLst/>
              </a:prstGeom>
            </p:spPr>
          </p:pic>
          <p:pic>
            <p:nvPicPr>
              <p:cNvPr id="77" name="Image 76">
                <a:extLst>
                  <a:ext uri="{FF2B5EF4-FFF2-40B4-BE49-F238E27FC236}">
                    <a16:creationId xmlns:a16="http://schemas.microsoft.com/office/drawing/2014/main" id="{2980A52F-DDD8-3941-9556-B3C481E7048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52231" t="14034" r="6828"/>
              <a:stretch/>
            </p:blipFill>
            <p:spPr>
              <a:xfrm>
                <a:off x="3541157" y="5156266"/>
                <a:ext cx="2212966" cy="1590119"/>
              </a:xfrm>
              <a:prstGeom prst="rect">
                <a:avLst/>
              </a:prstGeom>
            </p:spPr>
          </p:pic>
          <p:pic>
            <p:nvPicPr>
              <p:cNvPr id="100" name="Image 99">
                <a:extLst>
                  <a:ext uri="{FF2B5EF4-FFF2-40B4-BE49-F238E27FC236}">
                    <a16:creationId xmlns:a16="http://schemas.microsoft.com/office/drawing/2014/main" id="{4A9C3904-9A68-E343-A3EB-5DC510B40AF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3178"/>
              <a:stretch/>
            </p:blipFill>
            <p:spPr>
              <a:xfrm>
                <a:off x="543859" y="4996173"/>
                <a:ext cx="2559856" cy="1830766"/>
              </a:xfrm>
              <a:prstGeom prst="rect">
                <a:avLst/>
              </a:prstGeom>
            </p:spPr>
          </p:pic>
          <p:pic>
            <p:nvPicPr>
              <p:cNvPr id="103" name="Image 102">
                <a:extLst>
                  <a:ext uri="{FF2B5EF4-FFF2-40B4-BE49-F238E27FC236}">
                    <a16:creationId xmlns:a16="http://schemas.microsoft.com/office/drawing/2014/main" id="{AAAB931E-6C1D-0643-8206-CE092277AE9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9236" t="8378" r="10678"/>
              <a:stretch/>
            </p:blipFill>
            <p:spPr>
              <a:xfrm>
                <a:off x="981161" y="3008449"/>
                <a:ext cx="2102541" cy="1701150"/>
              </a:xfrm>
              <a:prstGeom prst="rect">
                <a:avLst/>
              </a:prstGeom>
            </p:spPr>
          </p:pic>
          <p:pic>
            <p:nvPicPr>
              <p:cNvPr id="107" name="Image 106">
                <a:extLst>
                  <a:ext uri="{FF2B5EF4-FFF2-40B4-BE49-F238E27FC236}">
                    <a16:creationId xmlns:a16="http://schemas.microsoft.com/office/drawing/2014/main" id="{7A8D4CBC-30C3-924F-8474-8B3F89CC0B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620632" y="3039283"/>
                <a:ext cx="2058998" cy="1670316"/>
              </a:xfrm>
              <a:prstGeom prst="rect">
                <a:avLst/>
              </a:prstGeom>
            </p:spPr>
          </p:pic>
          <p:sp>
            <p:nvSpPr>
              <p:cNvPr id="109" name="TextBox 74">
                <a:extLst>
                  <a:ext uri="{FF2B5EF4-FFF2-40B4-BE49-F238E27FC236}">
                    <a16:creationId xmlns:a16="http://schemas.microsoft.com/office/drawing/2014/main" id="{9F0C742E-4769-9E4D-94B3-508FAE8AB88D}"/>
                  </a:ext>
                </a:extLst>
              </p:cNvPr>
              <p:cNvSpPr txBox="1"/>
              <p:nvPr/>
            </p:nvSpPr>
            <p:spPr>
              <a:xfrm>
                <a:off x="1186611" y="2619116"/>
                <a:ext cx="1691641" cy="40010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>
                  <a:lnSpc>
                    <a:spcPct val="130000"/>
                  </a:lnSpc>
                  <a:defRPr sz="1200" b="1"/>
                </a:lvl1pPr>
              </a:lstStyle>
              <a:p>
                <a:pPr algn="ctr">
                  <a:lnSpc>
                    <a:spcPct val="100000"/>
                  </a:lnSpc>
                </a:pPr>
                <a:r>
                  <a:rPr lang="en-US" sz="1000" b="0" dirty="0">
                    <a:latin typeface="Avenir Next" panose="020B0503020202020204" pitchFamily="34" charset="0"/>
                  </a:rPr>
                  <a:t>High ⊥ &amp; // granularity </a:t>
                </a:r>
              </a:p>
              <a:p>
                <a:pPr algn="ctr">
                  <a:lnSpc>
                    <a:spcPct val="100000"/>
                  </a:lnSpc>
                </a:pPr>
                <a:r>
                  <a:rPr lang="en-US" sz="1000" b="0" dirty="0">
                    <a:latin typeface="Avenir Next" panose="020B0503020202020204" pitchFamily="34" charset="0"/>
                  </a:rPr>
                  <a:t>Si-pads/</a:t>
                </a:r>
                <a:r>
                  <a:rPr lang="en-US" sz="1000" b="0" dirty="0" err="1">
                    <a:latin typeface="Avenir Next" panose="020B0503020202020204" pitchFamily="34" charset="0"/>
                  </a:rPr>
                  <a:t>Scint</a:t>
                </a:r>
                <a:r>
                  <a:rPr lang="en-US" sz="1000" b="0" dirty="0">
                    <a:latin typeface="Avenir Next" panose="020B0503020202020204" pitchFamily="34" charset="0"/>
                  </a:rPr>
                  <a:t> tiles</a:t>
                </a:r>
                <a:r>
                  <a:rPr sz="1000" b="0" dirty="0">
                    <a:latin typeface="Avenir Next" panose="020B0503020202020204" pitchFamily="34" charset="0"/>
                  </a:rPr>
                  <a:t>                                          </a:t>
                </a:r>
                <a:endParaRPr lang="en-US" sz="1000" b="0" dirty="0">
                  <a:latin typeface="Avenir Next" panose="020B0503020202020204" pitchFamily="34" charset="0"/>
                </a:endParaRPr>
              </a:p>
            </p:txBody>
          </p:sp>
          <p:sp>
            <p:nvSpPr>
              <p:cNvPr id="111" name="TextBox 74">
                <a:extLst>
                  <a:ext uri="{FF2B5EF4-FFF2-40B4-BE49-F238E27FC236}">
                    <a16:creationId xmlns:a16="http://schemas.microsoft.com/office/drawing/2014/main" id="{7C61C957-BF79-9545-8FC5-8D17D040CD90}"/>
                  </a:ext>
                </a:extLst>
              </p:cNvPr>
              <p:cNvSpPr txBox="1"/>
              <p:nvPr/>
            </p:nvSpPr>
            <p:spPr>
              <a:xfrm>
                <a:off x="3626347" y="2635563"/>
                <a:ext cx="2047568" cy="44627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>
                  <a:lnSpc>
                    <a:spcPct val="130000"/>
                  </a:lnSpc>
                  <a:defRPr sz="1200" b="1"/>
                </a:lvl1pPr>
              </a:lstStyle>
              <a:p>
                <a:pPr algn="ctr"/>
                <a:r>
                  <a:rPr lang="en-US" sz="1000" b="0" dirty="0">
                    <a:latin typeface="Avenir Next" panose="020B0503020202020204" pitchFamily="34" charset="0"/>
                  </a:rPr>
                  <a:t>Shashlik EM concept with </a:t>
                </a:r>
              </a:p>
              <a:p>
                <a:pPr algn="ctr">
                  <a:lnSpc>
                    <a:spcPct val="100000"/>
                  </a:lnSpc>
                </a:pPr>
                <a:r>
                  <a:rPr lang="en-US" sz="1000" b="0" dirty="0">
                    <a:latin typeface="Avenir Next" panose="020B0503020202020204" pitchFamily="34" charset="0"/>
                  </a:rPr>
                  <a:t>fine ⊥ granularity</a:t>
                </a:r>
                <a:r>
                  <a:rPr sz="1000" b="0" dirty="0">
                    <a:latin typeface="Avenir Next" panose="020B0503020202020204" pitchFamily="34" charset="0"/>
                  </a:rPr>
                  <a:t> </a:t>
                </a:r>
              </a:p>
            </p:txBody>
          </p:sp>
          <p:sp>
            <p:nvSpPr>
              <p:cNvPr id="112" name="TextBox 74">
                <a:extLst>
                  <a:ext uri="{FF2B5EF4-FFF2-40B4-BE49-F238E27FC236}">
                    <a16:creationId xmlns:a16="http://schemas.microsoft.com/office/drawing/2014/main" id="{85DFCBA9-F9EB-A44B-B52D-B47E256AEADE}"/>
                  </a:ext>
                </a:extLst>
              </p:cNvPr>
              <p:cNvSpPr txBox="1"/>
              <p:nvPr/>
            </p:nvSpPr>
            <p:spPr>
              <a:xfrm>
                <a:off x="3598839" y="4818673"/>
                <a:ext cx="2097602" cy="44627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>
                  <a:lnSpc>
                    <a:spcPct val="130000"/>
                  </a:lnSpc>
                  <a:defRPr sz="1200" b="1"/>
                </a:lvl1pPr>
              </a:lstStyle>
              <a:p>
                <a:pPr algn="ctr"/>
                <a:r>
                  <a:rPr lang="en-US" sz="1000" b="0" dirty="0">
                    <a:latin typeface="Avenir Next" panose="020B0503020202020204" pitchFamily="34" charset="0"/>
                  </a:rPr>
                  <a:t>Shashlik EM concept</a:t>
                </a:r>
              </a:p>
              <a:p>
                <a:pPr algn="ctr">
                  <a:lnSpc>
                    <a:spcPct val="100000"/>
                  </a:lnSpc>
                </a:pPr>
                <a:r>
                  <a:rPr lang="en-US" sz="1000" b="0" dirty="0">
                    <a:latin typeface="Avenir Next" panose="020B0503020202020204" pitchFamily="34" charset="0"/>
                  </a:rPr>
                  <a:t> extended to DR</a:t>
                </a:r>
                <a:endParaRPr sz="1000" b="0" dirty="0">
                  <a:latin typeface="Avenir Next" panose="020B0503020202020204" pitchFamily="34" charset="0"/>
                </a:endParaRPr>
              </a:p>
            </p:txBody>
          </p:sp>
          <p:sp>
            <p:nvSpPr>
              <p:cNvPr id="113" name="TextBox 74">
                <a:extLst>
                  <a:ext uri="{FF2B5EF4-FFF2-40B4-BE49-F238E27FC236}">
                    <a16:creationId xmlns:a16="http://schemas.microsoft.com/office/drawing/2014/main" id="{692A695F-3A4D-484B-82B8-F0EA26226E33}"/>
                  </a:ext>
                </a:extLst>
              </p:cNvPr>
              <p:cNvSpPr txBox="1"/>
              <p:nvPr/>
            </p:nvSpPr>
            <p:spPr>
              <a:xfrm>
                <a:off x="6005996" y="2668530"/>
                <a:ext cx="2505314" cy="40010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>
                  <a:lnSpc>
                    <a:spcPct val="130000"/>
                  </a:lnSpc>
                  <a:defRPr sz="1200" b="1"/>
                </a:lvl1pPr>
              </a:lstStyle>
              <a:p>
                <a:pPr algn="ctr">
                  <a:lnSpc>
                    <a:spcPct val="100000"/>
                  </a:lnSpc>
                </a:pPr>
                <a:r>
                  <a:rPr lang="en-US" sz="1000" b="0" dirty="0">
                    <a:latin typeface="Avenir Next" panose="020B0503020202020204" pitchFamily="34" charset="0"/>
                  </a:rPr>
                  <a:t>Spaghetti concept </a:t>
                </a:r>
              </a:p>
              <a:p>
                <a:pPr algn="ctr">
                  <a:lnSpc>
                    <a:spcPct val="100000"/>
                  </a:lnSpc>
                </a:pPr>
                <a:r>
                  <a:rPr lang="en-US" sz="1000" b="0" dirty="0">
                    <a:latin typeface="Avenir Next" panose="020B0503020202020204" pitchFamily="34" charset="0"/>
                  </a:rPr>
                  <a:t>fine ⊥ granularity   </a:t>
                </a:r>
                <a:r>
                  <a:rPr sz="1000" b="0" dirty="0">
                    <a:latin typeface="Avenir Next" panose="020B0503020202020204" pitchFamily="34" charset="0"/>
                  </a:rPr>
                  <a:t>                                          </a:t>
                </a:r>
              </a:p>
            </p:txBody>
          </p:sp>
          <p:sp>
            <p:nvSpPr>
              <p:cNvPr id="114" name="TextBox 74">
                <a:extLst>
                  <a:ext uri="{FF2B5EF4-FFF2-40B4-BE49-F238E27FC236}">
                    <a16:creationId xmlns:a16="http://schemas.microsoft.com/office/drawing/2014/main" id="{D9D20EF6-BEC4-D742-A54D-22681E81AA18}"/>
                  </a:ext>
                </a:extLst>
              </p:cNvPr>
              <p:cNvSpPr txBox="1"/>
              <p:nvPr/>
            </p:nvSpPr>
            <p:spPr>
              <a:xfrm>
                <a:off x="907430" y="4783814"/>
                <a:ext cx="2097602" cy="40010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>
                  <a:lnSpc>
                    <a:spcPct val="130000"/>
                  </a:lnSpc>
                  <a:defRPr sz="1200" b="1"/>
                </a:lvl1pPr>
              </a:lstStyle>
              <a:p>
                <a:pPr algn="ctr">
                  <a:lnSpc>
                    <a:spcPct val="100000"/>
                  </a:lnSpc>
                </a:pPr>
                <a:r>
                  <a:rPr lang="en-US" sz="1000" b="0" dirty="0" err="1">
                    <a:latin typeface="Avenir Next" panose="020B0503020202020204" pitchFamily="34" charset="0"/>
                  </a:rPr>
                  <a:t>LAr</a:t>
                </a:r>
                <a:r>
                  <a:rPr lang="en-US" sz="1000" b="0" dirty="0">
                    <a:latin typeface="Avenir Next" panose="020B0503020202020204" pitchFamily="34" charset="0"/>
                  </a:rPr>
                  <a:t> multilayer electrode design for // segmentation</a:t>
                </a:r>
              </a:p>
            </p:txBody>
          </p:sp>
          <p:sp>
            <p:nvSpPr>
              <p:cNvPr id="115" name="TextBox 74">
                <a:extLst>
                  <a:ext uri="{FF2B5EF4-FFF2-40B4-BE49-F238E27FC236}">
                    <a16:creationId xmlns:a16="http://schemas.microsoft.com/office/drawing/2014/main" id="{410CD7DD-6791-0445-B112-1315B9CEB5AB}"/>
                  </a:ext>
                </a:extLst>
              </p:cNvPr>
              <p:cNvSpPr txBox="1"/>
              <p:nvPr/>
            </p:nvSpPr>
            <p:spPr>
              <a:xfrm>
                <a:off x="5930504" y="4841756"/>
                <a:ext cx="2505314" cy="40010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>
                  <a:lnSpc>
                    <a:spcPct val="130000"/>
                  </a:lnSpc>
                  <a:defRPr sz="1200" b="1"/>
                </a:lvl1pPr>
              </a:lstStyle>
              <a:p>
                <a:pPr algn="ctr">
                  <a:lnSpc>
                    <a:spcPct val="100000"/>
                  </a:lnSpc>
                </a:pPr>
                <a:r>
                  <a:rPr lang="en-US" sz="1000" b="0" dirty="0">
                    <a:latin typeface="Avenir Next" panose="020B0503020202020204" pitchFamily="34" charset="0"/>
                  </a:rPr>
                  <a:t>Homogenous DR EM with</a:t>
                </a:r>
              </a:p>
              <a:p>
                <a:pPr algn="ctr">
                  <a:lnSpc>
                    <a:spcPct val="100000"/>
                  </a:lnSpc>
                </a:pPr>
                <a:r>
                  <a:rPr lang="en-US" sz="1000" b="0" dirty="0">
                    <a:latin typeface="Avenir Next" panose="020B0503020202020204" pitchFamily="34" charset="0"/>
                  </a:rPr>
                  <a:t>fine ⊥ granularity   </a:t>
                </a:r>
                <a:r>
                  <a:rPr sz="1000" b="0" dirty="0">
                    <a:latin typeface="Avenir Next" panose="020B0503020202020204" pitchFamily="34" charset="0"/>
                  </a:rPr>
                  <a:t>                                          </a:t>
                </a:r>
              </a:p>
            </p:txBody>
          </p:sp>
          <p:sp>
            <p:nvSpPr>
              <p:cNvPr id="116" name="TextBox 74">
                <a:extLst>
                  <a:ext uri="{FF2B5EF4-FFF2-40B4-BE49-F238E27FC236}">
                    <a16:creationId xmlns:a16="http://schemas.microsoft.com/office/drawing/2014/main" id="{28C1FB51-CA93-204C-B364-FC08C09E0E30}"/>
                  </a:ext>
                </a:extLst>
              </p:cNvPr>
              <p:cNvSpPr txBox="1"/>
              <p:nvPr/>
            </p:nvSpPr>
            <p:spPr>
              <a:xfrm>
                <a:off x="8725316" y="2767058"/>
                <a:ext cx="2505314" cy="24621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>
                  <a:lnSpc>
                    <a:spcPct val="130000"/>
                  </a:lnSpc>
                  <a:defRPr sz="1200" b="1"/>
                </a:lvl1pPr>
              </a:lstStyle>
              <a:p>
                <a:pPr algn="ctr">
                  <a:lnSpc>
                    <a:spcPct val="100000"/>
                  </a:lnSpc>
                </a:pPr>
                <a:r>
                  <a:rPr lang="en-US" sz="1000" b="0" dirty="0">
                    <a:latin typeface="Avenir Next" panose="020B0503020202020204" pitchFamily="34" charset="0"/>
                  </a:rPr>
                  <a:t>Homogenous DR EM + DR Hadronic  </a:t>
                </a:r>
                <a:r>
                  <a:rPr sz="1000" b="0" dirty="0">
                    <a:latin typeface="Avenir Next" panose="020B0503020202020204" pitchFamily="34" charset="0"/>
                  </a:rPr>
                  <a:t>                                          </a:t>
                </a:r>
              </a:p>
            </p:txBody>
          </p:sp>
          <p:sp>
            <p:nvSpPr>
              <p:cNvPr id="117" name="TextBox 74">
                <a:extLst>
                  <a:ext uri="{FF2B5EF4-FFF2-40B4-BE49-F238E27FC236}">
                    <a16:creationId xmlns:a16="http://schemas.microsoft.com/office/drawing/2014/main" id="{FE9CC5A7-D158-7941-8445-FBB2603E0FEA}"/>
                  </a:ext>
                </a:extLst>
              </p:cNvPr>
              <p:cNvSpPr txBox="1"/>
              <p:nvPr/>
            </p:nvSpPr>
            <p:spPr>
              <a:xfrm>
                <a:off x="8909030" y="4781427"/>
                <a:ext cx="2505314" cy="40010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>
                  <a:lnSpc>
                    <a:spcPct val="130000"/>
                  </a:lnSpc>
                  <a:defRPr sz="1200" b="1"/>
                </a:lvl1pPr>
              </a:lstStyle>
              <a:p>
                <a:pPr algn="ctr">
                  <a:lnSpc>
                    <a:spcPct val="100000"/>
                  </a:lnSpc>
                </a:pPr>
                <a:r>
                  <a:rPr lang="en-US" sz="1000" b="0" dirty="0">
                    <a:latin typeface="Avenir Next" panose="020B0503020202020204" pitchFamily="34" charset="0"/>
                  </a:rPr>
                  <a:t>Homogenous hadronic   </a:t>
                </a:r>
              </a:p>
              <a:p>
                <a:pPr algn="ctr">
                  <a:lnSpc>
                    <a:spcPct val="100000"/>
                  </a:lnSpc>
                </a:pPr>
                <a:r>
                  <a:rPr lang="en-US" sz="1000" b="0" dirty="0">
                    <a:latin typeface="Avenir Next" panose="020B0503020202020204" pitchFamily="34" charset="0"/>
                  </a:rPr>
                  <a:t>⊥ &amp; // granularity</a:t>
                </a:r>
                <a:r>
                  <a:rPr sz="1000" b="0" dirty="0">
                    <a:latin typeface="Avenir Next" panose="020B0503020202020204" pitchFamily="34" charset="0"/>
                  </a:rPr>
                  <a:t>                                          </a:t>
                </a:r>
              </a:p>
            </p:txBody>
          </p:sp>
          <p:grpSp>
            <p:nvGrpSpPr>
              <p:cNvPr id="2" name="Groupe 1">
                <a:extLst>
                  <a:ext uri="{FF2B5EF4-FFF2-40B4-BE49-F238E27FC236}">
                    <a16:creationId xmlns:a16="http://schemas.microsoft.com/office/drawing/2014/main" id="{2259AB7B-1FD3-E14D-ACE0-4603B64238CC}"/>
                  </a:ext>
                </a:extLst>
              </p:cNvPr>
              <p:cNvGrpSpPr/>
              <p:nvPr/>
            </p:nvGrpSpPr>
            <p:grpSpPr>
              <a:xfrm>
                <a:off x="8764702" y="5182358"/>
                <a:ext cx="2485016" cy="1537934"/>
                <a:chOff x="8866302" y="5182358"/>
                <a:chExt cx="2485016" cy="1537934"/>
              </a:xfrm>
            </p:grpSpPr>
            <p:pic>
              <p:nvPicPr>
                <p:cNvPr id="81" name="Image 80">
                  <a:extLst>
                    <a:ext uri="{FF2B5EF4-FFF2-40B4-BE49-F238E27FC236}">
                      <a16:creationId xmlns:a16="http://schemas.microsoft.com/office/drawing/2014/main" id="{FBF1DCD3-6453-5245-A749-9C1746DB833D}"/>
                    </a:ext>
                  </a:extLst>
                </p:cNvPr>
                <p:cNvPicPr>
                  <a:picLocks/>
                </p:cNvPicPr>
                <p:nvPr/>
              </p:nvPicPr>
              <p:blipFill rotWithShape="1">
                <a:blip r:embed="rId9"/>
                <a:srcRect l="2297" t="16982" r="46990" b="3854"/>
                <a:stretch/>
              </p:blipFill>
              <p:spPr>
                <a:xfrm>
                  <a:off x="8866302" y="5182358"/>
                  <a:ext cx="1523738" cy="1537934"/>
                </a:xfrm>
                <a:prstGeom prst="rect">
                  <a:avLst/>
                </a:prstGeom>
              </p:spPr>
            </p:pic>
            <p:pic>
              <p:nvPicPr>
                <p:cNvPr id="22" name="Image 21">
                  <a:extLst>
                    <a:ext uri="{FF2B5EF4-FFF2-40B4-BE49-F238E27FC236}">
                      <a16:creationId xmlns:a16="http://schemas.microsoft.com/office/drawing/2014/main" id="{8FFF11B6-C85C-5548-8F69-4F16E47DD8E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9"/>
                <a:srcRect l="54731" t="5400" b="29274"/>
                <a:stretch/>
              </p:blipFill>
              <p:spPr>
                <a:xfrm>
                  <a:off x="10399596" y="5316276"/>
                  <a:ext cx="951722" cy="1020726"/>
                </a:xfrm>
                <a:prstGeom prst="rect">
                  <a:avLst/>
                </a:prstGeom>
              </p:spPr>
            </p:pic>
          </p:grpSp>
        </p:grpSp>
      </p:grp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BEB750E-0627-E14F-9E86-48537B8C8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1482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1FD0372C-1D7C-3743-92D2-9959C6017BB5}"/>
              </a:ext>
            </a:extLst>
          </p:cNvPr>
          <p:cNvGrpSpPr/>
          <p:nvPr/>
        </p:nvGrpSpPr>
        <p:grpSpPr>
          <a:xfrm>
            <a:off x="540000" y="163429"/>
            <a:ext cx="11110800" cy="660407"/>
            <a:chOff x="540000" y="163429"/>
            <a:chExt cx="11110800" cy="66040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51F50C6-5F0C-224A-B4C1-8B595DDF0611}"/>
                </a:ext>
              </a:extLst>
            </p:cNvPr>
            <p:cNvSpPr/>
            <p:nvPr/>
          </p:nvSpPr>
          <p:spPr>
            <a:xfrm>
              <a:off x="540000" y="163429"/>
              <a:ext cx="1111080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200" dirty="0">
                  <a:latin typeface="Avenir Next" panose="020B0503020202020204" pitchFamily="34" charset="0"/>
                  <a:sym typeface="Wingdings"/>
                </a:rPr>
                <a:t>5D calorimetry with ultrafast timing* </a:t>
              </a:r>
            </a:p>
          </p:txBody>
        </p: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F51985CD-84E3-7546-8710-19B67726338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1200" y="809760"/>
              <a:ext cx="11109600" cy="14076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07B46466-837E-644A-85B1-09379D0BEFCE}"/>
              </a:ext>
            </a:extLst>
          </p:cNvPr>
          <p:cNvSpPr/>
          <p:nvPr/>
        </p:nvSpPr>
        <p:spPr>
          <a:xfrm>
            <a:off x="436255" y="1044833"/>
            <a:ext cx="1131949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Several use cases, PU mitigation, 2γ-vertexing, shower origin (DR), separation of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Ceren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./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Scint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</a:rPr>
              <a:t>. in single material (O(10) GHz sampling) – shower reconstruction precision with ML techniques</a:t>
            </a:r>
          </a:p>
          <a:p>
            <a:pPr marL="742950" lvl="1" indent="-285750">
              <a:spcAft>
                <a:spcPts val="300"/>
              </a:spcAft>
              <a:buFont typeface="Wingdings" pitchFamily="2" charset="2"/>
              <a:buChar char="Ø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Silicon option, see slides 5 (LAPPD could be an option, see slide 15)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Scintillating/Cerenkov light devices**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New materials and doping: ex. SiO</a:t>
            </a:r>
            <a:r>
              <a:rPr lang="en-US" sz="1600" baseline="-250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2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:Ce</a:t>
            </a:r>
            <a:r>
              <a:rPr lang="en-US" sz="1600" baseline="-250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3 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provide both Cerenkov and Scintillation light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Nano materials: luminophore higher light yield, faster, more rad.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tol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. - quantum dots embedded in solution, polymer or on passive material surface, faster, possible tuning of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λ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-emission with dot size</a:t>
            </a:r>
          </a:p>
          <a:p>
            <a:pPr marL="1200150" lvl="2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Heterogenous materials, exploiting 3D printing for unconventional shapes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venir Next" panose="020B0503020202020204" pitchFamily="34" charset="0"/>
              <a:cs typeface="Arial" panose="020B0604020202020204" pitchFamily="34" charset="0"/>
              <a:sym typeface="Wingdings"/>
            </a:endParaRPr>
          </a:p>
          <a:p>
            <a:pPr marL="742950" lvl="1" indent="-285750"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Ultrafast analog or digital photoconverters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SiPM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venir Next" panose="020B0503020202020204" pitchFamily="34" charset="0"/>
              </a:rPr>
              <a:t>(SPAD) adapted to new materials, see slide 15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FA0EC34-A280-6E4E-956B-C501A208B33B}"/>
              </a:ext>
            </a:extLst>
          </p:cNvPr>
          <p:cNvSpPr txBox="1"/>
          <p:nvPr/>
        </p:nvSpPr>
        <p:spPr>
          <a:xfrm>
            <a:off x="0" y="6101043"/>
            <a:ext cx="1174757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latin typeface="Avenir Next" panose="020B0503020202020204" pitchFamily="34" charset="0"/>
              </a:rPr>
              <a:t>* First implementation @ </a:t>
            </a:r>
            <a:r>
              <a:rPr lang="en-US" sz="1400" i="1" dirty="0" err="1">
                <a:latin typeface="Avenir Next" panose="020B0503020202020204" pitchFamily="34" charset="0"/>
              </a:rPr>
              <a:t>σ</a:t>
            </a:r>
            <a:r>
              <a:rPr lang="en-US" sz="1400" i="1" baseline="-25000" dirty="0" err="1">
                <a:latin typeface="Avenir Next" panose="020B0503020202020204" pitchFamily="34" charset="0"/>
              </a:rPr>
              <a:t>t</a:t>
            </a:r>
            <a:r>
              <a:rPr lang="en-US" sz="1400" i="1" baseline="-25000" dirty="0">
                <a:latin typeface="Avenir Next" panose="020B0503020202020204" pitchFamily="34" charset="0"/>
              </a:rPr>
              <a:t> </a:t>
            </a:r>
            <a:r>
              <a:rPr lang="en-US" sz="1400" i="1" dirty="0">
                <a:latin typeface="Avenir Next" panose="020B0503020202020204" pitchFamily="34" charset="0"/>
              </a:rPr>
              <a:t>≃ 50 </a:t>
            </a:r>
            <a:r>
              <a:rPr lang="en-US" sz="1400" i="1" dirty="0" err="1">
                <a:latin typeface="Avenir Next" panose="020B0503020202020204" pitchFamily="34" charset="0"/>
              </a:rPr>
              <a:t>ps</a:t>
            </a:r>
            <a:r>
              <a:rPr lang="en-US" sz="1400" i="1" dirty="0">
                <a:latin typeface="Avenir Next" panose="020B0503020202020204" pitchFamily="34" charset="0"/>
              </a:rPr>
              <a:t> per cell in CMS HGC – overall precision depends on # cells (energy), 80 MHz sampling in CMS Crystal ECAL</a:t>
            </a:r>
          </a:p>
          <a:p>
            <a:r>
              <a:rPr lang="en-US" sz="1400" i="1" dirty="0">
                <a:latin typeface="Avenir Next" panose="020B0503020202020204" pitchFamily="34" charset="0"/>
              </a:rPr>
              <a:t>  Next step </a:t>
            </a:r>
            <a:r>
              <a:rPr lang="en-US" sz="1400" i="1" dirty="0" err="1">
                <a:latin typeface="Avenir Next" panose="020B0503020202020204" pitchFamily="34" charset="0"/>
              </a:rPr>
              <a:t>LHCb</a:t>
            </a:r>
            <a:r>
              <a:rPr lang="en-US" sz="1400" i="1" dirty="0">
                <a:latin typeface="Avenir Next" panose="020B0503020202020204" pitchFamily="34" charset="0"/>
              </a:rPr>
              <a:t> Upgrade-2 SPACAL, Shashlik design with </a:t>
            </a:r>
            <a:r>
              <a:rPr lang="en-US" sz="1400" i="1" dirty="0" err="1">
                <a:latin typeface="Avenir Next" panose="020B0503020202020204" pitchFamily="34" charset="0"/>
              </a:rPr>
              <a:t>σ</a:t>
            </a:r>
            <a:r>
              <a:rPr lang="en-US" sz="1400" i="1" baseline="-25000" dirty="0" err="1">
                <a:latin typeface="Avenir Next" panose="020B0503020202020204" pitchFamily="34" charset="0"/>
              </a:rPr>
              <a:t>t</a:t>
            </a:r>
            <a:r>
              <a:rPr lang="en-US" sz="1400" i="1" baseline="-25000" dirty="0">
                <a:latin typeface="Avenir Next" panose="020B0503020202020204" pitchFamily="34" charset="0"/>
              </a:rPr>
              <a:t> </a:t>
            </a:r>
            <a:r>
              <a:rPr lang="en-US" sz="1400" i="1" dirty="0">
                <a:latin typeface="Avenir Next" panose="020B0503020202020204" pitchFamily="34" charset="0"/>
              </a:rPr>
              <a:t> O(10) </a:t>
            </a:r>
            <a:r>
              <a:rPr lang="en-US" sz="1400" i="1" dirty="0" err="1">
                <a:latin typeface="Avenir Next" panose="020B0503020202020204" pitchFamily="34" charset="0"/>
              </a:rPr>
              <a:t>ps</a:t>
            </a:r>
            <a:endParaRPr lang="en-US" sz="1400" i="1" dirty="0">
              <a:latin typeface="Avenir Next" panose="020B0503020202020204" pitchFamily="34" charset="0"/>
            </a:endParaRPr>
          </a:p>
          <a:p>
            <a:r>
              <a:rPr lang="en-US" sz="1400" i="1" dirty="0">
                <a:latin typeface="Avenir Next" panose="020B0503020202020204" pitchFamily="34" charset="0"/>
              </a:rPr>
              <a:t>** </a:t>
            </a:r>
            <a:r>
              <a:rPr lang="en-US" sz="1400" i="1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Also relevant for </a:t>
            </a:r>
            <a:r>
              <a:rPr lang="en-US" sz="1400" i="1" dirty="0" err="1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ToF</a:t>
            </a:r>
            <a:r>
              <a:rPr lang="en-US" sz="1400" i="1" dirty="0">
                <a:latin typeface="Avenir Next" panose="020B0503020202020204" pitchFamily="34" charset="0"/>
                <a:cs typeface="Arial" panose="020B0604020202020204" pitchFamily="34" charset="0"/>
                <a:sym typeface="Wingdings"/>
              </a:rPr>
              <a:t> PID layers, see slide 10, ex. CMS LYSO crystal layer MTD </a:t>
            </a:r>
            <a:endParaRPr lang="fr-FR" sz="1400" i="1" dirty="0"/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715D4805-AD0B-0044-8F04-87EBEE4DEC7A}"/>
              </a:ext>
            </a:extLst>
          </p:cNvPr>
          <p:cNvGrpSpPr/>
          <p:nvPr/>
        </p:nvGrpSpPr>
        <p:grpSpPr>
          <a:xfrm>
            <a:off x="492129" y="3892327"/>
            <a:ext cx="11473397" cy="2083617"/>
            <a:chOff x="492129" y="3579177"/>
            <a:chExt cx="11473397" cy="2083617"/>
          </a:xfrm>
        </p:grpSpPr>
        <p:pic>
          <p:nvPicPr>
            <p:cNvPr id="24" name="Image 23">
              <a:extLst>
                <a:ext uri="{FF2B5EF4-FFF2-40B4-BE49-F238E27FC236}">
                  <a16:creationId xmlns:a16="http://schemas.microsoft.com/office/drawing/2014/main" id="{F8550EE2-0B3F-4042-BA1F-25AD8C9AE2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2068"/>
            <a:stretch/>
          </p:blipFill>
          <p:spPr>
            <a:xfrm>
              <a:off x="588698" y="3800175"/>
              <a:ext cx="2039012" cy="1807199"/>
            </a:xfrm>
            <a:prstGeom prst="rect">
              <a:avLst/>
            </a:prstGeom>
            <a:ln>
              <a:noFill/>
            </a:ln>
          </p:spPr>
        </p:pic>
        <p:grpSp>
          <p:nvGrpSpPr>
            <p:cNvPr id="27" name="Groupe 26">
              <a:extLst>
                <a:ext uri="{FF2B5EF4-FFF2-40B4-BE49-F238E27FC236}">
                  <a16:creationId xmlns:a16="http://schemas.microsoft.com/office/drawing/2014/main" id="{06EB935F-BA07-3D4F-AFAF-0F2B9F2D808F}"/>
                </a:ext>
              </a:extLst>
            </p:cNvPr>
            <p:cNvGrpSpPr/>
            <p:nvPr/>
          </p:nvGrpSpPr>
          <p:grpSpPr>
            <a:xfrm>
              <a:off x="3190431" y="3821927"/>
              <a:ext cx="6209837" cy="1840867"/>
              <a:chOff x="3425966" y="3741107"/>
              <a:chExt cx="6209837" cy="1840867"/>
            </a:xfrm>
          </p:grpSpPr>
          <p:pic>
            <p:nvPicPr>
              <p:cNvPr id="5" name="Image 4">
                <a:extLst>
                  <a:ext uri="{FF2B5EF4-FFF2-40B4-BE49-F238E27FC236}">
                    <a16:creationId xmlns:a16="http://schemas.microsoft.com/office/drawing/2014/main" id="{4B299C0F-79E8-2D45-9945-626DCC86F6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25966" y="3781854"/>
                <a:ext cx="1309821" cy="1564065"/>
              </a:xfrm>
              <a:prstGeom prst="rect">
                <a:avLst/>
              </a:prstGeom>
            </p:spPr>
          </p:pic>
          <p:pic>
            <p:nvPicPr>
              <p:cNvPr id="25" name="Image 24">
                <a:extLst>
                  <a:ext uri="{FF2B5EF4-FFF2-40B4-BE49-F238E27FC236}">
                    <a16:creationId xmlns:a16="http://schemas.microsoft.com/office/drawing/2014/main" id="{5A62BFAB-F48F-5E46-B217-B221A400D5C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3381" r="4981"/>
              <a:stretch/>
            </p:blipFill>
            <p:spPr>
              <a:xfrm>
                <a:off x="4780075" y="3741107"/>
                <a:ext cx="4855728" cy="1840867"/>
              </a:xfrm>
              <a:prstGeom prst="rect">
                <a:avLst/>
              </a:prstGeom>
            </p:spPr>
          </p:pic>
        </p:grpSp>
        <p:pic>
          <p:nvPicPr>
            <p:cNvPr id="28" name="Image 27">
              <a:extLst>
                <a:ext uri="{FF2B5EF4-FFF2-40B4-BE49-F238E27FC236}">
                  <a16:creationId xmlns:a16="http://schemas.microsoft.com/office/drawing/2014/main" id="{0AA64FD8-B6CB-D54B-AC94-A68BDE33AC6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714391" y="3873307"/>
              <a:ext cx="1936409" cy="1553432"/>
            </a:xfrm>
            <a:prstGeom prst="rect">
              <a:avLst/>
            </a:prstGeom>
          </p:spPr>
        </p:pic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A4105C9F-09CD-D242-B940-7BBBE5372E5F}"/>
                </a:ext>
              </a:extLst>
            </p:cNvPr>
            <p:cNvSpPr/>
            <p:nvPr/>
          </p:nvSpPr>
          <p:spPr>
            <a:xfrm>
              <a:off x="492129" y="3579178"/>
              <a:ext cx="223215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venir Next" panose="020B0503020202020204" pitchFamily="34" charset="0"/>
                  <a:cs typeface="Arial" panose="020B0604020202020204" pitchFamily="34" charset="0"/>
                  <a:sym typeface="Wingdings"/>
                </a:rPr>
                <a:t>Nano materials luminophore </a:t>
              </a:r>
              <a:endParaRPr lang="fr-FR" sz="1200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234DDCA-752B-0C4E-A7A8-2270FB12AF26}"/>
                </a:ext>
              </a:extLst>
            </p:cNvPr>
            <p:cNvSpPr/>
            <p:nvPr/>
          </p:nvSpPr>
          <p:spPr>
            <a:xfrm>
              <a:off x="9343462" y="3579178"/>
              <a:ext cx="262206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venir Next" panose="020B0503020202020204" pitchFamily="34" charset="0"/>
                  <a:cs typeface="Arial" panose="020B0604020202020204" pitchFamily="34" charset="0"/>
                  <a:sym typeface="Wingdings"/>
                </a:rPr>
                <a:t>YAG 3D printing in ≃ 30 nm layers </a:t>
              </a:r>
              <a:endParaRPr lang="fr-FR" sz="1200" dirty="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146F498E-A58C-FC40-8996-F8AFB52122B5}"/>
                </a:ext>
              </a:extLst>
            </p:cNvPr>
            <p:cNvSpPr/>
            <p:nvPr/>
          </p:nvSpPr>
          <p:spPr>
            <a:xfrm>
              <a:off x="4338331" y="3579177"/>
              <a:ext cx="385438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venir Next" panose="020B0503020202020204" pitchFamily="34" charset="0"/>
                  <a:cs typeface="Arial" panose="020B0604020202020204" pitchFamily="34" charset="0"/>
                  <a:sym typeface="Wingdings"/>
                </a:rPr>
                <a:t>Quantum dot ex. perovskite embedded in polymer </a:t>
              </a:r>
              <a:endParaRPr lang="fr-FR" sz="1200" dirty="0"/>
            </a:p>
          </p:txBody>
        </p:sp>
      </p:grp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17760690-37FA-3E4F-BFC5-BC4EE0FE5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5050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352922</TotalTime>
  <Words>2896</Words>
  <Application>Microsoft Macintosh PowerPoint</Application>
  <PresentationFormat>Grand écran</PresentationFormat>
  <Paragraphs>323</Paragraphs>
  <Slides>19</Slides>
  <Notes>19</Notes>
  <HiddenSlides>0</HiddenSlides>
  <MMClips>0</MMClips>
  <ScaleCrop>false</ScaleCrop>
  <HeadingPairs>
    <vt:vector size="6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30" baseType="lpstr">
      <vt:lpstr>Apple Chancery</vt:lpstr>
      <vt:lpstr>Arial</vt:lpstr>
      <vt:lpstr>Avenir Next</vt:lpstr>
      <vt:lpstr>Ayuthaya</vt:lpstr>
      <vt:lpstr>Calibri</vt:lpstr>
      <vt:lpstr>Courier New</vt:lpstr>
      <vt:lpstr>Diwan Thuluth</vt:lpstr>
      <vt:lpstr>Geneva</vt:lpstr>
      <vt:lpstr>Lucida Grande</vt:lpstr>
      <vt:lpstr>Wingdings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Jeff</dc:creator>
  <cp:lastModifiedBy>Utilisateur Microsoft Office</cp:lastModifiedBy>
  <cp:revision>15710</cp:revision>
  <cp:lastPrinted>2020-01-16T15:11:18Z</cp:lastPrinted>
  <dcterms:created xsi:type="dcterms:W3CDTF">2015-10-09T13:44:56Z</dcterms:created>
  <dcterms:modified xsi:type="dcterms:W3CDTF">2021-06-09T09:54:28Z</dcterms:modified>
</cp:coreProperties>
</file>