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25152-6D22-4D52-8058-2DBD7C464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B7353B-5DB3-4F73-8916-02DB6C241A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B00BE-3A66-406D-95B0-6FD97ABEB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5DACA-F14D-4E8F-9DD4-15EE213C1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2E970-C756-4FC6-A0ED-48CC4689F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17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8923F-6838-48DA-A6C6-DF5E42B22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0F856E-7D81-41AE-83C6-6B3693735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48260-58FC-4B26-B664-BEF0794E6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AD6D2-6D43-4398-955D-4C2D49C03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D5DB3-899C-4C6B-9FA8-73A998975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60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D75B4A-787B-437D-BE5D-A8B21784EC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C1E514-E3CB-4A84-A5E3-668F2D4DA4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2B355-02A6-4791-8776-B20731DA7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A5488-D529-4C33-8507-821B09B0C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0BBFF-C0D1-4179-920B-A10F7DAE4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05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02B1A-722D-492E-8F4B-21FE554AF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7276E-BE59-4521-8F73-004D97938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5ABA1-1D1C-4D1F-B005-D8C9CC513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847EB-78B3-48D9-BEAA-EE7829CE0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4EDAD-628B-44EA-97E2-B179CE3E9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13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FB00E-82A6-4443-B795-126F14B1B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1DD4AE-A1A9-4872-9952-A620DC13D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325C8-3909-476E-AEE6-2E92F82DB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A914D-E9D8-4FA4-9B59-CF994835C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064B2-1F7F-493E-8B1A-814B15432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70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7AEC9-E772-4838-9554-0509D6CC7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B9D69-0860-4CA1-ABDF-086EF0000C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4C8402-87A7-4112-A854-27644AC87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BAA67-18E0-4123-AC7D-2544B9BAE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95CCA-9AB2-4B96-90C4-706B06EE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16274A-A02E-46EE-B186-CC34F2667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33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17BD3-36B6-4183-BFBC-390AA7194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CE198-33F4-4BDA-B6AF-297AD1DD9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70BB2-8A2A-40AB-917E-10DAF8CD0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95998F-99B6-42D1-894F-9EA57FEE57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9BFE17-91A8-43B5-B57A-6EE8E09537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83746-19EE-4EA8-B2C4-E580D3C8D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F1C452-51EF-4E41-BDFE-B5C05EE05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00C355-6B12-4D04-9373-700C5E90B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092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7CD99-BD27-49D3-87E9-33C88A9CB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26BBA1-4BE5-4AD5-A99B-D2E5AB746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0B19CC-9F15-44F0-BDC0-C07B5B294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D8B21C-7CEA-4737-AA98-3081D1502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69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911FA8-25DE-4FC0-B240-98D4D10A6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CA0A81-DCCB-4B2B-869C-5AFC708E4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04E962-7280-44DB-B7DF-1782E24FE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84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E53E3-95BC-4A2E-95FA-121315428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6CA74-9006-46E6-9E70-AB8D66FF5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72F5C2-6C41-4B3A-BA5E-4DAB088C7F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BBB777-6CBE-4FA7-B22B-75E3B816F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59D5CE-1AD6-4C7F-826D-E0A175AFD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4177E4-F848-45CB-ACCB-585794097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574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BE4AE-57C1-4CC4-BFCC-3F2D7C85F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53F76F-6562-45F3-8267-8768464BB8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B50627-197B-481A-8595-29EE1DBAF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EF777C-6E33-452D-A16F-740C30AB9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00A40D-7336-45D4-89C1-1332B3609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9B7FF1-7377-4C72-8F0E-4D87F50AF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47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94693A-779B-4BCE-8C99-434221F07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D46C1C-ABF3-41DD-B316-F6E100B00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607B7-12C8-4C86-A3B0-374BA7ED7D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AB94D-F0AC-493D-9F10-C9D5F5733B12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20F96-3260-4FC8-AF2B-3C78834D38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CF3DB-982B-471D-BB1C-CB370C12C9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D1588-995D-4905-92A6-DF5754169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66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BC8108-6D94-4E4B-B79F-45AE1AA27005}"/>
              </a:ext>
            </a:extLst>
          </p:cNvPr>
          <p:cNvSpPr txBox="1"/>
          <p:nvPr/>
        </p:nvSpPr>
        <p:spPr>
          <a:xfrm>
            <a:off x="137154" y="14077"/>
            <a:ext cx="7153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FCC-ee collider – parameters, optics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beam dynamics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51D308-EE04-4D0B-9C17-9FF8B001FE98}"/>
              </a:ext>
            </a:extLst>
          </p:cNvPr>
          <p:cNvSpPr/>
          <p:nvPr/>
        </p:nvSpPr>
        <p:spPr>
          <a:xfrm>
            <a:off x="21579" y="1820300"/>
            <a:ext cx="3179618" cy="47705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2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Optics design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optics development, e.g. injection &amp; extraction insertions, top-up injection scheme,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beam dump line optics version maintenance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Alignment tolerances &amp; magnet errors and corrections, emittance tuning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dynamic aperture w/o and with errors, w beam-beam,  optimization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polarisation for Z and W operation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prstClr val="black"/>
                </a:solidFill>
              </a:rPr>
              <a:t>monochromatization</a:t>
            </a:r>
            <a:r>
              <a:rPr lang="en-GB" sz="1600" dirty="0">
                <a:solidFill>
                  <a:prstClr val="black"/>
                </a:solidFill>
              </a:rPr>
              <a:t> optics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lvl="0">
              <a:defRPr/>
            </a:pPr>
            <a:r>
              <a:rPr lang="en-US" sz="1600" b="1" dirty="0">
                <a:solidFill>
                  <a:srgbClr val="0000CC"/>
                </a:solidFill>
              </a:rPr>
              <a:t>Optics design program development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1CB2BA-D7D3-4861-AFC2-7DD884E9EABD}"/>
              </a:ext>
            </a:extLst>
          </p:cNvPr>
          <p:cNvSpPr/>
          <p:nvPr/>
        </p:nvSpPr>
        <p:spPr>
          <a:xfrm>
            <a:off x="3201197" y="1841242"/>
            <a:ext cx="3561111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3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Collective Effects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Longitudinal beam dynamics, beam loading,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/>
              <a:t>beam-beam effects, emittance blow-up, luminosity, dynamic beta and dynamic emittance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complete impedance budget for each mode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single-beam single bunch instabilities, incl. e-cloud &amp; CSR &amp; SC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transverse </a:t>
            </a:r>
            <a:r>
              <a:rPr lang="en-GB" sz="1600" dirty="0" err="1">
                <a:solidFill>
                  <a:prstClr val="black"/>
                </a:solidFill>
              </a:rPr>
              <a:t>multibunch</a:t>
            </a:r>
            <a:r>
              <a:rPr lang="en-GB" sz="1600" dirty="0">
                <a:solidFill>
                  <a:prstClr val="black"/>
                </a:solidFill>
              </a:rPr>
              <a:t> instabilities, incl. e-cloud &amp; ions &amp; RF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longitudinal </a:t>
            </a:r>
            <a:r>
              <a:rPr lang="en-GB" sz="1600" dirty="0" err="1">
                <a:solidFill>
                  <a:prstClr val="black"/>
                </a:solidFill>
              </a:rPr>
              <a:t>multibunch</a:t>
            </a:r>
            <a:r>
              <a:rPr lang="en-GB" sz="1600" dirty="0">
                <a:solidFill>
                  <a:prstClr val="black"/>
                </a:solidFill>
              </a:rPr>
              <a:t> instabilities, incl. e-cloud &amp;RF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interplay impedance, space charge, CSR &amp; beam-beam effects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HOM heating complete machine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US" sz="1600" b="1" dirty="0">
                <a:solidFill>
                  <a:srgbClr val="0000CC"/>
                </a:solidFill>
              </a:rPr>
              <a:t>Beam-beam code development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9B4FE6-CF88-4E9B-9877-727DA1CA3796}"/>
              </a:ext>
            </a:extLst>
          </p:cNvPr>
          <p:cNvSpPr/>
          <p:nvPr/>
        </p:nvSpPr>
        <p:spPr>
          <a:xfrm>
            <a:off x="9739424" y="1841242"/>
            <a:ext cx="2452576" cy="50167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5 Machine protection,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Performance, Operation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Simulation of bootstrapping and top-up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pilot bunch &amp; wiggler scenarios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failure scenarios, e.g. kicker failure, and mitigation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, emergency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Circuit layout and arc tapering concept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reliability &amp; availability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commissioning scenarios</a:t>
            </a:r>
          </a:p>
          <a:p>
            <a:endParaRPr lang="en-GB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BF86CC-FDB6-4CF4-AFBF-FF636B10F444}"/>
              </a:ext>
            </a:extLst>
          </p:cNvPr>
          <p:cNvSpPr/>
          <p:nvPr/>
        </p:nvSpPr>
        <p:spPr>
          <a:xfrm>
            <a:off x="6762308" y="1841242"/>
            <a:ext cx="2977116" cy="47705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</a:t>
            </a:r>
            <a:r>
              <a:rPr lang="pt-BR" sz="1600" b="1" dirty="0">
                <a:solidFill>
                  <a:srgbClr val="0000CC"/>
                </a:solidFill>
                <a:latin typeface="Calibri" panose="020F0502020204030204"/>
              </a:rPr>
              <a:t>4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Machine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detector interface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MDI integration including IR magnet system &amp; stabilization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IR magnets (insertion quads and </a:t>
            </a:r>
            <a:r>
              <a:rPr lang="en-US" sz="1600" dirty="0" err="1">
                <a:solidFill>
                  <a:prstClr val="black"/>
                </a:solidFill>
              </a:rPr>
              <a:t>sextupoles</a:t>
            </a:r>
            <a:r>
              <a:rPr lang="en-US" sz="1600" dirty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IR alignment and </a:t>
            </a:r>
            <a:r>
              <a:rPr lang="en-US" sz="1600" dirty="0" err="1">
                <a:solidFill>
                  <a:prstClr val="black"/>
                </a:solidFill>
              </a:rPr>
              <a:t>stabilisation</a:t>
            </a:r>
            <a:endParaRPr lang="en-US" sz="16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IR vacuum system</a:t>
            </a:r>
            <a:endParaRPr lang="en-GB" sz="16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IR development including masks and collimators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collimation and masking systems,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top-up injection background,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detector background (</a:t>
            </a:r>
            <a:r>
              <a:rPr lang="en-GB" sz="1600" dirty="0" err="1">
                <a:solidFill>
                  <a:prstClr val="black"/>
                </a:solidFill>
              </a:rPr>
              <a:t>Bhabha</a:t>
            </a:r>
            <a:r>
              <a:rPr lang="en-GB" sz="1600" dirty="0">
                <a:solidFill>
                  <a:prstClr val="black"/>
                </a:solidFill>
              </a:rPr>
              <a:t>, BS, </a:t>
            </a:r>
            <a:r>
              <a:rPr lang="en-GB" sz="1600" dirty="0" err="1">
                <a:solidFill>
                  <a:prstClr val="black"/>
                </a:solidFill>
              </a:rPr>
              <a:t>Touschek</a:t>
            </a:r>
            <a:r>
              <a:rPr lang="en-GB" sz="1600" dirty="0">
                <a:solidFill>
                  <a:prstClr val="black"/>
                </a:solidFill>
              </a:rPr>
              <a:t>, vacuum)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model of beam tails due to various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energy calibration studies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7AF5DD-C583-4F86-9C1D-3AD82C4FA483}"/>
              </a:ext>
            </a:extLst>
          </p:cNvPr>
          <p:cNvSpPr/>
          <p:nvPr/>
        </p:nvSpPr>
        <p:spPr>
          <a:xfrm>
            <a:off x="5089701" y="521147"/>
            <a:ext cx="2737717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1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Parameters</a:t>
            </a:r>
          </a:p>
          <a:p>
            <a:r>
              <a:rPr lang="en-GB" sz="1600" dirty="0"/>
              <a:t>Luminosity optimisation,</a:t>
            </a:r>
          </a:p>
          <a:p>
            <a:pPr lvl="0"/>
            <a:r>
              <a:rPr lang="en-GB" sz="1600" dirty="0"/>
              <a:t>beam-beam effects, </a:t>
            </a:r>
          </a:p>
          <a:p>
            <a:pPr lvl="0"/>
            <a:r>
              <a:rPr lang="en-US" sz="1600" dirty="0"/>
              <a:t>filling patterns, </a:t>
            </a:r>
            <a:r>
              <a:rPr lang="en-GB" sz="1600" dirty="0"/>
              <a:t>emittance </a:t>
            </a: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3937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BC8108-6D94-4E4B-B79F-45AE1AA27005}"/>
              </a:ext>
            </a:extLst>
          </p:cNvPr>
          <p:cNvSpPr txBox="1"/>
          <p:nvPr/>
        </p:nvSpPr>
        <p:spPr>
          <a:xfrm>
            <a:off x="137154" y="14077"/>
            <a:ext cx="5178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FCC-ee collider &amp; booster - technologies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108E4A-61B3-4980-A6EB-650E3F589D5E}"/>
              </a:ext>
            </a:extLst>
          </p:cNvPr>
          <p:cNvSpPr/>
          <p:nvPr/>
        </p:nvSpPr>
        <p:spPr>
          <a:xfrm>
            <a:off x="204199" y="873057"/>
            <a:ext cx="2737717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6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Injection, extraction, transfer elements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Injection and extraction elements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beam dump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E1C0453-D437-4177-9DF9-3D2FE348D940}"/>
              </a:ext>
            </a:extLst>
          </p:cNvPr>
          <p:cNvSpPr/>
          <p:nvPr/>
        </p:nvSpPr>
        <p:spPr>
          <a:xfrm>
            <a:off x="6313251" y="873057"/>
            <a:ext cx="2573527" cy="2062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</a:t>
            </a:r>
            <a:r>
              <a:rPr lang="en-US" sz="1600" b="1" dirty="0">
                <a:solidFill>
                  <a:srgbClr val="0000CC"/>
                </a:solidFill>
                <a:latin typeface="Calibri" panose="020F0502020204030204"/>
              </a:rPr>
              <a:t>8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RF system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400  MHz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Nb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/Cu or Nb3Sn/Cu cavities</a:t>
            </a: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800 MHz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Nb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or Nb3Sn/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Nb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RF cavities</a:t>
            </a: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Efficient RF power sources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46F81A-BD98-4CB7-9CBB-89033DF2E361}"/>
              </a:ext>
            </a:extLst>
          </p:cNvPr>
          <p:cNvSpPr/>
          <p:nvPr/>
        </p:nvSpPr>
        <p:spPr>
          <a:xfrm>
            <a:off x="3258725" y="883583"/>
            <a:ext cx="2737717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7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beam instrumentation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BPMs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Beam size / profile monitor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Bunch length monitor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Bunch intensity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Beam loss monitor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 err="1">
                <a:solidFill>
                  <a:prstClr val="black"/>
                </a:solidFill>
                <a:latin typeface="Calibri" panose="020F0502020204030204"/>
              </a:rPr>
              <a:t>Beamstrahlung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 monitor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Polarimeter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B85E0F1-A589-4C77-91FB-DCC664EE6A8E}"/>
              </a:ext>
            </a:extLst>
          </p:cNvPr>
          <p:cNvSpPr/>
          <p:nvPr/>
        </p:nvSpPr>
        <p:spPr>
          <a:xfrm>
            <a:off x="9203587" y="873057"/>
            <a:ext cx="2737717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</a:t>
            </a:r>
            <a:r>
              <a:rPr lang="en-US" sz="1600" b="1" dirty="0">
                <a:solidFill>
                  <a:srgbClr val="0000CC"/>
                </a:solidFill>
                <a:latin typeface="Calibri" panose="020F0502020204030204"/>
              </a:rPr>
              <a:t>9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Feedback systems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bunch-by-bunch feedback system, longitudinal and transverse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luminosity optimization feedback, using beam-beam deflection, dithering, </a:t>
            </a:r>
            <a:r>
              <a:rPr lang="en-GB" sz="1600" dirty="0" err="1">
                <a:solidFill>
                  <a:prstClr val="black"/>
                </a:solidFill>
              </a:rPr>
              <a:t>beamstrahlung</a:t>
            </a:r>
            <a:r>
              <a:rPr lang="en-GB" sz="1600" dirty="0">
                <a:solidFill>
                  <a:prstClr val="black"/>
                </a:solidFill>
              </a:rPr>
              <a:t>, etc.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prstClr val="black"/>
                </a:solidFill>
              </a:rPr>
              <a:t>Orbit feedback system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circumference/beam energy control by rf freq. and chicane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85E0F1-A589-4C77-91FB-DCC664EE6A8E}"/>
              </a:ext>
            </a:extLst>
          </p:cNvPr>
          <p:cNvSpPr/>
          <p:nvPr/>
        </p:nvSpPr>
        <p:spPr>
          <a:xfrm>
            <a:off x="191169" y="3786989"/>
            <a:ext cx="2737717" cy="28007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</a:t>
            </a:r>
            <a:r>
              <a:rPr lang="en-US" sz="1600" b="1" noProof="0" dirty="0">
                <a:solidFill>
                  <a:srgbClr val="0000CC"/>
                </a:solidFill>
                <a:latin typeface="Calibri" panose="020F0502020204030204"/>
              </a:rPr>
              <a:t>10 magnets &amp; power converters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Arc magnets (dipole, quad, </a:t>
            </a:r>
            <a:r>
              <a:rPr lang="en-GB" sz="1600" dirty="0" err="1">
                <a:solidFill>
                  <a:prstClr val="black"/>
                </a:solidFill>
              </a:rPr>
              <a:t>sextupole</a:t>
            </a:r>
            <a:r>
              <a:rPr lang="en-GB" sz="1600" dirty="0">
                <a:solidFill>
                  <a:prstClr val="black"/>
                </a:solidFill>
              </a:rPr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Correctors/movers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Power converters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Arc magnets tapering scheme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TL magnets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Magnet field errors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B85E0F1-A589-4C77-91FB-DCC664EE6A8E}"/>
              </a:ext>
            </a:extLst>
          </p:cNvPr>
          <p:cNvSpPr/>
          <p:nvPr/>
        </p:nvSpPr>
        <p:spPr>
          <a:xfrm>
            <a:off x="3257463" y="3820559"/>
            <a:ext cx="2737717" cy="28007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</a:t>
            </a:r>
            <a:r>
              <a:rPr lang="en-US" sz="1600" b="1" noProof="0" dirty="0">
                <a:solidFill>
                  <a:srgbClr val="0000CC"/>
                </a:solidFill>
                <a:latin typeface="Calibri" panose="020F0502020204030204"/>
              </a:rPr>
              <a:t>11 vacuum &amp; BID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  <a:p>
            <a:pPr lvl="0"/>
            <a:endParaRPr lang="en-GB" sz="1600" dirty="0">
              <a:solidFill>
                <a:prstClr val="black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Main arc chambers design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NEG 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arc radiation, shielding, and vacuum pressure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Photon absorbers, cooling and shielding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Pumping scheme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Collimators and mask design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E1C0453-D437-4177-9DF9-3D2FE348D940}"/>
              </a:ext>
            </a:extLst>
          </p:cNvPr>
          <p:cNvSpPr/>
          <p:nvPr/>
        </p:nvSpPr>
        <p:spPr>
          <a:xfrm>
            <a:off x="6323757" y="3843272"/>
            <a:ext cx="2573527" cy="1815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Task 12 Survey,</a:t>
            </a:r>
            <a:r>
              <a:rPr kumimoji="0" lang="pt-BR" sz="1600" b="1" i="0" u="none" strike="noStrike" kern="120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alignment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Alignment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concept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baseline="0" dirty="0">
                <a:solidFill>
                  <a:prstClr val="black"/>
                </a:solidFill>
                <a:latin typeface="Calibri" panose="020F0502020204030204"/>
              </a:rPr>
              <a:t>Support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 design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Girder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design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Vacuum system alignment</a:t>
            </a:r>
            <a:endParaRPr kumimoji="0" lang="en-GB" sz="16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84209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454</Words>
  <Application>Microsoft Office PowerPoint</Application>
  <PresentationFormat>Widescreen</PresentationFormat>
  <Paragraphs>91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26</cp:revision>
  <dcterms:created xsi:type="dcterms:W3CDTF">2020-04-15T11:45:00Z</dcterms:created>
  <dcterms:modified xsi:type="dcterms:W3CDTF">2020-04-16T22:26:51Z</dcterms:modified>
</cp:coreProperties>
</file>