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66" r:id="rId3"/>
    <p:sldId id="385" r:id="rId4"/>
    <p:sldId id="392" r:id="rId5"/>
    <p:sldId id="393" r:id="rId6"/>
    <p:sldId id="394" r:id="rId7"/>
    <p:sldId id="396" r:id="rId8"/>
    <p:sldId id="398" r:id="rId9"/>
    <p:sldId id="399" r:id="rId10"/>
    <p:sldId id="397" r:id="rId11"/>
    <p:sldId id="406" r:id="rId12"/>
    <p:sldId id="400" r:id="rId13"/>
    <p:sldId id="404" r:id="rId14"/>
    <p:sldId id="401" r:id="rId15"/>
    <p:sldId id="402" r:id="rId16"/>
    <p:sldId id="403" r:id="rId17"/>
    <p:sldId id="405" r:id="rId18"/>
    <p:sldId id="407" r:id="rId19"/>
    <p:sldId id="39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9204"/>
    <a:srgbClr val="FF66FF"/>
    <a:srgbClr val="FFFF00"/>
    <a:srgbClr val="F082E3"/>
    <a:srgbClr val="DCE6F2"/>
    <a:srgbClr val="4F81BD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02" autoAdjust="0"/>
    <p:restoredTop sz="94660"/>
  </p:normalViewPr>
  <p:slideViewPr>
    <p:cSldViewPr>
      <p:cViewPr varScale="1">
        <p:scale>
          <a:sx n="61" d="100"/>
          <a:sy n="61" d="100"/>
        </p:scale>
        <p:origin x="1088" y="5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857B2-84C3-4B3F-B31F-167343C04847}" type="datetimeFigureOut">
              <a:rPr lang="en-GB" smtClean="0"/>
              <a:t>16/04/2020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9377B-9895-4A7A-97A1-D79138EDB55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733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514600"/>
            <a:ext cx="8001000" cy="914400"/>
          </a:xfrm>
        </p:spPr>
        <p:txBody>
          <a:bodyPr/>
          <a:lstStyle>
            <a:lvl1pPr>
              <a:defRPr sz="3000"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914400" y="3429000"/>
            <a:ext cx="7086600" cy="3810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7729056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5650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4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73"/>
            <a:ext cx="7886700" cy="1500187"/>
          </a:xfrm>
        </p:spPr>
        <p:txBody>
          <a:bodyPr/>
          <a:lstStyle>
            <a:lvl1pPr marL="0" indent="0">
              <a:buNone/>
              <a:defRPr sz="1800"/>
            </a:lvl1pPr>
            <a:lvl2pPr marL="342892" indent="0">
              <a:buNone/>
              <a:defRPr sz="1500"/>
            </a:lvl2pPr>
            <a:lvl3pPr marL="685783" indent="0">
              <a:buNone/>
              <a:defRPr sz="1350"/>
            </a:lvl3pPr>
            <a:lvl4pPr marL="1028675" indent="0">
              <a:buNone/>
              <a:defRPr sz="1200"/>
            </a:lvl4pPr>
            <a:lvl5pPr marL="1371566" indent="0">
              <a:buNone/>
              <a:defRPr sz="1200"/>
            </a:lvl5pPr>
            <a:lvl6pPr marL="1714457" indent="0">
              <a:buNone/>
              <a:defRPr sz="1200"/>
            </a:lvl6pPr>
            <a:lvl7pPr marL="2057348" indent="0">
              <a:buNone/>
              <a:defRPr sz="1200"/>
            </a:lvl7pPr>
            <a:lvl8pPr marL="2400240" indent="0">
              <a:buNone/>
              <a:defRPr sz="1200"/>
            </a:lvl8pPr>
            <a:lvl9pPr marL="2743132" indent="0">
              <a:buNone/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23038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092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9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7166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3441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1746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3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3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43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3544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3" y="457200"/>
            <a:ext cx="2949575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3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43" y="2057400"/>
            <a:ext cx="2949575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918354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7587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19088"/>
            <a:ext cx="2057400" cy="600551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19088"/>
            <a:ext cx="6019800" cy="600551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5263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48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7415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项内容在文本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57200" y="3962400"/>
            <a:ext cx="8229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325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5805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标题，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2094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标题，两项内容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57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half" idx="3"/>
          </p:nvPr>
        </p:nvSpPr>
        <p:spPr>
          <a:xfrm>
            <a:off x="4648200" y="1447800"/>
            <a:ext cx="4038600" cy="48768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144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4478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62400"/>
            <a:ext cx="4038600" cy="2362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867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19088"/>
            <a:ext cx="8229600" cy="56356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447800"/>
            <a:ext cx="8229600" cy="4876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4273522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0" y="0"/>
          <a:ext cx="9144000" cy="1066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Image" r:id="rId21" imgW="7377778" imgH="1219048" progId="Photoshop.Image.6">
                  <p:embed/>
                </p:oleObj>
              </mc:Choice>
              <mc:Fallback>
                <p:oleObj name="Image" r:id="rId21" imgW="7377778" imgH="1219048" progId="Photoshop.Image.6">
                  <p:embed/>
                  <p:pic>
                    <p:nvPicPr>
                      <p:cNvPr id="102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905" b="12500"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1066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457200" y="319088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pic>
        <p:nvPicPr>
          <p:cNvPr id="1029" name="Picture 24"/>
          <p:cNvPicPr>
            <a:picLocks noChangeAspect="1" noChangeArrowheads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825" y="6489700"/>
            <a:ext cx="3276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0985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5pPr>
      <a:lvl6pPr marL="342892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6pPr>
      <a:lvl7pPr marL="685783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7pPr>
      <a:lvl8pPr marL="1028675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8pPr>
      <a:lvl9pPr marL="1371566" algn="ctr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Verdana" panose="020B0604030504040204" pitchFamily="34" charset="0"/>
        </a:defRPr>
      </a:lvl9pPr>
    </p:titleStyle>
    <p:bodyStyle>
      <a:lvl1pPr marL="257168" indent="-25716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v"/>
        <a:defRPr sz="21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557199" indent="-21430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1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857228" indent="-171446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200120" indent="-171446" algn="l" rtl="0" eaLnBrk="0" fontAlgn="base" hangingPunct="0">
        <a:spcBef>
          <a:spcPct val="20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1543012" indent="-171446" algn="l" rtl="0" eaLnBrk="0" fontAlgn="base" hangingPunct="0">
        <a:spcBef>
          <a:spcPct val="20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755775"/>
          </a:xfrm>
        </p:spPr>
        <p:txBody>
          <a:bodyPr>
            <a:normAutofit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ee</a:t>
            </a:r>
            <a:r>
              <a:rPr lang="en-GB" dirty="0" smtClean="0"/>
              <a:t> compensation scheme: consolidation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M. Koratzinos</a:t>
            </a:r>
          </a:p>
          <a:p>
            <a:r>
              <a:rPr lang="en-US" dirty="0" smtClean="0"/>
              <a:t>Optics meeting</a:t>
            </a:r>
            <a:endParaRPr lang="en-GB" dirty="0" smtClean="0"/>
          </a:p>
          <a:p>
            <a:r>
              <a:rPr lang="en-GB" dirty="0" smtClean="0"/>
              <a:t>17 /4/2020</a:t>
            </a:r>
          </a:p>
        </p:txBody>
      </p:sp>
    </p:spTree>
    <p:extLst>
      <p:ext uri="{BB962C8B-B14F-4D97-AF65-F5344CB8AC3E}">
        <p14:creationId xmlns:p14="http://schemas.microsoft.com/office/powerpoint/2010/main" val="53248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Results of SAD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1008" y="4142603"/>
            <a:ext cx="5193792" cy="2297560"/>
          </a:xfrm>
        </p:spPr>
        <p:txBody>
          <a:bodyPr/>
          <a:lstStyle/>
          <a:p>
            <a:endParaRPr lang="en-GB"/>
          </a:p>
        </p:txBody>
      </p:sp>
      <p:pic>
        <p:nvPicPr>
          <p:cNvPr id="2050" name="F083F250-0797-43DE-B70F-02D3878EC015" descr="973DB9FA-CE1F-4343-9C28-A42D4EDA20C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363359"/>
            <a:ext cx="8915400" cy="5186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912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531"/>
            <a:ext cx="8229600" cy="1143000"/>
          </a:xfrm>
        </p:spPr>
        <p:txBody>
          <a:bodyPr/>
          <a:lstStyle/>
          <a:p>
            <a:r>
              <a:rPr lang="en-GB" dirty="0" smtClean="0"/>
              <a:t>where emittance grows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1902" y="1028634"/>
            <a:ext cx="7300196" cy="4800732"/>
          </a:xfrm>
          <a:prstGeom prst="rect">
            <a:avLst/>
          </a:prstGeom>
        </p:spPr>
      </p:pic>
      <p:sp>
        <p:nvSpPr>
          <p:cNvPr id="7" name="Trapezoid 6"/>
          <p:cNvSpPr/>
          <p:nvPr/>
        </p:nvSpPr>
        <p:spPr>
          <a:xfrm rot="16200000">
            <a:off x="4788776" y="5650624"/>
            <a:ext cx="861848" cy="144780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019800" y="5943599"/>
            <a:ext cx="2438400" cy="861849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13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531"/>
            <a:ext cx="8229600" cy="1020762"/>
          </a:xfrm>
        </p:spPr>
        <p:txBody>
          <a:bodyPr/>
          <a:lstStyle/>
          <a:p>
            <a:r>
              <a:rPr lang="en-GB" dirty="0" smtClean="0"/>
              <a:t>Field in the vicinity of QC1L1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200400" y="5867400"/>
            <a:ext cx="5943600" cy="533400"/>
          </a:xfrm>
          <a:prstGeom prst="rect">
            <a:avLst/>
          </a:prstGeom>
          <a:solidFill>
            <a:srgbClr val="FC920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/>
              <a:t>QC1L1</a:t>
            </a:r>
            <a:endParaRPr lang="en-GB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939946"/>
            <a:ext cx="8382001" cy="489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59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3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Export to CAD – compensating solenoid wire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1219200"/>
            <a:ext cx="9143175" cy="5253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916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Individual wire is exported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76400"/>
            <a:ext cx="9159454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09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full assembly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86" y="1450294"/>
            <a:ext cx="9115267" cy="4798105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86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Front of the compensating solenoid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600200"/>
            <a:ext cx="9146168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44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Front of the compensating solenoid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28800"/>
            <a:ext cx="8229600" cy="42225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5800" y="3355283"/>
            <a:ext cx="1566263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200" dirty="0" smtClean="0"/>
              <a:t>Cryostat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 rot="20128391">
            <a:off x="3462937" y="2895600"/>
            <a:ext cx="2388795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200" dirty="0" smtClean="0"/>
              <a:t>Coil windings</a:t>
            </a:r>
            <a:endParaRPr lang="en-GB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248400" y="3429000"/>
            <a:ext cx="2209259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200" dirty="0" smtClean="0"/>
              <a:t>Coil support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6367471" y="5877704"/>
            <a:ext cx="2776529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3200" dirty="0" smtClean="0"/>
              <a:t>He cooling duct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95077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771"/>
            <a:ext cx="8229600" cy="892629"/>
          </a:xfrm>
        </p:spPr>
        <p:txBody>
          <a:bodyPr/>
          <a:lstStyle/>
          <a:p>
            <a:r>
              <a:rPr lang="en-GB" dirty="0"/>
              <a:t>S</a:t>
            </a:r>
            <a:r>
              <a:rPr lang="en-GB" dirty="0" smtClean="0"/>
              <a:t>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143000"/>
            <a:ext cx="9067800" cy="5562600"/>
          </a:xfrm>
        </p:spPr>
        <p:txBody>
          <a:bodyPr>
            <a:noAutofit/>
          </a:bodyPr>
          <a:lstStyle/>
          <a:p>
            <a:r>
              <a:rPr lang="en-GB" sz="2800" dirty="0" smtClean="0"/>
              <a:t>A new optimization of the compensation scheme has been performed</a:t>
            </a:r>
          </a:p>
          <a:p>
            <a:r>
              <a:rPr lang="en-GB" sz="2800" dirty="0" smtClean="0"/>
              <a:t>Now everything fits inside the 100mrad cone, including the cryostat</a:t>
            </a:r>
          </a:p>
          <a:p>
            <a:r>
              <a:rPr lang="en-GB" sz="2800" dirty="0" smtClean="0"/>
              <a:t>Emittance blow up from two IPs according to the optics analysis: 0.175pm at the Z (compared to 0.4pm quoted in our CDR) ** this will not be a bottleneck if we need to go to 4IPs! **</a:t>
            </a:r>
          </a:p>
          <a:p>
            <a:r>
              <a:rPr lang="en-GB" sz="2800" dirty="0" smtClean="0"/>
              <a:t>Realistic representation of the solenoids, down to the individual cable</a:t>
            </a:r>
          </a:p>
          <a:p>
            <a:r>
              <a:rPr lang="en-GB" sz="2800" dirty="0" smtClean="0"/>
              <a:t>This is a complex analysis, I probably could not have done it if not for COVID19…</a:t>
            </a:r>
          </a:p>
          <a:p>
            <a:pPr marL="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720461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899" y="76200"/>
            <a:ext cx="8229600" cy="1143000"/>
          </a:xfrm>
        </p:spPr>
        <p:txBody>
          <a:bodyPr/>
          <a:lstStyle/>
          <a:p>
            <a:r>
              <a:rPr lang="en-GB" dirty="0"/>
              <a:t>I</a:t>
            </a:r>
            <a:r>
              <a:rPr lang="en-GB" dirty="0" smtClean="0"/>
              <a:t>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66019"/>
            <a:ext cx="8413699" cy="4167981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What I did was to revisit and clean up the compensation scheme (as presented in our CDR)</a:t>
            </a:r>
          </a:p>
          <a:p>
            <a:r>
              <a:rPr lang="en-GB" dirty="0" smtClean="0"/>
              <a:t>I needed to find an extra 5mm of space for the cryostat. That means that the compensating solenoid needs to be made 5% smaller…</a:t>
            </a:r>
          </a:p>
          <a:p>
            <a:r>
              <a:rPr lang="en-GB" dirty="0" smtClean="0"/>
              <a:t>…increasing the emittance blow-up… </a:t>
            </a:r>
          </a:p>
          <a:p>
            <a:r>
              <a:rPr lang="en-GB" dirty="0" smtClean="0"/>
              <a:t>So, </a:t>
            </a:r>
            <a:r>
              <a:rPr lang="en-GB" dirty="0" smtClean="0"/>
              <a:t>I </a:t>
            </a:r>
            <a:r>
              <a:rPr lang="en-GB" dirty="0" smtClean="0"/>
              <a:t>then tried </a:t>
            </a:r>
            <a:r>
              <a:rPr lang="en-GB" dirty="0" smtClean="0"/>
              <a:t>to re-optimise to gain what was </a:t>
            </a:r>
            <a:r>
              <a:rPr lang="en-GB" dirty="0" smtClean="0"/>
              <a:t>lost (or even a bit more)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5486400"/>
            <a:ext cx="6858000" cy="120032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Many thanks to Katsunobu for patiently helping me in my debugging sessions, for checking my results and providing valuable feedback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6064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Role of compensation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According to our CDR, the role of the compensation scheme is to </a:t>
            </a:r>
            <a:r>
              <a:rPr lang="en-GB" dirty="0" smtClean="0"/>
              <a:t>satisfy (amongst others) </a:t>
            </a:r>
            <a:r>
              <a:rPr lang="en-GB" dirty="0" smtClean="0"/>
              <a:t>the following conditions: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Total integral of </a:t>
            </a:r>
            <a:r>
              <a:rPr lang="en-GB" dirty="0" err="1" smtClean="0"/>
              <a:t>Bdl</a:t>
            </a:r>
            <a:r>
              <a:rPr lang="en-GB" dirty="0" smtClean="0"/>
              <a:t> seen by the beam should be close to zero (*)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Field in the vicinity of QC1L1 &lt; ±50mT (**)</a:t>
            </a:r>
            <a:endParaRPr lang="en-GB" dirty="0"/>
          </a:p>
          <a:p>
            <a:pPr marL="914400" lvl="1" indent="-514350">
              <a:buFont typeface="+mj-lt"/>
              <a:buAutoNum type="arabicPeriod"/>
            </a:pPr>
            <a:r>
              <a:rPr lang="en-GB" dirty="0" smtClean="0"/>
              <a:t>Emittance blow up should be as small as possible</a:t>
            </a:r>
          </a:p>
          <a:p>
            <a:pPr marL="914400" lvl="1" indent="-514350">
              <a:buFont typeface="+mj-lt"/>
              <a:buAutoNum type="arabicPeriod"/>
            </a:pPr>
            <a:endParaRPr lang="en-GB" dirty="0" smtClean="0"/>
          </a:p>
          <a:p>
            <a:pPr marL="400050" lvl="1" indent="0">
              <a:buNone/>
            </a:pPr>
            <a:r>
              <a:rPr lang="en-GB" sz="2400" dirty="0" smtClean="0"/>
              <a:t>(*) </a:t>
            </a:r>
            <a:r>
              <a:rPr lang="en-GB" sz="2400" dirty="0" err="1" smtClean="0"/>
              <a:t>tunable</a:t>
            </a:r>
            <a:r>
              <a:rPr lang="en-GB" sz="2400" dirty="0" smtClean="0"/>
              <a:t>: I stop iterations if better than 10</a:t>
            </a:r>
            <a:r>
              <a:rPr lang="en-GB" sz="2400" baseline="30000" dirty="0" smtClean="0"/>
              <a:t>-3</a:t>
            </a:r>
            <a:r>
              <a:rPr lang="en-GB" sz="2400" dirty="0" smtClean="0"/>
              <a:t> Tm. CDR states that emittance blows up by 0.1pm for </a:t>
            </a:r>
            <a:r>
              <a:rPr lang="en-GB" sz="2400" dirty="0" smtClean="0"/>
              <a:t>a </a:t>
            </a:r>
            <a:r>
              <a:rPr lang="en-GB" sz="2400" dirty="0" smtClean="0"/>
              <a:t>10</a:t>
            </a:r>
            <a:r>
              <a:rPr lang="en-GB" sz="2400" baseline="30000" dirty="0" smtClean="0"/>
              <a:t>-3</a:t>
            </a:r>
            <a:r>
              <a:rPr lang="en-GB" sz="2400" dirty="0" smtClean="0"/>
              <a:t> </a:t>
            </a:r>
            <a:r>
              <a:rPr lang="en-GB" sz="2400" dirty="0" smtClean="0"/>
              <a:t>Tm mismatch in compensation</a:t>
            </a:r>
          </a:p>
          <a:p>
            <a:pPr marL="400050" lvl="1" indent="0">
              <a:buNone/>
            </a:pPr>
            <a:r>
              <a:rPr lang="en-GB" sz="2400" dirty="0" smtClean="0"/>
              <a:t>(**) this is not investigated </a:t>
            </a:r>
            <a:r>
              <a:rPr lang="en-GB" sz="2400" dirty="0" smtClean="0"/>
              <a:t>at </a:t>
            </a:r>
            <a:r>
              <a:rPr lang="en-GB" sz="2400" dirty="0" smtClean="0"/>
              <a:t>depth. Could be too stringent 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6126163"/>
            <a:ext cx="7391400" cy="46166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smtClean="0"/>
              <a:t>Emittance blow-up only important for the Z running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123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GB" dirty="0" smtClean="0"/>
              <a:t>Improvements over CDR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30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The outer </a:t>
            </a:r>
            <a:r>
              <a:rPr lang="en-GB" dirty="0" smtClean="0"/>
              <a:t>radius of the coils has been reduced so as to leave 5mm for the </a:t>
            </a:r>
            <a:r>
              <a:rPr lang="en-GB" dirty="0" smtClean="0"/>
              <a:t>cryostat</a:t>
            </a:r>
          </a:p>
          <a:p>
            <a:r>
              <a:rPr lang="en-GB" dirty="0" smtClean="0"/>
              <a:t>the compensating solenoid starts 5mm </a:t>
            </a:r>
            <a:r>
              <a:rPr lang="en-GB" dirty="0" smtClean="0"/>
              <a:t>further </a:t>
            </a:r>
            <a:r>
              <a:rPr lang="en-GB" dirty="0" smtClean="0"/>
              <a:t>downstream</a:t>
            </a:r>
          </a:p>
          <a:p>
            <a:r>
              <a:rPr lang="en-GB" dirty="0" smtClean="0"/>
              <a:t>The screening solenoid and compensating solenoid are 5mm apart</a:t>
            </a:r>
            <a:endParaRPr lang="en-GB" dirty="0" smtClean="0"/>
          </a:p>
          <a:p>
            <a:r>
              <a:rPr lang="en-GB" dirty="0" smtClean="0"/>
              <a:t>Now </a:t>
            </a:r>
            <a:r>
              <a:rPr lang="en-GB" dirty="0" smtClean="0"/>
              <a:t>both coils have variable pitch </a:t>
            </a:r>
            <a:r>
              <a:rPr lang="en-GB" dirty="0" smtClean="0">
                <a:sym typeface="Wingdings" panose="05000000000000000000" pitchFamily="2" charset="2"/>
              </a:rPr>
              <a:t> great for optimising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The exact coil is now exported from the magnet optimization program. Before, the coil was a cylindrical envelope.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Reminder: CDR number for the emittance blow-up for 2IPs at the Z: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0.4pm</a:t>
            </a:r>
          </a:p>
        </p:txBody>
      </p:sp>
    </p:spTree>
    <p:extLst>
      <p:ext uri="{BB962C8B-B14F-4D97-AF65-F5344CB8AC3E}">
        <p14:creationId xmlns:p14="http://schemas.microsoft.com/office/powerpoint/2010/main" val="2770333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field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139138"/>
            <a:ext cx="8229600" cy="5448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7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Field all the way to the endcaps – no return yoke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0278" y="1371600"/>
            <a:ext cx="8685122" cy="4984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3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Dispersion – closes locally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5455"/>
            <a:ext cx="9144000" cy="429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86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18393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Emittance blow up depends on I5 which is the product of the blue and red curves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32862"/>
            <a:ext cx="8282255" cy="4891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Vertical emittance blow up – 0.175pm for 2IPs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9" y="1905000"/>
            <a:ext cx="6829523" cy="4724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553200" y="1295400"/>
            <a:ext cx="2514600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2400" dirty="0" err="1" smtClean="0"/>
              <a:t>Katsunobu’s</a:t>
            </a:r>
            <a:r>
              <a:rPr lang="en-GB" sz="2400" dirty="0" smtClean="0"/>
              <a:t> SAD full optics analysis: 0.175 pm for 2 IPs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981922" y="4419600"/>
            <a:ext cx="2085878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My simple analysis gets 0.26 pm for 2 IPs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26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CEG">
  <a:themeElements>
    <a:clrScheme name="lCEG 3">
      <a:dk1>
        <a:srgbClr val="2B166E"/>
      </a:dk1>
      <a:lt1>
        <a:srgbClr val="FFFFFF"/>
      </a:lt1>
      <a:dk2>
        <a:srgbClr val="3F9D6C"/>
      </a:dk2>
      <a:lt2>
        <a:srgbClr val="DDDDDD"/>
      </a:lt2>
      <a:accent1>
        <a:srgbClr val="5BCD81"/>
      </a:accent1>
      <a:accent2>
        <a:srgbClr val="3399FF"/>
      </a:accent2>
      <a:accent3>
        <a:srgbClr val="FFFFFF"/>
      </a:accent3>
      <a:accent4>
        <a:srgbClr val="23115D"/>
      </a:accent4>
      <a:accent5>
        <a:srgbClr val="B5E3C1"/>
      </a:accent5>
      <a:accent6>
        <a:srgbClr val="2D8AE7"/>
      </a:accent6>
      <a:hlink>
        <a:srgbClr val="6666FF"/>
      </a:hlink>
      <a:folHlink>
        <a:srgbClr val="6C9BBE"/>
      </a:folHlink>
    </a:clrScheme>
    <a:fontScheme name="lCE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1">
                <a:alpha val="0"/>
              </a:schemeClr>
            </a:gs>
            <a:gs pos="50000">
              <a:srgbClr val="FF9900"/>
            </a:gs>
            <a:gs pos="100000">
              <a:schemeClr val="bg1">
                <a:alpha val="0"/>
              </a:schemeClr>
            </a:gs>
          </a:gsLst>
          <a:lin ang="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9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anose="05000000000000000000" pitchFamily="2" charset="2"/>
          <a:buNone/>
          <a:tabLst/>
          <a:defRPr kumimoji="0" lang="en-US" altLang="zh-CN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lCEG 1">
        <a:dk1>
          <a:srgbClr val="2B166E"/>
        </a:dk1>
        <a:lt1>
          <a:srgbClr val="FFFFFF"/>
        </a:lt1>
        <a:dk2>
          <a:srgbClr val="336699"/>
        </a:dk2>
        <a:lt2>
          <a:srgbClr val="DDDDDD"/>
        </a:lt2>
        <a:accent1>
          <a:srgbClr val="458F8F"/>
        </a:accent1>
        <a:accent2>
          <a:srgbClr val="CCCC00"/>
        </a:accent2>
        <a:accent3>
          <a:srgbClr val="FFFFFF"/>
        </a:accent3>
        <a:accent4>
          <a:srgbClr val="23115D"/>
        </a:accent4>
        <a:accent5>
          <a:srgbClr val="B0C6C6"/>
        </a:accent5>
        <a:accent6>
          <a:srgbClr val="B9B900"/>
        </a:accent6>
        <a:hlink>
          <a:srgbClr val="9999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2">
        <a:dk1>
          <a:srgbClr val="666633"/>
        </a:dk1>
        <a:lt1>
          <a:srgbClr val="FFFFFF"/>
        </a:lt1>
        <a:dk2>
          <a:srgbClr val="000066"/>
        </a:dk2>
        <a:lt2>
          <a:srgbClr val="F7F4D5"/>
        </a:lt2>
        <a:accent1>
          <a:srgbClr val="C86C62"/>
        </a:accent1>
        <a:accent2>
          <a:srgbClr val="D3A5DF"/>
        </a:accent2>
        <a:accent3>
          <a:srgbClr val="FFFFFF"/>
        </a:accent3>
        <a:accent4>
          <a:srgbClr val="56562A"/>
        </a:accent4>
        <a:accent5>
          <a:srgbClr val="E0BAB7"/>
        </a:accent5>
        <a:accent6>
          <a:srgbClr val="BF95CA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EG 3">
        <a:dk1>
          <a:srgbClr val="2B166E"/>
        </a:dk1>
        <a:lt1>
          <a:srgbClr val="FFFFFF"/>
        </a:lt1>
        <a:dk2>
          <a:srgbClr val="3F9D6C"/>
        </a:dk2>
        <a:lt2>
          <a:srgbClr val="DDDDDD"/>
        </a:lt2>
        <a:accent1>
          <a:srgbClr val="5BCD81"/>
        </a:accent1>
        <a:accent2>
          <a:srgbClr val="3399FF"/>
        </a:accent2>
        <a:accent3>
          <a:srgbClr val="FFFFFF"/>
        </a:accent3>
        <a:accent4>
          <a:srgbClr val="23115D"/>
        </a:accent4>
        <a:accent5>
          <a:srgbClr val="B5E3C1"/>
        </a:accent5>
        <a:accent6>
          <a:srgbClr val="2D8AE7"/>
        </a:accent6>
        <a:hlink>
          <a:srgbClr val="6666FF"/>
        </a:hlink>
        <a:folHlink>
          <a:srgbClr val="6C9BB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70254</TotalTime>
  <Words>490</Words>
  <Application>Microsoft Office PowerPoint</Application>
  <PresentationFormat>On-screen Show (4:3)</PresentationFormat>
  <Paragraphs>52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Verdana</vt:lpstr>
      <vt:lpstr>Wingdings</vt:lpstr>
      <vt:lpstr>Office Theme</vt:lpstr>
      <vt:lpstr>lCEG</vt:lpstr>
      <vt:lpstr>Image</vt:lpstr>
      <vt:lpstr>FCC-ee compensation scheme: consolidation</vt:lpstr>
      <vt:lpstr>Introduction</vt:lpstr>
      <vt:lpstr>Role of compensation</vt:lpstr>
      <vt:lpstr>Improvements over CDR</vt:lpstr>
      <vt:lpstr>field</vt:lpstr>
      <vt:lpstr>Field all the way to the endcaps – no return yoke</vt:lpstr>
      <vt:lpstr>Dispersion – closes locally</vt:lpstr>
      <vt:lpstr>Emittance blow up depends on I5 which is the product of the blue and red curves</vt:lpstr>
      <vt:lpstr>Vertical emittance blow up – 0.175pm for 2IPs</vt:lpstr>
      <vt:lpstr>Results of SAD</vt:lpstr>
      <vt:lpstr>where emittance grows</vt:lpstr>
      <vt:lpstr>Field in the vicinity of QC1L1</vt:lpstr>
      <vt:lpstr>Export to CAD – compensating solenoid wire</vt:lpstr>
      <vt:lpstr>Individual wire is exported</vt:lpstr>
      <vt:lpstr>The full assembly</vt:lpstr>
      <vt:lpstr>Front of the compensating solenoid</vt:lpstr>
      <vt:lpstr>Front of the compensating solenoid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Bunch length/emittances</dc:title>
  <dc:creator>m Koratzinos</dc:creator>
  <cp:lastModifiedBy>m Koratzinos</cp:lastModifiedBy>
  <cp:revision>396</cp:revision>
  <dcterms:created xsi:type="dcterms:W3CDTF">2006-08-16T00:00:00Z</dcterms:created>
  <dcterms:modified xsi:type="dcterms:W3CDTF">2020-04-16T17:35:25Z</dcterms:modified>
</cp:coreProperties>
</file>