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2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67"/>
    <p:restoredTop sz="94694"/>
  </p:normalViewPr>
  <p:slideViewPr>
    <p:cSldViewPr snapToGrid="0" snapToObjects="1">
      <p:cViewPr varScale="1">
        <p:scale>
          <a:sx n="116" d="100"/>
          <a:sy n="116" d="100"/>
        </p:scale>
        <p:origin x="200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249271" y="268288"/>
            <a:ext cx="755904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8" name="Rectangle 7"/>
          <p:cNvSpPr/>
          <p:nvPr/>
        </p:nvSpPr>
        <p:spPr>
          <a:xfrm>
            <a:off x="358587" y="268289"/>
            <a:ext cx="24384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955373"/>
            <a:ext cx="7278624" cy="3199769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68800" y="390526"/>
            <a:ext cx="7339584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91584" y="6356351"/>
            <a:ext cx="6315456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08659" y="6356351"/>
            <a:ext cx="9144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8BDF327-CC60-C141-A4BA-4C8D2F359F9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92600" y="4343400"/>
            <a:ext cx="7253224" cy="1752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41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98552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09920" y="2214562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5709920" y="4224973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09600" y="2214563"/>
            <a:ext cx="475488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49011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98552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09920" y="2214562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5709920" y="4224973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609600" y="2214562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609600" y="4224973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25386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728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865225" y="268288"/>
            <a:ext cx="957431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855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995082"/>
            <a:ext cx="475488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9403" y="990600"/>
            <a:ext cx="475488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057401"/>
            <a:ext cx="475488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39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329081" y="268288"/>
            <a:ext cx="54864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995082"/>
            <a:ext cx="475488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057401"/>
            <a:ext cx="475488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5153" y="6124015"/>
            <a:ext cx="2336800" cy="365125"/>
          </a:xfrm>
        </p:spPr>
        <p:txBody>
          <a:bodyPr/>
          <a:lstStyle>
            <a:lvl1pPr algn="l">
              <a:defRPr/>
            </a:lvl1pPr>
          </a:lstStyle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3083" y="6356351"/>
            <a:ext cx="5151717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347011" y="990600"/>
            <a:ext cx="5462016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50699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622367" y="268288"/>
            <a:ext cx="2185943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4267200"/>
            <a:ext cx="8636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9832" y="268288"/>
            <a:ext cx="9144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1717" y="4840942"/>
            <a:ext cx="8633883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679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47295" y="268288"/>
            <a:ext cx="961015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4267200"/>
            <a:ext cx="8636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9832" y="268288"/>
            <a:ext cx="4008968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1717" y="4840942"/>
            <a:ext cx="8633883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4470400" y="268289"/>
            <a:ext cx="6269317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470400" y="2131936"/>
            <a:ext cx="3072384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7667333" y="2131936"/>
            <a:ext cx="3072384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936310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616141" y="268288"/>
            <a:ext cx="219456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3594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865225" y="268288"/>
            <a:ext cx="957431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58399" y="1035425"/>
            <a:ext cx="1763060" cy="5090739"/>
          </a:xfrm>
        </p:spPr>
        <p:txBody>
          <a:bodyPr vert="eaVert" anchor="t" anchorCtr="0"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035425"/>
            <a:ext cx="80264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557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598212" y="6461210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6107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E0D6C2-94E7-6745-915E-A0979BFB4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E09F44-3D8B-2840-81B8-2E0A5391D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B8CBD-CD5E-6D45-97C0-A113238A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8F5BB-7B85-4C43-8DCF-F428564A4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2FF9E7D-ED80-E44E-854A-7392892971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8" y="1346200"/>
            <a:ext cx="8677836" cy="47879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18685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4128000" y="2088000"/>
            <a:ext cx="744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4128000" y="4193675"/>
            <a:ext cx="744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en typ de subtitel van de presentatie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92850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249271" y="268288"/>
            <a:ext cx="755904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8" name="Rectangle 7"/>
          <p:cNvSpPr/>
          <p:nvPr/>
        </p:nvSpPr>
        <p:spPr>
          <a:xfrm>
            <a:off x="358587" y="268289"/>
            <a:ext cx="24384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955373"/>
            <a:ext cx="7278624" cy="3199769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68800" y="390526"/>
            <a:ext cx="7339584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91584" y="6356351"/>
            <a:ext cx="6315456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08659" y="6356351"/>
            <a:ext cx="9144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8BDF327-CC60-C141-A4BA-4C8D2F359F9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92600" y="4343400"/>
            <a:ext cx="7253224" cy="1752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2737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598212" y="6461210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3165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249271" y="268288"/>
            <a:ext cx="755904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4171950"/>
            <a:ext cx="7277225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1" y="5257800"/>
            <a:ext cx="7277224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68801" y="389966"/>
            <a:ext cx="7333129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85130" y="6356351"/>
            <a:ext cx="6312149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20612" y="6356351"/>
            <a:ext cx="9144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267201" y="2877671"/>
            <a:ext cx="7529156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358587" y="268289"/>
            <a:ext cx="24384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</p:spTree>
    <p:extLst>
      <p:ext uri="{BB962C8B-B14F-4D97-AF65-F5344CB8AC3E}">
        <p14:creationId xmlns:p14="http://schemas.microsoft.com/office/powerpoint/2010/main" val="30749205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9833" y="268288"/>
            <a:ext cx="219456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4565" y="914400"/>
            <a:ext cx="8677836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4565" y="2209801"/>
            <a:ext cx="8677836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16141" y="6356351"/>
            <a:ext cx="2336800" cy="365125"/>
          </a:xfrm>
        </p:spPr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04564" y="6356351"/>
            <a:ext cx="6569136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2259" y="361017"/>
            <a:ext cx="675341" cy="365125"/>
          </a:xfrm>
        </p:spPr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59833" y="1976718"/>
            <a:ext cx="219456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462190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345270" y="268288"/>
            <a:ext cx="1465431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6401" y="3429000"/>
            <a:ext cx="6621928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6401" y="4824414"/>
            <a:ext cx="6621928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6800" y="6356351"/>
            <a:ext cx="2163483" cy="365125"/>
          </a:xfrm>
        </p:spPr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3083" y="6356351"/>
            <a:ext cx="7082117" cy="365125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4758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9833" y="4773706"/>
            <a:ext cx="39624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472" y="3429001"/>
            <a:ext cx="6621928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0472" y="4824414"/>
            <a:ext cx="6621928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8283" y="6104966"/>
            <a:ext cx="675341" cy="365125"/>
          </a:xfrm>
        </p:spPr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59832" y="268288"/>
            <a:ext cx="39624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791474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98552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14563"/>
            <a:ext cx="475488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9920" y="2214563"/>
            <a:ext cx="475488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1206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914400"/>
            <a:ext cx="985113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054132"/>
            <a:ext cx="475488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689412"/>
            <a:ext cx="475488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05855" y="2054132"/>
            <a:ext cx="475488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05855" y="2689412"/>
            <a:ext cx="475488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52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249271" y="268288"/>
            <a:ext cx="755904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4171950"/>
            <a:ext cx="7277225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1" y="5257800"/>
            <a:ext cx="7277224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68801" y="389966"/>
            <a:ext cx="7333129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85130" y="6356351"/>
            <a:ext cx="6312149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20612" y="6356351"/>
            <a:ext cx="9144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267201" y="2877671"/>
            <a:ext cx="7529156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358587" y="268289"/>
            <a:ext cx="24384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</p:spTree>
    <p:extLst>
      <p:ext uri="{BB962C8B-B14F-4D97-AF65-F5344CB8AC3E}">
        <p14:creationId xmlns:p14="http://schemas.microsoft.com/office/powerpoint/2010/main" val="23802504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98552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99" y="2214562"/>
            <a:ext cx="9861551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09599" y="4224973"/>
            <a:ext cx="9861551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163862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98552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09920" y="2214562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5709920" y="4224973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09600" y="2214563"/>
            <a:ext cx="475488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67866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98552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09920" y="2214562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5709920" y="4224973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609600" y="2214562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609600" y="4224973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413401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2931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865225" y="268288"/>
            <a:ext cx="957431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8509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995082"/>
            <a:ext cx="475488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9403" y="990600"/>
            <a:ext cx="475488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057401"/>
            <a:ext cx="475488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1974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329081" y="268288"/>
            <a:ext cx="54864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995082"/>
            <a:ext cx="475488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057401"/>
            <a:ext cx="475488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5153" y="6124015"/>
            <a:ext cx="2336800" cy="365125"/>
          </a:xfrm>
        </p:spPr>
        <p:txBody>
          <a:bodyPr/>
          <a:lstStyle>
            <a:lvl1pPr algn="l">
              <a:defRPr/>
            </a:lvl1pPr>
          </a:lstStyle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3083" y="6356351"/>
            <a:ext cx="5151717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347011" y="990600"/>
            <a:ext cx="5462016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711099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622367" y="268288"/>
            <a:ext cx="2185943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4267200"/>
            <a:ext cx="8636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9832" y="268288"/>
            <a:ext cx="9144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1717" y="4840942"/>
            <a:ext cx="8633883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6034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47295" y="268288"/>
            <a:ext cx="961015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4267200"/>
            <a:ext cx="8636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9832" y="268288"/>
            <a:ext cx="4008968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1717" y="4840942"/>
            <a:ext cx="8633883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4470400" y="268289"/>
            <a:ext cx="6269317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470400" y="2131936"/>
            <a:ext cx="3072384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7667333" y="2131936"/>
            <a:ext cx="3072384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706821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616141" y="268288"/>
            <a:ext cx="219456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060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9833" y="268288"/>
            <a:ext cx="219456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4565" y="914400"/>
            <a:ext cx="8677836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4565" y="2209801"/>
            <a:ext cx="8677836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16141" y="6356351"/>
            <a:ext cx="2336800" cy="365125"/>
          </a:xfrm>
        </p:spPr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04564" y="6356351"/>
            <a:ext cx="6569136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2259" y="361017"/>
            <a:ext cx="675341" cy="365125"/>
          </a:xfrm>
        </p:spPr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59833" y="1976718"/>
            <a:ext cx="219456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921948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865225" y="268288"/>
            <a:ext cx="957431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58399" y="1035425"/>
            <a:ext cx="1763060" cy="5090739"/>
          </a:xfrm>
        </p:spPr>
        <p:txBody>
          <a:bodyPr vert="eaVert" anchor="t" anchorCtr="0"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035425"/>
            <a:ext cx="80264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9274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E0D6C2-94E7-6745-915E-A0979BFB4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E09F44-3D8B-2840-81B8-2E0A5391D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B8CBD-CD5E-6D45-97C0-A113238A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8F5BB-7B85-4C43-8DCF-F428564A4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2FF9E7D-ED80-E44E-854A-7392892971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8" y="1346200"/>
            <a:ext cx="8677836" cy="47879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71399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4128000" y="2088000"/>
            <a:ext cx="744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4128000" y="4193675"/>
            <a:ext cx="744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en typ de subtitel van de presentatie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344196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FD037-54B9-AF4B-9262-509165CCD4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065633-A9F0-6841-9D71-22583456E9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5B5FE-727E-DD4F-87FF-AF40B5512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F1B18-6E10-6F41-9A70-C901968AB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1793C-B47F-1948-9664-8315397CB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980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345270" y="268288"/>
            <a:ext cx="1465431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6401" y="3429000"/>
            <a:ext cx="6621928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6401" y="4824414"/>
            <a:ext cx="6621928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6800" y="6356351"/>
            <a:ext cx="2163483" cy="365125"/>
          </a:xfrm>
        </p:spPr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3083" y="6356351"/>
            <a:ext cx="7082117" cy="365125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863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9833" y="4773706"/>
            <a:ext cx="39624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472" y="3429001"/>
            <a:ext cx="6621928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0472" y="4824414"/>
            <a:ext cx="6621928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8283" y="6104966"/>
            <a:ext cx="675341" cy="365125"/>
          </a:xfrm>
        </p:spPr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59832" y="268288"/>
            <a:ext cx="39624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35682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98552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14563"/>
            <a:ext cx="475488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9920" y="2214563"/>
            <a:ext cx="475488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899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914400"/>
            <a:ext cx="985113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054132"/>
            <a:ext cx="475488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689412"/>
            <a:ext cx="475488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05855" y="2054132"/>
            <a:ext cx="475488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05855" y="2689412"/>
            <a:ext cx="475488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14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98552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99" y="2214562"/>
            <a:ext cx="9861551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09599" y="4224973"/>
            <a:ext cx="9861551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89720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244671"/>
            <a:ext cx="8677836" cy="64079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269947"/>
            <a:ext cx="8677836" cy="4856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98212" y="6461210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3083" y="6461210"/>
            <a:ext cx="8009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2094" y="6471615"/>
            <a:ext cx="6753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727272"/>
                </a:solidFill>
              </a:defRPr>
            </a:lvl1pPr>
          </a:lstStyle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823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244671"/>
            <a:ext cx="8677836" cy="64079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269947"/>
            <a:ext cx="8677836" cy="4856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98212" y="6461210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68098525-B33F-434B-9635-198E7FFC8891}" type="datetimeFigureOut">
              <a:rPr lang="en-GB" smtClean="0"/>
              <a:t>12/08/2020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3083" y="6461210"/>
            <a:ext cx="8009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2094" y="6471615"/>
            <a:ext cx="6753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727272"/>
                </a:solidFill>
              </a:defRPr>
            </a:lvl1pPr>
          </a:lstStyle>
          <a:p>
            <a:fld id="{9671CEA3-67BE-A441-82B7-C30E56F7D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966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04D00-29A6-B64A-AFFC-8A32B8B3B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4342" y="706130"/>
            <a:ext cx="10063316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Welcome to the ISOLDE Solenoidal Spectrometer (ISS) Workshop 2020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3F31F3-932D-3745-92A7-D202E304E5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1655762"/>
          </a:xfrm>
        </p:spPr>
        <p:txBody>
          <a:bodyPr/>
          <a:lstStyle/>
          <a:p>
            <a:r>
              <a:rPr lang="en-GB" dirty="0"/>
              <a:t>20</a:t>
            </a:r>
            <a:r>
              <a:rPr lang="en-GB" baseline="30000" dirty="0"/>
              <a:t>th</a:t>
            </a:r>
            <a:r>
              <a:rPr lang="en-GB" dirty="0"/>
              <a:t> &amp; 21</a:t>
            </a:r>
            <a:r>
              <a:rPr lang="en-GB" baseline="30000" dirty="0"/>
              <a:t>st</a:t>
            </a:r>
            <a:r>
              <a:rPr lang="en-GB" dirty="0"/>
              <a:t> July 2020 via Zoom</a:t>
            </a:r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467BCD4B-EDB9-DE41-B7A2-DAA47D7096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595" y="4581930"/>
            <a:ext cx="5285044" cy="181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662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908E9-FB46-4C47-8422-D79527585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Welcome to the ISS Workshop 2020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EB7E2-2D2A-7845-85F4-371C42CF3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" y="1825624"/>
            <a:ext cx="10897496" cy="4634169"/>
          </a:xfrm>
        </p:spPr>
        <p:txBody>
          <a:bodyPr>
            <a:normAutofit/>
          </a:bodyPr>
          <a:lstStyle/>
          <a:p>
            <a:r>
              <a:rPr lang="en-GB" sz="2400" i="1" dirty="0"/>
              <a:t>Purpose of the workshop</a:t>
            </a:r>
          </a:p>
          <a:p>
            <a:pPr lvl="1"/>
            <a:r>
              <a:rPr lang="en-GB" sz="2000" dirty="0"/>
              <a:t>Update the community, welcome new users and build a collaboration</a:t>
            </a:r>
          </a:p>
          <a:p>
            <a:pPr lvl="1"/>
            <a:r>
              <a:rPr lang="en-GB" sz="2000" dirty="0"/>
              <a:t>Prepare for HIE-ISOLDE 2021 by advising on technical aspects of new proposals</a:t>
            </a:r>
          </a:p>
          <a:p>
            <a:endParaRPr lang="en-GB" sz="2400" dirty="0"/>
          </a:p>
          <a:p>
            <a:r>
              <a:rPr lang="en-GB" sz="2400" i="1" dirty="0"/>
              <a:t>Layout and schedule</a:t>
            </a:r>
            <a:r>
              <a:rPr lang="en-GB" sz="2400" dirty="0"/>
              <a:t>:</a:t>
            </a:r>
          </a:p>
          <a:p>
            <a:pPr lvl="1"/>
            <a:r>
              <a:rPr lang="en-GB" sz="2000" b="1" dirty="0"/>
              <a:t>Introduction</a:t>
            </a:r>
            <a:r>
              <a:rPr lang="en-GB" sz="2000" dirty="0"/>
              <a:t> talks: status of experiments, equipment and upgrades</a:t>
            </a:r>
          </a:p>
          <a:p>
            <a:pPr lvl="1"/>
            <a:r>
              <a:rPr lang="en-GB" sz="2000" b="1" dirty="0"/>
              <a:t>New proposals</a:t>
            </a:r>
            <a:r>
              <a:rPr lang="en-GB" sz="2000" dirty="0"/>
              <a:t>: 10 minute talks on new ideas for 2021 campaign</a:t>
            </a:r>
          </a:p>
          <a:p>
            <a:pPr lvl="1"/>
            <a:r>
              <a:rPr lang="en-GB" sz="2000" b="1" dirty="0"/>
              <a:t>Collaboration discussion</a:t>
            </a:r>
            <a:r>
              <a:rPr lang="en-GB" sz="2000" dirty="0"/>
              <a:t>: Formalising the collaboration at CERN with an MoU</a:t>
            </a:r>
          </a:p>
          <a:p>
            <a:pPr lvl="1"/>
            <a:r>
              <a:rPr lang="en-GB" sz="2000" b="1" dirty="0"/>
              <a:t>Coffee breaks</a:t>
            </a:r>
            <a:r>
              <a:rPr lang="en-GB" sz="2000" dirty="0"/>
              <a:t>: stretch your legs, get fresh air, stay and chat on Zoom</a:t>
            </a:r>
          </a:p>
        </p:txBody>
      </p:sp>
      <p:pic>
        <p:nvPicPr>
          <p:cNvPr id="4" name="Picture 3" descr="A picture containing window&#10;&#10;Description automatically generated">
            <a:extLst>
              <a:ext uri="{FF2B5EF4-FFF2-40B4-BE49-F238E27FC236}">
                <a16:creationId xmlns:a16="http://schemas.microsoft.com/office/drawing/2014/main" id="{FC19489F-B305-4440-AF92-0FF20498B6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5826" y="139719"/>
            <a:ext cx="1438684" cy="143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971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908E9-FB46-4C47-8422-D79527585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proposals: Goals of the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EB7E2-2D2A-7845-85F4-371C42CF3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776184"/>
            <a:ext cx="11140932" cy="4837145"/>
          </a:xfrm>
        </p:spPr>
        <p:txBody>
          <a:bodyPr>
            <a:noAutofit/>
          </a:bodyPr>
          <a:lstStyle/>
          <a:p>
            <a:r>
              <a:rPr lang="en-GB" sz="2400" dirty="0"/>
              <a:t>Quantify demand for ISS after LS2, specifically in 2021 campaign</a:t>
            </a:r>
          </a:p>
          <a:p>
            <a:pPr lvl="1"/>
            <a:endParaRPr lang="en-GB" sz="2200" dirty="0"/>
          </a:p>
          <a:p>
            <a:r>
              <a:rPr lang="en-GB" sz="2400" dirty="0"/>
              <a:t>Understand the future requirements for ISS and ancillary detectors</a:t>
            </a:r>
          </a:p>
          <a:p>
            <a:pPr lvl="1"/>
            <a:endParaRPr lang="en-GB" sz="2200" dirty="0"/>
          </a:p>
          <a:p>
            <a:r>
              <a:rPr lang="en-GB" sz="2400" dirty="0"/>
              <a:t>Identify technical or feasibility issues to be addressed </a:t>
            </a:r>
            <a:r>
              <a:rPr lang="en-GB" sz="2400" dirty="0">
                <a:sym typeface="Wingdings" pitchFamily="2" charset="2"/>
              </a:rPr>
              <a:t> contact persons</a:t>
            </a:r>
            <a:endParaRPr lang="en-GB" sz="2400" dirty="0"/>
          </a:p>
          <a:p>
            <a:pPr lvl="1"/>
            <a:endParaRPr lang="en-GB" sz="2200" dirty="0"/>
          </a:p>
          <a:p>
            <a:r>
              <a:rPr lang="en-GB" sz="2400" dirty="0"/>
              <a:t>Prepare proposals for submission to the INTC meetings</a:t>
            </a:r>
          </a:p>
          <a:p>
            <a:pPr lvl="1"/>
            <a:r>
              <a:rPr lang="en-GB" sz="2000" dirty="0"/>
              <a:t>This is not the INTC and we are not critiquing the physics motivation</a:t>
            </a:r>
          </a:p>
        </p:txBody>
      </p:sp>
      <p:pic>
        <p:nvPicPr>
          <p:cNvPr id="4" name="Picture 3" descr="A picture containing window&#10;&#10;Description automatically generated">
            <a:extLst>
              <a:ext uri="{FF2B5EF4-FFF2-40B4-BE49-F238E27FC236}">
                <a16:creationId xmlns:a16="http://schemas.microsoft.com/office/drawing/2014/main" id="{FC19489F-B305-4440-AF92-0FF20498B6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5826" y="139719"/>
            <a:ext cx="1438684" cy="143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74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561FC-C0A3-DF42-91C4-1A8A81974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INTC meetings and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36FA0-E658-E340-AF8A-493E67CA3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8403"/>
            <a:ext cx="10515600" cy="5139878"/>
          </a:xfrm>
        </p:spPr>
        <p:txBody>
          <a:bodyPr>
            <a:normAutofit/>
          </a:bodyPr>
          <a:lstStyle/>
          <a:p>
            <a:r>
              <a:rPr lang="en-GB" dirty="0"/>
              <a:t>November INTC meeting: 3</a:t>
            </a:r>
            <a:r>
              <a:rPr lang="en-GB" baseline="30000" dirty="0"/>
              <a:t>rd</a:t>
            </a:r>
            <a:r>
              <a:rPr lang="en-GB" dirty="0"/>
              <a:t> – 4</a:t>
            </a:r>
            <a:r>
              <a:rPr lang="en-GB" baseline="30000" dirty="0"/>
              <a:t>th</a:t>
            </a:r>
            <a:r>
              <a:rPr lang="en-GB" dirty="0"/>
              <a:t> November 2020</a:t>
            </a:r>
          </a:p>
          <a:p>
            <a:pPr lvl="1"/>
            <a:r>
              <a:rPr lang="en-GB" dirty="0"/>
              <a:t>CERN deadline: 22</a:t>
            </a:r>
            <a:r>
              <a:rPr lang="en-GB" baseline="30000" dirty="0"/>
              <a:t>nd</a:t>
            </a:r>
            <a:r>
              <a:rPr lang="en-GB" dirty="0"/>
              <a:t> September 2020 (6 weeks before)</a:t>
            </a:r>
          </a:p>
          <a:p>
            <a:pPr lvl="1"/>
            <a:r>
              <a:rPr lang="en-GB" dirty="0"/>
              <a:t>ISS deadline: 25</a:t>
            </a:r>
            <a:r>
              <a:rPr lang="en-GB" baseline="30000" dirty="0"/>
              <a:t>th</a:t>
            </a:r>
            <a:r>
              <a:rPr lang="en-GB" dirty="0"/>
              <a:t> August 2020 (4 weeks before)</a:t>
            </a:r>
          </a:p>
          <a:p>
            <a:pPr lvl="1"/>
            <a:endParaRPr lang="en-GB" dirty="0"/>
          </a:p>
          <a:p>
            <a:r>
              <a:rPr lang="en-GB" dirty="0"/>
              <a:t>February INTC meeting: 3</a:t>
            </a:r>
            <a:r>
              <a:rPr lang="en-GB" baseline="30000" dirty="0"/>
              <a:t>rd</a:t>
            </a:r>
            <a:r>
              <a:rPr lang="en-GB" dirty="0"/>
              <a:t> – 4</a:t>
            </a:r>
            <a:r>
              <a:rPr lang="en-GB" baseline="30000" dirty="0"/>
              <a:t>th</a:t>
            </a:r>
            <a:r>
              <a:rPr lang="en-GB" dirty="0"/>
              <a:t> February 2021</a:t>
            </a:r>
          </a:p>
          <a:p>
            <a:pPr lvl="1"/>
            <a:r>
              <a:rPr lang="en-GB" dirty="0"/>
              <a:t>CERN deadline: 23</a:t>
            </a:r>
            <a:r>
              <a:rPr lang="en-GB" baseline="30000" dirty="0"/>
              <a:t>rd</a:t>
            </a:r>
            <a:r>
              <a:rPr lang="en-GB" dirty="0"/>
              <a:t> December 2020 (6 weeks before)</a:t>
            </a:r>
          </a:p>
          <a:p>
            <a:pPr lvl="1"/>
            <a:r>
              <a:rPr lang="en-GB" dirty="0"/>
              <a:t>ISS deadline: 25</a:t>
            </a:r>
            <a:r>
              <a:rPr lang="en-GB" baseline="30000" dirty="0"/>
              <a:t>th</a:t>
            </a:r>
            <a:r>
              <a:rPr lang="en-GB" dirty="0"/>
              <a:t> November 2020 (4 weeks before)</a:t>
            </a:r>
          </a:p>
          <a:p>
            <a:pPr lvl="1"/>
            <a:endParaRPr lang="en-GB" dirty="0"/>
          </a:p>
          <a:p>
            <a:r>
              <a:rPr lang="en-GB" dirty="0"/>
              <a:t>Non-member states must have a co-spokesperson from a member</a:t>
            </a:r>
          </a:p>
          <a:p>
            <a:r>
              <a:rPr lang="en-GB" dirty="0"/>
              <a:t>ISS proposals shared with core collaboration for technical review</a:t>
            </a:r>
          </a:p>
          <a:p>
            <a:pPr marL="0" indent="0">
              <a:buNone/>
            </a:pPr>
            <a:r>
              <a:rPr lang="en-GB" dirty="0"/>
              <a:t>	email to </a:t>
            </a:r>
            <a:r>
              <a:rPr lang="en-GB" b="1" dirty="0" err="1"/>
              <a:t>iss-proposals@cern.ch</a:t>
            </a:r>
            <a:endParaRPr lang="en-GB" b="1" dirty="0"/>
          </a:p>
        </p:txBody>
      </p:sp>
      <p:pic>
        <p:nvPicPr>
          <p:cNvPr id="4" name="Picture 3" descr="A picture containing window&#10;&#10;Description automatically generated">
            <a:extLst>
              <a:ext uri="{FF2B5EF4-FFF2-40B4-BE49-F238E27FC236}">
                <a16:creationId xmlns:a16="http://schemas.microsoft.com/office/drawing/2014/main" id="{4411940B-A761-AA46-9F80-4CB5594871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5826" y="139719"/>
            <a:ext cx="1438684" cy="143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416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83FD0-CFC7-1E48-9068-319E9944E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Practicalities for talks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6014-AEEF-9A4E-A617-F0DDE9FBED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10 minutes talks and 2 minutes for questions</a:t>
            </a:r>
          </a:p>
          <a:p>
            <a:pPr lvl="1"/>
            <a:r>
              <a:rPr lang="en-GB" dirty="0"/>
              <a:t>Priority for technical questions from core collaboration</a:t>
            </a:r>
          </a:p>
          <a:p>
            <a:pPr lvl="1"/>
            <a:r>
              <a:rPr lang="en-GB" dirty="0"/>
              <a:t>If there’s time, use the raise hand option in the Participants Menu</a:t>
            </a:r>
          </a:p>
          <a:p>
            <a:pPr lvl="1"/>
            <a:r>
              <a:rPr lang="en-GB" dirty="0"/>
              <a:t>Extra questions can continue in to the coffee breaks if speakers are available</a:t>
            </a:r>
          </a:p>
          <a:p>
            <a:pPr lvl="1"/>
            <a:r>
              <a:rPr lang="en-GB" dirty="0"/>
              <a:t>Start/stop screen-sharing and upload a copy to Indico (if you want to)</a:t>
            </a:r>
          </a:p>
          <a:p>
            <a:pPr lvl="1"/>
            <a:r>
              <a:rPr lang="en-GB" dirty="0"/>
              <a:t>Introductory session will be recorded, proposals will NOT be recorded</a:t>
            </a:r>
          </a:p>
          <a:p>
            <a:endParaRPr lang="en-GB" dirty="0"/>
          </a:p>
          <a:p>
            <a:r>
              <a:rPr lang="en-GB" dirty="0"/>
              <a:t>Common themes/problems will be identified throughout</a:t>
            </a:r>
          </a:p>
          <a:p>
            <a:pPr lvl="1"/>
            <a:r>
              <a:rPr lang="en-GB" dirty="0"/>
              <a:t>Picked up in the collaboration discussion tomorrow</a:t>
            </a:r>
          </a:p>
          <a:p>
            <a:pPr lvl="1"/>
            <a:r>
              <a:rPr lang="en-GB" dirty="0"/>
              <a:t>Contact persons and groups put together at that stage</a:t>
            </a:r>
          </a:p>
        </p:txBody>
      </p:sp>
      <p:pic>
        <p:nvPicPr>
          <p:cNvPr id="4" name="Picture 3" descr="A picture containing window&#10;&#10;Description automatically generated">
            <a:extLst>
              <a:ext uri="{FF2B5EF4-FFF2-40B4-BE49-F238E27FC236}">
                <a16:creationId xmlns:a16="http://schemas.microsoft.com/office/drawing/2014/main" id="{3165A044-BCA6-5742-B30F-AB7BB624C1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5826" y="139719"/>
            <a:ext cx="1438684" cy="143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09577"/>
      </p:ext>
    </p:extLst>
  </p:cSld>
  <p:clrMapOvr>
    <a:masterClrMapping/>
  </p:clrMapOvr>
</p:sld>
</file>

<file path=ppt/theme/theme1.xml><?xml version="1.0" encoding="utf-8"?>
<a:theme xmlns:a="http://schemas.openxmlformats.org/drawingml/2006/main" name="Gaffney-Blu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affney-Blue" id="{DC8BF649-28B9-CC45-8441-3F056B62FE92}" vid="{8672422F-91B8-FB4C-88D7-05D8F7596FFF}"/>
    </a:ext>
  </a:extLst>
</a:theme>
</file>

<file path=ppt/theme/theme2.xml><?xml version="1.0" encoding="utf-8"?>
<a:theme xmlns:a="http://schemas.openxmlformats.org/drawingml/2006/main" name="1_Gaffney-Blu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affney-Blue" id="{DC8BF649-28B9-CC45-8441-3F056B62FE92}" vid="{8672422F-91B8-FB4C-88D7-05D8F7596FF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350</Words>
  <Application>Microsoft Macintosh PowerPoint</Application>
  <PresentationFormat>Widescreen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Century Gothic</vt:lpstr>
      <vt:lpstr>Wingdings 2</vt:lpstr>
      <vt:lpstr>Gaffney-Blue</vt:lpstr>
      <vt:lpstr>1_Gaffney-Blue</vt:lpstr>
      <vt:lpstr>Welcome to the ISOLDE Solenoidal Spectrometer (ISS) Workshop 2020</vt:lpstr>
      <vt:lpstr>Welcome to the ISS Workshop 2020</vt:lpstr>
      <vt:lpstr>New proposals: Goals of the workshop</vt:lpstr>
      <vt:lpstr>INTC meetings and procedure</vt:lpstr>
      <vt:lpstr>Practicalities for talks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ISOLDE Solenoidal Spectrometer (ISS) Workshop 2020</dc:title>
  <dc:creator>Liam Gaffney</dc:creator>
  <cp:lastModifiedBy>Liam Gaffney</cp:lastModifiedBy>
  <cp:revision>22</cp:revision>
  <dcterms:created xsi:type="dcterms:W3CDTF">2020-07-20T10:20:06Z</dcterms:created>
  <dcterms:modified xsi:type="dcterms:W3CDTF">2020-08-12T12:54:44Z</dcterms:modified>
</cp:coreProperties>
</file>