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sldIdLst>
    <p:sldId id="379" r:id="rId2"/>
    <p:sldId id="381" r:id="rId3"/>
    <p:sldId id="382" r:id="rId4"/>
    <p:sldId id="383" r:id="rId5"/>
    <p:sldId id="380" r:id="rId6"/>
    <p:sldId id="384" r:id="rId7"/>
    <p:sldId id="385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005"/>
    <a:srgbClr val="1771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38"/>
    <p:restoredTop sz="94654"/>
  </p:normalViewPr>
  <p:slideViewPr>
    <p:cSldViewPr snapToGrid="0" snapToObjects="1">
      <p:cViewPr varScale="1">
        <p:scale>
          <a:sx n="111" d="100"/>
          <a:sy n="111" d="100"/>
        </p:scale>
        <p:origin x="208" y="8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393111-93D5-174C-949A-3E4259BEFA97}" type="datetimeFigureOut">
              <a:rPr lang="en-US" smtClean="0"/>
              <a:t>4/27/20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DEAB14-9DB1-0D41-AABA-BDFEAE574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721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D2AD-FC8E-F345-88C2-03A45C53F989}" type="datetimeFigureOut">
              <a:rPr lang="en-US" smtClean="0"/>
              <a:t>4/27/20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42A0-E6F8-C849-9D3B-758E33D2E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834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D2AD-FC8E-F345-88C2-03A45C53F989}" type="datetimeFigureOut">
              <a:rPr lang="en-US" smtClean="0"/>
              <a:t>4/27/20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42A0-E6F8-C849-9D3B-758E33D2E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636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D2AD-FC8E-F345-88C2-03A45C53F989}" type="datetimeFigureOut">
              <a:rPr lang="en-US" smtClean="0"/>
              <a:t>4/27/20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42A0-E6F8-C849-9D3B-758E33D2E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4601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D2AD-FC8E-F345-88C2-03A45C53F989}" type="datetimeFigureOut">
              <a:rPr lang="en-US" smtClean="0"/>
              <a:t>4/27/20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42A0-E6F8-C849-9D3B-758E33D2E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50416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D2AD-FC8E-F345-88C2-03A45C53F989}" type="datetimeFigureOut">
              <a:rPr lang="en-US" smtClean="0"/>
              <a:t>4/27/20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42A0-E6F8-C849-9D3B-758E33D2E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12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D2AD-FC8E-F345-88C2-03A45C53F989}" type="datetimeFigureOut">
              <a:rPr lang="en-US" smtClean="0"/>
              <a:t>4/27/20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42A0-E6F8-C849-9D3B-758E33D2E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7156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D2AD-FC8E-F345-88C2-03A45C53F989}" type="datetimeFigureOut">
              <a:rPr lang="en-US" smtClean="0"/>
              <a:t>4/27/20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42A0-E6F8-C849-9D3B-758E33D2E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168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D2AD-FC8E-F345-88C2-03A45C53F989}" type="datetimeFigureOut">
              <a:rPr lang="en-US" smtClean="0"/>
              <a:t>4/27/20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42A0-E6F8-C849-9D3B-758E33D2E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60118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D2AD-FC8E-F345-88C2-03A45C53F989}" type="datetimeFigureOut">
              <a:rPr lang="en-US" smtClean="0"/>
              <a:t>4/27/20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42A0-E6F8-C849-9D3B-758E33D2E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0615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D2AD-FC8E-F345-88C2-03A45C53F989}" type="datetimeFigureOut">
              <a:rPr lang="en-US" smtClean="0"/>
              <a:t>4/27/20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42A0-E6F8-C849-9D3B-758E33D2E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5724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F7D2AD-FC8E-F345-88C2-03A45C53F989}" type="datetimeFigureOut">
              <a:rPr lang="en-US" smtClean="0"/>
              <a:t>4/27/20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4A42A0-E6F8-C849-9D3B-758E33D2E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779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F7D2AD-FC8E-F345-88C2-03A45C53F989}" type="datetimeFigureOut">
              <a:rPr lang="en-US" smtClean="0"/>
              <a:t>4/27/20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4A42A0-E6F8-C849-9D3B-758E33D2E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707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E2A235D1-322F-2F41-ADBE-7F80389D620B}"/>
              </a:ext>
            </a:extLst>
          </p:cNvPr>
          <p:cNvGrpSpPr/>
          <p:nvPr/>
        </p:nvGrpSpPr>
        <p:grpSpPr>
          <a:xfrm>
            <a:off x="195656" y="2726472"/>
            <a:ext cx="8725394" cy="1405056"/>
            <a:chOff x="195656" y="2474207"/>
            <a:chExt cx="8725394" cy="1405056"/>
          </a:xfrm>
        </p:grpSpPr>
        <p:sp>
          <p:nvSpPr>
            <p:cNvPr id="10" name="TextBox 7"/>
            <p:cNvSpPr txBox="1"/>
            <p:nvPr/>
          </p:nvSpPr>
          <p:spPr>
            <a:xfrm>
              <a:off x="474785" y="2474207"/>
              <a:ext cx="819443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800" b="1" dirty="0">
                  <a:solidFill>
                    <a:schemeClr val="tx2"/>
                  </a:solidFill>
                </a:rPr>
                <a:t>Testing the effect of quadrupolar impedance</a:t>
              </a:r>
            </a:p>
            <a:p>
              <a:pPr algn="ctr"/>
              <a:r>
                <a:rPr lang="en-US" sz="2800" b="1" dirty="0">
                  <a:solidFill>
                    <a:schemeClr val="tx2"/>
                  </a:solidFill>
                </a:rPr>
                <a:t>with </a:t>
              </a:r>
              <a:r>
                <a:rPr lang="en-US" sz="2800" b="1" dirty="0" err="1">
                  <a:solidFill>
                    <a:schemeClr val="tx2"/>
                  </a:solidFill>
                </a:rPr>
                <a:t>Vlasov</a:t>
              </a:r>
              <a:r>
                <a:rPr lang="en-US" sz="2800" b="1" dirty="0">
                  <a:solidFill>
                    <a:schemeClr val="tx2"/>
                  </a:solidFill>
                </a:rPr>
                <a:t> approach developed for e-cloud </a:t>
              </a:r>
              <a:endParaRPr lang="en-US" sz="2800" dirty="0">
                <a:solidFill>
                  <a:schemeClr val="tx2"/>
                </a:solidFill>
              </a:endParaRPr>
            </a:p>
          </p:txBody>
        </p:sp>
        <p:sp>
          <p:nvSpPr>
            <p:cNvPr id="11" name="TextBox 7"/>
            <p:cNvSpPr txBox="1"/>
            <p:nvPr/>
          </p:nvSpPr>
          <p:spPr>
            <a:xfrm>
              <a:off x="195656" y="3448376"/>
              <a:ext cx="8725394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200" dirty="0">
                  <a:solidFill>
                    <a:schemeClr val="tx2"/>
                  </a:solidFill>
                  <a:latin typeface="Calibri" pitchFamily="34" charset="0"/>
                </a:rPr>
                <a:t>G. Iadarola</a:t>
              </a:r>
              <a:endParaRPr lang="it-IT" sz="2200" dirty="0">
                <a:solidFill>
                  <a:schemeClr val="tx2"/>
                </a:solidFill>
                <a:latin typeface="Calibri" pitchFamily="34" charset="0"/>
              </a:endParaRPr>
            </a:p>
          </p:txBody>
        </p:sp>
      </p:grpSp>
      <p:sp>
        <p:nvSpPr>
          <p:cNvPr id="13" name="TextBox 7">
            <a:extLst>
              <a:ext uri="{FF2B5EF4-FFF2-40B4-BE49-F238E27FC236}">
                <a16:creationId xmlns:a16="http://schemas.microsoft.com/office/drawing/2014/main" id="{D2C94639-B903-1E42-A007-FA2992C0A7F3}"/>
              </a:ext>
            </a:extLst>
          </p:cNvPr>
          <p:cNvSpPr txBox="1"/>
          <p:nvPr/>
        </p:nvSpPr>
        <p:spPr>
          <a:xfrm>
            <a:off x="209303" y="4912068"/>
            <a:ext cx="87253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/>
                </a:solidFill>
                <a:latin typeface="Calibri" pitchFamily="34" charset="0"/>
              </a:rPr>
              <a:t>Many thanks to: </a:t>
            </a:r>
          </a:p>
          <a:p>
            <a:pPr algn="ctr"/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N.. </a:t>
            </a: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Biancacci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, L. </a:t>
            </a: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Mether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, E. </a:t>
            </a: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Métral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, N. </a:t>
            </a: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Mounet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, G. </a:t>
            </a: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Rumolo</a:t>
            </a:r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, L. Sabato, C. </a:t>
            </a:r>
            <a:r>
              <a:rPr lang="en-US" dirty="0" err="1">
                <a:solidFill>
                  <a:schemeClr val="tx2"/>
                </a:solidFill>
                <a:latin typeface="Calibri" pitchFamily="34" charset="0"/>
              </a:rPr>
              <a:t>Zannini</a:t>
            </a:r>
            <a:endParaRPr lang="en-US" dirty="0">
              <a:solidFill>
                <a:schemeClr val="tx2"/>
              </a:solidFill>
              <a:latin typeface="Calibri" pitchFamily="34" charset="0"/>
            </a:endParaRPr>
          </a:p>
          <a:p>
            <a:pPr algn="ctr"/>
            <a:endParaRPr lang="it-IT" dirty="0">
              <a:solidFill>
                <a:schemeClr val="tx2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44374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DA36E192-D0B8-6143-BEDE-D0039FCC2D3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286"/>
          <a:stretch/>
        </p:blipFill>
        <p:spPr>
          <a:xfrm>
            <a:off x="0" y="1963270"/>
            <a:ext cx="4800000" cy="3265729"/>
          </a:xfrm>
          <a:prstGeom prst="rect">
            <a:avLst/>
          </a:prstGeom>
        </p:spPr>
      </p:pic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>
            <a:extLst>
              <a:ext uri="{FF2B5EF4-FFF2-40B4-BE49-F238E27FC236}">
                <a16:creationId xmlns:a16="http://schemas.microsoft.com/office/drawing/2014/main" id="{E48DEBE5-72F5-9F45-B37D-7ADF8AC35F7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293"/>
          <a:stretch/>
        </p:blipFill>
        <p:spPr>
          <a:xfrm>
            <a:off x="4690035" y="1891552"/>
            <a:ext cx="4800000" cy="333744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E1B648E-EA41-C046-BF8F-65F407A9F667}"/>
              </a:ext>
            </a:extLst>
          </p:cNvPr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Dipolar impedance alone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CEA0F66-75A9-F04B-AD1B-DA741734E9A8}"/>
              </a:ext>
            </a:extLst>
          </p:cNvPr>
          <p:cNvSpPr txBox="1"/>
          <p:nvPr/>
        </p:nvSpPr>
        <p:spPr>
          <a:xfrm>
            <a:off x="1326777" y="466164"/>
            <a:ext cx="6463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Studied case: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4 </a:t>
            </a:r>
            <a:r>
              <a:rPr lang="en-US" dirty="0" err="1">
                <a:solidFill>
                  <a:schemeClr val="tx2"/>
                </a:solidFill>
                <a:latin typeface="Symbol" pitchFamily="2" charset="2"/>
              </a:rPr>
              <a:t>s</a:t>
            </a:r>
            <a:r>
              <a:rPr lang="en-US" baseline="-25000" dirty="0" err="1">
                <a:solidFill>
                  <a:schemeClr val="tx2"/>
                </a:solidFill>
              </a:rPr>
              <a:t>t</a:t>
            </a:r>
            <a:r>
              <a:rPr lang="en-US" dirty="0">
                <a:solidFill>
                  <a:schemeClr val="tx2"/>
                </a:solidFill>
              </a:rPr>
              <a:t> =  1.3 ns, reference intensity 1.2 x 10</a:t>
            </a:r>
            <a:r>
              <a:rPr lang="en-US" baseline="30000" dirty="0">
                <a:solidFill>
                  <a:schemeClr val="tx2"/>
                </a:solidFill>
              </a:rPr>
              <a:t>11 </a:t>
            </a:r>
            <a:r>
              <a:rPr lang="en-US" dirty="0">
                <a:solidFill>
                  <a:schemeClr val="tx2"/>
                </a:solidFill>
              </a:rPr>
              <a:t>p/b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BB resonator (</a:t>
            </a:r>
            <a:r>
              <a:rPr lang="en-US" dirty="0" err="1">
                <a:solidFill>
                  <a:schemeClr val="tx2"/>
                </a:solidFill>
              </a:rPr>
              <a:t>f</a:t>
            </a:r>
            <a:r>
              <a:rPr lang="en-US" baseline="-25000" dirty="0" err="1">
                <a:solidFill>
                  <a:schemeClr val="tx2"/>
                </a:solidFill>
              </a:rPr>
              <a:t>r</a:t>
            </a:r>
            <a:r>
              <a:rPr lang="en-US" dirty="0">
                <a:solidFill>
                  <a:schemeClr val="tx2"/>
                </a:solidFill>
              </a:rPr>
              <a:t> = 2 GHz, </a:t>
            </a:r>
            <a:r>
              <a:rPr lang="en-US" dirty="0" err="1">
                <a:solidFill>
                  <a:schemeClr val="tx2"/>
                </a:solidFill>
              </a:rPr>
              <a:t>R</a:t>
            </a:r>
            <a:r>
              <a:rPr lang="en-US" baseline="-25000" dirty="0" err="1">
                <a:solidFill>
                  <a:schemeClr val="tx2"/>
                </a:solidFill>
              </a:rPr>
              <a:t>s</a:t>
            </a:r>
            <a:r>
              <a:rPr lang="en-US" dirty="0">
                <a:solidFill>
                  <a:schemeClr val="tx2"/>
                </a:solidFill>
              </a:rPr>
              <a:t>=75 M</a:t>
            </a:r>
            <a:r>
              <a:rPr lang="en-US" dirty="0">
                <a:solidFill>
                  <a:schemeClr val="tx2"/>
                </a:solidFill>
                <a:latin typeface="Symbol" pitchFamily="2" charset="2"/>
              </a:rPr>
              <a:t>W</a:t>
            </a:r>
            <a:r>
              <a:rPr lang="en-US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Synchrotron tune Q</a:t>
            </a:r>
            <a:r>
              <a:rPr lang="en-US" baseline="-25000" dirty="0">
                <a:solidFill>
                  <a:schemeClr val="tx2"/>
                </a:solidFill>
              </a:rPr>
              <a:t>s</a:t>
            </a:r>
            <a:r>
              <a:rPr lang="en-US" dirty="0">
                <a:solidFill>
                  <a:schemeClr val="tx2"/>
                </a:solidFill>
              </a:rPr>
              <a:t> = 4.9 x 10</a:t>
            </a:r>
            <a:r>
              <a:rPr lang="en-US" baseline="30000" dirty="0">
                <a:solidFill>
                  <a:schemeClr val="tx2"/>
                </a:solidFill>
              </a:rPr>
              <a:t>-3 </a:t>
            </a:r>
            <a:endParaRPr lang="en-US" baseline="-25000" dirty="0">
              <a:solidFill>
                <a:schemeClr val="tx2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10E78F3-1E62-F147-8912-97720EC6ED6E}"/>
              </a:ext>
            </a:extLst>
          </p:cNvPr>
          <p:cNvSpPr txBox="1"/>
          <p:nvPr/>
        </p:nvSpPr>
        <p:spPr>
          <a:xfrm>
            <a:off x="581575" y="5081354"/>
            <a:ext cx="33808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Factor on bunch intensity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35BD6C7-6D11-C54E-B163-3E768DA05C9A}"/>
              </a:ext>
            </a:extLst>
          </p:cNvPr>
          <p:cNvSpPr txBox="1"/>
          <p:nvPr/>
        </p:nvSpPr>
        <p:spPr>
          <a:xfrm rot="16200000">
            <a:off x="-1332236" y="3346784"/>
            <a:ext cx="29260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(Q-Q</a:t>
            </a:r>
            <a:r>
              <a:rPr lang="en-US" sz="1100" baseline="-25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0</a:t>
            </a:r>
            <a:r>
              <a:rPr lang="en-US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)/Q</a:t>
            </a:r>
            <a:r>
              <a:rPr lang="en-US" sz="1100" baseline="-25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</a:t>
            </a:r>
            <a:endParaRPr lang="en-US" sz="11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354B0B-C710-BC4D-81B6-772C96286DF6}"/>
              </a:ext>
            </a:extLst>
          </p:cNvPr>
          <p:cNvSpPr txBox="1"/>
          <p:nvPr/>
        </p:nvSpPr>
        <p:spPr>
          <a:xfrm>
            <a:off x="5332869" y="5018601"/>
            <a:ext cx="33539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Factor on bunch intensity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5ED06C-F77E-8E46-B7C3-48E35288B9AF}"/>
              </a:ext>
            </a:extLst>
          </p:cNvPr>
          <p:cNvSpPr txBox="1"/>
          <p:nvPr/>
        </p:nvSpPr>
        <p:spPr>
          <a:xfrm rot="16200000">
            <a:off x="3445953" y="3284031"/>
            <a:ext cx="29260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(Q-Q</a:t>
            </a:r>
            <a:r>
              <a:rPr lang="en-US" sz="1100" baseline="-25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0</a:t>
            </a:r>
            <a:r>
              <a:rPr lang="en-US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)/Q</a:t>
            </a:r>
            <a:r>
              <a:rPr lang="en-US" sz="1100" baseline="-25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</a:t>
            </a:r>
            <a:endParaRPr lang="en-US" sz="11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3145410-214B-E24C-B2D9-A96E2D99A03D}"/>
              </a:ext>
            </a:extLst>
          </p:cNvPr>
          <p:cNvSpPr txBox="1"/>
          <p:nvPr/>
        </p:nvSpPr>
        <p:spPr>
          <a:xfrm>
            <a:off x="1039906" y="5816167"/>
            <a:ext cx="3496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The dashed line is the expected rigid-bunch tune shift estimated as:</a:t>
            </a:r>
            <a:endParaRPr lang="en-US" baseline="-25000" dirty="0">
              <a:solidFill>
                <a:schemeClr val="tx2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AA2347B-7E52-174C-851B-1D1A36F0AF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8025" y="5859932"/>
            <a:ext cx="2755900" cy="5588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3EDE80E2-3F97-2B44-A6D8-FFB025E37447}"/>
              </a:ext>
            </a:extLst>
          </p:cNvPr>
          <p:cNvSpPr txBox="1"/>
          <p:nvPr/>
        </p:nvSpPr>
        <p:spPr>
          <a:xfrm>
            <a:off x="600635" y="1757086"/>
            <a:ext cx="33617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Vlasov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D958509-1819-104C-9C19-CE558D220EA7}"/>
              </a:ext>
            </a:extLst>
          </p:cNvPr>
          <p:cNvSpPr txBox="1"/>
          <p:nvPr/>
        </p:nvSpPr>
        <p:spPr>
          <a:xfrm>
            <a:off x="5289176" y="1748121"/>
            <a:ext cx="33796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PyHEADTAIL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7C4C43CD-586F-F845-91A1-70C4FD4D114B}"/>
              </a:ext>
            </a:extLst>
          </p:cNvPr>
          <p:cNvCxnSpPr>
            <a:cxnSpLocks/>
          </p:cNvCxnSpPr>
          <p:nvPr/>
        </p:nvCxnSpPr>
        <p:spPr>
          <a:xfrm rot="10800000" flipH="1">
            <a:off x="5418006" y="3334804"/>
            <a:ext cx="431819" cy="358237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768C3C9-7CA4-A045-AEAE-2DE2722B40C2}"/>
              </a:ext>
            </a:extLst>
          </p:cNvPr>
          <p:cNvCxnSpPr>
            <a:cxnSpLocks/>
          </p:cNvCxnSpPr>
          <p:nvPr/>
        </p:nvCxnSpPr>
        <p:spPr>
          <a:xfrm rot="10800000" flipH="1">
            <a:off x="730399" y="3299636"/>
            <a:ext cx="431819" cy="358237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98BA9E2A-83EC-094F-84CC-9828B87E6659}"/>
              </a:ext>
            </a:extLst>
          </p:cNvPr>
          <p:cNvCxnSpPr>
            <a:cxnSpLocks/>
          </p:cNvCxnSpPr>
          <p:nvPr/>
        </p:nvCxnSpPr>
        <p:spPr>
          <a:xfrm rot="10800000" flipH="1">
            <a:off x="7481400" y="3892451"/>
            <a:ext cx="0" cy="356400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BAFFB7CA-16ED-514B-8D5E-84EC83506152}"/>
              </a:ext>
            </a:extLst>
          </p:cNvPr>
          <p:cNvCxnSpPr>
            <a:cxnSpLocks/>
          </p:cNvCxnSpPr>
          <p:nvPr/>
        </p:nvCxnSpPr>
        <p:spPr>
          <a:xfrm rot="10800000" flipH="1">
            <a:off x="2793793" y="3857283"/>
            <a:ext cx="0" cy="356400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E161B5C-B346-DF46-9ADB-1067FA5E20CC}"/>
              </a:ext>
            </a:extLst>
          </p:cNvPr>
          <p:cNvCxnSpPr>
            <a:cxnSpLocks/>
          </p:cNvCxnSpPr>
          <p:nvPr/>
        </p:nvCxnSpPr>
        <p:spPr>
          <a:xfrm rot="10800000" flipH="1">
            <a:off x="7777235" y="4179322"/>
            <a:ext cx="0" cy="356400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108F37E-8C73-3942-9CCF-B595BD8AD06E}"/>
              </a:ext>
            </a:extLst>
          </p:cNvPr>
          <p:cNvCxnSpPr>
            <a:cxnSpLocks/>
          </p:cNvCxnSpPr>
          <p:nvPr/>
        </p:nvCxnSpPr>
        <p:spPr>
          <a:xfrm rot="10800000" flipH="1">
            <a:off x="3089628" y="4144154"/>
            <a:ext cx="0" cy="356400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2478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3677FC9-C116-4B4E-BE40-9DEE1E9FC6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783"/>
          <a:stretch/>
        </p:blipFill>
        <p:spPr>
          <a:xfrm>
            <a:off x="4690035" y="1981200"/>
            <a:ext cx="4800000" cy="3247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E330263-E552-074E-BB0E-37F2C614D9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282"/>
          <a:stretch/>
        </p:blipFill>
        <p:spPr>
          <a:xfrm>
            <a:off x="0" y="1999128"/>
            <a:ext cx="4800000" cy="3229871"/>
          </a:xfrm>
          <a:prstGeom prst="rect">
            <a:avLst/>
          </a:prstGeom>
        </p:spPr>
      </p:pic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BE7E4443-DE77-7C46-A6FA-118A64DE6691}"/>
              </a:ext>
            </a:extLst>
          </p:cNvPr>
          <p:cNvSpPr txBox="1"/>
          <p:nvPr/>
        </p:nvSpPr>
        <p:spPr>
          <a:xfrm>
            <a:off x="581575" y="5081354"/>
            <a:ext cx="33808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Factor on bunch intensity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C551A2D-A8DF-7A47-84BA-31A4F5FEC886}"/>
              </a:ext>
            </a:extLst>
          </p:cNvPr>
          <p:cNvSpPr txBox="1"/>
          <p:nvPr/>
        </p:nvSpPr>
        <p:spPr>
          <a:xfrm rot="16200000">
            <a:off x="-1332236" y="3346784"/>
            <a:ext cx="29260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(Q-Q</a:t>
            </a:r>
            <a:r>
              <a:rPr lang="en-US" sz="1100" baseline="-25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0</a:t>
            </a:r>
            <a:r>
              <a:rPr lang="en-US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)/Q</a:t>
            </a:r>
            <a:r>
              <a:rPr lang="en-US" sz="1100" baseline="-25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</a:t>
            </a:r>
            <a:endParaRPr lang="en-US" sz="11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DAD3E6-38CC-0748-8A29-C22C61143EB1}"/>
              </a:ext>
            </a:extLst>
          </p:cNvPr>
          <p:cNvSpPr txBox="1"/>
          <p:nvPr/>
        </p:nvSpPr>
        <p:spPr>
          <a:xfrm>
            <a:off x="5332869" y="5018601"/>
            <a:ext cx="33539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Factor on bunch intensity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FB6217-B1C3-5E4B-805D-EA3B44FF1BD5}"/>
              </a:ext>
            </a:extLst>
          </p:cNvPr>
          <p:cNvSpPr txBox="1"/>
          <p:nvPr/>
        </p:nvSpPr>
        <p:spPr>
          <a:xfrm rot="16200000">
            <a:off x="3445953" y="3284031"/>
            <a:ext cx="29260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(Q-Q</a:t>
            </a:r>
            <a:r>
              <a:rPr lang="en-US" sz="1100" baseline="-25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0</a:t>
            </a:r>
            <a:r>
              <a:rPr lang="en-US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)/Q</a:t>
            </a:r>
            <a:r>
              <a:rPr lang="en-US" sz="1100" baseline="-25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</a:t>
            </a:r>
            <a:endParaRPr lang="en-US" sz="11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8268E6-C0D9-5E44-BC52-1ACC9ADAB91C}"/>
              </a:ext>
            </a:extLst>
          </p:cNvPr>
          <p:cNvSpPr txBox="1"/>
          <p:nvPr/>
        </p:nvSpPr>
        <p:spPr>
          <a:xfrm>
            <a:off x="1326777" y="466164"/>
            <a:ext cx="6463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Studied case: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4 </a:t>
            </a:r>
            <a:r>
              <a:rPr lang="en-US" dirty="0" err="1">
                <a:solidFill>
                  <a:schemeClr val="tx2"/>
                </a:solidFill>
                <a:latin typeface="Symbol" pitchFamily="2" charset="2"/>
              </a:rPr>
              <a:t>s</a:t>
            </a:r>
            <a:r>
              <a:rPr lang="en-US" baseline="-25000" dirty="0" err="1">
                <a:solidFill>
                  <a:schemeClr val="tx2"/>
                </a:solidFill>
              </a:rPr>
              <a:t>t</a:t>
            </a:r>
            <a:r>
              <a:rPr lang="en-US" dirty="0">
                <a:solidFill>
                  <a:schemeClr val="tx2"/>
                </a:solidFill>
              </a:rPr>
              <a:t> =  1.3 ns, reference intensity 1.2 x 10</a:t>
            </a:r>
            <a:r>
              <a:rPr lang="en-US" baseline="30000" dirty="0">
                <a:solidFill>
                  <a:schemeClr val="tx2"/>
                </a:solidFill>
              </a:rPr>
              <a:t>11 </a:t>
            </a:r>
            <a:r>
              <a:rPr lang="en-US" dirty="0">
                <a:solidFill>
                  <a:schemeClr val="tx2"/>
                </a:solidFill>
              </a:rPr>
              <a:t>p/b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BB resonator (</a:t>
            </a:r>
            <a:r>
              <a:rPr lang="en-US" dirty="0" err="1">
                <a:solidFill>
                  <a:schemeClr val="tx2"/>
                </a:solidFill>
              </a:rPr>
              <a:t>f</a:t>
            </a:r>
            <a:r>
              <a:rPr lang="en-US" baseline="-25000" dirty="0" err="1">
                <a:solidFill>
                  <a:schemeClr val="tx2"/>
                </a:solidFill>
              </a:rPr>
              <a:t>r</a:t>
            </a:r>
            <a:r>
              <a:rPr lang="en-US" dirty="0">
                <a:solidFill>
                  <a:schemeClr val="tx2"/>
                </a:solidFill>
              </a:rPr>
              <a:t> = 2 GHz, </a:t>
            </a:r>
            <a:r>
              <a:rPr lang="en-US" dirty="0" err="1">
                <a:solidFill>
                  <a:schemeClr val="tx2"/>
                </a:solidFill>
              </a:rPr>
              <a:t>R</a:t>
            </a:r>
            <a:r>
              <a:rPr lang="en-US" baseline="-25000" dirty="0" err="1">
                <a:solidFill>
                  <a:schemeClr val="tx2"/>
                </a:solidFill>
              </a:rPr>
              <a:t>s</a:t>
            </a:r>
            <a:r>
              <a:rPr lang="en-US" dirty="0">
                <a:solidFill>
                  <a:schemeClr val="tx2"/>
                </a:solidFill>
              </a:rPr>
              <a:t>=75 M</a:t>
            </a:r>
            <a:r>
              <a:rPr lang="en-US" dirty="0">
                <a:solidFill>
                  <a:schemeClr val="tx2"/>
                </a:solidFill>
                <a:latin typeface="Symbol" pitchFamily="2" charset="2"/>
              </a:rPr>
              <a:t>W</a:t>
            </a:r>
            <a:r>
              <a:rPr lang="en-US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Synchrotron tune Q</a:t>
            </a:r>
            <a:r>
              <a:rPr lang="en-US" baseline="-25000" dirty="0">
                <a:solidFill>
                  <a:schemeClr val="tx2"/>
                </a:solidFill>
              </a:rPr>
              <a:t>s</a:t>
            </a:r>
            <a:r>
              <a:rPr lang="en-US" dirty="0">
                <a:solidFill>
                  <a:schemeClr val="tx2"/>
                </a:solidFill>
              </a:rPr>
              <a:t> = 4.9 x 10</a:t>
            </a:r>
            <a:r>
              <a:rPr lang="en-US" baseline="30000" dirty="0">
                <a:solidFill>
                  <a:schemeClr val="tx2"/>
                </a:solidFill>
              </a:rPr>
              <a:t>-3 </a:t>
            </a:r>
            <a:endParaRPr lang="en-US" baseline="-25000" dirty="0">
              <a:solidFill>
                <a:schemeClr val="tx2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E22BA5A-2D46-A648-B4A5-47810A71CC89}"/>
              </a:ext>
            </a:extLst>
          </p:cNvPr>
          <p:cNvSpPr txBox="1"/>
          <p:nvPr/>
        </p:nvSpPr>
        <p:spPr>
          <a:xfrm>
            <a:off x="1039906" y="5816167"/>
            <a:ext cx="3496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The dashed line is the expected rigid-bunch tune shift estimated as:</a:t>
            </a:r>
            <a:endParaRPr lang="en-US" baseline="-25000" dirty="0">
              <a:solidFill>
                <a:schemeClr val="tx2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73AAA64-11A9-794E-8E2F-005C1C1ED27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8025" y="5859932"/>
            <a:ext cx="2755900" cy="5588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9D671AEA-A29D-734D-B93E-C9699DA6348E}"/>
              </a:ext>
            </a:extLst>
          </p:cNvPr>
          <p:cNvSpPr txBox="1"/>
          <p:nvPr/>
        </p:nvSpPr>
        <p:spPr>
          <a:xfrm>
            <a:off x="600635" y="1757086"/>
            <a:ext cx="33617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Vlasov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2BCFA69-0E72-D04A-A1E4-61899880C0D9}"/>
              </a:ext>
            </a:extLst>
          </p:cNvPr>
          <p:cNvSpPr txBox="1"/>
          <p:nvPr/>
        </p:nvSpPr>
        <p:spPr>
          <a:xfrm>
            <a:off x="5289176" y="1748121"/>
            <a:ext cx="33796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PyHEADTAIL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9EB3906-56B8-B64A-A61D-DBA100CCC640}"/>
              </a:ext>
            </a:extLst>
          </p:cNvPr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Dipolar + positive quadrupolar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0E8E2B41-0A82-564D-A879-4241F09A3AE4}"/>
              </a:ext>
            </a:extLst>
          </p:cNvPr>
          <p:cNvCxnSpPr>
            <a:cxnSpLocks/>
          </p:cNvCxnSpPr>
          <p:nvPr/>
        </p:nvCxnSpPr>
        <p:spPr>
          <a:xfrm rot="10800000" flipH="1">
            <a:off x="5274571" y="3379628"/>
            <a:ext cx="431819" cy="358237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D47993F-66B0-5442-9AD7-F24057FD7B51}"/>
              </a:ext>
            </a:extLst>
          </p:cNvPr>
          <p:cNvCxnSpPr>
            <a:cxnSpLocks/>
          </p:cNvCxnSpPr>
          <p:nvPr/>
        </p:nvCxnSpPr>
        <p:spPr>
          <a:xfrm rot="10800000" flipH="1">
            <a:off x="586964" y="3344460"/>
            <a:ext cx="431819" cy="358237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3EE13BE9-BC1C-4448-8C73-10A57EEC5FE5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7248318" y="4080710"/>
            <a:ext cx="0" cy="356400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48D8AC0-BD10-CD40-A075-D28DD1EE923B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2560711" y="4045542"/>
            <a:ext cx="0" cy="356400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0404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57CEA51-5C7B-5349-AC29-60119EA2639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286"/>
          <a:stretch/>
        </p:blipFill>
        <p:spPr>
          <a:xfrm>
            <a:off x="4690035" y="1963270"/>
            <a:ext cx="4800000" cy="326572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2238ECE-88CC-FA40-95DD-D25ED8599D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036"/>
          <a:stretch/>
        </p:blipFill>
        <p:spPr>
          <a:xfrm>
            <a:off x="0" y="1954306"/>
            <a:ext cx="4800000" cy="3274694"/>
          </a:xfrm>
          <a:prstGeom prst="rect">
            <a:avLst/>
          </a:prstGeom>
        </p:spPr>
      </p:pic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extBox 8">
            <a:extLst>
              <a:ext uri="{FF2B5EF4-FFF2-40B4-BE49-F238E27FC236}">
                <a16:creationId xmlns:a16="http://schemas.microsoft.com/office/drawing/2014/main" id="{F76E0628-18E7-794C-A68C-18979EEDD0A0}"/>
              </a:ext>
            </a:extLst>
          </p:cNvPr>
          <p:cNvSpPr txBox="1"/>
          <p:nvPr/>
        </p:nvSpPr>
        <p:spPr>
          <a:xfrm>
            <a:off x="581575" y="5081354"/>
            <a:ext cx="338082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Factor on bunch intensity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30C4DF-FF87-FB47-883B-7B57558DAC69}"/>
              </a:ext>
            </a:extLst>
          </p:cNvPr>
          <p:cNvSpPr txBox="1"/>
          <p:nvPr/>
        </p:nvSpPr>
        <p:spPr>
          <a:xfrm rot="16200000">
            <a:off x="-1332236" y="3346784"/>
            <a:ext cx="29260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(Q-Q</a:t>
            </a:r>
            <a:r>
              <a:rPr lang="en-US" sz="1100" baseline="-25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0</a:t>
            </a:r>
            <a:r>
              <a:rPr lang="en-US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)/Q</a:t>
            </a:r>
            <a:r>
              <a:rPr lang="en-US" sz="1100" baseline="-25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</a:t>
            </a:r>
            <a:endParaRPr lang="en-US" sz="11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F97265-9AC6-A944-A6D3-224C343F9AF8}"/>
              </a:ext>
            </a:extLst>
          </p:cNvPr>
          <p:cNvSpPr txBox="1"/>
          <p:nvPr/>
        </p:nvSpPr>
        <p:spPr>
          <a:xfrm>
            <a:off x="5332869" y="5018601"/>
            <a:ext cx="33539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Factor on bunch intensity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7DE44DF-0CA8-A642-8D29-7B2C39A0C343}"/>
              </a:ext>
            </a:extLst>
          </p:cNvPr>
          <p:cNvSpPr txBox="1"/>
          <p:nvPr/>
        </p:nvSpPr>
        <p:spPr>
          <a:xfrm rot="16200000">
            <a:off x="3445953" y="3284031"/>
            <a:ext cx="29260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(Q-Q</a:t>
            </a:r>
            <a:r>
              <a:rPr lang="en-US" sz="1100" baseline="-25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0</a:t>
            </a:r>
            <a:r>
              <a:rPr lang="en-US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)/Q</a:t>
            </a:r>
            <a:r>
              <a:rPr lang="en-US" sz="1100" baseline="-250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s</a:t>
            </a:r>
            <a:endParaRPr lang="en-US" sz="1100" dirty="0">
              <a:latin typeface="Arial" panose="020B0604020202020204" pitchFamily="34" charset="0"/>
              <a:ea typeface="Verdana" panose="020B060403050404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66AE14-4D12-6744-B82D-D8A37BC0F6EF}"/>
              </a:ext>
            </a:extLst>
          </p:cNvPr>
          <p:cNvSpPr txBox="1"/>
          <p:nvPr/>
        </p:nvSpPr>
        <p:spPr>
          <a:xfrm>
            <a:off x="1326777" y="466164"/>
            <a:ext cx="64635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Studied case: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4 </a:t>
            </a:r>
            <a:r>
              <a:rPr lang="en-US" dirty="0" err="1">
                <a:solidFill>
                  <a:schemeClr val="tx2"/>
                </a:solidFill>
                <a:latin typeface="Symbol" pitchFamily="2" charset="2"/>
              </a:rPr>
              <a:t>s</a:t>
            </a:r>
            <a:r>
              <a:rPr lang="en-US" baseline="-25000" dirty="0" err="1">
                <a:solidFill>
                  <a:schemeClr val="tx2"/>
                </a:solidFill>
              </a:rPr>
              <a:t>t</a:t>
            </a:r>
            <a:r>
              <a:rPr lang="en-US" dirty="0">
                <a:solidFill>
                  <a:schemeClr val="tx2"/>
                </a:solidFill>
              </a:rPr>
              <a:t> =  1.3 ns, reference intensity 1.2 x 10</a:t>
            </a:r>
            <a:r>
              <a:rPr lang="en-US" baseline="30000" dirty="0">
                <a:solidFill>
                  <a:schemeClr val="tx2"/>
                </a:solidFill>
              </a:rPr>
              <a:t>11 </a:t>
            </a:r>
            <a:r>
              <a:rPr lang="en-US" dirty="0">
                <a:solidFill>
                  <a:schemeClr val="tx2"/>
                </a:solidFill>
              </a:rPr>
              <a:t>p/b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BB resonator (</a:t>
            </a:r>
            <a:r>
              <a:rPr lang="en-US" dirty="0" err="1">
                <a:solidFill>
                  <a:schemeClr val="tx2"/>
                </a:solidFill>
              </a:rPr>
              <a:t>f</a:t>
            </a:r>
            <a:r>
              <a:rPr lang="en-US" baseline="-25000" dirty="0" err="1">
                <a:solidFill>
                  <a:schemeClr val="tx2"/>
                </a:solidFill>
              </a:rPr>
              <a:t>r</a:t>
            </a:r>
            <a:r>
              <a:rPr lang="en-US" dirty="0">
                <a:solidFill>
                  <a:schemeClr val="tx2"/>
                </a:solidFill>
              </a:rPr>
              <a:t> = 2 GHz, </a:t>
            </a:r>
            <a:r>
              <a:rPr lang="en-US" dirty="0" err="1">
                <a:solidFill>
                  <a:schemeClr val="tx2"/>
                </a:solidFill>
              </a:rPr>
              <a:t>R</a:t>
            </a:r>
            <a:r>
              <a:rPr lang="en-US" baseline="-25000" dirty="0" err="1">
                <a:solidFill>
                  <a:schemeClr val="tx2"/>
                </a:solidFill>
              </a:rPr>
              <a:t>s</a:t>
            </a:r>
            <a:r>
              <a:rPr lang="en-US" dirty="0">
                <a:solidFill>
                  <a:schemeClr val="tx2"/>
                </a:solidFill>
              </a:rPr>
              <a:t>=75 M</a:t>
            </a:r>
            <a:r>
              <a:rPr lang="en-US" dirty="0">
                <a:solidFill>
                  <a:schemeClr val="tx2"/>
                </a:solidFill>
                <a:latin typeface="Symbol" pitchFamily="2" charset="2"/>
              </a:rPr>
              <a:t>W</a:t>
            </a:r>
            <a:r>
              <a:rPr lang="en-US" dirty="0">
                <a:solidFill>
                  <a:schemeClr val="tx2"/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Synchrotron tune Q</a:t>
            </a:r>
            <a:r>
              <a:rPr lang="en-US" baseline="-25000" dirty="0">
                <a:solidFill>
                  <a:schemeClr val="tx2"/>
                </a:solidFill>
              </a:rPr>
              <a:t>s</a:t>
            </a:r>
            <a:r>
              <a:rPr lang="en-US" dirty="0">
                <a:solidFill>
                  <a:schemeClr val="tx2"/>
                </a:solidFill>
              </a:rPr>
              <a:t> = 4.9 x 10</a:t>
            </a:r>
            <a:r>
              <a:rPr lang="en-US" baseline="30000" dirty="0">
                <a:solidFill>
                  <a:schemeClr val="tx2"/>
                </a:solidFill>
              </a:rPr>
              <a:t>-3 </a:t>
            </a:r>
            <a:endParaRPr lang="en-US" baseline="-25000" dirty="0">
              <a:solidFill>
                <a:schemeClr val="tx2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70094FC-1818-9F43-ACB6-8056C790AD90}"/>
              </a:ext>
            </a:extLst>
          </p:cNvPr>
          <p:cNvSpPr txBox="1"/>
          <p:nvPr/>
        </p:nvSpPr>
        <p:spPr>
          <a:xfrm>
            <a:off x="1039906" y="5816167"/>
            <a:ext cx="3496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2"/>
                </a:solidFill>
              </a:rPr>
              <a:t>The dashed line is the expected rigid-bunch tune shift estimated as:</a:t>
            </a:r>
            <a:endParaRPr lang="en-US" baseline="-25000" dirty="0">
              <a:solidFill>
                <a:schemeClr val="tx2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C0A5042-75DF-7145-8901-F6913DF907A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8025" y="5859932"/>
            <a:ext cx="2755900" cy="5588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EE5574DC-8C53-5C4A-A7CB-0D4CEC69C8E5}"/>
              </a:ext>
            </a:extLst>
          </p:cNvPr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Dipolar + negative quadrupolar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63DE1B8-4ACE-F74B-989C-E3A0C1CECB6E}"/>
              </a:ext>
            </a:extLst>
          </p:cNvPr>
          <p:cNvSpPr txBox="1"/>
          <p:nvPr/>
        </p:nvSpPr>
        <p:spPr>
          <a:xfrm>
            <a:off x="600635" y="1757086"/>
            <a:ext cx="33617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Vlasov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13E2D55-B896-F14F-80FA-D3EF1352F62E}"/>
              </a:ext>
            </a:extLst>
          </p:cNvPr>
          <p:cNvSpPr txBox="1"/>
          <p:nvPr/>
        </p:nvSpPr>
        <p:spPr>
          <a:xfrm>
            <a:off x="5289176" y="1748121"/>
            <a:ext cx="33796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PyHEADTAIL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94A332F-DDDC-3940-97D5-42D7FE287344}"/>
              </a:ext>
            </a:extLst>
          </p:cNvPr>
          <p:cNvCxnSpPr>
            <a:cxnSpLocks/>
          </p:cNvCxnSpPr>
          <p:nvPr/>
        </p:nvCxnSpPr>
        <p:spPr>
          <a:xfrm rot="10800000" flipH="1">
            <a:off x="5364217" y="3119652"/>
            <a:ext cx="431819" cy="358237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C831A8E-6F2E-254D-9A86-60A49AA885CF}"/>
              </a:ext>
            </a:extLst>
          </p:cNvPr>
          <p:cNvCxnSpPr>
            <a:cxnSpLocks/>
          </p:cNvCxnSpPr>
          <p:nvPr/>
        </p:nvCxnSpPr>
        <p:spPr>
          <a:xfrm rot="10800000" flipH="1">
            <a:off x="622822" y="3120342"/>
            <a:ext cx="431819" cy="358237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427A2D82-D68D-B14B-BCF4-35566BA48A3A}"/>
              </a:ext>
            </a:extLst>
          </p:cNvPr>
          <p:cNvCxnSpPr>
            <a:cxnSpLocks/>
          </p:cNvCxnSpPr>
          <p:nvPr/>
        </p:nvCxnSpPr>
        <p:spPr>
          <a:xfrm rot="10800000" flipH="1">
            <a:off x="7373824" y="3399393"/>
            <a:ext cx="0" cy="356400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7059668-DFB3-294F-9B19-1C5E6AA9F56D}"/>
              </a:ext>
            </a:extLst>
          </p:cNvPr>
          <p:cNvCxnSpPr>
            <a:cxnSpLocks/>
          </p:cNvCxnSpPr>
          <p:nvPr/>
        </p:nvCxnSpPr>
        <p:spPr>
          <a:xfrm rot="10800000" flipH="1">
            <a:off x="2686217" y="3364225"/>
            <a:ext cx="0" cy="356400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1024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" name="Picture 11">
            <a:extLst>
              <a:ext uri="{FF2B5EF4-FFF2-40B4-BE49-F238E27FC236}">
                <a16:creationId xmlns:a16="http://schemas.microsoft.com/office/drawing/2014/main" id="{93810788-F4E2-6D49-B592-4094254DEA1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22337" b="3661"/>
          <a:stretch/>
        </p:blipFill>
        <p:spPr>
          <a:xfrm>
            <a:off x="0" y="1507191"/>
            <a:ext cx="4473388" cy="34682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81FF548-C75C-324D-8980-B46C049D92E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2306" b="5621"/>
          <a:stretch/>
        </p:blipFill>
        <p:spPr>
          <a:xfrm>
            <a:off x="4507454" y="1506067"/>
            <a:ext cx="4475184" cy="339762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76CEC8F-0D82-4D44-A189-2BEE665EBD4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77663" t="13366" r="5529" b="70199"/>
          <a:stretch/>
        </p:blipFill>
        <p:spPr>
          <a:xfrm>
            <a:off x="4048462" y="5084781"/>
            <a:ext cx="1428974" cy="87326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0A22A35-87F7-B949-BD4F-0C418924404C}"/>
              </a:ext>
            </a:extLst>
          </p:cNvPr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Instability risetimes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CDD3BDA-7E1C-DA44-A370-71433B5BF094}"/>
              </a:ext>
            </a:extLst>
          </p:cNvPr>
          <p:cNvSpPr txBox="1"/>
          <p:nvPr/>
        </p:nvSpPr>
        <p:spPr>
          <a:xfrm>
            <a:off x="726142" y="1613652"/>
            <a:ext cx="37113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Vlasov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0100FA-50F7-A040-AE1A-C616435B1158}"/>
              </a:ext>
            </a:extLst>
          </p:cNvPr>
          <p:cNvSpPr txBox="1"/>
          <p:nvPr/>
        </p:nvSpPr>
        <p:spPr>
          <a:xfrm>
            <a:off x="5208495" y="1604687"/>
            <a:ext cx="37562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PyHEADTAIL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53922C-755B-5244-B063-6DC8A0F9F044}"/>
              </a:ext>
            </a:extLst>
          </p:cNvPr>
          <p:cNvSpPr txBox="1"/>
          <p:nvPr/>
        </p:nvSpPr>
        <p:spPr>
          <a:xfrm>
            <a:off x="735106" y="4964811"/>
            <a:ext cx="369345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Factor on bunch intensity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39D8F72-8005-C84A-880C-267BB94B42A9}"/>
              </a:ext>
            </a:extLst>
          </p:cNvPr>
          <p:cNvSpPr txBox="1"/>
          <p:nvPr/>
        </p:nvSpPr>
        <p:spPr>
          <a:xfrm>
            <a:off x="5235388" y="4964811"/>
            <a:ext cx="371138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rPr>
              <a:t>Factor on bunch intensity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2073C9D-A4AB-9945-8295-B28DBF0FA44B}"/>
              </a:ext>
            </a:extLst>
          </p:cNvPr>
          <p:cNvCxnSpPr>
            <a:cxnSpLocks/>
          </p:cNvCxnSpPr>
          <p:nvPr/>
        </p:nvCxnSpPr>
        <p:spPr>
          <a:xfrm rot="10800000" flipV="1">
            <a:off x="7544153" y="3784875"/>
            <a:ext cx="0" cy="356400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B19B7AD2-2852-3E4E-B1EB-62B428028637}"/>
              </a:ext>
            </a:extLst>
          </p:cNvPr>
          <p:cNvCxnSpPr>
            <a:cxnSpLocks/>
          </p:cNvCxnSpPr>
          <p:nvPr/>
        </p:nvCxnSpPr>
        <p:spPr>
          <a:xfrm rot="10800000" flipV="1">
            <a:off x="2918365" y="3650404"/>
            <a:ext cx="0" cy="356400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33C67E7C-0B4F-394C-9C39-9E486B111AC2}"/>
              </a:ext>
            </a:extLst>
          </p:cNvPr>
          <p:cNvSpPr txBox="1"/>
          <p:nvPr/>
        </p:nvSpPr>
        <p:spPr>
          <a:xfrm>
            <a:off x="2214282" y="3092824"/>
            <a:ext cx="14074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Destabilizing effect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1F3055B-3D5F-3B4E-BFA1-630290403322}"/>
              </a:ext>
            </a:extLst>
          </p:cNvPr>
          <p:cNvSpPr txBox="1"/>
          <p:nvPr/>
        </p:nvSpPr>
        <p:spPr>
          <a:xfrm>
            <a:off x="6834511" y="3175775"/>
            <a:ext cx="140745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2"/>
                </a:solidFill>
              </a:rPr>
              <a:t>Destabilizing effect</a:t>
            </a:r>
          </a:p>
        </p:txBody>
      </p:sp>
    </p:spTree>
    <p:extLst>
      <p:ext uri="{BB962C8B-B14F-4D97-AF65-F5344CB8AC3E}">
        <p14:creationId xmlns:p14="http://schemas.microsoft.com/office/powerpoint/2010/main" val="2791027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EE5574DC-8C53-5C4A-A7CB-0D4CEC69C8E5}"/>
              </a:ext>
            </a:extLst>
          </p:cNvPr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Comparison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CE9A1C3A-48CC-4D49-963B-0C821C5D3C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286"/>
          <a:stretch/>
        </p:blipFill>
        <p:spPr>
          <a:xfrm>
            <a:off x="393538" y="215493"/>
            <a:ext cx="4800000" cy="3265729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2C3F729-ACFB-4247-967D-F628779FB08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9036" r="14228"/>
          <a:stretch/>
        </p:blipFill>
        <p:spPr>
          <a:xfrm>
            <a:off x="4725967" y="3525431"/>
            <a:ext cx="4117094" cy="327469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6878EFB-C5F5-874D-ACBE-5C99AFB3183A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0282" r="13672"/>
          <a:stretch/>
        </p:blipFill>
        <p:spPr>
          <a:xfrm>
            <a:off x="381967" y="3570254"/>
            <a:ext cx="4143737" cy="3229871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2296C26C-4469-9C48-952B-2F1A9F2E7BCF}"/>
              </a:ext>
            </a:extLst>
          </p:cNvPr>
          <p:cNvSpPr txBox="1"/>
          <p:nvPr/>
        </p:nvSpPr>
        <p:spPr>
          <a:xfrm>
            <a:off x="1005749" y="333400"/>
            <a:ext cx="33617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Dipolar alone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269A776-CB83-BD40-88A8-FED32F7F2309}"/>
              </a:ext>
            </a:extLst>
          </p:cNvPr>
          <p:cNvSpPr txBox="1"/>
          <p:nvPr/>
        </p:nvSpPr>
        <p:spPr>
          <a:xfrm>
            <a:off x="984528" y="3645688"/>
            <a:ext cx="33617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Dipolar + positive quadrupolar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9BA585E7-54A5-AB4D-B44F-1E56A16329C5}"/>
              </a:ext>
            </a:extLst>
          </p:cNvPr>
          <p:cNvSpPr txBox="1"/>
          <p:nvPr/>
        </p:nvSpPr>
        <p:spPr>
          <a:xfrm>
            <a:off x="5326964" y="3647617"/>
            <a:ext cx="336176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Dipolar + negative quadrupolar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7A55896-E581-6245-A9F3-E4084FEBDBDB}"/>
              </a:ext>
            </a:extLst>
          </p:cNvPr>
          <p:cNvSpPr txBox="1"/>
          <p:nvPr/>
        </p:nvSpPr>
        <p:spPr>
          <a:xfrm>
            <a:off x="5173882" y="709232"/>
            <a:ext cx="3923818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US" dirty="0">
                <a:solidFill>
                  <a:schemeClr val="tx2"/>
                </a:solidFill>
              </a:rPr>
              <a:t>The behavior of the modes changes significantly (it is not simply a rigid shift)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This is the effect of the changing </a:t>
            </a:r>
            <a:r>
              <a:rPr lang="en-US" b="1" dirty="0">
                <a:solidFill>
                  <a:schemeClr val="tx2"/>
                </a:solidFill>
              </a:rPr>
              <a:t>detuning along the bunch acting differently on different radial modes</a:t>
            </a:r>
          </a:p>
        </p:txBody>
      </p:sp>
    </p:spTree>
    <p:extLst>
      <p:ext uri="{BB962C8B-B14F-4D97-AF65-F5344CB8AC3E}">
        <p14:creationId xmlns:p14="http://schemas.microsoft.com/office/powerpoint/2010/main" val="31394398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29"/>
          <p:cNvGrpSpPr/>
          <p:nvPr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5" name="Straight Connector 4"/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" name="Picture 2" descr="C:\Octavio\CERN\cern_logo_white.gif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7" name="Straight Connector 6"/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4A7DBA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EE5574DC-8C53-5C4A-A7CB-0D4CEC69C8E5}"/>
              </a:ext>
            </a:extLst>
          </p:cNvPr>
          <p:cNvSpPr txBox="1"/>
          <p:nvPr/>
        </p:nvSpPr>
        <p:spPr>
          <a:xfrm>
            <a:off x="1447800" y="-4465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Conclusion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7A55896-E581-6245-A9F3-E4084FEBDBDB}"/>
              </a:ext>
            </a:extLst>
          </p:cNvPr>
          <p:cNvSpPr txBox="1"/>
          <p:nvPr/>
        </p:nvSpPr>
        <p:spPr>
          <a:xfrm>
            <a:off x="787079" y="1392138"/>
            <a:ext cx="7812912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The new </a:t>
            </a:r>
            <a:r>
              <a:rPr lang="en-US" dirty="0" err="1">
                <a:solidFill>
                  <a:schemeClr val="tx2"/>
                </a:solidFill>
              </a:rPr>
              <a:t>Vlasov</a:t>
            </a:r>
            <a:r>
              <a:rPr lang="en-US" dirty="0">
                <a:solidFill>
                  <a:schemeClr val="tx2"/>
                </a:solidFill>
              </a:rPr>
              <a:t> solver </a:t>
            </a:r>
            <a:r>
              <a:rPr lang="en-US" b="1" dirty="0">
                <a:solidFill>
                  <a:schemeClr val="tx2"/>
                </a:solidFill>
              </a:rPr>
              <a:t>agrees well with </a:t>
            </a:r>
            <a:r>
              <a:rPr lang="en-US" b="1" dirty="0" err="1">
                <a:solidFill>
                  <a:schemeClr val="tx2"/>
                </a:solidFill>
              </a:rPr>
              <a:t>PyHEADTAIL</a:t>
            </a:r>
            <a:r>
              <a:rPr lang="en-US" dirty="0">
                <a:solidFill>
                  <a:schemeClr val="tx2"/>
                </a:solidFill>
              </a:rPr>
              <a:t> for the case of dipolar and quadrupolar impedances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b="1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The </a:t>
            </a:r>
            <a:r>
              <a:rPr lang="en-US" b="1" dirty="0">
                <a:solidFill>
                  <a:schemeClr val="tx2"/>
                </a:solidFill>
              </a:rPr>
              <a:t>quadrupolar impedance introduces complex changes in the behavior of the modes:  </a:t>
            </a:r>
            <a:r>
              <a:rPr lang="en-US" dirty="0">
                <a:solidFill>
                  <a:schemeClr val="tx2"/>
                </a:solidFill>
              </a:rPr>
              <a:t>different shifts for different radial modes as result of the detuning along the bunch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This </a:t>
            </a:r>
            <a:r>
              <a:rPr lang="en-US" b="1" dirty="0">
                <a:solidFill>
                  <a:schemeClr val="tx2"/>
                </a:solidFill>
              </a:rPr>
              <a:t>can affect the instability threshold </a:t>
            </a:r>
            <a:r>
              <a:rPr lang="en-US" dirty="0">
                <a:solidFill>
                  <a:schemeClr val="tx2"/>
                </a:solidFill>
              </a:rPr>
              <a:t>and have a destabilizing effect in a certain range of intensity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6B3F940-5C7E-DE45-812C-5EABF20FC9A5}"/>
              </a:ext>
            </a:extLst>
          </p:cNvPr>
          <p:cNvSpPr txBox="1"/>
          <p:nvPr/>
        </p:nvSpPr>
        <p:spPr>
          <a:xfrm>
            <a:off x="762000" y="5263943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2"/>
                </a:solidFill>
                <a:latin typeface="Calibri" pitchFamily="34" charset="0"/>
              </a:rPr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2332047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</TotalTime>
  <Words>384</Words>
  <Application>Microsoft Macintosh PowerPoint</Application>
  <PresentationFormat>On-screen Show (4:3)</PresentationFormat>
  <Paragraphs>60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Calibri Light</vt:lpstr>
      <vt:lpstr>Symbol</vt:lpstr>
      <vt:lpstr>Verdana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53</cp:revision>
  <dcterms:created xsi:type="dcterms:W3CDTF">2020-03-02T11:26:07Z</dcterms:created>
  <dcterms:modified xsi:type="dcterms:W3CDTF">2020-04-27T07:33:15Z</dcterms:modified>
</cp:coreProperties>
</file>