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56" r:id="rId2"/>
    <p:sldId id="265" r:id="rId3"/>
    <p:sldId id="326" r:id="rId4"/>
    <p:sldId id="324" r:id="rId5"/>
    <p:sldId id="257" r:id="rId6"/>
    <p:sldId id="258" r:id="rId7"/>
    <p:sldId id="327" r:id="rId8"/>
    <p:sldId id="261" r:id="rId9"/>
    <p:sldId id="264" r:id="rId10"/>
    <p:sldId id="271" r:id="rId11"/>
    <p:sldId id="274" r:id="rId12"/>
    <p:sldId id="260" r:id="rId13"/>
    <p:sldId id="329" r:id="rId14"/>
    <p:sldId id="276" r:id="rId15"/>
    <p:sldId id="277" r:id="rId16"/>
    <p:sldId id="279" r:id="rId17"/>
    <p:sldId id="278" r:id="rId18"/>
    <p:sldId id="280" r:id="rId19"/>
    <p:sldId id="289" r:id="rId20"/>
    <p:sldId id="296" r:id="rId21"/>
    <p:sldId id="330" r:id="rId22"/>
    <p:sldId id="315" r:id="rId23"/>
    <p:sldId id="331" r:id="rId24"/>
    <p:sldId id="322" r:id="rId25"/>
    <p:sldId id="313" r:id="rId26"/>
    <p:sldId id="338" r:id="rId27"/>
    <p:sldId id="336" r:id="rId28"/>
    <p:sldId id="332" r:id="rId29"/>
    <p:sldId id="333" r:id="rId30"/>
    <p:sldId id="334" r:id="rId31"/>
    <p:sldId id="337" r:id="rId32"/>
    <p:sldId id="335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D476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008" autoAdjust="0"/>
    <p:restoredTop sz="92503" autoAdjust="0"/>
  </p:normalViewPr>
  <p:slideViewPr>
    <p:cSldViewPr snapToGrid="0">
      <p:cViewPr varScale="1">
        <p:scale>
          <a:sx n="89" d="100"/>
          <a:sy n="89" d="100"/>
        </p:scale>
        <p:origin x="184" y="12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6CBAD0-DD47-46E4-B6A0-FF9363879AFD}" type="datetimeFigureOut">
              <a:rPr lang="en-US" smtClean="0"/>
              <a:t>5/12/20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7EE957-57DE-4121-86AE-34FE131211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6481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11% difference in the slopes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7EE957-57DE-4121-86AE-34FE1312114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3685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7EE957-57DE-4121-86AE-34FE13121141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4431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7EE957-57DE-4121-86AE-34FE13121141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2049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Bare tunes 4.16/4.25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7EE957-57DE-4121-86AE-34FE13121141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51977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Step transitions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7EE957-57DE-4121-86AE-34FE13121141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92555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7EE957-57DE-4121-86AE-34FE13121141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9680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7EE957-57DE-4121-86AE-34FE13121141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4739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7EE957-57DE-4121-86AE-34FE13121141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41261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BDEE8-B43A-E043-B740-610B6377D768}" type="datetime1">
              <a:rPr lang="en-US" smtClean="0"/>
              <a:t>5/12/20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3488C-FE93-4EE1-AA73-46BA3E1866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8665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73A09-F83C-5740-995F-96FC72877EDB}" type="datetime1">
              <a:rPr lang="en-US" smtClean="0"/>
              <a:t>5/12/20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3488C-FE93-4EE1-AA73-46BA3E1866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7575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3A058-8339-3E4E-9CCC-D00EB2AF7541}" type="datetime1">
              <a:rPr lang="en-US" smtClean="0"/>
              <a:t>5/12/20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3488C-FE93-4EE1-AA73-46BA3E1866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898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5ED30-A22F-2A4A-B929-5A61E91D4848}" type="datetime1">
              <a:rPr lang="en-US" smtClean="0"/>
              <a:t>5/12/20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3488C-FE93-4EE1-AA73-46BA3E1866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8574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71668-B625-0043-902F-D411097A4ACC}" type="datetime1">
              <a:rPr lang="en-US" smtClean="0"/>
              <a:t>5/12/20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3488C-FE93-4EE1-AA73-46BA3E1866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398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E4902-B703-1B4C-B8CC-E9E297EC3279}" type="datetime1">
              <a:rPr lang="en-US" smtClean="0"/>
              <a:t>5/12/20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3488C-FE93-4EE1-AA73-46BA3E1866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7656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FC48C-2986-D841-A8FA-F40D527F63DD}" type="datetime1">
              <a:rPr lang="en-US" smtClean="0"/>
              <a:t>5/12/20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3488C-FE93-4EE1-AA73-46BA3E1866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65275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EAB70-3923-9744-B286-675F79802CA1}" type="datetime1">
              <a:rPr lang="en-US" smtClean="0"/>
              <a:t>5/12/20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3488C-FE93-4EE1-AA73-46BA3E1866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2988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2A886-3128-F74F-BB3C-F32CD438A449}" type="datetime1">
              <a:rPr lang="en-US" smtClean="0"/>
              <a:t>5/12/20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3488C-FE93-4EE1-AA73-46BA3E1866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9235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6EA13-9EEB-3345-A40A-D481FD216B61}" type="datetime1">
              <a:rPr lang="en-US" smtClean="0"/>
              <a:t>5/12/20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3488C-FE93-4EE1-AA73-46BA3E1866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4228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B5355-7D77-3648-A094-316DE655951C}" type="datetime1">
              <a:rPr lang="en-US" smtClean="0"/>
              <a:t>5/12/20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3488C-FE93-4EE1-AA73-46BA3E1866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4133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A5C74E-A7C3-374B-80A2-A8576FBB7F99}" type="datetime1">
              <a:rPr lang="en-US" smtClean="0"/>
              <a:t>5/12/20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53488C-FE93-4EE1-AA73-46BA3E1866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334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s://journals.aps.org/prab/pdf/10.1103/PhysRevAccelBeams.22.071002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8.xml"/><Relationship Id="rId4" Type="http://schemas.openxmlformats.org/officeDocument/2006/relationships/image" Target="../media/image24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2.xml"/><Relationship Id="rId4" Type="http://schemas.openxmlformats.org/officeDocument/2006/relationships/image" Target="../media/image3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738175/contributions/3046071/attachments/1673695/2686305/PSBooster_impedance_model_instability.pdf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827063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F77034-E4A3-D045-AF0B-6E23B2D58C6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Tune shift simulations for the PSB: lessons learned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211DC6A-E808-FF4F-BEB3-3A9B55FC9F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66800" y="4114800"/>
            <a:ext cx="6858000" cy="1752600"/>
          </a:xfrm>
        </p:spPr>
        <p:txBody>
          <a:bodyPr>
            <a:normAutofit/>
          </a:bodyPr>
          <a:lstStyle/>
          <a:p>
            <a:r>
              <a:rPr lang="en-US" sz="2300" dirty="0"/>
              <a:t>E. </a:t>
            </a:r>
            <a:r>
              <a:rPr lang="en-US" sz="2300" dirty="0" err="1"/>
              <a:t>Koukovini</a:t>
            </a:r>
            <a:r>
              <a:rPr lang="en-US" sz="2300" dirty="0"/>
              <a:t> </a:t>
            </a:r>
            <a:r>
              <a:rPr lang="en-US" sz="2300" dirty="0" err="1"/>
              <a:t>Platia</a:t>
            </a:r>
            <a:r>
              <a:rPr lang="en-US" sz="2300" dirty="0"/>
              <a:t>, G. </a:t>
            </a:r>
            <a:r>
              <a:rPr lang="en-US" sz="2300" dirty="0" err="1"/>
              <a:t>Rumolo</a:t>
            </a:r>
            <a:r>
              <a:rPr lang="en-US" sz="2300" dirty="0"/>
              <a:t>, C. </a:t>
            </a:r>
            <a:r>
              <a:rPr lang="en-US" sz="2300" dirty="0" err="1"/>
              <a:t>Zannini</a:t>
            </a:r>
            <a:endParaRPr lang="en-US" sz="2300" dirty="0"/>
          </a:p>
          <a:p>
            <a:endParaRPr lang="en-US" sz="2300" dirty="0"/>
          </a:p>
          <a:p>
            <a:r>
              <a:rPr lang="en-US" sz="2000" dirty="0"/>
              <a:t>Acknowledgements</a:t>
            </a:r>
          </a:p>
          <a:p>
            <a:r>
              <a:rPr lang="en-US" sz="2000" dirty="0"/>
              <a:t>N. </a:t>
            </a:r>
            <a:r>
              <a:rPr lang="en-US" sz="2000" dirty="0" err="1"/>
              <a:t>Mounet</a:t>
            </a:r>
            <a:r>
              <a:rPr lang="en-US" sz="2000" dirty="0"/>
              <a:t>, M. Schenk, P. </a:t>
            </a:r>
            <a:r>
              <a:rPr lang="en-US" sz="2000" dirty="0" err="1"/>
              <a:t>Zisopoulos</a:t>
            </a:r>
            <a:endParaRPr lang="en-US" sz="20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D7E9EF4-2C55-F046-A39E-3395785BE8F4}"/>
              </a:ext>
            </a:extLst>
          </p:cNvPr>
          <p:cNvSpPr txBox="1"/>
          <p:nvPr/>
        </p:nvSpPr>
        <p:spPr>
          <a:xfrm>
            <a:off x="188668" y="6096000"/>
            <a:ext cx="31811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>
                <a:solidFill>
                  <a:srgbClr val="0000CC"/>
                </a:solidFill>
              </a:rPr>
              <a:t>215</a:t>
            </a:r>
            <a:r>
              <a:rPr lang="en-US" sz="1600" i="1" baseline="30000" dirty="0">
                <a:solidFill>
                  <a:srgbClr val="0000CC"/>
                </a:solidFill>
              </a:rPr>
              <a:t>th</a:t>
            </a:r>
            <a:r>
              <a:rPr lang="en-US" sz="1600" i="1" dirty="0">
                <a:solidFill>
                  <a:srgbClr val="0000CC"/>
                </a:solidFill>
              </a:rPr>
              <a:t> HSC section meeting, 27/4/20 </a:t>
            </a:r>
          </a:p>
        </p:txBody>
      </p:sp>
    </p:spTree>
    <p:extLst>
      <p:ext uri="{BB962C8B-B14F-4D97-AF65-F5344CB8AC3E}">
        <p14:creationId xmlns:p14="http://schemas.microsoft.com/office/powerpoint/2010/main" val="11192857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1" t="9243" r="7380"/>
          <a:stretch/>
        </p:blipFill>
        <p:spPr>
          <a:xfrm>
            <a:off x="0" y="1263157"/>
            <a:ext cx="4757238" cy="315644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14" r="9375"/>
          <a:stretch/>
        </p:blipFill>
        <p:spPr>
          <a:xfrm>
            <a:off x="4724400" y="3276600"/>
            <a:ext cx="4356284" cy="3276601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0" y="0"/>
            <a:ext cx="9144000" cy="605642"/>
          </a:xfrm>
          <a:prstGeom prst="rect">
            <a:avLst/>
          </a:prstGeom>
          <a:gradFill flip="none" rotWithShape="1">
            <a:gsLst>
              <a:gs pos="67000">
                <a:srgbClr val="000066">
                  <a:lumMod val="52000"/>
                </a:srgb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90867" y="762000"/>
            <a:ext cx="366850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/>
              <a:t>Plot for all scanned intensities </a:t>
            </a:r>
          </a:p>
        </p:txBody>
      </p:sp>
      <p:cxnSp>
        <p:nvCxnSpPr>
          <p:cNvPr id="10" name="Straight Arrow Connector 9"/>
          <p:cNvCxnSpPr>
            <a:cxnSpLocks/>
          </p:cNvCxnSpPr>
          <p:nvPr/>
        </p:nvCxnSpPr>
        <p:spPr>
          <a:xfrm flipV="1">
            <a:off x="7315200" y="2819400"/>
            <a:ext cx="0" cy="63168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257800" y="2165628"/>
            <a:ext cx="37152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/>
              <a:t>Poor resolution, cannot </a:t>
            </a:r>
            <a:br>
              <a:rPr lang="en-US" sz="2000" dirty="0"/>
            </a:br>
            <a:r>
              <a:rPr lang="en-US" sz="2000" dirty="0"/>
              <a:t>resolve better than 1/T ≈ 4 x 10</a:t>
            </a:r>
            <a:r>
              <a:rPr lang="en-US" sz="2000" baseline="30000" dirty="0"/>
              <a:t>-3</a:t>
            </a: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0" y="13382"/>
            <a:ext cx="8686800" cy="592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n-GB" sz="3000" b="1" dirty="0">
                <a:solidFill>
                  <a:schemeClr val="bg1"/>
                </a:solidFill>
                <a:cs typeface="Arial" pitchFamily="34" charset="0"/>
              </a:rPr>
              <a:t>1.4 GeV: FFT spectra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791200" y="5373469"/>
            <a:ext cx="30412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 = 50 x 10</a:t>
            </a:r>
            <a:r>
              <a:rPr lang="en-US" baseline="30000" dirty="0"/>
              <a:t>10</a:t>
            </a:r>
            <a:r>
              <a:rPr lang="en-US" dirty="0"/>
              <a:t> p </a:t>
            </a:r>
            <a:r>
              <a:rPr lang="en-US" dirty="0">
                <a:sym typeface="Wingdings" panose="05000000000000000000" pitchFamily="2" charset="2"/>
              </a:rPr>
              <a:t></a:t>
            </a:r>
            <a:br>
              <a:rPr lang="en-US" dirty="0">
                <a:sym typeface="Wingdings" panose="05000000000000000000" pitchFamily="2" charset="2"/>
              </a:rPr>
            </a:br>
            <a:r>
              <a:rPr lang="en-US" dirty="0">
                <a:sym typeface="Wingdings" panose="05000000000000000000" pitchFamily="2" charset="2"/>
              </a:rPr>
              <a:t>expected tune shift x ~2 x 10</a:t>
            </a:r>
            <a:r>
              <a:rPr lang="en-US" baseline="30000" dirty="0">
                <a:sym typeface="Wingdings" panose="05000000000000000000" pitchFamily="2" charset="2"/>
              </a:rPr>
              <a:t>-4</a:t>
            </a:r>
            <a:endParaRPr lang="en-US" baseline="300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B169E3-6E38-944A-A190-997897795E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3488C-FE93-4EE1-AA73-46BA3E186675}" type="slidenum">
              <a:rPr lang="en-US" smtClean="0"/>
              <a:t>10</a:t>
            </a:fld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B7FCBE7-0334-1F45-950A-97834E7B62C0}"/>
              </a:ext>
            </a:extLst>
          </p:cNvPr>
          <p:cNvSpPr txBox="1"/>
          <p:nvPr/>
        </p:nvSpPr>
        <p:spPr>
          <a:xfrm>
            <a:off x="381000" y="5373469"/>
            <a:ext cx="380315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Bad resolution from T = 256 turns </a:t>
            </a:r>
            <a:br>
              <a:rPr lang="en-US" sz="2000" dirty="0"/>
            </a:br>
            <a:r>
              <a:rPr lang="en-US" sz="2000" dirty="0">
                <a:sym typeface="Wingdings" pitchFamily="2" charset="2"/>
              </a:rPr>
              <a:t> C</a:t>
            </a:r>
            <a:r>
              <a:rPr lang="en-US" sz="2000" dirty="0"/>
              <a:t>an we use more turns?</a:t>
            </a:r>
          </a:p>
        </p:txBody>
      </p:sp>
    </p:spTree>
    <p:extLst>
      <p:ext uri="{BB962C8B-B14F-4D97-AF65-F5344CB8AC3E}">
        <p14:creationId xmlns:p14="http://schemas.microsoft.com/office/powerpoint/2010/main" val="3506791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05642"/>
          </a:xfrm>
          <a:prstGeom prst="rect">
            <a:avLst/>
          </a:prstGeom>
          <a:gradFill flip="none" rotWithShape="1">
            <a:gsLst>
              <a:gs pos="67000">
                <a:srgbClr val="000066">
                  <a:lumMod val="52000"/>
                </a:srgb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13382"/>
            <a:ext cx="8686800" cy="592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n-GB" sz="3000" b="1" dirty="0">
                <a:solidFill>
                  <a:schemeClr val="bg1"/>
                </a:solidFill>
                <a:cs typeface="Arial" pitchFamily="34" charset="0"/>
              </a:rPr>
              <a:t>Centroid signal at 1.4 GeV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333999" y="2787640"/>
            <a:ext cx="3657601" cy="2031325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100" dirty="0"/>
              <a:t>Fast decoherence due to high chromaticity (</a:t>
            </a:r>
            <a:r>
              <a:rPr lang="en-US" sz="2100" dirty="0" err="1"/>
              <a:t>Q’</a:t>
            </a:r>
            <a:r>
              <a:rPr lang="en-US" sz="2100" baseline="-25000" dirty="0" err="1"/>
              <a:t>y</a:t>
            </a:r>
            <a:r>
              <a:rPr lang="en-US" sz="2100" baseline="-25000" dirty="0"/>
              <a:t> </a:t>
            </a:r>
            <a:r>
              <a:rPr lang="en-US" sz="2100" dirty="0"/>
              <a:t>= -1.6)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100" dirty="0"/>
              <a:t>Can use at most T ≈ 30 turns to calculate the </a:t>
            </a:r>
            <a:r>
              <a:rPr lang="en-US" sz="2100" dirty="0" err="1"/>
              <a:t>betatron</a:t>
            </a:r>
            <a:r>
              <a:rPr lang="en-US" sz="2100" dirty="0"/>
              <a:t> tunes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100" dirty="0"/>
              <a:t>Try </a:t>
            </a:r>
            <a:r>
              <a:rPr lang="en-US" sz="2100" dirty="0" err="1"/>
              <a:t>Sussix</a:t>
            </a:r>
            <a:endParaRPr lang="en-US" sz="21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90948BC-6172-7244-9638-6C08D647A7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3488C-FE93-4EE1-AA73-46BA3E186675}" type="slidenum">
              <a:rPr lang="en-US" smtClean="0"/>
              <a:t>11</a:t>
            </a:fld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DDE5358-4D6D-3245-A1C1-B785396899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96" r="6696"/>
          <a:stretch/>
        </p:blipFill>
        <p:spPr>
          <a:xfrm>
            <a:off x="42856" y="1600195"/>
            <a:ext cx="5299015" cy="4386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6538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05642"/>
          </a:xfrm>
          <a:prstGeom prst="rect">
            <a:avLst/>
          </a:prstGeom>
          <a:gradFill flip="none" rotWithShape="1">
            <a:gsLst>
              <a:gs pos="67000">
                <a:srgbClr val="000066">
                  <a:lumMod val="52000"/>
                </a:srgb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0" y="13382"/>
            <a:ext cx="8686800" cy="592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n-GB" sz="3000" b="1" dirty="0" err="1">
                <a:solidFill>
                  <a:schemeClr val="bg1"/>
                </a:solidFill>
                <a:cs typeface="Arial" pitchFamily="34" charset="0"/>
              </a:rPr>
              <a:t>Sussix</a:t>
            </a:r>
            <a:r>
              <a:rPr lang="en-GB" sz="3000" b="1" dirty="0">
                <a:solidFill>
                  <a:schemeClr val="bg1"/>
                </a:solidFill>
                <a:cs typeface="Arial" pitchFamily="34" charset="0"/>
              </a:rPr>
              <a:t> analysis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DE0E295-CA90-F94E-9AAE-6A8F231D7F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3488C-FE93-4EE1-AA73-46BA3E186675}" type="slidenum">
              <a:rPr lang="en-US" smtClean="0"/>
              <a:t>12</a:t>
            </a:fld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3309BAF-0A68-8647-8F1A-DA146F05AF44}"/>
              </a:ext>
            </a:extLst>
          </p:cNvPr>
          <p:cNvSpPr txBox="1"/>
          <p:nvPr/>
        </p:nvSpPr>
        <p:spPr>
          <a:xfrm>
            <a:off x="1857277" y="1295400"/>
            <a:ext cx="9621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30 turns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A87E719-B88A-2649-8937-91462509A004}"/>
              </a:ext>
            </a:extLst>
          </p:cNvPr>
          <p:cNvSpPr txBox="1"/>
          <p:nvPr/>
        </p:nvSpPr>
        <p:spPr>
          <a:xfrm>
            <a:off x="6705600" y="1295400"/>
            <a:ext cx="9621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30 turns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1F34B92-B3DC-654A-B9E1-36781064B164}"/>
              </a:ext>
            </a:extLst>
          </p:cNvPr>
          <p:cNvGrpSpPr/>
          <p:nvPr/>
        </p:nvGrpSpPr>
        <p:grpSpPr>
          <a:xfrm>
            <a:off x="21546" y="1676399"/>
            <a:ext cx="4474254" cy="3124201"/>
            <a:chOff x="21546" y="1676399"/>
            <a:chExt cx="4474254" cy="3124201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AC8851A2-6D62-F34C-9AEA-1207161644B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149" t="7032" r="9374"/>
            <a:stretch/>
          </p:blipFill>
          <p:spPr>
            <a:xfrm>
              <a:off x="237563" y="1676399"/>
              <a:ext cx="4258237" cy="3124201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1B93EAF6-AE10-4247-B660-C95BFB72CAF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64" t="45833" r="95370" b="44445"/>
            <a:stretch/>
          </p:blipFill>
          <p:spPr>
            <a:xfrm>
              <a:off x="21546" y="2895600"/>
              <a:ext cx="207054" cy="366120"/>
            </a:xfrm>
            <a:prstGeom prst="rect">
              <a:avLst/>
            </a:prstGeom>
          </p:spPr>
        </p:pic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2A10A530-7941-6F4C-969F-4D9A303B4D8D}"/>
              </a:ext>
            </a:extLst>
          </p:cNvPr>
          <p:cNvSpPr txBox="1"/>
          <p:nvPr/>
        </p:nvSpPr>
        <p:spPr>
          <a:xfrm>
            <a:off x="542968" y="5388114"/>
            <a:ext cx="814235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err="1"/>
              <a:t>Sussix</a:t>
            </a:r>
            <a:r>
              <a:rPr lang="en-US" sz="2000" dirty="0"/>
              <a:t> analysis on the </a:t>
            </a:r>
            <a:r>
              <a:rPr lang="en-US" sz="2000" dirty="0" err="1"/>
              <a:t>PyHEADTAIL</a:t>
            </a:r>
            <a:r>
              <a:rPr lang="en-US" sz="2000" dirty="0"/>
              <a:t> data does not give the expected slope </a:t>
            </a:r>
            <a:br>
              <a:rPr lang="en-US" sz="2000" dirty="0"/>
            </a:br>
            <a:r>
              <a:rPr lang="en-US" sz="2000" dirty="0"/>
              <a:t>either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B4A7D475-9C1B-0F4F-B657-9AF757BF7B23}"/>
              </a:ext>
            </a:extLst>
          </p:cNvPr>
          <p:cNvGrpSpPr/>
          <p:nvPr/>
        </p:nvGrpSpPr>
        <p:grpSpPr>
          <a:xfrm>
            <a:off x="4600545" y="1782358"/>
            <a:ext cx="4467255" cy="3018242"/>
            <a:chOff x="4600545" y="1782358"/>
            <a:chExt cx="4467255" cy="3018242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A2170367-7151-204C-A555-77F19A54804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149" t="10185" r="9374"/>
            <a:stretch/>
          </p:blipFill>
          <p:spPr>
            <a:xfrm>
              <a:off x="4809563" y="1782358"/>
              <a:ext cx="4258237" cy="3018242"/>
            </a:xfrm>
            <a:prstGeom prst="rect">
              <a:avLst/>
            </a:prstGeom>
          </p:spPr>
        </p:pic>
        <p:pic>
          <p:nvPicPr>
            <p:cNvPr id="18" name="Content Placeholder 2">
              <a:extLst>
                <a:ext uri="{FF2B5EF4-FFF2-40B4-BE49-F238E27FC236}">
                  <a16:creationId xmlns:a16="http://schemas.microsoft.com/office/drawing/2014/main" id="{8EC16081-7CDB-7E4F-8AE4-C69B4A11B8E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60" t="46356" r="93677" b="42055"/>
            <a:stretch/>
          </p:blipFill>
          <p:spPr>
            <a:xfrm>
              <a:off x="4600545" y="2971800"/>
              <a:ext cx="200055" cy="40011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245558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05642"/>
          </a:xfrm>
          <a:prstGeom prst="rect">
            <a:avLst/>
          </a:prstGeom>
          <a:gradFill flip="none" rotWithShape="1">
            <a:gsLst>
              <a:gs pos="67000">
                <a:srgbClr val="000066">
                  <a:lumMod val="52000"/>
                </a:srgb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0" y="13382"/>
            <a:ext cx="8686800" cy="592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n-GB" sz="3000" b="1" dirty="0">
                <a:solidFill>
                  <a:schemeClr val="bg1"/>
                </a:solidFill>
                <a:cs typeface="Arial" pitchFamily="34" charset="0"/>
              </a:rPr>
              <a:t>Outline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52400" y="990600"/>
            <a:ext cx="88392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bg1">
                    <a:lumMod val="75000"/>
                  </a:schemeClr>
                </a:solidFill>
              </a:rPr>
              <a:t>Introduction</a:t>
            </a:r>
          </a:p>
          <a:p>
            <a:pPr marL="342900" indent="-3429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Frequency analysis: Issues and solutions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FFT and </a:t>
            </a:r>
            <a:r>
              <a:rPr lang="en-US" sz="2000" dirty="0" err="1">
                <a:solidFill>
                  <a:schemeClr val="bg1">
                    <a:lumMod val="75000"/>
                  </a:schemeClr>
                </a:solidFill>
              </a:rPr>
              <a:t>Sussix</a:t>
            </a:r>
            <a:endParaRPr lang="en-US" sz="20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Multi-BPM</a:t>
            </a:r>
          </a:p>
          <a:p>
            <a:pPr marL="342900" indent="-342900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bg1">
                    <a:lumMod val="75000"/>
                  </a:schemeClr>
                </a:solidFill>
              </a:rPr>
              <a:t>First comparisons between </a:t>
            </a:r>
            <a:r>
              <a:rPr lang="en-US" sz="2200" dirty="0" err="1">
                <a:solidFill>
                  <a:schemeClr val="bg1">
                    <a:lumMod val="75000"/>
                  </a:schemeClr>
                </a:solidFill>
              </a:rPr>
              <a:t>PyHEADTAIL</a:t>
            </a:r>
            <a:r>
              <a:rPr lang="en-US" sz="2200" dirty="0">
                <a:solidFill>
                  <a:schemeClr val="bg1">
                    <a:lumMod val="75000"/>
                  </a:schemeClr>
                </a:solidFill>
              </a:rPr>
              <a:t>, DELPHI, and theory</a:t>
            </a:r>
          </a:p>
          <a:p>
            <a:pPr marL="342900" indent="-3429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bg1">
                    <a:lumMod val="75000"/>
                  </a:schemeClr>
                </a:solidFill>
              </a:rPr>
              <a:t>Wake sampling issue in </a:t>
            </a:r>
            <a:r>
              <a:rPr lang="en-US" sz="2200" dirty="0" err="1">
                <a:solidFill>
                  <a:schemeClr val="bg1">
                    <a:lumMod val="75000"/>
                  </a:schemeClr>
                </a:solidFill>
              </a:rPr>
              <a:t>PyHEADTAIL</a:t>
            </a:r>
            <a:r>
              <a:rPr lang="en-US" sz="2200" dirty="0">
                <a:solidFill>
                  <a:schemeClr val="bg1">
                    <a:lumMod val="75000"/>
                  </a:schemeClr>
                </a:solidFill>
              </a:rPr>
              <a:t> </a:t>
            </a:r>
          </a:p>
          <a:p>
            <a:pPr marL="342900" indent="-3429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bg1">
                    <a:lumMod val="75000"/>
                  </a:schemeClr>
                </a:solidFill>
              </a:rPr>
              <a:t>Pre-LS2 results at 160 MeV and 1.4 GeV</a:t>
            </a:r>
          </a:p>
          <a:p>
            <a:pPr marL="342900" indent="-3429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bg1">
                    <a:lumMod val="75000"/>
                  </a:schemeClr>
                </a:solidFill>
              </a:rPr>
              <a:t>Conclusions</a:t>
            </a:r>
            <a:r>
              <a:rPr lang="en-US" sz="2200" dirty="0"/>
              <a:t>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F4F4D3F-1819-274B-8F0C-D31CD1C18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3488C-FE93-4EE1-AA73-46BA3E18667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8073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731838"/>
            <a:ext cx="8534400" cy="2118402"/>
          </a:xfrm>
          <a:ln w="12700">
            <a:solidFill>
              <a:srgbClr val="0000CC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2000" dirty="0"/>
              <a:t>Idea to record the centroid in </a:t>
            </a:r>
            <a:r>
              <a:rPr lang="en-US" sz="2000" dirty="0" err="1"/>
              <a:t>PyHEADTAIL</a:t>
            </a:r>
            <a:r>
              <a:rPr lang="en-US" sz="2000" dirty="0"/>
              <a:t> at </a:t>
            </a:r>
            <a:r>
              <a:rPr lang="en-US" sz="2000" b="1" dirty="0"/>
              <a:t>multiple segments</a:t>
            </a:r>
            <a:r>
              <a:rPr lang="en-US" sz="2000" dirty="0"/>
              <a:t>/turn instead of once/turn</a:t>
            </a:r>
          </a:p>
          <a:p>
            <a:r>
              <a:rPr lang="en-US" sz="2000" dirty="0"/>
              <a:t>Divided the ring in </a:t>
            </a:r>
            <a:r>
              <a:rPr lang="en-US" sz="2000" b="1" dirty="0"/>
              <a:t>16 equidistant segments</a:t>
            </a:r>
            <a:r>
              <a:rPr lang="en-US" sz="2000" dirty="0"/>
              <a:t> in </a:t>
            </a:r>
            <a:r>
              <a:rPr lang="en-US" sz="2000" dirty="0" err="1"/>
              <a:t>PyHEADTAIL</a:t>
            </a:r>
            <a:r>
              <a:rPr lang="en-US" sz="2000" dirty="0"/>
              <a:t> to simulate the 16 BPMs of the PSB </a:t>
            </a:r>
          </a:p>
          <a:p>
            <a:r>
              <a:rPr lang="en-US" sz="2000" dirty="0"/>
              <a:t>Need to scale down the wake and apply the kick after every segment</a:t>
            </a:r>
          </a:p>
          <a:p>
            <a:r>
              <a:rPr lang="en-US" sz="2000" dirty="0"/>
              <a:t>P. </a:t>
            </a:r>
            <a:r>
              <a:rPr lang="en-US" sz="2000" dirty="0" err="1"/>
              <a:t>Zisopoulos</a:t>
            </a:r>
            <a:r>
              <a:rPr lang="en-US" sz="2000" dirty="0"/>
              <a:t> had proposed the </a:t>
            </a:r>
            <a:r>
              <a:rPr lang="en-US" sz="2000" dirty="0">
                <a:hlinkClick r:id="rId2"/>
              </a:rPr>
              <a:t>mixed BPM method</a:t>
            </a:r>
            <a:endParaRPr lang="en-US" sz="2000" dirty="0"/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605642"/>
          </a:xfrm>
          <a:prstGeom prst="rect">
            <a:avLst/>
          </a:prstGeom>
          <a:gradFill flip="none" rotWithShape="1">
            <a:gsLst>
              <a:gs pos="67000">
                <a:srgbClr val="000066">
                  <a:lumMod val="52000"/>
                </a:srgb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13382"/>
            <a:ext cx="8686800" cy="592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n-GB" sz="3000" b="1" dirty="0">
                <a:solidFill>
                  <a:schemeClr val="bg1"/>
                </a:solidFill>
                <a:cs typeface="Arial" pitchFamily="34" charset="0"/>
              </a:rPr>
              <a:t>How to get adequate number of samples?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31" t="31180" r="18616" b="4958"/>
          <a:stretch/>
        </p:blipFill>
        <p:spPr bwMode="auto">
          <a:xfrm>
            <a:off x="1143000" y="2950204"/>
            <a:ext cx="6629400" cy="3831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8F2EFE0-5954-1041-AE43-56F1354DF1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3488C-FE93-4EE1-AA73-46BA3E186675}" type="slidenum">
              <a:rPr lang="en-US" smtClean="0"/>
              <a:t>14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40F056D-3081-5545-BA11-838BA5BA7312}"/>
              </a:ext>
            </a:extLst>
          </p:cNvPr>
          <p:cNvSpPr/>
          <p:nvPr/>
        </p:nvSpPr>
        <p:spPr>
          <a:xfrm>
            <a:off x="1219200" y="4953000"/>
            <a:ext cx="6324600" cy="762000"/>
          </a:xfrm>
          <a:prstGeom prst="rect">
            <a:avLst/>
          </a:prstGeom>
          <a:noFill/>
          <a:ln w="38100">
            <a:solidFill>
              <a:srgbClr val="D476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64684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05642"/>
          </a:xfrm>
          <a:prstGeom prst="rect">
            <a:avLst/>
          </a:prstGeom>
          <a:gradFill flip="none" rotWithShape="1">
            <a:gsLst>
              <a:gs pos="67000">
                <a:srgbClr val="000066">
                  <a:lumMod val="52000"/>
                </a:srgb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13382"/>
            <a:ext cx="8686800" cy="592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n-GB" sz="3000" b="1" dirty="0">
                <a:solidFill>
                  <a:schemeClr val="bg1"/>
                </a:solidFill>
                <a:cs typeface="Arial" pitchFamily="34" charset="0"/>
              </a:rPr>
              <a:t>Centroid signal at 1.4 GeV with </a:t>
            </a:r>
            <a:r>
              <a:rPr lang="en-GB" sz="3000" b="1" dirty="0" err="1">
                <a:solidFill>
                  <a:schemeClr val="bg1"/>
                </a:solidFill>
                <a:cs typeface="Arial" pitchFamily="34" charset="0"/>
              </a:rPr>
              <a:t>PyHEADTAIL</a:t>
            </a:r>
            <a:endParaRPr lang="en-GB" sz="3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" y="4953000"/>
            <a:ext cx="8183880" cy="1061829"/>
          </a:xfrm>
          <a:prstGeom prst="rect">
            <a:avLst/>
          </a:prstGeom>
          <a:ln w="12700">
            <a:solidFill>
              <a:srgbClr val="0000CC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100" dirty="0"/>
              <a:t>The number of samples has </a:t>
            </a:r>
            <a:r>
              <a:rPr lang="en-US" sz="2100" dirty="0">
                <a:solidFill>
                  <a:srgbClr val="0000CC"/>
                </a:solidFill>
              </a:rPr>
              <a:t>significantly increased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100" dirty="0"/>
              <a:t>Originally, in </a:t>
            </a:r>
            <a:r>
              <a:rPr lang="en-US" sz="2100" b="1" dirty="0"/>
              <a:t>20 turns </a:t>
            </a:r>
            <a:r>
              <a:rPr lang="en-US" sz="2100" dirty="0"/>
              <a:t>there were </a:t>
            </a:r>
            <a:r>
              <a:rPr lang="en-US" sz="2100" b="1" dirty="0"/>
              <a:t>20 samples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100" dirty="0"/>
              <a:t>In </a:t>
            </a:r>
            <a:r>
              <a:rPr lang="en-US" sz="2100" b="1" dirty="0"/>
              <a:t>20 turns </a:t>
            </a:r>
            <a:r>
              <a:rPr lang="en-US" sz="2100" dirty="0"/>
              <a:t>now, there are </a:t>
            </a:r>
            <a:r>
              <a:rPr lang="en-US" sz="2100" b="1" dirty="0"/>
              <a:t>320 samples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425436" y="1143000"/>
            <a:ext cx="238456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rgbClr val="FF0000"/>
                </a:solidFill>
              </a:rPr>
              <a:t>1 segment per turn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68836" y="1143000"/>
            <a:ext cx="263783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rgbClr val="FF0000"/>
                </a:solidFill>
              </a:rPr>
              <a:t>16 segments per turn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34" r="6666"/>
          <a:stretch/>
        </p:blipFill>
        <p:spPr>
          <a:xfrm>
            <a:off x="0" y="1589568"/>
            <a:ext cx="4566626" cy="299005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92" r="8333"/>
          <a:stretch/>
        </p:blipFill>
        <p:spPr>
          <a:xfrm>
            <a:off x="4419600" y="1639906"/>
            <a:ext cx="4701540" cy="3084494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C9CB352-470E-2F47-9B7D-0927CE2B8D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3488C-FE93-4EE1-AA73-46BA3E186675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358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05642"/>
          </a:xfrm>
          <a:prstGeom prst="rect">
            <a:avLst/>
          </a:prstGeom>
          <a:gradFill flip="none" rotWithShape="1">
            <a:gsLst>
              <a:gs pos="67000">
                <a:srgbClr val="000066">
                  <a:lumMod val="52000"/>
                </a:srgb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13382"/>
            <a:ext cx="8686800" cy="592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n-GB" sz="3000" b="1" dirty="0">
                <a:solidFill>
                  <a:schemeClr val="bg1"/>
                </a:solidFill>
                <a:cs typeface="Arial" pitchFamily="34" charset="0"/>
              </a:rPr>
              <a:t>PSB measurements in P. </a:t>
            </a:r>
            <a:r>
              <a:rPr lang="en-GB" sz="3000" b="1" dirty="0" err="1">
                <a:solidFill>
                  <a:schemeClr val="bg1"/>
                </a:solidFill>
                <a:cs typeface="Arial" pitchFamily="34" charset="0"/>
              </a:rPr>
              <a:t>Zisopoulos</a:t>
            </a:r>
            <a:r>
              <a:rPr lang="en-GB" sz="3000" b="1" dirty="0">
                <a:solidFill>
                  <a:schemeClr val="bg1"/>
                </a:solidFill>
                <a:cs typeface="Arial" pitchFamily="34" charset="0"/>
              </a:rPr>
              <a:t>’ PRAB paper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923" t="17504" r="10385" b="24946"/>
          <a:stretch/>
        </p:blipFill>
        <p:spPr bwMode="auto">
          <a:xfrm>
            <a:off x="762000" y="990242"/>
            <a:ext cx="7467600" cy="44199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33400" y="5715000"/>
            <a:ext cx="783759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err="1"/>
              <a:t>Panos</a:t>
            </a:r>
            <a:r>
              <a:rPr lang="en-US" sz="2200" dirty="0"/>
              <a:t> finds convergence of the </a:t>
            </a:r>
            <a:r>
              <a:rPr lang="en-US" sz="2200" dirty="0" err="1"/>
              <a:t>betatron</a:t>
            </a:r>
            <a:r>
              <a:rPr lang="en-US" sz="2200" dirty="0"/>
              <a:t> tune value after ~20 turns</a:t>
            </a:r>
            <a:br>
              <a:rPr lang="en-US" sz="2200" dirty="0"/>
            </a:br>
            <a:r>
              <a:rPr lang="en-US" sz="2200" dirty="0"/>
              <a:t>(i.e. 320 samples)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5F66C48-0CD5-FC4F-8E04-A73F3B41ED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3488C-FE93-4EE1-AA73-46BA3E186675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0949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05642"/>
          </a:xfrm>
          <a:prstGeom prst="rect">
            <a:avLst/>
          </a:prstGeom>
          <a:gradFill flip="none" rotWithShape="1">
            <a:gsLst>
              <a:gs pos="67000">
                <a:srgbClr val="000066">
                  <a:lumMod val="52000"/>
                </a:srgb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13382"/>
            <a:ext cx="9144000" cy="592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n-GB" sz="3000" b="1" dirty="0">
                <a:solidFill>
                  <a:schemeClr val="bg1"/>
                </a:solidFill>
                <a:cs typeface="Arial" pitchFamily="34" charset="0"/>
              </a:rPr>
              <a:t>Tune variation with number of samples in </a:t>
            </a:r>
            <a:r>
              <a:rPr lang="en-GB" sz="3000" b="1" dirty="0" err="1">
                <a:solidFill>
                  <a:schemeClr val="bg1"/>
                </a:solidFill>
                <a:cs typeface="Arial" pitchFamily="34" charset="0"/>
              </a:rPr>
              <a:t>PyHEADTAIL</a:t>
            </a:r>
            <a:endParaRPr lang="en-GB" sz="3000" b="1" dirty="0">
              <a:solidFill>
                <a:schemeClr val="bg1"/>
              </a:solidFill>
              <a:cs typeface="Arial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800"/>
            <a:ext cx="9144000" cy="54864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6714" y="819090"/>
            <a:ext cx="23260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00CC"/>
                </a:solidFill>
              </a:rPr>
              <a:t>Bare tune in y = 4.25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2EFACD9-4266-974C-8985-43777DE96F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3488C-FE93-4EE1-AA73-46BA3E18667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2781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457200"/>
            <a:ext cx="5791200" cy="347472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0" y="0"/>
            <a:ext cx="9144000" cy="605642"/>
          </a:xfrm>
          <a:prstGeom prst="rect">
            <a:avLst/>
          </a:prstGeom>
          <a:gradFill flip="none" rotWithShape="1">
            <a:gsLst>
              <a:gs pos="67000">
                <a:srgbClr val="000066">
                  <a:lumMod val="52000"/>
                </a:srgb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8E022C38-C361-B846-934F-8A32F5080387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13382"/>
            <a:ext cx="9144000" cy="592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n-GB" sz="3000" b="1" dirty="0">
                <a:solidFill>
                  <a:schemeClr val="bg1"/>
                </a:solidFill>
                <a:cs typeface="Arial" pitchFamily="34" charset="0"/>
              </a:rPr>
              <a:t>Tune variation with number of samples in </a:t>
            </a:r>
            <a:r>
              <a:rPr lang="en-GB" sz="3000" b="1" dirty="0" err="1">
                <a:solidFill>
                  <a:schemeClr val="bg1"/>
                </a:solidFill>
                <a:cs typeface="Arial" pitchFamily="34" charset="0"/>
              </a:rPr>
              <a:t>PyHEADTAIL</a:t>
            </a:r>
            <a:endParaRPr lang="en-GB" sz="3000" b="1" dirty="0">
              <a:solidFill>
                <a:schemeClr val="bg1"/>
              </a:solidFill>
              <a:cs typeface="Arial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079E520-E229-1B49-A52A-737AFD4522B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17" r="21111" b="4233"/>
          <a:stretch/>
        </p:blipFill>
        <p:spPr>
          <a:xfrm>
            <a:off x="99060" y="3759725"/>
            <a:ext cx="4549140" cy="309827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238BFB3-9A69-7641-85A0-11EA9250568E}"/>
              </a:ext>
            </a:extLst>
          </p:cNvPr>
          <p:cNvSpPr txBox="1"/>
          <p:nvPr/>
        </p:nvSpPr>
        <p:spPr>
          <a:xfrm>
            <a:off x="4699223" y="4391561"/>
            <a:ext cx="4218498" cy="1323439"/>
          </a:xfrm>
          <a:prstGeom prst="rect">
            <a:avLst/>
          </a:prstGeom>
          <a:ln w="12700">
            <a:solidFill>
              <a:srgbClr val="0000CC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dirty="0"/>
              <a:t>Suspicion that chromaticity in combination with the PSB wake are responsible for this behavior (signal becomes smaller due to decoherence)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88DB9E5-AFD1-AB4B-B283-0CAADA95A5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3488C-FE93-4EE1-AA73-46BA3E186675}" type="slidenum">
              <a:rPr lang="en-US" smtClean="0"/>
              <a:t>18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48A8DED-04A5-D845-9DEC-E0799E4F8FF9}"/>
              </a:ext>
            </a:extLst>
          </p:cNvPr>
          <p:cNvSpPr txBox="1"/>
          <p:nvPr/>
        </p:nvSpPr>
        <p:spPr>
          <a:xfrm>
            <a:off x="2209800" y="575846"/>
            <a:ext cx="8598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Zoom in</a:t>
            </a:r>
          </a:p>
        </p:txBody>
      </p:sp>
    </p:spTree>
    <p:extLst>
      <p:ext uri="{BB962C8B-B14F-4D97-AF65-F5344CB8AC3E}">
        <p14:creationId xmlns:p14="http://schemas.microsoft.com/office/powerpoint/2010/main" val="14980813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40AF9461-20E7-C74D-BA01-0487DED7D0E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1066800"/>
            <a:ext cx="7620000" cy="4572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0"/>
            <a:ext cx="9144000" cy="605642"/>
          </a:xfrm>
          <a:prstGeom prst="rect">
            <a:avLst/>
          </a:prstGeom>
          <a:gradFill flip="none" rotWithShape="1">
            <a:gsLst>
              <a:gs pos="67000">
                <a:srgbClr val="000066">
                  <a:lumMod val="52000"/>
                </a:srgb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0" y="13382"/>
            <a:ext cx="8686800" cy="592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n-GB" sz="3000" b="1" dirty="0">
                <a:solidFill>
                  <a:schemeClr val="bg1"/>
                </a:solidFill>
                <a:cs typeface="Arial" pitchFamily="34" charset="0"/>
              </a:rPr>
              <a:t>Simpler impedance model: Broadband Resonator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295400" y="864513"/>
            <a:ext cx="5523563" cy="400110"/>
          </a:xfrm>
          <a:prstGeom prst="rect">
            <a:avLst/>
          </a:prstGeom>
          <a:noFill/>
          <a:ln>
            <a:solidFill>
              <a:srgbClr val="0000CC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 err="1"/>
              <a:t>R</a:t>
            </a:r>
            <a:r>
              <a:rPr lang="en-US" sz="2000" baseline="-25000" dirty="0" err="1"/>
              <a:t>s</a:t>
            </a:r>
            <a:r>
              <a:rPr lang="en-US" sz="2000" dirty="0"/>
              <a:t> = </a:t>
            </a:r>
            <a:r>
              <a:rPr lang="en-US" sz="2000" b="1" dirty="0"/>
              <a:t>4</a:t>
            </a:r>
            <a:r>
              <a:rPr lang="en-US" sz="2000" dirty="0"/>
              <a:t> M</a:t>
            </a:r>
            <a:r>
              <a:rPr lang="el-GR" sz="2000" dirty="0"/>
              <a:t>Ω/</a:t>
            </a:r>
            <a:r>
              <a:rPr lang="en-US" sz="2000" dirty="0"/>
              <a:t>m, </a:t>
            </a:r>
            <a:r>
              <a:rPr lang="en-US" sz="2000" dirty="0" err="1"/>
              <a:t>f</a:t>
            </a:r>
            <a:r>
              <a:rPr lang="en-US" sz="2000" baseline="-25000" dirty="0" err="1"/>
              <a:t>r</a:t>
            </a:r>
            <a:r>
              <a:rPr lang="en-US" sz="2000" dirty="0"/>
              <a:t> = 1.72 MHz, Q = </a:t>
            </a:r>
            <a:r>
              <a:rPr lang="en-US" sz="2000" b="1" dirty="0"/>
              <a:t>1</a:t>
            </a:r>
            <a:r>
              <a:rPr lang="en-US" sz="2000" dirty="0"/>
              <a:t>, </a:t>
            </a:r>
            <a:r>
              <a:rPr lang="en-US" sz="2000" dirty="0" err="1"/>
              <a:t>nturns_wake</a:t>
            </a:r>
            <a:r>
              <a:rPr lang="en-US" sz="2000" dirty="0"/>
              <a:t> = </a:t>
            </a:r>
            <a:r>
              <a:rPr lang="en-US" sz="2000" b="1" dirty="0"/>
              <a:t>1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5F3B6B4-C926-1B42-8650-07796CBB36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3488C-FE93-4EE1-AA73-46BA3E186675}" type="slidenum">
              <a:rPr lang="en-US" smtClean="0"/>
              <a:t>19</a:t>
            </a:fld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8D22E54-ACC9-BB4F-986F-08D969BCC627}"/>
              </a:ext>
            </a:extLst>
          </p:cNvPr>
          <p:cNvSpPr txBox="1"/>
          <p:nvPr/>
        </p:nvSpPr>
        <p:spPr>
          <a:xfrm>
            <a:off x="239864" y="5715000"/>
            <a:ext cx="7989736" cy="707886"/>
          </a:xfrm>
          <a:prstGeom prst="rect">
            <a:avLst/>
          </a:prstGeom>
          <a:ln w="12700">
            <a:solidFill>
              <a:srgbClr val="0000CC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dirty="0"/>
              <a:t>The tune still changes with the number of samples also for simpler impedance models (no effect of multiturn wake)</a:t>
            </a:r>
          </a:p>
        </p:txBody>
      </p:sp>
    </p:spTree>
    <p:extLst>
      <p:ext uri="{BB962C8B-B14F-4D97-AF65-F5344CB8AC3E}">
        <p14:creationId xmlns:p14="http://schemas.microsoft.com/office/powerpoint/2010/main" val="11757184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05642"/>
          </a:xfrm>
          <a:prstGeom prst="rect">
            <a:avLst/>
          </a:prstGeom>
          <a:gradFill flip="none" rotWithShape="1">
            <a:gsLst>
              <a:gs pos="67000">
                <a:srgbClr val="000066">
                  <a:lumMod val="52000"/>
                </a:srgb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0" y="13382"/>
            <a:ext cx="8686800" cy="592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n-GB" sz="3000" b="1" dirty="0">
                <a:solidFill>
                  <a:schemeClr val="bg1"/>
                </a:solidFill>
                <a:cs typeface="Arial" pitchFamily="34" charset="0"/>
              </a:rPr>
              <a:t>Outline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52400" y="990600"/>
            <a:ext cx="88392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Introduction</a:t>
            </a:r>
          </a:p>
          <a:p>
            <a:pPr marL="342900" indent="-3429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Frequency analysis: Issues and solutions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FFT and </a:t>
            </a:r>
            <a:r>
              <a:rPr lang="en-US" sz="2000" dirty="0" err="1"/>
              <a:t>Sussix</a:t>
            </a:r>
            <a:endParaRPr lang="en-US" sz="20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Multi-BPM</a:t>
            </a:r>
          </a:p>
          <a:p>
            <a:pPr marL="342900" indent="-342900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First comparisons between </a:t>
            </a:r>
            <a:r>
              <a:rPr lang="en-US" sz="2200" dirty="0" err="1"/>
              <a:t>PyHEADTAIL</a:t>
            </a:r>
            <a:r>
              <a:rPr lang="en-US" sz="2200" dirty="0"/>
              <a:t>, DELPHI, and theory</a:t>
            </a:r>
          </a:p>
          <a:p>
            <a:pPr marL="342900" indent="-3429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Wake sampling issue in </a:t>
            </a:r>
            <a:r>
              <a:rPr lang="en-US" sz="2200" dirty="0" err="1"/>
              <a:t>PyHEADTAIL</a:t>
            </a:r>
            <a:r>
              <a:rPr lang="en-US" sz="2200" dirty="0"/>
              <a:t> </a:t>
            </a:r>
          </a:p>
          <a:p>
            <a:pPr marL="342900" indent="-3429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Pre-LS2 results at 160 MeV and 1.4 GeV</a:t>
            </a:r>
          </a:p>
          <a:p>
            <a:pPr marL="342900" indent="-3429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Conclusions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F4F4D3F-1819-274B-8F0C-D31CD1C18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3488C-FE93-4EE1-AA73-46BA3E18667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50051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3" t="10638" r="23405"/>
          <a:stretch/>
        </p:blipFill>
        <p:spPr>
          <a:xfrm>
            <a:off x="152400" y="2125402"/>
            <a:ext cx="3904780" cy="282759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0"/>
            <a:ext cx="9144000" cy="605642"/>
          </a:xfrm>
          <a:prstGeom prst="rect">
            <a:avLst/>
          </a:prstGeom>
          <a:gradFill flip="none" rotWithShape="1">
            <a:gsLst>
              <a:gs pos="67000">
                <a:srgbClr val="000066">
                  <a:lumMod val="52000"/>
                </a:srgb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 rot="1075719">
            <a:off x="7099294" y="1263561"/>
            <a:ext cx="2013628" cy="40011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000" dirty="0"/>
              <a:t>Zero chromaticity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34D311-00A5-9C47-93A8-A94AA1B29A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3488C-FE93-4EE1-AA73-46BA3E186675}" type="slidenum">
              <a:rPr lang="en-US" smtClean="0"/>
              <a:t>20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E93988C-7268-5744-A578-C934489BA5C8}"/>
              </a:ext>
            </a:extLst>
          </p:cNvPr>
          <p:cNvSpPr txBox="1"/>
          <p:nvPr/>
        </p:nvSpPr>
        <p:spPr>
          <a:xfrm>
            <a:off x="1295400" y="864513"/>
            <a:ext cx="5523563" cy="400110"/>
          </a:xfrm>
          <a:prstGeom prst="rect">
            <a:avLst/>
          </a:prstGeom>
          <a:noFill/>
          <a:ln>
            <a:solidFill>
              <a:srgbClr val="0000CC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 err="1"/>
              <a:t>R</a:t>
            </a:r>
            <a:r>
              <a:rPr lang="en-US" sz="2000" baseline="-25000" dirty="0" err="1"/>
              <a:t>s</a:t>
            </a:r>
            <a:r>
              <a:rPr lang="en-US" sz="2000" dirty="0"/>
              <a:t> = </a:t>
            </a:r>
            <a:r>
              <a:rPr lang="en-US" sz="2000" b="1" dirty="0"/>
              <a:t>4</a:t>
            </a:r>
            <a:r>
              <a:rPr lang="en-US" sz="2000" dirty="0"/>
              <a:t> M</a:t>
            </a:r>
            <a:r>
              <a:rPr lang="el-GR" sz="2000" dirty="0"/>
              <a:t>Ω/</a:t>
            </a:r>
            <a:r>
              <a:rPr lang="en-US" sz="2000" dirty="0"/>
              <a:t>m, </a:t>
            </a:r>
            <a:r>
              <a:rPr lang="en-US" sz="2000" dirty="0" err="1"/>
              <a:t>f</a:t>
            </a:r>
            <a:r>
              <a:rPr lang="en-US" sz="2000" baseline="-25000" dirty="0" err="1"/>
              <a:t>r</a:t>
            </a:r>
            <a:r>
              <a:rPr lang="en-US" sz="2000" dirty="0"/>
              <a:t> = 1.72 MHz, Q = </a:t>
            </a:r>
            <a:r>
              <a:rPr lang="en-US" sz="2000" b="1" dirty="0"/>
              <a:t>1</a:t>
            </a:r>
            <a:r>
              <a:rPr lang="en-US" sz="2000" dirty="0"/>
              <a:t>, </a:t>
            </a:r>
            <a:r>
              <a:rPr lang="en-US" sz="2000" dirty="0" err="1"/>
              <a:t>nturns_wake</a:t>
            </a:r>
            <a:r>
              <a:rPr lang="en-US" sz="2000" dirty="0"/>
              <a:t> = </a:t>
            </a:r>
            <a:r>
              <a:rPr lang="en-US" sz="2000" b="1" dirty="0"/>
              <a:t>1</a:t>
            </a:r>
          </a:p>
        </p:txBody>
      </p:sp>
      <p:sp>
        <p:nvSpPr>
          <p:cNvPr id="9" name="Rectangle 2">
            <a:extLst>
              <a:ext uri="{FF2B5EF4-FFF2-40B4-BE49-F238E27FC236}">
                <a16:creationId xmlns:a16="http://schemas.microsoft.com/office/drawing/2014/main" id="{7C533E35-4E52-084D-8AA2-C3BC4494E21C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13382"/>
            <a:ext cx="8686800" cy="592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n-GB" sz="3000" b="1" dirty="0">
                <a:solidFill>
                  <a:schemeClr val="bg1"/>
                </a:solidFill>
                <a:cs typeface="Arial" pitchFamily="34" charset="0"/>
              </a:rPr>
              <a:t>Simpler impedance model: Broadband Resonator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1BD23BE-39D3-0442-9A92-06A17812D21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6" t="10153" r="3336"/>
          <a:stretch/>
        </p:blipFill>
        <p:spPr>
          <a:xfrm>
            <a:off x="4139025" y="2133600"/>
            <a:ext cx="5004975" cy="28194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EECDA89-771B-294B-90AE-1F5458DA9A5D}"/>
              </a:ext>
            </a:extLst>
          </p:cNvPr>
          <p:cNvSpPr txBox="1"/>
          <p:nvPr/>
        </p:nvSpPr>
        <p:spPr>
          <a:xfrm>
            <a:off x="5791200" y="1828800"/>
            <a:ext cx="1181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Zoomed in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E37EF2F-AA83-B243-A5F8-F1E4FB5355D2}"/>
              </a:ext>
            </a:extLst>
          </p:cNvPr>
          <p:cNvSpPr txBox="1"/>
          <p:nvPr/>
        </p:nvSpPr>
        <p:spPr>
          <a:xfrm>
            <a:off x="533400" y="5334000"/>
            <a:ext cx="7989736" cy="1015663"/>
          </a:xfrm>
          <a:prstGeom prst="rect">
            <a:avLst/>
          </a:prstGeom>
          <a:ln w="12700">
            <a:solidFill>
              <a:srgbClr val="0000CC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With 0 chromaticity, the tune reaches convergence with the number of samples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Did some first comparisons with 0 chromaticity and the full PSB model</a:t>
            </a:r>
          </a:p>
        </p:txBody>
      </p:sp>
    </p:spTree>
    <p:extLst>
      <p:ext uri="{BB962C8B-B14F-4D97-AF65-F5344CB8AC3E}">
        <p14:creationId xmlns:p14="http://schemas.microsoft.com/office/powerpoint/2010/main" val="30164034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05642"/>
          </a:xfrm>
          <a:prstGeom prst="rect">
            <a:avLst/>
          </a:prstGeom>
          <a:gradFill flip="none" rotWithShape="1">
            <a:gsLst>
              <a:gs pos="67000">
                <a:srgbClr val="000066">
                  <a:lumMod val="52000"/>
                </a:srgb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0" y="13382"/>
            <a:ext cx="8686800" cy="592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n-GB" sz="3000" b="1" dirty="0">
                <a:solidFill>
                  <a:schemeClr val="bg1"/>
                </a:solidFill>
                <a:cs typeface="Arial" pitchFamily="34" charset="0"/>
              </a:rPr>
              <a:t>Outline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52400" y="990600"/>
            <a:ext cx="8839200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bg1">
                    <a:lumMod val="75000"/>
                  </a:schemeClr>
                </a:solidFill>
              </a:rPr>
              <a:t>Introduction</a:t>
            </a:r>
          </a:p>
          <a:p>
            <a:pPr marL="342900" indent="-3429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bg1">
                    <a:lumMod val="75000"/>
                  </a:schemeClr>
                </a:solidFill>
              </a:rPr>
              <a:t>Frequency analysis: Issues and solutions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FFT and </a:t>
            </a:r>
            <a:r>
              <a:rPr lang="en-US" sz="2000" dirty="0" err="1">
                <a:solidFill>
                  <a:schemeClr val="bg1">
                    <a:lumMod val="75000"/>
                  </a:schemeClr>
                </a:solidFill>
              </a:rPr>
              <a:t>Sussix</a:t>
            </a:r>
            <a:endParaRPr lang="en-US" sz="20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Multi-BPM</a:t>
            </a:r>
          </a:p>
          <a:p>
            <a:pPr marL="342900" indent="-342900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First comparisons between </a:t>
            </a:r>
            <a:r>
              <a:rPr lang="en-US" sz="2200" dirty="0" err="1"/>
              <a:t>PyHEADTAIL</a:t>
            </a:r>
            <a:r>
              <a:rPr lang="en-US" sz="2200" dirty="0"/>
              <a:t>, DELPHI, and theory with 0 chromaticity</a:t>
            </a:r>
          </a:p>
          <a:p>
            <a:pPr marL="342900" indent="-3429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bg1">
                    <a:lumMod val="75000"/>
                  </a:schemeClr>
                </a:solidFill>
              </a:rPr>
              <a:t>Wake sampling issue in </a:t>
            </a:r>
            <a:r>
              <a:rPr lang="en-US" sz="2200" dirty="0" err="1">
                <a:solidFill>
                  <a:schemeClr val="bg1">
                    <a:lumMod val="75000"/>
                  </a:schemeClr>
                </a:solidFill>
              </a:rPr>
              <a:t>PyHEADTAIL</a:t>
            </a:r>
            <a:r>
              <a:rPr lang="en-US" sz="2200" dirty="0">
                <a:solidFill>
                  <a:schemeClr val="bg1">
                    <a:lumMod val="75000"/>
                  </a:schemeClr>
                </a:solidFill>
              </a:rPr>
              <a:t> </a:t>
            </a:r>
          </a:p>
          <a:p>
            <a:pPr marL="342900" indent="-3429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bg1">
                    <a:lumMod val="75000"/>
                  </a:schemeClr>
                </a:solidFill>
              </a:rPr>
              <a:t>Pre-LS2 results at 160 MeV and 1.4 GeV</a:t>
            </a:r>
          </a:p>
          <a:p>
            <a:pPr marL="342900" indent="-3429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bg1">
                    <a:lumMod val="75000"/>
                  </a:schemeClr>
                </a:solidFill>
              </a:rPr>
              <a:t>Conclusions</a:t>
            </a:r>
            <a:r>
              <a:rPr lang="en-US" sz="2200" dirty="0"/>
              <a:t> </a:t>
            </a:r>
          </a:p>
          <a:p>
            <a:pPr marL="342900" indent="-342900"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en-US" sz="2200" dirty="0">
              <a:solidFill>
                <a:schemeClr val="bg1">
                  <a:lumMod val="75000"/>
                </a:schemeClr>
              </a:solidFill>
            </a:endParaRPr>
          </a:p>
          <a:p>
            <a:pPr marL="342900" indent="-342900"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en-US" sz="2200" dirty="0"/>
          </a:p>
          <a:p>
            <a:pPr marL="342900" indent="-342900"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en-US" sz="22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F4F4D3F-1819-274B-8F0C-D31CD1C18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3488C-FE93-4EE1-AA73-46BA3E186675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88200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230FC058-408D-5A46-B31B-380D7ED4BEC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0" r="6061"/>
          <a:stretch/>
        </p:blipFill>
        <p:spPr>
          <a:xfrm>
            <a:off x="0" y="1676400"/>
            <a:ext cx="4572000" cy="33528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0" y="0"/>
            <a:ext cx="9144000" cy="605642"/>
          </a:xfrm>
          <a:prstGeom prst="rect">
            <a:avLst/>
          </a:prstGeom>
          <a:gradFill flip="none" rotWithShape="1">
            <a:gsLst>
              <a:gs pos="67000">
                <a:srgbClr val="000066">
                  <a:lumMod val="52000"/>
                </a:srgb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13382"/>
            <a:ext cx="8686800" cy="592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n-GB" sz="3000" b="1" dirty="0">
                <a:solidFill>
                  <a:schemeClr val="bg1"/>
                </a:solidFill>
                <a:cs typeface="Arial" pitchFamily="34" charset="0"/>
              </a:rPr>
              <a:t>Tune shift at 160 MeV pre-LS2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C96D7F7-AFE6-824B-97D9-C6CE6AAFC599}"/>
              </a:ext>
            </a:extLst>
          </p:cNvPr>
          <p:cNvSpPr txBox="1"/>
          <p:nvPr/>
        </p:nvSpPr>
        <p:spPr>
          <a:xfrm>
            <a:off x="129872" y="940713"/>
            <a:ext cx="8864093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900" dirty="0"/>
              <a:t>Full wake model, </a:t>
            </a:r>
            <a:r>
              <a:rPr lang="en-US" sz="1900" dirty="0">
                <a:solidFill>
                  <a:srgbClr val="0000CC"/>
                </a:solidFill>
              </a:rPr>
              <a:t>0 chromaticity</a:t>
            </a:r>
            <a:r>
              <a:rPr lang="en-US" sz="1900" dirty="0"/>
              <a:t>, </a:t>
            </a:r>
            <a:r>
              <a:rPr lang="en-US" sz="1900" b="1" dirty="0">
                <a:solidFill>
                  <a:srgbClr val="FF0000"/>
                </a:solidFill>
              </a:rPr>
              <a:t>3000 slices </a:t>
            </a:r>
            <a:r>
              <a:rPr lang="en-US" sz="1900" dirty="0"/>
              <a:t>for the wake, Gaussian profile, 4𝝈</a:t>
            </a:r>
            <a:r>
              <a:rPr lang="en-US" sz="1900" baseline="-25000" dirty="0"/>
              <a:t>t </a:t>
            </a:r>
            <a:r>
              <a:rPr lang="en-US" sz="1900" dirty="0"/>
              <a:t>= 600 ns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6074534-E4A4-C548-8F82-FCF92DC70197}"/>
              </a:ext>
            </a:extLst>
          </p:cNvPr>
          <p:cNvSpPr txBox="1"/>
          <p:nvPr/>
        </p:nvSpPr>
        <p:spPr>
          <a:xfrm>
            <a:off x="152400" y="5181600"/>
            <a:ext cx="8183880" cy="1384995"/>
          </a:xfrm>
          <a:prstGeom prst="rect">
            <a:avLst/>
          </a:prstGeom>
          <a:ln w="12700">
            <a:solidFill>
              <a:srgbClr val="0000CC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100" dirty="0"/>
              <a:t>Good agreement between theory and DELPHI (within 10%)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100" dirty="0"/>
              <a:t>Results are more robust thanks to the increased segments/turns and thus the adequate samples for the analysis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100" dirty="0"/>
              <a:t>But </a:t>
            </a:r>
            <a:r>
              <a:rPr lang="en-US" sz="2100" dirty="0" err="1"/>
              <a:t>PyHEADTAIL</a:t>
            </a:r>
            <a:r>
              <a:rPr lang="en-US" sz="2100" dirty="0"/>
              <a:t> overestimates the slope significantly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7F58B18-57B2-4E4F-8873-603F313BA8C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1" r="6060"/>
          <a:stretch/>
        </p:blipFill>
        <p:spPr>
          <a:xfrm>
            <a:off x="4572000" y="1676400"/>
            <a:ext cx="4572000" cy="3352800"/>
          </a:xfrm>
          <a:prstGeom prst="rect">
            <a:avLst/>
          </a:prstGeom>
        </p:spPr>
      </p:pic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A67E4A47-32DC-B84F-98A2-7812A7B8DF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3488C-FE93-4EE1-AA73-46BA3E186675}" type="slidenum">
              <a:rPr lang="en-US" smtClean="0"/>
              <a:t>22</a:t>
            </a:fld>
            <a:endParaRPr lang="en-US"/>
          </a:p>
        </p:txBody>
      </p:sp>
      <p:sp>
        <p:nvSpPr>
          <p:cNvPr id="17" name="Right Arrow 16">
            <a:hlinkClick r:id="rId5" action="ppaction://hlinksldjump"/>
            <a:extLst>
              <a:ext uri="{FF2B5EF4-FFF2-40B4-BE49-F238E27FC236}">
                <a16:creationId xmlns:a16="http://schemas.microsoft.com/office/drawing/2014/main" id="{E754692A-6772-6E4E-B50B-3BDB3F9E51E2}"/>
              </a:ext>
            </a:extLst>
          </p:cNvPr>
          <p:cNvSpPr/>
          <p:nvPr/>
        </p:nvSpPr>
        <p:spPr>
          <a:xfrm>
            <a:off x="8588286" y="1607641"/>
            <a:ext cx="418554" cy="19814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96993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05642"/>
          </a:xfrm>
          <a:prstGeom prst="rect">
            <a:avLst/>
          </a:prstGeom>
          <a:gradFill flip="none" rotWithShape="1">
            <a:gsLst>
              <a:gs pos="67000">
                <a:srgbClr val="000066">
                  <a:lumMod val="52000"/>
                </a:srgb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0" y="13382"/>
            <a:ext cx="8686800" cy="592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n-GB" sz="3000" b="1" dirty="0">
                <a:solidFill>
                  <a:schemeClr val="bg1"/>
                </a:solidFill>
                <a:cs typeface="Arial" pitchFamily="34" charset="0"/>
              </a:rPr>
              <a:t>Outline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52400" y="990600"/>
            <a:ext cx="8839200" cy="41652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bg1">
                    <a:lumMod val="75000"/>
                  </a:schemeClr>
                </a:solidFill>
              </a:rPr>
              <a:t>Introduction</a:t>
            </a:r>
          </a:p>
          <a:p>
            <a:pPr marL="342900" indent="-3429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bg1">
                    <a:lumMod val="75000"/>
                  </a:schemeClr>
                </a:solidFill>
              </a:rPr>
              <a:t>Frequency analysis: Issues and solutions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FFT and </a:t>
            </a:r>
            <a:r>
              <a:rPr lang="en-US" sz="2000" dirty="0" err="1">
                <a:solidFill>
                  <a:schemeClr val="bg1">
                    <a:lumMod val="75000"/>
                  </a:schemeClr>
                </a:solidFill>
              </a:rPr>
              <a:t>Sussix</a:t>
            </a:r>
            <a:endParaRPr lang="en-US" sz="20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Multi-BPM</a:t>
            </a:r>
          </a:p>
          <a:p>
            <a:pPr marL="342900" indent="-342900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bg1">
                    <a:lumMod val="75000"/>
                  </a:schemeClr>
                </a:solidFill>
              </a:rPr>
              <a:t>First comparisons between </a:t>
            </a:r>
            <a:r>
              <a:rPr lang="en-US" sz="2200" dirty="0" err="1">
                <a:solidFill>
                  <a:schemeClr val="bg1">
                    <a:lumMod val="75000"/>
                  </a:schemeClr>
                </a:solidFill>
              </a:rPr>
              <a:t>PyHEADTAIL</a:t>
            </a:r>
            <a:r>
              <a:rPr lang="en-US" sz="2200" dirty="0">
                <a:solidFill>
                  <a:schemeClr val="bg1">
                    <a:lumMod val="75000"/>
                  </a:schemeClr>
                </a:solidFill>
              </a:rPr>
              <a:t>, DELPHI, and theory with 0 chromaticity</a:t>
            </a:r>
          </a:p>
          <a:p>
            <a:pPr marL="342900" indent="-3429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Wake sampling issue in </a:t>
            </a:r>
            <a:r>
              <a:rPr lang="en-US" sz="2200" dirty="0" err="1"/>
              <a:t>PyHEADTAIL</a:t>
            </a:r>
            <a:endParaRPr lang="en-US" sz="2200" dirty="0"/>
          </a:p>
          <a:p>
            <a:pPr marL="342900" indent="-3429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bg1">
                    <a:lumMod val="75000"/>
                  </a:schemeClr>
                </a:solidFill>
              </a:rPr>
              <a:t>Pre-LS2 results at 160 MeV and 1.4 GeV</a:t>
            </a:r>
          </a:p>
          <a:p>
            <a:pPr marL="342900" indent="-3429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bg1">
                    <a:lumMod val="75000"/>
                  </a:schemeClr>
                </a:solidFill>
              </a:rPr>
              <a:t>Conclusions</a:t>
            </a:r>
            <a:r>
              <a:rPr lang="en-US" sz="2200" dirty="0"/>
              <a:t> </a:t>
            </a:r>
          </a:p>
          <a:p>
            <a:pPr marL="342900" indent="-342900"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en-US" sz="2200" dirty="0"/>
          </a:p>
          <a:p>
            <a:pPr marL="342900" indent="-342900"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en-US" sz="22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F4F4D3F-1819-274B-8F0C-D31CD1C18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3488C-FE93-4EE1-AA73-46BA3E186675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857934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" name="Group 162">
            <a:extLst>
              <a:ext uri="{FF2B5EF4-FFF2-40B4-BE49-F238E27FC236}">
                <a16:creationId xmlns:a16="http://schemas.microsoft.com/office/drawing/2014/main" id="{3A688122-D5CA-114D-9136-AA12298E9AF9}"/>
              </a:ext>
            </a:extLst>
          </p:cNvPr>
          <p:cNvGrpSpPr/>
          <p:nvPr/>
        </p:nvGrpSpPr>
        <p:grpSpPr>
          <a:xfrm>
            <a:off x="4948871" y="1983738"/>
            <a:ext cx="3276600" cy="703514"/>
            <a:chOff x="9155479" y="293411"/>
            <a:chExt cx="3276600" cy="703514"/>
          </a:xfrm>
        </p:grpSpPr>
        <p:grpSp>
          <p:nvGrpSpPr>
            <p:cNvPr id="141" name="Group 140">
              <a:extLst>
                <a:ext uri="{FF2B5EF4-FFF2-40B4-BE49-F238E27FC236}">
                  <a16:creationId xmlns:a16="http://schemas.microsoft.com/office/drawing/2014/main" id="{3116A2AC-DE63-974A-B13D-1BD4A47D84C5}"/>
                </a:ext>
              </a:extLst>
            </p:cNvPr>
            <p:cNvGrpSpPr/>
            <p:nvPr/>
          </p:nvGrpSpPr>
          <p:grpSpPr>
            <a:xfrm>
              <a:off x="9155479" y="360673"/>
              <a:ext cx="3276600" cy="636252"/>
              <a:chOff x="9155479" y="1214241"/>
              <a:chExt cx="3276600" cy="636252"/>
            </a:xfrm>
          </p:grpSpPr>
          <p:grpSp>
            <p:nvGrpSpPr>
              <p:cNvPr id="142" name="Group 141">
                <a:extLst>
                  <a:ext uri="{FF2B5EF4-FFF2-40B4-BE49-F238E27FC236}">
                    <a16:creationId xmlns:a16="http://schemas.microsoft.com/office/drawing/2014/main" id="{75E6D6F8-D348-C54A-8504-937715365421}"/>
                  </a:ext>
                </a:extLst>
              </p:cNvPr>
              <p:cNvGrpSpPr/>
              <p:nvPr/>
            </p:nvGrpSpPr>
            <p:grpSpPr>
              <a:xfrm>
                <a:off x="9155479" y="1214241"/>
                <a:ext cx="3276600" cy="636252"/>
                <a:chOff x="5295900" y="2053080"/>
                <a:chExt cx="3276600" cy="636252"/>
              </a:xfrm>
            </p:grpSpPr>
            <p:sp>
              <p:nvSpPr>
                <p:cNvPr id="146" name="Oval 145">
                  <a:extLst>
                    <a:ext uri="{FF2B5EF4-FFF2-40B4-BE49-F238E27FC236}">
                      <a16:creationId xmlns:a16="http://schemas.microsoft.com/office/drawing/2014/main" id="{8272393B-057E-2246-9992-B7A69CCE091B}"/>
                    </a:ext>
                  </a:extLst>
                </p:cNvPr>
                <p:cNvSpPr/>
                <p:nvPr/>
              </p:nvSpPr>
              <p:spPr>
                <a:xfrm>
                  <a:off x="5295900" y="2056967"/>
                  <a:ext cx="3276600" cy="632365"/>
                </a:xfrm>
                <a:prstGeom prst="ellipse">
                  <a:avLst/>
                </a:prstGeom>
                <a:solidFill>
                  <a:schemeClr val="accent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grpSp>
              <p:nvGrpSpPr>
                <p:cNvPr id="147" name="Group 146">
                  <a:extLst>
                    <a:ext uri="{FF2B5EF4-FFF2-40B4-BE49-F238E27FC236}">
                      <a16:creationId xmlns:a16="http://schemas.microsoft.com/office/drawing/2014/main" id="{2214482F-F110-3A47-B3B2-36D09AEFBA20}"/>
                    </a:ext>
                  </a:extLst>
                </p:cNvPr>
                <p:cNvGrpSpPr/>
                <p:nvPr/>
              </p:nvGrpSpPr>
              <p:grpSpPr>
                <a:xfrm>
                  <a:off x="7020210" y="2053080"/>
                  <a:ext cx="516200" cy="632365"/>
                  <a:chOff x="7020210" y="2053080"/>
                  <a:chExt cx="516200" cy="632365"/>
                </a:xfrm>
              </p:grpSpPr>
              <p:cxnSp>
                <p:nvCxnSpPr>
                  <p:cNvPr id="153" name="Straight Connector 152">
                    <a:extLst>
                      <a:ext uri="{FF2B5EF4-FFF2-40B4-BE49-F238E27FC236}">
                        <a16:creationId xmlns:a16="http://schemas.microsoft.com/office/drawing/2014/main" id="{CB8F37C7-4C32-FD41-A595-02D22B287DF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020210" y="2053080"/>
                    <a:ext cx="0" cy="632365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4" name="Straight Connector 153">
                    <a:extLst>
                      <a:ext uri="{FF2B5EF4-FFF2-40B4-BE49-F238E27FC236}">
                        <a16:creationId xmlns:a16="http://schemas.microsoft.com/office/drawing/2014/main" id="{BA85F000-2D09-9940-9CB1-C6009CA96EA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191375" y="2059778"/>
                    <a:ext cx="0" cy="622492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5" name="Straight Connector 154">
                    <a:extLst>
                      <a:ext uri="{FF2B5EF4-FFF2-40B4-BE49-F238E27FC236}">
                        <a16:creationId xmlns:a16="http://schemas.microsoft.com/office/drawing/2014/main" id="{8062F3B7-6E12-804B-92CB-5AAB5DAFF69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364960" y="2070986"/>
                    <a:ext cx="0" cy="604599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6" name="Straight Connector 155">
                    <a:extLst>
                      <a:ext uri="{FF2B5EF4-FFF2-40B4-BE49-F238E27FC236}">
                        <a16:creationId xmlns:a16="http://schemas.microsoft.com/office/drawing/2014/main" id="{3FD9F3EE-98D7-E240-8B90-92B2E88B12F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536410" y="2073275"/>
                    <a:ext cx="0" cy="593120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48" name="Group 147">
                  <a:extLst>
                    <a:ext uri="{FF2B5EF4-FFF2-40B4-BE49-F238E27FC236}">
                      <a16:creationId xmlns:a16="http://schemas.microsoft.com/office/drawing/2014/main" id="{8AAD5EAD-F885-694C-B946-E0D356D1A9F3}"/>
                    </a:ext>
                  </a:extLst>
                </p:cNvPr>
                <p:cNvGrpSpPr/>
                <p:nvPr/>
              </p:nvGrpSpPr>
              <p:grpSpPr>
                <a:xfrm flipH="1">
                  <a:off x="6328871" y="2056967"/>
                  <a:ext cx="516200" cy="632365"/>
                  <a:chOff x="7020210" y="2053080"/>
                  <a:chExt cx="516200" cy="632365"/>
                </a:xfrm>
              </p:grpSpPr>
              <p:cxnSp>
                <p:nvCxnSpPr>
                  <p:cNvPr id="149" name="Straight Connector 148">
                    <a:extLst>
                      <a:ext uri="{FF2B5EF4-FFF2-40B4-BE49-F238E27FC236}">
                        <a16:creationId xmlns:a16="http://schemas.microsoft.com/office/drawing/2014/main" id="{953AF03F-4CED-6041-86E4-8DF4861ACD6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020210" y="2053080"/>
                    <a:ext cx="0" cy="632365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0" name="Straight Connector 149">
                    <a:extLst>
                      <a:ext uri="{FF2B5EF4-FFF2-40B4-BE49-F238E27FC236}">
                        <a16:creationId xmlns:a16="http://schemas.microsoft.com/office/drawing/2014/main" id="{1AF8B5C9-2215-B341-8A9C-C6F00DD3E97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7191375" y="2055891"/>
                    <a:ext cx="0" cy="621792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1" name="Straight Connector 150">
                    <a:extLst>
                      <a:ext uri="{FF2B5EF4-FFF2-40B4-BE49-F238E27FC236}">
                        <a16:creationId xmlns:a16="http://schemas.microsoft.com/office/drawing/2014/main" id="{3527B4E9-33EA-DC4E-B42A-5DC2D0BFEF6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364960" y="2067637"/>
                    <a:ext cx="0" cy="604599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2" name="Straight Connector 151">
                    <a:extLst>
                      <a:ext uri="{FF2B5EF4-FFF2-40B4-BE49-F238E27FC236}">
                        <a16:creationId xmlns:a16="http://schemas.microsoft.com/office/drawing/2014/main" id="{C5DA13D8-EB74-7048-AFB4-4F8537314D4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7536410" y="2073275"/>
                    <a:ext cx="0" cy="589233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cxnSp>
            <p:nvCxnSpPr>
              <p:cNvPr id="143" name="Straight Connector 142">
                <a:extLst>
                  <a:ext uri="{FF2B5EF4-FFF2-40B4-BE49-F238E27FC236}">
                    <a16:creationId xmlns:a16="http://schemas.microsoft.com/office/drawing/2014/main" id="{857E7819-AFAC-3F40-97A2-EC733F88748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0633389" y="1425014"/>
                <a:ext cx="34254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 type="stealth"/>
                <a:tailEnd type="stealth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4" name="Oval 143">
                <a:extLst>
                  <a:ext uri="{FF2B5EF4-FFF2-40B4-BE49-F238E27FC236}">
                    <a16:creationId xmlns:a16="http://schemas.microsoft.com/office/drawing/2014/main" id="{CB250E6B-69A1-C746-A528-12C9E9A0DB01}"/>
                  </a:ext>
                </a:extLst>
              </p:cNvPr>
              <p:cNvSpPr/>
              <p:nvPr/>
            </p:nvSpPr>
            <p:spPr>
              <a:xfrm>
                <a:off x="10928273" y="1482761"/>
                <a:ext cx="95324" cy="9532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5" name="Oval 144">
                <a:extLst>
                  <a:ext uri="{FF2B5EF4-FFF2-40B4-BE49-F238E27FC236}">
                    <a16:creationId xmlns:a16="http://schemas.microsoft.com/office/drawing/2014/main" id="{7F1022B6-4529-0841-8AEF-74784292817E}"/>
                  </a:ext>
                </a:extLst>
              </p:cNvPr>
              <p:cNvSpPr/>
              <p:nvPr/>
            </p:nvSpPr>
            <p:spPr>
              <a:xfrm>
                <a:off x="10596130" y="1495461"/>
                <a:ext cx="72987" cy="72987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162" name="Rectangle 161">
              <a:extLst>
                <a:ext uri="{FF2B5EF4-FFF2-40B4-BE49-F238E27FC236}">
                  <a16:creationId xmlns:a16="http://schemas.microsoft.com/office/drawing/2014/main" id="{DBBE31F1-C883-814E-86EF-254D523CDAC2}"/>
                </a:ext>
              </a:extLst>
            </p:cNvPr>
            <p:cNvSpPr/>
            <p:nvPr/>
          </p:nvSpPr>
          <p:spPr>
            <a:xfrm>
              <a:off x="10670987" y="293411"/>
              <a:ext cx="245580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/>
                <a:t>t</a:t>
              </a:r>
            </a:p>
          </p:txBody>
        </p: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AB134F17-4283-7E43-AE5D-85FC6E361EF9}"/>
              </a:ext>
            </a:extLst>
          </p:cNvPr>
          <p:cNvGrpSpPr/>
          <p:nvPr/>
        </p:nvGrpSpPr>
        <p:grpSpPr>
          <a:xfrm>
            <a:off x="4948871" y="1986799"/>
            <a:ext cx="3276600" cy="694037"/>
            <a:chOff x="9155479" y="1156456"/>
            <a:chExt cx="3276600" cy="694037"/>
          </a:xfrm>
        </p:grpSpPr>
        <p:grpSp>
          <p:nvGrpSpPr>
            <p:cNvPr id="107" name="Group 106">
              <a:extLst>
                <a:ext uri="{FF2B5EF4-FFF2-40B4-BE49-F238E27FC236}">
                  <a16:creationId xmlns:a16="http://schemas.microsoft.com/office/drawing/2014/main" id="{DD1C8DFF-BF94-FF4A-A9C2-3E0C16D5CB91}"/>
                </a:ext>
              </a:extLst>
            </p:cNvPr>
            <p:cNvGrpSpPr/>
            <p:nvPr/>
          </p:nvGrpSpPr>
          <p:grpSpPr>
            <a:xfrm>
              <a:off x="9155479" y="1214241"/>
              <a:ext cx="3276600" cy="636252"/>
              <a:chOff x="5295900" y="2053080"/>
              <a:chExt cx="3276600" cy="636252"/>
            </a:xfrm>
          </p:grpSpPr>
          <p:sp>
            <p:nvSpPr>
              <p:cNvPr id="112" name="Oval 111">
                <a:extLst>
                  <a:ext uri="{FF2B5EF4-FFF2-40B4-BE49-F238E27FC236}">
                    <a16:creationId xmlns:a16="http://schemas.microsoft.com/office/drawing/2014/main" id="{325A244C-8017-CE42-BE3C-5C7ED341DAD0}"/>
                  </a:ext>
                </a:extLst>
              </p:cNvPr>
              <p:cNvSpPr/>
              <p:nvPr/>
            </p:nvSpPr>
            <p:spPr>
              <a:xfrm>
                <a:off x="5295900" y="2056967"/>
                <a:ext cx="3276600" cy="632365"/>
              </a:xfrm>
              <a:prstGeom prst="ellipse">
                <a:avLst/>
              </a:prstGeom>
              <a:solidFill>
                <a:schemeClr val="accent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113" name="Group 112">
                <a:extLst>
                  <a:ext uri="{FF2B5EF4-FFF2-40B4-BE49-F238E27FC236}">
                    <a16:creationId xmlns:a16="http://schemas.microsoft.com/office/drawing/2014/main" id="{F2A70E3B-2ABB-4041-8D7F-6FE6FE97BAAB}"/>
                  </a:ext>
                </a:extLst>
              </p:cNvPr>
              <p:cNvGrpSpPr/>
              <p:nvPr/>
            </p:nvGrpSpPr>
            <p:grpSpPr>
              <a:xfrm>
                <a:off x="7020210" y="2053080"/>
                <a:ext cx="516200" cy="632365"/>
                <a:chOff x="7020210" y="2053080"/>
                <a:chExt cx="516200" cy="632365"/>
              </a:xfrm>
            </p:grpSpPr>
            <p:cxnSp>
              <p:nvCxnSpPr>
                <p:cNvPr id="119" name="Straight Connector 118">
                  <a:extLst>
                    <a:ext uri="{FF2B5EF4-FFF2-40B4-BE49-F238E27FC236}">
                      <a16:creationId xmlns:a16="http://schemas.microsoft.com/office/drawing/2014/main" id="{25223F26-1748-9446-ABE3-3DDDE514A95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020210" y="2053080"/>
                  <a:ext cx="0" cy="632365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0" name="Straight Connector 119">
                  <a:extLst>
                    <a:ext uri="{FF2B5EF4-FFF2-40B4-BE49-F238E27FC236}">
                      <a16:creationId xmlns:a16="http://schemas.microsoft.com/office/drawing/2014/main" id="{1D5B4C13-78BB-624B-9D9D-707461BAFBD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191375" y="2059778"/>
                  <a:ext cx="0" cy="622492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1" name="Straight Connector 120">
                  <a:extLst>
                    <a:ext uri="{FF2B5EF4-FFF2-40B4-BE49-F238E27FC236}">
                      <a16:creationId xmlns:a16="http://schemas.microsoft.com/office/drawing/2014/main" id="{7D43F456-7836-9D49-B588-422ADD83E64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364960" y="2070986"/>
                  <a:ext cx="0" cy="604599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2" name="Straight Connector 121">
                  <a:extLst>
                    <a:ext uri="{FF2B5EF4-FFF2-40B4-BE49-F238E27FC236}">
                      <a16:creationId xmlns:a16="http://schemas.microsoft.com/office/drawing/2014/main" id="{68DB9820-82FE-AD49-B7B5-BE5C2305A43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536410" y="2073275"/>
                  <a:ext cx="0" cy="59312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4" name="Group 113">
                <a:extLst>
                  <a:ext uri="{FF2B5EF4-FFF2-40B4-BE49-F238E27FC236}">
                    <a16:creationId xmlns:a16="http://schemas.microsoft.com/office/drawing/2014/main" id="{9EA04624-30CA-0B4A-8F56-8805E16AFF7E}"/>
                  </a:ext>
                </a:extLst>
              </p:cNvPr>
              <p:cNvGrpSpPr/>
              <p:nvPr/>
            </p:nvGrpSpPr>
            <p:grpSpPr>
              <a:xfrm flipH="1">
                <a:off x="6328871" y="2056967"/>
                <a:ext cx="516200" cy="632365"/>
                <a:chOff x="7020210" y="2053080"/>
                <a:chExt cx="516200" cy="632365"/>
              </a:xfrm>
            </p:grpSpPr>
            <p:cxnSp>
              <p:nvCxnSpPr>
                <p:cNvPr id="115" name="Straight Connector 114">
                  <a:extLst>
                    <a:ext uri="{FF2B5EF4-FFF2-40B4-BE49-F238E27FC236}">
                      <a16:creationId xmlns:a16="http://schemas.microsoft.com/office/drawing/2014/main" id="{A44F3929-7A86-5842-83E2-A9EEE6E65DF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020210" y="2053080"/>
                  <a:ext cx="0" cy="632365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6" name="Straight Connector 115">
                  <a:extLst>
                    <a:ext uri="{FF2B5EF4-FFF2-40B4-BE49-F238E27FC236}">
                      <a16:creationId xmlns:a16="http://schemas.microsoft.com/office/drawing/2014/main" id="{AB827CBC-818D-EB46-9465-62F948B0114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7191375" y="2055891"/>
                  <a:ext cx="0" cy="621792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7" name="Straight Connector 116">
                  <a:extLst>
                    <a:ext uri="{FF2B5EF4-FFF2-40B4-BE49-F238E27FC236}">
                      <a16:creationId xmlns:a16="http://schemas.microsoft.com/office/drawing/2014/main" id="{1BB865D8-ACD0-F447-A039-221C7B8BB01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364960" y="2067637"/>
                  <a:ext cx="0" cy="604599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8" name="Straight Connector 117">
                  <a:extLst>
                    <a:ext uri="{FF2B5EF4-FFF2-40B4-BE49-F238E27FC236}">
                      <a16:creationId xmlns:a16="http://schemas.microsoft.com/office/drawing/2014/main" id="{11ED025E-BCEE-9A46-B7CD-588573620D6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7536410" y="2073275"/>
                  <a:ext cx="0" cy="589233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B38F3255-7708-6349-8AD5-431202C5B108}"/>
                </a:ext>
              </a:extLst>
            </p:cNvPr>
            <p:cNvSpPr/>
            <p:nvPr/>
          </p:nvSpPr>
          <p:spPr>
            <a:xfrm>
              <a:off x="10928273" y="1482761"/>
              <a:ext cx="95324" cy="95324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Oval 109">
              <a:extLst>
                <a:ext uri="{FF2B5EF4-FFF2-40B4-BE49-F238E27FC236}">
                  <a16:creationId xmlns:a16="http://schemas.microsoft.com/office/drawing/2014/main" id="{78633574-409C-144F-BF29-31D6F9ACC7D1}"/>
                </a:ext>
              </a:extLst>
            </p:cNvPr>
            <p:cNvSpPr/>
            <p:nvPr/>
          </p:nvSpPr>
          <p:spPr>
            <a:xfrm>
              <a:off x="10939441" y="1495341"/>
              <a:ext cx="72987" cy="72987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id="{EE2E705F-F8C1-8047-B747-B26B731015AE}"/>
                </a:ext>
              </a:extLst>
            </p:cNvPr>
            <p:cNvSpPr txBox="1"/>
            <p:nvPr/>
          </p:nvSpPr>
          <p:spPr>
            <a:xfrm>
              <a:off x="10722499" y="1156456"/>
              <a:ext cx="50687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t = 0</a:t>
              </a:r>
            </a:p>
          </p:txBody>
        </p:sp>
      </p:grp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9CAD8F91-6519-D34D-B604-50E2FA10A0D7}"/>
              </a:ext>
            </a:extLst>
          </p:cNvPr>
          <p:cNvGrpSpPr/>
          <p:nvPr/>
        </p:nvGrpSpPr>
        <p:grpSpPr>
          <a:xfrm>
            <a:off x="4948871" y="1984005"/>
            <a:ext cx="3276600" cy="702650"/>
            <a:chOff x="9155479" y="1147843"/>
            <a:chExt cx="3276600" cy="702650"/>
          </a:xfrm>
        </p:grpSpPr>
        <p:grpSp>
          <p:nvGrpSpPr>
            <p:cNvPr id="124" name="Group 123">
              <a:extLst>
                <a:ext uri="{FF2B5EF4-FFF2-40B4-BE49-F238E27FC236}">
                  <a16:creationId xmlns:a16="http://schemas.microsoft.com/office/drawing/2014/main" id="{70050031-A7A2-5C41-9C45-D87E1434B179}"/>
                </a:ext>
              </a:extLst>
            </p:cNvPr>
            <p:cNvGrpSpPr/>
            <p:nvPr/>
          </p:nvGrpSpPr>
          <p:grpSpPr>
            <a:xfrm>
              <a:off x="9155479" y="1214241"/>
              <a:ext cx="3276600" cy="636252"/>
              <a:chOff x="5295900" y="2053080"/>
              <a:chExt cx="3276600" cy="636252"/>
            </a:xfrm>
          </p:grpSpPr>
          <p:sp>
            <p:nvSpPr>
              <p:cNvPr id="129" name="Oval 128">
                <a:extLst>
                  <a:ext uri="{FF2B5EF4-FFF2-40B4-BE49-F238E27FC236}">
                    <a16:creationId xmlns:a16="http://schemas.microsoft.com/office/drawing/2014/main" id="{0AE705FE-71F3-CE4D-AEF7-EE10597E0F1B}"/>
                  </a:ext>
                </a:extLst>
              </p:cNvPr>
              <p:cNvSpPr/>
              <p:nvPr/>
            </p:nvSpPr>
            <p:spPr>
              <a:xfrm>
                <a:off x="5295900" y="2056967"/>
                <a:ext cx="3276600" cy="632365"/>
              </a:xfrm>
              <a:prstGeom prst="ellipse">
                <a:avLst/>
              </a:prstGeom>
              <a:solidFill>
                <a:schemeClr val="accent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130" name="Group 129">
                <a:extLst>
                  <a:ext uri="{FF2B5EF4-FFF2-40B4-BE49-F238E27FC236}">
                    <a16:creationId xmlns:a16="http://schemas.microsoft.com/office/drawing/2014/main" id="{3158AB30-9D69-EC42-8794-C4984AAD0FD6}"/>
                  </a:ext>
                </a:extLst>
              </p:cNvPr>
              <p:cNvGrpSpPr/>
              <p:nvPr/>
            </p:nvGrpSpPr>
            <p:grpSpPr>
              <a:xfrm>
                <a:off x="7020210" y="2053080"/>
                <a:ext cx="516200" cy="632365"/>
                <a:chOff x="7020210" y="2053080"/>
                <a:chExt cx="516200" cy="632365"/>
              </a:xfrm>
            </p:grpSpPr>
            <p:cxnSp>
              <p:nvCxnSpPr>
                <p:cNvPr id="136" name="Straight Connector 135">
                  <a:extLst>
                    <a:ext uri="{FF2B5EF4-FFF2-40B4-BE49-F238E27FC236}">
                      <a16:creationId xmlns:a16="http://schemas.microsoft.com/office/drawing/2014/main" id="{86759E97-9DAC-E941-9873-2967E716421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020210" y="2053080"/>
                  <a:ext cx="0" cy="632365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" name="Straight Connector 136">
                  <a:extLst>
                    <a:ext uri="{FF2B5EF4-FFF2-40B4-BE49-F238E27FC236}">
                      <a16:creationId xmlns:a16="http://schemas.microsoft.com/office/drawing/2014/main" id="{4CE3F18C-9B70-0248-8434-E1194DB2F3E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191375" y="2059778"/>
                  <a:ext cx="0" cy="622492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8" name="Straight Connector 137">
                  <a:extLst>
                    <a:ext uri="{FF2B5EF4-FFF2-40B4-BE49-F238E27FC236}">
                      <a16:creationId xmlns:a16="http://schemas.microsoft.com/office/drawing/2014/main" id="{2362A03A-62DF-D244-953F-AA97EA22645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364960" y="2070986"/>
                  <a:ext cx="0" cy="604599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9" name="Straight Connector 138">
                  <a:extLst>
                    <a:ext uri="{FF2B5EF4-FFF2-40B4-BE49-F238E27FC236}">
                      <a16:creationId xmlns:a16="http://schemas.microsoft.com/office/drawing/2014/main" id="{966CEC8C-0B6A-EE4C-99C1-191EFF80A14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536410" y="2073275"/>
                  <a:ext cx="0" cy="59312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1" name="Group 130">
                <a:extLst>
                  <a:ext uri="{FF2B5EF4-FFF2-40B4-BE49-F238E27FC236}">
                    <a16:creationId xmlns:a16="http://schemas.microsoft.com/office/drawing/2014/main" id="{D8FFFC19-3617-4D48-A6F7-643F430E824D}"/>
                  </a:ext>
                </a:extLst>
              </p:cNvPr>
              <p:cNvGrpSpPr/>
              <p:nvPr/>
            </p:nvGrpSpPr>
            <p:grpSpPr>
              <a:xfrm flipH="1">
                <a:off x="6328871" y="2056967"/>
                <a:ext cx="516200" cy="632365"/>
                <a:chOff x="7020210" y="2053080"/>
                <a:chExt cx="516200" cy="632365"/>
              </a:xfrm>
            </p:grpSpPr>
            <p:cxnSp>
              <p:nvCxnSpPr>
                <p:cNvPr id="132" name="Straight Connector 131">
                  <a:extLst>
                    <a:ext uri="{FF2B5EF4-FFF2-40B4-BE49-F238E27FC236}">
                      <a16:creationId xmlns:a16="http://schemas.microsoft.com/office/drawing/2014/main" id="{600C7B36-E226-9A47-9880-1F581509DDF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020210" y="2053080"/>
                  <a:ext cx="0" cy="632365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3" name="Straight Connector 132">
                  <a:extLst>
                    <a:ext uri="{FF2B5EF4-FFF2-40B4-BE49-F238E27FC236}">
                      <a16:creationId xmlns:a16="http://schemas.microsoft.com/office/drawing/2014/main" id="{7392736C-8CE8-C341-84CA-56BBEC2D115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7191375" y="2055891"/>
                  <a:ext cx="0" cy="621792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4" name="Straight Connector 133">
                  <a:extLst>
                    <a:ext uri="{FF2B5EF4-FFF2-40B4-BE49-F238E27FC236}">
                      <a16:creationId xmlns:a16="http://schemas.microsoft.com/office/drawing/2014/main" id="{FF63C01A-9460-954E-9CCD-DD9033CAB0B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364960" y="2067637"/>
                  <a:ext cx="0" cy="604599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5" name="Straight Connector 134">
                  <a:extLst>
                    <a:ext uri="{FF2B5EF4-FFF2-40B4-BE49-F238E27FC236}">
                      <a16:creationId xmlns:a16="http://schemas.microsoft.com/office/drawing/2014/main" id="{209B74AD-5EC3-E148-AAF9-5C1CFE86899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7536410" y="2073275"/>
                  <a:ext cx="0" cy="589233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125" name="Straight Connector 124">
              <a:extLst>
                <a:ext uri="{FF2B5EF4-FFF2-40B4-BE49-F238E27FC236}">
                  <a16:creationId xmlns:a16="http://schemas.microsoft.com/office/drawing/2014/main" id="{551CBBC4-5702-864A-97C2-173ABC1E0E2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955914" y="1425014"/>
              <a:ext cx="194646" cy="0"/>
            </a:xfrm>
            <a:prstGeom prst="line">
              <a:avLst/>
            </a:prstGeom>
            <a:ln>
              <a:solidFill>
                <a:schemeClr val="tx1"/>
              </a:solidFill>
              <a:headEnd type="stealth"/>
              <a:tailEnd type="stealth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6" name="Oval 125">
              <a:extLst>
                <a:ext uri="{FF2B5EF4-FFF2-40B4-BE49-F238E27FC236}">
                  <a16:creationId xmlns:a16="http://schemas.microsoft.com/office/drawing/2014/main" id="{5AD72CA5-7EC1-FD4A-A91D-385C3E223ADF}"/>
                </a:ext>
              </a:extLst>
            </p:cNvPr>
            <p:cNvSpPr/>
            <p:nvPr/>
          </p:nvSpPr>
          <p:spPr>
            <a:xfrm>
              <a:off x="10928273" y="1482761"/>
              <a:ext cx="95324" cy="95324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Oval 126">
              <a:extLst>
                <a:ext uri="{FF2B5EF4-FFF2-40B4-BE49-F238E27FC236}">
                  <a16:creationId xmlns:a16="http://schemas.microsoft.com/office/drawing/2014/main" id="{C9C4A513-932D-4445-8A65-B1DAA9E8E215}"/>
                </a:ext>
              </a:extLst>
            </p:cNvPr>
            <p:cNvSpPr/>
            <p:nvPr/>
          </p:nvSpPr>
          <p:spPr>
            <a:xfrm>
              <a:off x="11107305" y="1495461"/>
              <a:ext cx="72987" cy="72987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8" name="TextBox 127">
              <a:extLst>
                <a:ext uri="{FF2B5EF4-FFF2-40B4-BE49-F238E27FC236}">
                  <a16:creationId xmlns:a16="http://schemas.microsoft.com/office/drawing/2014/main" id="{42ECB951-568F-934D-BABB-00132F2DF315}"/>
                </a:ext>
              </a:extLst>
            </p:cNvPr>
            <p:cNvSpPr txBox="1"/>
            <p:nvPr/>
          </p:nvSpPr>
          <p:spPr>
            <a:xfrm>
              <a:off x="10793779" y="1147843"/>
              <a:ext cx="50687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t &lt; 0</a:t>
              </a:r>
            </a:p>
          </p:txBody>
        </p:sp>
      </p:grpSp>
      <p:grpSp>
        <p:nvGrpSpPr>
          <p:cNvPr id="160" name="Group 159">
            <a:extLst>
              <a:ext uri="{FF2B5EF4-FFF2-40B4-BE49-F238E27FC236}">
                <a16:creationId xmlns:a16="http://schemas.microsoft.com/office/drawing/2014/main" id="{FA8A8B87-1744-7341-8E5D-CD68189B6AE2}"/>
              </a:ext>
            </a:extLst>
          </p:cNvPr>
          <p:cNvGrpSpPr/>
          <p:nvPr/>
        </p:nvGrpSpPr>
        <p:grpSpPr>
          <a:xfrm>
            <a:off x="4948871" y="1986431"/>
            <a:ext cx="3276600" cy="703514"/>
            <a:chOff x="9155479" y="1146979"/>
            <a:chExt cx="3276600" cy="703514"/>
          </a:xfrm>
        </p:grpSpPr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AC7CE099-7DCD-9C4E-9009-FA1AF649DC7D}"/>
                </a:ext>
              </a:extLst>
            </p:cNvPr>
            <p:cNvGrpSpPr/>
            <p:nvPr/>
          </p:nvGrpSpPr>
          <p:grpSpPr>
            <a:xfrm>
              <a:off x="9155479" y="1214241"/>
              <a:ext cx="3276600" cy="636252"/>
              <a:chOff x="9155479" y="1214241"/>
              <a:chExt cx="3276600" cy="636252"/>
            </a:xfrm>
          </p:grpSpPr>
          <p:grpSp>
            <p:nvGrpSpPr>
              <p:cNvPr id="56" name="Group 55">
                <a:extLst>
                  <a:ext uri="{FF2B5EF4-FFF2-40B4-BE49-F238E27FC236}">
                    <a16:creationId xmlns:a16="http://schemas.microsoft.com/office/drawing/2014/main" id="{2375F8C6-E971-0449-8D26-FF6DCFE2CEB7}"/>
                  </a:ext>
                </a:extLst>
              </p:cNvPr>
              <p:cNvGrpSpPr/>
              <p:nvPr/>
            </p:nvGrpSpPr>
            <p:grpSpPr>
              <a:xfrm>
                <a:off x="9155479" y="1214241"/>
                <a:ext cx="3276600" cy="636252"/>
                <a:chOff x="5295900" y="2053080"/>
                <a:chExt cx="3276600" cy="636252"/>
              </a:xfrm>
            </p:grpSpPr>
            <p:sp>
              <p:nvSpPr>
                <p:cNvPr id="58" name="Oval 57">
                  <a:extLst>
                    <a:ext uri="{FF2B5EF4-FFF2-40B4-BE49-F238E27FC236}">
                      <a16:creationId xmlns:a16="http://schemas.microsoft.com/office/drawing/2014/main" id="{23FF17C3-E2B7-254A-8B73-14E8869EF19F}"/>
                    </a:ext>
                  </a:extLst>
                </p:cNvPr>
                <p:cNvSpPr/>
                <p:nvPr/>
              </p:nvSpPr>
              <p:spPr>
                <a:xfrm>
                  <a:off x="5295900" y="2056967"/>
                  <a:ext cx="3276600" cy="632365"/>
                </a:xfrm>
                <a:prstGeom prst="ellipse">
                  <a:avLst/>
                </a:prstGeom>
                <a:solidFill>
                  <a:schemeClr val="accent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grpSp>
              <p:nvGrpSpPr>
                <p:cNvPr id="59" name="Group 58">
                  <a:extLst>
                    <a:ext uri="{FF2B5EF4-FFF2-40B4-BE49-F238E27FC236}">
                      <a16:creationId xmlns:a16="http://schemas.microsoft.com/office/drawing/2014/main" id="{5853A363-1998-AD43-9039-DAF129F9668B}"/>
                    </a:ext>
                  </a:extLst>
                </p:cNvPr>
                <p:cNvGrpSpPr/>
                <p:nvPr/>
              </p:nvGrpSpPr>
              <p:grpSpPr>
                <a:xfrm>
                  <a:off x="7020210" y="2053080"/>
                  <a:ext cx="516200" cy="632365"/>
                  <a:chOff x="7020210" y="2053080"/>
                  <a:chExt cx="516200" cy="632365"/>
                </a:xfrm>
              </p:grpSpPr>
              <p:cxnSp>
                <p:nvCxnSpPr>
                  <p:cNvPr id="67" name="Straight Connector 66">
                    <a:extLst>
                      <a:ext uri="{FF2B5EF4-FFF2-40B4-BE49-F238E27FC236}">
                        <a16:creationId xmlns:a16="http://schemas.microsoft.com/office/drawing/2014/main" id="{6560CCC0-7A8F-FF43-BDA4-B8A85F6AF4E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020210" y="2053080"/>
                    <a:ext cx="0" cy="632365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8" name="Straight Connector 67">
                    <a:extLst>
                      <a:ext uri="{FF2B5EF4-FFF2-40B4-BE49-F238E27FC236}">
                        <a16:creationId xmlns:a16="http://schemas.microsoft.com/office/drawing/2014/main" id="{43870757-DA43-434A-8280-CB6C8930A06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191375" y="2059778"/>
                    <a:ext cx="0" cy="622492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9" name="Straight Connector 68">
                    <a:extLst>
                      <a:ext uri="{FF2B5EF4-FFF2-40B4-BE49-F238E27FC236}">
                        <a16:creationId xmlns:a16="http://schemas.microsoft.com/office/drawing/2014/main" id="{7278DE03-1EBD-FB46-82B8-C343D408878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364960" y="2070986"/>
                    <a:ext cx="0" cy="604599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0" name="Straight Connector 69">
                    <a:extLst>
                      <a:ext uri="{FF2B5EF4-FFF2-40B4-BE49-F238E27FC236}">
                        <a16:creationId xmlns:a16="http://schemas.microsoft.com/office/drawing/2014/main" id="{245A61F7-4D3E-DF4A-8E6D-C72C06A16FE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536410" y="2073275"/>
                    <a:ext cx="0" cy="593120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0" name="Group 59">
                  <a:extLst>
                    <a:ext uri="{FF2B5EF4-FFF2-40B4-BE49-F238E27FC236}">
                      <a16:creationId xmlns:a16="http://schemas.microsoft.com/office/drawing/2014/main" id="{ED1B7F6D-28D4-2E4A-8191-3C2975F5DEC8}"/>
                    </a:ext>
                  </a:extLst>
                </p:cNvPr>
                <p:cNvGrpSpPr/>
                <p:nvPr/>
              </p:nvGrpSpPr>
              <p:grpSpPr>
                <a:xfrm flipH="1">
                  <a:off x="6328871" y="2056967"/>
                  <a:ext cx="516200" cy="632365"/>
                  <a:chOff x="7020210" y="2053080"/>
                  <a:chExt cx="516200" cy="632365"/>
                </a:xfrm>
              </p:grpSpPr>
              <p:cxnSp>
                <p:nvCxnSpPr>
                  <p:cNvPr id="63" name="Straight Connector 62">
                    <a:extLst>
                      <a:ext uri="{FF2B5EF4-FFF2-40B4-BE49-F238E27FC236}">
                        <a16:creationId xmlns:a16="http://schemas.microsoft.com/office/drawing/2014/main" id="{4A1289B1-0C79-4642-A96C-1C8E4CBB763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020210" y="2053080"/>
                    <a:ext cx="0" cy="632365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4" name="Straight Connector 63">
                    <a:extLst>
                      <a:ext uri="{FF2B5EF4-FFF2-40B4-BE49-F238E27FC236}">
                        <a16:creationId xmlns:a16="http://schemas.microsoft.com/office/drawing/2014/main" id="{44531DEF-FEBB-7448-9DEE-7B9D082CEA0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7191375" y="2055891"/>
                    <a:ext cx="0" cy="621792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5" name="Straight Connector 64">
                    <a:extLst>
                      <a:ext uri="{FF2B5EF4-FFF2-40B4-BE49-F238E27FC236}">
                        <a16:creationId xmlns:a16="http://schemas.microsoft.com/office/drawing/2014/main" id="{A45DB9F7-4D42-B544-BA4C-B87707D6CAF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364960" y="2067637"/>
                    <a:ext cx="0" cy="604599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6" name="Straight Connector 65">
                    <a:extLst>
                      <a:ext uri="{FF2B5EF4-FFF2-40B4-BE49-F238E27FC236}">
                        <a16:creationId xmlns:a16="http://schemas.microsoft.com/office/drawing/2014/main" id="{83B07816-E416-5E48-A378-DACD461C95C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7536410" y="2073275"/>
                    <a:ext cx="0" cy="589233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BC49DCCD-CEC9-A84C-A5E8-60928D3A474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0781289" y="1425014"/>
                <a:ext cx="19464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 type="stealth"/>
                <a:tailEnd type="stealth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9" name="Oval 98">
                <a:extLst>
                  <a:ext uri="{FF2B5EF4-FFF2-40B4-BE49-F238E27FC236}">
                    <a16:creationId xmlns:a16="http://schemas.microsoft.com/office/drawing/2014/main" id="{924313D0-DDAC-5649-B3E1-B440A5067301}"/>
                  </a:ext>
                </a:extLst>
              </p:cNvPr>
              <p:cNvSpPr/>
              <p:nvPr/>
            </p:nvSpPr>
            <p:spPr>
              <a:xfrm>
                <a:off x="10928273" y="1482761"/>
                <a:ext cx="95324" cy="9532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0" name="Oval 99">
                <a:extLst>
                  <a:ext uri="{FF2B5EF4-FFF2-40B4-BE49-F238E27FC236}">
                    <a16:creationId xmlns:a16="http://schemas.microsoft.com/office/drawing/2014/main" id="{28062720-D944-C149-AEFF-4E6EB67E076D}"/>
                  </a:ext>
                </a:extLst>
              </p:cNvPr>
              <p:cNvSpPr/>
              <p:nvPr/>
            </p:nvSpPr>
            <p:spPr>
              <a:xfrm>
                <a:off x="10745355" y="1495461"/>
                <a:ext cx="72987" cy="72987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140" name="TextBox 139">
              <a:extLst>
                <a:ext uri="{FF2B5EF4-FFF2-40B4-BE49-F238E27FC236}">
                  <a16:creationId xmlns:a16="http://schemas.microsoft.com/office/drawing/2014/main" id="{3F28E3D1-55A3-F849-9729-1F3C2D351547}"/>
                </a:ext>
              </a:extLst>
            </p:cNvPr>
            <p:cNvSpPr txBox="1"/>
            <p:nvPr/>
          </p:nvSpPr>
          <p:spPr>
            <a:xfrm>
              <a:off x="10633389" y="1146979"/>
              <a:ext cx="50687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t &gt; 0</a:t>
              </a:r>
            </a:p>
          </p:txBody>
        </p:sp>
      </p:grp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4" t="9597" r="6938"/>
          <a:stretch/>
        </p:blipFill>
        <p:spPr>
          <a:xfrm>
            <a:off x="1" y="609601"/>
            <a:ext cx="4572000" cy="3557933"/>
          </a:xfrm>
        </p:spPr>
      </p:pic>
      <p:sp>
        <p:nvSpPr>
          <p:cNvPr id="4" name="Rectangle 3"/>
          <p:cNvSpPr/>
          <p:nvPr/>
        </p:nvSpPr>
        <p:spPr>
          <a:xfrm>
            <a:off x="0" y="0"/>
            <a:ext cx="9144000" cy="605642"/>
          </a:xfrm>
          <a:prstGeom prst="rect">
            <a:avLst/>
          </a:prstGeom>
          <a:gradFill flip="none" rotWithShape="1">
            <a:gsLst>
              <a:gs pos="67000">
                <a:srgbClr val="000066">
                  <a:lumMod val="52000"/>
                </a:srgb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13382"/>
            <a:ext cx="8686800" cy="592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n-GB" sz="3000" b="1" dirty="0">
                <a:solidFill>
                  <a:schemeClr val="bg1"/>
                </a:solidFill>
                <a:cs typeface="Arial" pitchFamily="34" charset="0"/>
              </a:rPr>
              <a:t>Wake (dipolar x) at 160 MeV pre-LS2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97" t="9957" r="8291"/>
          <a:stretch/>
        </p:blipFill>
        <p:spPr>
          <a:xfrm>
            <a:off x="4641574" y="3246773"/>
            <a:ext cx="4502426" cy="353502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81000" y="4554526"/>
            <a:ext cx="3733800" cy="1323439"/>
          </a:xfrm>
          <a:prstGeom prst="rect">
            <a:avLst/>
          </a:prstGeom>
          <a:noFill/>
          <a:ln w="12700"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/>
              <a:t>Around t=0, all particles in the slice are being kicked equally with the full peak </a:t>
            </a:r>
            <a:r>
              <a:rPr lang="en-US" sz="2000" dirty="0">
                <a:sym typeface="Wingdings" pitchFamily="2" charset="2"/>
              </a:rPr>
              <a:t> </a:t>
            </a:r>
            <a:r>
              <a:rPr lang="en-US" sz="2000" i="1" dirty="0"/>
              <a:t>overestimating the effect of the wake</a:t>
            </a:r>
          </a:p>
        </p:txBody>
      </p:sp>
      <p:sp>
        <p:nvSpPr>
          <p:cNvPr id="10" name="Rectangle 9"/>
          <p:cNvSpPr/>
          <p:nvPr/>
        </p:nvSpPr>
        <p:spPr>
          <a:xfrm>
            <a:off x="6629400" y="3329710"/>
            <a:ext cx="990600" cy="2819400"/>
          </a:xfrm>
          <a:prstGeom prst="rect">
            <a:avLst/>
          </a:prstGeom>
          <a:solidFill>
            <a:schemeClr val="bg1">
              <a:lumMod val="65000"/>
              <a:alpha val="1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/>
          <p:cNvCxnSpPr>
            <a:cxnSpLocks/>
          </p:cNvCxnSpPr>
          <p:nvPr/>
        </p:nvCxnSpPr>
        <p:spPr>
          <a:xfrm flipH="1">
            <a:off x="4038600" y="3505200"/>
            <a:ext cx="2895600" cy="12192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498893" y="813992"/>
            <a:ext cx="435002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*</a:t>
            </a:r>
            <a:r>
              <a:rPr lang="en-US" sz="2000" dirty="0"/>
              <a:t> The red dots represent the distances between source and target slices (3000 slices, ± 3</a:t>
            </a:r>
            <a:r>
              <a:rPr lang="el-GR" sz="2000" dirty="0"/>
              <a:t>σ</a:t>
            </a:r>
            <a:r>
              <a:rPr lang="en-US" sz="2000" dirty="0"/>
              <a:t>, 4 x 10</a:t>
            </a:r>
            <a:r>
              <a:rPr lang="en-US" sz="2000" baseline="30000" dirty="0"/>
              <a:t>6</a:t>
            </a:r>
            <a:r>
              <a:rPr lang="en-US" sz="2000" dirty="0"/>
              <a:t> </a:t>
            </a:r>
            <a:r>
              <a:rPr lang="en-US" sz="2000" dirty="0" err="1"/>
              <a:t>N</a:t>
            </a:r>
            <a:r>
              <a:rPr lang="en-US" sz="2000" baseline="-25000" dirty="0" err="1"/>
              <a:t>mp</a:t>
            </a:r>
            <a:r>
              <a:rPr lang="en-US" sz="2000" dirty="0"/>
              <a:t>, 1333 </a:t>
            </a:r>
            <a:r>
              <a:rPr lang="en-US" sz="2000" dirty="0" err="1"/>
              <a:t>mp</a:t>
            </a:r>
            <a:r>
              <a:rPr lang="en-US" sz="2000" dirty="0"/>
              <a:t>/slice)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465BF0E-4A81-8145-9229-53DCB10F9F0F}"/>
              </a:ext>
            </a:extLst>
          </p:cNvPr>
          <p:cNvSpPr txBox="1"/>
          <p:nvPr/>
        </p:nvSpPr>
        <p:spPr>
          <a:xfrm>
            <a:off x="6477000" y="2895600"/>
            <a:ext cx="1181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Zoomed in</a:t>
            </a:r>
          </a:p>
        </p:txBody>
      </p:sp>
      <p:cxnSp>
        <p:nvCxnSpPr>
          <p:cNvPr id="165" name="Straight Arrow Connector 164">
            <a:extLst>
              <a:ext uri="{FF2B5EF4-FFF2-40B4-BE49-F238E27FC236}">
                <a16:creationId xmlns:a16="http://schemas.microsoft.com/office/drawing/2014/main" id="{A16BDAF4-2ECA-2B48-ACAD-CE309B8385D9}"/>
              </a:ext>
            </a:extLst>
          </p:cNvPr>
          <p:cNvCxnSpPr/>
          <p:nvPr/>
        </p:nvCxnSpPr>
        <p:spPr>
          <a:xfrm>
            <a:off x="8340443" y="2354713"/>
            <a:ext cx="466436" cy="0"/>
          </a:xfrm>
          <a:prstGeom prst="straightConnector1">
            <a:avLst/>
          </a:prstGeom>
          <a:ln w="127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6" name="TextBox 165">
            <a:extLst>
              <a:ext uri="{FF2B5EF4-FFF2-40B4-BE49-F238E27FC236}">
                <a16:creationId xmlns:a16="http://schemas.microsoft.com/office/drawing/2014/main" id="{1730E479-82B0-3646-8A67-74DD4DCDD6A6}"/>
              </a:ext>
            </a:extLst>
          </p:cNvPr>
          <p:cNvSpPr txBox="1"/>
          <p:nvPr/>
        </p:nvSpPr>
        <p:spPr>
          <a:xfrm>
            <a:off x="8977745" y="195810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cxnSp>
        <p:nvCxnSpPr>
          <p:cNvPr id="168" name="Straight Arrow Connector 167">
            <a:extLst>
              <a:ext uri="{FF2B5EF4-FFF2-40B4-BE49-F238E27FC236}">
                <a16:creationId xmlns:a16="http://schemas.microsoft.com/office/drawing/2014/main" id="{CAC81FB0-6E96-0E4B-9F23-37BE9FB7F29C}"/>
              </a:ext>
            </a:extLst>
          </p:cNvPr>
          <p:cNvCxnSpPr/>
          <p:nvPr/>
        </p:nvCxnSpPr>
        <p:spPr>
          <a:xfrm flipV="1">
            <a:off x="6059055" y="5842000"/>
            <a:ext cx="0" cy="230909"/>
          </a:xfrm>
          <a:prstGeom prst="straightConnector1">
            <a:avLst/>
          </a:prstGeom>
          <a:ln w="1270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Straight Arrow Connector 168">
            <a:extLst>
              <a:ext uri="{FF2B5EF4-FFF2-40B4-BE49-F238E27FC236}">
                <a16:creationId xmlns:a16="http://schemas.microsoft.com/office/drawing/2014/main" id="{D63A6DD9-BBFE-D44A-B650-244D81A18069}"/>
              </a:ext>
            </a:extLst>
          </p:cNvPr>
          <p:cNvCxnSpPr/>
          <p:nvPr/>
        </p:nvCxnSpPr>
        <p:spPr>
          <a:xfrm flipV="1">
            <a:off x="7115464" y="3883891"/>
            <a:ext cx="0" cy="230909"/>
          </a:xfrm>
          <a:prstGeom prst="straightConnector1">
            <a:avLst/>
          </a:prstGeom>
          <a:ln w="1270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Straight Arrow Connector 169">
            <a:extLst>
              <a:ext uri="{FF2B5EF4-FFF2-40B4-BE49-F238E27FC236}">
                <a16:creationId xmlns:a16="http://schemas.microsoft.com/office/drawing/2014/main" id="{EA0DD56A-3AD5-C846-9452-700B4AA9BBE1}"/>
              </a:ext>
            </a:extLst>
          </p:cNvPr>
          <p:cNvCxnSpPr/>
          <p:nvPr/>
        </p:nvCxnSpPr>
        <p:spPr>
          <a:xfrm flipV="1">
            <a:off x="8177646" y="5832763"/>
            <a:ext cx="0" cy="230909"/>
          </a:xfrm>
          <a:prstGeom prst="straightConnector1">
            <a:avLst/>
          </a:prstGeom>
          <a:ln w="1270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506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81" t="10834" r="7969" b="3542"/>
          <a:stretch/>
        </p:blipFill>
        <p:spPr>
          <a:xfrm>
            <a:off x="76200" y="685800"/>
            <a:ext cx="4459775" cy="3320594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0" y="0"/>
            <a:ext cx="9144000" cy="605642"/>
          </a:xfrm>
          <a:prstGeom prst="rect">
            <a:avLst/>
          </a:prstGeom>
          <a:gradFill flip="none" rotWithShape="1">
            <a:gsLst>
              <a:gs pos="67000">
                <a:srgbClr val="000066">
                  <a:lumMod val="52000"/>
                </a:srgb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2277414" y="757286"/>
            <a:ext cx="541986" cy="2747914"/>
          </a:xfrm>
          <a:prstGeom prst="rect">
            <a:avLst/>
          </a:prstGeom>
          <a:solidFill>
            <a:schemeClr val="bg1">
              <a:lumMod val="65000"/>
              <a:alpha val="1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7" t="11456" r="8438" b="4999"/>
          <a:stretch/>
        </p:blipFill>
        <p:spPr>
          <a:xfrm>
            <a:off x="4770586" y="3657600"/>
            <a:ext cx="4373414" cy="320040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6902396" y="3673502"/>
            <a:ext cx="541986" cy="2747914"/>
          </a:xfrm>
          <a:prstGeom prst="rect">
            <a:avLst/>
          </a:prstGeom>
          <a:solidFill>
            <a:schemeClr val="bg1">
              <a:lumMod val="65000"/>
              <a:alpha val="1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477000" y="3191933"/>
            <a:ext cx="1425390" cy="40011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000" dirty="0"/>
              <a:t>Without ISC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9600" y="5326559"/>
            <a:ext cx="3505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/>
              <a:t>Still overestimating the effect of the wake</a:t>
            </a:r>
          </a:p>
        </p:txBody>
      </p:sp>
      <p:sp>
        <p:nvSpPr>
          <p:cNvPr id="11" name="Rectangle 2">
            <a:extLst>
              <a:ext uri="{FF2B5EF4-FFF2-40B4-BE49-F238E27FC236}">
                <a16:creationId xmlns:a16="http://schemas.microsoft.com/office/drawing/2014/main" id="{FB033083-24F9-7F41-8259-67E15217B158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13382"/>
            <a:ext cx="8686800" cy="592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n-GB" sz="3000" b="1" dirty="0">
                <a:solidFill>
                  <a:schemeClr val="bg1"/>
                </a:solidFill>
                <a:cs typeface="Arial" pitchFamily="34" charset="0"/>
              </a:rPr>
              <a:t>Wake (dipolar x) at 1.4 GeV pre-LS2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371FFE9-CD35-2645-8992-430356B36DBC}"/>
              </a:ext>
            </a:extLst>
          </p:cNvPr>
          <p:cNvSpPr txBox="1"/>
          <p:nvPr/>
        </p:nvSpPr>
        <p:spPr>
          <a:xfrm>
            <a:off x="4953000" y="1330404"/>
            <a:ext cx="41148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/>
              <a:t>Same issue at higher energies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/>
              <a:t>Is it a problem of the indirect space (ISC) charge alone?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785FB473-F732-CA4F-83A5-6B7145BB32E0}"/>
              </a:ext>
            </a:extLst>
          </p:cNvPr>
          <p:cNvCxnSpPr>
            <a:cxnSpLocks/>
          </p:cNvCxnSpPr>
          <p:nvPr/>
        </p:nvCxnSpPr>
        <p:spPr>
          <a:xfrm flipH="1">
            <a:off x="3962400" y="5715000"/>
            <a:ext cx="3048000" cy="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083086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id="{394C4FEB-11AC-1646-84B2-0FC1C37B5A0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5" t="8572" r="6350"/>
          <a:stretch/>
        </p:blipFill>
        <p:spPr>
          <a:xfrm>
            <a:off x="4724400" y="594375"/>
            <a:ext cx="4343400" cy="3291825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99494E00-A3F5-1948-8500-D9BAB9422CD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62" t="10051" r="6350"/>
          <a:stretch/>
        </p:blipFill>
        <p:spPr>
          <a:xfrm>
            <a:off x="76200" y="647640"/>
            <a:ext cx="4166797" cy="316236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75C94FB-730D-AB43-9E25-C7F65C1A051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90" t="10684" r="8512"/>
          <a:stretch/>
        </p:blipFill>
        <p:spPr>
          <a:xfrm>
            <a:off x="4841768" y="3581400"/>
            <a:ext cx="4226032" cy="3291825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9F92D24-1D3D-554C-B5B4-AC4676886A77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4" t="8602" r="5868"/>
          <a:stretch/>
        </p:blipFill>
        <p:spPr>
          <a:xfrm>
            <a:off x="1" y="3505200"/>
            <a:ext cx="4390018" cy="3289267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0"/>
            <a:ext cx="9144000" cy="605642"/>
          </a:xfrm>
          <a:prstGeom prst="rect">
            <a:avLst/>
          </a:prstGeom>
          <a:gradFill flip="none" rotWithShape="1">
            <a:gsLst>
              <a:gs pos="67000">
                <a:srgbClr val="000066">
                  <a:lumMod val="52000"/>
                </a:srgb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0" y="13382"/>
            <a:ext cx="8686800" cy="592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n-GB" sz="3000" b="1" dirty="0">
                <a:solidFill>
                  <a:schemeClr val="bg1"/>
                </a:solidFill>
                <a:cs typeface="Arial" pitchFamily="34" charset="0"/>
              </a:rPr>
              <a:t>Wake (dipolar x) at 1.4 GeV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24061" y="742890"/>
            <a:ext cx="1257139" cy="40011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000" dirty="0"/>
              <a:t>Horizontal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410200" y="819090"/>
            <a:ext cx="971292" cy="40011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000" dirty="0"/>
              <a:t>Vertical</a:t>
            </a:r>
          </a:p>
        </p:txBody>
      </p:sp>
      <p:sp>
        <p:nvSpPr>
          <p:cNvPr id="13" name="TextBox 12"/>
          <p:cNvSpPr txBox="1"/>
          <p:nvPr/>
        </p:nvSpPr>
        <p:spPr>
          <a:xfrm rot="19768026">
            <a:off x="3025989" y="1846566"/>
            <a:ext cx="1670650" cy="36933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/>
              <a:t>3000 slices, ±3</a:t>
            </a:r>
            <a:r>
              <a:rPr lang="el-GR" b="1" dirty="0"/>
              <a:t>σ</a:t>
            </a:r>
            <a:endParaRPr lang="en-US" b="1" dirty="0"/>
          </a:p>
        </p:txBody>
      </p:sp>
      <p:sp>
        <p:nvSpPr>
          <p:cNvPr id="16" name="TextBox 15"/>
          <p:cNvSpPr txBox="1"/>
          <p:nvPr/>
        </p:nvSpPr>
        <p:spPr>
          <a:xfrm rot="19684674">
            <a:off x="2929420" y="4728854"/>
            <a:ext cx="1851789" cy="36933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/>
              <a:t>20000 slices, ±2</a:t>
            </a:r>
            <a:r>
              <a:rPr lang="el-GR" b="1" dirty="0"/>
              <a:t>σ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573897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05642"/>
          </a:xfrm>
          <a:prstGeom prst="rect">
            <a:avLst/>
          </a:prstGeom>
          <a:gradFill flip="none" rotWithShape="1">
            <a:gsLst>
              <a:gs pos="67000">
                <a:srgbClr val="000066">
                  <a:lumMod val="52000"/>
                </a:srgb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0" y="13382"/>
            <a:ext cx="8686800" cy="592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n-GB" sz="3000" b="1" dirty="0">
                <a:solidFill>
                  <a:schemeClr val="bg1"/>
                </a:solidFill>
                <a:cs typeface="Arial" pitchFamily="34" charset="0"/>
              </a:rPr>
              <a:t>Outline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52400" y="990600"/>
            <a:ext cx="8839200" cy="41652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bg1">
                    <a:lumMod val="75000"/>
                  </a:schemeClr>
                </a:solidFill>
              </a:rPr>
              <a:t>Introduction</a:t>
            </a:r>
          </a:p>
          <a:p>
            <a:pPr marL="342900" indent="-3429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bg1">
                    <a:lumMod val="75000"/>
                  </a:schemeClr>
                </a:solidFill>
              </a:rPr>
              <a:t>Frequency analysis: Issues and solutions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FFT and </a:t>
            </a:r>
            <a:r>
              <a:rPr lang="en-US" sz="2000" dirty="0" err="1">
                <a:solidFill>
                  <a:schemeClr val="bg1">
                    <a:lumMod val="75000"/>
                  </a:schemeClr>
                </a:solidFill>
              </a:rPr>
              <a:t>Sussix</a:t>
            </a:r>
            <a:endParaRPr lang="en-US" sz="20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Multi-BPM</a:t>
            </a:r>
          </a:p>
          <a:p>
            <a:pPr marL="342900" indent="-342900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bg1">
                    <a:lumMod val="75000"/>
                  </a:schemeClr>
                </a:solidFill>
              </a:rPr>
              <a:t>First comparisons between </a:t>
            </a:r>
            <a:r>
              <a:rPr lang="en-US" sz="2200" dirty="0" err="1">
                <a:solidFill>
                  <a:schemeClr val="bg1">
                    <a:lumMod val="75000"/>
                  </a:schemeClr>
                </a:solidFill>
              </a:rPr>
              <a:t>PyHEADTAIL</a:t>
            </a:r>
            <a:r>
              <a:rPr lang="en-US" sz="2200" dirty="0">
                <a:solidFill>
                  <a:schemeClr val="bg1">
                    <a:lumMod val="75000"/>
                  </a:schemeClr>
                </a:solidFill>
              </a:rPr>
              <a:t>, DELPHI, and theory with 0 chromaticity</a:t>
            </a:r>
          </a:p>
          <a:p>
            <a:pPr marL="342900" indent="-3429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bg1">
                    <a:lumMod val="75000"/>
                  </a:schemeClr>
                </a:solidFill>
              </a:rPr>
              <a:t>Wake sampling issue in </a:t>
            </a:r>
            <a:r>
              <a:rPr lang="en-US" sz="2200" dirty="0" err="1">
                <a:solidFill>
                  <a:schemeClr val="bg1">
                    <a:lumMod val="75000"/>
                  </a:schemeClr>
                </a:solidFill>
              </a:rPr>
              <a:t>PyHEADTAIL</a:t>
            </a:r>
            <a:endParaRPr lang="en-US" sz="2200" dirty="0">
              <a:solidFill>
                <a:schemeClr val="bg1">
                  <a:lumMod val="75000"/>
                </a:schemeClr>
              </a:solidFill>
            </a:endParaRPr>
          </a:p>
          <a:p>
            <a:pPr marL="342900" indent="-3429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Pre-LS2 results at 160 MeV and 1.4 GeV</a:t>
            </a:r>
          </a:p>
          <a:p>
            <a:pPr marL="342900" indent="-3429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bg1">
                    <a:lumMod val="75000"/>
                  </a:schemeClr>
                </a:solidFill>
              </a:rPr>
              <a:t>Conclusions</a:t>
            </a:r>
            <a:r>
              <a:rPr lang="en-US" sz="2200" dirty="0"/>
              <a:t> </a:t>
            </a:r>
          </a:p>
          <a:p>
            <a:pPr marL="342900" indent="-342900"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en-US" sz="2200" dirty="0"/>
          </a:p>
          <a:p>
            <a:pPr marL="342900" indent="-342900"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en-US" sz="22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F4F4D3F-1819-274B-8F0C-D31CD1C18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3488C-FE93-4EE1-AA73-46BA3E186675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74312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F7094E18-91BE-4B43-BC27-94C4F0D83B8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889"/>
          <a:stretch/>
        </p:blipFill>
        <p:spPr>
          <a:xfrm>
            <a:off x="4495800" y="1828800"/>
            <a:ext cx="4373880" cy="32004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0" y="0"/>
            <a:ext cx="9144000" cy="605642"/>
          </a:xfrm>
          <a:prstGeom prst="rect">
            <a:avLst/>
          </a:prstGeom>
          <a:gradFill flip="none" rotWithShape="1">
            <a:gsLst>
              <a:gs pos="67000">
                <a:srgbClr val="000066">
                  <a:lumMod val="52000"/>
                </a:srgb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13382"/>
            <a:ext cx="8686800" cy="592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n-GB" sz="3000" b="1" dirty="0">
                <a:solidFill>
                  <a:schemeClr val="bg1"/>
                </a:solidFill>
                <a:cs typeface="Arial" pitchFamily="34" charset="0"/>
              </a:rPr>
              <a:t>Tune shift at 160 MeV pre-LS2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C96D7F7-AFE6-824B-97D9-C6CE6AAFC599}"/>
              </a:ext>
            </a:extLst>
          </p:cNvPr>
          <p:cNvSpPr txBox="1"/>
          <p:nvPr/>
        </p:nvSpPr>
        <p:spPr>
          <a:xfrm>
            <a:off x="304800" y="838200"/>
            <a:ext cx="86868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00" dirty="0"/>
              <a:t>Full model, </a:t>
            </a:r>
            <a:r>
              <a:rPr lang="en-US" sz="1900" dirty="0">
                <a:solidFill>
                  <a:srgbClr val="0000CC"/>
                </a:solidFill>
              </a:rPr>
              <a:t>0 chromaticity</a:t>
            </a:r>
            <a:r>
              <a:rPr lang="en-US" sz="1900" dirty="0"/>
              <a:t>, </a:t>
            </a:r>
            <a:r>
              <a:rPr lang="en-US" sz="1900" b="1" dirty="0">
                <a:solidFill>
                  <a:srgbClr val="FF0000"/>
                </a:solidFill>
              </a:rPr>
              <a:t>20000 slices </a:t>
            </a:r>
            <a:r>
              <a:rPr lang="en-US" sz="1900" dirty="0"/>
              <a:t>for the wake (200 </a:t>
            </a:r>
            <a:r>
              <a:rPr lang="en-US" sz="1900" dirty="0" err="1"/>
              <a:t>mp</a:t>
            </a:r>
            <a:r>
              <a:rPr lang="en-US" sz="1900" dirty="0"/>
              <a:t>/slice), Gaussian profile, 4𝝈</a:t>
            </a:r>
            <a:r>
              <a:rPr lang="en-US" sz="1900" baseline="-25000" dirty="0"/>
              <a:t>t </a:t>
            </a:r>
            <a:r>
              <a:rPr lang="en-US" sz="1900" dirty="0"/>
              <a:t>= 600 ns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6074534-E4A4-C548-8F82-FCF92DC70197}"/>
              </a:ext>
            </a:extLst>
          </p:cNvPr>
          <p:cNvSpPr txBox="1"/>
          <p:nvPr/>
        </p:nvSpPr>
        <p:spPr>
          <a:xfrm>
            <a:off x="533400" y="5512713"/>
            <a:ext cx="8183880" cy="430887"/>
          </a:xfrm>
          <a:prstGeom prst="rect">
            <a:avLst/>
          </a:prstGeom>
          <a:ln w="12700">
            <a:solidFill>
              <a:srgbClr val="0000CC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/>
              <a:t>Agreement of </a:t>
            </a:r>
            <a:r>
              <a:rPr lang="en-US" sz="2200" dirty="0" err="1"/>
              <a:t>PyHEADTAIL</a:t>
            </a:r>
            <a:r>
              <a:rPr lang="en-US" sz="2200" dirty="0"/>
              <a:t>, DELPHI and theory within 13%</a:t>
            </a:r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A67E4A47-32DC-B84F-98A2-7812A7B8DF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3488C-FE93-4EE1-AA73-46BA3E186675}" type="slidenum">
              <a:rPr lang="en-US" smtClean="0"/>
              <a:t>28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CE2B35D-CB48-694A-80F6-EF889EE30EF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5" r="7936"/>
          <a:stretch/>
        </p:blipFill>
        <p:spPr>
          <a:xfrm>
            <a:off x="152400" y="1828800"/>
            <a:ext cx="4267200" cy="3200400"/>
          </a:xfrm>
          <a:prstGeom prst="rect">
            <a:avLst/>
          </a:prstGeom>
        </p:spPr>
      </p:pic>
      <p:sp>
        <p:nvSpPr>
          <p:cNvPr id="9" name="Left Arrow 8">
            <a:hlinkClick r:id="rId5" action="ppaction://hlinksldjump"/>
            <a:extLst>
              <a:ext uri="{FF2B5EF4-FFF2-40B4-BE49-F238E27FC236}">
                <a16:creationId xmlns:a16="http://schemas.microsoft.com/office/drawing/2014/main" id="{0A950E28-5B66-2C40-A9C4-4B7563ABC0DF}"/>
              </a:ext>
            </a:extLst>
          </p:cNvPr>
          <p:cNvSpPr/>
          <p:nvPr/>
        </p:nvSpPr>
        <p:spPr>
          <a:xfrm>
            <a:off x="8610600" y="1676400"/>
            <a:ext cx="457200" cy="221159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940389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05642"/>
          </a:xfrm>
          <a:prstGeom prst="rect">
            <a:avLst/>
          </a:prstGeom>
          <a:gradFill flip="none" rotWithShape="1">
            <a:gsLst>
              <a:gs pos="67000">
                <a:srgbClr val="000066">
                  <a:lumMod val="52000"/>
                </a:srgb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13382"/>
            <a:ext cx="8686800" cy="592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n-GB" sz="3000" b="1" dirty="0">
                <a:solidFill>
                  <a:schemeClr val="bg1"/>
                </a:solidFill>
                <a:cs typeface="Arial" pitchFamily="34" charset="0"/>
              </a:rPr>
              <a:t>Tune shift at 1.4 GeV pre-LS2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C96D7F7-AFE6-824B-97D9-C6CE6AAFC599}"/>
              </a:ext>
            </a:extLst>
          </p:cNvPr>
          <p:cNvSpPr txBox="1"/>
          <p:nvPr/>
        </p:nvSpPr>
        <p:spPr>
          <a:xfrm>
            <a:off x="304800" y="838200"/>
            <a:ext cx="7268465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900" dirty="0">
                <a:solidFill>
                  <a:srgbClr val="0000CC"/>
                </a:solidFill>
              </a:rPr>
              <a:t>0 chromaticity</a:t>
            </a:r>
            <a:r>
              <a:rPr lang="en-US" sz="1900" dirty="0"/>
              <a:t>, </a:t>
            </a:r>
            <a:r>
              <a:rPr lang="en-US" sz="1900" b="1" dirty="0">
                <a:solidFill>
                  <a:srgbClr val="FF0000"/>
                </a:solidFill>
              </a:rPr>
              <a:t>20000 slices </a:t>
            </a:r>
            <a:r>
              <a:rPr lang="en-US" sz="1900" dirty="0"/>
              <a:t>for the wake, Gaussian profile, 4𝝈</a:t>
            </a:r>
            <a:r>
              <a:rPr lang="en-US" sz="1900" baseline="-25000" dirty="0"/>
              <a:t>t </a:t>
            </a:r>
            <a:r>
              <a:rPr lang="en-US" sz="1900" dirty="0"/>
              <a:t>= 250 ns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6074534-E4A4-C548-8F82-FCF92DC70197}"/>
              </a:ext>
            </a:extLst>
          </p:cNvPr>
          <p:cNvSpPr txBox="1"/>
          <p:nvPr/>
        </p:nvSpPr>
        <p:spPr>
          <a:xfrm>
            <a:off x="533400" y="5105400"/>
            <a:ext cx="8183880" cy="1323439"/>
          </a:xfrm>
          <a:prstGeom prst="rect">
            <a:avLst/>
          </a:prstGeom>
          <a:ln w="12700">
            <a:solidFill>
              <a:srgbClr val="0000CC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Agreement of </a:t>
            </a:r>
            <a:r>
              <a:rPr lang="en-US" sz="2000" dirty="0" err="1"/>
              <a:t>PyHEADTAIL</a:t>
            </a:r>
            <a:r>
              <a:rPr lang="en-US" sz="2000" dirty="0"/>
              <a:t>, DELPHI and theory within 10% in y but </a:t>
            </a:r>
            <a:br>
              <a:rPr lang="en-US" sz="2000" dirty="0"/>
            </a:br>
            <a:r>
              <a:rPr lang="en-US" sz="2000" dirty="0"/>
              <a:t>50% in x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Possibility of numerical issues due to the low number of macroparticles per slice (200 </a:t>
            </a:r>
            <a:r>
              <a:rPr lang="en-US" sz="2000" dirty="0" err="1"/>
              <a:t>mp</a:t>
            </a:r>
            <a:r>
              <a:rPr lang="en-US" sz="2000" dirty="0"/>
              <a:t>)</a:t>
            </a:r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A67E4A47-32DC-B84F-98A2-7812A7B8DF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3488C-FE93-4EE1-AA73-46BA3E186675}" type="slidenum">
              <a:rPr lang="en-US" smtClean="0"/>
              <a:t>29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D5F12C4-50BB-8D4D-AA5E-F3190E32C53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936"/>
          <a:stretch/>
        </p:blipFill>
        <p:spPr>
          <a:xfrm>
            <a:off x="0" y="1447800"/>
            <a:ext cx="4419600" cy="32004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DA733F7-BE92-CF44-8F93-71F74675021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150"/>
          <a:stretch/>
        </p:blipFill>
        <p:spPr>
          <a:xfrm>
            <a:off x="4480560" y="1463040"/>
            <a:ext cx="4236720" cy="3108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50302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05642"/>
          </a:xfrm>
          <a:prstGeom prst="rect">
            <a:avLst/>
          </a:prstGeom>
          <a:gradFill flip="none" rotWithShape="1">
            <a:gsLst>
              <a:gs pos="67000">
                <a:srgbClr val="000066">
                  <a:lumMod val="52000"/>
                </a:srgb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0" y="13382"/>
            <a:ext cx="8686800" cy="592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n-GB" sz="3000" b="1" dirty="0">
                <a:solidFill>
                  <a:schemeClr val="bg1"/>
                </a:solidFill>
                <a:cs typeface="Arial" pitchFamily="34" charset="0"/>
              </a:rPr>
              <a:t>Outline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52400" y="990600"/>
            <a:ext cx="88392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Introduction</a:t>
            </a:r>
          </a:p>
          <a:p>
            <a:pPr marL="342900" indent="-3429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bg1">
                    <a:lumMod val="75000"/>
                  </a:schemeClr>
                </a:solidFill>
              </a:rPr>
              <a:t>Frequency analysis: Issues and solutions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FFT and </a:t>
            </a:r>
            <a:r>
              <a:rPr lang="en-US" sz="2000" dirty="0" err="1">
                <a:solidFill>
                  <a:schemeClr val="bg1">
                    <a:lumMod val="75000"/>
                  </a:schemeClr>
                </a:solidFill>
              </a:rPr>
              <a:t>Sussix</a:t>
            </a:r>
            <a:endParaRPr lang="en-US" sz="2000" dirty="0">
              <a:solidFill>
                <a:schemeClr val="bg1">
                  <a:lumMod val="75000"/>
                </a:schemeClr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Multi-BPM</a:t>
            </a:r>
          </a:p>
          <a:p>
            <a:pPr marL="342900" indent="-342900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bg1">
                    <a:lumMod val="75000"/>
                  </a:schemeClr>
                </a:solidFill>
              </a:rPr>
              <a:t>First comparisons between </a:t>
            </a:r>
            <a:r>
              <a:rPr lang="en-US" sz="2200" dirty="0" err="1">
                <a:solidFill>
                  <a:schemeClr val="bg1">
                    <a:lumMod val="75000"/>
                  </a:schemeClr>
                </a:solidFill>
              </a:rPr>
              <a:t>PyHEADTAIL</a:t>
            </a:r>
            <a:r>
              <a:rPr lang="en-US" sz="2200" dirty="0">
                <a:solidFill>
                  <a:schemeClr val="bg1">
                    <a:lumMod val="75000"/>
                  </a:schemeClr>
                </a:solidFill>
              </a:rPr>
              <a:t>, DELPHI, and theory</a:t>
            </a:r>
          </a:p>
          <a:p>
            <a:pPr marL="342900" indent="-3429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bg1">
                    <a:lumMod val="75000"/>
                  </a:schemeClr>
                </a:solidFill>
              </a:rPr>
              <a:t>Wake sampling issue in </a:t>
            </a:r>
            <a:r>
              <a:rPr lang="en-US" sz="2200" dirty="0" err="1">
                <a:solidFill>
                  <a:schemeClr val="bg1">
                    <a:lumMod val="75000"/>
                  </a:schemeClr>
                </a:solidFill>
              </a:rPr>
              <a:t>PyHEADTAIL</a:t>
            </a:r>
            <a:endParaRPr lang="en-US" sz="2200" dirty="0">
              <a:solidFill>
                <a:schemeClr val="bg1">
                  <a:lumMod val="75000"/>
                </a:schemeClr>
              </a:solidFill>
            </a:endParaRPr>
          </a:p>
          <a:p>
            <a:pPr marL="342900" indent="-3429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bg1">
                    <a:lumMod val="75000"/>
                  </a:schemeClr>
                </a:solidFill>
              </a:rPr>
              <a:t>Pre-LS2 results at 160 MeV and 1.4 GeV</a:t>
            </a:r>
          </a:p>
          <a:p>
            <a:pPr marL="342900" indent="-3429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bg1">
                    <a:lumMod val="75000"/>
                  </a:schemeClr>
                </a:solidFill>
              </a:rPr>
              <a:t>Conclusions</a:t>
            </a:r>
            <a:r>
              <a:rPr lang="en-US" sz="2200" dirty="0"/>
              <a:t>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F4F4D3F-1819-274B-8F0C-D31CD1C18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3488C-FE93-4EE1-AA73-46BA3E18667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71585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05642"/>
          </a:xfrm>
          <a:prstGeom prst="rect">
            <a:avLst/>
          </a:prstGeom>
          <a:gradFill flip="none" rotWithShape="1">
            <a:gsLst>
              <a:gs pos="67000">
                <a:srgbClr val="000066">
                  <a:lumMod val="52000"/>
                </a:srgb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13382"/>
            <a:ext cx="8686800" cy="592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n-GB" sz="3000" b="1" dirty="0">
                <a:solidFill>
                  <a:schemeClr val="bg1"/>
                </a:solidFill>
                <a:cs typeface="Arial" pitchFamily="34" charset="0"/>
              </a:rPr>
              <a:t>Prediction with theory at 160 MeV with natural chromaticity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6074534-E4A4-C548-8F82-FCF92DC70197}"/>
              </a:ext>
            </a:extLst>
          </p:cNvPr>
          <p:cNvSpPr txBox="1"/>
          <p:nvPr/>
        </p:nvSpPr>
        <p:spPr>
          <a:xfrm>
            <a:off x="461299" y="4999781"/>
            <a:ext cx="8183880" cy="1323439"/>
          </a:xfrm>
          <a:prstGeom prst="rect">
            <a:avLst/>
          </a:prstGeom>
          <a:ln w="12700">
            <a:solidFill>
              <a:srgbClr val="0000CC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6% larger tune shift in x post-LS2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4% smaller tune shift in y post-LS2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The predicted change by theory is smaller than the best agreement between </a:t>
            </a:r>
            <a:r>
              <a:rPr lang="en-US" sz="2000" dirty="0" err="1"/>
              <a:t>PyHEADTAIL</a:t>
            </a:r>
            <a:r>
              <a:rPr lang="en-US" sz="2000" dirty="0"/>
              <a:t>, DELPHI, and theory  </a:t>
            </a:r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A67E4A47-32DC-B84F-98A2-7812A7B8DF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3488C-FE93-4EE1-AA73-46BA3E186675}" type="slidenum">
              <a:rPr lang="en-US" smtClean="0"/>
              <a:t>30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1A1B07E-A6E6-5644-B646-3CDBD6D70C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762000"/>
            <a:ext cx="5257800" cy="39433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288BAE6-ACE1-4743-89DE-414E57F3AA99}"/>
              </a:ext>
            </a:extLst>
          </p:cNvPr>
          <p:cNvSpPr txBox="1"/>
          <p:nvPr/>
        </p:nvSpPr>
        <p:spPr>
          <a:xfrm>
            <a:off x="6858000" y="3737758"/>
            <a:ext cx="17686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/>
              <a:t>Courtesy C. </a:t>
            </a:r>
            <a:r>
              <a:rPr lang="en-US" sz="1600" i="1" dirty="0" err="1"/>
              <a:t>Zannini</a:t>
            </a:r>
            <a:endParaRPr lang="en-US" sz="1600" i="1" dirty="0"/>
          </a:p>
        </p:txBody>
      </p:sp>
    </p:spTree>
    <p:extLst>
      <p:ext uri="{BB962C8B-B14F-4D97-AF65-F5344CB8AC3E}">
        <p14:creationId xmlns:p14="http://schemas.microsoft.com/office/powerpoint/2010/main" val="3738480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05642"/>
          </a:xfrm>
          <a:prstGeom prst="rect">
            <a:avLst/>
          </a:prstGeom>
          <a:gradFill flip="none" rotWithShape="1">
            <a:gsLst>
              <a:gs pos="67000">
                <a:srgbClr val="000066">
                  <a:lumMod val="52000"/>
                </a:srgb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0" y="13382"/>
            <a:ext cx="8686800" cy="592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n-GB" sz="3000" b="1" dirty="0">
                <a:solidFill>
                  <a:schemeClr val="bg1"/>
                </a:solidFill>
                <a:cs typeface="Arial" pitchFamily="34" charset="0"/>
              </a:rPr>
              <a:t>Outline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52400" y="990600"/>
            <a:ext cx="8839200" cy="41652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bg1">
                    <a:lumMod val="75000"/>
                  </a:schemeClr>
                </a:solidFill>
              </a:rPr>
              <a:t>Introduction</a:t>
            </a:r>
          </a:p>
          <a:p>
            <a:pPr marL="342900" indent="-3429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bg1">
                    <a:lumMod val="75000"/>
                  </a:schemeClr>
                </a:solidFill>
              </a:rPr>
              <a:t>Frequency analysis: Issues and solutions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FFT and </a:t>
            </a:r>
            <a:r>
              <a:rPr lang="en-US" sz="2000" dirty="0" err="1">
                <a:solidFill>
                  <a:schemeClr val="bg1">
                    <a:lumMod val="75000"/>
                  </a:schemeClr>
                </a:solidFill>
              </a:rPr>
              <a:t>Sussix</a:t>
            </a:r>
            <a:endParaRPr lang="en-US" sz="20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Multi-BPM</a:t>
            </a:r>
          </a:p>
          <a:p>
            <a:pPr marL="342900" indent="-342900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bg1">
                    <a:lumMod val="75000"/>
                  </a:schemeClr>
                </a:solidFill>
              </a:rPr>
              <a:t>First comparisons between </a:t>
            </a:r>
            <a:r>
              <a:rPr lang="en-US" sz="2200" dirty="0" err="1">
                <a:solidFill>
                  <a:schemeClr val="bg1">
                    <a:lumMod val="75000"/>
                  </a:schemeClr>
                </a:solidFill>
              </a:rPr>
              <a:t>PyHEADTAIL</a:t>
            </a:r>
            <a:r>
              <a:rPr lang="en-US" sz="2200" dirty="0">
                <a:solidFill>
                  <a:schemeClr val="bg1">
                    <a:lumMod val="75000"/>
                  </a:schemeClr>
                </a:solidFill>
              </a:rPr>
              <a:t>, DELPHI, and theory with 0 chromaticity</a:t>
            </a:r>
          </a:p>
          <a:p>
            <a:pPr marL="342900" indent="-3429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bg1">
                    <a:lumMod val="75000"/>
                  </a:schemeClr>
                </a:solidFill>
              </a:rPr>
              <a:t>Wake sampling issue in </a:t>
            </a:r>
            <a:r>
              <a:rPr lang="en-US" sz="2200" dirty="0" err="1">
                <a:solidFill>
                  <a:schemeClr val="bg1">
                    <a:lumMod val="75000"/>
                  </a:schemeClr>
                </a:solidFill>
              </a:rPr>
              <a:t>PyHEADTAIL</a:t>
            </a:r>
            <a:endParaRPr lang="en-US" sz="2200" dirty="0">
              <a:solidFill>
                <a:schemeClr val="bg1">
                  <a:lumMod val="75000"/>
                </a:schemeClr>
              </a:solidFill>
            </a:endParaRPr>
          </a:p>
          <a:p>
            <a:pPr marL="342900" indent="-3429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bg1">
                    <a:lumMod val="75000"/>
                  </a:schemeClr>
                </a:solidFill>
              </a:rPr>
              <a:t>Pre-LS2 results at 160 MeV and 1.4 GeV</a:t>
            </a:r>
          </a:p>
          <a:p>
            <a:pPr marL="342900" indent="-3429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Conclusions </a:t>
            </a:r>
          </a:p>
          <a:p>
            <a:pPr marL="342900" indent="-342900"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en-US" sz="2200" dirty="0"/>
          </a:p>
          <a:p>
            <a:pPr marL="342900" indent="-342900"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en-US" sz="22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F4F4D3F-1819-274B-8F0C-D31CD1C18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3488C-FE93-4EE1-AA73-46BA3E186675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90228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05642"/>
          </a:xfrm>
          <a:prstGeom prst="rect">
            <a:avLst/>
          </a:prstGeom>
          <a:gradFill flip="none" rotWithShape="1">
            <a:gsLst>
              <a:gs pos="67000">
                <a:srgbClr val="000066">
                  <a:lumMod val="52000"/>
                </a:srgb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0" y="13382"/>
            <a:ext cx="8686800" cy="592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n-GB" sz="3000" b="1" dirty="0">
                <a:solidFill>
                  <a:schemeClr val="bg1"/>
                </a:solidFill>
                <a:cs typeface="Arial" pitchFamily="34" charset="0"/>
              </a:rPr>
              <a:t>Conclusions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52400" y="990600"/>
            <a:ext cx="8839200" cy="57964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Resolution of FFT is not good enough for the PSB due to fast decoherence (combination of wake and high natural chromaticity)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 err="1"/>
              <a:t>Sussix</a:t>
            </a:r>
            <a:r>
              <a:rPr lang="en-US" sz="2200" dirty="0"/>
              <a:t>/NAFF can get good enough resolution by using the multi-BPM method</a:t>
            </a:r>
          </a:p>
          <a:p>
            <a:pPr marL="342900" indent="-3429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2200" dirty="0" err="1"/>
              <a:t>PyHEADTAIL</a:t>
            </a:r>
            <a:r>
              <a:rPr lang="en-US" sz="2200" dirty="0"/>
              <a:t> was overestimating the tune shift slopes due to insufficient wake resolution around t = 0s</a:t>
            </a:r>
          </a:p>
          <a:p>
            <a:pPr marL="800100" lvl="1" indent="-3429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Significant improvement by increasing the slice number to 20000 </a:t>
            </a:r>
          </a:p>
          <a:p>
            <a:pPr marL="800100" lvl="1" indent="-3429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However, the number of macroparticles/slice is very low </a:t>
            </a:r>
          </a:p>
          <a:p>
            <a:pPr marL="800100" lvl="1" indent="-3429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This might lead to numerical issues in some cases</a:t>
            </a:r>
          </a:p>
          <a:p>
            <a:pPr marL="342900" indent="-342900">
              <a:spcBef>
                <a:spcPts val="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First comparisons between </a:t>
            </a:r>
            <a:r>
              <a:rPr lang="en-US" sz="2200" dirty="0" err="1"/>
              <a:t>PyHEADTAIL</a:t>
            </a:r>
            <a:r>
              <a:rPr lang="en-US" sz="2200" dirty="0"/>
              <a:t>, DELPHI, and theory for 0 chromaticity. DELPHI and theory agree within 10%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 err="1"/>
              <a:t>PyHEADTAIL</a:t>
            </a:r>
            <a:r>
              <a:rPr lang="en-US" sz="2200" dirty="0"/>
              <a:t> agrees within 13% at 160 MeV and 50% at 1.4 GeV (pre-LS2)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The predicted theoretical slopes post-LS2 vary only by ~4 - 6% </a:t>
            </a:r>
          </a:p>
          <a:p>
            <a:pPr marL="342900" indent="-342900"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en-US" sz="2200" dirty="0"/>
          </a:p>
          <a:p>
            <a:pPr marL="342900" indent="-342900"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en-US" sz="22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F4F4D3F-1819-274B-8F0C-D31CD1C18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3488C-FE93-4EE1-AA73-46BA3E186675}" type="slidenum">
              <a:rPr lang="en-US" smtClean="0"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89208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05642"/>
          </a:xfrm>
          <a:prstGeom prst="rect">
            <a:avLst/>
          </a:prstGeom>
          <a:gradFill flip="none" rotWithShape="1">
            <a:gsLst>
              <a:gs pos="67000">
                <a:srgbClr val="000066">
                  <a:lumMod val="52000"/>
                </a:srgb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0" y="13382"/>
            <a:ext cx="8686800" cy="592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n-GB" sz="3000" b="1" dirty="0">
                <a:solidFill>
                  <a:schemeClr val="bg1"/>
                </a:solidFill>
                <a:cs typeface="Arial" pitchFamily="34" charset="0"/>
              </a:rPr>
              <a:t>Introduction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52400" y="990600"/>
            <a:ext cx="8839200" cy="40421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Action to discuss impedance-induced observables pre- and post- LS2 in May</a:t>
            </a:r>
          </a:p>
          <a:p>
            <a:pPr marL="342900" indent="-3429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Tune shift with intensity simulations for the PSB at several energies </a:t>
            </a:r>
          </a:p>
          <a:p>
            <a:pPr marL="800100" lvl="1" indent="-3429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160 MeV, 1 GeV, 1.4 GeV, and 2 GeV</a:t>
            </a:r>
          </a:p>
          <a:p>
            <a:pPr marL="342900" indent="-3429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Tune shift vs. intensity measurements and/or simulations are one of the</a:t>
            </a:r>
            <a:br>
              <a:rPr lang="en-US" sz="2200" dirty="0"/>
            </a:br>
            <a:r>
              <a:rPr lang="en-US" sz="2200" dirty="0"/>
              <a:t>most common observables in accelerators worldwide </a:t>
            </a:r>
          </a:p>
          <a:p>
            <a:pPr marL="342900" indent="-3429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Did such studies already for the CLIC DRs, ALBA, Diamond, PS and it was a straightforward and quick analysis</a:t>
            </a:r>
          </a:p>
          <a:p>
            <a:pPr marL="342900" indent="-3429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But the PSB puts macroparticle codes such as </a:t>
            </a:r>
            <a:r>
              <a:rPr lang="en-US" sz="2200" dirty="0" err="1"/>
              <a:t>PyHEADTAIL</a:t>
            </a:r>
            <a:r>
              <a:rPr lang="en-US" sz="2200" dirty="0"/>
              <a:t> to the challenge (low beta machine, multiturn wake effects, indirect space charge etc.)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F4F4D3F-1819-274B-8F0C-D31CD1C18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3488C-FE93-4EE1-AA73-46BA3E18667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335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05642"/>
          </a:xfrm>
          <a:prstGeom prst="rect">
            <a:avLst/>
          </a:prstGeom>
          <a:gradFill flip="none" rotWithShape="1">
            <a:gsLst>
              <a:gs pos="67000">
                <a:srgbClr val="000066">
                  <a:lumMod val="52000"/>
                </a:srgb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0" y="13382"/>
            <a:ext cx="8686800" cy="592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n-GB" sz="3000" b="1" dirty="0">
                <a:solidFill>
                  <a:schemeClr val="bg1"/>
                </a:solidFill>
                <a:cs typeface="Arial" pitchFamily="34" charset="0"/>
              </a:rPr>
              <a:t>Tune shift measurements at 160 MeV (pre-LS2)</a:t>
            </a:r>
          </a:p>
        </p:txBody>
      </p:sp>
      <p:pic>
        <p:nvPicPr>
          <p:cNvPr id="10" name="Content Placeholder 4"/>
          <p:cNvPicPr>
            <a:picLocks noGrp="1" noChangeAspect="1"/>
          </p:cNvPicPr>
          <p:nvPr>
            <p:ph sz="half" idx="4294967295"/>
          </p:nvPr>
        </p:nvPicPr>
        <p:blipFill rotWithShape="1">
          <a:blip r:embed="rId2"/>
          <a:srcRect l="1717" t="2242" r="2067" b="2458"/>
          <a:stretch/>
        </p:blipFill>
        <p:spPr>
          <a:xfrm>
            <a:off x="1" y="1739537"/>
            <a:ext cx="6172200" cy="4585063"/>
          </a:xfrm>
          <a:prstGeom prst="rect">
            <a:avLst/>
          </a:prstGeom>
          <a:ln>
            <a:noFill/>
          </a:ln>
        </p:spPr>
      </p:pic>
      <p:sp>
        <p:nvSpPr>
          <p:cNvPr id="13" name="TextBox 12"/>
          <p:cNvSpPr txBox="1"/>
          <p:nvPr/>
        </p:nvSpPr>
        <p:spPr>
          <a:xfrm rot="1235994">
            <a:off x="6919442" y="1029546"/>
            <a:ext cx="2191754" cy="58477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i="1" dirty="0"/>
              <a:t>T. </a:t>
            </a:r>
            <a:r>
              <a:rPr lang="en-US" sz="1600" i="1" dirty="0" err="1"/>
              <a:t>Rijoff</a:t>
            </a:r>
            <a:r>
              <a:rPr lang="en-US" sz="1600" i="1" dirty="0"/>
              <a:t> </a:t>
            </a:r>
            <a:r>
              <a:rPr lang="en-US" sz="1600" i="1" dirty="0">
                <a:hlinkClick r:id="rId3"/>
              </a:rPr>
              <a:t>Presented </a:t>
            </a:r>
            <a:r>
              <a:rPr lang="en-US" sz="1600" i="1" dirty="0"/>
              <a:t>in the</a:t>
            </a:r>
            <a:br>
              <a:rPr lang="en-US" sz="1600" i="1" dirty="0"/>
            </a:br>
            <a:r>
              <a:rPr lang="en-US" sz="1600" i="1" dirty="0"/>
              <a:t>145</a:t>
            </a:r>
            <a:r>
              <a:rPr lang="en-US" sz="1600" i="1" baseline="30000" dirty="0"/>
              <a:t>th</a:t>
            </a:r>
            <a:r>
              <a:rPr lang="en-US" sz="1600" i="1" dirty="0"/>
              <a:t> HSC meeting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187139E-B445-0249-AE98-036D873185D5}"/>
              </a:ext>
            </a:extLst>
          </p:cNvPr>
          <p:cNvSpPr txBox="1"/>
          <p:nvPr/>
        </p:nvSpPr>
        <p:spPr>
          <a:xfrm>
            <a:off x="195256" y="838200"/>
            <a:ext cx="65719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Comparison of measurements with theory (analytical </a:t>
            </a:r>
          </a:p>
          <a:p>
            <a:r>
              <a:rPr lang="en-US" sz="2000" dirty="0"/>
              <a:t>formula from Chao adjusted by Carlo to account for low beta)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0A841F7-5869-4146-AEBD-2AED8E9B6077}"/>
              </a:ext>
            </a:extLst>
          </p:cNvPr>
          <p:cNvSpPr txBox="1"/>
          <p:nvPr/>
        </p:nvSpPr>
        <p:spPr>
          <a:xfrm>
            <a:off x="6096000" y="3352800"/>
            <a:ext cx="2971799" cy="1477328"/>
          </a:xfrm>
          <a:prstGeom prst="rect">
            <a:avLst/>
          </a:prstGeom>
          <a:ln w="12700">
            <a:solidFill>
              <a:srgbClr val="0000CC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PSB tune shift measurements realized in the past by B. Jones, K. Li, N. </a:t>
            </a:r>
            <a:r>
              <a:rPr lang="en-US" dirty="0" err="1"/>
              <a:t>Mounet</a:t>
            </a:r>
            <a:r>
              <a:rPr lang="en-US" dirty="0"/>
              <a:t>, D. </a:t>
            </a:r>
            <a:r>
              <a:rPr lang="en-US" dirty="0" err="1"/>
              <a:t>Quatraro</a:t>
            </a:r>
            <a:r>
              <a:rPr lang="en-US" dirty="0"/>
              <a:t>, T. </a:t>
            </a:r>
            <a:r>
              <a:rPr lang="en-US" dirty="0" err="1"/>
              <a:t>Rijoff</a:t>
            </a:r>
            <a:r>
              <a:rPr lang="en-US" dirty="0"/>
              <a:t>, G. </a:t>
            </a:r>
            <a:r>
              <a:rPr lang="en-US" dirty="0" err="1"/>
              <a:t>Rumolo</a:t>
            </a:r>
            <a:r>
              <a:rPr lang="en-US" dirty="0"/>
              <a:t>, C. </a:t>
            </a:r>
            <a:r>
              <a:rPr lang="en-US" dirty="0" err="1"/>
              <a:t>Zannini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24325E-08EE-A547-91CE-678CC5F524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3488C-FE93-4EE1-AA73-46BA3E18667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50327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05642"/>
          </a:xfrm>
          <a:prstGeom prst="rect">
            <a:avLst/>
          </a:prstGeom>
          <a:gradFill flip="none" rotWithShape="1">
            <a:gsLst>
              <a:gs pos="67000">
                <a:srgbClr val="000066">
                  <a:lumMod val="52000"/>
                </a:srgb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0" y="13382"/>
            <a:ext cx="8686800" cy="592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n-GB" sz="3000" b="1" dirty="0">
                <a:solidFill>
                  <a:schemeClr val="bg1"/>
                </a:solidFill>
                <a:cs typeface="Arial" pitchFamily="34" charset="0"/>
              </a:rPr>
              <a:t>Horizontal tune shift at 160 MeV (pre-LS2)</a:t>
            </a:r>
          </a:p>
        </p:txBody>
      </p:sp>
      <p:sp>
        <p:nvSpPr>
          <p:cNvPr id="12" name="Segnaposto contenuto 5">
            <a:extLst>
              <a:ext uri="{FF2B5EF4-FFF2-40B4-BE49-F238E27FC236}">
                <a16:creationId xmlns:a16="http://schemas.microsoft.com/office/drawing/2014/main" id="{E9F599B0-50A5-6F44-9876-812D40DE63A5}"/>
              </a:ext>
            </a:extLst>
          </p:cNvPr>
          <p:cNvSpPr txBox="1">
            <a:spLocks/>
          </p:cNvSpPr>
          <p:nvPr/>
        </p:nvSpPr>
        <p:spPr>
          <a:xfrm>
            <a:off x="5791200" y="2170045"/>
            <a:ext cx="3352800" cy="32004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00099"/>
              </a:buClr>
              <a:buSzPct val="130000"/>
            </a:pPr>
            <a:r>
              <a:rPr lang="en-GB" sz="2000" dirty="0"/>
              <a:t>Simulation with full impedance model (dipolar &amp; quadrupolar)</a:t>
            </a:r>
            <a:endParaRPr lang="en-GB" sz="2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>
              <a:buClr>
                <a:srgbClr val="000099"/>
              </a:buClr>
              <a:buSzPct val="130000"/>
            </a:pPr>
            <a:r>
              <a:rPr lang="en-GB" sz="2000" dirty="0"/>
              <a:t>33000 turns, non-linear motion, parabolic bunch, no kick, 150 turns multiturn wakes, 4 x 10</a:t>
            </a:r>
            <a:r>
              <a:rPr lang="en-GB" sz="2000" baseline="30000" dirty="0"/>
              <a:t>6</a:t>
            </a:r>
            <a:r>
              <a:rPr lang="en-GB" sz="2000" dirty="0"/>
              <a:t> macroparticles (</a:t>
            </a:r>
            <a:r>
              <a:rPr lang="en-GB" sz="2000" dirty="0" err="1"/>
              <a:t>mp</a:t>
            </a:r>
            <a:r>
              <a:rPr lang="en-GB" sz="2000" dirty="0"/>
              <a:t>), 3000 slices, ±3</a:t>
            </a:r>
            <a:r>
              <a:rPr lang="el-GR" sz="2000" dirty="0"/>
              <a:t>σ</a:t>
            </a:r>
            <a:r>
              <a:rPr lang="en-US" sz="2000" dirty="0"/>
              <a:t> </a:t>
            </a:r>
          </a:p>
          <a:p>
            <a:pPr>
              <a:buClr>
                <a:srgbClr val="000099"/>
              </a:buClr>
              <a:buSzPct val="130000"/>
            </a:pPr>
            <a:r>
              <a:rPr lang="en-US" sz="2000" dirty="0"/>
              <a:t>~11% difference in the slopes</a:t>
            </a:r>
            <a:endParaRPr lang="en-GB" sz="2000" dirty="0"/>
          </a:p>
          <a:p>
            <a:pPr marL="0" indent="0">
              <a:buClr>
                <a:srgbClr val="000099"/>
              </a:buClr>
              <a:buSzPct val="130000"/>
              <a:buNone/>
            </a:pPr>
            <a:endParaRPr lang="en-GB" sz="2000" dirty="0"/>
          </a:p>
          <a:p>
            <a:pPr marL="0" indent="0">
              <a:buClr>
                <a:srgbClr val="000099"/>
              </a:buClr>
              <a:buSzPct val="130000"/>
              <a:buNone/>
            </a:pPr>
            <a:endParaRPr lang="en-GB" sz="2000" dirty="0"/>
          </a:p>
          <a:p>
            <a:pPr marL="0" indent="0">
              <a:buClr>
                <a:srgbClr val="000099"/>
              </a:buClr>
              <a:buSzPct val="130000"/>
              <a:buNone/>
            </a:pPr>
            <a:endParaRPr lang="en-GB" sz="2000" dirty="0"/>
          </a:p>
          <a:p>
            <a:pPr marL="0" indent="0">
              <a:buClr>
                <a:srgbClr val="000099"/>
              </a:buClr>
              <a:buSzPct val="130000"/>
              <a:buNone/>
            </a:pPr>
            <a:endParaRPr lang="en-GB" sz="2000" dirty="0"/>
          </a:p>
          <a:p>
            <a:pPr marL="0" indent="0">
              <a:buClr>
                <a:srgbClr val="000099"/>
              </a:buClr>
              <a:buSzPct val="130000"/>
              <a:buNone/>
            </a:pPr>
            <a:endParaRPr lang="en-GB" sz="2000" dirty="0"/>
          </a:p>
          <a:p>
            <a:pPr marL="0" indent="0">
              <a:buClr>
                <a:srgbClr val="000099"/>
              </a:buClr>
              <a:buSzPct val="130000"/>
              <a:buNone/>
            </a:pPr>
            <a:endParaRPr lang="en-GB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381000" y="6096000"/>
            <a:ext cx="63413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Focus was put on the horizontal plane due to the instability</a:t>
            </a:r>
          </a:p>
        </p:txBody>
      </p:sp>
      <p:sp>
        <p:nvSpPr>
          <p:cNvPr id="10" name="TextBox 9"/>
          <p:cNvSpPr txBox="1"/>
          <p:nvPr/>
        </p:nvSpPr>
        <p:spPr>
          <a:xfrm rot="1160159">
            <a:off x="7030469" y="993153"/>
            <a:ext cx="2075248" cy="58477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i="1" dirty="0">
                <a:hlinkClick r:id="rId3"/>
              </a:rPr>
              <a:t>Presented </a:t>
            </a:r>
            <a:r>
              <a:rPr lang="en-US" sz="1600" i="1" dirty="0"/>
              <a:t>in the 182</a:t>
            </a:r>
            <a:r>
              <a:rPr lang="en-US" sz="1600" i="1" baseline="30000" dirty="0"/>
              <a:t>nd</a:t>
            </a:r>
            <a:r>
              <a:rPr lang="en-US" sz="1600" i="1" dirty="0"/>
              <a:t> </a:t>
            </a:r>
            <a:br>
              <a:rPr lang="en-US" sz="1600" i="1" dirty="0"/>
            </a:br>
            <a:r>
              <a:rPr lang="en-US" sz="1600" i="1" dirty="0"/>
              <a:t>HSC meeting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CCD760B-4AB8-3748-8013-6624F2476F44}"/>
              </a:ext>
            </a:extLst>
          </p:cNvPr>
          <p:cNvSpPr txBox="1"/>
          <p:nvPr/>
        </p:nvSpPr>
        <p:spPr>
          <a:xfrm>
            <a:off x="381000" y="892314"/>
            <a:ext cx="585647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Extensive macroparticle simulations with </a:t>
            </a:r>
            <a:r>
              <a:rPr lang="en-US" sz="2000" dirty="0" err="1"/>
              <a:t>PyHEADTAIL</a:t>
            </a:r>
            <a:br>
              <a:rPr lang="en-US" sz="2000" dirty="0"/>
            </a:br>
            <a:r>
              <a:rPr lang="en-US" sz="2000" dirty="0"/>
              <a:t>were done for the horizontal instability studies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6018E3-24BC-DF48-AF64-F36E970B62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3488C-FE93-4EE1-AA73-46BA3E186675}" type="slidenum">
              <a:rPr lang="en-US" smtClean="0"/>
              <a:t>6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E945C78-F3C9-6747-A261-728766DB9098}"/>
              </a:ext>
            </a:extLst>
          </p:cNvPr>
          <p:cNvGrpSpPr/>
          <p:nvPr/>
        </p:nvGrpSpPr>
        <p:grpSpPr>
          <a:xfrm>
            <a:off x="0" y="2059386"/>
            <a:ext cx="5715000" cy="3810000"/>
            <a:chOff x="0" y="1828800"/>
            <a:chExt cx="5715000" cy="3810000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280" t="8532" r="7924"/>
            <a:stretch/>
          </p:blipFill>
          <p:spPr>
            <a:xfrm>
              <a:off x="354422" y="1828800"/>
              <a:ext cx="5360578" cy="3810000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D8687943-1F17-A84D-AA91-D2BE211DAC4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5833" r="95370" b="44445"/>
            <a:stretch/>
          </p:blipFill>
          <p:spPr>
            <a:xfrm>
              <a:off x="0" y="3276600"/>
              <a:ext cx="326578" cy="45719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993955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05642"/>
          </a:xfrm>
          <a:prstGeom prst="rect">
            <a:avLst/>
          </a:prstGeom>
          <a:gradFill flip="none" rotWithShape="1">
            <a:gsLst>
              <a:gs pos="67000">
                <a:srgbClr val="000066">
                  <a:lumMod val="52000"/>
                </a:srgb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0" y="13382"/>
            <a:ext cx="8686800" cy="592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n-GB" sz="3000" b="1" dirty="0">
                <a:solidFill>
                  <a:schemeClr val="bg1"/>
                </a:solidFill>
                <a:cs typeface="Arial" pitchFamily="34" charset="0"/>
              </a:rPr>
              <a:t>Outline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52400" y="990600"/>
            <a:ext cx="8839200" cy="38266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bg1">
                    <a:lumMod val="75000"/>
                  </a:schemeClr>
                </a:solidFill>
              </a:rPr>
              <a:t>Introduction</a:t>
            </a:r>
          </a:p>
          <a:p>
            <a:pPr marL="342900" indent="-3429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Frequency analysis: Issues and solutions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FFT and </a:t>
            </a:r>
            <a:r>
              <a:rPr lang="en-US" sz="2000" dirty="0" err="1"/>
              <a:t>Sussix</a:t>
            </a:r>
            <a:endParaRPr lang="en-US" sz="2000" dirty="0">
              <a:solidFill>
                <a:schemeClr val="bg1">
                  <a:lumMod val="75000"/>
                </a:schemeClr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Multi-BPM</a:t>
            </a:r>
          </a:p>
          <a:p>
            <a:pPr marL="342900" indent="-342900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bg1">
                    <a:lumMod val="75000"/>
                  </a:schemeClr>
                </a:solidFill>
              </a:rPr>
              <a:t>First comparisons between </a:t>
            </a:r>
            <a:r>
              <a:rPr lang="en-US" sz="2200" dirty="0" err="1">
                <a:solidFill>
                  <a:schemeClr val="bg1">
                    <a:lumMod val="75000"/>
                  </a:schemeClr>
                </a:solidFill>
              </a:rPr>
              <a:t>PyHEADTAIL</a:t>
            </a:r>
            <a:r>
              <a:rPr lang="en-US" sz="2200" dirty="0">
                <a:solidFill>
                  <a:schemeClr val="bg1">
                    <a:lumMod val="75000"/>
                  </a:schemeClr>
                </a:solidFill>
              </a:rPr>
              <a:t>, DELPHI, and theory</a:t>
            </a:r>
          </a:p>
          <a:p>
            <a:pPr marL="342900" indent="-3429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bg1">
                    <a:lumMod val="75000"/>
                  </a:schemeClr>
                </a:solidFill>
              </a:rPr>
              <a:t>Wake sampling issue in </a:t>
            </a:r>
            <a:r>
              <a:rPr lang="en-US" sz="2200" dirty="0" err="1">
                <a:solidFill>
                  <a:schemeClr val="bg1">
                    <a:lumMod val="75000"/>
                  </a:schemeClr>
                </a:solidFill>
              </a:rPr>
              <a:t>PyHEADTAIL</a:t>
            </a:r>
            <a:endParaRPr lang="en-US" sz="2200" dirty="0">
              <a:solidFill>
                <a:schemeClr val="bg1">
                  <a:lumMod val="75000"/>
                </a:schemeClr>
              </a:solidFill>
            </a:endParaRPr>
          </a:p>
          <a:p>
            <a:pPr marL="342900" indent="-3429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bg1">
                    <a:lumMod val="75000"/>
                  </a:schemeClr>
                </a:solidFill>
              </a:rPr>
              <a:t>Pre-LS2 results at 160 MeV and 1.4 GeV</a:t>
            </a:r>
          </a:p>
          <a:p>
            <a:pPr marL="342900" indent="-3429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bg1">
                    <a:lumMod val="75000"/>
                  </a:schemeClr>
                </a:solidFill>
              </a:rPr>
              <a:t>Conclusions</a:t>
            </a:r>
            <a:r>
              <a:rPr lang="en-US" sz="2200" dirty="0"/>
              <a:t> </a:t>
            </a:r>
            <a:r>
              <a:rPr lang="en-US" sz="2200" dirty="0">
                <a:solidFill>
                  <a:schemeClr val="bg1">
                    <a:lumMod val="75000"/>
                  </a:schemeClr>
                </a:solidFill>
              </a:rPr>
              <a:t> </a:t>
            </a:r>
          </a:p>
          <a:p>
            <a:pPr marL="342900" indent="-342900"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en-US" sz="2200" dirty="0"/>
          </a:p>
          <a:p>
            <a:pPr marL="342900" indent="-342900"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en-US" sz="22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F4F4D3F-1819-274B-8F0C-D31CD1C18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3488C-FE93-4EE1-AA73-46BA3E18667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5438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05642"/>
          </a:xfrm>
          <a:prstGeom prst="rect">
            <a:avLst/>
          </a:prstGeom>
          <a:gradFill flip="none" rotWithShape="1">
            <a:gsLst>
              <a:gs pos="67000">
                <a:srgbClr val="000066">
                  <a:lumMod val="52000"/>
                </a:srgb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0" y="13382"/>
            <a:ext cx="8686800" cy="592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n-GB" sz="3000" b="1" dirty="0">
                <a:solidFill>
                  <a:schemeClr val="bg1"/>
                </a:solidFill>
                <a:cs typeface="Arial" pitchFamily="34" charset="0"/>
              </a:rPr>
              <a:t>Vertical tune shift at 160 MeV (pre-LS2)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3867" y="5692914"/>
            <a:ext cx="7876772" cy="707886"/>
          </a:xfrm>
          <a:prstGeom prst="rect">
            <a:avLst/>
          </a:prstGeom>
          <a:noFill/>
          <a:ln w="12700">
            <a:solidFill>
              <a:srgbClr val="0000CC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/>
              <a:t>For the vertical plane, doing FFT for 33000 turns without kick did not yield</a:t>
            </a:r>
            <a:br>
              <a:rPr lang="en-US" sz="2000" dirty="0"/>
            </a:br>
            <a:r>
              <a:rPr lang="en-US" sz="2000" dirty="0"/>
              <a:t>good agreement </a:t>
            </a:r>
            <a:r>
              <a:rPr lang="en-US" sz="2000" dirty="0">
                <a:sym typeface="Wingdings" pitchFamily="2" charset="2"/>
              </a:rPr>
              <a:t> Next step:</a:t>
            </a:r>
            <a:r>
              <a:rPr lang="en-US" sz="2000" dirty="0"/>
              <a:t> apply initial kick 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7A8EB94-F9D7-DE46-8987-9FDDF2FF64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3488C-FE93-4EE1-AA73-46BA3E186675}" type="slidenum">
              <a:rPr lang="en-US" smtClean="0"/>
              <a:t>8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D91CAEC-F23C-844E-8968-CE357F2DA7EB}"/>
              </a:ext>
            </a:extLst>
          </p:cNvPr>
          <p:cNvGrpSpPr/>
          <p:nvPr/>
        </p:nvGrpSpPr>
        <p:grpSpPr>
          <a:xfrm>
            <a:off x="101047" y="1295400"/>
            <a:ext cx="5613953" cy="4064000"/>
            <a:chOff x="101047" y="1295400"/>
            <a:chExt cx="5613953" cy="406400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250" r="6250"/>
            <a:stretch/>
          </p:blipFill>
          <p:spPr>
            <a:xfrm>
              <a:off x="380999" y="1295400"/>
              <a:ext cx="5334001" cy="4064000"/>
            </a:xfrm>
            <a:prstGeom prst="rect">
              <a:avLst/>
            </a:prstGeom>
          </p:spPr>
        </p:pic>
        <p:pic>
          <p:nvPicPr>
            <p:cNvPr id="8" name="Content Placeholder 2">
              <a:extLst>
                <a:ext uri="{FF2B5EF4-FFF2-40B4-BE49-F238E27FC236}">
                  <a16:creationId xmlns:a16="http://schemas.microsoft.com/office/drawing/2014/main" id="{16DEA0C0-08CE-D04D-8B89-5391DE8E97D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60" t="46356" r="93677" b="42055"/>
            <a:stretch/>
          </p:blipFill>
          <p:spPr>
            <a:xfrm>
              <a:off x="101047" y="3162300"/>
              <a:ext cx="266700" cy="533400"/>
            </a:xfrm>
            <a:prstGeom prst="rect">
              <a:avLst/>
            </a:prstGeom>
          </p:spPr>
        </p:pic>
      </p:grpSp>
      <p:sp>
        <p:nvSpPr>
          <p:cNvPr id="10" name="Segnaposto contenuto 5">
            <a:extLst>
              <a:ext uri="{FF2B5EF4-FFF2-40B4-BE49-F238E27FC236}">
                <a16:creationId xmlns:a16="http://schemas.microsoft.com/office/drawing/2014/main" id="{9F2CE1B3-DDAD-B247-B3CF-C1DFC00FF5FA}"/>
              </a:ext>
            </a:extLst>
          </p:cNvPr>
          <p:cNvSpPr txBox="1">
            <a:spLocks/>
          </p:cNvSpPr>
          <p:nvPr/>
        </p:nvSpPr>
        <p:spPr>
          <a:xfrm>
            <a:off x="5791200" y="2209800"/>
            <a:ext cx="3352800" cy="32004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00099"/>
              </a:buClr>
              <a:buSzPct val="130000"/>
            </a:pPr>
            <a:r>
              <a:rPr lang="en-GB" sz="2000" dirty="0" err="1">
                <a:solidFill>
                  <a:srgbClr val="FF0000"/>
                </a:solidFill>
              </a:rPr>
              <a:t>PyHEADTAIL</a:t>
            </a:r>
            <a:r>
              <a:rPr lang="en-GB" sz="2000" dirty="0">
                <a:solidFill>
                  <a:srgbClr val="FF0000"/>
                </a:solidFill>
              </a:rPr>
              <a:t> simulation</a:t>
            </a:r>
            <a:r>
              <a:rPr lang="en-GB" sz="2000" dirty="0"/>
              <a:t> with full impedance model (dipolar &amp; quadrupolar)</a:t>
            </a:r>
            <a:endParaRPr lang="en-GB" sz="2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>
              <a:buClr>
                <a:srgbClr val="000099"/>
              </a:buClr>
              <a:buSzPct val="130000"/>
            </a:pPr>
            <a:r>
              <a:rPr lang="en-GB" sz="2000" dirty="0"/>
              <a:t>33000 turns, non-linear motion, parabolic bunch, no kick, 150 turns multiturn wakes, 4 x 10</a:t>
            </a:r>
            <a:r>
              <a:rPr lang="en-GB" sz="2000" baseline="30000" dirty="0"/>
              <a:t>6</a:t>
            </a:r>
            <a:r>
              <a:rPr lang="en-GB" sz="2000" dirty="0"/>
              <a:t> macroparticles (</a:t>
            </a:r>
            <a:r>
              <a:rPr lang="en-GB" sz="2000" dirty="0" err="1"/>
              <a:t>mp</a:t>
            </a:r>
            <a:r>
              <a:rPr lang="en-GB" sz="2000" dirty="0"/>
              <a:t>), 3000 slices, ±3</a:t>
            </a:r>
            <a:r>
              <a:rPr lang="el-GR" sz="2000" dirty="0"/>
              <a:t>σ</a:t>
            </a:r>
            <a:r>
              <a:rPr lang="en-US" sz="2000" dirty="0"/>
              <a:t> </a:t>
            </a:r>
            <a:endParaRPr lang="en-GB" sz="2000" dirty="0"/>
          </a:p>
          <a:p>
            <a:pPr marL="0" indent="0">
              <a:buClr>
                <a:srgbClr val="000099"/>
              </a:buClr>
              <a:buSzPct val="130000"/>
              <a:buNone/>
            </a:pPr>
            <a:endParaRPr lang="en-GB" sz="2000" dirty="0"/>
          </a:p>
          <a:p>
            <a:pPr marL="0" indent="0">
              <a:buClr>
                <a:srgbClr val="000099"/>
              </a:buClr>
              <a:buSzPct val="130000"/>
              <a:buNone/>
            </a:pPr>
            <a:endParaRPr lang="en-GB" sz="2000" dirty="0"/>
          </a:p>
          <a:p>
            <a:pPr marL="0" indent="0">
              <a:buClr>
                <a:srgbClr val="000099"/>
              </a:buClr>
              <a:buSzPct val="130000"/>
              <a:buNone/>
            </a:pPr>
            <a:endParaRPr lang="en-GB" sz="2000" dirty="0"/>
          </a:p>
          <a:p>
            <a:pPr marL="0" indent="0">
              <a:buClr>
                <a:srgbClr val="000099"/>
              </a:buClr>
              <a:buSzPct val="130000"/>
              <a:buNone/>
            </a:pPr>
            <a:endParaRPr lang="en-GB" sz="2000" dirty="0"/>
          </a:p>
          <a:p>
            <a:pPr marL="0" indent="0">
              <a:buClr>
                <a:srgbClr val="000099"/>
              </a:buClr>
              <a:buSzPct val="130000"/>
              <a:buNone/>
            </a:pPr>
            <a:endParaRPr lang="en-GB" sz="2000" dirty="0"/>
          </a:p>
          <a:p>
            <a:pPr marL="0" indent="0">
              <a:buClr>
                <a:srgbClr val="000099"/>
              </a:buClr>
              <a:buSzPct val="130000"/>
              <a:buNone/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6823232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05642"/>
          </a:xfrm>
          <a:prstGeom prst="rect">
            <a:avLst/>
          </a:prstGeom>
          <a:gradFill flip="none" rotWithShape="1">
            <a:gsLst>
              <a:gs pos="67000">
                <a:srgbClr val="000066">
                  <a:lumMod val="52000"/>
                </a:srgb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97651" y="762000"/>
            <a:ext cx="37647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Initial kick, track for T = 256 turns 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2" t="7708" r="8195"/>
          <a:stretch/>
        </p:blipFill>
        <p:spPr>
          <a:xfrm>
            <a:off x="0" y="1752600"/>
            <a:ext cx="4495800" cy="309261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42968" y="5388114"/>
            <a:ext cx="77640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FFT analysis on the </a:t>
            </a:r>
            <a:r>
              <a:rPr lang="en-US" sz="2000" dirty="0" err="1"/>
              <a:t>PyHEADTAIL</a:t>
            </a:r>
            <a:r>
              <a:rPr lang="en-US" sz="2000" dirty="0"/>
              <a:t> data does not give the expected slope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Same issue at higher energy</a:t>
            </a:r>
          </a:p>
        </p:txBody>
      </p:sp>
      <p:sp>
        <p:nvSpPr>
          <p:cNvPr id="9" name="Rectangle 2">
            <a:extLst>
              <a:ext uri="{FF2B5EF4-FFF2-40B4-BE49-F238E27FC236}">
                <a16:creationId xmlns:a16="http://schemas.microsoft.com/office/drawing/2014/main" id="{F2929961-2673-BF4D-A8D7-67500825E4F3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13382"/>
            <a:ext cx="8686800" cy="592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n-GB" sz="3000" b="1" dirty="0">
                <a:solidFill>
                  <a:schemeClr val="bg1"/>
                </a:solidFill>
                <a:cs typeface="Arial" pitchFamily="34" charset="0"/>
              </a:rPr>
              <a:t>Vertical tune shift with kick (pre-LS2)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D845D3-AF58-FC42-846F-84415EB61A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3488C-FE93-4EE1-AA73-46BA3E186675}" type="slidenum">
              <a:rPr lang="en-US" smtClean="0"/>
              <a:t>9</a:t>
            </a:fld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A9F1341-420F-164D-A687-058D0B9EB03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92" r="8889"/>
          <a:stretch/>
        </p:blipFill>
        <p:spPr>
          <a:xfrm>
            <a:off x="4495800" y="1828800"/>
            <a:ext cx="4572000" cy="3017798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54452FC7-9B38-FF4C-97BF-7147C4708FC4}"/>
              </a:ext>
            </a:extLst>
          </p:cNvPr>
          <p:cNvSpPr txBox="1"/>
          <p:nvPr/>
        </p:nvSpPr>
        <p:spPr>
          <a:xfrm>
            <a:off x="2015345" y="1447800"/>
            <a:ext cx="1032655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160 MeV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9D3D6C1-7413-904B-83B1-4748843B8BD7}"/>
              </a:ext>
            </a:extLst>
          </p:cNvPr>
          <p:cNvSpPr txBox="1"/>
          <p:nvPr/>
        </p:nvSpPr>
        <p:spPr>
          <a:xfrm>
            <a:off x="6739745" y="1447800"/>
            <a:ext cx="922047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1.4 GeV</a:t>
            </a:r>
          </a:p>
        </p:txBody>
      </p:sp>
    </p:spTree>
    <p:extLst>
      <p:ext uri="{BB962C8B-B14F-4D97-AF65-F5344CB8AC3E}">
        <p14:creationId xmlns:p14="http://schemas.microsoft.com/office/powerpoint/2010/main" val="17939291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25496</TotalTime>
  <Words>1628</Words>
  <Application>Microsoft Macintosh PowerPoint</Application>
  <PresentationFormat>On-screen Show (4:3)</PresentationFormat>
  <Paragraphs>240</Paragraphs>
  <Slides>32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5" baseType="lpstr">
      <vt:lpstr>Arial</vt:lpstr>
      <vt:lpstr>Calibri</vt:lpstr>
      <vt:lpstr>Office Theme</vt:lpstr>
      <vt:lpstr>Tune shift simulations for the PSB: lessons learned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Private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Eirini Koukovini Platia</dc:creator>
  <cp:lastModifiedBy>Ειρήνη Κουκοβίνη</cp:lastModifiedBy>
  <cp:revision>370</cp:revision>
  <dcterms:created xsi:type="dcterms:W3CDTF">2020-03-24T16:24:08Z</dcterms:created>
  <dcterms:modified xsi:type="dcterms:W3CDTF">2020-05-12T12:50:22Z</dcterms:modified>
</cp:coreProperties>
</file>