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6"/>
  </p:notesMasterIdLst>
  <p:sldIdLst>
    <p:sldId id="256" r:id="rId3"/>
    <p:sldId id="322" r:id="rId4"/>
    <p:sldId id="321" r:id="rId5"/>
    <p:sldId id="332" r:id="rId6"/>
    <p:sldId id="350" r:id="rId7"/>
    <p:sldId id="334" r:id="rId8"/>
    <p:sldId id="335" r:id="rId9"/>
    <p:sldId id="336" r:id="rId10"/>
    <p:sldId id="337" r:id="rId11"/>
    <p:sldId id="338" r:id="rId12"/>
    <p:sldId id="339" r:id="rId13"/>
    <p:sldId id="340" r:id="rId14"/>
    <p:sldId id="341" r:id="rId15"/>
    <p:sldId id="342" r:id="rId16"/>
    <p:sldId id="343" r:id="rId17"/>
    <p:sldId id="344" r:id="rId18"/>
    <p:sldId id="345" r:id="rId19"/>
    <p:sldId id="346" r:id="rId20"/>
    <p:sldId id="347" r:id="rId21"/>
    <p:sldId id="348" r:id="rId22"/>
    <p:sldId id="349" r:id="rId23"/>
    <p:sldId id="320" r:id="rId24"/>
    <p:sldId id="351" r:id="rId25"/>
  </p:sldIdLst>
  <p:sldSz cx="9144000" cy="6858000" type="screen4x3"/>
  <p:notesSz cx="6746875" cy="98679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buClr>
        <a:srgbClr val="2B519A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CC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384" y="-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746875" cy="98679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210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22700" y="0"/>
            <a:ext cx="29210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1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06463" y="741363"/>
            <a:ext cx="4932362" cy="3698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74688" y="4687888"/>
            <a:ext cx="5395912" cy="4437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l-GR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9372600"/>
            <a:ext cx="29210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22700" y="9372600"/>
            <a:ext cx="2921000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pPr>
              <a:defRPr/>
            </a:pPr>
            <a:fld id="{2E7D5117-DB99-4794-BF26-8F2B68EB00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8D48D37-81CA-452F-B856-7B110D8AB210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46083" name="Text Box 1"/>
          <p:cNvSpPr txBox="1">
            <a:spLocks noChangeArrowheads="1"/>
          </p:cNvSpPr>
          <p:nvPr/>
        </p:nvSpPr>
        <p:spPr bwMode="auto">
          <a:xfrm>
            <a:off x="908050" y="741363"/>
            <a:ext cx="4932363" cy="3698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>
              <a:ea typeface="DejaVu Sans" charset="0"/>
              <a:cs typeface="DejaVu Sans" charset="0"/>
            </a:endParaRPr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body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2FA4B59-746D-434F-9B5A-0434E6D089B0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655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655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4DD3830-E0A1-4B75-974E-A0BC902C670E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66563" name="Text Box 1"/>
          <p:cNvSpPr txBox="1">
            <a:spLocks noChangeArrowheads="1"/>
          </p:cNvSpPr>
          <p:nvPr/>
        </p:nvSpPr>
        <p:spPr bwMode="auto">
          <a:xfrm>
            <a:off x="906463" y="741363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>
              <a:ea typeface="DejaVu Sans" charset="0"/>
              <a:cs typeface="DejaVu Sans" charset="0"/>
            </a:endParaRPr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body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98DC7BA-D3D7-426C-A30F-74ABFE4012C5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675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675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F8DEC6A-882A-4AFC-808F-417BF82EFB26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906463" y="741363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>
              <a:ea typeface="DejaVu Sans" charset="0"/>
              <a:cs typeface="DejaVu Sans" charset="0"/>
            </a:endParaRPr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body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00FEE72-05EA-4E5E-9A4F-6A4F794626C5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696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696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F203B01-15A3-4E6B-BEB6-306D6186E84A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906463" y="741363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>
              <a:ea typeface="DejaVu Sans" charset="0"/>
              <a:cs typeface="DejaVu Sans" charset="0"/>
            </a:endParaRPr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body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36F5987-2CD5-4A00-8DD1-12E9ED128076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906463" y="741363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>
              <a:ea typeface="DejaVu Sans" charset="0"/>
              <a:cs typeface="DejaVu Sans" charset="0"/>
            </a:endParaRPr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body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9A23B3D-5324-4A89-A7CD-9500152BECDA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727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727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59853FB-894F-47B9-A609-DEC07CA63845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737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737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6A99CEC-AA32-4E84-8299-80984D41C0B1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747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747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27AFC35-F4B7-4FF0-AAA5-83D1529A7962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501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501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A65C48D-687B-4434-8A7F-7D44542D96F6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788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788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679F213-58BB-4A8F-8ACC-18DBB0BA3E99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808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809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A77AF4-BFE2-4A53-985A-87F98B4E56C5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691" y="4688287"/>
            <a:ext cx="4945496" cy="4440325"/>
          </a:xfrm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C4855C2-4C7A-4D2D-8DC0-95EF03EA2CC0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906463" y="741363"/>
            <a:ext cx="4933950" cy="3700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>
              <a:ea typeface="DejaVu Sans" charset="0"/>
              <a:cs typeface="DejaVu Sans" charset="0"/>
            </a:endParaRPr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body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B3D4315-FAD9-43BC-932F-82BB8A457523}" type="slidenum">
              <a:rPr lang="en-GB"/>
              <a:pPr/>
              <a:t>5</a:t>
            </a:fld>
            <a:endParaRPr lang="en-GB"/>
          </a:p>
        </p:txBody>
      </p:sp>
      <p:sp>
        <p:nvSpPr>
          <p:cNvPr id="9421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2950"/>
            <a:ext cx="4933950" cy="3700463"/>
          </a:xfrm>
          <a:ln/>
        </p:spPr>
      </p:sp>
      <p:sp>
        <p:nvSpPr>
          <p:cNvPr id="9421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74688" y="4687889"/>
            <a:ext cx="5397500" cy="4438651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DA96BEE-90B7-4879-82DB-D8871D1E91F4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604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604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3450FE5-4F51-438E-866E-A59AA2FA4163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614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614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C30D8A7-F747-41E5-92CD-B440466B6C6D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624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624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4E5A412-A2DA-4DF4-8069-71370F154F76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634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634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36CB165-CC87-4D27-B6DE-2BE3F0D8EB91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645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33950" cy="3700462"/>
          </a:xfrm>
          <a:ln/>
        </p:spPr>
      </p:sp>
      <p:sp>
        <p:nvSpPr>
          <p:cNvPr id="645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4688" y="4687888"/>
            <a:ext cx="5397500" cy="4438650"/>
          </a:xfrm>
          <a:noFill/>
          <a:ln/>
        </p:spPr>
        <p:txBody>
          <a:bodyPr wrap="none" anchor="ctr"/>
          <a:lstStyle/>
          <a:p>
            <a:endParaRPr 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59000" cy="6335713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5713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Τίτλος, Κείμενο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254250" y="66675"/>
            <a:ext cx="6732588" cy="684213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sz="half" idx="1"/>
          </p:nvPr>
        </p:nvSpPr>
        <p:spPr>
          <a:xfrm>
            <a:off x="346075" y="974725"/>
            <a:ext cx="4217988" cy="5427663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7987" cy="5427663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Τίτλος και 4 Αντικεί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sz="quarter"/>
          </p:nvPr>
        </p:nvSpPr>
        <p:spPr>
          <a:xfrm>
            <a:off x="2254250" y="66675"/>
            <a:ext cx="6732588" cy="684213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346075" y="974725"/>
            <a:ext cx="4217988" cy="2636838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quarter" idx="2"/>
          </p:nvPr>
        </p:nvSpPr>
        <p:spPr>
          <a:xfrm>
            <a:off x="4716463" y="974725"/>
            <a:ext cx="4217987" cy="2636838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3"/>
          </p:nvPr>
        </p:nvSpPr>
        <p:spPr>
          <a:xfrm>
            <a:off x="346075" y="3763963"/>
            <a:ext cx="4217988" cy="2638425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716463" y="3763963"/>
            <a:ext cx="4217987" cy="2638425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Τίτλος, Κείμενο και 2 Αντικεί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254250" y="66675"/>
            <a:ext cx="6732588" cy="684213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sz="half" idx="1"/>
          </p:nvPr>
        </p:nvSpPr>
        <p:spPr>
          <a:xfrm>
            <a:off x="346075" y="974725"/>
            <a:ext cx="4217988" cy="5427663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quarter" idx="2"/>
          </p:nvPr>
        </p:nvSpPr>
        <p:spPr>
          <a:xfrm>
            <a:off x="4716463" y="974725"/>
            <a:ext cx="4217987" cy="2636838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3"/>
          </p:nvPr>
        </p:nvSpPr>
        <p:spPr>
          <a:xfrm>
            <a:off x="4716463" y="3763963"/>
            <a:ext cx="4217987" cy="2638425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Προσαρμοσμένη διάταξ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155825" y="2493963"/>
            <a:ext cx="6516688" cy="1074737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7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7987" cy="5427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1A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8375" cy="5427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1029" name="Oval 5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grpSp>
        <p:nvGrpSpPr>
          <p:cNvPr id="1031" name="Group 6"/>
          <p:cNvGrpSpPr>
            <a:grpSpLocks/>
          </p:cNvGrpSpPr>
          <p:nvPr/>
        </p:nvGrpSpPr>
        <p:grpSpPr bwMode="auto">
          <a:xfrm>
            <a:off x="255588" y="644525"/>
            <a:ext cx="3651250" cy="325438"/>
            <a:chOff x="161" y="406"/>
            <a:chExt cx="2300" cy="205"/>
          </a:xfrm>
        </p:grpSpPr>
        <p:sp>
          <p:nvSpPr>
            <p:cNvPr id="3" name="Rectangle 7"/>
            <p:cNvSpPr>
              <a:spLocks noChangeArrowheads="1"/>
            </p:cNvSpPr>
            <p:nvPr/>
          </p:nvSpPr>
          <p:spPr bwMode="auto">
            <a:xfrm>
              <a:off x="161" y="406"/>
              <a:ext cx="2301" cy="20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pPr algn="r">
                <a:spcBef>
                  <a:spcPts val="225"/>
                </a:spcBef>
                <a:buClr>
                  <a:srgbClr val="F1AF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n-GB" sz="900">
                  <a:solidFill>
                    <a:srgbClr val="FFFFFF"/>
                  </a:solidFill>
                </a:rPr>
                <a:t>Enabling Grids for E-sciencE</a:t>
              </a:r>
            </a:p>
          </p:txBody>
        </p:sp>
        <p:sp>
          <p:nvSpPr>
            <p:cNvPr id="4" name="Line 8"/>
            <p:cNvSpPr>
              <a:spLocks noChangeShapeType="1"/>
            </p:cNvSpPr>
            <p:nvPr/>
          </p:nvSpPr>
          <p:spPr bwMode="auto">
            <a:xfrm>
              <a:off x="161" y="406"/>
              <a:ext cx="230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l-GR"/>
            </a:p>
          </p:txBody>
        </p:sp>
        <p:sp>
          <p:nvSpPr>
            <p:cNvPr id="1033" name="Line 9"/>
            <p:cNvSpPr>
              <a:spLocks noChangeShapeType="1"/>
            </p:cNvSpPr>
            <p:nvPr/>
          </p:nvSpPr>
          <p:spPr bwMode="auto">
            <a:xfrm>
              <a:off x="161" y="612"/>
              <a:ext cx="2301" cy="1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l-GR"/>
            </a:p>
          </p:txBody>
        </p:sp>
        <p:sp>
          <p:nvSpPr>
            <p:cNvPr id="5" name="Line 10"/>
            <p:cNvSpPr>
              <a:spLocks noChangeShapeType="1"/>
            </p:cNvSpPr>
            <p:nvPr/>
          </p:nvSpPr>
          <p:spPr bwMode="auto">
            <a:xfrm>
              <a:off x="161" y="406"/>
              <a:ext cx="1" cy="206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l-GR"/>
            </a:p>
          </p:txBody>
        </p:sp>
        <p:sp>
          <p:nvSpPr>
            <p:cNvPr id="1035" name="Line 11"/>
            <p:cNvSpPr>
              <a:spLocks noChangeShapeType="1"/>
            </p:cNvSpPr>
            <p:nvPr/>
          </p:nvSpPr>
          <p:spPr bwMode="auto">
            <a:xfrm>
              <a:off x="2462" y="406"/>
              <a:ext cx="1" cy="206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l-GR"/>
            </a:p>
          </p:txBody>
        </p:sp>
      </p:grpSp>
      <p:sp>
        <p:nvSpPr>
          <p:cNvPr id="1032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2588" cy="684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0" y="6491288"/>
            <a:ext cx="22383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>
                <a:srgbClr val="FFCC66"/>
              </a:buClr>
              <a:buFont typeface="Verdan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200">
                <a:solidFill>
                  <a:srgbClr val="2B519A"/>
                </a:solidFill>
                <a:latin typeface="Verdana" pitchFamily="32" charset="0"/>
              </a:rPr>
              <a:t>INFSO-RI-508833</a:t>
            </a:r>
            <a:r>
              <a:rPr lang="en-US">
                <a:solidFill>
                  <a:srgbClr val="2B519A"/>
                </a:solidFill>
                <a:latin typeface="Verdana" pitchFamily="32" charset="0"/>
              </a:rPr>
              <a:t> </a:t>
            </a:r>
          </a:p>
        </p:txBody>
      </p:sp>
      <p:pic>
        <p:nvPicPr>
          <p:cNvPr id="1034" name="Picture 14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hf sldNum="0" hdr="0" ftr="0"/>
  <p:txStyles>
    <p:titleStyle>
      <a:lvl1pPr algn="r" defTabSz="457200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algn="r" defTabSz="457200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2pPr>
      <a:lvl3pPr algn="r" defTabSz="457200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3pPr>
      <a:lvl4pPr algn="r" defTabSz="457200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4pPr>
      <a:lvl5pPr algn="r" defTabSz="457200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5pPr>
      <a:lvl6pPr marL="457200" algn="r" defTabSz="457200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6pPr>
      <a:lvl7pPr marL="914400" algn="r" defTabSz="457200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7pPr>
      <a:lvl8pPr marL="1371600" algn="r" defTabSz="457200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8pPr>
      <a:lvl9pPr marL="1828800" algn="r" defTabSz="457200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41313" indent="-341313" algn="l" defTabSz="457200" rtl="0" eaLnBrk="0" fontAlgn="base" hangingPunct="0">
        <a:spcBef>
          <a:spcPts val="600"/>
        </a:spcBef>
        <a:spcAft>
          <a:spcPct val="0"/>
        </a:spcAft>
        <a:buClr>
          <a:srgbClr val="F1AF00"/>
        </a:buClr>
        <a:buSzPct val="100000"/>
        <a:buFont typeface="Arial" charset="0"/>
        <a:buChar char="•"/>
        <a:defRPr sz="2400" b="1">
          <a:solidFill>
            <a:srgbClr val="2B519A"/>
          </a:solidFill>
          <a:latin typeface="+mn-lt"/>
          <a:ea typeface="+mn-ea"/>
          <a:cs typeface="+mn-cs"/>
        </a:defRPr>
      </a:lvl1pPr>
      <a:lvl2pPr marL="741363" indent="-284163" algn="l" defTabSz="457200" rtl="0" eaLnBrk="0" fontAlgn="base" hangingPunct="0">
        <a:spcBef>
          <a:spcPts val="525"/>
        </a:spcBef>
        <a:spcAft>
          <a:spcPct val="0"/>
        </a:spcAft>
        <a:buClr>
          <a:srgbClr val="F1AF00"/>
        </a:buClr>
        <a:buSzPct val="100000"/>
        <a:buFont typeface="Arial" charset="0"/>
        <a:buChar char="–"/>
        <a:defRPr sz="2100">
          <a:solidFill>
            <a:srgbClr val="00338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475"/>
        </a:spcBef>
        <a:spcAft>
          <a:spcPct val="0"/>
        </a:spcAft>
        <a:buClr>
          <a:srgbClr val="F1AF00"/>
        </a:buClr>
        <a:buSzPct val="100000"/>
        <a:buFont typeface="Wingdings" charset="2"/>
        <a:buChar char=""/>
        <a:defRPr sz="1900">
          <a:solidFill>
            <a:srgbClr val="00338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450"/>
        </a:spcBef>
        <a:spcAft>
          <a:spcPct val="0"/>
        </a:spcAft>
        <a:buClr>
          <a:srgbClr val="F1AF00"/>
        </a:buClr>
        <a:buSzPct val="100000"/>
        <a:buFont typeface="Arial" charset="0"/>
        <a:buChar char="•"/>
        <a:defRPr i="1">
          <a:solidFill>
            <a:srgbClr val="00338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5pPr>
      <a:lvl6pPr marL="2514600" indent="-228600" algn="l" defTabSz="457200" rtl="0" fontAlgn="base"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rgbClr val="2B519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F1A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155825" y="2493963"/>
            <a:ext cx="6516688" cy="10747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rgbClr val="2B519A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l-GR"/>
          </a:p>
        </p:txBody>
      </p:sp>
      <p:pic>
        <p:nvPicPr>
          <p:cNvPr id="2056" name="Picture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0" y="6491288"/>
            <a:ext cx="223837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>
                <a:srgbClr val="FFCC66"/>
              </a:buClr>
              <a:buFont typeface="Verdana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200">
                <a:solidFill>
                  <a:srgbClr val="2B519A"/>
                </a:solidFill>
                <a:latin typeface="Verdana" pitchFamily="32" charset="0"/>
              </a:rPr>
              <a:t>INFSO-RI-508833</a:t>
            </a:r>
            <a:r>
              <a:rPr lang="en-US">
                <a:solidFill>
                  <a:srgbClr val="2B519A"/>
                </a:solidFill>
                <a:latin typeface="Verdana" pitchFamily="32" charset="0"/>
              </a:rPr>
              <a:t> </a:t>
            </a:r>
          </a:p>
        </p:txBody>
      </p:sp>
      <p:pic>
        <p:nvPicPr>
          <p:cNvPr id="2058" name="Picture 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4903788" y="696913"/>
            <a:ext cx="40259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450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>
                <a:solidFill>
                  <a:srgbClr val="FFFFFF"/>
                </a:solidFill>
              </a:rPr>
              <a:t>Enabling Grids for E-sciencE</a:t>
            </a:r>
          </a:p>
        </p:txBody>
      </p:sp>
      <p:pic>
        <p:nvPicPr>
          <p:cNvPr id="2060" name="Picture 1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6350" y="5861050"/>
            <a:ext cx="1855788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spcBef>
                <a:spcPts val="400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1600" b="1">
                <a:solidFill>
                  <a:srgbClr val="325FAF"/>
                </a:solidFill>
              </a:rPr>
              <a:t>www.eu-egee.org</a:t>
            </a:r>
          </a:p>
        </p:txBody>
      </p:sp>
      <p:pic>
        <p:nvPicPr>
          <p:cNvPr id="2062" name="Picture 1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329363" y="5592763"/>
            <a:ext cx="1336675" cy="858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63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sldNum="0" hdr="0" ftr="0"/>
  <p:txStyles>
    <p:titleStyle>
      <a:lvl1pPr algn="r" defTabSz="457200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algn="r" defTabSz="457200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2pPr>
      <a:lvl3pPr algn="r" defTabSz="457200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3pPr>
      <a:lvl4pPr algn="r" defTabSz="457200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4pPr>
      <a:lvl5pPr algn="r" defTabSz="457200" rtl="0" eaLnBrk="0" fontAlgn="base" hangingPunct="0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5pPr>
      <a:lvl6pPr marL="457200" algn="r" defTabSz="457200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6pPr>
      <a:lvl7pPr marL="914400" algn="r" defTabSz="457200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7pPr>
      <a:lvl8pPr marL="1371600" algn="r" defTabSz="457200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8pPr>
      <a:lvl9pPr marL="1828800" algn="r" defTabSz="457200" rtl="0" fontAlgn="base">
        <a:spcBef>
          <a:spcPct val="0"/>
        </a:spcBef>
        <a:spcAft>
          <a:spcPct val="0"/>
        </a:spcAft>
        <a:buClr>
          <a:srgbClr val="FFFFFF"/>
        </a:buClr>
        <a:buSzPct val="100000"/>
        <a:buFont typeface="Arial" charset="0"/>
        <a:defRPr sz="3200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341313" indent="-341313" algn="l" defTabSz="457200" rtl="0" eaLnBrk="0" fontAlgn="base" hangingPunct="0">
        <a:spcBef>
          <a:spcPts val="600"/>
        </a:spcBef>
        <a:spcAft>
          <a:spcPct val="0"/>
        </a:spcAft>
        <a:buClr>
          <a:srgbClr val="F1AF00"/>
        </a:buClr>
        <a:buSzPct val="100000"/>
        <a:buFont typeface="Arial" charset="0"/>
        <a:buChar char="•"/>
        <a:defRPr sz="2400" b="1">
          <a:solidFill>
            <a:srgbClr val="2B519A"/>
          </a:solidFill>
          <a:latin typeface="+mn-lt"/>
          <a:ea typeface="+mn-ea"/>
          <a:cs typeface="+mn-cs"/>
        </a:defRPr>
      </a:lvl1pPr>
      <a:lvl2pPr marL="741363" indent="-284163" algn="l" defTabSz="457200" rtl="0" eaLnBrk="0" fontAlgn="base" hangingPunct="0">
        <a:spcBef>
          <a:spcPts val="525"/>
        </a:spcBef>
        <a:spcAft>
          <a:spcPct val="0"/>
        </a:spcAft>
        <a:buClr>
          <a:srgbClr val="F1AF00"/>
        </a:buClr>
        <a:buSzPct val="100000"/>
        <a:buFont typeface="Arial" charset="0"/>
        <a:buChar char="–"/>
        <a:defRPr sz="2100">
          <a:solidFill>
            <a:srgbClr val="00338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475"/>
        </a:spcBef>
        <a:spcAft>
          <a:spcPct val="0"/>
        </a:spcAft>
        <a:buClr>
          <a:srgbClr val="F1AF00"/>
        </a:buClr>
        <a:buSzPct val="100000"/>
        <a:buFont typeface="Wingdings" charset="2"/>
        <a:buChar char=""/>
        <a:defRPr sz="1900">
          <a:solidFill>
            <a:srgbClr val="00338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450"/>
        </a:spcBef>
        <a:spcAft>
          <a:spcPct val="0"/>
        </a:spcAft>
        <a:buClr>
          <a:srgbClr val="F1AF00"/>
        </a:buClr>
        <a:buSzPct val="100000"/>
        <a:buFont typeface="Arial" charset="0"/>
        <a:buChar char="•"/>
        <a:defRPr i="1">
          <a:solidFill>
            <a:srgbClr val="00338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5pPr>
      <a:lvl6pPr marL="2514600" indent="-228600" algn="l" defTabSz="457200" rtl="0" fontAlgn="base"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spcBef>
          <a:spcPts val="400"/>
        </a:spcBef>
        <a:spcAft>
          <a:spcPct val="0"/>
        </a:spcAft>
        <a:buClr>
          <a:srgbClr val="F1AF00"/>
        </a:buClr>
        <a:buSzPct val="100000"/>
        <a:buFont typeface="Arial" charset="0"/>
        <a:buChar char="o"/>
        <a:defRPr sz="1600">
          <a:solidFill>
            <a:srgbClr val="00338F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assiki@cslab.ece.ntua.gr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egee-see.org/index.php/Programming_from_the_Command_Line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subTitle"/>
          </p:nvPr>
        </p:nvSpPr>
        <p:spPr>
          <a:xfrm>
            <a:off x="2090738" y="3968750"/>
            <a:ext cx="6518275" cy="13970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spcBef>
                <a:spcPts val="500"/>
              </a:spcBef>
              <a:buClr>
                <a:srgbClr val="F1AF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l-GR" sz="2000" i="1" smtClean="0">
                <a:solidFill>
                  <a:srgbClr val="2B519A"/>
                </a:solidFill>
              </a:rPr>
              <a:t>Α</a:t>
            </a:r>
            <a:r>
              <a:rPr lang="en-US" sz="2000" i="1" smtClean="0">
                <a:solidFill>
                  <a:srgbClr val="2B519A"/>
                </a:solidFill>
              </a:rPr>
              <a:t>thanasia Asiki</a:t>
            </a:r>
          </a:p>
          <a:p>
            <a:pPr algn="l" eaLnBrk="1" hangingPunct="1">
              <a:lnSpc>
                <a:spcPct val="90000"/>
              </a:lnSpc>
              <a:spcBef>
                <a:spcPts val="500"/>
              </a:spcBef>
              <a:buClr>
                <a:srgbClr val="F1AF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i="1" smtClean="0">
                <a:solidFill>
                  <a:srgbClr val="AC3B8B"/>
                </a:solidFill>
                <a:hlinkClick r:id="rId3"/>
              </a:rPr>
              <a:t>aassiki@cslab.ece.ntua.gr</a:t>
            </a:r>
          </a:p>
          <a:p>
            <a:pPr algn="l" eaLnBrk="1" hangingPunct="1">
              <a:lnSpc>
                <a:spcPct val="90000"/>
              </a:lnSpc>
              <a:spcBef>
                <a:spcPts val="500"/>
              </a:spcBef>
              <a:buClr>
                <a:srgbClr val="F1AF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l-GR" sz="2000" i="1" smtClean="0">
                <a:solidFill>
                  <a:srgbClr val="2B519A"/>
                </a:solidFill>
              </a:rPr>
              <a:t>Computing Systems Laboratory, </a:t>
            </a:r>
          </a:p>
          <a:p>
            <a:pPr algn="l" eaLnBrk="1" hangingPunct="1">
              <a:lnSpc>
                <a:spcPct val="90000"/>
              </a:lnSpc>
              <a:spcBef>
                <a:spcPts val="500"/>
              </a:spcBef>
              <a:buClr>
                <a:srgbClr val="F1AF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l-GR" sz="2000" i="1" smtClean="0">
                <a:solidFill>
                  <a:srgbClr val="2B519A"/>
                </a:solidFill>
              </a:rPr>
              <a:t>National Technical University of Athens 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87538" y="1406525"/>
            <a:ext cx="6615112" cy="2479675"/>
          </a:xfrm>
        </p:spPr>
        <p:txBody>
          <a:bodyPr/>
          <a:lstStyle/>
          <a:p>
            <a:pPr algn="l" eaLnBrk="1" hangingPunct="1">
              <a:buClr>
                <a:srgbClr val="2B519A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b="0" i="1" smtClean="0">
                <a:solidFill>
                  <a:srgbClr val="2B519A"/>
                </a:solidFill>
              </a:rPr>
              <a:t/>
            </a:r>
            <a:br>
              <a:rPr lang="en-US" sz="3600" b="0" i="1" smtClean="0">
                <a:solidFill>
                  <a:srgbClr val="2B519A"/>
                </a:solidFill>
              </a:rPr>
            </a:br>
            <a:r>
              <a:rPr lang="en-US" sz="3600" b="0" i="1" smtClean="0">
                <a:solidFill>
                  <a:srgbClr val="2B519A"/>
                </a:solidFill>
              </a:rPr>
              <a:t>Laboratory: Hands-on using EGEE Grid and gLite middleware</a:t>
            </a:r>
            <a:r>
              <a:rPr lang="ar-SA" sz="3600" b="0" i="1" smtClean="0">
                <a:solidFill>
                  <a:srgbClr val="2B519A"/>
                </a:solidFill>
                <a:cs typeface="Arial" charset="0"/>
              </a:rPr>
              <a:t>‏</a:t>
            </a:r>
            <a:endParaRPr lang="en-US" sz="3600" b="0" i="1" smtClean="0">
              <a:solidFill>
                <a:srgbClr val="2B519A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Operations on files</a:t>
            </a: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0563" y="819150"/>
            <a:ext cx="8124825" cy="5784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3251" name="Line 3"/>
          <p:cNvSpPr>
            <a:spLocks noChangeShapeType="1"/>
          </p:cNvSpPr>
          <p:nvPr/>
        </p:nvSpPr>
        <p:spPr bwMode="auto">
          <a:xfrm>
            <a:off x="1754188" y="3335338"/>
            <a:ext cx="1325562" cy="1068387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915988" y="3784600"/>
            <a:ext cx="1674812" cy="946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325FAF"/>
                </a:solidFill>
              </a:rPr>
              <a:t>The user interacts with the Grid Infrastructure through the UI</a:t>
            </a:r>
          </a:p>
        </p:txBody>
      </p:sp>
      <p:sp>
        <p:nvSpPr>
          <p:cNvPr id="53253" name="Line 5"/>
          <p:cNvSpPr>
            <a:spLocks noChangeShapeType="1"/>
          </p:cNvSpPr>
          <p:nvPr/>
        </p:nvSpPr>
        <p:spPr bwMode="auto">
          <a:xfrm flipV="1">
            <a:off x="3322638" y="2819400"/>
            <a:ext cx="1587" cy="1522413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2613025" y="3111500"/>
            <a:ext cx="1674813" cy="733425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325FAF"/>
                </a:solidFill>
              </a:rPr>
              <a:t>The user creates its own directory in the File Catalogue</a:t>
            </a:r>
          </a:p>
        </p:txBody>
      </p:sp>
      <p:sp>
        <p:nvSpPr>
          <p:cNvPr id="53255" name="Line 7"/>
          <p:cNvSpPr>
            <a:spLocks noChangeShapeType="1"/>
          </p:cNvSpPr>
          <p:nvPr/>
        </p:nvSpPr>
        <p:spPr bwMode="auto">
          <a:xfrm flipV="1">
            <a:off x="3465513" y="3425825"/>
            <a:ext cx="1685925" cy="1314450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3024188" y="4075113"/>
            <a:ext cx="1674812" cy="733425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325FAF"/>
                </a:solidFill>
              </a:rPr>
              <a:t>The user UPLOADS a file to a Grid SE</a:t>
            </a:r>
          </a:p>
        </p:txBody>
      </p:sp>
      <p:sp>
        <p:nvSpPr>
          <p:cNvPr id="53257" name="Line 9"/>
          <p:cNvSpPr>
            <a:spLocks noChangeShapeType="1"/>
          </p:cNvSpPr>
          <p:nvPr/>
        </p:nvSpPr>
        <p:spPr bwMode="auto">
          <a:xfrm flipH="1" flipV="1">
            <a:off x="3359150" y="2368550"/>
            <a:ext cx="2193925" cy="865188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3619500" y="2060575"/>
            <a:ext cx="1700213" cy="946150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325FAF"/>
                </a:solidFill>
              </a:rPr>
              <a:t>The identifiers of the file are stored under its LFN to the user’s directory</a:t>
            </a:r>
          </a:p>
        </p:txBody>
      </p:sp>
      <p:sp>
        <p:nvSpPr>
          <p:cNvPr id="53259" name="Line 11"/>
          <p:cNvSpPr>
            <a:spLocks noChangeShapeType="1"/>
          </p:cNvSpPr>
          <p:nvPr/>
        </p:nvSpPr>
        <p:spPr bwMode="auto">
          <a:xfrm>
            <a:off x="5795963" y="3206750"/>
            <a:ext cx="2471737" cy="1738313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3260" name="Text Box 12"/>
          <p:cNvSpPr txBox="1">
            <a:spLocks noChangeArrowheads="1"/>
          </p:cNvSpPr>
          <p:nvPr/>
        </p:nvSpPr>
        <p:spPr bwMode="auto">
          <a:xfrm>
            <a:off x="6194425" y="3786188"/>
            <a:ext cx="1803400" cy="733425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325FAF"/>
                </a:solidFill>
              </a:rPr>
              <a:t>The file is REPLICATED to another site </a:t>
            </a:r>
          </a:p>
        </p:txBody>
      </p:sp>
      <p:sp>
        <p:nvSpPr>
          <p:cNvPr id="53261" name="Line 13"/>
          <p:cNvSpPr>
            <a:spLocks noChangeShapeType="1"/>
          </p:cNvSpPr>
          <p:nvPr/>
        </p:nvSpPr>
        <p:spPr bwMode="auto">
          <a:xfrm flipH="1" flipV="1">
            <a:off x="3346450" y="2419350"/>
            <a:ext cx="4975225" cy="2411413"/>
          </a:xfrm>
          <a:prstGeom prst="line">
            <a:avLst/>
          </a:prstGeom>
          <a:noFill/>
          <a:ln w="38160">
            <a:solidFill>
              <a:srgbClr val="325FAF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3262" name="Text Box 14"/>
          <p:cNvSpPr txBox="1">
            <a:spLocks noChangeArrowheads="1"/>
          </p:cNvSpPr>
          <p:nvPr/>
        </p:nvSpPr>
        <p:spPr bwMode="auto">
          <a:xfrm>
            <a:off x="4495800" y="3684588"/>
            <a:ext cx="1906588" cy="733425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325FAF"/>
                </a:solidFill>
              </a:rPr>
              <a:t>The new information is added to the user’s directory</a:t>
            </a:r>
          </a:p>
        </p:txBody>
      </p:sp>
      <p:sp>
        <p:nvSpPr>
          <p:cNvPr id="27664" name="Oval 15"/>
          <p:cNvSpPr>
            <a:spLocks noChangeArrowheads="1"/>
          </p:cNvSpPr>
          <p:nvPr/>
        </p:nvSpPr>
        <p:spPr bwMode="auto">
          <a:xfrm>
            <a:off x="4532313" y="774700"/>
            <a:ext cx="4611687" cy="6045200"/>
          </a:xfrm>
          <a:prstGeom prst="ellipse">
            <a:avLst/>
          </a:prstGeom>
          <a:noFill/>
          <a:ln w="25560">
            <a:solidFill>
              <a:srgbClr val="325FAF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53264" name="Line 16"/>
          <p:cNvSpPr>
            <a:spLocks noChangeShapeType="1"/>
          </p:cNvSpPr>
          <p:nvPr/>
        </p:nvSpPr>
        <p:spPr bwMode="auto">
          <a:xfrm>
            <a:off x="3387725" y="4932363"/>
            <a:ext cx="1390650" cy="231775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 type="triangle" w="med" len="med"/>
            <a:tailEnd/>
          </a:ln>
        </p:spPr>
        <p:txBody>
          <a:bodyPr/>
          <a:lstStyle/>
          <a:p>
            <a:endParaRPr lang="el-GR"/>
          </a:p>
        </p:txBody>
      </p:sp>
      <p:sp>
        <p:nvSpPr>
          <p:cNvPr id="53265" name="Text Box 17"/>
          <p:cNvSpPr txBox="1">
            <a:spLocks noChangeArrowheads="1"/>
          </p:cNvSpPr>
          <p:nvPr/>
        </p:nvSpPr>
        <p:spPr bwMode="auto">
          <a:xfrm>
            <a:off x="3275013" y="5026025"/>
            <a:ext cx="1674812" cy="733425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325FAF"/>
                </a:solidFill>
              </a:rPr>
              <a:t>The user DOWNLOADS a file from the Grid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7" dur="3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1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6" dur="2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0" dur="10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24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 additive="repl">
                                        <p:cTn id="28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33" dur="30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7" dur="10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41" dur="5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 additive="repl">
                                        <p:cTn id="45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50" dur="30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54" dur="10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 additive="repl">
                                        <p:cTn id="58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68" dur="30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2" dur="10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 additive="repl">
                                        <p:cTn id="81" dur="5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86" dur="30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90" dur="10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 additive="repl">
                                        <p:cTn id="94" dur="20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 additive="repl">
                                        <p:cTn id="98" dur="5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500"/>
                            </p:stCondLst>
                            <p:childTnLst>
                              <p:par>
                                <p:cTn id="101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03" dur="3000"/>
                                        <p:tgtEl>
                                          <p:spTgt spid="53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"/>
                            </p:stCondLst>
                            <p:childTnLst>
                              <p:par>
                                <p:cTn id="10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07" dur="1000"/>
                                        <p:tgtEl>
                                          <p:spTgt spid="53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nimBg="1"/>
      <p:bldP spid="53253" grpId="0" animBg="1"/>
      <p:bldP spid="53253" grpId="1" animBg="1"/>
      <p:bldP spid="53255" grpId="0" animBg="1"/>
      <p:bldP spid="53255" grpId="1" animBg="1"/>
      <p:bldP spid="53257" grpId="0" animBg="1"/>
      <p:bldP spid="53257" grpId="1" animBg="1"/>
      <p:bldP spid="53259" grpId="0" animBg="1"/>
      <p:bldP spid="53259" grpId="1" animBg="1"/>
      <p:bldP spid="53261" grpId="0" animBg="1"/>
      <p:bldP spid="53261" grpId="1" animBg="1"/>
      <p:bldP spid="5326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Configuration  to use  the LFC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The LFC_HOST variable must contain the hostname of the machine providing the LFC service</a:t>
            </a:r>
          </a:p>
          <a:p>
            <a:pPr eaLnBrk="1" hangingPunct="1">
              <a:spcBef>
                <a:spcPts val="450"/>
              </a:spcBef>
              <a:buFont typeface="Wingdings 2" pitchFamily="16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2800" dirty="0" smtClean="0">
                <a:solidFill>
                  <a:srgbClr val="AC3B8B"/>
                </a:solidFill>
              </a:rPr>
              <a:t> </a:t>
            </a:r>
            <a:r>
              <a:rPr lang="en-US" sz="1800" dirty="0" smtClean="0"/>
              <a:t>[egee@ui01.isabella.grnet.gr]$ </a:t>
            </a:r>
            <a:r>
              <a:rPr lang="el-GR" sz="1800" dirty="0" err="1" smtClean="0">
                <a:solidFill>
                  <a:srgbClr val="AC3B8B"/>
                </a:solidFill>
              </a:rPr>
              <a:t>export</a:t>
            </a:r>
            <a:r>
              <a:rPr lang="el-GR" sz="1800" dirty="0" smtClean="0">
                <a:solidFill>
                  <a:srgbClr val="AC3B8B"/>
                </a:solidFill>
              </a:rPr>
              <a:t> </a:t>
            </a:r>
            <a:r>
              <a:rPr lang="el-GR" sz="1800" dirty="0" err="1" smtClean="0">
                <a:solidFill>
                  <a:srgbClr val="AC3B8B"/>
                </a:solidFill>
              </a:rPr>
              <a:t>LFC_HOST=`lcg</a:t>
            </a:r>
            <a:r>
              <a:rPr lang="el-GR" sz="1800" dirty="0" smtClean="0">
                <a:solidFill>
                  <a:srgbClr val="AC3B8B"/>
                </a:solidFill>
              </a:rPr>
              <a:t>-</a:t>
            </a:r>
            <a:r>
              <a:rPr lang="el-GR" sz="1800" dirty="0" err="1" smtClean="0">
                <a:solidFill>
                  <a:srgbClr val="AC3B8B"/>
                </a:solidFill>
              </a:rPr>
              <a:t>infosites</a:t>
            </a:r>
            <a:r>
              <a:rPr lang="el-GR" sz="1800" dirty="0" smtClean="0">
                <a:solidFill>
                  <a:srgbClr val="AC3B8B"/>
                </a:solidFill>
              </a:rPr>
              <a:t> --vo </a:t>
            </a:r>
            <a:r>
              <a:rPr lang="en-US" sz="1800" dirty="0" err="1" smtClean="0">
                <a:solidFill>
                  <a:srgbClr val="AC3B8B"/>
                </a:solidFill>
              </a:rPr>
              <a:t>hgdemo</a:t>
            </a:r>
            <a:r>
              <a:rPr lang="en-US" sz="1800" dirty="0" smtClean="0">
                <a:solidFill>
                  <a:srgbClr val="AC3B8B"/>
                </a:solidFill>
              </a:rPr>
              <a:t> </a:t>
            </a:r>
            <a:r>
              <a:rPr lang="el-GR" sz="1800" dirty="0" err="1" smtClean="0">
                <a:solidFill>
                  <a:srgbClr val="AC3B8B"/>
                </a:solidFill>
              </a:rPr>
              <a:t>lfc</a:t>
            </a:r>
            <a:r>
              <a:rPr lang="el-GR" sz="1800" dirty="0" smtClean="0">
                <a:solidFill>
                  <a:srgbClr val="AC3B8B"/>
                </a:solidFill>
              </a:rPr>
              <a:t>`</a:t>
            </a:r>
            <a:r>
              <a:rPr lang="el-GR" sz="1800" dirty="0" smtClean="0"/>
              <a:t> </a:t>
            </a:r>
          </a:p>
          <a:p>
            <a:pPr eaLnBrk="1" hangingPunct="1">
              <a:buFont typeface="Wingdings 2" pitchFamily="16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2800" dirty="0" smtClean="0">
                <a:solidFill>
                  <a:srgbClr val="AC3B8B"/>
                </a:solidFill>
              </a:rPr>
              <a:t> </a:t>
            </a:r>
            <a:r>
              <a:rPr lang="en-US" sz="1800" dirty="0" smtClean="0"/>
              <a:t>[egee@ui01.isabella.grnet.gr]$ </a:t>
            </a:r>
            <a:r>
              <a:rPr lang="el-GR" sz="2000" dirty="0" err="1" smtClean="0">
                <a:solidFill>
                  <a:srgbClr val="AC3B8B"/>
                </a:solidFill>
              </a:rPr>
              <a:t>export</a:t>
            </a:r>
            <a:r>
              <a:rPr lang="el-GR" sz="2000" dirty="0" smtClean="0">
                <a:solidFill>
                  <a:srgbClr val="AC3B8B"/>
                </a:solidFill>
              </a:rPr>
              <a:t> </a:t>
            </a:r>
            <a:r>
              <a:rPr lang="el-GR" sz="2000" dirty="0" err="1" smtClean="0">
                <a:solidFill>
                  <a:srgbClr val="AC3B8B"/>
                </a:solidFill>
              </a:rPr>
              <a:t>LCG_CATALOG_TYPE=lfc</a:t>
            </a:r>
            <a:r>
              <a:rPr lang="el-GR" dirty="0" smtClean="0"/>
              <a:t> </a:t>
            </a:r>
          </a:p>
          <a:p>
            <a:pPr eaLnBrk="1" hangingPunct="1"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dirty="0" smtClean="0"/>
          </a:p>
          <a:p>
            <a:pPr eaLnBrk="1" hangingPunct="1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The LCG_GFAL_VO variable must contain the name of the user’s VO</a:t>
            </a:r>
          </a:p>
          <a:p>
            <a:pPr eaLnBrk="1" hangingPunct="1">
              <a:buFont typeface="Wingdings 2" pitchFamily="16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2800" dirty="0" smtClean="0">
                <a:solidFill>
                  <a:srgbClr val="AC3B8B"/>
                </a:solidFill>
              </a:rPr>
              <a:t> </a:t>
            </a:r>
            <a:r>
              <a:rPr lang="en-US" sz="1800" dirty="0" smtClean="0"/>
              <a:t>[egee@ui01.isabella.grnet.gr]$ </a:t>
            </a:r>
            <a:r>
              <a:rPr lang="el-GR" sz="2000" dirty="0" err="1" smtClean="0">
                <a:solidFill>
                  <a:srgbClr val="AC3B8B"/>
                </a:solidFill>
              </a:rPr>
              <a:t>export</a:t>
            </a:r>
            <a:r>
              <a:rPr lang="el-GR" sz="2000" dirty="0" smtClean="0">
                <a:solidFill>
                  <a:srgbClr val="AC3B8B"/>
                </a:solidFill>
              </a:rPr>
              <a:t> LCG_GFAL_VO=</a:t>
            </a:r>
            <a:r>
              <a:rPr lang="en-US" sz="2000" dirty="0" err="1" smtClean="0">
                <a:solidFill>
                  <a:srgbClr val="AC3B8B"/>
                </a:solidFill>
              </a:rPr>
              <a:t>hgdemo</a:t>
            </a:r>
            <a:r>
              <a:rPr lang="el-GR" dirty="0" smtClean="0"/>
              <a:t> </a:t>
            </a:r>
          </a:p>
        </p:txBody>
      </p:sp>
      <p:sp>
        <p:nvSpPr>
          <p:cNvPr id="6" name="5 - TextBox"/>
          <p:cNvSpPr txBox="1"/>
          <p:nvPr/>
        </p:nvSpPr>
        <p:spPr>
          <a:xfrm>
            <a:off x="1214414" y="1785926"/>
            <a:ext cx="6072230" cy="209288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1100" dirty="0" smtClean="0"/>
              <a:t>[</a:t>
            </a:r>
            <a:r>
              <a:rPr lang="en-US" sz="1100" dirty="0" smtClean="0"/>
              <a:t>egee@ui01.isabella.grnet.gr]$ </a:t>
            </a:r>
            <a:r>
              <a:rPr lang="en-US" sz="2000" b="1" dirty="0" err="1" smtClean="0">
                <a:solidFill>
                  <a:srgbClr val="AC3B8B"/>
                </a:solidFill>
              </a:rPr>
              <a:t>cd</a:t>
            </a:r>
            <a:r>
              <a:rPr lang="en-US" sz="2000" b="1" dirty="0" smtClean="0">
                <a:solidFill>
                  <a:srgbClr val="AC3B8B"/>
                </a:solidFill>
              </a:rPr>
              <a:t> ~/training/</a:t>
            </a:r>
            <a:r>
              <a:rPr lang="en-US" sz="2000" b="1" dirty="0" err="1" smtClean="0">
                <a:solidFill>
                  <a:srgbClr val="AC3B8B"/>
                </a:solidFill>
              </a:rPr>
              <a:t>dataJob</a:t>
            </a:r>
            <a:endParaRPr lang="en-US" sz="2000" b="1" dirty="0" smtClean="0">
              <a:solidFill>
                <a:srgbClr val="AC3B8B"/>
              </a:solidFill>
            </a:endParaRPr>
          </a:p>
          <a:p>
            <a:endParaRPr lang="en-US" dirty="0" smtClean="0"/>
          </a:p>
          <a:p>
            <a:r>
              <a:rPr lang="en-US" sz="1100" dirty="0" smtClean="0"/>
              <a:t>[egee@ui01.isabella.grnet.gr</a:t>
            </a:r>
            <a:r>
              <a:rPr lang="en-US" sz="1100" dirty="0" smtClean="0"/>
              <a:t>]$ </a:t>
            </a:r>
            <a:r>
              <a:rPr lang="en-US" sz="2000" b="1" dirty="0" smtClean="0">
                <a:solidFill>
                  <a:srgbClr val="AC3B8B"/>
                </a:solidFill>
              </a:rPr>
              <a:t>source export.sh</a:t>
            </a:r>
          </a:p>
          <a:p>
            <a:endParaRPr lang="en-US" dirty="0" smtClean="0"/>
          </a:p>
          <a:p>
            <a:endParaRPr lang="el-GR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Create a directory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Creating a directory in the LFN namespace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</a:rPr>
              <a:t>	</a:t>
            </a:r>
            <a:r>
              <a:rPr lang="en-US" sz="20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2000" dirty="0" smtClean="0">
                <a:solidFill>
                  <a:srgbClr val="AC3B8B"/>
                </a:solidFill>
              </a:rPr>
              <a:t> </a:t>
            </a:r>
            <a:r>
              <a:rPr lang="en-US" sz="1400" dirty="0" smtClean="0"/>
              <a:t>[egee@ui01.isabella.grnet.gr]$ </a:t>
            </a:r>
            <a:r>
              <a:rPr lang="el-GR" sz="2000" dirty="0" err="1" smtClean="0">
                <a:solidFill>
                  <a:srgbClr val="AC3B8B"/>
                </a:solidFill>
              </a:rPr>
              <a:t>lfc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mkdir</a:t>
            </a:r>
            <a:r>
              <a:rPr lang="el-GR" sz="2000" dirty="0" smtClean="0">
                <a:solidFill>
                  <a:srgbClr val="AC3B8B"/>
                </a:solidFill>
              </a:rPr>
              <a:t> /</a:t>
            </a:r>
            <a:r>
              <a:rPr lang="el-GR" sz="2000" dirty="0" err="1" smtClean="0">
                <a:solidFill>
                  <a:srgbClr val="AC3B8B"/>
                </a:solidFill>
              </a:rPr>
              <a:t>grid</a:t>
            </a:r>
            <a:r>
              <a:rPr lang="el-GR" sz="2000" dirty="0" smtClean="0">
                <a:solidFill>
                  <a:srgbClr val="AC3B8B"/>
                </a:solidFill>
              </a:rPr>
              <a:t>/</a:t>
            </a:r>
            <a:r>
              <a:rPr lang="en-US" sz="2000" dirty="0" err="1" smtClean="0">
                <a:solidFill>
                  <a:srgbClr val="AC3B8B"/>
                </a:solidFill>
              </a:rPr>
              <a:t>hgdemo</a:t>
            </a:r>
            <a:r>
              <a:rPr lang="el-GR" sz="2000" dirty="0" smtClean="0">
                <a:solidFill>
                  <a:srgbClr val="AC3B8B"/>
                </a:solidFill>
              </a:rPr>
              <a:t>/</a:t>
            </a:r>
            <a:r>
              <a:rPr lang="en-US" sz="2000" dirty="0" smtClean="0">
                <a:solidFill>
                  <a:srgbClr val="AC3B8B"/>
                </a:solidFill>
              </a:rPr>
              <a:t>test_($USER)</a:t>
            </a:r>
            <a:r>
              <a:rPr lang="ar-SA" sz="2000" dirty="0" smtClean="0">
                <a:solidFill>
                  <a:srgbClr val="AC3B8B"/>
                </a:solidFill>
                <a:cs typeface="Arial" charset="0"/>
              </a:rPr>
              <a:t>‏</a:t>
            </a:r>
            <a:endParaRPr lang="en-US" sz="2000" dirty="0" smtClean="0">
              <a:solidFill>
                <a:srgbClr val="AC3B8B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dirty="0" smtClean="0">
              <a:solidFill>
                <a:srgbClr val="AC3B8B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</a:rPr>
              <a:t>	</a:t>
            </a:r>
            <a:r>
              <a:rPr lang="en-US" sz="2000" dirty="0" smtClean="0"/>
              <a:t>where $USER -&gt; the username of each participant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dirty="0" smtClean="0">
              <a:solidFill>
                <a:srgbClr val="AC3B8B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Listing the entries </a:t>
            </a:r>
            <a:r>
              <a:rPr lang="en-US" sz="2000" dirty="0" smtClean="0">
                <a:solidFill>
                  <a:srgbClr val="AC3B8B"/>
                </a:solidFill>
              </a:rPr>
              <a:t> </a:t>
            </a:r>
            <a:r>
              <a:rPr lang="en-US" sz="2000" dirty="0" smtClean="0"/>
              <a:t>of a LFC directory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</a:rPr>
              <a:t>	</a:t>
            </a:r>
            <a:r>
              <a:rPr lang="en-US" sz="20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2000" dirty="0" smtClean="0">
                <a:solidFill>
                  <a:srgbClr val="AC3B8B"/>
                </a:solidFill>
              </a:rPr>
              <a:t> </a:t>
            </a:r>
            <a:r>
              <a:rPr lang="en-US" sz="1400" dirty="0" smtClean="0"/>
              <a:t>[egee@ui01.isabella.grnet.gr]$ </a:t>
            </a:r>
            <a:r>
              <a:rPr lang="el-GR" sz="2000" dirty="0" err="1" smtClean="0">
                <a:solidFill>
                  <a:srgbClr val="AC3B8B"/>
                </a:solidFill>
              </a:rPr>
              <a:t>lfc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n-US" sz="2000" dirty="0" err="1" smtClean="0">
                <a:solidFill>
                  <a:srgbClr val="AC3B8B"/>
                </a:solidFill>
              </a:rPr>
              <a:t>ls</a:t>
            </a:r>
            <a:r>
              <a:rPr lang="en-US" sz="2000" dirty="0" smtClean="0">
                <a:solidFill>
                  <a:srgbClr val="AC3B8B"/>
                </a:solidFill>
              </a:rPr>
              <a:t> -l</a:t>
            </a:r>
            <a:r>
              <a:rPr lang="el-GR" sz="2000" dirty="0" smtClean="0">
                <a:solidFill>
                  <a:srgbClr val="AC3B8B"/>
                </a:solidFill>
              </a:rPr>
              <a:t> /</a:t>
            </a:r>
            <a:r>
              <a:rPr lang="el-GR" sz="2000" dirty="0" err="1" smtClean="0">
                <a:solidFill>
                  <a:srgbClr val="AC3B8B"/>
                </a:solidFill>
              </a:rPr>
              <a:t>grid</a:t>
            </a:r>
            <a:r>
              <a:rPr lang="el-GR" sz="2000" dirty="0" smtClean="0">
                <a:solidFill>
                  <a:srgbClr val="AC3B8B"/>
                </a:solidFill>
              </a:rPr>
              <a:t>/</a:t>
            </a:r>
            <a:r>
              <a:rPr lang="en-US" sz="2000" dirty="0" err="1" smtClean="0">
                <a:solidFill>
                  <a:srgbClr val="AC3B8B"/>
                </a:solidFill>
              </a:rPr>
              <a:t>hgdemo</a:t>
            </a:r>
            <a:r>
              <a:rPr lang="el-GR" sz="2000" dirty="0" smtClean="0">
                <a:solidFill>
                  <a:srgbClr val="AC3B8B"/>
                </a:solidFill>
              </a:rPr>
              <a:t>/</a:t>
            </a: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     </a:t>
            </a:r>
            <a:r>
              <a:rPr lang="en-US" sz="1600" dirty="0" err="1" smtClean="0"/>
              <a:t>drwxrwxr</a:t>
            </a:r>
            <a:r>
              <a:rPr lang="en-US" sz="1600" dirty="0" smtClean="0"/>
              <a:t>-x   0 26158    32000                     0 Apr 20 12:45 </a:t>
            </a:r>
            <a:r>
              <a:rPr lang="en-US" sz="1600" dirty="0" err="1" smtClean="0"/>
              <a:t>test_hgdemodemo</a:t>
            </a:r>
            <a:endParaRPr lang="en-US" sz="1600" dirty="0" smtClean="0"/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600" dirty="0" smtClean="0"/>
          </a:p>
          <a:p>
            <a:pPr eaLnBrk="1" hangingPunct="1">
              <a:lnSpc>
                <a:spcPct val="90000"/>
              </a:lnSpc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Defining LFC_HOME variable to point to the created directory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  <a:latin typeface="Wingdings 2" pitchFamily="16" charset="2"/>
              </a:rPr>
              <a:t> </a:t>
            </a:r>
            <a:r>
              <a:rPr lang="en-US" sz="2000" dirty="0" smtClean="0">
                <a:solidFill>
                  <a:srgbClr val="AC3B8B"/>
                </a:solidFill>
              </a:rPr>
              <a:t> </a:t>
            </a:r>
            <a:r>
              <a:rPr lang="en-US" sz="1400" dirty="0" smtClean="0"/>
              <a:t>[egee@ui01.isabella.grnet.gr]$ </a:t>
            </a:r>
            <a:r>
              <a:rPr lang="en-US" sz="1800" dirty="0" smtClean="0">
                <a:solidFill>
                  <a:srgbClr val="AC3B8B"/>
                </a:solidFill>
              </a:rPr>
              <a:t>export LFC_HOME=/grid/</a:t>
            </a:r>
            <a:r>
              <a:rPr lang="en-US" sz="1800" dirty="0" err="1" smtClean="0">
                <a:solidFill>
                  <a:srgbClr val="AC3B8B"/>
                </a:solidFill>
              </a:rPr>
              <a:t>hgdemo</a:t>
            </a:r>
            <a:r>
              <a:rPr lang="en-US" sz="1800" dirty="0" smtClean="0">
                <a:solidFill>
                  <a:srgbClr val="AC3B8B"/>
                </a:solidFill>
              </a:rPr>
              <a:t>/</a:t>
            </a:r>
            <a:r>
              <a:rPr lang="en-US" sz="2000" dirty="0" smtClean="0">
                <a:solidFill>
                  <a:srgbClr val="AC3B8B"/>
                </a:solidFill>
              </a:rPr>
              <a:t>test_($USER)</a:t>
            </a:r>
            <a:r>
              <a:rPr lang="ar-SA" sz="2000" dirty="0" smtClean="0">
                <a:solidFill>
                  <a:srgbClr val="AC3B8B"/>
                </a:solidFill>
                <a:cs typeface="Arial" charset="0"/>
              </a:rPr>
              <a:t>‏</a:t>
            </a:r>
            <a:endParaRPr lang="en-US" sz="2000" dirty="0" smtClean="0">
              <a:solidFill>
                <a:srgbClr val="AC3B8B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4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800" dirty="0" smtClean="0">
              <a:solidFill>
                <a:srgbClr val="AC3B8B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Removing LFNs from the LFC</a:t>
            </a:r>
            <a:r>
              <a:rPr lang="en-US" sz="1600" dirty="0" smtClean="0"/>
              <a:t> 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</a:rPr>
              <a:t>	</a:t>
            </a:r>
            <a:r>
              <a:rPr lang="en-US" sz="20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2000" dirty="0" smtClean="0">
                <a:solidFill>
                  <a:srgbClr val="AC3B8B"/>
                </a:solidFill>
              </a:rPr>
              <a:t> </a:t>
            </a:r>
            <a:r>
              <a:rPr lang="en-US" sz="1400" dirty="0" smtClean="0"/>
              <a:t>[egee@ui01.isabella.grnet.gr]$ </a:t>
            </a:r>
            <a:r>
              <a:rPr lang="en-US" sz="2000" dirty="0" err="1" smtClean="0">
                <a:solidFill>
                  <a:srgbClr val="904490"/>
                </a:solidFill>
              </a:rPr>
              <a:t>lfc-rm</a:t>
            </a:r>
            <a:r>
              <a:rPr lang="en-US" sz="2000" dirty="0" smtClean="0">
                <a:solidFill>
                  <a:srgbClr val="904490"/>
                </a:solidFill>
              </a:rPr>
              <a:t> -r </a:t>
            </a:r>
            <a:r>
              <a:rPr lang="en-US" sz="2000" dirty="0" err="1" smtClean="0">
                <a:solidFill>
                  <a:srgbClr val="904490"/>
                </a:solidFill>
              </a:rPr>
              <a:t>lfc</a:t>
            </a:r>
            <a:r>
              <a:rPr lang="en-US" sz="2000" dirty="0" smtClean="0">
                <a:solidFill>
                  <a:srgbClr val="904490"/>
                </a:solidFill>
              </a:rPr>
              <a:t>:/grid/</a:t>
            </a:r>
            <a:r>
              <a:rPr lang="en-US" sz="2000" dirty="0" err="1" smtClean="0">
                <a:solidFill>
                  <a:srgbClr val="904490"/>
                </a:solidFill>
              </a:rPr>
              <a:t>hgdemo</a:t>
            </a:r>
            <a:r>
              <a:rPr lang="en-US" sz="2000" dirty="0" smtClean="0">
                <a:solidFill>
                  <a:srgbClr val="904490"/>
                </a:solidFill>
              </a:rPr>
              <a:t>/test</a:t>
            </a:r>
            <a:r>
              <a:rPr lang="el-GR" sz="2000" dirty="0" smtClean="0">
                <a:solidFill>
                  <a:srgbClr val="904490"/>
                </a:solidFill>
              </a:rPr>
              <a:t>_(</a:t>
            </a:r>
            <a:r>
              <a:rPr lang="en-US" sz="2000" dirty="0" smtClean="0">
                <a:solidFill>
                  <a:srgbClr val="904490"/>
                </a:solidFill>
              </a:rPr>
              <a:t>$USER</a:t>
            </a:r>
            <a:r>
              <a:rPr lang="el-GR" sz="2000" dirty="0" smtClean="0">
                <a:solidFill>
                  <a:srgbClr val="904490"/>
                </a:solidFill>
              </a:rPr>
              <a:t>)</a:t>
            </a:r>
            <a:r>
              <a:rPr lang="ar-SA" sz="2000" dirty="0" smtClean="0">
                <a:solidFill>
                  <a:srgbClr val="904490"/>
                </a:solidFill>
                <a:cs typeface="Arial" charset="0"/>
              </a:rPr>
              <a:t>‏</a:t>
            </a:r>
            <a:endParaRPr lang="el-GR" sz="2000" dirty="0" smtClean="0">
              <a:solidFill>
                <a:srgbClr val="90449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600" dirty="0" smtClean="0"/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l-GR" sz="2000" dirty="0" smtClean="0"/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l-GR" sz="20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Upload and replicate a file 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indent="22225" eaLnBrk="1" hangingPunct="1">
              <a:lnSpc>
                <a:spcPct val="80000"/>
              </a:lnSpc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 Uploading a file to the grid with specific LFN and in a specific </a:t>
            </a:r>
            <a:br>
              <a:rPr lang="en-US" sz="2000" dirty="0" smtClean="0"/>
            </a:br>
            <a:r>
              <a:rPr lang="en-US" sz="2000" dirty="0" smtClean="0"/>
              <a:t>  storage element</a:t>
            </a:r>
          </a:p>
          <a:p>
            <a:pPr indent="22225" eaLnBrk="1" hangingPunct="1">
              <a:lnSpc>
                <a:spcPct val="80000"/>
              </a:lnSpc>
              <a:spcBef>
                <a:spcPts val="400"/>
              </a:spcBef>
              <a:buFont typeface="Wingdings 2" pitchFamily="16" charset="2"/>
              <a:buChar char="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[egee@ui01.isabella.grnet.gr]$  </a:t>
            </a:r>
            <a:r>
              <a:rPr lang="en-US" sz="2000" dirty="0" err="1" smtClean="0">
                <a:solidFill>
                  <a:srgbClr val="AC3B8B"/>
                </a:solidFill>
              </a:rPr>
              <a:t>lcg-cr</a:t>
            </a:r>
            <a:r>
              <a:rPr lang="en-US" sz="2000" dirty="0" smtClean="0">
                <a:solidFill>
                  <a:srgbClr val="AC3B8B"/>
                </a:solidFill>
              </a:rPr>
              <a:t> file:$PWD/satimg.ppm -l </a:t>
            </a:r>
            <a:r>
              <a:rPr lang="en-US" sz="2000" dirty="0" err="1" smtClean="0">
                <a:solidFill>
                  <a:srgbClr val="AC3B8B"/>
                </a:solidFill>
              </a:rPr>
              <a:t>lfn:satimg</a:t>
            </a:r>
            <a:r>
              <a:rPr lang="en-US" sz="2000" b="0" dirty="0" smtClean="0">
                <a:solidFill>
                  <a:srgbClr val="AC3B8B"/>
                </a:solidFill>
              </a:rPr>
              <a:t> </a:t>
            </a:r>
          </a:p>
          <a:p>
            <a:pPr indent="22225" eaLnBrk="1" hangingPunct="1">
              <a:lnSpc>
                <a:spcPct val="80000"/>
              </a:lnSpc>
              <a:spcBef>
                <a:spcPts val="400"/>
              </a:spcBef>
              <a:buFont typeface="Wingdings 2" pitchFamily="16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b="0" dirty="0" smtClean="0"/>
              <a:t> guid:e20d1fa9-e35f-426d-aa72-cb99b18c2791</a:t>
            </a:r>
            <a:r>
              <a:rPr lang="en-US" sz="2000" dirty="0" smtClean="0"/>
              <a:t> </a:t>
            </a:r>
          </a:p>
          <a:p>
            <a:pPr indent="22225"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</a:rPr>
              <a:t>	</a:t>
            </a:r>
          </a:p>
          <a:p>
            <a:pPr indent="22225" eaLnBrk="1" hangingPunct="1">
              <a:lnSpc>
                <a:spcPct val="80000"/>
              </a:lnSpc>
              <a:spcBef>
                <a:spcPts val="400"/>
              </a:spcBef>
              <a:buFont typeface="Wingdings 2" pitchFamily="16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2000" dirty="0" smtClean="0">
                <a:solidFill>
                  <a:srgbClr val="AC3B8B"/>
                </a:solidFill>
              </a:rPr>
              <a:t> </a:t>
            </a:r>
            <a:r>
              <a:rPr lang="en-US" sz="2000" dirty="0" smtClean="0"/>
              <a:t>[egee@ui01.isabella.grnet.gr]$ </a:t>
            </a:r>
            <a:r>
              <a:rPr lang="el-GR" sz="2000" dirty="0" err="1" smtClean="0">
                <a:solidFill>
                  <a:srgbClr val="AC3B8B"/>
                </a:solidFill>
              </a:rPr>
              <a:t>lfc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ls</a:t>
            </a:r>
            <a:r>
              <a:rPr lang="el-GR" sz="2000" dirty="0" smtClean="0">
                <a:solidFill>
                  <a:srgbClr val="AC3B8B"/>
                </a:solidFill>
              </a:rPr>
              <a:t> /</a:t>
            </a:r>
            <a:r>
              <a:rPr lang="el-GR" sz="2000" dirty="0" err="1" smtClean="0">
                <a:solidFill>
                  <a:srgbClr val="AC3B8B"/>
                </a:solidFill>
              </a:rPr>
              <a:t>grid</a:t>
            </a:r>
            <a:r>
              <a:rPr lang="el-GR" sz="2000" dirty="0" smtClean="0">
                <a:solidFill>
                  <a:srgbClr val="AC3B8B"/>
                </a:solidFill>
              </a:rPr>
              <a:t>/</a:t>
            </a:r>
            <a:r>
              <a:rPr lang="en-US" sz="2000" dirty="0" err="1" smtClean="0">
                <a:solidFill>
                  <a:srgbClr val="AC3B8B"/>
                </a:solidFill>
              </a:rPr>
              <a:t>hgdemo</a:t>
            </a:r>
            <a:r>
              <a:rPr lang="el-GR" sz="2000" dirty="0" smtClean="0">
                <a:solidFill>
                  <a:srgbClr val="AC3B8B"/>
                </a:solidFill>
              </a:rPr>
              <a:t>/</a:t>
            </a:r>
            <a:r>
              <a:rPr lang="en-US" sz="2000" dirty="0" smtClean="0">
                <a:solidFill>
                  <a:srgbClr val="AC3B8B"/>
                </a:solidFill>
              </a:rPr>
              <a:t>test_($USER)</a:t>
            </a:r>
            <a:r>
              <a:rPr lang="el-GR" sz="2000" dirty="0" smtClean="0">
                <a:solidFill>
                  <a:srgbClr val="AC3B8B"/>
                </a:solidFill>
              </a:rPr>
              <a:t>/</a:t>
            </a:r>
          </a:p>
          <a:p>
            <a:pPr indent="22225"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  </a:t>
            </a:r>
            <a:r>
              <a:rPr lang="en-US" sz="2000" b="0" dirty="0" err="1" smtClean="0"/>
              <a:t>satimg</a:t>
            </a:r>
            <a:endParaRPr lang="en-US" sz="2000" b="0" dirty="0" smtClean="0"/>
          </a:p>
          <a:p>
            <a:pPr indent="22225"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b="0" dirty="0" smtClean="0"/>
          </a:p>
          <a:p>
            <a:pPr indent="22225" eaLnBrk="1" hangingPunct="1">
              <a:lnSpc>
                <a:spcPct val="80000"/>
              </a:lnSpc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Replicating a file</a:t>
            </a:r>
          </a:p>
          <a:p>
            <a:pPr indent="22225">
              <a:lnSpc>
                <a:spcPct val="80000"/>
              </a:lnSpc>
              <a:spcBef>
                <a:spcPts val="450"/>
              </a:spcBef>
              <a:buFont typeface="Wingdings 2" pitchFamily="16" charset="2"/>
              <a:buChar char="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[egee@ui01.isabella.grnet.gr]$ </a:t>
            </a:r>
            <a:r>
              <a:rPr lang="el-GR" sz="2000" dirty="0" err="1" smtClean="0">
                <a:solidFill>
                  <a:srgbClr val="AC3B8B"/>
                </a:solidFill>
              </a:rPr>
              <a:t>lcg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rep</a:t>
            </a:r>
            <a:r>
              <a:rPr lang="el-GR" sz="2000" dirty="0" smtClean="0">
                <a:solidFill>
                  <a:srgbClr val="AC3B8B"/>
                </a:solidFill>
              </a:rPr>
              <a:t> </a:t>
            </a:r>
            <a:r>
              <a:rPr lang="en-US" sz="2000" dirty="0" smtClean="0">
                <a:solidFill>
                  <a:srgbClr val="AC3B8B"/>
                </a:solidFill>
              </a:rPr>
              <a:t>-v </a:t>
            </a:r>
            <a:r>
              <a:rPr lang="el-GR" sz="2000" dirty="0" err="1" smtClean="0">
                <a:solidFill>
                  <a:srgbClr val="AC3B8B"/>
                </a:solidFill>
              </a:rPr>
              <a:t>lfn</a:t>
            </a:r>
            <a:r>
              <a:rPr lang="en-US" sz="2000" dirty="0" smtClean="0">
                <a:solidFill>
                  <a:srgbClr val="AC3B8B"/>
                </a:solidFill>
              </a:rPr>
              <a:t>:</a:t>
            </a:r>
            <a:r>
              <a:rPr lang="en-US" sz="2000" dirty="0" err="1" smtClean="0">
                <a:solidFill>
                  <a:srgbClr val="AC3B8B"/>
                </a:solidFill>
              </a:rPr>
              <a:t>satimg</a:t>
            </a:r>
            <a:r>
              <a:rPr lang="el-GR" sz="2000" dirty="0" smtClean="0">
                <a:solidFill>
                  <a:srgbClr val="AC3B8B"/>
                </a:solidFill>
              </a:rPr>
              <a:t> -d </a:t>
            </a:r>
            <a:r>
              <a:rPr lang="en-US" sz="2000" dirty="0" smtClean="0">
                <a:solidFill>
                  <a:srgbClr val="AC3B8B"/>
                </a:solidFill>
              </a:rPr>
              <a:t>se01.athena.hellasgrid.gr</a:t>
            </a:r>
            <a:endParaRPr lang="el-GR" sz="2000" dirty="0" smtClean="0">
              <a:solidFill>
                <a:srgbClr val="AC3B8B"/>
              </a:solidFill>
            </a:endParaRPr>
          </a:p>
          <a:p>
            <a:pPr indent="22225" eaLnBrk="1" hangingPunct="1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800" dirty="0" smtClean="0">
              <a:solidFill>
                <a:srgbClr val="FF6600"/>
              </a:solidFill>
            </a:endParaRPr>
          </a:p>
          <a:p>
            <a:pPr indent="22225" eaLnBrk="1" hangingPunct="1">
              <a:lnSpc>
                <a:spcPct val="80000"/>
              </a:lnSpc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Copying a file out of the Grid</a:t>
            </a:r>
          </a:p>
          <a:p>
            <a:pPr indent="22225"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2000" dirty="0" smtClean="0">
                <a:solidFill>
                  <a:srgbClr val="AC3B8B"/>
                </a:solidFill>
              </a:rPr>
              <a:t> </a:t>
            </a:r>
            <a:r>
              <a:rPr lang="en-US" sz="2000" dirty="0" smtClean="0"/>
              <a:t>[egee@ui01.isabella.grnet.gr]$  </a:t>
            </a:r>
            <a:r>
              <a:rPr lang="el-GR" sz="2000" dirty="0" err="1" smtClean="0">
                <a:solidFill>
                  <a:srgbClr val="AC3B8B"/>
                </a:solidFill>
              </a:rPr>
              <a:t>lcg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cp</a:t>
            </a:r>
            <a:r>
              <a:rPr lang="el-GR" sz="2000" dirty="0" smtClean="0">
                <a:solidFill>
                  <a:srgbClr val="AC3B8B"/>
                </a:solidFill>
              </a:rPr>
              <a:t>  </a:t>
            </a:r>
            <a:r>
              <a:rPr lang="el-GR" sz="2000" dirty="0" err="1" smtClean="0">
                <a:solidFill>
                  <a:srgbClr val="AC3B8B"/>
                </a:solidFill>
              </a:rPr>
              <a:t>lfn</a:t>
            </a:r>
            <a:r>
              <a:rPr lang="el-GR" sz="2000" dirty="0" smtClean="0">
                <a:solidFill>
                  <a:srgbClr val="AC3B8B"/>
                </a:solidFill>
              </a:rPr>
              <a:t>:</a:t>
            </a:r>
            <a:r>
              <a:rPr lang="en-US" sz="2000" dirty="0" err="1" smtClean="0">
                <a:solidFill>
                  <a:srgbClr val="AC3B8B"/>
                </a:solidFill>
              </a:rPr>
              <a:t>satimg</a:t>
            </a:r>
            <a:r>
              <a:rPr lang="el-GR" sz="2000" dirty="0" smtClean="0">
                <a:solidFill>
                  <a:srgbClr val="AC3B8B"/>
                </a:solidFill>
              </a:rPr>
              <a:t> file:</a:t>
            </a:r>
            <a:r>
              <a:rPr lang="en-US" sz="2000" dirty="0" smtClean="0">
                <a:solidFill>
                  <a:srgbClr val="AC3B8B"/>
                </a:solidFill>
              </a:rPr>
              <a:t>$PWD/</a:t>
            </a:r>
            <a:r>
              <a:rPr lang="en-US" sz="2000" dirty="0" err="1" smtClean="0">
                <a:solidFill>
                  <a:srgbClr val="AC3B8B"/>
                </a:solidFill>
              </a:rPr>
              <a:t>copy_satimg</a:t>
            </a:r>
            <a:endParaRPr lang="en-US" sz="2000" dirty="0" smtClean="0">
              <a:solidFill>
                <a:srgbClr val="AC3B8B"/>
              </a:solidFill>
            </a:endParaRPr>
          </a:p>
          <a:p>
            <a:pPr indent="22225"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600" dirty="0" smtClean="0">
              <a:solidFill>
                <a:srgbClr val="AC3B8B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File management operations (1) 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Listing replicas 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Wingdings 2"/>
              <a:buChar char="P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 dirty="0" smtClean="0"/>
              <a:t>[egee@ui01.isabella.grnet.gr]$ </a:t>
            </a:r>
            <a:r>
              <a:rPr lang="el-GR" sz="1600" dirty="0" err="1" smtClean="0">
                <a:solidFill>
                  <a:srgbClr val="AC3B8B"/>
                </a:solidFill>
              </a:rPr>
              <a:t>lcg</a:t>
            </a:r>
            <a:r>
              <a:rPr lang="el-GR" sz="1600" dirty="0" smtClean="0">
                <a:solidFill>
                  <a:srgbClr val="AC3B8B"/>
                </a:solidFill>
              </a:rPr>
              <a:t>-</a:t>
            </a:r>
            <a:r>
              <a:rPr lang="el-GR" sz="1600" dirty="0" err="1" smtClean="0">
                <a:solidFill>
                  <a:srgbClr val="AC3B8B"/>
                </a:solidFill>
              </a:rPr>
              <a:t>lr</a:t>
            </a:r>
            <a:r>
              <a:rPr lang="el-GR" sz="1600" dirty="0" smtClean="0">
                <a:solidFill>
                  <a:srgbClr val="AC3B8B"/>
                </a:solidFill>
              </a:rPr>
              <a:t> --vo </a:t>
            </a:r>
            <a:r>
              <a:rPr lang="en-US" sz="1600" dirty="0" err="1" smtClean="0">
                <a:solidFill>
                  <a:srgbClr val="AC3B8B"/>
                </a:solidFill>
              </a:rPr>
              <a:t>hgdemo</a:t>
            </a:r>
            <a:r>
              <a:rPr lang="en-US" sz="1600" dirty="0" smtClean="0">
                <a:solidFill>
                  <a:srgbClr val="AC3B8B"/>
                </a:solidFill>
              </a:rPr>
              <a:t> </a:t>
            </a:r>
            <a:r>
              <a:rPr lang="el-GR" sz="1600" dirty="0" err="1" smtClean="0">
                <a:solidFill>
                  <a:srgbClr val="AC3B8B"/>
                </a:solidFill>
              </a:rPr>
              <a:t>lfn</a:t>
            </a:r>
            <a:r>
              <a:rPr lang="el-GR" sz="1600" dirty="0" smtClean="0">
                <a:solidFill>
                  <a:srgbClr val="AC3B8B"/>
                </a:solidFill>
              </a:rPr>
              <a:t>:</a:t>
            </a:r>
            <a:r>
              <a:rPr lang="en-US" sz="1800" dirty="0" err="1" smtClean="0">
                <a:solidFill>
                  <a:srgbClr val="AC3B8B"/>
                </a:solidFill>
              </a:rPr>
              <a:t>satimg</a:t>
            </a:r>
            <a:r>
              <a:rPr lang="en-US" sz="1600" dirty="0" smtClean="0">
                <a:solidFill>
                  <a:srgbClr val="AC3B8B"/>
                </a:solidFill>
              </a:rPr>
              <a:t> 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Wingdings 2"/>
              <a:buChar char="P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400" dirty="0" smtClean="0"/>
              <a:t>srm://se01.grid.hgdemo.gr/dpm/grid.hgdemo.gr/home/hgdemo/generated/2009-05-06/fileaaa2af18-8b10-4566-8b96-1f55f3eb2610</a:t>
            </a:r>
          </a:p>
          <a:p>
            <a:pPr>
              <a:lnSpc>
                <a:spcPct val="80000"/>
              </a:lnSpc>
              <a:spcBef>
                <a:spcPts val="350"/>
              </a:spcBef>
              <a:buFont typeface="Wingdings 2"/>
              <a:buChar char="P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400" b="0" dirty="0" smtClean="0"/>
          </a:p>
          <a:p>
            <a:pPr eaLnBrk="1" hangingPunct="1">
              <a:lnSpc>
                <a:spcPct val="80000"/>
              </a:lnSpc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Listing </a:t>
            </a:r>
            <a:r>
              <a:rPr lang="en-US" sz="1600" dirty="0" err="1" smtClean="0"/>
              <a:t>guids</a:t>
            </a:r>
            <a:r>
              <a:rPr lang="en-US" sz="1600" dirty="0" smtClean="0"/>
              <a:t> given the </a:t>
            </a:r>
            <a:r>
              <a:rPr lang="en-US" sz="1600" dirty="0" err="1" smtClean="0"/>
              <a:t>lfn</a:t>
            </a:r>
            <a:endParaRPr lang="en-US" sz="1600" dirty="0" smtClean="0"/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 dirty="0" smtClean="0">
                <a:solidFill>
                  <a:srgbClr val="AC3B8B"/>
                </a:solidFill>
              </a:rPr>
              <a:t>	</a:t>
            </a:r>
            <a:r>
              <a:rPr lang="en-US" sz="10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1000" dirty="0" smtClean="0"/>
              <a:t> [egee@ui01.isabella.grnet.gr]$ </a:t>
            </a:r>
            <a:r>
              <a:rPr lang="el-GR" sz="1600" dirty="0" err="1" smtClean="0">
                <a:solidFill>
                  <a:srgbClr val="AC3B8B"/>
                </a:solidFill>
              </a:rPr>
              <a:t>lcg</a:t>
            </a:r>
            <a:r>
              <a:rPr lang="el-GR" sz="1600" dirty="0" smtClean="0">
                <a:solidFill>
                  <a:srgbClr val="AC3B8B"/>
                </a:solidFill>
              </a:rPr>
              <a:t>-</a:t>
            </a:r>
            <a:r>
              <a:rPr lang="el-GR" sz="1600" dirty="0" err="1" smtClean="0">
                <a:solidFill>
                  <a:srgbClr val="AC3B8B"/>
                </a:solidFill>
              </a:rPr>
              <a:t>lg</a:t>
            </a:r>
            <a:r>
              <a:rPr lang="en-US" sz="1600" dirty="0" smtClean="0">
                <a:solidFill>
                  <a:srgbClr val="AC3B8B"/>
                </a:solidFill>
              </a:rPr>
              <a:t> </a:t>
            </a:r>
            <a:r>
              <a:rPr lang="el-GR" sz="1600" dirty="0" err="1" smtClean="0">
                <a:solidFill>
                  <a:srgbClr val="AC3B8B"/>
                </a:solidFill>
              </a:rPr>
              <a:t>lfn</a:t>
            </a:r>
            <a:r>
              <a:rPr lang="el-GR" sz="1600" dirty="0" smtClean="0">
                <a:solidFill>
                  <a:srgbClr val="AC3B8B"/>
                </a:solidFill>
              </a:rPr>
              <a:t>:</a:t>
            </a:r>
            <a:r>
              <a:rPr lang="en-US" sz="1600" dirty="0" err="1" smtClean="0">
                <a:solidFill>
                  <a:srgbClr val="AC3B8B"/>
                </a:solidFill>
              </a:rPr>
              <a:t>satimg</a:t>
            </a:r>
            <a:r>
              <a:rPr lang="en-US" sz="1600" dirty="0" smtClean="0">
                <a:solidFill>
                  <a:srgbClr val="AC3B8B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400" b="0" dirty="0" smtClean="0"/>
              <a:t>	   </a:t>
            </a:r>
            <a:r>
              <a:rPr lang="el-GR" sz="1400" b="0" dirty="0" smtClean="0"/>
              <a:t>guid:e20d1fa9-e35f-426d-aa72-cb99b18c2791</a:t>
            </a:r>
          </a:p>
          <a:p>
            <a:pPr eaLnBrk="1" hangingPunct="1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400" b="0" dirty="0" smtClean="0"/>
          </a:p>
          <a:p>
            <a:pPr eaLnBrk="1" hangingPunct="1">
              <a:lnSpc>
                <a:spcPct val="80000"/>
              </a:lnSpc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Adding metadata information to LFC entries</a:t>
            </a:r>
          </a:p>
          <a:p>
            <a:pPr lvl="1" eaLnBrk="1" hangingPunct="1">
              <a:lnSpc>
                <a:spcPct val="80000"/>
              </a:lnSpc>
              <a:spcBef>
                <a:spcPts val="425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7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1700" dirty="0" smtClean="0">
                <a:solidFill>
                  <a:srgbClr val="AC3B8B"/>
                </a:solidFill>
              </a:rPr>
              <a:t> </a:t>
            </a:r>
            <a:r>
              <a:rPr lang="en-US" sz="1000" dirty="0" smtClean="0"/>
              <a:t>[egee@ui01.isabella.grnet.gr]$ </a:t>
            </a:r>
            <a:r>
              <a:rPr lang="en-US" sz="1300" dirty="0" smtClean="0"/>
              <a:t> </a:t>
            </a:r>
            <a:r>
              <a:rPr lang="en-US" sz="1700" b="1" dirty="0" err="1" smtClean="0">
                <a:solidFill>
                  <a:srgbClr val="904490"/>
                </a:solidFill>
              </a:rPr>
              <a:t>lfc-setcomment</a:t>
            </a:r>
            <a:r>
              <a:rPr lang="en-US" sz="1700" b="1" dirty="0" smtClean="0">
                <a:solidFill>
                  <a:srgbClr val="904490"/>
                </a:solidFill>
              </a:rPr>
              <a:t> /grid/</a:t>
            </a:r>
            <a:r>
              <a:rPr lang="en-US" sz="1700" b="1" dirty="0" err="1" smtClean="0">
                <a:solidFill>
                  <a:srgbClr val="904490"/>
                </a:solidFill>
              </a:rPr>
              <a:t>hgdemo</a:t>
            </a:r>
            <a:r>
              <a:rPr lang="en-US" sz="1700" b="1" dirty="0" smtClean="0">
                <a:solidFill>
                  <a:srgbClr val="904490"/>
                </a:solidFill>
              </a:rPr>
              <a:t>/test_($USER)</a:t>
            </a:r>
            <a:r>
              <a:rPr lang="ar-SA" sz="1700" b="1" dirty="0" smtClean="0">
                <a:solidFill>
                  <a:srgbClr val="904490"/>
                </a:solidFill>
                <a:cs typeface="Arial" charset="0"/>
              </a:rPr>
              <a:t>‏</a:t>
            </a:r>
            <a:endParaRPr lang="en-US" sz="1700" b="1" dirty="0" smtClean="0">
              <a:solidFill>
                <a:srgbClr val="904490"/>
              </a:solidFill>
            </a:endParaRPr>
          </a:p>
          <a:p>
            <a:pPr lvl="1" eaLnBrk="1" hangingPunct="1">
              <a:lnSpc>
                <a:spcPct val="80000"/>
              </a:lnSpc>
              <a:spcBef>
                <a:spcPts val="425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b="1" dirty="0" smtClean="0">
                <a:solidFill>
                  <a:srgbClr val="904490"/>
                </a:solidFill>
              </a:rPr>
              <a:t>/</a:t>
            </a:r>
            <a:r>
              <a:rPr lang="en-US" sz="1600" b="1" dirty="0" err="1" smtClean="0">
                <a:solidFill>
                  <a:srgbClr val="AC3B8B"/>
                </a:solidFill>
              </a:rPr>
              <a:t>satimg</a:t>
            </a:r>
            <a:r>
              <a:rPr lang="en-US" sz="1700" b="1" dirty="0" smtClean="0">
                <a:solidFill>
                  <a:srgbClr val="904490"/>
                </a:solidFill>
              </a:rPr>
              <a:t> "Created for the training"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600" dirty="0" smtClean="0">
              <a:solidFill>
                <a:srgbClr val="90449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View metadata  of a specific file</a:t>
            </a:r>
          </a:p>
          <a:p>
            <a:pPr eaLnBrk="1" hangingPunct="1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800" dirty="0" smtClean="0"/>
              <a:t>	 </a:t>
            </a:r>
            <a:r>
              <a:rPr lang="en-US" sz="16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1600" dirty="0" smtClean="0">
                <a:solidFill>
                  <a:srgbClr val="AC3B8B"/>
                </a:solidFill>
              </a:rPr>
              <a:t> </a:t>
            </a:r>
            <a:r>
              <a:rPr lang="en-US" sz="1000" dirty="0" smtClean="0"/>
              <a:t>[egee@ui01.isabella.grnet.gr]$  </a:t>
            </a:r>
            <a:r>
              <a:rPr lang="en-US" sz="1600" dirty="0" err="1" smtClean="0">
                <a:solidFill>
                  <a:srgbClr val="904490"/>
                </a:solidFill>
              </a:rPr>
              <a:t>lfc-ls</a:t>
            </a:r>
            <a:r>
              <a:rPr lang="en-US" sz="1600" dirty="0" smtClean="0">
                <a:solidFill>
                  <a:srgbClr val="904490"/>
                </a:solidFill>
              </a:rPr>
              <a:t> --comment /grid/</a:t>
            </a:r>
            <a:r>
              <a:rPr lang="en-US" sz="1600" dirty="0" err="1" smtClean="0">
                <a:solidFill>
                  <a:srgbClr val="904490"/>
                </a:solidFill>
              </a:rPr>
              <a:t>hgdemo</a:t>
            </a:r>
            <a:r>
              <a:rPr lang="en-US" sz="1400" dirty="0" smtClean="0">
                <a:solidFill>
                  <a:srgbClr val="904490"/>
                </a:solidFill>
              </a:rPr>
              <a:t>/test_($USER)/</a:t>
            </a:r>
            <a:r>
              <a:rPr lang="en-US" sz="1700" dirty="0" err="1" smtClean="0">
                <a:solidFill>
                  <a:srgbClr val="AC3B8B"/>
                </a:solidFill>
              </a:rPr>
              <a:t>satimg</a:t>
            </a:r>
            <a:r>
              <a:rPr lang="en-US" sz="1400" b="0" dirty="0" smtClean="0">
                <a:solidFill>
                  <a:srgbClr val="AC3B8B"/>
                </a:solidFill>
              </a:rPr>
              <a:t> </a:t>
            </a:r>
          </a:p>
          <a:p>
            <a:pPr lvl="1" eaLnBrk="1" hangingPunct="1">
              <a:lnSpc>
                <a:spcPct val="80000"/>
              </a:lnSpc>
              <a:spcBef>
                <a:spcPts val="325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300" dirty="0" smtClean="0"/>
              <a:t> </a:t>
            </a:r>
            <a:r>
              <a:rPr lang="en-US" sz="1400" dirty="0" smtClean="0"/>
              <a:t> </a:t>
            </a:r>
            <a:r>
              <a:rPr lang="en-US" sz="1400" dirty="0" err="1" smtClean="0"/>
              <a:t>satimg</a:t>
            </a:r>
            <a:r>
              <a:rPr lang="en-US" sz="1400" dirty="0" smtClean="0"/>
              <a:t> </a:t>
            </a:r>
            <a:r>
              <a:rPr lang="en-US" sz="1300" dirty="0" smtClean="0"/>
              <a:t>Created for the training</a:t>
            </a:r>
          </a:p>
          <a:p>
            <a:pPr lvl="1" eaLnBrk="1" hangingPunct="1">
              <a:lnSpc>
                <a:spcPct val="80000"/>
              </a:lnSpc>
              <a:spcBef>
                <a:spcPts val="425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700" dirty="0" smtClean="0"/>
          </a:p>
          <a:p>
            <a:pPr eaLnBrk="1" hangingPunct="1">
              <a:lnSpc>
                <a:spcPct val="80000"/>
              </a:lnSpc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Removing metadata information to LFC entries</a:t>
            </a:r>
          </a:p>
          <a:p>
            <a:pPr eaLnBrk="1" hangingPunct="1">
              <a:lnSpc>
                <a:spcPct val="80000"/>
              </a:lnSpc>
              <a:spcBef>
                <a:spcPts val="425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>
                <a:solidFill>
                  <a:srgbClr val="AC3B8B"/>
                </a:solidFill>
              </a:rPr>
              <a:t>	</a:t>
            </a:r>
            <a:r>
              <a:rPr lang="en-US" sz="16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1600" dirty="0" smtClean="0">
                <a:solidFill>
                  <a:srgbClr val="AC3B8B"/>
                </a:solidFill>
              </a:rPr>
              <a:t> </a:t>
            </a:r>
            <a:r>
              <a:rPr lang="en-US" sz="1000" dirty="0" smtClean="0"/>
              <a:t>[egee@ui01.isabella.grnet.gr]$  </a:t>
            </a:r>
            <a:r>
              <a:rPr lang="en-US" sz="1600" dirty="0" err="1" smtClean="0">
                <a:solidFill>
                  <a:srgbClr val="904490"/>
                </a:solidFill>
              </a:rPr>
              <a:t>lfc-delcomment</a:t>
            </a:r>
            <a:r>
              <a:rPr lang="en-US" sz="1600" dirty="0" smtClean="0">
                <a:solidFill>
                  <a:srgbClr val="904490"/>
                </a:solidFill>
              </a:rPr>
              <a:t> /grid/</a:t>
            </a:r>
            <a:r>
              <a:rPr lang="en-US" sz="1600" dirty="0" err="1" smtClean="0">
                <a:solidFill>
                  <a:srgbClr val="904490"/>
                </a:solidFill>
              </a:rPr>
              <a:t>hgdemo</a:t>
            </a:r>
            <a:r>
              <a:rPr lang="en-US" sz="1400" dirty="0" smtClean="0">
                <a:solidFill>
                  <a:srgbClr val="904490"/>
                </a:solidFill>
              </a:rPr>
              <a:t>/</a:t>
            </a:r>
            <a:r>
              <a:rPr lang="en-US" sz="1600" dirty="0" err="1" smtClean="0">
                <a:solidFill>
                  <a:srgbClr val="904490"/>
                </a:solidFill>
              </a:rPr>
              <a:t>test_$USER</a:t>
            </a:r>
            <a:r>
              <a:rPr lang="en-US" sz="1700" b="0" dirty="0" smtClean="0">
                <a:solidFill>
                  <a:srgbClr val="904490"/>
                </a:solidFill>
              </a:rPr>
              <a:t>/</a:t>
            </a:r>
            <a:r>
              <a:rPr lang="en-US" sz="1700" dirty="0" err="1" smtClean="0">
                <a:solidFill>
                  <a:srgbClr val="AC3B8B"/>
                </a:solidFill>
              </a:rPr>
              <a:t>satimg</a:t>
            </a:r>
            <a:r>
              <a:rPr lang="en-US" sz="1700" dirty="0" smtClean="0">
                <a:solidFill>
                  <a:srgbClr val="904490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spcBef>
                <a:spcPts val="425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700" dirty="0" smtClean="0">
              <a:solidFill>
                <a:srgbClr val="90449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"/>
          <p:cNvSpPr>
            <a:spLocks noGrp="1" noChangeArrowheads="1"/>
          </p:cNvSpPr>
          <p:nvPr>
            <p:ph type="title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Job  interacting with files</a:t>
            </a: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238" y="923925"/>
            <a:ext cx="8010525" cy="5697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8371" name="Line 3"/>
          <p:cNvSpPr>
            <a:spLocks noChangeShapeType="1"/>
          </p:cNvSpPr>
          <p:nvPr/>
        </p:nvSpPr>
        <p:spPr bwMode="auto">
          <a:xfrm>
            <a:off x="1754188" y="3335338"/>
            <a:ext cx="1093787" cy="515937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968375" y="3656013"/>
            <a:ext cx="1674813" cy="946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75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325FAF"/>
                </a:solidFill>
              </a:rPr>
              <a:t>The user interacts with the Grid Infrastructure through the UI</a:t>
            </a:r>
          </a:p>
        </p:txBody>
      </p:sp>
      <p:sp>
        <p:nvSpPr>
          <p:cNvPr id="32774" name="Oval 5"/>
          <p:cNvSpPr>
            <a:spLocks noChangeArrowheads="1"/>
          </p:cNvSpPr>
          <p:nvPr/>
        </p:nvSpPr>
        <p:spPr bwMode="auto">
          <a:xfrm>
            <a:off x="4313238" y="812800"/>
            <a:ext cx="4611687" cy="6045200"/>
          </a:xfrm>
          <a:prstGeom prst="ellipse">
            <a:avLst/>
          </a:prstGeom>
          <a:noFill/>
          <a:ln w="25560">
            <a:solidFill>
              <a:srgbClr val="325FAF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58374" name="Line 6"/>
          <p:cNvSpPr>
            <a:spLocks noChangeShapeType="1"/>
          </p:cNvSpPr>
          <p:nvPr/>
        </p:nvSpPr>
        <p:spPr bwMode="auto">
          <a:xfrm>
            <a:off x="3297238" y="3735388"/>
            <a:ext cx="2884487" cy="1879600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3503613" y="4095750"/>
            <a:ext cx="1443037" cy="1554163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000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325FAF"/>
                </a:solidFill>
              </a:rPr>
              <a:t>The user UPLOADS the input file to the Grid with a specific LFN</a:t>
            </a:r>
          </a:p>
        </p:txBody>
      </p:sp>
      <p:sp>
        <p:nvSpPr>
          <p:cNvPr id="58376" name="Line 8"/>
          <p:cNvSpPr>
            <a:spLocks noChangeShapeType="1"/>
          </p:cNvSpPr>
          <p:nvPr/>
        </p:nvSpPr>
        <p:spPr bwMode="auto">
          <a:xfrm flipH="1" flipV="1">
            <a:off x="3270250" y="2625725"/>
            <a:ext cx="3054350" cy="3043238"/>
          </a:xfrm>
          <a:prstGeom prst="line">
            <a:avLst/>
          </a:prstGeom>
          <a:noFill/>
          <a:ln w="38160">
            <a:solidFill>
              <a:srgbClr val="325FAF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3463925" y="3103563"/>
            <a:ext cx="1841500" cy="1554162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000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325FAF"/>
                </a:solidFill>
              </a:rPr>
              <a:t>The LFN and the other file identifiers are stored in the user’s directory in the File Catalogue</a:t>
            </a:r>
          </a:p>
        </p:txBody>
      </p:sp>
      <p:sp>
        <p:nvSpPr>
          <p:cNvPr id="58378" name="Line 10"/>
          <p:cNvSpPr>
            <a:spLocks noChangeShapeType="1"/>
          </p:cNvSpPr>
          <p:nvPr/>
        </p:nvSpPr>
        <p:spPr bwMode="auto">
          <a:xfrm>
            <a:off x="3078163" y="4224338"/>
            <a:ext cx="1587" cy="863600"/>
          </a:xfrm>
          <a:prstGeom prst="line">
            <a:avLst/>
          </a:prstGeom>
          <a:noFill/>
          <a:ln w="38160">
            <a:solidFill>
              <a:srgbClr val="325FAF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2395538" y="4622800"/>
            <a:ext cx="1146175" cy="823913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000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325FAF"/>
                </a:solidFill>
              </a:rPr>
              <a:t>The user submits his/her job</a:t>
            </a:r>
          </a:p>
        </p:txBody>
      </p:sp>
      <p:sp>
        <p:nvSpPr>
          <p:cNvPr id="58380" name="Line 12"/>
          <p:cNvSpPr>
            <a:spLocks noChangeShapeType="1"/>
          </p:cNvSpPr>
          <p:nvPr/>
        </p:nvSpPr>
        <p:spPr bwMode="auto">
          <a:xfrm flipV="1">
            <a:off x="3259138" y="1930400"/>
            <a:ext cx="3000375" cy="3698875"/>
          </a:xfrm>
          <a:prstGeom prst="line">
            <a:avLst/>
          </a:prstGeom>
          <a:noFill/>
          <a:ln w="38160">
            <a:solidFill>
              <a:srgbClr val="325FAF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8381" name="Text Box 13"/>
          <p:cNvSpPr txBox="1">
            <a:spLocks noChangeArrowheads="1"/>
          </p:cNvSpPr>
          <p:nvPr/>
        </p:nvSpPr>
        <p:spPr bwMode="auto">
          <a:xfrm>
            <a:off x="4894263" y="2859088"/>
            <a:ext cx="1712912" cy="1066800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000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325FAF"/>
                </a:solidFill>
              </a:rPr>
              <a:t>The site for the job execution is selected by the WMS</a:t>
            </a:r>
          </a:p>
        </p:txBody>
      </p:sp>
      <p:sp>
        <p:nvSpPr>
          <p:cNvPr id="58382" name="Line 14"/>
          <p:cNvSpPr>
            <a:spLocks noChangeShapeType="1"/>
          </p:cNvSpPr>
          <p:nvPr/>
        </p:nvSpPr>
        <p:spPr bwMode="auto">
          <a:xfrm flipV="1">
            <a:off x="6735763" y="1993900"/>
            <a:ext cx="1587" cy="2927350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8383" name="Text Box 15"/>
          <p:cNvSpPr txBox="1">
            <a:spLocks noChangeArrowheads="1"/>
          </p:cNvSpPr>
          <p:nvPr/>
        </p:nvSpPr>
        <p:spPr bwMode="auto">
          <a:xfrm>
            <a:off x="6103938" y="2627313"/>
            <a:ext cx="1687512" cy="1066800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000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325FAF"/>
                </a:solidFill>
              </a:rPr>
              <a:t>The input file is downloaded locally during job execution</a:t>
            </a:r>
          </a:p>
        </p:txBody>
      </p:sp>
      <p:sp>
        <p:nvSpPr>
          <p:cNvPr id="58384" name="Text Box 16"/>
          <p:cNvSpPr txBox="1">
            <a:spLocks noChangeArrowheads="1"/>
          </p:cNvSpPr>
          <p:nvPr/>
        </p:nvSpPr>
        <p:spPr bwMode="auto">
          <a:xfrm>
            <a:off x="5783263" y="1120775"/>
            <a:ext cx="1725612" cy="642938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125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325FAF"/>
                </a:solidFill>
              </a:rPr>
              <a:t>Job is being executed here!</a:t>
            </a:r>
          </a:p>
        </p:txBody>
      </p:sp>
      <p:sp>
        <p:nvSpPr>
          <p:cNvPr id="58385" name="Line 17"/>
          <p:cNvSpPr>
            <a:spLocks noChangeShapeType="1"/>
          </p:cNvSpPr>
          <p:nvPr/>
        </p:nvSpPr>
        <p:spPr bwMode="auto">
          <a:xfrm>
            <a:off x="6683375" y="1995488"/>
            <a:ext cx="1082675" cy="2112962"/>
          </a:xfrm>
          <a:prstGeom prst="line">
            <a:avLst/>
          </a:prstGeom>
          <a:noFill/>
          <a:ln w="38160">
            <a:solidFill>
              <a:srgbClr val="325FAF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6683375" y="3000375"/>
            <a:ext cx="1803400" cy="823913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000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325FAF"/>
                </a:solidFill>
              </a:rPr>
              <a:t>The output files are uploaded to a SE</a:t>
            </a:r>
          </a:p>
        </p:txBody>
      </p:sp>
      <p:sp>
        <p:nvSpPr>
          <p:cNvPr id="58387" name="Line 19"/>
          <p:cNvSpPr>
            <a:spLocks noChangeShapeType="1"/>
          </p:cNvSpPr>
          <p:nvPr/>
        </p:nvSpPr>
        <p:spPr bwMode="auto">
          <a:xfrm flipH="1">
            <a:off x="3089275" y="1957388"/>
            <a:ext cx="2592388" cy="3168650"/>
          </a:xfrm>
          <a:prstGeom prst="line">
            <a:avLst/>
          </a:prstGeom>
          <a:noFill/>
          <a:ln w="38160">
            <a:solidFill>
              <a:srgbClr val="325FAF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8388" name="Line 20"/>
          <p:cNvSpPr>
            <a:spLocks noChangeShapeType="1"/>
          </p:cNvSpPr>
          <p:nvPr/>
        </p:nvSpPr>
        <p:spPr bwMode="auto">
          <a:xfrm flipV="1">
            <a:off x="3128963" y="4029075"/>
            <a:ext cx="25400" cy="1098550"/>
          </a:xfrm>
          <a:prstGeom prst="line">
            <a:avLst/>
          </a:prstGeom>
          <a:noFill/>
          <a:ln w="38160">
            <a:solidFill>
              <a:srgbClr val="325FAF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8389" name="Text Box 21"/>
          <p:cNvSpPr txBox="1">
            <a:spLocks noChangeArrowheads="1"/>
          </p:cNvSpPr>
          <p:nvPr/>
        </p:nvSpPr>
        <p:spPr bwMode="auto">
          <a:xfrm>
            <a:off x="2576513" y="4225925"/>
            <a:ext cx="1982787" cy="823913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000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325FAF"/>
                </a:solidFill>
              </a:rPr>
              <a:t>The result of the job execution is returned to the user</a:t>
            </a:r>
          </a:p>
        </p:txBody>
      </p:sp>
      <p:sp>
        <p:nvSpPr>
          <p:cNvPr id="58390" name="Line 22"/>
          <p:cNvSpPr>
            <a:spLocks noChangeShapeType="1"/>
          </p:cNvSpPr>
          <p:nvPr/>
        </p:nvSpPr>
        <p:spPr bwMode="auto">
          <a:xfrm flipH="1" flipV="1">
            <a:off x="3346450" y="2444750"/>
            <a:ext cx="3905250" cy="2438400"/>
          </a:xfrm>
          <a:prstGeom prst="line">
            <a:avLst/>
          </a:prstGeom>
          <a:noFill/>
          <a:ln w="38160">
            <a:solidFill>
              <a:srgbClr val="325FAF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58391" name="Text Box 23"/>
          <p:cNvSpPr txBox="1">
            <a:spLocks noChangeArrowheads="1"/>
          </p:cNvSpPr>
          <p:nvPr/>
        </p:nvSpPr>
        <p:spPr bwMode="auto">
          <a:xfrm>
            <a:off x="4224338" y="3592513"/>
            <a:ext cx="2317750" cy="823912"/>
          </a:xfrm>
          <a:prstGeom prst="rect">
            <a:avLst/>
          </a:pr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1000"/>
              </a:spcBef>
              <a:buClr>
                <a:srgbClr val="FFCC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325FAF"/>
                </a:solidFill>
              </a:rPr>
              <a:t>The file catalogue is informed about the new LFNs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7" dur="30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1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6" dur="20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0" dur="5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 additive="repl">
                                        <p:cTn id="24" dur="20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 additive="repl">
                                        <p:cTn id="28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33" dur="20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7" dur="5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 additive="repl">
                                        <p:cTn id="41" dur="20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51" dur="20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55" dur="500"/>
                                        <p:tgtEl>
                                          <p:spTgt spid="58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 additive="repl">
                                        <p:cTn id="59" dur="2000"/>
                                        <p:tgtEl>
                                          <p:spTgt spid="58379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3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 additive="repl">
                                        <p:cTn id="63" dur="20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68" dur="2000"/>
                                        <p:tgtEl>
                                          <p:spTgt spid="58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72" dur="500"/>
                                        <p:tgtEl>
                                          <p:spTgt spid="58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3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 additive="repl">
                                        <p:cTn id="76" dur="2000"/>
                                        <p:tgtEl>
                                          <p:spTgt spid="58380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500"/>
                            </p:stCondLst>
                            <p:childTnLst>
                              <p:par>
                                <p:cTn id="8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86" dur="500"/>
                                        <p:tgtEl>
                                          <p:spTgt spid="58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90" dur="2000"/>
                                        <p:tgtEl>
                                          <p:spTgt spid="58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94" dur="500"/>
                                        <p:tgtEl>
                                          <p:spTgt spid="58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0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 additive="repl">
                                        <p:cTn id="98" dur="2000"/>
                                        <p:tgtEl>
                                          <p:spTgt spid="58383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4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 additive="repl">
                                        <p:cTn id="102" dur="500"/>
                                        <p:tgtEl>
                                          <p:spTgt spid="58382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 additive="repl">
                                        <p:cTn id="107" dur="500"/>
                                        <p:tgtEl>
                                          <p:spTgt spid="5838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12" dur="2000"/>
                                        <p:tgtEl>
                                          <p:spTgt spid="58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16" dur="500"/>
                                        <p:tgtEl>
                                          <p:spTgt spid="58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120" dur="500"/>
                                        <p:tgtEl>
                                          <p:spTgt spid="58386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 additive="repl">
                                        <p:cTn id="124" dur="500"/>
                                        <p:tgtEl>
                                          <p:spTgt spid="58385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29" dur="2000"/>
                                        <p:tgtEl>
                                          <p:spTgt spid="58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000"/>
                            </p:stCondLst>
                            <p:childTnLst>
                              <p:par>
                                <p:cTn id="13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33" dur="500"/>
                                        <p:tgtEl>
                                          <p:spTgt spid="58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3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 additive="repl">
                                        <p:cTn id="137" dur="2000"/>
                                        <p:tgtEl>
                                          <p:spTgt spid="58390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000"/>
                            </p:stCondLst>
                            <p:childTnLst>
                              <p:par>
                                <p:cTn id="14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8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8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500"/>
                            </p:stCondLst>
                            <p:childTnLst>
                              <p:par>
                                <p:cTn id="145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47" dur="2000"/>
                                        <p:tgtEl>
                                          <p:spTgt spid="58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4500"/>
                            </p:stCondLst>
                            <p:childTnLst>
                              <p:par>
                                <p:cTn id="149" presetID="20" presetClass="entr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151" dur="2000"/>
                                        <p:tgtEl>
                                          <p:spTgt spid="58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6500"/>
                            </p:stCondLst>
                            <p:childTnLst>
                              <p:par>
                                <p:cTn id="15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155" dur="500"/>
                                        <p:tgtEl>
                                          <p:spTgt spid="58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animBg="1"/>
      <p:bldP spid="58374" grpId="0" animBg="1"/>
      <p:bldP spid="58374" grpId="1" animBg="1"/>
      <p:bldP spid="58376" grpId="0" animBg="1"/>
      <p:bldP spid="58376" grpId="1" animBg="1"/>
      <p:bldP spid="58378" grpId="0" animBg="1"/>
      <p:bldP spid="58378" grpId="1" animBg="1"/>
      <p:bldP spid="58380" grpId="0" animBg="1"/>
      <p:bldP spid="58380" grpId="1" animBg="1"/>
      <p:bldP spid="58382" grpId="0" animBg="1"/>
      <p:bldP spid="58382" grpId="1" animBg="1"/>
      <p:bldP spid="58385" grpId="0" animBg="1"/>
      <p:bldP spid="58385" grpId="1" animBg="1"/>
      <p:bldP spid="58387" grpId="0" animBg="1"/>
      <p:bldP spid="58388" grpId="0" animBg="1"/>
      <p:bldP spid="58390" grpId="0" animBg="1"/>
      <p:bldP spid="58390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- Ορθογώνιο"/>
          <p:cNvSpPr/>
          <p:nvPr/>
        </p:nvSpPr>
        <p:spPr>
          <a:xfrm>
            <a:off x="714348" y="5143512"/>
            <a:ext cx="6143668" cy="1071570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8 - Ορθογώνιο"/>
          <p:cNvSpPr/>
          <p:nvPr/>
        </p:nvSpPr>
        <p:spPr>
          <a:xfrm>
            <a:off x="714348" y="3714752"/>
            <a:ext cx="7286676" cy="135732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7 - Ορθογώνιο"/>
          <p:cNvSpPr/>
          <p:nvPr/>
        </p:nvSpPr>
        <p:spPr>
          <a:xfrm>
            <a:off x="714348" y="3214686"/>
            <a:ext cx="4643470" cy="5000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6 - Ορθογώνιο"/>
          <p:cNvSpPr/>
          <p:nvPr/>
        </p:nvSpPr>
        <p:spPr>
          <a:xfrm>
            <a:off x="714348" y="2786058"/>
            <a:ext cx="5500726" cy="42862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" name="3 - Ορθογώνιο"/>
          <p:cNvSpPr/>
          <p:nvPr/>
        </p:nvSpPr>
        <p:spPr>
          <a:xfrm>
            <a:off x="714348" y="1857364"/>
            <a:ext cx="4572032" cy="9286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79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dirty="0" smtClean="0"/>
              <a:t>A simple job with data management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428596" y="1348760"/>
            <a:ext cx="8229600" cy="493776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Bef>
                <a:spcPts val="500"/>
              </a:spcBef>
              <a:buFont typeface="Wingdings 2" pitchFamily="16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4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1400" dirty="0" smtClean="0"/>
              <a:t> [egee@ui01.isabella.grnet.gr]$</a:t>
            </a:r>
            <a:r>
              <a:rPr lang="en-US" sz="1200" dirty="0" smtClean="0"/>
              <a:t> </a:t>
            </a:r>
            <a:r>
              <a:rPr lang="en-US" sz="2000" dirty="0" smtClean="0">
                <a:solidFill>
                  <a:srgbClr val="AC3B8B"/>
                </a:solidFill>
              </a:rPr>
              <a:t>less testJob2.sh</a:t>
            </a:r>
          </a:p>
          <a:p>
            <a:pPr eaLnBrk="1" hangingPunct="1">
              <a:spcBef>
                <a:spcPts val="4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#!/bin/</a:t>
            </a:r>
            <a:r>
              <a:rPr lang="en-US" sz="1600" dirty="0" err="1" smtClean="0"/>
              <a:t>sh</a:t>
            </a:r>
            <a:endParaRPr lang="en-US" sz="1600" dirty="0" smtClean="0"/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echo Information about the Worker Node</a:t>
            </a:r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echo Running at `hostname`</a:t>
            </a:r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echo Date `date`</a:t>
            </a:r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echo Enabling the executable flag for the application</a:t>
            </a:r>
          </a:p>
          <a:p>
            <a:pPr>
              <a:spcBef>
                <a:spcPts val="40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n-US" sz="1600" dirty="0" err="1" smtClean="0"/>
              <a:t>chmod</a:t>
            </a:r>
            <a:r>
              <a:rPr lang="en-US" sz="1600" dirty="0" smtClean="0"/>
              <a:t> 755 $PWD/</a:t>
            </a:r>
            <a:r>
              <a:rPr lang="en-US" sz="1600" dirty="0" err="1" smtClean="0"/>
              <a:t>comprjesspeg</a:t>
            </a:r>
            <a:endParaRPr lang="en-US" sz="1600" dirty="0" smtClean="0"/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echo Fetching data from a Storage Element</a:t>
            </a:r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n-US" sz="1600" dirty="0" err="1" smtClean="0"/>
              <a:t>lcg</a:t>
            </a:r>
            <a:r>
              <a:rPr lang="en-US" sz="1600" dirty="0" smtClean="0"/>
              <a:t>-cp --</a:t>
            </a:r>
            <a:r>
              <a:rPr lang="en-US" sz="1600" dirty="0" err="1" smtClean="0"/>
              <a:t>vo</a:t>
            </a:r>
            <a:r>
              <a:rPr lang="en-US" sz="1600" dirty="0" smtClean="0"/>
              <a:t> </a:t>
            </a:r>
            <a:r>
              <a:rPr lang="en-US" sz="1600" dirty="0" err="1" smtClean="0"/>
              <a:t>hgdemo</a:t>
            </a:r>
            <a:r>
              <a:rPr lang="en-US" sz="1600" dirty="0" smtClean="0"/>
              <a:t> $1 file:$PWD/</a:t>
            </a:r>
            <a:r>
              <a:rPr lang="en-US" sz="1600" dirty="0" err="1" smtClean="0"/>
              <a:t>local_copy</a:t>
            </a:r>
            <a:endParaRPr lang="en-US" sz="1600" dirty="0" smtClean="0"/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echo </a:t>
            </a:r>
            <a:r>
              <a:rPr lang="en-US" sz="1600" dirty="0" err="1" smtClean="0"/>
              <a:t>Runnning</a:t>
            </a:r>
            <a:r>
              <a:rPr lang="en-US" sz="1600" dirty="0" smtClean="0"/>
              <a:t> executable of the user taking as input the </a:t>
            </a:r>
            <a:r>
              <a:rPr lang="en-US" sz="1600" dirty="0" err="1" smtClean="0"/>
              <a:t>transfered</a:t>
            </a:r>
            <a:r>
              <a:rPr lang="en-US" sz="1600" dirty="0" smtClean="0"/>
              <a:t> file</a:t>
            </a:r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$PWD/</a:t>
            </a:r>
            <a:r>
              <a:rPr lang="en-US" sz="1600" dirty="0" err="1" smtClean="0"/>
              <a:t>compressjpeg</a:t>
            </a:r>
            <a:r>
              <a:rPr lang="en-US" sz="1600" dirty="0" smtClean="0"/>
              <a:t> </a:t>
            </a:r>
            <a:r>
              <a:rPr lang="en-US" sz="1600" dirty="0" err="1" smtClean="0"/>
              <a:t>local_copy</a:t>
            </a:r>
            <a:r>
              <a:rPr lang="en-US" sz="1600" dirty="0" smtClean="0"/>
              <a:t> &gt; </a:t>
            </a:r>
            <a:r>
              <a:rPr lang="en-US" sz="1600" dirty="0" err="1" smtClean="0"/>
              <a:t>local_compressed_copy</a:t>
            </a:r>
            <a:endParaRPr lang="en-US" sz="1600" dirty="0" smtClean="0"/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n-US" sz="1600" dirty="0" err="1" smtClean="0"/>
              <a:t>ls</a:t>
            </a:r>
            <a:r>
              <a:rPr lang="en-US" sz="1600" dirty="0" smtClean="0"/>
              <a:t> -al</a:t>
            </a:r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echo Registering output to the Storage Elements</a:t>
            </a:r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n-US" sz="1600" dirty="0" err="1" smtClean="0"/>
              <a:t>lcg-cr</a:t>
            </a:r>
            <a:r>
              <a:rPr lang="en-US" sz="1600" dirty="0" smtClean="0"/>
              <a:t> --</a:t>
            </a:r>
            <a:r>
              <a:rPr lang="en-US" sz="1600" dirty="0" err="1" smtClean="0"/>
              <a:t>vo</a:t>
            </a:r>
            <a:r>
              <a:rPr lang="en-US" sz="1600" dirty="0" smtClean="0"/>
              <a:t> </a:t>
            </a:r>
            <a:r>
              <a:rPr lang="en-US" sz="1600" dirty="0" err="1" smtClean="0"/>
              <a:t>hgdemo</a:t>
            </a:r>
            <a:r>
              <a:rPr lang="en-US" sz="1600" dirty="0" smtClean="0"/>
              <a:t> -l $2 file:$PWD/</a:t>
            </a:r>
            <a:r>
              <a:rPr lang="en-US" sz="1600" dirty="0" err="1" smtClean="0"/>
              <a:t>local_compressed_copy</a:t>
            </a:r>
            <a:endParaRPr lang="en-US" sz="1600" dirty="0" smtClean="0"/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echo Job is done!</a:t>
            </a:r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6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A simple JDL file</a:t>
            </a:r>
          </a:p>
        </p:txBody>
      </p:sp>
      <p:sp>
        <p:nvSpPr>
          <p:cNvPr id="34819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Bef>
                <a:spcPts val="350"/>
              </a:spcBef>
              <a:buFont typeface="Wingdings 2" pitchFamily="16" charset="2"/>
              <a:buChar char="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000" dirty="0" smtClean="0"/>
              <a:t>[egee@ui01.isabella.grnet.gr]$ </a:t>
            </a:r>
            <a:r>
              <a:rPr lang="en-US" sz="1400" dirty="0" smtClean="0">
                <a:solidFill>
                  <a:srgbClr val="AC3B8B"/>
                </a:solidFill>
              </a:rPr>
              <a:t>less testJob2.jdl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[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Type</a:t>
            </a:r>
            <a:r>
              <a:rPr lang="el-GR" sz="1600" dirty="0" smtClean="0"/>
              <a:t> = "</a:t>
            </a:r>
            <a:r>
              <a:rPr lang="el-GR" sz="1600" dirty="0" err="1" smtClean="0"/>
              <a:t>job</a:t>
            </a:r>
            <a:r>
              <a:rPr lang="el-GR" sz="1600" dirty="0" smtClean="0"/>
              <a:t>";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JobType</a:t>
            </a:r>
            <a:r>
              <a:rPr lang="el-GR" sz="1600" dirty="0" smtClean="0"/>
              <a:t> = "</a:t>
            </a:r>
            <a:r>
              <a:rPr lang="el-GR" sz="1600" dirty="0" err="1" smtClean="0"/>
              <a:t>normal</a:t>
            </a:r>
            <a:r>
              <a:rPr lang="el-GR" sz="1600" dirty="0" smtClean="0"/>
              <a:t>";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RetryCount</a:t>
            </a:r>
            <a:r>
              <a:rPr lang="el-GR" sz="1600" dirty="0" smtClean="0"/>
              <a:t> = 0;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ShallowRetryCount</a:t>
            </a:r>
            <a:r>
              <a:rPr lang="el-GR" sz="1600" dirty="0" smtClean="0"/>
              <a:t> = 3;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Executable</a:t>
            </a:r>
            <a:r>
              <a:rPr lang="el-GR" sz="1600" dirty="0" smtClean="0"/>
              <a:t> = "testJob2.sh";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Arguments</a:t>
            </a:r>
            <a:r>
              <a:rPr lang="el-GR" sz="1600" dirty="0" smtClean="0"/>
              <a:t> = "</a:t>
            </a:r>
            <a:r>
              <a:rPr lang="el-GR" sz="1600" dirty="0" err="1" smtClean="0"/>
              <a:t>lfn</a:t>
            </a:r>
            <a:r>
              <a:rPr lang="el-GR" sz="1600" dirty="0" smtClean="0"/>
              <a:t>:/</a:t>
            </a:r>
            <a:r>
              <a:rPr lang="el-GR" sz="1600" dirty="0" err="1" smtClean="0"/>
              <a:t>grid</a:t>
            </a:r>
            <a:r>
              <a:rPr lang="el-GR" sz="1600" dirty="0" smtClean="0"/>
              <a:t>/</a:t>
            </a:r>
            <a:r>
              <a:rPr lang="en-US" sz="1600" dirty="0" err="1" smtClean="0"/>
              <a:t>hgdemo</a:t>
            </a:r>
            <a:r>
              <a:rPr lang="el-GR" sz="1600" dirty="0" smtClean="0"/>
              <a:t>/</a:t>
            </a:r>
            <a:r>
              <a:rPr lang="el-GR" sz="1600" dirty="0" err="1" smtClean="0"/>
              <a:t>test</a:t>
            </a:r>
            <a:r>
              <a:rPr lang="el-GR" sz="1600" dirty="0" smtClean="0"/>
              <a:t>_(</a:t>
            </a:r>
            <a:r>
              <a:rPr lang="en-US" sz="1600" dirty="0" smtClean="0"/>
              <a:t>$USER</a:t>
            </a:r>
            <a:r>
              <a:rPr lang="el-GR" sz="1600" dirty="0" smtClean="0"/>
              <a:t>)/</a:t>
            </a:r>
            <a:r>
              <a:rPr lang="el-GR" sz="1600" dirty="0" err="1" smtClean="0"/>
              <a:t>satimg</a:t>
            </a:r>
            <a:r>
              <a:rPr lang="el-GR" sz="1600" dirty="0" smtClean="0"/>
              <a:t> </a:t>
            </a:r>
            <a:r>
              <a:rPr lang="el-GR" sz="1600" dirty="0" err="1" smtClean="0"/>
              <a:t>lfn</a:t>
            </a:r>
            <a:r>
              <a:rPr lang="el-GR" sz="1600" dirty="0" smtClean="0"/>
              <a:t>:/</a:t>
            </a:r>
            <a:r>
              <a:rPr lang="el-GR" sz="1600" dirty="0" err="1" smtClean="0"/>
              <a:t>grid</a:t>
            </a:r>
            <a:r>
              <a:rPr lang="el-GR" sz="1600" dirty="0" smtClean="0"/>
              <a:t>/</a:t>
            </a:r>
            <a:r>
              <a:rPr lang="en-US" sz="1600" dirty="0" err="1" smtClean="0"/>
              <a:t>hgdemo</a:t>
            </a:r>
            <a:r>
              <a:rPr lang="el-GR" sz="1600" dirty="0" smtClean="0"/>
              <a:t>/</a:t>
            </a:r>
            <a:r>
              <a:rPr lang="el-GR" sz="1600" dirty="0" err="1" smtClean="0"/>
              <a:t>te</a:t>
            </a:r>
            <a:endParaRPr lang="el-GR" sz="1600" dirty="0" smtClean="0"/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err="1" smtClean="0"/>
              <a:t>st</a:t>
            </a:r>
            <a:r>
              <a:rPr lang="el-GR" sz="1600" dirty="0" smtClean="0"/>
              <a:t>_(</a:t>
            </a:r>
            <a:r>
              <a:rPr lang="en-US" sz="1600" dirty="0" smtClean="0"/>
              <a:t>$USER</a:t>
            </a:r>
            <a:r>
              <a:rPr lang="el-GR" sz="1600" dirty="0" smtClean="0"/>
              <a:t>)/</a:t>
            </a:r>
            <a:r>
              <a:rPr lang="el-GR" sz="1600" dirty="0" err="1" smtClean="0"/>
              <a:t>satimgjpg</a:t>
            </a:r>
            <a:r>
              <a:rPr lang="el-GR" sz="1600" dirty="0" smtClean="0"/>
              <a:t> ";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InputSandbox</a:t>
            </a:r>
            <a:r>
              <a:rPr lang="el-GR" sz="1600" dirty="0" smtClean="0"/>
              <a:t> =  {"testJob2.sh", "</a:t>
            </a:r>
            <a:r>
              <a:rPr lang="el-GR" sz="1600" dirty="0" err="1" smtClean="0"/>
              <a:t>compressjpeg</a:t>
            </a:r>
            <a:r>
              <a:rPr lang="el-GR" sz="1600" dirty="0" smtClean="0"/>
              <a:t>"};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StdOutput</a:t>
            </a:r>
            <a:r>
              <a:rPr lang="el-GR" sz="1600" dirty="0" smtClean="0"/>
              <a:t> = "</a:t>
            </a:r>
            <a:r>
              <a:rPr lang="el-GR" sz="1600" dirty="0" err="1" smtClean="0"/>
              <a:t>std.out</a:t>
            </a:r>
            <a:r>
              <a:rPr lang="el-GR" sz="1600" dirty="0" smtClean="0"/>
              <a:t>";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StdError</a:t>
            </a:r>
            <a:r>
              <a:rPr lang="el-GR" sz="1600" dirty="0" smtClean="0"/>
              <a:t> = "</a:t>
            </a:r>
            <a:r>
              <a:rPr lang="el-GR" sz="1600" dirty="0" err="1" smtClean="0"/>
              <a:t>std.err</a:t>
            </a:r>
            <a:r>
              <a:rPr lang="el-GR" sz="1600" dirty="0" smtClean="0"/>
              <a:t>";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OutputSandbox</a:t>
            </a:r>
            <a:r>
              <a:rPr lang="el-GR" sz="1600" dirty="0" smtClean="0"/>
              <a:t> = {"</a:t>
            </a:r>
            <a:r>
              <a:rPr lang="el-GR" sz="1600" dirty="0" err="1" smtClean="0"/>
              <a:t>std.out</a:t>
            </a:r>
            <a:r>
              <a:rPr lang="el-GR" sz="1600" dirty="0" smtClean="0"/>
              <a:t>", "</a:t>
            </a:r>
            <a:r>
              <a:rPr lang="el-GR" sz="1600" dirty="0" err="1" smtClean="0"/>
              <a:t>std.err</a:t>
            </a:r>
            <a:r>
              <a:rPr lang="el-GR" sz="1600" dirty="0" smtClean="0"/>
              <a:t>“</a:t>
            </a:r>
            <a:r>
              <a:rPr lang="en-US" sz="1600" dirty="0" smtClean="0"/>
              <a:t>}</a:t>
            </a:r>
            <a:endParaRPr lang="el-GR" sz="1600" dirty="0" smtClean="0"/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DataRequirements</a:t>
            </a:r>
            <a:r>
              <a:rPr lang="el-GR" sz="1600" dirty="0" smtClean="0"/>
              <a:t> = {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        [</a:t>
            </a:r>
            <a:r>
              <a:rPr lang="el-GR" sz="1600" dirty="0" err="1" smtClean="0">
                <a:solidFill>
                  <a:srgbClr val="FF0066"/>
                </a:solidFill>
              </a:rPr>
              <a:t>InputData</a:t>
            </a:r>
            <a:r>
              <a:rPr lang="el-GR" sz="1600" dirty="0" smtClean="0">
                <a:solidFill>
                  <a:srgbClr val="FF0066"/>
                </a:solidFill>
              </a:rPr>
              <a:t> = {"</a:t>
            </a:r>
            <a:r>
              <a:rPr lang="el-GR" sz="1600" dirty="0" err="1" smtClean="0">
                <a:solidFill>
                  <a:srgbClr val="FF0066"/>
                </a:solidFill>
              </a:rPr>
              <a:t>lfn</a:t>
            </a:r>
            <a:r>
              <a:rPr lang="el-GR" sz="1600" dirty="0" smtClean="0">
                <a:solidFill>
                  <a:srgbClr val="FF0066"/>
                </a:solidFill>
              </a:rPr>
              <a:t>:/</a:t>
            </a:r>
            <a:r>
              <a:rPr lang="el-GR" sz="1600" dirty="0" err="1" smtClean="0">
                <a:solidFill>
                  <a:srgbClr val="FF0066"/>
                </a:solidFill>
              </a:rPr>
              <a:t>grid</a:t>
            </a:r>
            <a:r>
              <a:rPr lang="el-GR" sz="1600" dirty="0" smtClean="0">
                <a:solidFill>
                  <a:srgbClr val="FF0066"/>
                </a:solidFill>
              </a:rPr>
              <a:t>/</a:t>
            </a:r>
            <a:r>
              <a:rPr lang="en-US" sz="1600" dirty="0" err="1" smtClean="0">
                <a:solidFill>
                  <a:srgbClr val="FF0066"/>
                </a:solidFill>
              </a:rPr>
              <a:t>hgdemo</a:t>
            </a:r>
            <a:r>
              <a:rPr lang="el-GR" sz="1600" dirty="0" smtClean="0">
                <a:solidFill>
                  <a:srgbClr val="FF0066"/>
                </a:solidFill>
              </a:rPr>
              <a:t>/</a:t>
            </a:r>
            <a:r>
              <a:rPr lang="el-GR" sz="1600" dirty="0" err="1" smtClean="0">
                <a:solidFill>
                  <a:srgbClr val="FF0066"/>
                </a:solidFill>
              </a:rPr>
              <a:t>test</a:t>
            </a:r>
            <a:r>
              <a:rPr lang="el-GR" sz="1600" dirty="0" smtClean="0">
                <a:solidFill>
                  <a:srgbClr val="FF0066"/>
                </a:solidFill>
              </a:rPr>
              <a:t>_(</a:t>
            </a:r>
            <a:r>
              <a:rPr lang="en-US" sz="1600" dirty="0" smtClean="0">
                <a:solidFill>
                  <a:srgbClr val="FF0066"/>
                </a:solidFill>
              </a:rPr>
              <a:t>$USER</a:t>
            </a:r>
            <a:r>
              <a:rPr lang="el-GR" sz="1600" dirty="0" smtClean="0">
                <a:solidFill>
                  <a:srgbClr val="FF0066"/>
                </a:solidFill>
              </a:rPr>
              <a:t>)/</a:t>
            </a:r>
            <a:r>
              <a:rPr lang="el-GR" sz="1600" dirty="0" err="1" smtClean="0">
                <a:solidFill>
                  <a:srgbClr val="FF0066"/>
                </a:solidFill>
              </a:rPr>
              <a:t>satimg</a:t>
            </a:r>
            <a:r>
              <a:rPr lang="el-GR" sz="1600" dirty="0" smtClean="0"/>
              <a:t>"};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l-GR" sz="1600" dirty="0" smtClean="0"/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         </a:t>
            </a:r>
            <a:r>
              <a:rPr lang="el-GR" sz="1600" dirty="0" err="1" smtClean="0"/>
              <a:t>DataCatalogType</a:t>
            </a:r>
            <a:r>
              <a:rPr lang="el-GR" sz="1600" dirty="0" smtClean="0"/>
              <a:t> = "DLI";]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};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600" dirty="0" smtClean="0"/>
              <a:t>	</a:t>
            </a:r>
            <a:r>
              <a:rPr lang="el-GR" sz="1600" dirty="0" smtClean="0"/>
              <a:t>        </a:t>
            </a:r>
            <a:r>
              <a:rPr lang="el-GR" sz="1600" dirty="0" err="1" smtClean="0"/>
              <a:t>DataAccessProtocol</a:t>
            </a:r>
            <a:r>
              <a:rPr lang="el-GR" sz="1600" dirty="0" smtClean="0"/>
              <a:t> = {"</a:t>
            </a:r>
            <a:r>
              <a:rPr lang="el-GR" sz="1600" dirty="0" err="1" smtClean="0"/>
              <a:t>gsiftp</a:t>
            </a:r>
            <a:r>
              <a:rPr lang="el-GR" sz="1600" dirty="0" smtClean="0"/>
              <a:t>", "</a:t>
            </a:r>
            <a:r>
              <a:rPr lang="el-GR" sz="1600" dirty="0" err="1" smtClean="0"/>
              <a:t>https</a:t>
            </a:r>
            <a:r>
              <a:rPr lang="el-GR" sz="1600" dirty="0" smtClean="0"/>
              <a:t>"};</a:t>
            </a:r>
          </a:p>
          <a:p>
            <a:pPr lvl="1" eaLnBrk="1" hangingPunct="1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l-GR" sz="1400" b="1" dirty="0" smtClean="0"/>
              <a:t>]</a:t>
            </a:r>
          </a:p>
          <a:p>
            <a:pPr eaLnBrk="1" hangingPunct="1">
              <a:lnSpc>
                <a:spcPct val="80000"/>
              </a:lnSpc>
              <a:spcBef>
                <a:spcPts val="3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l-GR" sz="14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Upload a file again!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Uploading a file to the grid with specific LFN and in a specific storage element</a:t>
            </a:r>
          </a:p>
          <a:p>
            <a:pPr eaLnBrk="1" hangingPunct="1">
              <a:spcBef>
                <a:spcPts val="500"/>
              </a:spcBef>
              <a:buFont typeface="Wingdings 2" pitchFamily="16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dirty="0" smtClean="0">
                <a:solidFill>
                  <a:srgbClr val="AC3B8B"/>
                </a:solidFill>
              </a:rPr>
              <a:t> </a:t>
            </a:r>
            <a:r>
              <a:rPr lang="en-US" sz="1600" dirty="0" smtClean="0"/>
              <a:t>[egee@ui01.isabella.grnet.gr]$  </a:t>
            </a:r>
            <a:r>
              <a:rPr lang="en-US" sz="2000" dirty="0" err="1" smtClean="0">
                <a:solidFill>
                  <a:srgbClr val="AC3B8B"/>
                </a:solidFill>
              </a:rPr>
              <a:t>lcg-cr</a:t>
            </a:r>
            <a:r>
              <a:rPr lang="en-US" sz="2000" dirty="0" smtClean="0">
                <a:solidFill>
                  <a:srgbClr val="AC3B8B"/>
                </a:solidFill>
              </a:rPr>
              <a:t> file:$PWD/satimg.ppm -l </a:t>
            </a:r>
            <a:r>
              <a:rPr lang="en-US" sz="2000" dirty="0" err="1" smtClean="0">
                <a:solidFill>
                  <a:srgbClr val="AC3B8B"/>
                </a:solidFill>
              </a:rPr>
              <a:t>lfn:satimg</a:t>
            </a:r>
            <a:r>
              <a:rPr lang="en-US" sz="2000" dirty="0" smtClean="0">
                <a:solidFill>
                  <a:srgbClr val="AC3B8B"/>
                </a:solidFill>
              </a:rPr>
              <a:t> </a:t>
            </a:r>
            <a:r>
              <a:rPr lang="en-US" sz="2000" dirty="0" smtClean="0"/>
              <a:t>guid:594cf6b5-e3b7-49b5-a916-0d5e3054af17</a:t>
            </a:r>
          </a:p>
          <a:p>
            <a:pPr eaLnBrk="1" hangingPunct="1"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>
                <a:solidFill>
                  <a:srgbClr val="AC3B8B"/>
                </a:solidFill>
              </a:rPr>
              <a:t>	</a:t>
            </a:r>
          </a:p>
          <a:p>
            <a:pPr eaLnBrk="1" hangingPunct="1">
              <a:spcBef>
                <a:spcPts val="500"/>
              </a:spcBef>
              <a:buFont typeface="Wingdings 2" pitchFamily="16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dirty="0" smtClean="0">
                <a:solidFill>
                  <a:srgbClr val="AC3B8B"/>
                </a:solidFill>
              </a:rPr>
              <a:t> </a:t>
            </a:r>
            <a:r>
              <a:rPr lang="en-US" sz="1600" dirty="0" smtClean="0"/>
              <a:t>[egee@ui01.isabella.grnet.gr]$ </a:t>
            </a:r>
            <a:r>
              <a:rPr lang="el-GR" sz="2000" dirty="0" err="1" smtClean="0">
                <a:solidFill>
                  <a:srgbClr val="AC3B8B"/>
                </a:solidFill>
              </a:rPr>
              <a:t>lfc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ls</a:t>
            </a:r>
            <a:r>
              <a:rPr lang="el-GR" sz="2000" dirty="0" smtClean="0">
                <a:solidFill>
                  <a:srgbClr val="AC3B8B"/>
                </a:solidFill>
              </a:rPr>
              <a:t> /</a:t>
            </a:r>
            <a:r>
              <a:rPr lang="el-GR" sz="2000" dirty="0" err="1" smtClean="0">
                <a:solidFill>
                  <a:srgbClr val="AC3B8B"/>
                </a:solidFill>
              </a:rPr>
              <a:t>grid</a:t>
            </a:r>
            <a:r>
              <a:rPr lang="el-GR" sz="2000" dirty="0" smtClean="0">
                <a:solidFill>
                  <a:srgbClr val="AC3B8B"/>
                </a:solidFill>
              </a:rPr>
              <a:t>/</a:t>
            </a:r>
            <a:r>
              <a:rPr lang="en-US" sz="2000" dirty="0" err="1" smtClean="0">
                <a:solidFill>
                  <a:srgbClr val="AC3B8B"/>
                </a:solidFill>
              </a:rPr>
              <a:t>hgdemo</a:t>
            </a:r>
            <a:r>
              <a:rPr lang="el-GR" sz="2000" dirty="0" smtClean="0">
                <a:solidFill>
                  <a:srgbClr val="AC3B8B"/>
                </a:solidFill>
              </a:rPr>
              <a:t>/</a:t>
            </a:r>
            <a:r>
              <a:rPr lang="el-GR" sz="2000" dirty="0" err="1" smtClean="0">
                <a:solidFill>
                  <a:srgbClr val="AC3B8B"/>
                </a:solidFill>
              </a:rPr>
              <a:t>test</a:t>
            </a:r>
            <a:r>
              <a:rPr lang="en-US" sz="2000" dirty="0" smtClean="0">
                <a:solidFill>
                  <a:srgbClr val="AC3B8B"/>
                </a:solidFill>
              </a:rPr>
              <a:t>_($USER)</a:t>
            </a:r>
            <a:r>
              <a:rPr lang="el-GR" sz="2000" dirty="0" smtClean="0">
                <a:solidFill>
                  <a:srgbClr val="AC3B8B"/>
                </a:solidFill>
              </a:rPr>
              <a:t>/</a:t>
            </a:r>
            <a:endParaRPr lang="en-US" sz="2000" b="0" dirty="0" smtClean="0"/>
          </a:p>
          <a:p>
            <a:pPr eaLnBrk="1" hangingPunct="1"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b="0" dirty="0" smtClean="0"/>
              <a:t>	 </a:t>
            </a:r>
            <a:r>
              <a:rPr lang="en-US" sz="2000" b="0" dirty="0" err="1" smtClean="0"/>
              <a:t>satimg</a:t>
            </a:r>
            <a:endParaRPr lang="en-US" sz="2000" b="0" dirty="0" smtClean="0"/>
          </a:p>
          <a:p>
            <a:pPr eaLnBrk="1" hangingPunct="1"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b="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smtClean="0"/>
              <a:t>Job execution and data retrieval (1)</a:t>
            </a:r>
            <a:r>
              <a:rPr lang="ar-SA" sz="2800" smtClean="0">
                <a:cs typeface="Arial" charset="0"/>
              </a:rPr>
              <a:t>‏</a:t>
            </a:r>
            <a:endParaRPr lang="en-US" sz="2800" smtClean="0"/>
          </a:p>
        </p:txBody>
      </p:sp>
      <p:sp>
        <p:nvSpPr>
          <p:cNvPr id="36867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Submit job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>
                <a:solidFill>
                  <a:srgbClr val="AC3B8B"/>
                </a:solidFill>
              </a:rPr>
              <a:t>	</a:t>
            </a:r>
            <a:r>
              <a:rPr lang="el-GR" sz="2000" dirty="0" err="1" smtClean="0">
                <a:solidFill>
                  <a:srgbClr val="AC3B8B"/>
                </a:solidFill>
              </a:rPr>
              <a:t>glite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wms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job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submit</a:t>
            </a:r>
            <a:r>
              <a:rPr lang="el-GR" sz="2000" dirty="0" smtClean="0">
                <a:solidFill>
                  <a:srgbClr val="AC3B8B"/>
                </a:solidFill>
              </a:rPr>
              <a:t> </a:t>
            </a:r>
            <a:r>
              <a:rPr lang="en-US" sz="2000" dirty="0" smtClean="0">
                <a:solidFill>
                  <a:srgbClr val="AC3B8B"/>
                </a:solidFill>
              </a:rPr>
              <a:t>-o jobId2 -</a:t>
            </a:r>
            <a:r>
              <a:rPr lang="el-GR" sz="2000" dirty="0" smtClean="0">
                <a:solidFill>
                  <a:srgbClr val="AC3B8B"/>
                </a:solidFill>
              </a:rPr>
              <a:t>a</a:t>
            </a:r>
            <a:r>
              <a:rPr lang="en-US" sz="2000" dirty="0" smtClean="0">
                <a:solidFill>
                  <a:srgbClr val="AC3B8B"/>
                </a:solidFill>
              </a:rPr>
              <a:t> testJob2.jdl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dirty="0" smtClean="0">
              <a:solidFill>
                <a:srgbClr val="AC3B8B"/>
              </a:solidFill>
            </a:endParaRPr>
          </a:p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Watch the job status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>
                <a:solidFill>
                  <a:srgbClr val="AC3B8B"/>
                </a:solidFill>
              </a:rPr>
              <a:t>	</a:t>
            </a:r>
            <a:r>
              <a:rPr lang="el-GR" sz="2000" dirty="0" err="1" smtClean="0">
                <a:solidFill>
                  <a:srgbClr val="AC3B8B"/>
                </a:solidFill>
              </a:rPr>
              <a:t>watch</a:t>
            </a:r>
            <a:r>
              <a:rPr lang="el-GR" sz="2000" dirty="0" smtClean="0">
                <a:solidFill>
                  <a:srgbClr val="AC3B8B"/>
                </a:solidFill>
              </a:rPr>
              <a:t> "</a:t>
            </a:r>
            <a:r>
              <a:rPr lang="el-GR" sz="2000" dirty="0" err="1" smtClean="0">
                <a:solidFill>
                  <a:srgbClr val="AC3B8B"/>
                </a:solidFill>
              </a:rPr>
              <a:t>glite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wms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job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status</a:t>
            </a:r>
            <a:r>
              <a:rPr lang="el-GR" sz="2000" dirty="0" smtClean="0">
                <a:solidFill>
                  <a:srgbClr val="AC3B8B"/>
                </a:solidFill>
              </a:rPr>
              <a:t> -i </a:t>
            </a:r>
            <a:r>
              <a:rPr lang="en-US" sz="2000" dirty="0" smtClean="0">
                <a:solidFill>
                  <a:srgbClr val="AC3B8B"/>
                </a:solidFill>
              </a:rPr>
              <a:t> jobId2</a:t>
            </a:r>
            <a:r>
              <a:rPr lang="el-GR" sz="2000" dirty="0" smtClean="0">
                <a:solidFill>
                  <a:srgbClr val="AC3B8B"/>
                </a:solidFill>
              </a:rPr>
              <a:t>" 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dirty="0" smtClean="0">
              <a:solidFill>
                <a:srgbClr val="AC3B8B"/>
              </a:solidFill>
            </a:endParaRPr>
          </a:p>
          <a:p>
            <a:pPr eaLnBrk="1" hangingPunct="1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Retrieve the job output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>
                <a:solidFill>
                  <a:srgbClr val="AC3B8B"/>
                </a:solidFill>
              </a:rPr>
              <a:t>	</a:t>
            </a:r>
            <a:r>
              <a:rPr lang="el-GR" sz="2000" dirty="0" err="1" smtClean="0">
                <a:solidFill>
                  <a:srgbClr val="AC3B8B"/>
                </a:solidFill>
              </a:rPr>
              <a:t>glite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wms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job</a:t>
            </a:r>
            <a:r>
              <a:rPr lang="el-GR" sz="2000" dirty="0" smtClean="0">
                <a:solidFill>
                  <a:srgbClr val="AC3B8B"/>
                </a:solidFill>
              </a:rPr>
              <a:t>-</a:t>
            </a:r>
            <a:r>
              <a:rPr lang="el-GR" sz="2000" dirty="0" err="1" smtClean="0">
                <a:solidFill>
                  <a:srgbClr val="AC3B8B"/>
                </a:solidFill>
              </a:rPr>
              <a:t>output</a:t>
            </a:r>
            <a:r>
              <a:rPr lang="el-GR" sz="2000" dirty="0" smtClean="0">
                <a:solidFill>
                  <a:srgbClr val="AC3B8B"/>
                </a:solidFill>
              </a:rPr>
              <a:t> </a:t>
            </a:r>
            <a:r>
              <a:rPr lang="en-US" sz="2000" dirty="0" smtClean="0">
                <a:solidFill>
                  <a:srgbClr val="AC3B8B"/>
                </a:solidFill>
              </a:rPr>
              <a:t>-</a:t>
            </a:r>
            <a:r>
              <a:rPr lang="en-US" sz="2000" dirty="0" err="1" smtClean="0">
                <a:solidFill>
                  <a:srgbClr val="AC3B8B"/>
                </a:solidFill>
              </a:rPr>
              <a:t>i</a:t>
            </a:r>
            <a:r>
              <a:rPr lang="en-US" sz="2000" dirty="0" smtClean="0">
                <a:solidFill>
                  <a:srgbClr val="AC3B8B"/>
                </a:solidFill>
              </a:rPr>
              <a:t> jobId2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dirty="0" smtClean="0">
              <a:solidFill>
                <a:srgbClr val="AC3B8B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Listing the entries of a LFC directory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/>
              <a:t>	[</a:t>
            </a:r>
            <a:r>
              <a:rPr lang="en-GB" sz="2000" dirty="0" smtClean="0"/>
              <a:t>egee@ui01.isabella.grnet.gr</a:t>
            </a:r>
            <a:r>
              <a:rPr lang="en-US" sz="2000" dirty="0" smtClean="0"/>
              <a:t>]$ </a:t>
            </a:r>
            <a:r>
              <a:rPr lang="en-US" sz="2000" dirty="0" err="1" smtClean="0">
                <a:solidFill>
                  <a:srgbClr val="AC3B8B"/>
                </a:solidFill>
              </a:rPr>
              <a:t>lfc-ls</a:t>
            </a:r>
            <a:r>
              <a:rPr lang="en-US" sz="2000" dirty="0" smtClean="0">
                <a:solidFill>
                  <a:srgbClr val="AC3B8B"/>
                </a:solidFill>
              </a:rPr>
              <a:t> -l /grid/</a:t>
            </a:r>
            <a:r>
              <a:rPr lang="en-US" sz="2000" dirty="0" err="1" smtClean="0">
                <a:solidFill>
                  <a:srgbClr val="AC3B8B"/>
                </a:solidFill>
              </a:rPr>
              <a:t>hgdemo</a:t>
            </a:r>
            <a:r>
              <a:rPr lang="en-US" sz="2000" dirty="0" smtClean="0">
                <a:solidFill>
                  <a:srgbClr val="AC3B8B"/>
                </a:solidFill>
              </a:rPr>
              <a:t>/test_($USER)</a:t>
            </a:r>
            <a:r>
              <a:rPr lang="ar-SA" sz="2000" dirty="0" smtClean="0">
                <a:solidFill>
                  <a:srgbClr val="AC3B8B"/>
                </a:solidFill>
                <a:cs typeface="Arial" charset="0"/>
              </a:rPr>
              <a:t>‏</a:t>
            </a:r>
            <a:endParaRPr lang="en-US" sz="1400" dirty="0" smtClean="0"/>
          </a:p>
          <a:p>
            <a:pPr eaLnBrk="1" hangingPunct="1">
              <a:lnSpc>
                <a:spcPct val="90000"/>
              </a:lnSpc>
              <a:spcBef>
                <a:spcPts val="3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400" dirty="0" smtClean="0"/>
              <a:t>	-</a:t>
            </a:r>
            <a:r>
              <a:rPr lang="en-US" sz="1400" dirty="0" err="1" smtClean="0"/>
              <a:t>rw</a:t>
            </a:r>
            <a:r>
              <a:rPr lang="en-US" sz="1400" dirty="0" smtClean="0"/>
              <a:t>-</a:t>
            </a:r>
            <a:r>
              <a:rPr lang="en-US" sz="1400" dirty="0" err="1" smtClean="0"/>
              <a:t>rw</a:t>
            </a:r>
            <a:r>
              <a:rPr lang="en-US" sz="1400" dirty="0" smtClean="0"/>
              <a:t>-r--   1 26259    32000              14110553 Nov 04 22:32 </a:t>
            </a:r>
            <a:r>
              <a:rPr lang="en-US" sz="1400" dirty="0" err="1" smtClean="0"/>
              <a:t>satimg</a:t>
            </a:r>
            <a:endParaRPr lang="en-US" sz="1400" dirty="0" smtClean="0"/>
          </a:p>
          <a:p>
            <a:pPr eaLnBrk="1" hangingPunct="1">
              <a:lnSpc>
                <a:spcPct val="90000"/>
              </a:lnSpc>
              <a:spcBef>
                <a:spcPts val="3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400" dirty="0" smtClean="0"/>
              <a:t>	-</a:t>
            </a:r>
            <a:r>
              <a:rPr lang="en-US" sz="1400" dirty="0" err="1" smtClean="0"/>
              <a:t>rw</a:t>
            </a:r>
            <a:r>
              <a:rPr lang="en-US" sz="1400" dirty="0" smtClean="0"/>
              <a:t>-</a:t>
            </a:r>
            <a:r>
              <a:rPr lang="en-US" sz="1400" dirty="0" err="1" smtClean="0"/>
              <a:t>rw</a:t>
            </a:r>
            <a:r>
              <a:rPr lang="en-US" sz="1400" dirty="0" smtClean="0"/>
              <a:t>-r--   1 26259    32000               1521142 Nov 04 22:36 </a:t>
            </a:r>
            <a:r>
              <a:rPr lang="en-US" sz="1400" dirty="0" err="1" smtClean="0"/>
              <a:t>satimgjpg</a:t>
            </a:r>
            <a:endParaRPr lang="en-US" sz="1400" dirty="0" smtClean="0"/>
          </a:p>
          <a:p>
            <a:pPr eaLnBrk="1" hangingPunct="1">
              <a:lnSpc>
                <a:spcPct val="90000"/>
              </a:lnSpc>
              <a:spcBef>
                <a:spcPts val="8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3200" dirty="0" smtClean="0">
              <a:solidFill>
                <a:srgbClr val="AC3B8B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8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3200" dirty="0" smtClean="0">
              <a:solidFill>
                <a:srgbClr val="AC3B8B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8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3200" dirty="0" smtClean="0">
              <a:solidFill>
                <a:srgbClr val="AC3B8B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050" y="998538"/>
            <a:ext cx="7202488" cy="5437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Job execution</a:t>
            </a: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1319213" y="3803650"/>
            <a:ext cx="809625" cy="1588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280988" y="2203450"/>
            <a:ext cx="1789112" cy="1311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000"/>
              </a:spcBef>
              <a:buFont typeface="Trebuchet MS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>
                <a:solidFill>
                  <a:srgbClr val="2B519A"/>
                </a:solidFill>
                <a:latin typeface="Trebuchet MS" pitchFamily="32" charset="0"/>
              </a:rPr>
              <a:t>The user connects to User Interface using a SSH-client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568325" y="4181475"/>
            <a:ext cx="2676525" cy="1809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125"/>
              </a:spcBef>
              <a:buClr>
                <a:srgbClr val="FF0066"/>
              </a:buClr>
              <a:buFont typeface="Trebuchet MS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>
                <a:solidFill>
                  <a:srgbClr val="FF0066"/>
                </a:solidFill>
                <a:latin typeface="Trebuchet MS" pitchFamily="32" charset="0"/>
              </a:rPr>
              <a:t>ui01.isabella.grnet.gr</a:t>
            </a:r>
          </a:p>
          <a:p>
            <a:pPr algn="ctr">
              <a:spcBef>
                <a:spcPts val="875"/>
              </a:spcBef>
              <a:buFont typeface="Trebuchet MS" pitchFamily="32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2B519A"/>
                </a:solidFill>
                <a:latin typeface="Trebuchet MS" pitchFamily="32" charset="0"/>
              </a:rPr>
              <a:t> User’s personal account and its certificate</a:t>
            </a:r>
          </a:p>
          <a:p>
            <a:pPr algn="ctr">
              <a:spcBef>
                <a:spcPts val="1125"/>
              </a:spcBef>
              <a:buFont typeface="Trebuchet MS" pitchFamily="32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2B519A"/>
                </a:solidFill>
                <a:latin typeface="Trebuchet MS" pitchFamily="32" charset="0"/>
              </a:rPr>
              <a:t>Command Line Interface for job submission</a:t>
            </a:r>
            <a:r>
              <a:rPr lang="en-US">
                <a:solidFill>
                  <a:srgbClr val="2B519A"/>
                </a:solidFill>
                <a:latin typeface="Trebuchet MS" pitchFamily="32" charset="0"/>
              </a:rPr>
              <a:t> 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2282825" y="1344613"/>
            <a:ext cx="2220913" cy="1119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125"/>
              </a:spcBef>
              <a:buFont typeface="Trebuchet MS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2B519A"/>
                </a:solidFill>
                <a:latin typeface="Trebuchet MS" pitchFamily="32" charset="0"/>
              </a:rPr>
              <a:t>WMS</a:t>
            </a:r>
          </a:p>
          <a:p>
            <a:pPr algn="ctr">
              <a:spcBef>
                <a:spcPts val="875"/>
              </a:spcBef>
              <a:buFont typeface="Trebuchet MS" pitchFamily="32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2B519A"/>
                </a:solidFill>
                <a:latin typeface="Trebuchet MS" pitchFamily="32" charset="0"/>
              </a:rPr>
              <a:t>Choose an available site for the job execution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6975475" y="1397000"/>
            <a:ext cx="1920875" cy="1878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125"/>
              </a:spcBef>
              <a:buFont typeface="Trebuchet MS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>
                <a:solidFill>
                  <a:srgbClr val="2B519A"/>
                </a:solidFill>
                <a:latin typeface="Trebuchet MS" pitchFamily="32" charset="0"/>
              </a:rPr>
              <a:t>Each site has:</a:t>
            </a:r>
          </a:p>
          <a:p>
            <a:pPr algn="ctr">
              <a:spcBef>
                <a:spcPts val="875"/>
              </a:spcBef>
              <a:buFont typeface="Trebuchet MS" pitchFamily="32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2B519A"/>
                </a:solidFill>
                <a:latin typeface="Trebuchet MS" pitchFamily="32" charset="0"/>
              </a:rPr>
              <a:t>Computing Element</a:t>
            </a:r>
          </a:p>
          <a:p>
            <a:pPr algn="ctr">
              <a:spcBef>
                <a:spcPts val="875"/>
              </a:spcBef>
              <a:buFont typeface="Trebuchet MS" pitchFamily="32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2B519A"/>
                </a:solidFill>
                <a:latin typeface="Trebuchet MS" pitchFamily="32" charset="0"/>
              </a:rPr>
              <a:t>Storage Element</a:t>
            </a:r>
          </a:p>
          <a:p>
            <a:pPr algn="ctr">
              <a:spcBef>
                <a:spcPts val="875"/>
              </a:spcBef>
              <a:buFont typeface="Trebuchet MS" pitchFamily="32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>
                <a:solidFill>
                  <a:srgbClr val="2B519A"/>
                </a:solidFill>
                <a:latin typeface="Trebuchet MS" pitchFamily="32" charset="0"/>
              </a:rPr>
              <a:t>Worker Nodes</a:t>
            </a:r>
          </a:p>
          <a:p>
            <a:pPr algn="ctr">
              <a:spcBef>
                <a:spcPts val="875"/>
              </a:spcBef>
              <a:buFont typeface="Trebuchet MS" pitchFamily="32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400">
              <a:solidFill>
                <a:srgbClr val="2B519A"/>
              </a:solidFill>
              <a:latin typeface="Trebuchet MS" pitchFamily="32" charset="0"/>
            </a:endParaRPr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 flipV="1">
            <a:off x="2560638" y="2871788"/>
            <a:ext cx="574675" cy="577850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33801" name="Line 9"/>
          <p:cNvSpPr>
            <a:spLocks noChangeShapeType="1"/>
          </p:cNvSpPr>
          <p:nvPr/>
        </p:nvSpPr>
        <p:spPr bwMode="auto">
          <a:xfrm>
            <a:off x="3697288" y="2952750"/>
            <a:ext cx="2128837" cy="2951163"/>
          </a:xfrm>
          <a:prstGeom prst="line">
            <a:avLst/>
          </a:prstGeom>
          <a:noFill/>
          <a:ln w="38160">
            <a:solidFill>
              <a:srgbClr val="2B519A"/>
            </a:solidFill>
            <a:miter lim="800000"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 additive="repl">
                                        <p:cTn id="15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0" dur="2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 additive="repl">
                                        <p:cTn id="24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9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3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 additive="repl">
                                        <p:cTn id="37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42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46" dur="2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animBg="1"/>
      <p:bldP spid="33800" grpId="0" animBg="1"/>
      <p:bldP spid="3380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smtClean="0"/>
              <a:t>Job execution and data retrieval (2)</a:t>
            </a:r>
            <a:r>
              <a:rPr lang="ar-SA" sz="2800" smtClean="0">
                <a:cs typeface="Arial" charset="0"/>
              </a:rPr>
              <a:t>‏</a:t>
            </a:r>
            <a:endParaRPr lang="en-US" sz="2800" smtClean="0"/>
          </a:p>
        </p:txBody>
      </p:sp>
      <p:sp>
        <p:nvSpPr>
          <p:cNvPr id="37891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Listing the entries of a LFC directory</a:t>
            </a:r>
          </a:p>
          <a:p>
            <a:pPr eaLnBrk="1" hangingPunct="1">
              <a:spcBef>
                <a:spcPts val="4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	</a:t>
            </a:r>
            <a:r>
              <a:rPr lang="en-US" sz="1200" dirty="0" smtClean="0"/>
              <a:t>[</a:t>
            </a:r>
            <a:r>
              <a:rPr lang="en-GB" sz="1200" dirty="0" smtClean="0"/>
              <a:t>egee@ui01.isabella.grnet.gr</a:t>
            </a:r>
            <a:r>
              <a:rPr lang="en-US" sz="1200" dirty="0" smtClean="0"/>
              <a:t>]$</a:t>
            </a:r>
            <a:r>
              <a:rPr lang="en-US" dirty="0" smtClean="0"/>
              <a:t> </a:t>
            </a:r>
            <a:r>
              <a:rPr lang="en-US" sz="1800" dirty="0" err="1" smtClean="0">
                <a:solidFill>
                  <a:srgbClr val="AC3B8B"/>
                </a:solidFill>
              </a:rPr>
              <a:t>lcg-lr</a:t>
            </a:r>
            <a:r>
              <a:rPr lang="en-US" sz="1800" dirty="0" smtClean="0">
                <a:solidFill>
                  <a:srgbClr val="AC3B8B"/>
                </a:solidFill>
              </a:rPr>
              <a:t> --</a:t>
            </a:r>
            <a:r>
              <a:rPr lang="en-US" sz="1800" dirty="0" err="1" smtClean="0">
                <a:solidFill>
                  <a:srgbClr val="AC3B8B"/>
                </a:solidFill>
              </a:rPr>
              <a:t>vo</a:t>
            </a:r>
            <a:r>
              <a:rPr lang="en-US" sz="1800" dirty="0" smtClean="0">
                <a:solidFill>
                  <a:srgbClr val="AC3B8B"/>
                </a:solidFill>
              </a:rPr>
              <a:t> </a:t>
            </a:r>
            <a:r>
              <a:rPr lang="en-US" sz="1800" dirty="0" err="1" smtClean="0">
                <a:solidFill>
                  <a:srgbClr val="AC3B8B"/>
                </a:solidFill>
              </a:rPr>
              <a:t>hgdemo</a:t>
            </a:r>
            <a:r>
              <a:rPr lang="en-US" sz="1800" dirty="0" smtClean="0">
                <a:solidFill>
                  <a:srgbClr val="AC3B8B"/>
                </a:solidFill>
              </a:rPr>
              <a:t> </a:t>
            </a:r>
            <a:r>
              <a:rPr lang="en-US" sz="1800" dirty="0" err="1" smtClean="0">
                <a:solidFill>
                  <a:srgbClr val="AC3B8B"/>
                </a:solidFill>
              </a:rPr>
              <a:t>lfn:satimgjpg</a:t>
            </a:r>
            <a:endParaRPr lang="en-US" sz="1800" dirty="0" smtClean="0">
              <a:solidFill>
                <a:srgbClr val="AC3B8B"/>
              </a:solidFill>
            </a:endParaRPr>
          </a:p>
          <a:p>
            <a:pPr eaLnBrk="1" hangingPunct="1">
              <a:spcBef>
                <a:spcPts val="4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	</a:t>
            </a:r>
            <a:r>
              <a:rPr lang="en-US" sz="1200" dirty="0" smtClean="0"/>
              <a:t>[</a:t>
            </a:r>
            <a:r>
              <a:rPr lang="en-GB" sz="1200" dirty="0" smtClean="0"/>
              <a:t>egee@ui01.isabella.grnet.gr</a:t>
            </a:r>
            <a:r>
              <a:rPr lang="en-US" sz="1200" dirty="0" smtClean="0"/>
              <a:t>]$  </a:t>
            </a:r>
            <a:r>
              <a:rPr lang="en-US" sz="1800" dirty="0" err="1" smtClean="0">
                <a:solidFill>
                  <a:srgbClr val="904490"/>
                </a:solidFill>
              </a:rPr>
              <a:t>lcg-lr</a:t>
            </a:r>
            <a:r>
              <a:rPr lang="en-US" sz="1800" dirty="0" smtClean="0">
                <a:solidFill>
                  <a:srgbClr val="904490"/>
                </a:solidFill>
              </a:rPr>
              <a:t> --</a:t>
            </a:r>
            <a:r>
              <a:rPr lang="en-US" sz="1800" dirty="0" err="1" smtClean="0">
                <a:solidFill>
                  <a:srgbClr val="904490"/>
                </a:solidFill>
              </a:rPr>
              <a:t>vo</a:t>
            </a:r>
            <a:r>
              <a:rPr lang="en-US" sz="1800" dirty="0" smtClean="0">
                <a:solidFill>
                  <a:srgbClr val="904490"/>
                </a:solidFill>
              </a:rPr>
              <a:t> </a:t>
            </a:r>
            <a:r>
              <a:rPr lang="en-US" sz="1800" dirty="0" err="1" smtClean="0">
                <a:solidFill>
                  <a:srgbClr val="904490"/>
                </a:solidFill>
              </a:rPr>
              <a:t>hgdemo</a:t>
            </a:r>
            <a:r>
              <a:rPr lang="en-US" sz="1800" dirty="0" smtClean="0">
                <a:solidFill>
                  <a:srgbClr val="904490"/>
                </a:solidFill>
              </a:rPr>
              <a:t> </a:t>
            </a:r>
            <a:r>
              <a:rPr lang="en-US" sz="1800" dirty="0" err="1" smtClean="0">
                <a:solidFill>
                  <a:srgbClr val="904490"/>
                </a:solidFill>
              </a:rPr>
              <a:t>lfn:greysatimg</a:t>
            </a:r>
            <a:endParaRPr lang="en-US" sz="1800" dirty="0" smtClean="0">
              <a:solidFill>
                <a:srgbClr val="904490"/>
              </a:solidFill>
            </a:endParaRPr>
          </a:p>
          <a:p>
            <a:pPr eaLnBrk="1" hangingPunct="1">
              <a:spcBef>
                <a:spcPts val="4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800" dirty="0" smtClean="0">
              <a:solidFill>
                <a:srgbClr val="904490"/>
              </a:solidFill>
            </a:endParaRPr>
          </a:p>
          <a:p>
            <a:pPr eaLnBrk="1" hangingPunct="1"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b="0" dirty="0" smtClean="0"/>
              <a:t>Download output files</a:t>
            </a:r>
          </a:p>
          <a:p>
            <a:pPr eaLnBrk="1" hangingPunct="1">
              <a:spcBef>
                <a:spcPts val="4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	</a:t>
            </a:r>
            <a:r>
              <a:rPr lang="en-US" sz="1200" dirty="0" smtClean="0"/>
              <a:t>[</a:t>
            </a:r>
            <a:r>
              <a:rPr lang="en-GB" sz="1200" dirty="0" smtClean="0"/>
              <a:t>egee@ui01.isabella.grnet.gr</a:t>
            </a:r>
            <a:r>
              <a:rPr lang="en-US" sz="1200" dirty="0" smtClean="0"/>
              <a:t>]$</a:t>
            </a:r>
            <a:r>
              <a:rPr lang="en-US" dirty="0" smtClean="0"/>
              <a:t> </a:t>
            </a:r>
            <a:r>
              <a:rPr lang="en-US" sz="1800" dirty="0" err="1" smtClean="0">
                <a:solidFill>
                  <a:srgbClr val="904490"/>
                </a:solidFill>
              </a:rPr>
              <a:t>lcg</a:t>
            </a:r>
            <a:r>
              <a:rPr lang="en-US" sz="1800" dirty="0" smtClean="0">
                <a:solidFill>
                  <a:srgbClr val="904490"/>
                </a:solidFill>
              </a:rPr>
              <a:t>-cp –v </a:t>
            </a:r>
            <a:r>
              <a:rPr lang="en-US" sz="1800" dirty="0" err="1" smtClean="0">
                <a:solidFill>
                  <a:srgbClr val="904490"/>
                </a:solidFill>
              </a:rPr>
              <a:t>lfn:satimgjpg</a:t>
            </a:r>
            <a:r>
              <a:rPr lang="en-US" sz="1800" dirty="0" smtClean="0">
                <a:solidFill>
                  <a:srgbClr val="904490"/>
                </a:solidFill>
              </a:rPr>
              <a:t> file:$PWD/</a:t>
            </a:r>
            <a:r>
              <a:rPr lang="en-US" sz="1800" dirty="0" err="1" smtClean="0">
                <a:solidFill>
                  <a:srgbClr val="904490"/>
                </a:solidFill>
              </a:rPr>
              <a:t>local_satimgjpg</a:t>
            </a:r>
            <a:endParaRPr lang="en-US" sz="1800" dirty="0" smtClean="0">
              <a:solidFill>
                <a:srgbClr val="904490"/>
              </a:solidFill>
            </a:endParaRPr>
          </a:p>
          <a:p>
            <a:pPr eaLnBrk="1" hangingPunct="1">
              <a:spcBef>
                <a:spcPts val="45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smtClean="0"/>
              <a:t>	</a:t>
            </a:r>
            <a:r>
              <a:rPr lang="en-US" sz="1200" dirty="0" smtClean="0"/>
              <a:t>[</a:t>
            </a:r>
            <a:r>
              <a:rPr lang="en-GB" sz="1200" dirty="0" smtClean="0"/>
              <a:t>egee@ui01.isabella.grnet.gr</a:t>
            </a:r>
            <a:r>
              <a:rPr lang="en-US" sz="1200" dirty="0" smtClean="0"/>
              <a:t>]$</a:t>
            </a:r>
            <a:r>
              <a:rPr lang="en-US" dirty="0" smtClean="0"/>
              <a:t> </a:t>
            </a:r>
            <a:r>
              <a:rPr lang="en-US" sz="1800" dirty="0" err="1" smtClean="0">
                <a:solidFill>
                  <a:srgbClr val="904490"/>
                </a:solidFill>
              </a:rPr>
              <a:t>lcg</a:t>
            </a:r>
            <a:r>
              <a:rPr lang="en-US" sz="1800" dirty="0" smtClean="0">
                <a:solidFill>
                  <a:srgbClr val="904490"/>
                </a:solidFill>
              </a:rPr>
              <a:t>-cp -t 100 </a:t>
            </a:r>
            <a:r>
              <a:rPr lang="en-US" sz="1800" dirty="0" err="1" smtClean="0">
                <a:solidFill>
                  <a:srgbClr val="904490"/>
                </a:solidFill>
              </a:rPr>
              <a:t>lfn:greysatimg</a:t>
            </a:r>
            <a:r>
              <a:rPr lang="en-US" sz="1800" dirty="0" smtClean="0">
                <a:solidFill>
                  <a:srgbClr val="904490"/>
                </a:solidFill>
              </a:rPr>
              <a:t> file:$PWD/</a:t>
            </a:r>
            <a:r>
              <a:rPr lang="en-US" sz="1800" dirty="0" err="1" smtClean="0">
                <a:solidFill>
                  <a:srgbClr val="904490"/>
                </a:solidFill>
              </a:rPr>
              <a:t>local_greysatimg</a:t>
            </a:r>
            <a:endParaRPr lang="en-US" sz="1800" dirty="0" smtClean="0">
              <a:solidFill>
                <a:srgbClr val="90449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Delete Grid files and LFC entries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Deleting all replicas with the specific </a:t>
            </a:r>
            <a:r>
              <a:rPr lang="en-US" sz="2800" dirty="0" err="1" smtClean="0"/>
              <a:t>lfn</a:t>
            </a:r>
            <a:r>
              <a:rPr lang="en-US" dirty="0" smtClean="0"/>
              <a:t> </a:t>
            </a:r>
          </a:p>
          <a:p>
            <a:pPr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</a:rPr>
              <a:t>	</a:t>
            </a:r>
            <a:r>
              <a:rPr lang="en-US" sz="20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2000" dirty="0" smtClean="0">
                <a:solidFill>
                  <a:srgbClr val="AC3B8B"/>
                </a:solidFill>
              </a:rPr>
              <a:t> </a:t>
            </a:r>
            <a:r>
              <a:rPr lang="en-US" sz="1200" dirty="0" smtClean="0"/>
              <a:t>[egee@ui01.isabella.grnet.gr]$</a:t>
            </a:r>
            <a:r>
              <a:rPr lang="en-US" sz="1400" dirty="0" smtClean="0"/>
              <a:t> </a:t>
            </a:r>
            <a:r>
              <a:rPr lang="el-GR" dirty="0" err="1" smtClean="0">
                <a:solidFill>
                  <a:srgbClr val="AC3B8B"/>
                </a:solidFill>
              </a:rPr>
              <a:t>lcg</a:t>
            </a:r>
            <a:r>
              <a:rPr lang="el-GR" dirty="0" smtClean="0">
                <a:solidFill>
                  <a:srgbClr val="AC3B8B"/>
                </a:solidFill>
              </a:rPr>
              <a:t>-</a:t>
            </a:r>
            <a:r>
              <a:rPr lang="el-GR" dirty="0" err="1" smtClean="0">
                <a:solidFill>
                  <a:srgbClr val="AC3B8B"/>
                </a:solidFill>
              </a:rPr>
              <a:t>del</a:t>
            </a:r>
            <a:r>
              <a:rPr lang="el-GR" dirty="0" smtClean="0">
                <a:solidFill>
                  <a:srgbClr val="AC3B8B"/>
                </a:solidFill>
              </a:rPr>
              <a:t> </a:t>
            </a:r>
            <a:r>
              <a:rPr lang="en-US" dirty="0" smtClean="0">
                <a:solidFill>
                  <a:srgbClr val="AC3B8B"/>
                </a:solidFill>
              </a:rPr>
              <a:t>-</a:t>
            </a:r>
            <a:r>
              <a:rPr lang="el-GR" dirty="0" smtClean="0">
                <a:solidFill>
                  <a:srgbClr val="AC3B8B"/>
                </a:solidFill>
              </a:rPr>
              <a:t>a</a:t>
            </a:r>
            <a:r>
              <a:rPr lang="en-US" dirty="0" smtClean="0">
                <a:solidFill>
                  <a:srgbClr val="AC3B8B"/>
                </a:solidFill>
              </a:rPr>
              <a:t> </a:t>
            </a:r>
            <a:r>
              <a:rPr lang="en-US" dirty="0" err="1" smtClean="0">
                <a:solidFill>
                  <a:srgbClr val="AC3B8B"/>
                </a:solidFill>
              </a:rPr>
              <a:t>lfn:satimg</a:t>
            </a:r>
            <a:endParaRPr lang="en-US" dirty="0" smtClean="0">
              <a:solidFill>
                <a:srgbClr val="AC3B8B"/>
              </a:solidFill>
            </a:endParaRPr>
          </a:p>
          <a:p>
            <a:pPr>
              <a:spcBef>
                <a:spcPts val="50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</a:rPr>
              <a:t>	</a:t>
            </a:r>
            <a:r>
              <a:rPr lang="en-US" sz="20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2000" dirty="0" smtClean="0">
                <a:solidFill>
                  <a:srgbClr val="AC3B8B"/>
                </a:solidFill>
              </a:rPr>
              <a:t> </a:t>
            </a:r>
            <a:r>
              <a:rPr lang="en-US" sz="1200" dirty="0" smtClean="0"/>
              <a:t>[egee@ui01.isabella.grnet.gr]$ </a:t>
            </a:r>
            <a:r>
              <a:rPr lang="en-US" dirty="0" err="1" smtClean="0">
                <a:solidFill>
                  <a:srgbClr val="AC3B8B"/>
                </a:solidFill>
              </a:rPr>
              <a:t>lcg-lr</a:t>
            </a:r>
            <a:r>
              <a:rPr lang="en-US" dirty="0" smtClean="0">
                <a:solidFill>
                  <a:srgbClr val="AC3B8B"/>
                </a:solidFill>
              </a:rPr>
              <a:t> --</a:t>
            </a:r>
            <a:r>
              <a:rPr lang="en-US" dirty="0" err="1" smtClean="0">
                <a:solidFill>
                  <a:srgbClr val="AC3B8B"/>
                </a:solidFill>
              </a:rPr>
              <a:t>vo</a:t>
            </a:r>
            <a:r>
              <a:rPr lang="en-US" dirty="0" smtClean="0">
                <a:solidFill>
                  <a:srgbClr val="AC3B8B"/>
                </a:solidFill>
              </a:rPr>
              <a:t> </a:t>
            </a:r>
            <a:r>
              <a:rPr lang="en-US" dirty="0" err="1" smtClean="0">
                <a:solidFill>
                  <a:srgbClr val="AC3B8B"/>
                </a:solidFill>
              </a:rPr>
              <a:t>hgdemo</a:t>
            </a:r>
            <a:r>
              <a:rPr lang="en-US" dirty="0" smtClean="0">
                <a:solidFill>
                  <a:srgbClr val="AC3B8B"/>
                </a:solidFill>
              </a:rPr>
              <a:t> </a:t>
            </a:r>
            <a:r>
              <a:rPr lang="en-US" dirty="0" err="1" smtClean="0">
                <a:solidFill>
                  <a:srgbClr val="AC3B8B"/>
                </a:solidFill>
              </a:rPr>
              <a:t>lfn:satimg</a:t>
            </a:r>
            <a:r>
              <a:rPr lang="en-US" dirty="0" smtClean="0">
                <a:solidFill>
                  <a:srgbClr val="AC3B8B"/>
                </a:solidFill>
              </a:rPr>
              <a:t> </a:t>
            </a:r>
            <a:r>
              <a:rPr lang="en-US" sz="2000" dirty="0" smtClean="0">
                <a:solidFill>
                  <a:srgbClr val="AC3B8B"/>
                </a:solidFill>
              </a:rPr>
              <a:t>	        </a:t>
            </a:r>
            <a:br>
              <a:rPr lang="en-US" sz="2000" dirty="0" smtClean="0">
                <a:solidFill>
                  <a:srgbClr val="AC3B8B"/>
                </a:solidFill>
              </a:rPr>
            </a:br>
            <a:r>
              <a:rPr lang="en-US" sz="2000" dirty="0" smtClean="0">
                <a:solidFill>
                  <a:srgbClr val="AC3B8B"/>
                </a:solidFill>
              </a:rPr>
              <a:t>    </a:t>
            </a:r>
            <a:r>
              <a:rPr lang="en-US" sz="2000" b="0" dirty="0" err="1" smtClean="0"/>
              <a:t>lcg_lr</a:t>
            </a:r>
            <a:r>
              <a:rPr lang="en-US" sz="2000" b="0" dirty="0" smtClean="0"/>
              <a:t>: No such file or directory</a:t>
            </a:r>
          </a:p>
          <a:p>
            <a:pPr eaLnBrk="1" hangingPunct="1"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b="0" dirty="0" smtClean="0"/>
          </a:p>
          <a:p>
            <a:pPr eaLnBrk="1" hangingPunct="1"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dirty="0" smtClean="0">
              <a:solidFill>
                <a:srgbClr val="AC3B8B"/>
              </a:solidFill>
            </a:endParaRPr>
          </a:p>
          <a:p>
            <a:pPr eaLnBrk="1" hangingPunct="1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800" dirty="0" smtClean="0"/>
              <a:t>Delete LFC directory</a:t>
            </a:r>
          </a:p>
          <a:p>
            <a:pPr eaLnBrk="1" hangingPunct="1"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</a:rPr>
              <a:t>	</a:t>
            </a:r>
            <a:r>
              <a:rPr lang="en-US" sz="20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2000" dirty="0" smtClean="0">
                <a:solidFill>
                  <a:srgbClr val="AC3B8B"/>
                </a:solidFill>
              </a:rPr>
              <a:t> </a:t>
            </a:r>
            <a:r>
              <a:rPr lang="en-US" sz="1200" dirty="0" smtClean="0"/>
              <a:t>[egee@ui01.isabella.grnet.gr]$ </a:t>
            </a:r>
            <a:r>
              <a:rPr lang="el-GR" dirty="0" err="1" smtClean="0">
                <a:solidFill>
                  <a:srgbClr val="AC3B8B"/>
                </a:solidFill>
              </a:rPr>
              <a:t>lfc</a:t>
            </a:r>
            <a:r>
              <a:rPr lang="el-GR" dirty="0" smtClean="0">
                <a:solidFill>
                  <a:srgbClr val="AC3B8B"/>
                </a:solidFill>
              </a:rPr>
              <a:t>-</a:t>
            </a:r>
            <a:r>
              <a:rPr lang="el-GR" dirty="0" err="1" smtClean="0">
                <a:solidFill>
                  <a:srgbClr val="AC3B8B"/>
                </a:solidFill>
              </a:rPr>
              <a:t>ls</a:t>
            </a:r>
            <a:r>
              <a:rPr lang="el-GR" dirty="0" smtClean="0">
                <a:solidFill>
                  <a:srgbClr val="AC3B8B"/>
                </a:solidFill>
              </a:rPr>
              <a:t> /</a:t>
            </a:r>
            <a:r>
              <a:rPr lang="en-US" dirty="0" err="1" smtClean="0">
                <a:solidFill>
                  <a:srgbClr val="AC3B8B"/>
                </a:solidFill>
              </a:rPr>
              <a:t>gr</a:t>
            </a:r>
            <a:r>
              <a:rPr lang="el-GR" dirty="0" smtClean="0">
                <a:solidFill>
                  <a:srgbClr val="AC3B8B"/>
                </a:solidFill>
              </a:rPr>
              <a:t>id/</a:t>
            </a:r>
            <a:r>
              <a:rPr lang="en-US" dirty="0" err="1" smtClean="0">
                <a:solidFill>
                  <a:srgbClr val="AC3B8B"/>
                </a:solidFill>
              </a:rPr>
              <a:t>hgdemo</a:t>
            </a:r>
            <a:r>
              <a:rPr lang="el-GR" dirty="0" smtClean="0">
                <a:solidFill>
                  <a:srgbClr val="AC3B8B"/>
                </a:solidFill>
              </a:rPr>
              <a:t>/</a:t>
            </a:r>
            <a:r>
              <a:rPr lang="el-GR" dirty="0" err="1" smtClean="0">
                <a:solidFill>
                  <a:srgbClr val="AC3B8B"/>
                </a:solidFill>
              </a:rPr>
              <a:t>test</a:t>
            </a:r>
            <a:r>
              <a:rPr lang="en-US" dirty="0" smtClean="0">
                <a:solidFill>
                  <a:srgbClr val="AC3B8B"/>
                </a:solidFill>
              </a:rPr>
              <a:t>_($USER)</a:t>
            </a:r>
            <a:r>
              <a:rPr lang="ar-SA" dirty="0" smtClean="0">
                <a:solidFill>
                  <a:srgbClr val="AC3B8B"/>
                </a:solidFill>
                <a:cs typeface="Arial" charset="0"/>
              </a:rPr>
              <a:t>‏</a:t>
            </a:r>
            <a:endParaRPr lang="en-US" dirty="0" smtClean="0">
              <a:solidFill>
                <a:srgbClr val="AC3B8B"/>
              </a:solidFill>
            </a:endParaRPr>
          </a:p>
          <a:p>
            <a:pPr eaLnBrk="1" hangingPunct="1"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</a:rPr>
              <a:t>	</a:t>
            </a:r>
            <a:r>
              <a:rPr lang="en-US" sz="20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1200" dirty="0" smtClean="0"/>
              <a:t>[egee@ui01.isabella.grnet.gr</a:t>
            </a:r>
            <a:r>
              <a:rPr lang="en-US" sz="1400" dirty="0" smtClean="0"/>
              <a:t>]$</a:t>
            </a:r>
            <a:r>
              <a:rPr lang="en-US" dirty="0" smtClean="0"/>
              <a:t> </a:t>
            </a:r>
            <a:r>
              <a:rPr lang="el-GR" dirty="0" err="1" smtClean="0">
                <a:solidFill>
                  <a:srgbClr val="AC3B8B"/>
                </a:solidFill>
              </a:rPr>
              <a:t>lfc</a:t>
            </a:r>
            <a:r>
              <a:rPr lang="el-GR" dirty="0" smtClean="0">
                <a:solidFill>
                  <a:srgbClr val="AC3B8B"/>
                </a:solidFill>
              </a:rPr>
              <a:t>-</a:t>
            </a:r>
            <a:r>
              <a:rPr lang="el-GR" dirty="0" err="1" smtClean="0">
                <a:solidFill>
                  <a:srgbClr val="AC3B8B"/>
                </a:solidFill>
              </a:rPr>
              <a:t>rm</a:t>
            </a:r>
            <a:r>
              <a:rPr lang="el-GR" dirty="0" smtClean="0">
                <a:solidFill>
                  <a:srgbClr val="AC3B8B"/>
                </a:solidFill>
              </a:rPr>
              <a:t> -r  /</a:t>
            </a:r>
            <a:r>
              <a:rPr lang="el-GR" dirty="0" err="1" smtClean="0">
                <a:solidFill>
                  <a:srgbClr val="AC3B8B"/>
                </a:solidFill>
              </a:rPr>
              <a:t>grid</a:t>
            </a:r>
            <a:r>
              <a:rPr lang="el-GR" dirty="0" smtClean="0">
                <a:solidFill>
                  <a:srgbClr val="AC3B8B"/>
                </a:solidFill>
              </a:rPr>
              <a:t>/</a:t>
            </a:r>
            <a:r>
              <a:rPr lang="en-US" dirty="0" err="1" smtClean="0">
                <a:solidFill>
                  <a:srgbClr val="AC3B8B"/>
                </a:solidFill>
              </a:rPr>
              <a:t>hgdemo</a:t>
            </a:r>
            <a:r>
              <a:rPr lang="el-GR" dirty="0" smtClean="0">
                <a:solidFill>
                  <a:srgbClr val="AC3B8B"/>
                </a:solidFill>
              </a:rPr>
              <a:t>/</a:t>
            </a:r>
            <a:r>
              <a:rPr lang="el-GR" dirty="0" err="1" smtClean="0">
                <a:solidFill>
                  <a:srgbClr val="AC3B8B"/>
                </a:solidFill>
              </a:rPr>
              <a:t>test</a:t>
            </a:r>
            <a:r>
              <a:rPr lang="en-US" dirty="0" smtClean="0">
                <a:solidFill>
                  <a:srgbClr val="AC3B8B"/>
                </a:solidFill>
              </a:rPr>
              <a:t>_($USER)</a:t>
            </a:r>
            <a:r>
              <a:rPr lang="ar-SA" dirty="0" smtClean="0">
                <a:solidFill>
                  <a:srgbClr val="AC3B8B"/>
                </a:solidFill>
                <a:cs typeface="Arial" charset="0"/>
              </a:rPr>
              <a:t>‏</a:t>
            </a:r>
            <a:endParaRPr lang="en-US" dirty="0" smtClean="0">
              <a:solidFill>
                <a:srgbClr val="AC3B8B"/>
              </a:solidFill>
            </a:endParaRPr>
          </a:p>
          <a:p>
            <a:pPr eaLnBrk="1" hangingPunct="1"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dirty="0" smtClean="0">
                <a:solidFill>
                  <a:srgbClr val="AC3B8B"/>
                </a:solidFill>
              </a:rPr>
              <a:t>	</a:t>
            </a:r>
            <a:r>
              <a:rPr lang="en-US" sz="2000" dirty="0" smtClean="0">
                <a:solidFill>
                  <a:srgbClr val="AC3B8B"/>
                </a:solidFill>
                <a:latin typeface="Wingdings 2" pitchFamily="16" charset="2"/>
              </a:rPr>
              <a:t></a:t>
            </a:r>
            <a:r>
              <a:rPr lang="en-US" sz="1200" dirty="0" smtClean="0"/>
              <a:t> [egee@ui01.isabella.grnet.gr]$</a:t>
            </a:r>
            <a:r>
              <a:rPr lang="el-GR" sz="1200" dirty="0" smtClean="0"/>
              <a:t> </a:t>
            </a:r>
            <a:r>
              <a:rPr lang="el-GR" dirty="0" err="1" smtClean="0">
                <a:solidFill>
                  <a:srgbClr val="AC3B8B"/>
                </a:solidFill>
              </a:rPr>
              <a:t>lfc</a:t>
            </a:r>
            <a:r>
              <a:rPr lang="el-GR" dirty="0" smtClean="0">
                <a:solidFill>
                  <a:srgbClr val="AC3B8B"/>
                </a:solidFill>
              </a:rPr>
              <a:t>-</a:t>
            </a:r>
            <a:r>
              <a:rPr lang="el-GR" dirty="0" err="1" smtClean="0">
                <a:solidFill>
                  <a:srgbClr val="AC3B8B"/>
                </a:solidFill>
              </a:rPr>
              <a:t>ls</a:t>
            </a:r>
            <a:r>
              <a:rPr lang="el-GR" dirty="0" smtClean="0">
                <a:solidFill>
                  <a:srgbClr val="AC3B8B"/>
                </a:solidFill>
              </a:rPr>
              <a:t> /</a:t>
            </a:r>
            <a:r>
              <a:rPr lang="el-GR" dirty="0" err="1" smtClean="0">
                <a:solidFill>
                  <a:srgbClr val="AC3B8B"/>
                </a:solidFill>
              </a:rPr>
              <a:t>grid</a:t>
            </a:r>
            <a:r>
              <a:rPr lang="el-GR" dirty="0" smtClean="0">
                <a:solidFill>
                  <a:srgbClr val="AC3B8B"/>
                </a:solidFill>
              </a:rPr>
              <a:t>/</a:t>
            </a:r>
            <a:r>
              <a:rPr lang="en-US" dirty="0" err="1" smtClean="0">
                <a:solidFill>
                  <a:srgbClr val="AC3B8B"/>
                </a:solidFill>
              </a:rPr>
              <a:t>hgdemo</a:t>
            </a:r>
            <a:r>
              <a:rPr lang="el-GR" dirty="0" smtClean="0">
                <a:solidFill>
                  <a:srgbClr val="AC3B8B"/>
                </a:solidFill>
              </a:rPr>
              <a:t>/</a:t>
            </a:r>
          </a:p>
          <a:p>
            <a:pPr eaLnBrk="1" hangingPunct="1">
              <a:spcBef>
                <a:spcPts val="7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 dirty="0" smtClean="0">
              <a:solidFill>
                <a:srgbClr val="AC3B8B"/>
              </a:solidFill>
            </a:endParaRPr>
          </a:p>
          <a:p>
            <a:pPr eaLnBrk="1" hangingPunct="1">
              <a:spcBef>
                <a:spcPts val="7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800" dirty="0" smtClean="0">
              <a:solidFill>
                <a:srgbClr val="AC3B8B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mtClean="0"/>
              <a:t>References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46075" y="974725"/>
            <a:ext cx="8589963" cy="5429250"/>
          </a:xfrm>
        </p:spPr>
        <p:txBody>
          <a:bodyPr/>
          <a:lstStyle/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mtClean="0"/>
              <a:t>Commandline Tutorial</a:t>
            </a:r>
          </a:p>
          <a:p>
            <a:pPr lvl="1" eaLnBrk="1" hangingPunct="1">
              <a:spcBef>
                <a:spcPts val="400"/>
              </a:spcBef>
              <a:buClr>
                <a:srgbClr val="FFCC66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l-GR" sz="1600" b="1" i="1" smtClean="0">
                <a:solidFill>
                  <a:srgbClr val="AC3B8B"/>
                </a:solidFill>
                <a:hlinkClick r:id="rId3"/>
              </a:rPr>
              <a:t>http://wiki.egee-see.org/index.php/Programming_from_the_Command_Line</a:t>
            </a:r>
            <a:r>
              <a:rPr lang="en-US" sz="1600" b="1" i="1" smtClean="0">
                <a:solidFill>
                  <a:srgbClr val="325FAF"/>
                </a:solidFill>
              </a:rPr>
              <a:t> </a:t>
            </a:r>
          </a:p>
          <a:p>
            <a:pPr lvl="1"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600" smtClean="0"/>
          </a:p>
          <a:p>
            <a:pPr eaLnBrk="1" hangingPunct="1">
              <a:spcBef>
                <a:spcPts val="4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60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Q&amp;A</a:t>
            </a:r>
            <a:endParaRPr lang="el-GR" dirty="0" smtClean="0"/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142984"/>
            <a:ext cx="5822950" cy="495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" name="3 - TextBox"/>
          <p:cNvSpPr txBox="1"/>
          <p:nvPr/>
        </p:nvSpPr>
        <p:spPr>
          <a:xfrm>
            <a:off x="6715140" y="4857760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i="1" dirty="0" smtClean="0">
                <a:solidFill>
                  <a:schemeClr val="tx1"/>
                </a:solidFill>
              </a:rPr>
              <a:t>Ευχαριστώ πολύ!!!</a:t>
            </a:r>
            <a:endParaRPr lang="el-GR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Catching up!</a:t>
            </a:r>
            <a:endParaRPr lang="el-GR" smtClean="0"/>
          </a:p>
        </p:txBody>
      </p:sp>
      <p:sp>
        <p:nvSpPr>
          <p:cNvPr id="8195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Creating a proxy certificate</a:t>
            </a:r>
          </a:p>
          <a:p>
            <a:pPr lvl="1"/>
            <a:r>
              <a:rPr lang="en-US" sz="2400" b="1" smtClean="0">
                <a:solidFill>
                  <a:srgbClr val="AC3B8B"/>
                </a:solidFill>
              </a:rPr>
              <a:t>voms-proxy-init --voms=hgdemo</a:t>
            </a:r>
          </a:p>
          <a:p>
            <a:pPr lvl="1"/>
            <a:endParaRPr lang="en-US" smtClean="0"/>
          </a:p>
          <a:p>
            <a:r>
              <a:rPr lang="en-US" smtClean="0"/>
              <a:t>Listing Computing Elements that match a job description</a:t>
            </a:r>
          </a:p>
          <a:p>
            <a:pPr lvl="1"/>
            <a:r>
              <a:rPr lang="en-US" sz="2400" b="1" smtClean="0">
                <a:solidFill>
                  <a:srgbClr val="AC3B8B"/>
                </a:solidFill>
              </a:rPr>
              <a:t>glite-wms-job-list-match -a testJob1.jdl</a:t>
            </a:r>
          </a:p>
          <a:p>
            <a:r>
              <a:rPr lang="en-US" smtClean="0"/>
              <a:t>Submitting a job</a:t>
            </a:r>
          </a:p>
          <a:p>
            <a:pPr lvl="1"/>
            <a:r>
              <a:rPr lang="en-US" sz="2400" b="1" smtClean="0">
                <a:solidFill>
                  <a:srgbClr val="AC3B8B"/>
                </a:solidFill>
              </a:rPr>
              <a:t>glite-wms-job-submit -o jobId -a testJob1.jdl</a:t>
            </a:r>
          </a:p>
          <a:p>
            <a:r>
              <a:rPr lang="en-US" smtClean="0"/>
              <a:t>Retrieving  the status of a job</a:t>
            </a:r>
          </a:p>
          <a:p>
            <a:pPr lvl="1"/>
            <a:r>
              <a:rPr lang="en-US" sz="2400" b="1" smtClean="0">
                <a:solidFill>
                  <a:srgbClr val="AC3B8B"/>
                </a:solidFill>
              </a:rPr>
              <a:t>glite-job-status -i jobId</a:t>
            </a:r>
          </a:p>
          <a:p>
            <a:r>
              <a:rPr lang="en-US" smtClean="0"/>
              <a:t>Retrieving the output of a job</a:t>
            </a:r>
          </a:p>
          <a:p>
            <a:pPr lvl="1"/>
            <a:r>
              <a:rPr lang="en-US" sz="2400" b="1" smtClean="0">
                <a:solidFill>
                  <a:srgbClr val="AC3B8B"/>
                </a:solidFill>
              </a:rPr>
              <a:t>glite-wms-job-output -i jobId</a:t>
            </a:r>
          </a:p>
          <a:p>
            <a:pPr lvl="1"/>
            <a:endParaRPr lang="el-G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Filenames(1)</a:t>
            </a:r>
            <a:r>
              <a:rPr lang="ar-SA" smtClean="0"/>
              <a:t>‏</a:t>
            </a:r>
            <a:endParaRPr lang="en-US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229600" cy="5210196"/>
          </a:xfrm>
        </p:spPr>
        <p:txBody>
          <a:bodyPr>
            <a:normAutofit fontScale="55000" lnSpcReduction="20000"/>
          </a:bodyPr>
          <a:lstStyle/>
          <a:p>
            <a:r>
              <a:rPr lang="en-US" sz="2900" dirty="0" smtClean="0">
                <a:solidFill>
                  <a:schemeClr val="accent1">
                    <a:lumMod val="75000"/>
                  </a:schemeClr>
                </a:solidFill>
              </a:rPr>
              <a:t>Grid Unique Identifier (GUID)</a:t>
            </a:r>
            <a:r>
              <a:rPr lang="ar-SA" sz="2900" dirty="0" smtClean="0">
                <a:solidFill>
                  <a:schemeClr val="accent1">
                    <a:lumMod val="75000"/>
                  </a:schemeClr>
                </a:solidFill>
              </a:rPr>
              <a:t>‏</a:t>
            </a:r>
            <a:endParaRPr lang="en-US" sz="29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sz="2500" dirty="0" smtClean="0"/>
              <a:t>Identifies a file uniquely</a:t>
            </a:r>
          </a:p>
          <a:p>
            <a:pPr lvl="1"/>
            <a:r>
              <a:rPr lang="en-US" sz="2500" dirty="0" smtClean="0"/>
              <a:t>Example: guid:ab993b98-8bc9-4984-901e-91290276090c</a:t>
            </a:r>
          </a:p>
          <a:p>
            <a:pPr lvl="1"/>
            <a:endParaRPr lang="en-US" sz="2500" dirty="0" smtClean="0"/>
          </a:p>
          <a:p>
            <a:r>
              <a:rPr lang="en-US" sz="2900" dirty="0" smtClean="0">
                <a:solidFill>
                  <a:schemeClr val="accent1">
                    <a:lumMod val="75000"/>
                  </a:schemeClr>
                </a:solidFill>
              </a:rPr>
              <a:t>Logical File Name (LFN) (User Alias)</a:t>
            </a:r>
            <a:r>
              <a:rPr lang="ar-SA" sz="2900" dirty="0" smtClean="0">
                <a:solidFill>
                  <a:schemeClr val="accent1">
                    <a:lumMod val="75000"/>
                  </a:schemeClr>
                </a:solidFill>
              </a:rPr>
              <a:t>‏</a:t>
            </a:r>
            <a:endParaRPr lang="en-US" sz="29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sz="2500" dirty="0" smtClean="0"/>
              <a:t>Refers to a file instead of a GUID</a:t>
            </a:r>
          </a:p>
          <a:p>
            <a:pPr lvl="1"/>
            <a:r>
              <a:rPr lang="en-US" sz="2500" dirty="0" err="1" smtClean="0"/>
              <a:t>lfn</a:t>
            </a:r>
            <a:r>
              <a:rPr lang="en-US" sz="2500" dirty="0" smtClean="0"/>
              <a:t>:&lt;</a:t>
            </a:r>
            <a:r>
              <a:rPr lang="en-US" sz="2500" dirty="0" err="1" smtClean="0"/>
              <a:t>any_string</a:t>
            </a:r>
            <a:r>
              <a:rPr lang="en-US" sz="2500" dirty="0" smtClean="0"/>
              <a:t>&gt;</a:t>
            </a:r>
          </a:p>
          <a:p>
            <a:pPr lvl="1"/>
            <a:r>
              <a:rPr lang="en-US" sz="2500" dirty="0" smtClean="0"/>
              <a:t>LFC catalogue: </a:t>
            </a:r>
            <a:r>
              <a:rPr lang="en-US" sz="2500" dirty="0" err="1" smtClean="0"/>
              <a:t>lfn</a:t>
            </a:r>
            <a:r>
              <a:rPr lang="en-US" sz="2500" dirty="0" smtClean="0"/>
              <a:t>:/grid/&lt;</a:t>
            </a:r>
            <a:r>
              <a:rPr lang="en-US" sz="2500" dirty="0" err="1" smtClean="0"/>
              <a:t>MyVO</a:t>
            </a:r>
            <a:r>
              <a:rPr lang="en-US" sz="2500" dirty="0" smtClean="0"/>
              <a:t>&gt;/&lt;</a:t>
            </a:r>
            <a:r>
              <a:rPr lang="en-US" sz="2500" dirty="0" err="1" smtClean="0"/>
              <a:t>MyDirs</a:t>
            </a:r>
            <a:r>
              <a:rPr lang="en-US" sz="2500" dirty="0" smtClean="0"/>
              <a:t>&gt;/&lt;</a:t>
            </a:r>
            <a:r>
              <a:rPr lang="en-US" sz="2500" dirty="0" err="1" smtClean="0"/>
              <a:t>MyFile</a:t>
            </a:r>
            <a:r>
              <a:rPr lang="en-US" sz="2500" dirty="0" smtClean="0"/>
              <a:t>&gt;</a:t>
            </a:r>
          </a:p>
          <a:p>
            <a:pPr lvl="1"/>
            <a:r>
              <a:rPr lang="en-US" sz="2500" dirty="0" smtClean="0"/>
              <a:t>Example: </a:t>
            </a:r>
            <a:r>
              <a:rPr lang="en-US" sz="2500" dirty="0" err="1" smtClean="0"/>
              <a:t>lfn</a:t>
            </a:r>
            <a:r>
              <a:rPr lang="en-US" sz="2500" dirty="0" smtClean="0"/>
              <a:t>:/grid/</a:t>
            </a:r>
            <a:r>
              <a:rPr lang="en-US" sz="2500" dirty="0" err="1" smtClean="0"/>
              <a:t>hgdemo</a:t>
            </a:r>
            <a:r>
              <a:rPr lang="en-US" sz="2500" dirty="0" smtClean="0"/>
              <a:t>/</a:t>
            </a:r>
            <a:r>
              <a:rPr lang="en-US" sz="2500" dirty="0" err="1" smtClean="0"/>
              <a:t>test_hgdemodemo</a:t>
            </a:r>
            <a:r>
              <a:rPr lang="en-US" sz="2500" dirty="0" smtClean="0"/>
              <a:t>/</a:t>
            </a:r>
            <a:r>
              <a:rPr lang="en-US" sz="2500" dirty="0" err="1" smtClean="0"/>
              <a:t>test_file</a:t>
            </a:r>
            <a:endParaRPr lang="en-US" sz="2500" dirty="0" smtClean="0"/>
          </a:p>
          <a:p>
            <a:pPr lvl="1"/>
            <a:endParaRPr lang="en-US" sz="2500" dirty="0" smtClean="0"/>
          </a:p>
          <a:p>
            <a:r>
              <a:rPr lang="en-US" sz="2900" dirty="0" smtClean="0">
                <a:solidFill>
                  <a:schemeClr val="accent1">
                    <a:lumMod val="75000"/>
                  </a:schemeClr>
                </a:solidFill>
              </a:rPr>
              <a:t>Storage URL (SURL) (Physical File Name-PFN)</a:t>
            </a:r>
            <a:r>
              <a:rPr lang="ar-SA" sz="2900" dirty="0" smtClean="0">
                <a:solidFill>
                  <a:schemeClr val="accent1">
                    <a:lumMod val="75000"/>
                  </a:schemeClr>
                </a:solidFill>
              </a:rPr>
              <a:t>‏</a:t>
            </a:r>
            <a:endParaRPr lang="en-US" sz="29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sz="2500" dirty="0" smtClean="0"/>
              <a:t>Identifies a replica in a SE</a:t>
            </a:r>
          </a:p>
          <a:p>
            <a:pPr lvl="1"/>
            <a:r>
              <a:rPr lang="en-US" sz="2500" dirty="0" smtClean="0"/>
              <a:t>&lt;</a:t>
            </a:r>
            <a:r>
              <a:rPr lang="en-US" sz="2500" dirty="0" err="1" smtClean="0"/>
              <a:t>sfn|srm</a:t>
            </a:r>
            <a:r>
              <a:rPr lang="en-US" sz="2500" dirty="0" smtClean="0"/>
              <a:t>&gt;://&lt;</a:t>
            </a:r>
            <a:r>
              <a:rPr lang="en-US" sz="2500" dirty="0" err="1" smtClean="0"/>
              <a:t>SE_hostname</a:t>
            </a:r>
            <a:r>
              <a:rPr lang="en-US" sz="2500" dirty="0" smtClean="0"/>
              <a:t>&gt;/&lt;</a:t>
            </a:r>
            <a:r>
              <a:rPr lang="en-US" sz="2500" dirty="0" err="1" smtClean="0"/>
              <a:t>some_string</a:t>
            </a:r>
            <a:r>
              <a:rPr lang="en-US" sz="2500" dirty="0" smtClean="0"/>
              <a:t>&gt;</a:t>
            </a:r>
          </a:p>
          <a:p>
            <a:pPr lvl="1"/>
            <a:r>
              <a:rPr lang="en-US" sz="2500" dirty="0" smtClean="0"/>
              <a:t>Example:  sfn://se01.isabella.grnet.gr/storage/hgdemo/generated/2007-04-20/filec4087974-dbaa-4890-91e2-3c105fa0a3df</a:t>
            </a:r>
          </a:p>
          <a:p>
            <a:pPr lvl="1"/>
            <a:endParaRPr lang="en-US" sz="2500" dirty="0" smtClean="0"/>
          </a:p>
          <a:p>
            <a:r>
              <a:rPr lang="en-US" sz="2900" dirty="0" smtClean="0">
                <a:solidFill>
                  <a:schemeClr val="accent1">
                    <a:lumMod val="75000"/>
                  </a:schemeClr>
                </a:solidFill>
              </a:rPr>
              <a:t>Transport URL (TURL)</a:t>
            </a:r>
            <a:r>
              <a:rPr lang="ar-SA" sz="2900" dirty="0" smtClean="0">
                <a:solidFill>
                  <a:schemeClr val="accent1">
                    <a:lumMod val="75000"/>
                  </a:schemeClr>
                </a:solidFill>
              </a:rPr>
              <a:t>‏</a:t>
            </a:r>
            <a:endParaRPr lang="en-US" sz="29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US" sz="2500" dirty="0" smtClean="0"/>
              <a:t>A valid URI with the necessary information to access a file in a  SE</a:t>
            </a:r>
          </a:p>
          <a:p>
            <a:pPr lvl="1"/>
            <a:r>
              <a:rPr lang="el-GR" sz="2500" dirty="0" smtClean="0"/>
              <a:t>&lt;</a:t>
            </a:r>
            <a:r>
              <a:rPr lang="el-GR" sz="2500" dirty="0" err="1" smtClean="0"/>
              <a:t>protocol</a:t>
            </a:r>
            <a:r>
              <a:rPr lang="el-GR" sz="2500" dirty="0" smtClean="0"/>
              <a:t>&gt;://&lt;</a:t>
            </a:r>
            <a:r>
              <a:rPr lang="el-GR" sz="2500" dirty="0" err="1" smtClean="0"/>
              <a:t>some_string</a:t>
            </a:r>
            <a:r>
              <a:rPr lang="el-GR" sz="2500" dirty="0" smtClean="0"/>
              <a:t>&gt;</a:t>
            </a:r>
          </a:p>
          <a:p>
            <a:pPr lvl="1"/>
            <a:r>
              <a:rPr lang="en-US" sz="2500" dirty="0" smtClean="0"/>
              <a:t>Example:</a:t>
            </a:r>
            <a:r>
              <a:rPr lang="el-GR" sz="2500" dirty="0" smtClean="0"/>
              <a:t>gsiftp://se01.isabella.grnet.gr/storage/</a:t>
            </a:r>
            <a:r>
              <a:rPr lang="en-US" sz="2500" dirty="0" err="1" smtClean="0"/>
              <a:t>hgdemo</a:t>
            </a:r>
            <a:r>
              <a:rPr lang="el-GR" sz="2500" dirty="0" smtClean="0"/>
              <a:t>/generated/2007-04-20/file1a08d327-d7dc-4d89-bb01-2c86f59eae37</a:t>
            </a:r>
          </a:p>
          <a:p>
            <a:pPr lvl="1"/>
            <a:endParaRPr lang="el-GR" sz="2500" dirty="0" smtClean="0"/>
          </a:p>
          <a:p>
            <a:pPr lvl="1"/>
            <a:endParaRPr lang="el-GR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Filenames(2)</a:t>
            </a:r>
            <a:r>
              <a:rPr lang="ar-SA" dirty="0" smtClean="0">
                <a:cs typeface="Arial" charset="0"/>
              </a:rPr>
              <a:t>‏</a:t>
            </a:r>
            <a:endParaRPr lang="en-US" dirty="0" smtClean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28596" y="1500174"/>
            <a:ext cx="8359776" cy="4340226"/>
            <a:chOff x="272" y="956"/>
            <a:chExt cx="5266" cy="2734"/>
          </a:xfrm>
        </p:grpSpPr>
        <p:sp>
          <p:nvSpPr>
            <p:cNvPr id="35844" name="AutoShape 3"/>
            <p:cNvSpPr>
              <a:spLocks noChangeArrowheads="1"/>
            </p:cNvSpPr>
            <p:nvPr/>
          </p:nvSpPr>
          <p:spPr bwMode="auto">
            <a:xfrm>
              <a:off x="272" y="956"/>
              <a:ext cx="5266" cy="2734"/>
            </a:xfrm>
            <a:prstGeom prst="roundRect">
              <a:avLst>
                <a:gd name="adj" fmla="val 32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35845" name="Text Box 4"/>
            <p:cNvSpPr txBox="1">
              <a:spLocks noChangeArrowheads="1"/>
            </p:cNvSpPr>
            <p:nvPr/>
          </p:nvSpPr>
          <p:spPr bwMode="auto">
            <a:xfrm>
              <a:off x="3411" y="1158"/>
              <a:ext cx="708" cy="30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Bef>
                  <a:spcPts val="30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srgbClr val="325FAF"/>
                  </a:solidFill>
                  <a:latin typeface="Times New Roman" pitchFamily="16" charset="0"/>
                </a:rPr>
                <a:t>Replicas</a:t>
              </a:r>
            </a:p>
          </p:txBody>
        </p:sp>
        <p:sp>
          <p:nvSpPr>
            <p:cNvPr id="35849" name="AutoShape 8"/>
            <p:cNvSpPr>
              <a:spLocks noChangeArrowheads="1"/>
            </p:cNvSpPr>
            <p:nvPr/>
          </p:nvSpPr>
          <p:spPr bwMode="auto">
            <a:xfrm>
              <a:off x="677" y="1361"/>
              <a:ext cx="709" cy="405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r>
                <a:rPr lang="en-US" b="1" dirty="0" smtClean="0">
                  <a:solidFill>
                    <a:srgbClr val="325FAF"/>
                  </a:solidFill>
                  <a:latin typeface="Times New Roman" pitchFamily="16" charset="0"/>
                </a:rPr>
                <a:t>  LFN</a:t>
              </a:r>
              <a:r>
                <a:rPr lang="en-US" b="1" baseline="-25000" dirty="0" smtClean="0">
                  <a:solidFill>
                    <a:srgbClr val="325FAF"/>
                  </a:solidFill>
                  <a:latin typeface="Times New Roman" pitchFamily="16" charset="0"/>
                </a:rPr>
                <a:t>1</a:t>
              </a:r>
            </a:p>
            <a:p>
              <a:endParaRPr lang="el-GR" dirty="0"/>
            </a:p>
          </p:txBody>
        </p:sp>
        <p:sp>
          <p:nvSpPr>
            <p:cNvPr id="47114" name="Text Box 10"/>
            <p:cNvSpPr txBox="1">
              <a:spLocks noChangeArrowheads="1"/>
            </p:cNvSpPr>
            <p:nvPr/>
          </p:nvSpPr>
          <p:spPr bwMode="auto">
            <a:xfrm>
              <a:off x="2094" y="2070"/>
              <a:ext cx="709" cy="405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lIns="90000" tIns="46800" rIns="90000" bIns="46800"/>
            <a:lstStyle/>
            <a:p>
              <a:pPr>
                <a:spcBef>
                  <a:spcPts val="35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n-US" b="1">
                  <a:solidFill>
                    <a:srgbClr val="325FAF"/>
                  </a:solidFill>
                  <a:latin typeface="Times New Roman" pitchFamily="16" charset="0"/>
                </a:rPr>
                <a:t>GUID</a:t>
              </a:r>
            </a:p>
          </p:txBody>
        </p:sp>
        <p:sp>
          <p:nvSpPr>
            <p:cNvPr id="35852" name="AutoShape 11"/>
            <p:cNvSpPr>
              <a:spLocks noChangeArrowheads="1"/>
            </p:cNvSpPr>
            <p:nvPr/>
          </p:nvSpPr>
          <p:spPr bwMode="auto">
            <a:xfrm>
              <a:off x="3411" y="1361"/>
              <a:ext cx="709" cy="405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90000" tIns="46800" rIns="90000" bIns="46800"/>
            <a:lstStyle/>
            <a:p>
              <a:pPr>
                <a:spcBef>
                  <a:spcPts val="25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>
                  <a:solidFill>
                    <a:srgbClr val="325FAF"/>
                  </a:solidFill>
                  <a:latin typeface="Times New Roman" pitchFamily="16" charset="0"/>
                </a:rPr>
                <a:t>SURL</a:t>
              </a:r>
              <a:r>
                <a:rPr lang="en-US" b="1" baseline="-25000">
                  <a:solidFill>
                    <a:srgbClr val="325FAF"/>
                  </a:solidFill>
                  <a:latin typeface="Times New Roman" pitchFamily="16" charset="0"/>
                </a:rPr>
                <a:t>1</a:t>
              </a:r>
            </a:p>
            <a:p>
              <a:pPr>
                <a:spcBef>
                  <a:spcPts val="250"/>
                </a:spcBef>
                <a:buClr>
                  <a:srgbClr val="FFCC66"/>
                </a:buClr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b="1" baseline="-25000">
                <a:solidFill>
                  <a:srgbClr val="325FAF"/>
                </a:solidFill>
                <a:latin typeface="Times New Roman" pitchFamily="16" charset="0"/>
              </a:endParaRPr>
            </a:p>
          </p:txBody>
        </p:sp>
        <p:sp>
          <p:nvSpPr>
            <p:cNvPr id="35853" name="AutoShape 12"/>
            <p:cNvSpPr>
              <a:spLocks noChangeArrowheads="1"/>
            </p:cNvSpPr>
            <p:nvPr/>
          </p:nvSpPr>
          <p:spPr bwMode="auto">
            <a:xfrm>
              <a:off x="3411" y="1867"/>
              <a:ext cx="710" cy="405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90000" tIns="46800" rIns="90000" bIns="46800"/>
            <a:lstStyle/>
            <a:p>
              <a:pPr>
                <a:spcBef>
                  <a:spcPts val="25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 dirty="0">
                  <a:solidFill>
                    <a:srgbClr val="325FAF"/>
                  </a:solidFill>
                  <a:latin typeface="Times New Roman" pitchFamily="16" charset="0"/>
                </a:rPr>
                <a:t>SURL2</a:t>
              </a:r>
            </a:p>
            <a:p>
              <a:pPr>
                <a:spcBef>
                  <a:spcPts val="250"/>
                </a:spcBef>
                <a:buClr>
                  <a:srgbClr val="FFCC66"/>
                </a:buClr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b="1" dirty="0">
                <a:solidFill>
                  <a:srgbClr val="325FAF"/>
                </a:solidFill>
                <a:latin typeface="Times New Roman" pitchFamily="16" charset="0"/>
              </a:endParaRPr>
            </a:p>
          </p:txBody>
        </p:sp>
        <p:sp>
          <p:nvSpPr>
            <p:cNvPr id="35854" name="AutoShape 13"/>
            <p:cNvSpPr>
              <a:spLocks noChangeArrowheads="1"/>
            </p:cNvSpPr>
            <p:nvPr/>
          </p:nvSpPr>
          <p:spPr bwMode="auto">
            <a:xfrm>
              <a:off x="3411" y="2374"/>
              <a:ext cx="710" cy="405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90000" tIns="46800" rIns="90000" bIns="46800"/>
            <a:lstStyle/>
            <a:p>
              <a:pPr>
                <a:spcBef>
                  <a:spcPts val="25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>
                  <a:solidFill>
                    <a:srgbClr val="325FAF"/>
                  </a:solidFill>
                  <a:latin typeface="Times New Roman" pitchFamily="16" charset="0"/>
                </a:rPr>
                <a:t>SURL3</a:t>
              </a:r>
            </a:p>
            <a:p>
              <a:pPr>
                <a:spcBef>
                  <a:spcPts val="250"/>
                </a:spcBef>
                <a:buClr>
                  <a:srgbClr val="FFCC66"/>
                </a:buClr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en-US" b="1">
                <a:solidFill>
                  <a:srgbClr val="325FAF"/>
                </a:solidFill>
                <a:latin typeface="Times New Roman" pitchFamily="16" charset="0"/>
              </a:endParaRPr>
            </a:p>
          </p:txBody>
        </p:sp>
        <p:sp>
          <p:nvSpPr>
            <p:cNvPr id="35855" name="Text Box 14"/>
            <p:cNvSpPr txBox="1">
              <a:spLocks noChangeArrowheads="1"/>
            </p:cNvSpPr>
            <p:nvPr/>
          </p:nvSpPr>
          <p:spPr bwMode="auto">
            <a:xfrm>
              <a:off x="1689" y="1665"/>
              <a:ext cx="1621" cy="3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Bef>
                  <a:spcPts val="30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>
                  <a:solidFill>
                    <a:srgbClr val="325FAF"/>
                  </a:solidFill>
                  <a:latin typeface="Times New Roman" pitchFamily="16" charset="0"/>
                </a:rPr>
                <a:t>Grid Unique IDentifier</a:t>
              </a:r>
            </a:p>
          </p:txBody>
        </p:sp>
        <p:sp>
          <p:nvSpPr>
            <p:cNvPr id="35856" name="Line 15"/>
            <p:cNvSpPr>
              <a:spLocks noChangeShapeType="1"/>
            </p:cNvSpPr>
            <p:nvPr/>
          </p:nvSpPr>
          <p:spPr bwMode="auto">
            <a:xfrm>
              <a:off x="1386" y="1563"/>
              <a:ext cx="708" cy="607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5857" name="Line 16"/>
            <p:cNvSpPr>
              <a:spLocks noChangeShapeType="1"/>
            </p:cNvSpPr>
            <p:nvPr/>
          </p:nvSpPr>
          <p:spPr bwMode="auto">
            <a:xfrm>
              <a:off x="1386" y="2171"/>
              <a:ext cx="708" cy="101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5858" name="Line 17"/>
            <p:cNvSpPr>
              <a:spLocks noChangeShapeType="1"/>
            </p:cNvSpPr>
            <p:nvPr/>
          </p:nvSpPr>
          <p:spPr bwMode="auto">
            <a:xfrm flipV="1">
              <a:off x="1386" y="2373"/>
              <a:ext cx="708" cy="508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5859" name="Line 18"/>
            <p:cNvSpPr>
              <a:spLocks noChangeShapeType="1"/>
            </p:cNvSpPr>
            <p:nvPr/>
          </p:nvSpPr>
          <p:spPr bwMode="auto">
            <a:xfrm flipV="1">
              <a:off x="2803" y="1563"/>
              <a:ext cx="608" cy="609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5860" name="Line 19"/>
            <p:cNvSpPr>
              <a:spLocks noChangeShapeType="1"/>
            </p:cNvSpPr>
            <p:nvPr/>
          </p:nvSpPr>
          <p:spPr bwMode="auto">
            <a:xfrm flipV="1">
              <a:off x="2803" y="2069"/>
              <a:ext cx="608" cy="204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5861" name="Line 20"/>
            <p:cNvSpPr>
              <a:spLocks noChangeShapeType="1"/>
            </p:cNvSpPr>
            <p:nvPr/>
          </p:nvSpPr>
          <p:spPr bwMode="auto">
            <a:xfrm>
              <a:off x="2803" y="2374"/>
              <a:ext cx="608" cy="202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5862" name="Line 21"/>
            <p:cNvSpPr>
              <a:spLocks noChangeShapeType="1"/>
            </p:cNvSpPr>
            <p:nvPr/>
          </p:nvSpPr>
          <p:spPr bwMode="auto">
            <a:xfrm flipV="1">
              <a:off x="1386" y="1258"/>
              <a:ext cx="405" cy="205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5863" name="AutoShape 22"/>
            <p:cNvSpPr>
              <a:spLocks noChangeArrowheads="1"/>
            </p:cNvSpPr>
            <p:nvPr/>
          </p:nvSpPr>
          <p:spPr bwMode="auto">
            <a:xfrm>
              <a:off x="1791" y="1057"/>
              <a:ext cx="810" cy="405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0000" tIns="46800" rIns="90000" bIns="46800"/>
            <a:lstStyle/>
            <a:p>
              <a:pPr>
                <a:spcBef>
                  <a:spcPts val="30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>
                  <a:solidFill>
                    <a:srgbClr val="325FAF"/>
                  </a:solidFill>
                  <a:latin typeface="Times New Roman" pitchFamily="16" charset="0"/>
                </a:rPr>
                <a:t>User Metadata</a:t>
              </a:r>
            </a:p>
          </p:txBody>
        </p:sp>
        <p:sp>
          <p:nvSpPr>
            <p:cNvPr id="35864" name="Line 23"/>
            <p:cNvSpPr>
              <a:spLocks noChangeShapeType="1"/>
            </p:cNvSpPr>
            <p:nvPr/>
          </p:nvSpPr>
          <p:spPr bwMode="auto">
            <a:xfrm>
              <a:off x="4120" y="1563"/>
              <a:ext cx="405" cy="1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5865" name="AutoShape 24"/>
            <p:cNvSpPr>
              <a:spLocks noChangeArrowheads="1"/>
            </p:cNvSpPr>
            <p:nvPr/>
          </p:nvSpPr>
          <p:spPr bwMode="auto">
            <a:xfrm>
              <a:off x="4525" y="1361"/>
              <a:ext cx="710" cy="405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90000" tIns="46800" rIns="90000" bIns="46800"/>
            <a:lstStyle/>
            <a:p>
              <a:pPr>
                <a:spcBef>
                  <a:spcPts val="25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 dirty="0">
                  <a:solidFill>
                    <a:srgbClr val="325FAF"/>
                  </a:solidFill>
                  <a:latin typeface="Times New Roman" pitchFamily="16" charset="0"/>
                </a:rPr>
                <a:t>TURL</a:t>
              </a:r>
              <a:r>
                <a:rPr lang="en-US" b="1" baseline="-25000" dirty="0">
                  <a:solidFill>
                    <a:srgbClr val="325FAF"/>
                  </a:solidFill>
                  <a:latin typeface="Times New Roman" pitchFamily="16" charset="0"/>
                </a:rPr>
                <a:t>1</a:t>
              </a:r>
            </a:p>
          </p:txBody>
        </p:sp>
        <p:sp>
          <p:nvSpPr>
            <p:cNvPr id="35866" name="Line 25"/>
            <p:cNvSpPr>
              <a:spLocks noChangeShapeType="1"/>
            </p:cNvSpPr>
            <p:nvPr/>
          </p:nvSpPr>
          <p:spPr bwMode="auto">
            <a:xfrm flipV="1">
              <a:off x="4120" y="1926"/>
              <a:ext cx="394" cy="145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5867" name="AutoShape 26"/>
            <p:cNvSpPr>
              <a:spLocks noChangeArrowheads="1"/>
            </p:cNvSpPr>
            <p:nvPr/>
          </p:nvSpPr>
          <p:spPr bwMode="auto">
            <a:xfrm>
              <a:off x="4525" y="1867"/>
              <a:ext cx="710" cy="405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90000" tIns="46800" rIns="90000" bIns="46800"/>
            <a:lstStyle/>
            <a:p>
              <a:pPr>
                <a:spcBef>
                  <a:spcPts val="25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 dirty="0">
                  <a:solidFill>
                    <a:srgbClr val="325FAF"/>
                  </a:solidFill>
                  <a:latin typeface="Times New Roman" pitchFamily="16" charset="0"/>
                </a:rPr>
                <a:t>TURL1</a:t>
              </a:r>
            </a:p>
          </p:txBody>
        </p:sp>
        <p:sp>
          <p:nvSpPr>
            <p:cNvPr id="35868" name="Line 27"/>
            <p:cNvSpPr>
              <a:spLocks noChangeShapeType="1"/>
            </p:cNvSpPr>
            <p:nvPr/>
          </p:nvSpPr>
          <p:spPr bwMode="auto">
            <a:xfrm>
              <a:off x="4120" y="2070"/>
              <a:ext cx="405" cy="405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5869" name="AutoShape 28"/>
            <p:cNvSpPr>
              <a:spLocks noChangeArrowheads="1"/>
            </p:cNvSpPr>
            <p:nvPr/>
          </p:nvSpPr>
          <p:spPr bwMode="auto">
            <a:xfrm>
              <a:off x="4525" y="2374"/>
              <a:ext cx="710" cy="405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90000" tIns="46800" rIns="90000" bIns="46800"/>
            <a:lstStyle/>
            <a:p>
              <a:pPr>
                <a:spcBef>
                  <a:spcPts val="25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>
                  <a:solidFill>
                    <a:srgbClr val="325FAF"/>
                  </a:solidFill>
                  <a:latin typeface="Times New Roman" pitchFamily="16" charset="0"/>
                </a:rPr>
                <a:t>TURL2</a:t>
              </a:r>
            </a:p>
          </p:txBody>
        </p:sp>
        <p:sp>
          <p:nvSpPr>
            <p:cNvPr id="35870" name="AutoShape 29"/>
            <p:cNvSpPr>
              <a:spLocks noChangeArrowheads="1"/>
            </p:cNvSpPr>
            <p:nvPr/>
          </p:nvSpPr>
          <p:spPr bwMode="auto">
            <a:xfrm>
              <a:off x="1487" y="3082"/>
              <a:ext cx="811" cy="405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lIns="90000" tIns="46800" rIns="90000" bIns="46800"/>
            <a:lstStyle/>
            <a:p>
              <a:pPr>
                <a:spcBef>
                  <a:spcPts val="30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>
                  <a:solidFill>
                    <a:srgbClr val="325FAF"/>
                  </a:solidFill>
                  <a:latin typeface="Times New Roman" pitchFamily="16" charset="0"/>
                </a:rPr>
                <a:t>User Metadata</a:t>
              </a:r>
            </a:p>
          </p:txBody>
        </p:sp>
        <p:sp>
          <p:nvSpPr>
            <p:cNvPr id="35871" name="Line 30"/>
            <p:cNvSpPr>
              <a:spLocks noChangeShapeType="1"/>
            </p:cNvSpPr>
            <p:nvPr/>
          </p:nvSpPr>
          <p:spPr bwMode="auto">
            <a:xfrm>
              <a:off x="1082" y="3082"/>
              <a:ext cx="405" cy="203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35872" name="AutoShape 31"/>
            <p:cNvSpPr>
              <a:spLocks noChangeArrowheads="1"/>
            </p:cNvSpPr>
            <p:nvPr/>
          </p:nvSpPr>
          <p:spPr bwMode="auto">
            <a:xfrm>
              <a:off x="2601" y="3082"/>
              <a:ext cx="776" cy="405"/>
            </a:xfrm>
            <a:prstGeom prst="roundRect">
              <a:avLst>
                <a:gd name="adj" fmla="val 16667"/>
              </a:avLst>
            </a:prstGeom>
            <a:solidFill>
              <a:srgbClr val="CC99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0000" tIns="46800" rIns="90000" bIns="46800"/>
            <a:lstStyle/>
            <a:p>
              <a:pPr>
                <a:spcBef>
                  <a:spcPts val="250"/>
                </a:spcBef>
                <a:buClr>
                  <a:srgbClr val="FFCC66"/>
                </a:buClr>
                <a:buFont typeface="Times New Roman" pitchFamily="16" charset="0"/>
                <a:buChar char="•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 dirty="0">
                  <a:solidFill>
                    <a:srgbClr val="325FAF"/>
                  </a:solidFill>
                  <a:latin typeface="Times New Roman" pitchFamily="16" charset="0"/>
                </a:rPr>
                <a:t>System Metadata</a:t>
              </a:r>
            </a:p>
          </p:txBody>
        </p:sp>
        <p:sp>
          <p:nvSpPr>
            <p:cNvPr id="35873" name="Line 32"/>
            <p:cNvSpPr>
              <a:spLocks noChangeShapeType="1"/>
            </p:cNvSpPr>
            <p:nvPr/>
          </p:nvSpPr>
          <p:spPr bwMode="auto">
            <a:xfrm>
              <a:off x="2398" y="2475"/>
              <a:ext cx="405" cy="607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36" name="AutoShape 8"/>
          <p:cNvSpPr>
            <a:spLocks noChangeArrowheads="1"/>
          </p:cNvSpPr>
          <p:nvPr/>
        </p:nvSpPr>
        <p:spPr bwMode="auto">
          <a:xfrm>
            <a:off x="1071538" y="3071810"/>
            <a:ext cx="1125538" cy="64293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US" b="1" dirty="0" smtClean="0">
                <a:solidFill>
                  <a:srgbClr val="325FAF"/>
                </a:solidFill>
                <a:latin typeface="Times New Roman" pitchFamily="16" charset="0"/>
              </a:rPr>
              <a:t>  LFN</a:t>
            </a:r>
            <a:r>
              <a:rPr lang="en-US" b="1" baseline="-25000" dirty="0" smtClean="0">
                <a:solidFill>
                  <a:srgbClr val="325FAF"/>
                </a:solidFill>
                <a:latin typeface="Times New Roman" pitchFamily="16" charset="0"/>
              </a:rPr>
              <a:t>2</a:t>
            </a:r>
          </a:p>
          <a:p>
            <a:endParaRPr lang="el-GR" dirty="0"/>
          </a:p>
        </p:txBody>
      </p:sp>
      <p:sp>
        <p:nvSpPr>
          <p:cNvPr id="37" name="AutoShape 8"/>
          <p:cNvSpPr>
            <a:spLocks noChangeArrowheads="1"/>
          </p:cNvSpPr>
          <p:nvPr/>
        </p:nvSpPr>
        <p:spPr bwMode="auto">
          <a:xfrm>
            <a:off x="1071538" y="4214818"/>
            <a:ext cx="1125538" cy="64293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US" b="1" dirty="0" smtClean="0">
                <a:solidFill>
                  <a:srgbClr val="325FAF"/>
                </a:solidFill>
                <a:latin typeface="Times New Roman" pitchFamily="16" charset="0"/>
              </a:rPr>
              <a:t>  LFN</a:t>
            </a:r>
            <a:r>
              <a:rPr lang="en-US" b="1" baseline="-25000" dirty="0" smtClean="0">
                <a:solidFill>
                  <a:srgbClr val="325FAF"/>
                </a:solidFill>
                <a:latin typeface="Times New Roman" pitchFamily="16" charset="0"/>
              </a:rPr>
              <a:t>3</a:t>
            </a:r>
          </a:p>
          <a:p>
            <a:endParaRPr lang="el-GR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LFC commands 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l-GR" dirty="0" err="1" smtClean="0">
                <a:solidFill>
                  <a:srgbClr val="904490"/>
                </a:solidFill>
              </a:rPr>
              <a:t>lfc</a:t>
            </a:r>
            <a:r>
              <a:rPr lang="el-GR" dirty="0" smtClean="0">
                <a:solidFill>
                  <a:srgbClr val="904490"/>
                </a:solidFill>
              </a:rPr>
              <a:t>-</a:t>
            </a:r>
            <a:r>
              <a:rPr lang="el-GR" dirty="0" err="1" smtClean="0">
                <a:solidFill>
                  <a:srgbClr val="904490"/>
                </a:solidFill>
              </a:rPr>
              <a:t>ls</a:t>
            </a:r>
            <a:r>
              <a:rPr lang="en-US" dirty="0" smtClean="0">
                <a:solidFill>
                  <a:srgbClr val="904490"/>
                </a:solidFill>
              </a:rPr>
              <a:t>:</a:t>
            </a:r>
            <a:r>
              <a:rPr lang="el-GR" dirty="0" smtClean="0">
                <a:solidFill>
                  <a:srgbClr val="904490"/>
                </a:solidFill>
              </a:rPr>
              <a:t> </a:t>
            </a:r>
            <a:r>
              <a:rPr lang="el-GR" dirty="0" err="1" smtClean="0">
                <a:solidFill>
                  <a:srgbClr val="904490"/>
                </a:solidFill>
              </a:rPr>
              <a:t>List</a:t>
            </a:r>
            <a:r>
              <a:rPr lang="el-GR" dirty="0" smtClean="0">
                <a:solidFill>
                  <a:srgbClr val="904490"/>
                </a:solidFill>
              </a:rPr>
              <a:t> </a:t>
            </a:r>
            <a:r>
              <a:rPr lang="el-GR" dirty="0" err="1" smtClean="0">
                <a:solidFill>
                  <a:srgbClr val="904490"/>
                </a:solidFill>
              </a:rPr>
              <a:t>file</a:t>
            </a:r>
            <a:r>
              <a:rPr lang="en-US" dirty="0" smtClean="0">
                <a:solidFill>
                  <a:srgbClr val="904490"/>
                </a:solidFill>
              </a:rPr>
              <a:t> </a:t>
            </a:r>
            <a:r>
              <a:rPr lang="el-GR" dirty="0" smtClean="0"/>
              <a:t>/</a:t>
            </a:r>
            <a:r>
              <a:rPr lang="en-US" dirty="0" smtClean="0"/>
              <a:t> </a:t>
            </a:r>
            <a:r>
              <a:rPr lang="el-GR" dirty="0" err="1" smtClean="0"/>
              <a:t>directory</a:t>
            </a:r>
            <a:r>
              <a:rPr lang="el-GR" dirty="0" smtClean="0"/>
              <a:t> </a:t>
            </a:r>
            <a:r>
              <a:rPr lang="el-GR" dirty="0" err="1" smtClean="0"/>
              <a:t>entries</a:t>
            </a:r>
            <a:r>
              <a:rPr lang="el-GR" dirty="0" smtClean="0"/>
              <a:t> </a:t>
            </a:r>
            <a:r>
              <a:rPr lang="el-GR" dirty="0" err="1" smtClean="0"/>
              <a:t>in</a:t>
            </a:r>
            <a:r>
              <a:rPr lang="el-GR" dirty="0" smtClean="0"/>
              <a:t> a </a:t>
            </a:r>
            <a:r>
              <a:rPr lang="el-GR" dirty="0" err="1" smtClean="0"/>
              <a:t>directory</a:t>
            </a:r>
            <a:endParaRPr lang="el-GR" dirty="0" smtClean="0"/>
          </a:p>
          <a:p>
            <a:endParaRPr lang="en-US" dirty="0" smtClean="0"/>
          </a:p>
          <a:p>
            <a:r>
              <a:rPr lang="el-GR" dirty="0" err="1" smtClean="0">
                <a:solidFill>
                  <a:srgbClr val="904490"/>
                </a:solidFill>
              </a:rPr>
              <a:t>lfc</a:t>
            </a:r>
            <a:r>
              <a:rPr lang="el-GR" dirty="0" smtClean="0">
                <a:solidFill>
                  <a:srgbClr val="904490"/>
                </a:solidFill>
              </a:rPr>
              <a:t>-</a:t>
            </a:r>
            <a:r>
              <a:rPr lang="el-GR" dirty="0" err="1" smtClean="0">
                <a:solidFill>
                  <a:srgbClr val="904490"/>
                </a:solidFill>
              </a:rPr>
              <a:t>mkdir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Create</a:t>
            </a:r>
            <a:r>
              <a:rPr lang="el-GR" dirty="0" smtClean="0"/>
              <a:t> </a:t>
            </a:r>
            <a:r>
              <a:rPr lang="el-GR" dirty="0" err="1" smtClean="0"/>
              <a:t>directory</a:t>
            </a:r>
            <a:endParaRPr lang="el-GR" dirty="0" smtClean="0"/>
          </a:p>
          <a:p>
            <a:endParaRPr lang="en-US" dirty="0" smtClean="0"/>
          </a:p>
          <a:p>
            <a:r>
              <a:rPr lang="el-GR" dirty="0" err="1" smtClean="0">
                <a:solidFill>
                  <a:srgbClr val="904490"/>
                </a:solidFill>
              </a:rPr>
              <a:t>lfc</a:t>
            </a:r>
            <a:r>
              <a:rPr lang="el-GR" dirty="0" smtClean="0">
                <a:solidFill>
                  <a:srgbClr val="904490"/>
                </a:solidFill>
              </a:rPr>
              <a:t>-</a:t>
            </a:r>
            <a:r>
              <a:rPr lang="el-GR" dirty="0" err="1" smtClean="0">
                <a:solidFill>
                  <a:srgbClr val="904490"/>
                </a:solidFill>
              </a:rPr>
              <a:t>chmod</a:t>
            </a:r>
            <a:r>
              <a:rPr lang="en-US" dirty="0" smtClean="0">
                <a:solidFill>
                  <a:srgbClr val="904490"/>
                </a:solidFill>
              </a:rPr>
              <a:t>:</a:t>
            </a:r>
            <a:r>
              <a:rPr lang="en-US" dirty="0" smtClean="0"/>
              <a:t> </a:t>
            </a:r>
            <a:r>
              <a:rPr lang="el-GR" dirty="0" smtClean="0"/>
              <a:t> </a:t>
            </a:r>
            <a:r>
              <a:rPr lang="el-GR" dirty="0" err="1" smtClean="0"/>
              <a:t>Change</a:t>
            </a:r>
            <a:r>
              <a:rPr lang="el-GR" dirty="0" smtClean="0"/>
              <a:t> </a:t>
            </a:r>
            <a:r>
              <a:rPr lang="el-GR" dirty="0" err="1" smtClean="0"/>
              <a:t>access</a:t>
            </a:r>
            <a:r>
              <a:rPr lang="el-GR" dirty="0" smtClean="0"/>
              <a:t> </a:t>
            </a:r>
            <a:r>
              <a:rPr lang="el-GR" dirty="0" err="1" smtClean="0"/>
              <a:t>mode</a:t>
            </a:r>
            <a:r>
              <a:rPr lang="el-GR" dirty="0" smtClean="0"/>
              <a:t> </a:t>
            </a:r>
            <a:r>
              <a:rPr lang="el-GR" dirty="0" err="1" smtClean="0"/>
              <a:t>of</a:t>
            </a:r>
            <a:r>
              <a:rPr lang="el-GR" dirty="0" smtClean="0"/>
              <a:t> a LFC </a:t>
            </a:r>
            <a:r>
              <a:rPr lang="el-GR" dirty="0" err="1" smtClean="0"/>
              <a:t>file</a:t>
            </a:r>
            <a:r>
              <a:rPr lang="en-US" dirty="0" smtClean="0"/>
              <a:t> </a:t>
            </a:r>
            <a:r>
              <a:rPr lang="el-GR" dirty="0" smtClean="0"/>
              <a:t>/</a:t>
            </a:r>
            <a:r>
              <a:rPr lang="en-US" dirty="0" smtClean="0"/>
              <a:t> </a:t>
            </a:r>
            <a:r>
              <a:rPr lang="el-GR" dirty="0" err="1" smtClean="0"/>
              <a:t>directory</a:t>
            </a:r>
            <a:endParaRPr lang="el-GR" dirty="0" smtClean="0"/>
          </a:p>
          <a:p>
            <a:endParaRPr lang="el-GR" dirty="0" smtClean="0"/>
          </a:p>
          <a:p>
            <a:r>
              <a:rPr lang="el-GR" dirty="0" err="1" smtClean="0">
                <a:solidFill>
                  <a:srgbClr val="904490"/>
                </a:solidFill>
              </a:rPr>
              <a:t>lfc</a:t>
            </a:r>
            <a:r>
              <a:rPr lang="el-GR" dirty="0" smtClean="0">
                <a:solidFill>
                  <a:srgbClr val="904490"/>
                </a:solidFill>
              </a:rPr>
              <a:t>-</a:t>
            </a:r>
            <a:r>
              <a:rPr lang="el-GR" dirty="0" err="1" smtClean="0">
                <a:solidFill>
                  <a:srgbClr val="904490"/>
                </a:solidFill>
              </a:rPr>
              <a:t>chown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Change</a:t>
            </a:r>
            <a:r>
              <a:rPr lang="el-GR" dirty="0" smtClean="0"/>
              <a:t> </a:t>
            </a:r>
            <a:r>
              <a:rPr lang="el-GR" dirty="0" err="1" smtClean="0"/>
              <a:t>owner</a:t>
            </a:r>
            <a:r>
              <a:rPr lang="el-GR" dirty="0" smtClean="0"/>
              <a:t> </a:t>
            </a:r>
            <a:r>
              <a:rPr lang="el-GR" dirty="0" err="1" smtClean="0"/>
              <a:t>and</a:t>
            </a:r>
            <a:r>
              <a:rPr lang="el-GR" dirty="0" smtClean="0"/>
              <a:t> </a:t>
            </a:r>
            <a:r>
              <a:rPr lang="el-GR" dirty="0" err="1" smtClean="0"/>
              <a:t>group</a:t>
            </a:r>
            <a:r>
              <a:rPr lang="el-GR" dirty="0" smtClean="0"/>
              <a:t> </a:t>
            </a:r>
            <a:r>
              <a:rPr lang="el-GR" dirty="0" err="1" smtClean="0"/>
              <a:t>of</a:t>
            </a:r>
            <a:r>
              <a:rPr lang="el-GR" dirty="0" smtClean="0"/>
              <a:t> a LFC </a:t>
            </a:r>
            <a:r>
              <a:rPr lang="el-GR" dirty="0" err="1" smtClean="0"/>
              <a:t>file</a:t>
            </a:r>
            <a:r>
              <a:rPr lang="en-US" dirty="0" smtClean="0"/>
              <a:t> </a:t>
            </a:r>
            <a:r>
              <a:rPr lang="el-GR" dirty="0" smtClean="0"/>
              <a:t>/</a:t>
            </a:r>
            <a:r>
              <a:rPr lang="en-US" dirty="0" smtClean="0"/>
              <a:t> </a:t>
            </a:r>
            <a:r>
              <a:rPr lang="el-GR" dirty="0" err="1" smtClean="0"/>
              <a:t>directory</a:t>
            </a:r>
            <a:endParaRPr lang="el-GR" dirty="0" smtClean="0"/>
          </a:p>
          <a:p>
            <a:endParaRPr lang="en-US" dirty="0" smtClean="0"/>
          </a:p>
          <a:p>
            <a:r>
              <a:rPr lang="el-GR" dirty="0" err="1" smtClean="0">
                <a:solidFill>
                  <a:srgbClr val="904490"/>
                </a:solidFill>
              </a:rPr>
              <a:t>lfc</a:t>
            </a:r>
            <a:r>
              <a:rPr lang="el-GR" dirty="0" smtClean="0">
                <a:solidFill>
                  <a:srgbClr val="904490"/>
                </a:solidFill>
              </a:rPr>
              <a:t>-</a:t>
            </a:r>
            <a:r>
              <a:rPr lang="el-GR" dirty="0" err="1" smtClean="0">
                <a:solidFill>
                  <a:srgbClr val="904490"/>
                </a:solidFill>
              </a:rPr>
              <a:t>ln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Make</a:t>
            </a:r>
            <a:r>
              <a:rPr lang="el-GR" dirty="0" smtClean="0"/>
              <a:t> a </a:t>
            </a:r>
            <a:r>
              <a:rPr lang="el-GR" dirty="0" err="1" smtClean="0"/>
              <a:t>symbolic</a:t>
            </a:r>
            <a:r>
              <a:rPr lang="el-GR" dirty="0" smtClean="0"/>
              <a:t> </a:t>
            </a:r>
            <a:r>
              <a:rPr lang="el-GR" dirty="0" err="1" smtClean="0"/>
              <a:t>link</a:t>
            </a:r>
            <a:r>
              <a:rPr lang="el-GR" dirty="0" smtClean="0"/>
              <a:t> </a:t>
            </a:r>
            <a:r>
              <a:rPr lang="el-GR" dirty="0" err="1" smtClean="0"/>
              <a:t>to</a:t>
            </a:r>
            <a:r>
              <a:rPr lang="el-GR" dirty="0" smtClean="0"/>
              <a:t> a </a:t>
            </a:r>
            <a:r>
              <a:rPr lang="el-GR" dirty="0" err="1" smtClean="0"/>
              <a:t>file</a:t>
            </a:r>
            <a:r>
              <a:rPr lang="en-US" dirty="0" smtClean="0"/>
              <a:t> </a:t>
            </a:r>
            <a:r>
              <a:rPr lang="el-GR" dirty="0" smtClean="0"/>
              <a:t>/</a:t>
            </a:r>
            <a:r>
              <a:rPr lang="en-US" dirty="0" smtClean="0"/>
              <a:t> </a:t>
            </a:r>
            <a:r>
              <a:rPr lang="el-GR" dirty="0" err="1" smtClean="0"/>
              <a:t>directory</a:t>
            </a:r>
            <a:endParaRPr lang="el-GR" dirty="0" smtClean="0"/>
          </a:p>
          <a:p>
            <a:endParaRPr lang="el-GR" dirty="0" smtClean="0"/>
          </a:p>
          <a:p>
            <a:r>
              <a:rPr lang="el-GR" dirty="0" err="1" smtClean="0">
                <a:solidFill>
                  <a:srgbClr val="904490"/>
                </a:solidFill>
              </a:rPr>
              <a:t>lfc</a:t>
            </a:r>
            <a:r>
              <a:rPr lang="el-GR" dirty="0" smtClean="0">
                <a:solidFill>
                  <a:srgbClr val="904490"/>
                </a:solidFill>
              </a:rPr>
              <a:t>-</a:t>
            </a:r>
            <a:r>
              <a:rPr lang="el-GR" dirty="0" err="1" smtClean="0">
                <a:solidFill>
                  <a:srgbClr val="904490"/>
                </a:solidFill>
              </a:rPr>
              <a:t>rename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Rename</a:t>
            </a:r>
            <a:r>
              <a:rPr lang="el-GR" dirty="0" smtClean="0"/>
              <a:t> a </a:t>
            </a:r>
            <a:r>
              <a:rPr lang="el-GR" dirty="0" err="1" smtClean="0"/>
              <a:t>file</a:t>
            </a:r>
            <a:r>
              <a:rPr lang="en-US" dirty="0" smtClean="0"/>
              <a:t> </a:t>
            </a:r>
            <a:r>
              <a:rPr lang="el-GR" dirty="0" smtClean="0"/>
              <a:t>/</a:t>
            </a:r>
            <a:r>
              <a:rPr lang="en-US" dirty="0" smtClean="0"/>
              <a:t> </a:t>
            </a:r>
            <a:r>
              <a:rPr lang="el-GR" dirty="0" err="1" smtClean="0"/>
              <a:t>directory</a:t>
            </a:r>
            <a:endParaRPr lang="el-GR" dirty="0" smtClean="0"/>
          </a:p>
          <a:p>
            <a:endParaRPr lang="el-GR" dirty="0" smtClean="0"/>
          </a:p>
          <a:p>
            <a:r>
              <a:rPr lang="el-GR" dirty="0" err="1" smtClean="0">
                <a:solidFill>
                  <a:srgbClr val="904490"/>
                </a:solidFill>
              </a:rPr>
              <a:t>lfc</a:t>
            </a:r>
            <a:r>
              <a:rPr lang="el-GR" dirty="0" smtClean="0">
                <a:solidFill>
                  <a:srgbClr val="904490"/>
                </a:solidFill>
              </a:rPr>
              <a:t>-</a:t>
            </a:r>
            <a:r>
              <a:rPr lang="el-GR" dirty="0" err="1" smtClean="0">
                <a:solidFill>
                  <a:srgbClr val="904490"/>
                </a:solidFill>
              </a:rPr>
              <a:t>rm</a:t>
            </a:r>
            <a:r>
              <a:rPr lang="en-US" dirty="0" smtClean="0">
                <a:solidFill>
                  <a:srgbClr val="904490"/>
                </a:solidFill>
              </a:rPr>
              <a:t>:</a:t>
            </a:r>
            <a:r>
              <a:rPr lang="el-GR" dirty="0" smtClean="0"/>
              <a:t> </a:t>
            </a:r>
            <a:r>
              <a:rPr lang="el-GR" dirty="0" err="1" smtClean="0"/>
              <a:t>Remove</a:t>
            </a:r>
            <a:r>
              <a:rPr lang="el-GR" dirty="0" smtClean="0"/>
              <a:t> a </a:t>
            </a:r>
            <a:r>
              <a:rPr lang="el-GR" dirty="0" err="1" smtClean="0"/>
              <a:t>file</a:t>
            </a:r>
            <a:r>
              <a:rPr lang="en-US" dirty="0" smtClean="0"/>
              <a:t> </a:t>
            </a:r>
            <a:r>
              <a:rPr lang="el-GR" dirty="0" smtClean="0"/>
              <a:t>/</a:t>
            </a:r>
            <a:r>
              <a:rPr lang="en-US" dirty="0" smtClean="0"/>
              <a:t> </a:t>
            </a:r>
            <a:r>
              <a:rPr lang="el-GR" dirty="0" err="1" smtClean="0"/>
              <a:t>directory</a:t>
            </a:r>
            <a:endParaRPr lang="el-GR" dirty="0" smtClean="0"/>
          </a:p>
          <a:p>
            <a:endParaRPr lang="el-GR" dirty="0" smtClean="0"/>
          </a:p>
          <a:p>
            <a:r>
              <a:rPr lang="el-GR" dirty="0" err="1" smtClean="0">
                <a:solidFill>
                  <a:srgbClr val="904490"/>
                </a:solidFill>
              </a:rPr>
              <a:t>lfc</a:t>
            </a:r>
            <a:r>
              <a:rPr lang="el-GR" dirty="0" smtClean="0">
                <a:solidFill>
                  <a:srgbClr val="904490"/>
                </a:solidFill>
              </a:rPr>
              <a:t>-</a:t>
            </a:r>
            <a:r>
              <a:rPr lang="el-GR" dirty="0" err="1" smtClean="0">
                <a:solidFill>
                  <a:srgbClr val="904490"/>
                </a:solidFill>
              </a:rPr>
              <a:t>setcomment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Add</a:t>
            </a:r>
            <a:r>
              <a:rPr lang="en-US" dirty="0" smtClean="0"/>
              <a:t> </a:t>
            </a:r>
            <a:r>
              <a:rPr lang="el-GR" dirty="0" smtClean="0"/>
              <a:t>/</a:t>
            </a:r>
            <a:r>
              <a:rPr lang="en-US" dirty="0" smtClean="0"/>
              <a:t> </a:t>
            </a:r>
            <a:r>
              <a:rPr lang="el-GR" dirty="0" err="1" smtClean="0"/>
              <a:t>replace</a:t>
            </a:r>
            <a:r>
              <a:rPr lang="el-GR" dirty="0" smtClean="0"/>
              <a:t> a </a:t>
            </a:r>
            <a:r>
              <a:rPr lang="el-GR" dirty="0" err="1" smtClean="0"/>
              <a:t>comment</a:t>
            </a:r>
            <a:endParaRPr lang="el-GR" dirty="0" smtClean="0"/>
          </a:p>
          <a:p>
            <a:endParaRPr lang="en-US" dirty="0" smtClean="0"/>
          </a:p>
          <a:p>
            <a:r>
              <a:rPr lang="el-GR" dirty="0" err="1" smtClean="0">
                <a:solidFill>
                  <a:srgbClr val="904490"/>
                </a:solidFill>
              </a:rPr>
              <a:t>lfc</a:t>
            </a:r>
            <a:r>
              <a:rPr lang="el-GR" dirty="0" smtClean="0">
                <a:solidFill>
                  <a:srgbClr val="904490"/>
                </a:solidFill>
              </a:rPr>
              <a:t>-</a:t>
            </a:r>
            <a:r>
              <a:rPr lang="el-GR" dirty="0" err="1" smtClean="0">
                <a:solidFill>
                  <a:srgbClr val="904490"/>
                </a:solidFill>
              </a:rPr>
              <a:t>delcomment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Delete</a:t>
            </a:r>
            <a:r>
              <a:rPr lang="el-GR" dirty="0" smtClean="0"/>
              <a:t> </a:t>
            </a:r>
            <a:r>
              <a:rPr lang="el-GR" dirty="0" err="1" smtClean="0"/>
              <a:t>the</a:t>
            </a:r>
            <a:r>
              <a:rPr lang="el-GR" dirty="0" smtClean="0"/>
              <a:t> </a:t>
            </a:r>
            <a:r>
              <a:rPr lang="el-GR" dirty="0" err="1" smtClean="0"/>
              <a:t>comment</a:t>
            </a:r>
            <a:r>
              <a:rPr lang="el-GR" dirty="0" smtClean="0"/>
              <a:t> </a:t>
            </a:r>
            <a:r>
              <a:rPr lang="el-GR" dirty="0" err="1" smtClean="0"/>
              <a:t>associated</a:t>
            </a:r>
            <a:r>
              <a:rPr lang="el-GR" dirty="0" smtClean="0"/>
              <a:t> </a:t>
            </a:r>
            <a:r>
              <a:rPr lang="el-GR" dirty="0" err="1" smtClean="0"/>
              <a:t>with</a:t>
            </a:r>
            <a:r>
              <a:rPr lang="el-GR" dirty="0" smtClean="0"/>
              <a:t> a </a:t>
            </a:r>
            <a:r>
              <a:rPr lang="el-GR" dirty="0" err="1" smtClean="0"/>
              <a:t>file</a:t>
            </a:r>
            <a:r>
              <a:rPr lang="en-US" dirty="0" smtClean="0"/>
              <a:t> </a:t>
            </a:r>
            <a:r>
              <a:rPr lang="el-GR" dirty="0" smtClean="0"/>
              <a:t>/</a:t>
            </a:r>
            <a:r>
              <a:rPr lang="en-US" dirty="0" smtClean="0"/>
              <a:t> </a:t>
            </a:r>
            <a:r>
              <a:rPr lang="el-GR" dirty="0" err="1" smtClean="0"/>
              <a:t>directory</a:t>
            </a:r>
            <a:endParaRPr lang="el-GR" dirty="0" smtClean="0"/>
          </a:p>
          <a:p>
            <a:endParaRPr lang="el-GR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More advanced LFC commands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l-GR" sz="2300" dirty="0" err="1" smtClean="0">
                <a:solidFill>
                  <a:srgbClr val="904490"/>
                </a:solidFill>
              </a:rPr>
              <a:t>lfc</a:t>
            </a:r>
            <a:r>
              <a:rPr lang="el-GR" sz="2300" dirty="0" smtClean="0">
                <a:solidFill>
                  <a:srgbClr val="904490"/>
                </a:solidFill>
              </a:rPr>
              <a:t>-</a:t>
            </a:r>
            <a:r>
              <a:rPr lang="el-GR" sz="2300" dirty="0" err="1" smtClean="0">
                <a:solidFill>
                  <a:srgbClr val="904490"/>
                </a:solidFill>
              </a:rPr>
              <a:t>getacl</a:t>
            </a:r>
            <a:r>
              <a:rPr lang="en-US" sz="2300" dirty="0" smtClean="0">
                <a:solidFill>
                  <a:srgbClr val="904490"/>
                </a:solidFill>
              </a:rPr>
              <a:t>:</a:t>
            </a:r>
            <a:r>
              <a:rPr lang="el-GR" dirty="0" smtClean="0"/>
              <a:t> </a:t>
            </a:r>
            <a:r>
              <a:rPr lang="el-GR" dirty="0" err="1" smtClean="0"/>
              <a:t>Get</a:t>
            </a:r>
            <a:r>
              <a:rPr lang="el-GR" dirty="0" smtClean="0"/>
              <a:t> </a:t>
            </a:r>
            <a:r>
              <a:rPr lang="el-GR" dirty="0" err="1" smtClean="0"/>
              <a:t>file</a:t>
            </a:r>
            <a:r>
              <a:rPr lang="en-US" dirty="0" smtClean="0"/>
              <a:t> </a:t>
            </a:r>
            <a:r>
              <a:rPr lang="el-GR" dirty="0" smtClean="0"/>
              <a:t>/</a:t>
            </a:r>
            <a:r>
              <a:rPr lang="en-US" dirty="0" smtClean="0"/>
              <a:t> </a:t>
            </a:r>
            <a:r>
              <a:rPr lang="el-GR" dirty="0" err="1" smtClean="0"/>
              <a:t>directory</a:t>
            </a:r>
            <a:r>
              <a:rPr lang="el-GR" dirty="0" smtClean="0"/>
              <a:t> </a:t>
            </a:r>
            <a:r>
              <a:rPr lang="el-GR" dirty="0" err="1" smtClean="0"/>
              <a:t>access</a:t>
            </a:r>
            <a:r>
              <a:rPr lang="el-GR" dirty="0" smtClean="0"/>
              <a:t> </a:t>
            </a:r>
            <a:r>
              <a:rPr lang="el-GR" dirty="0" err="1" smtClean="0"/>
              <a:t>control</a:t>
            </a:r>
            <a:r>
              <a:rPr lang="el-GR" dirty="0" smtClean="0"/>
              <a:t> </a:t>
            </a:r>
            <a:r>
              <a:rPr lang="el-GR" dirty="0" err="1" smtClean="0"/>
              <a:t>lists</a:t>
            </a:r>
            <a:endParaRPr lang="el-GR" dirty="0" smtClean="0"/>
          </a:p>
          <a:p>
            <a:endParaRPr lang="el-GR" dirty="0" smtClean="0"/>
          </a:p>
          <a:p>
            <a:r>
              <a:rPr lang="el-GR" sz="2300" dirty="0" err="1" smtClean="0">
                <a:solidFill>
                  <a:srgbClr val="904490"/>
                </a:solidFill>
              </a:rPr>
              <a:t>lfc</a:t>
            </a:r>
            <a:r>
              <a:rPr lang="el-GR" sz="2300" dirty="0" smtClean="0">
                <a:solidFill>
                  <a:srgbClr val="904490"/>
                </a:solidFill>
              </a:rPr>
              <a:t>-</a:t>
            </a:r>
            <a:r>
              <a:rPr lang="el-GR" sz="2300" dirty="0" err="1" smtClean="0">
                <a:solidFill>
                  <a:srgbClr val="904490"/>
                </a:solidFill>
              </a:rPr>
              <a:t>setacl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Set</a:t>
            </a:r>
            <a:r>
              <a:rPr lang="el-GR" dirty="0" smtClean="0"/>
              <a:t> </a:t>
            </a:r>
            <a:r>
              <a:rPr lang="el-GR" dirty="0" err="1" smtClean="0"/>
              <a:t>file</a:t>
            </a:r>
            <a:r>
              <a:rPr lang="en-US" dirty="0" smtClean="0"/>
              <a:t> </a:t>
            </a:r>
            <a:r>
              <a:rPr lang="el-GR" dirty="0" smtClean="0"/>
              <a:t>/</a:t>
            </a:r>
            <a:r>
              <a:rPr lang="en-US" dirty="0" smtClean="0"/>
              <a:t> </a:t>
            </a:r>
            <a:r>
              <a:rPr lang="el-GR" dirty="0" err="1" smtClean="0"/>
              <a:t>directory</a:t>
            </a:r>
            <a:r>
              <a:rPr lang="el-GR" dirty="0" smtClean="0"/>
              <a:t> </a:t>
            </a:r>
            <a:r>
              <a:rPr lang="el-GR" dirty="0" err="1" smtClean="0"/>
              <a:t>access</a:t>
            </a:r>
            <a:r>
              <a:rPr lang="el-GR" dirty="0" smtClean="0"/>
              <a:t> </a:t>
            </a:r>
            <a:r>
              <a:rPr lang="el-GR" dirty="0" err="1" smtClean="0"/>
              <a:t>control</a:t>
            </a:r>
            <a:r>
              <a:rPr lang="el-GR" dirty="0" smtClean="0"/>
              <a:t> </a:t>
            </a:r>
            <a:r>
              <a:rPr lang="el-GR" dirty="0" err="1" smtClean="0"/>
              <a:t>lists</a:t>
            </a:r>
            <a:endParaRPr lang="el-GR" dirty="0" smtClean="0"/>
          </a:p>
          <a:p>
            <a:endParaRPr lang="en-US" dirty="0" smtClean="0"/>
          </a:p>
          <a:p>
            <a:r>
              <a:rPr lang="el-GR" sz="2300" dirty="0" err="1" smtClean="0">
                <a:solidFill>
                  <a:srgbClr val="904490"/>
                </a:solidFill>
              </a:rPr>
              <a:t>lfc</a:t>
            </a:r>
            <a:r>
              <a:rPr lang="el-GR" sz="2300" dirty="0" smtClean="0">
                <a:solidFill>
                  <a:srgbClr val="904490"/>
                </a:solidFill>
              </a:rPr>
              <a:t>-</a:t>
            </a:r>
            <a:r>
              <a:rPr lang="el-GR" sz="2300" dirty="0" err="1" smtClean="0">
                <a:solidFill>
                  <a:srgbClr val="904490"/>
                </a:solidFill>
              </a:rPr>
              <a:t>entergrpmap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Defines</a:t>
            </a:r>
            <a:r>
              <a:rPr lang="el-GR" dirty="0" smtClean="0"/>
              <a:t> a </a:t>
            </a:r>
            <a:r>
              <a:rPr lang="el-GR" dirty="0" err="1" smtClean="0"/>
              <a:t>new</a:t>
            </a:r>
            <a:r>
              <a:rPr lang="el-GR" dirty="0" smtClean="0"/>
              <a:t> </a:t>
            </a:r>
            <a:r>
              <a:rPr lang="el-GR" dirty="0" err="1" smtClean="0"/>
              <a:t>group</a:t>
            </a:r>
            <a:r>
              <a:rPr lang="el-GR" dirty="0" smtClean="0"/>
              <a:t> </a:t>
            </a:r>
            <a:r>
              <a:rPr lang="el-GR" dirty="0" err="1" smtClean="0"/>
              <a:t>entry</a:t>
            </a:r>
            <a:r>
              <a:rPr lang="el-GR" dirty="0" smtClean="0"/>
              <a:t> </a:t>
            </a:r>
            <a:r>
              <a:rPr lang="el-GR" dirty="0" err="1" smtClean="0"/>
              <a:t>in</a:t>
            </a:r>
            <a:r>
              <a:rPr lang="el-GR" dirty="0" smtClean="0"/>
              <a:t> </a:t>
            </a:r>
            <a:r>
              <a:rPr lang="el-GR" dirty="0" err="1" smtClean="0"/>
              <a:t>the</a:t>
            </a:r>
            <a:r>
              <a:rPr lang="el-GR" dirty="0" smtClean="0"/>
              <a:t> </a:t>
            </a:r>
            <a:r>
              <a:rPr lang="el-GR" dirty="0" err="1" smtClean="0"/>
              <a:t>Virtual</a:t>
            </a:r>
            <a:r>
              <a:rPr lang="el-GR" dirty="0" smtClean="0"/>
              <a:t> ID </a:t>
            </a:r>
            <a:r>
              <a:rPr lang="el-GR" dirty="0" err="1" smtClean="0"/>
              <a:t>table</a:t>
            </a:r>
            <a:endParaRPr lang="el-GR" dirty="0" smtClean="0"/>
          </a:p>
          <a:p>
            <a:endParaRPr lang="el-GR" dirty="0" smtClean="0"/>
          </a:p>
          <a:p>
            <a:r>
              <a:rPr lang="el-GR" sz="2300" dirty="0" err="1" smtClean="0">
                <a:solidFill>
                  <a:srgbClr val="904490"/>
                </a:solidFill>
              </a:rPr>
              <a:t>lfc</a:t>
            </a:r>
            <a:r>
              <a:rPr lang="el-GR" sz="2300" dirty="0" smtClean="0">
                <a:solidFill>
                  <a:srgbClr val="904490"/>
                </a:solidFill>
              </a:rPr>
              <a:t>-</a:t>
            </a:r>
            <a:r>
              <a:rPr lang="el-GR" sz="2300" dirty="0" err="1" smtClean="0">
                <a:solidFill>
                  <a:srgbClr val="904490"/>
                </a:solidFill>
              </a:rPr>
              <a:t>enterusrmap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Defines</a:t>
            </a:r>
            <a:r>
              <a:rPr lang="el-GR" dirty="0" smtClean="0"/>
              <a:t> a </a:t>
            </a:r>
            <a:r>
              <a:rPr lang="el-GR" dirty="0" err="1" smtClean="0"/>
              <a:t>new</a:t>
            </a:r>
            <a:r>
              <a:rPr lang="el-GR" dirty="0" smtClean="0"/>
              <a:t> </a:t>
            </a:r>
            <a:r>
              <a:rPr lang="el-GR" dirty="0" err="1" smtClean="0"/>
              <a:t>user</a:t>
            </a:r>
            <a:r>
              <a:rPr lang="el-GR" dirty="0" smtClean="0"/>
              <a:t> </a:t>
            </a:r>
            <a:r>
              <a:rPr lang="el-GR" dirty="0" err="1" smtClean="0"/>
              <a:t>entry</a:t>
            </a:r>
            <a:r>
              <a:rPr lang="el-GR" dirty="0" smtClean="0"/>
              <a:t> </a:t>
            </a:r>
            <a:r>
              <a:rPr lang="el-GR" dirty="0" err="1" smtClean="0"/>
              <a:t>in</a:t>
            </a:r>
            <a:r>
              <a:rPr lang="el-GR" dirty="0" smtClean="0"/>
              <a:t> </a:t>
            </a:r>
            <a:r>
              <a:rPr lang="el-GR" dirty="0" err="1" smtClean="0"/>
              <a:t>Virtual</a:t>
            </a:r>
            <a:r>
              <a:rPr lang="el-GR" dirty="0" smtClean="0"/>
              <a:t> ID </a:t>
            </a:r>
            <a:r>
              <a:rPr lang="el-GR" dirty="0" err="1" smtClean="0"/>
              <a:t>table</a:t>
            </a:r>
            <a:endParaRPr lang="el-GR" dirty="0" smtClean="0"/>
          </a:p>
          <a:p>
            <a:endParaRPr lang="el-GR" dirty="0" smtClean="0"/>
          </a:p>
          <a:p>
            <a:r>
              <a:rPr lang="el-GR" sz="2300" dirty="0" err="1" smtClean="0">
                <a:solidFill>
                  <a:srgbClr val="904490"/>
                </a:solidFill>
              </a:rPr>
              <a:t>lfc</a:t>
            </a:r>
            <a:r>
              <a:rPr lang="el-GR" sz="2300" dirty="0" smtClean="0">
                <a:solidFill>
                  <a:srgbClr val="904490"/>
                </a:solidFill>
              </a:rPr>
              <a:t>-</a:t>
            </a:r>
            <a:r>
              <a:rPr lang="el-GR" sz="2300" dirty="0" err="1" smtClean="0">
                <a:solidFill>
                  <a:srgbClr val="904490"/>
                </a:solidFill>
              </a:rPr>
              <a:t>modifygrpmap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Modifies</a:t>
            </a:r>
            <a:r>
              <a:rPr lang="el-GR" dirty="0" smtClean="0"/>
              <a:t> a </a:t>
            </a:r>
            <a:r>
              <a:rPr lang="el-GR" dirty="0" err="1" smtClean="0"/>
              <a:t>group</a:t>
            </a:r>
            <a:r>
              <a:rPr lang="el-GR" dirty="0" smtClean="0"/>
              <a:t> </a:t>
            </a:r>
            <a:r>
              <a:rPr lang="el-GR" dirty="0" err="1" smtClean="0"/>
              <a:t>entry</a:t>
            </a:r>
            <a:r>
              <a:rPr lang="el-GR" dirty="0" smtClean="0"/>
              <a:t> </a:t>
            </a:r>
            <a:r>
              <a:rPr lang="el-GR" dirty="0" err="1" smtClean="0"/>
              <a:t>corresponding</a:t>
            </a:r>
            <a:r>
              <a:rPr lang="el-GR" dirty="0" smtClean="0"/>
              <a:t> </a:t>
            </a:r>
            <a:r>
              <a:rPr lang="el-GR" dirty="0" err="1" smtClean="0"/>
              <a:t>to</a:t>
            </a:r>
            <a:r>
              <a:rPr lang="el-GR" dirty="0" smtClean="0"/>
              <a:t> a </a:t>
            </a:r>
            <a:r>
              <a:rPr lang="el-GR" dirty="0" err="1" smtClean="0"/>
              <a:t>given</a:t>
            </a:r>
            <a:r>
              <a:rPr lang="el-GR" dirty="0" smtClean="0"/>
              <a:t> </a:t>
            </a:r>
            <a:r>
              <a:rPr lang="el-GR" dirty="0" err="1" smtClean="0"/>
              <a:t>virtual</a:t>
            </a:r>
            <a:r>
              <a:rPr lang="el-GR" dirty="0" smtClean="0"/>
              <a:t> </a:t>
            </a:r>
            <a:r>
              <a:rPr lang="el-GR" dirty="0" err="1" smtClean="0"/>
              <a:t>gid</a:t>
            </a:r>
            <a:endParaRPr lang="el-GR" dirty="0" smtClean="0"/>
          </a:p>
          <a:p>
            <a:endParaRPr lang="el-GR" dirty="0" smtClean="0"/>
          </a:p>
          <a:p>
            <a:r>
              <a:rPr lang="el-GR" sz="2300" dirty="0" err="1" smtClean="0">
                <a:solidFill>
                  <a:srgbClr val="904490"/>
                </a:solidFill>
              </a:rPr>
              <a:t>lfc</a:t>
            </a:r>
            <a:r>
              <a:rPr lang="el-GR" sz="2300" dirty="0" smtClean="0">
                <a:solidFill>
                  <a:srgbClr val="904490"/>
                </a:solidFill>
              </a:rPr>
              <a:t>-</a:t>
            </a:r>
            <a:r>
              <a:rPr lang="el-GR" sz="2300" dirty="0" err="1" smtClean="0">
                <a:solidFill>
                  <a:srgbClr val="904490"/>
                </a:solidFill>
              </a:rPr>
              <a:t>modifyusrmap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Modifies</a:t>
            </a:r>
            <a:r>
              <a:rPr lang="el-GR" dirty="0" smtClean="0"/>
              <a:t> a </a:t>
            </a:r>
            <a:r>
              <a:rPr lang="el-GR" dirty="0" err="1" smtClean="0"/>
              <a:t>user</a:t>
            </a:r>
            <a:r>
              <a:rPr lang="el-GR" dirty="0" smtClean="0"/>
              <a:t> </a:t>
            </a:r>
            <a:r>
              <a:rPr lang="el-GR" dirty="0" err="1" smtClean="0"/>
              <a:t>entry</a:t>
            </a:r>
            <a:r>
              <a:rPr lang="el-GR" dirty="0" smtClean="0"/>
              <a:t> </a:t>
            </a:r>
            <a:r>
              <a:rPr lang="el-GR" dirty="0" err="1" smtClean="0"/>
              <a:t>corresponding</a:t>
            </a:r>
            <a:r>
              <a:rPr lang="el-GR" dirty="0" smtClean="0"/>
              <a:t> </a:t>
            </a:r>
            <a:r>
              <a:rPr lang="el-GR" dirty="0" err="1" smtClean="0"/>
              <a:t>to</a:t>
            </a:r>
            <a:r>
              <a:rPr lang="el-GR" dirty="0" smtClean="0"/>
              <a:t> a </a:t>
            </a:r>
            <a:r>
              <a:rPr lang="el-GR" dirty="0" err="1" smtClean="0"/>
              <a:t>given</a:t>
            </a:r>
            <a:r>
              <a:rPr lang="el-GR" dirty="0" smtClean="0"/>
              <a:t> </a:t>
            </a:r>
            <a:r>
              <a:rPr lang="el-GR" dirty="0" err="1" smtClean="0"/>
              <a:t>virtual</a:t>
            </a:r>
            <a:r>
              <a:rPr lang="el-GR" dirty="0" smtClean="0"/>
              <a:t> </a:t>
            </a:r>
            <a:r>
              <a:rPr lang="el-GR" dirty="0" err="1" smtClean="0"/>
              <a:t>uid</a:t>
            </a:r>
            <a:endParaRPr lang="el-GR" dirty="0" smtClean="0"/>
          </a:p>
          <a:p>
            <a:endParaRPr lang="el-GR" dirty="0" smtClean="0"/>
          </a:p>
          <a:p>
            <a:r>
              <a:rPr lang="el-GR" sz="2300" dirty="0" err="1" smtClean="0">
                <a:solidFill>
                  <a:srgbClr val="904490"/>
                </a:solidFill>
              </a:rPr>
              <a:t>lfc</a:t>
            </a:r>
            <a:r>
              <a:rPr lang="el-GR" sz="2300" dirty="0" smtClean="0">
                <a:solidFill>
                  <a:srgbClr val="904490"/>
                </a:solidFill>
              </a:rPr>
              <a:t>-</a:t>
            </a:r>
            <a:r>
              <a:rPr lang="el-GR" sz="2300" dirty="0" err="1" smtClean="0">
                <a:solidFill>
                  <a:srgbClr val="904490"/>
                </a:solidFill>
              </a:rPr>
              <a:t>rmgrpmap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Suppresses</a:t>
            </a:r>
            <a:r>
              <a:rPr lang="el-GR" dirty="0" smtClean="0"/>
              <a:t> </a:t>
            </a:r>
            <a:r>
              <a:rPr lang="el-GR" dirty="0" err="1" smtClean="0"/>
              <a:t>group</a:t>
            </a:r>
            <a:r>
              <a:rPr lang="el-GR" dirty="0" smtClean="0"/>
              <a:t> </a:t>
            </a:r>
            <a:r>
              <a:rPr lang="el-GR" dirty="0" err="1" smtClean="0"/>
              <a:t>entry</a:t>
            </a:r>
            <a:r>
              <a:rPr lang="el-GR" dirty="0" smtClean="0"/>
              <a:t> </a:t>
            </a:r>
            <a:r>
              <a:rPr lang="el-GR" dirty="0" err="1" smtClean="0"/>
              <a:t>corresponding</a:t>
            </a:r>
            <a:r>
              <a:rPr lang="el-GR" dirty="0" smtClean="0"/>
              <a:t> </a:t>
            </a:r>
            <a:r>
              <a:rPr lang="el-GR" dirty="0" err="1" smtClean="0"/>
              <a:t>to</a:t>
            </a:r>
            <a:r>
              <a:rPr lang="el-GR" dirty="0" smtClean="0"/>
              <a:t> a </a:t>
            </a:r>
            <a:r>
              <a:rPr lang="el-GR" dirty="0" err="1" smtClean="0"/>
              <a:t>given</a:t>
            </a:r>
            <a:r>
              <a:rPr lang="el-GR" dirty="0" smtClean="0"/>
              <a:t> </a:t>
            </a:r>
            <a:r>
              <a:rPr lang="el-GR" dirty="0" err="1" smtClean="0"/>
              <a:t>virtual</a:t>
            </a:r>
            <a:r>
              <a:rPr lang="el-GR" dirty="0" smtClean="0"/>
              <a:t> </a:t>
            </a:r>
            <a:r>
              <a:rPr lang="el-GR" dirty="0" err="1" smtClean="0"/>
              <a:t>gid</a:t>
            </a:r>
            <a:r>
              <a:rPr lang="el-GR" dirty="0" smtClean="0"/>
              <a:t> </a:t>
            </a:r>
            <a:r>
              <a:rPr lang="el-GR" dirty="0" err="1" smtClean="0"/>
              <a:t>or</a:t>
            </a:r>
            <a:r>
              <a:rPr lang="el-GR" dirty="0" smtClean="0"/>
              <a:t> </a:t>
            </a:r>
            <a:r>
              <a:rPr lang="el-GR" dirty="0" err="1" smtClean="0"/>
              <a:t>group</a:t>
            </a:r>
            <a:r>
              <a:rPr lang="el-GR" dirty="0" smtClean="0"/>
              <a:t> </a:t>
            </a:r>
            <a:r>
              <a:rPr lang="el-GR" dirty="0" err="1" smtClean="0"/>
              <a:t>name</a:t>
            </a:r>
            <a:endParaRPr lang="el-GR" dirty="0" smtClean="0"/>
          </a:p>
          <a:p>
            <a:endParaRPr lang="el-GR" dirty="0" smtClean="0"/>
          </a:p>
          <a:p>
            <a:r>
              <a:rPr lang="el-GR" sz="2300" dirty="0" err="1" smtClean="0">
                <a:solidFill>
                  <a:srgbClr val="904490"/>
                </a:solidFill>
              </a:rPr>
              <a:t>lfc</a:t>
            </a:r>
            <a:r>
              <a:rPr lang="el-GR" sz="2300" dirty="0" smtClean="0">
                <a:solidFill>
                  <a:srgbClr val="904490"/>
                </a:solidFill>
              </a:rPr>
              <a:t>-</a:t>
            </a:r>
            <a:r>
              <a:rPr lang="el-GR" sz="2300" dirty="0" err="1" smtClean="0">
                <a:solidFill>
                  <a:srgbClr val="904490"/>
                </a:solidFill>
              </a:rPr>
              <a:t>rmusrmap</a:t>
            </a:r>
            <a:r>
              <a:rPr lang="en-US" dirty="0" smtClean="0"/>
              <a:t>:</a:t>
            </a:r>
            <a:r>
              <a:rPr lang="el-GR" dirty="0" smtClean="0"/>
              <a:t> </a:t>
            </a:r>
            <a:r>
              <a:rPr lang="el-GR" dirty="0" err="1" smtClean="0"/>
              <a:t>Suppresses</a:t>
            </a:r>
            <a:r>
              <a:rPr lang="el-GR" dirty="0" smtClean="0"/>
              <a:t> </a:t>
            </a:r>
            <a:r>
              <a:rPr lang="el-GR" dirty="0" err="1" smtClean="0"/>
              <a:t>user</a:t>
            </a:r>
            <a:r>
              <a:rPr lang="el-GR" dirty="0" smtClean="0"/>
              <a:t> </a:t>
            </a:r>
            <a:r>
              <a:rPr lang="el-GR" dirty="0" err="1" smtClean="0"/>
              <a:t>entry</a:t>
            </a:r>
            <a:r>
              <a:rPr lang="el-GR" dirty="0" smtClean="0"/>
              <a:t> </a:t>
            </a:r>
            <a:r>
              <a:rPr lang="el-GR" dirty="0" err="1" smtClean="0"/>
              <a:t>corresponding</a:t>
            </a:r>
            <a:r>
              <a:rPr lang="el-GR" dirty="0" smtClean="0"/>
              <a:t> </a:t>
            </a:r>
            <a:r>
              <a:rPr lang="el-GR" dirty="0" err="1" smtClean="0"/>
              <a:t>to</a:t>
            </a:r>
            <a:r>
              <a:rPr lang="el-GR" dirty="0" smtClean="0"/>
              <a:t> a </a:t>
            </a:r>
            <a:r>
              <a:rPr lang="el-GR" dirty="0" err="1" smtClean="0"/>
              <a:t>given</a:t>
            </a:r>
            <a:r>
              <a:rPr lang="el-GR" dirty="0" smtClean="0"/>
              <a:t> </a:t>
            </a:r>
            <a:r>
              <a:rPr lang="el-GR" dirty="0" err="1" smtClean="0"/>
              <a:t>virtual</a:t>
            </a:r>
            <a:r>
              <a:rPr lang="el-GR" dirty="0" smtClean="0"/>
              <a:t> </a:t>
            </a:r>
            <a:r>
              <a:rPr lang="el-GR" dirty="0" err="1" smtClean="0"/>
              <a:t>uid</a:t>
            </a:r>
            <a:r>
              <a:rPr lang="el-GR" dirty="0" smtClean="0"/>
              <a:t> </a:t>
            </a:r>
            <a:r>
              <a:rPr lang="el-GR" dirty="0" err="1" smtClean="0"/>
              <a:t>or</a:t>
            </a:r>
            <a:r>
              <a:rPr lang="el-GR" dirty="0" smtClean="0"/>
              <a:t> </a:t>
            </a:r>
            <a:r>
              <a:rPr lang="el-GR" dirty="0" err="1" smtClean="0"/>
              <a:t>user</a:t>
            </a:r>
            <a:r>
              <a:rPr lang="el-GR" dirty="0" smtClean="0"/>
              <a:t> </a:t>
            </a:r>
            <a:r>
              <a:rPr lang="el-GR" dirty="0" err="1" smtClean="0"/>
              <a:t>name</a:t>
            </a:r>
            <a:r>
              <a:rPr lang="el-GR" dirty="0" smtClean="0"/>
              <a:t>.</a:t>
            </a:r>
          </a:p>
          <a:p>
            <a:endParaRPr lang="el-GR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smtClean="0"/>
              <a:t>LCG Data Management Client Tools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i="1" smtClean="0"/>
              <a:t>lcg_util</a:t>
            </a:r>
            <a:r>
              <a:rPr lang="en-US" sz="2000" smtClean="0"/>
              <a:t> tools</a:t>
            </a:r>
          </a:p>
          <a:p>
            <a:pPr lvl="1" eaLnBrk="1" hangingPunct="1">
              <a:lnSpc>
                <a:spcPct val="80000"/>
              </a:lnSpc>
              <a:spcBef>
                <a:spcPts val="475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900" smtClean="0"/>
              <a:t>Allow users to copy files between UI, CE, WN and a SE</a:t>
            </a:r>
          </a:p>
          <a:p>
            <a:pPr lvl="1" eaLnBrk="1" hangingPunct="1">
              <a:lnSpc>
                <a:spcPct val="80000"/>
              </a:lnSpc>
              <a:spcBef>
                <a:spcPts val="475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900" smtClean="0"/>
              <a:t>Allow users to register entries in the file catalogue and replicate files between SEs</a:t>
            </a:r>
          </a:p>
          <a:p>
            <a:pPr lvl="1" eaLnBrk="1" hangingPunct="1">
              <a:lnSpc>
                <a:spcPct val="80000"/>
              </a:lnSpc>
              <a:spcBef>
                <a:spcPts val="475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900" smtClean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smtClean="0"/>
              <a:t>Replica Management</a:t>
            </a:r>
          </a:p>
          <a:p>
            <a:pPr eaLnBrk="1" hangingPunct="1">
              <a:lnSpc>
                <a:spcPct val="80000"/>
              </a:lnSpc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l-GR" sz="2000" smtClean="0">
                <a:solidFill>
                  <a:srgbClr val="AC3B8B"/>
                </a:solidFill>
              </a:rPr>
              <a:t>lcg-cp</a:t>
            </a:r>
            <a:r>
              <a:rPr lang="en-US" sz="2000" smtClean="0"/>
              <a:t>:</a:t>
            </a:r>
            <a:r>
              <a:rPr lang="el-GR" sz="2000" b="0" smtClean="0"/>
              <a:t> Copies a Grid file to a local destination (</a:t>
            </a:r>
            <a:r>
              <a:rPr lang="el-GR" sz="2000" b="0" i="1" smtClean="0"/>
              <a:t>download</a:t>
            </a:r>
            <a:r>
              <a:rPr lang="el-GR" sz="2000" b="0" smtClean="0"/>
              <a:t>)</a:t>
            </a:r>
            <a:r>
              <a:rPr lang="ar-SA" sz="2000" b="0" smtClean="0">
                <a:cs typeface="Arial" charset="0"/>
              </a:rPr>
              <a:t>‏</a:t>
            </a:r>
            <a:endParaRPr lang="el-GR" sz="2000" b="0" smtClean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l-GR" sz="2000" b="0" smtClean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l-GR" sz="2000" smtClean="0">
                <a:solidFill>
                  <a:srgbClr val="AC3B8B"/>
                </a:solidFill>
              </a:rPr>
              <a:t>lcg-cr</a:t>
            </a:r>
            <a:r>
              <a:rPr lang="en-US" sz="2000" b="0" smtClean="0"/>
              <a:t>:</a:t>
            </a:r>
            <a:r>
              <a:rPr lang="el-GR" sz="2000" b="0" smtClean="0"/>
              <a:t> Copies a file to a SE and registers the file in the catalogue </a:t>
            </a:r>
            <a:r>
              <a:rPr lang="en-US" sz="2000" b="0" smtClean="0"/>
              <a:t/>
            </a:r>
            <a:br>
              <a:rPr lang="en-US" sz="2000" b="0" smtClean="0"/>
            </a:br>
            <a:r>
              <a:rPr lang="en-US" sz="2000" b="0" smtClean="0"/>
              <a:t>            </a:t>
            </a:r>
            <a:r>
              <a:rPr lang="el-GR" sz="2000" b="0" smtClean="0"/>
              <a:t>(</a:t>
            </a:r>
            <a:r>
              <a:rPr lang="el-GR" sz="2000" b="0" i="1" smtClean="0"/>
              <a:t>upload</a:t>
            </a:r>
            <a:r>
              <a:rPr lang="el-GR" sz="2000" b="0" smtClean="0"/>
              <a:t>)</a:t>
            </a:r>
            <a:r>
              <a:rPr lang="ar-SA" sz="2000" b="0" smtClean="0">
                <a:cs typeface="Arial" charset="0"/>
              </a:rPr>
              <a:t>‏</a:t>
            </a:r>
            <a:endParaRPr lang="el-GR" sz="2000" b="0" smtClean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l-GR" sz="2000" b="0" smtClean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l-GR" sz="2000" smtClean="0">
                <a:solidFill>
                  <a:srgbClr val="AC3B8B"/>
                </a:solidFill>
              </a:rPr>
              <a:t>lcg-del</a:t>
            </a:r>
            <a:r>
              <a:rPr lang="en-US" sz="2000" smtClean="0">
                <a:solidFill>
                  <a:srgbClr val="AC3B8B"/>
                </a:solidFill>
              </a:rPr>
              <a:t>:</a:t>
            </a:r>
            <a:r>
              <a:rPr lang="el-GR" sz="2000" b="0" smtClean="0"/>
              <a:t> Deletes one file (either one replica or all replicas)</a:t>
            </a:r>
            <a:r>
              <a:rPr lang="ar-SA" sz="2000" b="0" smtClean="0">
                <a:cs typeface="Arial" charset="0"/>
              </a:rPr>
              <a:t>‏</a:t>
            </a:r>
            <a:endParaRPr lang="el-GR" sz="2000" b="0" smtClean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l-GR" sz="2000" b="0" smtClean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l-GR" sz="2000" smtClean="0">
                <a:solidFill>
                  <a:srgbClr val="AC3B8B"/>
                </a:solidFill>
              </a:rPr>
              <a:t>lcg-rep</a:t>
            </a:r>
            <a:r>
              <a:rPr lang="en-US" sz="2000" smtClean="0">
                <a:solidFill>
                  <a:srgbClr val="AC3B8B"/>
                </a:solidFill>
              </a:rPr>
              <a:t>:</a:t>
            </a:r>
            <a:r>
              <a:rPr lang="el-GR" sz="2000" b="0" smtClean="0"/>
              <a:t> Copies a file from one SE to another SE and registers it in the </a:t>
            </a:r>
            <a:r>
              <a:rPr lang="en-US" sz="2000" b="0" smtClean="0"/>
              <a:t/>
            </a:r>
            <a:br>
              <a:rPr lang="en-US" sz="2000" b="0" smtClean="0"/>
            </a:br>
            <a:r>
              <a:rPr lang="en-US" sz="2000" b="0" smtClean="0"/>
              <a:t>               </a:t>
            </a:r>
            <a:r>
              <a:rPr lang="el-GR" sz="2000" b="0" smtClean="0"/>
              <a:t>catalogue (replicate)</a:t>
            </a:r>
            <a:r>
              <a:rPr lang="ar-SA" sz="2000" b="0" smtClean="0">
                <a:cs typeface="Arial" charset="0"/>
              </a:rPr>
              <a:t>‏</a:t>
            </a:r>
            <a:endParaRPr lang="el-GR" sz="2000" b="0" smtClean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l-GR" sz="2000" b="0" smtClean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l-GR" sz="2000" smtClean="0">
                <a:solidFill>
                  <a:srgbClr val="AC3B8B"/>
                </a:solidFill>
              </a:rPr>
              <a:t>lcg-gt</a:t>
            </a:r>
            <a:r>
              <a:rPr lang="en-US" sz="2000" smtClean="0">
                <a:solidFill>
                  <a:srgbClr val="AC3B8B"/>
                </a:solidFill>
              </a:rPr>
              <a:t>:</a:t>
            </a:r>
            <a:r>
              <a:rPr lang="el-GR" sz="2000" b="0" smtClean="0"/>
              <a:t> Gets the TURL for a given SURL and transfer protocol</a:t>
            </a:r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l-GR" sz="2000" b="0" smtClean="0"/>
          </a:p>
          <a:p>
            <a:pPr eaLnBrk="1" hangingPunct="1">
              <a:lnSpc>
                <a:spcPct val="80000"/>
              </a:lnSpc>
              <a:spcBef>
                <a:spcPts val="500"/>
              </a:spcBef>
              <a:buFont typeface="Arial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l-GR" sz="2000" b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smtClean="0"/>
              <a:t>LCG Data Management Client Tools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457200" indent="-457200" eaLnBrk="1" hangingPunct="1"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l-GR" smtClean="0"/>
              <a:t>File Catalogue Interaction</a:t>
            </a:r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l-GR" sz="1800" b="1" smtClean="0">
                <a:solidFill>
                  <a:srgbClr val="AC3B8B"/>
                </a:solidFill>
              </a:rPr>
              <a:t>lcg-aa</a:t>
            </a:r>
            <a:r>
              <a:rPr lang="en-US" sz="1800" b="1" smtClean="0">
                <a:solidFill>
                  <a:srgbClr val="AC3B8B"/>
                </a:solidFill>
              </a:rPr>
              <a:t>:</a:t>
            </a:r>
            <a:r>
              <a:rPr lang="el-GR" sz="1800" smtClean="0"/>
              <a:t> Adds an alias in the catalogue for a given GUID</a:t>
            </a:r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endParaRPr lang="el-GR" sz="1800" smtClean="0"/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l-GR" sz="1800" b="1" smtClean="0">
                <a:solidFill>
                  <a:srgbClr val="AC3B8B"/>
                </a:solidFill>
              </a:rPr>
              <a:t>lcg-ra</a:t>
            </a:r>
            <a:r>
              <a:rPr lang="en-US" sz="1800" b="1" smtClean="0">
                <a:solidFill>
                  <a:srgbClr val="AC3B8B"/>
                </a:solidFill>
              </a:rPr>
              <a:t>:</a:t>
            </a:r>
            <a:r>
              <a:rPr lang="el-GR" sz="1800" smtClean="0"/>
              <a:t> Removes an alias in the catalogue for a given GUID</a:t>
            </a:r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endParaRPr lang="el-GR" sz="1800" smtClean="0"/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l-GR" sz="1800" b="1" smtClean="0">
                <a:solidFill>
                  <a:srgbClr val="AC3B8B"/>
                </a:solidFill>
              </a:rPr>
              <a:t>lcg-rf</a:t>
            </a:r>
            <a:r>
              <a:rPr lang="en-US" sz="1800" b="1" smtClean="0">
                <a:solidFill>
                  <a:srgbClr val="AC3B8B"/>
                </a:solidFill>
              </a:rPr>
              <a:t>:</a:t>
            </a:r>
            <a:r>
              <a:rPr lang="el-GR" sz="1800" smtClean="0"/>
              <a:t> Registers in the catalogue a file residing on an SE</a:t>
            </a:r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endParaRPr lang="el-GR" sz="1800" smtClean="0"/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l-GR" sz="1800" b="1" smtClean="0">
                <a:solidFill>
                  <a:srgbClr val="AC3B8B"/>
                </a:solidFill>
              </a:rPr>
              <a:t>lcg-uf</a:t>
            </a:r>
            <a:r>
              <a:rPr lang="en-US" sz="1800" b="1" smtClean="0">
                <a:solidFill>
                  <a:srgbClr val="AC3B8B"/>
                </a:solidFill>
              </a:rPr>
              <a:t>:</a:t>
            </a:r>
            <a:r>
              <a:rPr lang="el-GR" sz="1800" smtClean="0"/>
              <a:t> Unregisters in the the catalogue a file residing on an SE</a:t>
            </a:r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endParaRPr lang="el-GR" sz="1800" smtClean="0"/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l-GR" sz="1800" b="1" smtClean="0">
                <a:solidFill>
                  <a:srgbClr val="AC3B8B"/>
                </a:solidFill>
              </a:rPr>
              <a:t>lcg-la</a:t>
            </a:r>
            <a:r>
              <a:rPr lang="en-US" sz="1800" b="1" smtClean="0">
                <a:solidFill>
                  <a:srgbClr val="AC3B8B"/>
                </a:solidFill>
              </a:rPr>
              <a:t>:</a:t>
            </a:r>
            <a:r>
              <a:rPr lang="el-GR" sz="1800" smtClean="0"/>
              <a:t> Lists the aliases for a given LFN, GUID or SURL</a:t>
            </a:r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endParaRPr lang="el-GR" sz="1800" smtClean="0"/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l-GR" sz="1800" b="1" smtClean="0">
                <a:solidFill>
                  <a:srgbClr val="AC3B8B"/>
                </a:solidFill>
              </a:rPr>
              <a:t>lcg-lg</a:t>
            </a:r>
            <a:r>
              <a:rPr lang="en-US" sz="1800" b="1" smtClean="0">
                <a:solidFill>
                  <a:srgbClr val="AC3B8B"/>
                </a:solidFill>
              </a:rPr>
              <a:t>:</a:t>
            </a:r>
            <a:r>
              <a:rPr lang="el-GR" sz="1800" smtClean="0"/>
              <a:t> Gets the GUID for a given LFN or SURL</a:t>
            </a:r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endParaRPr lang="el-GR" sz="1800" smtClean="0"/>
          </a:p>
          <a:p>
            <a:pPr marL="855663" lvl="1" indent="-398463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r>
              <a:rPr lang="el-GR" sz="1800" b="1" smtClean="0">
                <a:solidFill>
                  <a:srgbClr val="AC3B8B"/>
                </a:solidFill>
              </a:rPr>
              <a:t>lcg-lr</a:t>
            </a:r>
            <a:r>
              <a:rPr lang="en-US" sz="1800" b="1" smtClean="0">
                <a:solidFill>
                  <a:srgbClr val="AC3B8B"/>
                </a:solidFill>
              </a:rPr>
              <a:t>:</a:t>
            </a:r>
            <a:r>
              <a:rPr lang="el-GR" sz="1800" smtClean="0"/>
              <a:t> Lists the replicas for a given LFN, GUID or SURL</a:t>
            </a:r>
          </a:p>
          <a:p>
            <a:pPr marL="457200" indent="-457200" eaLnBrk="1" hangingPunct="1">
              <a:spcBef>
                <a:spcPts val="450"/>
              </a:spcBef>
              <a:buFont typeface="Arial" charset="0"/>
              <a:buNone/>
              <a:tabLst>
                <a:tab pos="1027113" algn="l"/>
                <a:tab pos="1941513" algn="l"/>
                <a:tab pos="2855913" algn="l"/>
                <a:tab pos="3770313" algn="l"/>
                <a:tab pos="4684713" algn="l"/>
                <a:tab pos="5599113" algn="l"/>
                <a:tab pos="6513513" algn="l"/>
                <a:tab pos="7427913" algn="l"/>
                <a:tab pos="8342313" algn="l"/>
                <a:tab pos="9256713" algn="l"/>
                <a:tab pos="10171113" algn="l"/>
              </a:tabLst>
            </a:pPr>
            <a:endParaRPr lang="el-GR" sz="180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Θέμα του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Θέμα του 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2B519A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2B519A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Θέμα του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Θέμα του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Θέμα του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Θέμα του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Θέμα του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Θέμα του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Θέμα του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Θέμα του Office">
  <a:themeElements>
    <a:clrScheme name="Θέμα του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Θέμα του 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2B519A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2B519A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Θέμα του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Θέμα του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Θέμα του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Θέμα του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Θέμα του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Θέμα του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Θέμα του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1014</Words>
  <Application>Microsoft Office PowerPoint</Application>
  <PresentationFormat>Προβολή στην οθόνη (4:3)</PresentationFormat>
  <Paragraphs>311</Paragraphs>
  <Slides>23</Slides>
  <Notes>22</Notes>
  <HiddenSlides>0</HiddenSlides>
  <MMClips>0</MMClips>
  <ScaleCrop>false</ScaleCrop>
  <HeadingPairs>
    <vt:vector size="4" baseType="variant">
      <vt:variant>
        <vt:lpstr>Θέμα</vt:lpstr>
      </vt:variant>
      <vt:variant>
        <vt:i4>2</vt:i4>
      </vt:variant>
      <vt:variant>
        <vt:lpstr>Τίτλοι διαφανειών</vt:lpstr>
      </vt:variant>
      <vt:variant>
        <vt:i4>23</vt:i4>
      </vt:variant>
    </vt:vector>
  </HeadingPairs>
  <TitlesOfParts>
    <vt:vector size="25" baseType="lpstr">
      <vt:lpstr>Θέμα του Office</vt:lpstr>
      <vt:lpstr>1_Θέμα του Office</vt:lpstr>
      <vt:lpstr> Laboratory: Hands-on using EGEE Grid and gLite middleware‏</vt:lpstr>
      <vt:lpstr>Job execution</vt:lpstr>
      <vt:lpstr>Catching up!</vt:lpstr>
      <vt:lpstr>Filenames(1)‏</vt:lpstr>
      <vt:lpstr>Filenames(2)‏</vt:lpstr>
      <vt:lpstr>LFC commands </vt:lpstr>
      <vt:lpstr>More advanced LFC commands</vt:lpstr>
      <vt:lpstr>LCG Data Management Client Tools</vt:lpstr>
      <vt:lpstr>LCG Data Management Client Tools</vt:lpstr>
      <vt:lpstr>Operations on files</vt:lpstr>
      <vt:lpstr>Configuration  to use  the LFC</vt:lpstr>
      <vt:lpstr>Create a directory</vt:lpstr>
      <vt:lpstr>Upload and replicate a file </vt:lpstr>
      <vt:lpstr>File management operations (1) </vt:lpstr>
      <vt:lpstr>Job  interacting with files</vt:lpstr>
      <vt:lpstr>A simple job with data management</vt:lpstr>
      <vt:lpstr>A simple JDL file</vt:lpstr>
      <vt:lpstr>Upload a file again!</vt:lpstr>
      <vt:lpstr>Job execution and data retrieval (1)‏</vt:lpstr>
      <vt:lpstr>Job execution and data retrieval (2)‏</vt:lpstr>
      <vt:lpstr>Delete Grid files and LFC entries</vt:lpstr>
      <vt:lpstr>References</vt:lpstr>
      <vt:lpstr>Q&amp;A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Εισαγωγή στις Τεχνολογίες Πλέγματος Introduction to Grid Technologies</dc:title>
  <dc:creator>ΑΣΙΚΗ ΑΘΑΝΑΣΙΑ</dc:creator>
  <cp:lastModifiedBy>user</cp:lastModifiedBy>
  <cp:revision>74</cp:revision>
  <dcterms:modified xsi:type="dcterms:W3CDTF">2010-04-11T21:27:57Z</dcterms:modified>
</cp:coreProperties>
</file>