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6"/>
  </p:notesMasterIdLst>
  <p:handoutMasterIdLst>
    <p:handoutMasterId r:id="rId57"/>
  </p:handoutMasterIdLst>
  <p:sldIdLst>
    <p:sldId id="256" r:id="rId2"/>
    <p:sldId id="529" r:id="rId3"/>
    <p:sldId id="257" r:id="rId4"/>
    <p:sldId id="441" r:id="rId5"/>
    <p:sldId id="497" r:id="rId6"/>
    <p:sldId id="442" r:id="rId7"/>
    <p:sldId id="530" r:id="rId8"/>
    <p:sldId id="512" r:id="rId9"/>
    <p:sldId id="510" r:id="rId10"/>
    <p:sldId id="543" r:id="rId11"/>
    <p:sldId id="445" r:id="rId12"/>
    <p:sldId id="514" r:id="rId13"/>
    <p:sldId id="515" r:id="rId14"/>
    <p:sldId id="498" r:id="rId15"/>
    <p:sldId id="507" r:id="rId16"/>
    <p:sldId id="544" r:id="rId17"/>
    <p:sldId id="525" r:id="rId18"/>
    <p:sldId id="526" r:id="rId19"/>
    <p:sldId id="527" r:id="rId20"/>
    <p:sldId id="539" r:id="rId21"/>
    <p:sldId id="533" r:id="rId22"/>
    <p:sldId id="534" r:id="rId23"/>
    <p:sldId id="535" r:id="rId24"/>
    <p:sldId id="536" r:id="rId25"/>
    <p:sldId id="537" r:id="rId26"/>
    <p:sldId id="538" r:id="rId27"/>
    <p:sldId id="540" r:id="rId28"/>
    <p:sldId id="376" r:id="rId29"/>
    <p:sldId id="545" r:id="rId30"/>
    <p:sldId id="401" r:id="rId31"/>
    <p:sldId id="377" r:id="rId32"/>
    <p:sldId id="385" r:id="rId33"/>
    <p:sldId id="541" r:id="rId34"/>
    <p:sldId id="500" r:id="rId35"/>
    <p:sldId id="531" r:id="rId36"/>
    <p:sldId id="532" r:id="rId37"/>
    <p:sldId id="358" r:id="rId38"/>
    <p:sldId id="359" r:id="rId39"/>
    <p:sldId id="411" r:id="rId40"/>
    <p:sldId id="427" r:id="rId41"/>
    <p:sldId id="542" r:id="rId42"/>
    <p:sldId id="414" r:id="rId43"/>
    <p:sldId id="375" r:id="rId44"/>
    <p:sldId id="433" r:id="rId45"/>
    <p:sldId id="364" r:id="rId46"/>
    <p:sldId id="366" r:id="rId47"/>
    <p:sldId id="438" r:id="rId48"/>
    <p:sldId id="502" r:id="rId49"/>
    <p:sldId id="430" r:id="rId50"/>
    <p:sldId id="503" r:id="rId51"/>
    <p:sldId id="501" r:id="rId52"/>
    <p:sldId id="336" r:id="rId53"/>
    <p:sldId id="516" r:id="rId54"/>
    <p:sldId id="517" r:id="rId55"/>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5BA9"/>
    <a:srgbClr val="E3E2BB"/>
    <a:srgbClr val="F1AF00"/>
    <a:srgbClr val="008080"/>
    <a:srgbClr val="FFFF99"/>
    <a:srgbClr val="66CCFF"/>
    <a:srgbClr val="DDDDDD"/>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79301" autoAdjust="0"/>
  </p:normalViewPr>
  <p:slideViewPr>
    <p:cSldViewPr snapToGrid="0">
      <p:cViewPr varScale="1">
        <p:scale>
          <a:sx n="53" d="100"/>
          <a:sy n="53" d="100"/>
        </p:scale>
        <p:origin x="-324"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48"/>
    </p:cViewPr>
  </p:sorterViewPr>
  <p:notesViewPr>
    <p:cSldViewPr snapToGrid="0">
      <p:cViewPr varScale="1">
        <p:scale>
          <a:sx n="54" d="100"/>
          <a:sy n="54" d="100"/>
        </p:scale>
        <p:origin x="-1302" y="-96"/>
      </p:cViewPr>
      <p:guideLst>
        <p:guide orient="horz" pos="3108"/>
        <p:guide pos="2125"/>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C1C534B3-2650-4EA6-9B36-D3E38DCCB890}" type="presOf" srcId="{61AF39EE-BAC1-417E-9483-EA2A4F55DBB7}" destId="{154C91D1-28CC-4BDC-BC7F-9E98DBA85B12}" srcOrd="0" destOrd="0" presId="urn:microsoft.com/office/officeart/2005/8/layout/vList2"/>
    <dgm:cxn modelId="{7D1C8DBE-F415-44E7-B76E-58EE0DA6AC8A}" type="presOf" srcId="{5AFBE525-A1B8-42A7-8B74-E8339470115A}" destId="{DCFB129E-4780-4784-B1E9-F57EB08B9221}" srcOrd="0" destOrd="0" presId="urn:microsoft.com/office/officeart/2005/8/layout/vList2"/>
    <dgm:cxn modelId="{2C74DC3F-F421-451B-B1FB-3A88E874CBC5}" type="presOf" srcId="{B65059A7-2F02-40F8-9878-5AD8E2BA8E28}" destId="{34C89B71-F0AD-4931-9267-B89502CC8730}" srcOrd="0" destOrd="0" presId="urn:microsoft.com/office/officeart/2005/8/layout/vList2"/>
    <dgm:cxn modelId="{BADC2CC0-221C-4D54-A5B9-B022DA09068B}" type="presOf" srcId="{9197B878-9FE9-472B-988A-EFCE1AD81A2B}" destId="{BC0E5463-0EFB-415F-B171-228E9D9AE01D}"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79087D93-AF1D-46C0-B498-CDC1D9CA035D}" type="presOf" srcId="{F6C41E19-C320-4E26-9634-EC1EDF68CB82}" destId="{BF7448E3-A93C-45DA-8438-F5E5FA579931}" srcOrd="0" destOrd="0" presId="urn:microsoft.com/office/officeart/2005/8/layout/vList2"/>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5C061A9D-5600-485C-B56F-950063805DBE}" type="presParOf" srcId="{154C91D1-28CC-4BDC-BC7F-9E98DBA85B12}" destId="{34C89B71-F0AD-4931-9267-B89502CC8730}" srcOrd="0" destOrd="0" presId="urn:microsoft.com/office/officeart/2005/8/layout/vList2"/>
    <dgm:cxn modelId="{06BC8858-C548-46E2-8A1D-79E3A23C72F0}" type="presParOf" srcId="{154C91D1-28CC-4BDC-BC7F-9E98DBA85B12}" destId="{775114A3-A308-4E02-B9E6-1C2A42892BD2}" srcOrd="1" destOrd="0" presId="urn:microsoft.com/office/officeart/2005/8/layout/vList2"/>
    <dgm:cxn modelId="{4ECB0F69-97A5-46F8-9E25-3C609F226038}" type="presParOf" srcId="{154C91D1-28CC-4BDC-BC7F-9E98DBA85B12}" destId="{DCFB129E-4780-4784-B1E9-F57EB08B9221}" srcOrd="2" destOrd="0" presId="urn:microsoft.com/office/officeart/2005/8/layout/vList2"/>
    <dgm:cxn modelId="{342714D7-EB7B-47DB-9BDD-9DD16FC83738}" type="presParOf" srcId="{154C91D1-28CC-4BDC-BC7F-9E98DBA85B12}" destId="{F27A00ED-06F2-41C1-A3FA-28E41990F53A}" srcOrd="3" destOrd="0" presId="urn:microsoft.com/office/officeart/2005/8/layout/vList2"/>
    <dgm:cxn modelId="{6636C790-F31D-4F36-B8D5-39451957F9C2}" type="presParOf" srcId="{154C91D1-28CC-4BDC-BC7F-9E98DBA85B12}" destId="{BF7448E3-A93C-45DA-8438-F5E5FA579931}" srcOrd="4" destOrd="0" presId="urn:microsoft.com/office/officeart/2005/8/layout/vList2"/>
    <dgm:cxn modelId="{0702119E-E416-41B8-BAB6-FB6E7F0A6787}" type="presParOf" srcId="{154C91D1-28CC-4BDC-BC7F-9E98DBA85B12}" destId="{C1CBFF3F-1739-43F9-A2F4-51DE57AF209F}" srcOrd="5" destOrd="0" presId="urn:microsoft.com/office/officeart/2005/8/layout/vList2"/>
    <dgm:cxn modelId="{A3EE94AC-49FA-4884-8765-296755C9C1F1}"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rgbClr val="305BA9"/>
              </a:solidFill>
            </a:rPr>
            <a:t>Grid paradigms</a:t>
          </a:r>
          <a:endParaRPr lang="el-GR" dirty="0">
            <a:solidFill>
              <a:srgbClr val="305BA9"/>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8AC1EC13-607A-4D52-B64C-C1CBC83D6D18}" type="presOf" srcId="{61AF39EE-BAC1-417E-9483-EA2A4F55DBB7}" destId="{154C91D1-28CC-4BDC-BC7F-9E98DBA85B12}" srcOrd="0" destOrd="0" presId="urn:microsoft.com/office/officeart/2005/8/layout/vList2"/>
    <dgm:cxn modelId="{AA716848-39F3-45B2-A10C-FCE342AAF757}" type="presOf" srcId="{F6C41E19-C320-4E26-9634-EC1EDF68CB82}" destId="{BF7448E3-A93C-45DA-8438-F5E5FA579931}" srcOrd="0" destOrd="0" presId="urn:microsoft.com/office/officeart/2005/8/layout/vList2"/>
    <dgm:cxn modelId="{51F2EA05-D0B4-42C4-AD89-7945CC8D00A9}" type="presOf" srcId="{9197B878-9FE9-472B-988A-EFCE1AD81A2B}" destId="{BC0E5463-0EFB-415F-B171-228E9D9AE01D}" srcOrd="0" destOrd="0" presId="urn:microsoft.com/office/officeart/2005/8/layout/vList2"/>
    <dgm:cxn modelId="{5627EB6F-C4E1-4410-961C-1B557C3D4874}" type="presOf" srcId="{5AFBE525-A1B8-42A7-8B74-E8339470115A}" destId="{DCFB129E-4780-4784-B1E9-F57EB08B9221}" srcOrd="0" destOrd="0" presId="urn:microsoft.com/office/officeart/2005/8/layout/vList2"/>
    <dgm:cxn modelId="{3BF91E8C-F5B2-4C4E-AF1A-A910519DA48C}" type="presOf" srcId="{B65059A7-2F02-40F8-9878-5AD8E2BA8E28}" destId="{34C89B71-F0AD-4931-9267-B89502CC8730}"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96777AAE-CF2C-481B-96CD-F6B3BC1BDCF1}" type="presParOf" srcId="{154C91D1-28CC-4BDC-BC7F-9E98DBA85B12}" destId="{34C89B71-F0AD-4931-9267-B89502CC8730}" srcOrd="0" destOrd="0" presId="urn:microsoft.com/office/officeart/2005/8/layout/vList2"/>
    <dgm:cxn modelId="{BE3393B3-E495-4B55-B267-D28C9B264F7F}" type="presParOf" srcId="{154C91D1-28CC-4BDC-BC7F-9E98DBA85B12}" destId="{775114A3-A308-4E02-B9E6-1C2A42892BD2}" srcOrd="1" destOrd="0" presId="urn:microsoft.com/office/officeart/2005/8/layout/vList2"/>
    <dgm:cxn modelId="{B51AEC36-6641-4856-8631-D826660001F5}" type="presParOf" srcId="{154C91D1-28CC-4BDC-BC7F-9E98DBA85B12}" destId="{DCFB129E-4780-4784-B1E9-F57EB08B9221}" srcOrd="2" destOrd="0" presId="urn:microsoft.com/office/officeart/2005/8/layout/vList2"/>
    <dgm:cxn modelId="{34B4EEA4-63CD-4B51-A7AC-931D58E9D815}" type="presParOf" srcId="{154C91D1-28CC-4BDC-BC7F-9E98DBA85B12}" destId="{F27A00ED-06F2-41C1-A3FA-28E41990F53A}" srcOrd="3" destOrd="0" presId="urn:microsoft.com/office/officeart/2005/8/layout/vList2"/>
    <dgm:cxn modelId="{F356F741-2940-4497-BC23-B69AFE56C98E}" type="presParOf" srcId="{154C91D1-28CC-4BDC-BC7F-9E98DBA85B12}" destId="{BF7448E3-A93C-45DA-8438-F5E5FA579931}" srcOrd="4" destOrd="0" presId="urn:microsoft.com/office/officeart/2005/8/layout/vList2"/>
    <dgm:cxn modelId="{6BFAD870-A02B-49E8-9322-31BB8FF17153}" type="presParOf" srcId="{154C91D1-28CC-4BDC-BC7F-9E98DBA85B12}" destId="{C1CBFF3F-1739-43F9-A2F4-51DE57AF209F}" srcOrd="5" destOrd="0" presId="urn:microsoft.com/office/officeart/2005/8/layout/vList2"/>
    <dgm:cxn modelId="{E3DDFF4C-93CE-4E10-B053-3E01C05325C9}"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rgbClr val="305BA9"/>
              </a:solidFill>
            </a:rPr>
            <a:t>Enabling Grid for E-</a:t>
          </a:r>
          <a:r>
            <a:rPr lang="en-US" dirty="0" err="1" smtClean="0">
              <a:solidFill>
                <a:srgbClr val="305BA9"/>
              </a:solidFill>
            </a:rPr>
            <a:t>sciencE</a:t>
          </a:r>
          <a:r>
            <a:rPr lang="en-US" dirty="0" smtClean="0">
              <a:solidFill>
                <a:srgbClr val="305BA9"/>
              </a:solidFill>
            </a:rPr>
            <a:t> (EGEE)</a:t>
          </a:r>
          <a:endParaRPr lang="el-GR" dirty="0">
            <a:solidFill>
              <a:srgbClr val="305BA9"/>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47376E6F-330C-4D53-B764-3202DD197DC6}" type="presOf" srcId="{9197B878-9FE9-472B-988A-EFCE1AD81A2B}" destId="{BC0E5463-0EFB-415F-B171-228E9D9AE01D}" srcOrd="0" destOrd="0" presId="urn:microsoft.com/office/officeart/2005/8/layout/vList2"/>
    <dgm:cxn modelId="{05C84D8A-4C11-4097-A23F-949BA6620A2D}" type="presOf" srcId="{5AFBE525-A1B8-42A7-8B74-E8339470115A}" destId="{DCFB129E-4780-4784-B1E9-F57EB08B9221}" srcOrd="0" destOrd="0" presId="urn:microsoft.com/office/officeart/2005/8/layout/vList2"/>
    <dgm:cxn modelId="{7039A0DF-0282-4D5A-BF44-2917FD4B43E3}" type="presOf" srcId="{61AF39EE-BAC1-417E-9483-EA2A4F55DBB7}" destId="{154C91D1-28CC-4BDC-BC7F-9E98DBA85B12}" srcOrd="0" destOrd="0" presId="urn:microsoft.com/office/officeart/2005/8/layout/vList2"/>
    <dgm:cxn modelId="{5DC55252-4C7F-4FF2-AE2A-97AC888B1C89}" type="presOf" srcId="{F6C41E19-C320-4E26-9634-EC1EDF68CB82}" destId="{BF7448E3-A93C-45DA-8438-F5E5FA579931}"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DC627F9A-58CF-4612-A9AD-22708B505579}" type="presOf" srcId="{B65059A7-2F02-40F8-9878-5AD8E2BA8E28}" destId="{34C89B71-F0AD-4931-9267-B89502CC8730}" srcOrd="0" destOrd="0" presId="urn:microsoft.com/office/officeart/2005/8/layout/vList2"/>
    <dgm:cxn modelId="{B3A14E3B-794E-42AD-B7EA-3D0D1692A87A}" srcId="{61AF39EE-BAC1-417E-9483-EA2A4F55DBB7}" destId="{B65059A7-2F02-40F8-9878-5AD8E2BA8E28}" srcOrd="0" destOrd="0" parTransId="{322B056E-6968-4A9E-AE11-E20212C91936}" sibTransId="{B68D34EA-1D8C-4F8F-BFCA-C3C64DC6A84C}"/>
    <dgm:cxn modelId="{EA5B8CED-4A67-44CC-AF97-94E4B2135E47}" srcId="{61AF39EE-BAC1-417E-9483-EA2A4F55DBB7}" destId="{5AFBE525-A1B8-42A7-8B74-E8339470115A}" srcOrd="1" destOrd="0" parTransId="{6B421F52-8923-4E31-83C7-7684E47E5ACE}" sibTransId="{C71321A4-B084-4AA2-B0F0-F165FDBCD1B0}"/>
    <dgm:cxn modelId="{A927FAFD-6E86-4523-9307-342E9AE6CBFA}" type="presParOf" srcId="{154C91D1-28CC-4BDC-BC7F-9E98DBA85B12}" destId="{34C89B71-F0AD-4931-9267-B89502CC8730}" srcOrd="0" destOrd="0" presId="urn:microsoft.com/office/officeart/2005/8/layout/vList2"/>
    <dgm:cxn modelId="{DE36ABB1-82E7-4E8A-9538-2E963BE22F6A}" type="presParOf" srcId="{154C91D1-28CC-4BDC-BC7F-9E98DBA85B12}" destId="{775114A3-A308-4E02-B9E6-1C2A42892BD2}" srcOrd="1" destOrd="0" presId="urn:microsoft.com/office/officeart/2005/8/layout/vList2"/>
    <dgm:cxn modelId="{AAA12436-4DDE-4833-BB43-1B87F3C74FBD}" type="presParOf" srcId="{154C91D1-28CC-4BDC-BC7F-9E98DBA85B12}" destId="{DCFB129E-4780-4784-B1E9-F57EB08B9221}" srcOrd="2" destOrd="0" presId="urn:microsoft.com/office/officeart/2005/8/layout/vList2"/>
    <dgm:cxn modelId="{CD372766-9C30-4231-838D-E2A5E4586830}" type="presParOf" srcId="{154C91D1-28CC-4BDC-BC7F-9E98DBA85B12}" destId="{F27A00ED-06F2-41C1-A3FA-28E41990F53A}" srcOrd="3" destOrd="0" presId="urn:microsoft.com/office/officeart/2005/8/layout/vList2"/>
    <dgm:cxn modelId="{CE884528-8D1E-44ED-9C5B-C2DF24C5E312}" type="presParOf" srcId="{154C91D1-28CC-4BDC-BC7F-9E98DBA85B12}" destId="{BF7448E3-A93C-45DA-8438-F5E5FA579931}" srcOrd="4" destOrd="0" presId="urn:microsoft.com/office/officeart/2005/8/layout/vList2"/>
    <dgm:cxn modelId="{9E4F5301-D323-46E5-A81C-E3082BAA48AE}" type="presParOf" srcId="{154C91D1-28CC-4BDC-BC7F-9E98DBA85B12}" destId="{C1CBFF3F-1739-43F9-A2F4-51DE57AF209F}" srcOrd="5" destOrd="0" presId="urn:microsoft.com/office/officeart/2005/8/layout/vList2"/>
    <dgm:cxn modelId="{B5581C46-22DD-4D01-A573-CB5CAF5EB411}"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rgbClr val="305BA9"/>
              </a:solidFill>
            </a:rPr>
            <a:t>HellasGrid</a:t>
          </a:r>
          <a:r>
            <a:rPr lang="en-US" dirty="0" smtClean="0">
              <a:solidFill>
                <a:srgbClr val="305BA9"/>
              </a:solidFill>
            </a:rPr>
            <a:t> Taskforce</a:t>
          </a:r>
          <a:endParaRPr lang="el-GR" dirty="0">
            <a:solidFill>
              <a:srgbClr val="305BA9"/>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6AF063BA-20FB-4E2B-A76A-3DF6860A5EA1}" type="presOf" srcId="{B65059A7-2F02-40F8-9878-5AD8E2BA8E28}" destId="{34C89B71-F0AD-4931-9267-B89502CC8730}" srcOrd="0" destOrd="0" presId="urn:microsoft.com/office/officeart/2005/8/layout/vList2"/>
    <dgm:cxn modelId="{4646C5EB-78A6-4C99-B1F7-67A5D956208A}" type="presOf" srcId="{61AF39EE-BAC1-417E-9483-EA2A4F55DBB7}" destId="{154C91D1-28CC-4BDC-BC7F-9E98DBA85B12}" srcOrd="0" destOrd="0" presId="urn:microsoft.com/office/officeart/2005/8/layout/vList2"/>
    <dgm:cxn modelId="{7A998CEE-2992-4267-AE77-5C64F1AB5C19}" type="presOf" srcId="{9197B878-9FE9-472B-988A-EFCE1AD81A2B}" destId="{BC0E5463-0EFB-415F-B171-228E9D9AE01D}"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104CEC7F-2C39-489A-A4D8-25BDD51AEEB5}" type="presOf" srcId="{5AFBE525-A1B8-42A7-8B74-E8339470115A}" destId="{DCFB129E-4780-4784-B1E9-F57EB08B9221}" srcOrd="0" destOrd="0" presId="urn:microsoft.com/office/officeart/2005/8/layout/vList2"/>
    <dgm:cxn modelId="{E1F39ECF-F0AB-4771-AA3A-5E772F183930}" srcId="{61AF39EE-BAC1-417E-9483-EA2A4F55DBB7}" destId="{9197B878-9FE9-472B-988A-EFCE1AD81A2B}" srcOrd="3"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3EC68494-D6DD-4D2B-B292-64EF6C5E9FE1}" type="presOf" srcId="{F6C41E19-C320-4E26-9634-EC1EDF68CB82}" destId="{BF7448E3-A93C-45DA-8438-F5E5FA579931}" srcOrd="0" destOrd="0" presId="urn:microsoft.com/office/officeart/2005/8/layout/vList2"/>
    <dgm:cxn modelId="{478053E4-9898-4946-8CFF-A70E4AE41D98}" type="presParOf" srcId="{154C91D1-28CC-4BDC-BC7F-9E98DBA85B12}" destId="{34C89B71-F0AD-4931-9267-B89502CC8730}" srcOrd="0" destOrd="0" presId="urn:microsoft.com/office/officeart/2005/8/layout/vList2"/>
    <dgm:cxn modelId="{41F9ED76-9C40-4337-8E88-F69F3306CA5E}" type="presParOf" srcId="{154C91D1-28CC-4BDC-BC7F-9E98DBA85B12}" destId="{775114A3-A308-4E02-B9E6-1C2A42892BD2}" srcOrd="1" destOrd="0" presId="urn:microsoft.com/office/officeart/2005/8/layout/vList2"/>
    <dgm:cxn modelId="{02E02E9E-B37F-4151-8678-2812EC9094BD}" type="presParOf" srcId="{154C91D1-28CC-4BDC-BC7F-9E98DBA85B12}" destId="{DCFB129E-4780-4784-B1E9-F57EB08B9221}" srcOrd="2" destOrd="0" presId="urn:microsoft.com/office/officeart/2005/8/layout/vList2"/>
    <dgm:cxn modelId="{701F79BD-02D2-4731-B215-F1064F89980E}" type="presParOf" srcId="{154C91D1-28CC-4BDC-BC7F-9E98DBA85B12}" destId="{F27A00ED-06F2-41C1-A3FA-28E41990F53A}" srcOrd="3" destOrd="0" presId="urn:microsoft.com/office/officeart/2005/8/layout/vList2"/>
    <dgm:cxn modelId="{1B70456D-30F1-423D-9398-54717AAABB53}" type="presParOf" srcId="{154C91D1-28CC-4BDC-BC7F-9E98DBA85B12}" destId="{BF7448E3-A93C-45DA-8438-F5E5FA579931}" srcOrd="4" destOrd="0" presId="urn:microsoft.com/office/officeart/2005/8/layout/vList2"/>
    <dgm:cxn modelId="{F9B82B19-8A17-4308-9166-C9D7E5D2E7FB}" type="presParOf" srcId="{154C91D1-28CC-4BDC-BC7F-9E98DBA85B12}" destId="{C1CBFF3F-1739-43F9-A2F4-51DE57AF209F}" srcOrd="5" destOrd="0" presId="urn:microsoft.com/office/officeart/2005/8/layout/vList2"/>
    <dgm:cxn modelId="{AB711B00-085C-4644-976C-A249EBF837C2}"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89B71-F0AD-4931-9267-B89502CC8730}">
      <dsp:nvSpPr>
        <dsp:cNvPr id="0" name=""/>
        <dsp:cNvSpPr/>
      </dsp:nvSpPr>
      <dsp:spPr>
        <a:xfrm>
          <a:off x="0" y="219995"/>
          <a:ext cx="8229600" cy="889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t>What is the Grid?</a:t>
          </a:r>
          <a:endParaRPr lang="el-GR" sz="3800" kern="1200" dirty="0"/>
        </a:p>
      </dsp:txBody>
      <dsp:txXfrm>
        <a:off x="0" y="219995"/>
        <a:ext cx="8229600" cy="889200"/>
      </dsp:txXfrm>
    </dsp:sp>
    <dsp:sp modelId="{DCFB129E-4780-4784-B1E9-F57EB08B9221}">
      <dsp:nvSpPr>
        <dsp:cNvPr id="0" name=""/>
        <dsp:cNvSpPr/>
      </dsp:nvSpPr>
      <dsp:spPr>
        <a:xfrm>
          <a:off x="0" y="1218636"/>
          <a:ext cx="8229600" cy="889200"/>
        </a:xfrm>
        <a:prstGeom prst="roundRect">
          <a:avLst/>
        </a:prstGeom>
        <a:gradFill rotWithShape="0">
          <a:gsLst>
            <a:gs pos="0">
              <a:schemeClr val="accent3">
                <a:hueOff val="4387498"/>
                <a:satOff val="19276"/>
                <a:lumOff val="-22483"/>
                <a:alphaOff val="0"/>
                <a:tint val="50000"/>
                <a:satMod val="300000"/>
              </a:schemeClr>
            </a:gs>
            <a:gs pos="35000">
              <a:schemeClr val="accent3">
                <a:hueOff val="4387498"/>
                <a:satOff val="19276"/>
                <a:lumOff val="-22483"/>
                <a:alphaOff val="0"/>
                <a:tint val="37000"/>
                <a:satMod val="300000"/>
              </a:schemeClr>
            </a:gs>
            <a:gs pos="100000">
              <a:schemeClr val="accent3">
                <a:hueOff val="4387498"/>
                <a:satOff val="19276"/>
                <a:lumOff val="-224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smtClean="0">
              <a:solidFill>
                <a:schemeClr val="bg1">
                  <a:lumMod val="50000"/>
                </a:schemeClr>
              </a:solidFill>
            </a:rPr>
            <a:t>Grid paradigms</a:t>
          </a:r>
          <a:endParaRPr lang="el-GR" sz="3800" kern="1200" dirty="0">
            <a:solidFill>
              <a:schemeClr val="bg1">
                <a:lumMod val="50000"/>
              </a:schemeClr>
            </a:solidFill>
          </a:endParaRPr>
        </a:p>
      </dsp:txBody>
      <dsp:txXfrm>
        <a:off x="0" y="1218636"/>
        <a:ext cx="8229600" cy="889200"/>
      </dsp:txXfrm>
    </dsp:sp>
    <dsp:sp modelId="{BF7448E3-A93C-45DA-8438-F5E5FA579931}">
      <dsp:nvSpPr>
        <dsp:cNvPr id="0" name=""/>
        <dsp:cNvSpPr/>
      </dsp:nvSpPr>
      <dsp:spPr>
        <a:xfrm>
          <a:off x="0" y="2217275"/>
          <a:ext cx="8229600" cy="889200"/>
        </a:xfrm>
        <a:prstGeom prst="roundRect">
          <a:avLst/>
        </a:prstGeom>
        <a:gradFill rotWithShape="0">
          <a:gsLst>
            <a:gs pos="0">
              <a:schemeClr val="accent3">
                <a:hueOff val="8774995"/>
                <a:satOff val="38553"/>
                <a:lumOff val="-44967"/>
                <a:alphaOff val="0"/>
                <a:tint val="50000"/>
                <a:satMod val="300000"/>
              </a:schemeClr>
            </a:gs>
            <a:gs pos="35000">
              <a:schemeClr val="accent3">
                <a:hueOff val="8774995"/>
                <a:satOff val="38553"/>
                <a:lumOff val="-44967"/>
                <a:alphaOff val="0"/>
                <a:tint val="37000"/>
                <a:satMod val="300000"/>
              </a:schemeClr>
            </a:gs>
            <a:gs pos="100000">
              <a:schemeClr val="accent3">
                <a:hueOff val="8774995"/>
                <a:satOff val="38553"/>
                <a:lumOff val="-449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Enabling Grid for E-</a:t>
          </a:r>
          <a:r>
            <a:rPr lang="en-US" sz="3800" kern="1200" dirty="0" err="1" smtClean="0">
              <a:solidFill>
                <a:schemeClr val="bg1">
                  <a:lumMod val="50000"/>
                </a:schemeClr>
              </a:solidFill>
            </a:rPr>
            <a:t>sciencE</a:t>
          </a:r>
          <a:r>
            <a:rPr lang="en-US" sz="3800" kern="1200" dirty="0" smtClean="0">
              <a:solidFill>
                <a:schemeClr val="bg1">
                  <a:lumMod val="50000"/>
                </a:schemeClr>
              </a:solidFill>
            </a:rPr>
            <a:t> (EGEE)</a:t>
          </a:r>
          <a:endParaRPr lang="el-GR" sz="3800" kern="1200" dirty="0">
            <a:solidFill>
              <a:schemeClr val="bg1">
                <a:lumMod val="50000"/>
              </a:schemeClr>
            </a:solidFill>
          </a:endParaRPr>
        </a:p>
      </dsp:txBody>
      <dsp:txXfrm>
        <a:off x="0" y="2217275"/>
        <a:ext cx="8229600" cy="889200"/>
      </dsp:txXfrm>
    </dsp:sp>
    <dsp:sp modelId="{BC0E5463-0EFB-415F-B171-228E9D9AE01D}">
      <dsp:nvSpPr>
        <dsp:cNvPr id="0" name=""/>
        <dsp:cNvSpPr/>
      </dsp:nvSpPr>
      <dsp:spPr>
        <a:xfrm>
          <a:off x="0" y="3281229"/>
          <a:ext cx="8229600" cy="889200"/>
        </a:xfrm>
        <a:prstGeom prst="roundRect">
          <a:avLst/>
        </a:prstGeom>
        <a:gradFill rotWithShape="0">
          <a:gsLst>
            <a:gs pos="0">
              <a:schemeClr val="accent3">
                <a:hueOff val="13162493"/>
                <a:satOff val="57829"/>
                <a:lumOff val="-67450"/>
                <a:alphaOff val="0"/>
                <a:tint val="50000"/>
                <a:satMod val="300000"/>
              </a:schemeClr>
            </a:gs>
            <a:gs pos="35000">
              <a:schemeClr val="accent3">
                <a:hueOff val="13162493"/>
                <a:satOff val="57829"/>
                <a:lumOff val="-67450"/>
                <a:alphaOff val="0"/>
                <a:tint val="37000"/>
                <a:satMod val="300000"/>
              </a:schemeClr>
            </a:gs>
            <a:gs pos="100000">
              <a:schemeClr val="accent3">
                <a:hueOff val="13162493"/>
                <a:satOff val="57829"/>
                <a:lumOff val="-674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err="1" smtClean="0">
              <a:solidFill>
                <a:schemeClr val="bg1">
                  <a:lumMod val="50000"/>
                </a:schemeClr>
              </a:solidFill>
            </a:rPr>
            <a:t>HellasGrid</a:t>
          </a:r>
          <a:r>
            <a:rPr lang="en-US" sz="3800" kern="1200" dirty="0" smtClean="0">
              <a:solidFill>
                <a:schemeClr val="bg1">
                  <a:lumMod val="50000"/>
                </a:schemeClr>
              </a:solidFill>
            </a:rPr>
            <a:t> Taskforce</a:t>
          </a:r>
          <a:endParaRPr lang="el-GR" sz="3800" kern="1200" dirty="0">
            <a:solidFill>
              <a:schemeClr val="bg1">
                <a:lumMod val="50000"/>
              </a:schemeClr>
            </a:solidFill>
          </a:endParaRPr>
        </a:p>
      </dsp:txBody>
      <dsp:txXfrm>
        <a:off x="0" y="3281229"/>
        <a:ext cx="8229600" cy="889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 Id="rId4" Type="http://schemas.openxmlformats.org/officeDocument/2006/relationships/image" Target="../media/image5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19333F15-D834-43CB-8715-FE8B3DB93A05}"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6148"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BD4F50D1-2369-4ECB-8A78-B2613174B20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F027F5-F96B-4919-8468-1372DFE88AE0}" type="slidenum">
              <a:rPr lang="en-GB"/>
              <a:pPr/>
              <a:t>1</a:t>
            </a:fld>
            <a:endParaRPr lang="en-GB"/>
          </a:p>
        </p:txBody>
      </p:sp>
      <p:sp>
        <p:nvSpPr>
          <p:cNvPr id="150530" name="Rectangle 2"/>
          <p:cNvSpPr>
            <a:spLocks noGrp="1" noRot="1" noChangeAspect="1" noChangeArrowheads="1" noTextEdit="1"/>
          </p:cNvSpPr>
          <p:nvPr>
            <p:ph type="sldImg"/>
          </p:nvPr>
        </p:nvSpPr>
        <p:spPr>
          <a:xfrm>
            <a:off x="908050" y="741363"/>
            <a:ext cx="4932363" cy="3698875"/>
          </a:xfrm>
          <a:ln/>
        </p:spPr>
      </p:sp>
      <p:sp>
        <p:nvSpPr>
          <p:cNvPr id="15053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B3CB3-20C4-427E-ADC2-2EB86F50B53A}" type="slidenum">
              <a:rPr lang="en-GB"/>
              <a:pPr/>
              <a:t>17</a:t>
            </a:fld>
            <a:endParaRPr lang="en-GB"/>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r>
              <a:rPr lang="en-GB"/>
              <a:t>Single sign-on – instead of individual usernames and passwords at each resource (many being used by software clients) have a digital credential that can be securely passed to identify user… more later.</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FD6922-BE32-4F0A-B2A4-11F057C83CB5}" type="slidenum">
              <a:rPr lang="en-GB"/>
              <a:pPr/>
              <a:t>18</a:t>
            </a:fld>
            <a:endParaRPr lang="en-GB"/>
          </a:p>
        </p:txBody>
      </p:sp>
      <p:sp>
        <p:nvSpPr>
          <p:cNvPr id="683010" name="Rectangle 2"/>
          <p:cNvSpPr>
            <a:spLocks noGrp="1" noRot="1" noChangeAspect="1" noChangeArrowheads="1" noTextEdit="1"/>
          </p:cNvSpPr>
          <p:nvPr>
            <p:ph type="sldImg"/>
          </p:nvPr>
        </p:nvSpPr>
        <p:spPr>
          <a:xfrm>
            <a:off x="908050" y="741363"/>
            <a:ext cx="4932363" cy="3698875"/>
          </a:xfrm>
          <a:ln/>
        </p:spPr>
      </p:sp>
      <p:sp>
        <p:nvSpPr>
          <p:cNvPr id="6830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4B85FD-A940-4130-A2BD-43D8D35EC803}" type="slidenum">
              <a:rPr lang="en-GB"/>
              <a:pPr/>
              <a:t>22</a:t>
            </a:fld>
            <a:endParaRPr lang="en-GB"/>
          </a:p>
        </p:txBody>
      </p:sp>
      <p:sp>
        <p:nvSpPr>
          <p:cNvPr id="676866" name="Rectangle 2"/>
          <p:cNvSpPr>
            <a:spLocks noGrp="1" noRot="1" noChangeAspect="1" noChangeArrowheads="1" noTextEdit="1"/>
          </p:cNvSpPr>
          <p:nvPr>
            <p:ph type="sldImg"/>
          </p:nvPr>
        </p:nvSpPr>
        <p:spPr>
          <a:xfrm>
            <a:off x="908050" y="741363"/>
            <a:ext cx="4932363" cy="3698875"/>
          </a:xfrm>
          <a:ln/>
        </p:spPr>
      </p:sp>
      <p:sp>
        <p:nvSpPr>
          <p:cNvPr id="676867" name="Rectangle 3"/>
          <p:cNvSpPr>
            <a:spLocks noGrp="1" noChangeArrowheads="1"/>
          </p:cNvSpPr>
          <p:nvPr>
            <p:ph type="body" idx="1"/>
          </p:nvPr>
        </p:nvSpPr>
        <p:spPr>
          <a:xfrm>
            <a:off x="900113" y="4686300"/>
            <a:ext cx="4946650" cy="4440238"/>
          </a:xfrm>
        </p:spPr>
        <p:txBody>
          <a:bodyPr/>
          <a:lstStyle/>
          <a:p>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30344-C4D6-4900-B9E1-A1E839F92B05}" type="slidenum">
              <a:rPr lang="en-GB"/>
              <a:pPr/>
              <a:t>23</a:t>
            </a:fld>
            <a:endParaRPr lang="en-GB"/>
          </a:p>
        </p:txBody>
      </p:sp>
      <p:sp>
        <p:nvSpPr>
          <p:cNvPr id="678914" name="Rectangle 2"/>
          <p:cNvSpPr>
            <a:spLocks noGrp="1" noRot="1" noChangeAspect="1" noChangeArrowheads="1" noTextEdit="1"/>
          </p:cNvSpPr>
          <p:nvPr>
            <p:ph type="sldImg"/>
          </p:nvPr>
        </p:nvSpPr>
        <p:spPr>
          <a:ln/>
        </p:spPr>
      </p:sp>
      <p:sp>
        <p:nvSpPr>
          <p:cNvPr id="678915" name="Rectangle 3"/>
          <p:cNvSpPr>
            <a:spLocks noGrp="1" noChangeArrowheads="1"/>
          </p:cNvSpPr>
          <p:nvPr>
            <p:ph type="body" idx="1"/>
          </p:nvPr>
        </p:nvSpPr>
        <p:spPr/>
        <p:txBody>
          <a:bodyPr/>
          <a:lstStyle/>
          <a:p>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2256B1-8B9C-4334-9B3F-AA0148720101}" type="slidenum">
              <a:rPr lang="en-GB"/>
              <a:pPr/>
              <a:t>24</a:t>
            </a:fld>
            <a:endParaRPr lang="en-GB"/>
          </a:p>
        </p:txBody>
      </p:sp>
      <p:sp>
        <p:nvSpPr>
          <p:cNvPr id="670722" name="Rectangle 2"/>
          <p:cNvSpPr>
            <a:spLocks noGrp="1" noRot="1" noChangeAspect="1" noChangeArrowheads="1" noTextEdit="1"/>
          </p:cNvSpPr>
          <p:nvPr>
            <p:ph type="sldImg"/>
          </p:nvPr>
        </p:nvSpPr>
        <p:spPr>
          <a:ln/>
        </p:spPr>
      </p:sp>
      <p:sp>
        <p:nvSpPr>
          <p:cNvPr id="670723" name="Rectangle 3"/>
          <p:cNvSpPr>
            <a:spLocks noGrp="1" noChangeArrowheads="1"/>
          </p:cNvSpPr>
          <p:nvPr>
            <p:ph type="body" idx="1"/>
          </p:nvPr>
        </p:nvSpPr>
        <p:spPr/>
        <p:txBody>
          <a:bodyPr/>
          <a:lstStyle/>
          <a:p>
            <a:r>
              <a:rPr lang="en-US"/>
              <a:t>ArchaeoGrid (EUMED GRID)</a:t>
            </a:r>
          </a:p>
          <a:p>
            <a:r>
              <a:rPr lang="el-GR"/>
              <a:t>Data</a:t>
            </a:r>
            <a:r>
              <a:rPr lang="en-US"/>
              <a:t> </a:t>
            </a:r>
            <a:r>
              <a:rPr lang="el-GR"/>
              <a:t>from geographical</a:t>
            </a:r>
            <a:r>
              <a:rPr lang="en-US"/>
              <a:t>, </a:t>
            </a:r>
            <a:r>
              <a:rPr lang="el-GR"/>
              <a:t>geological information</a:t>
            </a:r>
            <a:r>
              <a:rPr lang="en-US"/>
              <a:t>, </a:t>
            </a:r>
            <a:r>
              <a:rPr lang="el-GR"/>
              <a:t>botanical descriptions such as fossilized pollen records</a:t>
            </a:r>
            <a:r>
              <a:rPr lang="en-US"/>
              <a:t>, </a:t>
            </a:r>
            <a:r>
              <a:rPr lang="el-GR"/>
              <a:t>economic data</a:t>
            </a:r>
            <a:r>
              <a:rPr lang="en-US"/>
              <a:t>, </a:t>
            </a:r>
            <a:r>
              <a:rPr lang="el-GR"/>
              <a:t>records of human migration and settlement</a:t>
            </a:r>
            <a:br>
              <a:rPr lang="el-GR"/>
            </a:br>
            <a:r>
              <a:rPr lang="el-GR"/>
              <a:t>For example, ArchaeoGrid can create a palaeoclimate simulation and predict how changes to climate, from the agricultural revolution 8,000 years ago, influenced human settlement patterns </a:t>
            </a:r>
            <a:endParaRPr lang="en-US"/>
          </a:p>
          <a:p>
            <a:r>
              <a:rPr lang="en-US"/>
              <a:t>(Computational power + Integration of data archives)</a:t>
            </a:r>
          </a:p>
          <a:p>
            <a:r>
              <a:rPr lang="en-US"/>
              <a:t>Picture -&gt; fusion of aerial satellite data and geographical maps (Crete )</a:t>
            </a:r>
          </a:p>
          <a:p>
            <a:r>
              <a:rPr lang="en-US"/>
              <a:t>LOOKING (USA) -&gt; REAL TIME DATA PUBLICALLY AVALIABLE</a:t>
            </a:r>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6C59-7F27-4885-A640-ECCD44A8DFB6}" type="slidenum">
              <a:rPr lang="en-GB"/>
              <a:pPr/>
              <a:t>25</a:t>
            </a:fld>
            <a:endParaRPr lang="en-GB"/>
          </a:p>
        </p:txBody>
      </p:sp>
      <p:sp>
        <p:nvSpPr>
          <p:cNvPr id="672770" name="Rectangle 2"/>
          <p:cNvSpPr>
            <a:spLocks noGrp="1" noRot="1" noChangeAspect="1" noChangeArrowheads="1" noTextEdit="1"/>
          </p:cNvSpPr>
          <p:nvPr>
            <p:ph type="sldImg"/>
          </p:nvPr>
        </p:nvSpPr>
        <p:spPr>
          <a:ln/>
        </p:spPr>
      </p:sp>
      <p:sp>
        <p:nvSpPr>
          <p:cNvPr id="672771" name="Rectangle 3"/>
          <p:cNvSpPr>
            <a:spLocks noGrp="1" noChangeArrowheads="1"/>
          </p:cNvSpPr>
          <p:nvPr>
            <p:ph type="body" idx="1"/>
          </p:nvPr>
        </p:nvSpPr>
        <p:spPr/>
        <p:txBody>
          <a:bodyPr/>
          <a:lstStyle/>
          <a:p>
            <a:r>
              <a:rPr lang="en-US"/>
              <a:t>Parallel Blood Flow Simulation -&gt;SEE-GRID-2</a:t>
            </a:r>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54FE49-4D52-4092-9AC7-BD314108388F}" type="slidenum">
              <a:rPr lang="en-GB"/>
              <a:pPr/>
              <a:t>28</a:t>
            </a:fld>
            <a:endParaRPr lang="en-GB"/>
          </a:p>
        </p:txBody>
      </p:sp>
      <p:sp>
        <p:nvSpPr>
          <p:cNvPr id="357378" name="Rectangle 2"/>
          <p:cNvSpPr>
            <a:spLocks noGrp="1" noRot="1" noChangeAspect="1" noChangeArrowheads="1" noTextEdit="1"/>
          </p:cNvSpPr>
          <p:nvPr>
            <p:ph type="sldImg"/>
          </p:nvPr>
        </p:nvSpPr>
        <p:spPr>
          <a:xfrm>
            <a:off x="906463" y="739775"/>
            <a:ext cx="4933950" cy="3700463"/>
          </a:xfrm>
          <a:ln/>
        </p:spPr>
      </p:sp>
      <p:sp>
        <p:nvSpPr>
          <p:cNvPr id="357379"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394D8-1E54-44FF-9BBB-A1C954D68C85}" type="slidenum">
              <a:rPr lang="en-GB"/>
              <a:pPr/>
              <a:t>29</a:t>
            </a:fld>
            <a:endParaRPr lang="en-GB"/>
          </a:p>
        </p:txBody>
      </p:sp>
      <p:sp>
        <p:nvSpPr>
          <p:cNvPr id="401410" name="Rectangle 2"/>
          <p:cNvSpPr>
            <a:spLocks noGrp="1" noRot="1" noChangeAspect="1" noChangeArrowheads="1" noTextEdit="1"/>
          </p:cNvSpPr>
          <p:nvPr>
            <p:ph type="sldImg"/>
          </p:nvPr>
        </p:nvSpPr>
        <p:spPr>
          <a:xfrm>
            <a:off x="908050" y="741363"/>
            <a:ext cx="4932363" cy="3698875"/>
          </a:xfrm>
          <a:ln/>
        </p:spPr>
      </p:sp>
      <p:sp>
        <p:nvSpPr>
          <p:cNvPr id="4014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B23BCF-695B-4E94-AA56-D7858C920FAA}" type="slidenum">
              <a:rPr lang="en-GB"/>
              <a:pPr/>
              <a:t>30</a:t>
            </a:fld>
            <a:endParaRPr lang="en-GB"/>
          </a:p>
        </p:txBody>
      </p:sp>
      <p:sp>
        <p:nvSpPr>
          <p:cNvPr id="409602" name="Rectangle 2"/>
          <p:cNvSpPr txBox="1">
            <a:spLocks noGrp="1" noRot="1" noChangeAspect="1" noChangeArrowheads="1" noTextEdit="1"/>
          </p:cNvSpPr>
          <p:nvPr>
            <p:ph type="sldImg"/>
          </p:nvPr>
        </p:nvSpPr>
        <p:spPr>
          <a:xfrm>
            <a:off x="906463" y="741363"/>
            <a:ext cx="4932362" cy="3698875"/>
          </a:xfrm>
          <a:ln/>
        </p:spPr>
      </p:sp>
      <p:sp>
        <p:nvSpPr>
          <p:cNvPr id="40960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64641-9BEC-4072-AC5D-C780A3B1D61B}" type="slidenum">
              <a:rPr lang="en-GB"/>
              <a:pPr/>
              <a:t>31</a:t>
            </a:fld>
            <a:endParaRPr lang="en-GB"/>
          </a:p>
        </p:txBody>
      </p:sp>
      <p:sp>
        <p:nvSpPr>
          <p:cNvPr id="359426" name="Rectangle 2"/>
          <p:cNvSpPr>
            <a:spLocks noGrp="1" noRot="1" noChangeAspect="1" noChangeArrowheads="1" noTextEdit="1"/>
          </p:cNvSpPr>
          <p:nvPr>
            <p:ph type="sldImg"/>
          </p:nvPr>
        </p:nvSpPr>
        <p:spPr>
          <a:xfrm>
            <a:off x="906463" y="739775"/>
            <a:ext cx="4933950" cy="3700463"/>
          </a:xfrm>
          <a:ln/>
        </p:spPr>
      </p:sp>
      <p:sp>
        <p:nvSpPr>
          <p:cNvPr id="359427"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EDE2E-6596-44AC-BF59-57A9C7FD423C}" type="slidenum">
              <a:rPr lang="en-GB"/>
              <a:pPr/>
              <a:t>3</a:t>
            </a:fld>
            <a:endParaRPr lang="en-GB"/>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EA31A1-2A54-4B32-B80D-CF2E464A506B}" type="slidenum">
              <a:rPr lang="en-GB"/>
              <a:pPr/>
              <a:t>32</a:t>
            </a:fld>
            <a:endParaRPr lang="en-GB"/>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FE5BEF-2694-411E-BD95-C822BE6E90F3}" type="slidenum">
              <a:rPr lang="en-GB"/>
              <a:pPr/>
              <a:t>35</a:t>
            </a:fld>
            <a:endParaRPr lang="en-GB"/>
          </a:p>
        </p:txBody>
      </p:sp>
      <p:sp>
        <p:nvSpPr>
          <p:cNvPr id="602114" name="Rectangle 2"/>
          <p:cNvSpPr>
            <a:spLocks noGrp="1" noRot="1" noChangeAspect="1" noChangeArrowheads="1" noTextEdit="1"/>
          </p:cNvSpPr>
          <p:nvPr>
            <p:ph type="sldImg"/>
          </p:nvPr>
        </p:nvSpPr>
        <p:spPr>
          <a:ln/>
        </p:spPr>
      </p:sp>
      <p:sp>
        <p:nvSpPr>
          <p:cNvPr id="602115" name="Rectangle 3"/>
          <p:cNvSpPr>
            <a:spLocks noGrp="1" noChangeArrowheads="1"/>
          </p:cNvSpPr>
          <p:nvPr>
            <p:ph type="body" idx="1"/>
          </p:nvPr>
        </p:nvSpPr>
        <p:spPr/>
        <p:txBody>
          <a:bodyPr/>
          <a:lstStyle/>
          <a:p>
            <a:endParaRPr lang="el-GR" b="1"/>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82D8C-D445-43DF-ABA7-E1EA80A1EAEF}" type="slidenum">
              <a:rPr lang="en-GB"/>
              <a:pPr/>
              <a:t>36</a:t>
            </a:fld>
            <a:endParaRPr lang="en-GB"/>
          </a:p>
        </p:txBody>
      </p:sp>
      <p:sp>
        <p:nvSpPr>
          <p:cNvPr id="604162" name="Rectangle 2"/>
          <p:cNvSpPr>
            <a:spLocks noGrp="1" noRot="1" noChangeAspect="1" noChangeArrowheads="1" noTextEdit="1"/>
          </p:cNvSpPr>
          <p:nvPr>
            <p:ph type="sldImg"/>
          </p:nvPr>
        </p:nvSpPr>
        <p:spPr>
          <a:ln/>
        </p:spPr>
      </p:sp>
      <p:sp>
        <p:nvSpPr>
          <p:cNvPr id="604163" name="Rectangle 3"/>
          <p:cNvSpPr>
            <a:spLocks noGrp="1" noChangeArrowheads="1"/>
          </p:cNvSpPr>
          <p:nvPr>
            <p:ph type="body" idx="1"/>
          </p:nvPr>
        </p:nvSpPr>
        <p:spPr/>
        <p:txBody>
          <a:bodyPr/>
          <a:lstStyle/>
          <a:p>
            <a:endParaRPr lang="el-GR" sz="1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CDC38B-2287-426A-B354-D4C62B44B95C}" type="slidenum">
              <a:rPr lang="en-GB"/>
              <a:pPr/>
              <a:t>37</a:t>
            </a:fld>
            <a:endParaRPr lang="en-GB"/>
          </a:p>
        </p:txBody>
      </p:sp>
      <p:sp>
        <p:nvSpPr>
          <p:cNvPr id="325634" name="Rectangle 2"/>
          <p:cNvSpPr txBox="1">
            <a:spLocks noGrp="1" noRot="1" noChangeAspect="1" noChangeArrowheads="1" noTextEdit="1"/>
          </p:cNvSpPr>
          <p:nvPr>
            <p:ph type="sldImg"/>
          </p:nvPr>
        </p:nvSpPr>
        <p:spPr>
          <a:xfrm>
            <a:off x="906463" y="741363"/>
            <a:ext cx="4932362" cy="3698875"/>
          </a:xfrm>
          <a:ln/>
        </p:spPr>
      </p:sp>
      <p:sp>
        <p:nvSpPr>
          <p:cNvPr id="32563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2257CF-8840-4D89-A2B5-0B05DCB5026A}" type="slidenum">
              <a:rPr lang="en-GB"/>
              <a:pPr/>
              <a:t>38</a:t>
            </a:fld>
            <a:endParaRPr lang="en-GB"/>
          </a:p>
        </p:txBody>
      </p:sp>
      <p:sp>
        <p:nvSpPr>
          <p:cNvPr id="327682" name="Rectangle 2"/>
          <p:cNvSpPr txBox="1">
            <a:spLocks noGrp="1" noRot="1" noChangeAspect="1" noChangeArrowheads="1" noTextEdit="1"/>
          </p:cNvSpPr>
          <p:nvPr>
            <p:ph type="sldImg"/>
          </p:nvPr>
        </p:nvSpPr>
        <p:spPr>
          <a:xfrm>
            <a:off x="906463" y="741363"/>
            <a:ext cx="4932362" cy="3698875"/>
          </a:xfrm>
          <a:ln/>
        </p:spPr>
      </p:sp>
      <p:sp>
        <p:nvSpPr>
          <p:cNvPr id="32768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16A09-5A42-491D-B3CA-DC3F731E8A88}" type="slidenum">
              <a:rPr lang="en-GB"/>
              <a:pPr/>
              <a:t>39</a:t>
            </a:fld>
            <a:endParaRPr lang="en-GB"/>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D8BB62-A580-42DB-9EC3-E03E8158F098}" type="slidenum">
              <a:rPr lang="en-GB"/>
              <a:pPr/>
              <a:t>40</a:t>
            </a:fld>
            <a:endParaRPr lang="en-GB"/>
          </a:p>
        </p:txBody>
      </p:sp>
      <p:sp>
        <p:nvSpPr>
          <p:cNvPr id="500738" name="Rectangle 2"/>
          <p:cNvSpPr>
            <a:spLocks noGrp="1" noRot="1" noChangeAspect="1" noChangeArrowheads="1" noTextEdit="1"/>
          </p:cNvSpPr>
          <p:nvPr>
            <p:ph type="sldImg"/>
          </p:nvPr>
        </p:nvSpPr>
        <p:spPr>
          <a:ln/>
        </p:spPr>
      </p:sp>
      <p:sp>
        <p:nvSpPr>
          <p:cNvPr id="50073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9C541F-CE7F-4A6E-B2C1-AF9D6BEC2B31}" type="slidenum">
              <a:rPr lang="en-GB"/>
              <a:pPr/>
              <a:t>42</a:t>
            </a:fld>
            <a:endParaRPr lang="en-GB"/>
          </a:p>
        </p:txBody>
      </p:sp>
      <p:sp>
        <p:nvSpPr>
          <p:cNvPr id="440322" name="Rectangle 2"/>
          <p:cNvSpPr txBox="1">
            <a:spLocks noGrp="1" noRot="1" noChangeAspect="1" noChangeArrowheads="1" noTextEdit="1"/>
          </p:cNvSpPr>
          <p:nvPr>
            <p:ph type="sldImg"/>
          </p:nvPr>
        </p:nvSpPr>
        <p:spPr>
          <a:xfrm>
            <a:off x="906463" y="741363"/>
            <a:ext cx="4932362" cy="3698875"/>
          </a:xfrm>
          <a:ln/>
        </p:spPr>
      </p:sp>
      <p:sp>
        <p:nvSpPr>
          <p:cNvPr id="44032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b="1"/>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2E26D5-D9A7-4887-AECE-5D8E051717CB}" type="slidenum">
              <a:rPr lang="en-GB"/>
              <a:pPr/>
              <a:t>43</a:t>
            </a:fld>
            <a:endParaRPr lang="en-GB"/>
          </a:p>
        </p:txBody>
      </p:sp>
      <p:sp>
        <p:nvSpPr>
          <p:cNvPr id="501762" name="Rectangle 2"/>
          <p:cNvSpPr>
            <a:spLocks noGrp="1" noRot="1" noChangeAspect="1" noChangeArrowheads="1" noTextEdit="1"/>
          </p:cNvSpPr>
          <p:nvPr>
            <p:ph type="sldImg"/>
          </p:nvPr>
        </p:nvSpPr>
        <p:spPr>
          <a:ln/>
        </p:spPr>
      </p:sp>
      <p:sp>
        <p:nvSpPr>
          <p:cNvPr id="50176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A194CA-89C5-4FAB-B6B2-446CBA629DFD}" type="slidenum">
              <a:rPr lang="en-GB"/>
              <a:pPr/>
              <a:t>44</a:t>
            </a:fld>
            <a:endParaRPr lang="en-GB"/>
          </a:p>
        </p:txBody>
      </p:sp>
      <p:sp>
        <p:nvSpPr>
          <p:cNvPr id="494594" name="Rectangle 2"/>
          <p:cNvSpPr>
            <a:spLocks noGrp="1" noRot="1" noChangeAspect="1" noChangeArrowheads="1" noTextEdit="1"/>
          </p:cNvSpPr>
          <p:nvPr>
            <p:ph type="sldImg"/>
          </p:nvPr>
        </p:nvSpPr>
        <p:spPr>
          <a:xfrm>
            <a:off x="908050" y="741363"/>
            <a:ext cx="4932363" cy="3698875"/>
          </a:xfrm>
          <a:ln/>
        </p:spPr>
      </p:sp>
      <p:sp>
        <p:nvSpPr>
          <p:cNvPr id="494595" name="Rectangle 3"/>
          <p:cNvSpPr>
            <a:spLocks noGrp="1" noChangeArrowheads="1"/>
          </p:cNvSpPr>
          <p:nvPr>
            <p:ph type="body" idx="1"/>
          </p:nvPr>
        </p:nvSpPr>
        <p:spPr>
          <a:xfrm>
            <a:off x="674688" y="4686300"/>
            <a:ext cx="5397500" cy="4440238"/>
          </a:xfrm>
        </p:spPr>
        <p:txBody>
          <a:bodyPr/>
          <a:lstStyle/>
          <a:p>
            <a:endParaRPr lang="el-G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FE6FC-85A6-43D9-B6A7-B936CE614446}" type="slidenum">
              <a:rPr lang="en-GB"/>
              <a:pPr/>
              <a:t>4</a:t>
            </a:fld>
            <a:endParaRPr lang="en-GB"/>
          </a:p>
        </p:txBody>
      </p:sp>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A993C1-AC7C-47C8-9D8A-AD864CB56D3C}" type="slidenum">
              <a:rPr lang="en-GB"/>
              <a:pPr/>
              <a:t>45</a:t>
            </a:fld>
            <a:endParaRPr lang="en-GB"/>
          </a:p>
        </p:txBody>
      </p:sp>
      <p:sp>
        <p:nvSpPr>
          <p:cNvPr id="338946" name="Rectangle 2"/>
          <p:cNvSpPr txBox="1">
            <a:spLocks noGrp="1" noRot="1" noChangeAspect="1" noChangeArrowheads="1" noTextEdit="1"/>
          </p:cNvSpPr>
          <p:nvPr>
            <p:ph type="sldImg"/>
          </p:nvPr>
        </p:nvSpPr>
        <p:spPr>
          <a:xfrm>
            <a:off x="906463" y="741363"/>
            <a:ext cx="4932362" cy="3698875"/>
          </a:xfrm>
          <a:ln/>
        </p:spPr>
      </p:sp>
      <p:sp>
        <p:nvSpPr>
          <p:cNvPr id="338947"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6177D-1027-469A-8D2E-9694D8C6A949}" type="slidenum">
              <a:rPr lang="en-GB"/>
              <a:pPr/>
              <a:t>46</a:t>
            </a:fld>
            <a:endParaRPr lang="en-GB"/>
          </a:p>
        </p:txBody>
      </p:sp>
      <p:sp>
        <p:nvSpPr>
          <p:cNvPr id="343042" name="Rectangle 2"/>
          <p:cNvSpPr txBox="1">
            <a:spLocks noGrp="1" noRot="1" noChangeAspect="1" noChangeArrowheads="1" noTextEdit="1"/>
          </p:cNvSpPr>
          <p:nvPr>
            <p:ph type="sldImg"/>
          </p:nvPr>
        </p:nvSpPr>
        <p:spPr>
          <a:xfrm>
            <a:off x="906463" y="741363"/>
            <a:ext cx="4932362" cy="3698875"/>
          </a:xfrm>
          <a:ln/>
        </p:spPr>
      </p:sp>
      <p:sp>
        <p:nvSpPr>
          <p:cNvPr id="343043" name="Text Box 3"/>
          <p:cNvSpPr txBox="1">
            <a:spLocks noGrp="1" noChangeArrowheads="1"/>
          </p:cNvSpPr>
          <p:nvPr>
            <p:ph type="body" idx="1"/>
          </p:nvPr>
        </p:nvSpPr>
        <p:spPr>
          <a:xfrm>
            <a:off x="674688" y="4686300"/>
            <a:ext cx="5395912" cy="4441825"/>
          </a:xfrm>
          <a:noFill/>
          <a:ln/>
        </p:spPr>
        <p:txBody>
          <a:bodyPr wrap="none" anchor="ctr"/>
          <a:lstStyle/>
          <a:p>
            <a:pPr defTabSz="449263"/>
            <a:endParaRPr lang="el-GR"/>
          </a:p>
          <a:p>
            <a:pPr defTabSz="449263"/>
            <a:endParaRPr lang="el-GR"/>
          </a:p>
          <a:p>
            <a:pPr defTabSz="449263"/>
            <a:endParaRPr lang="el-GR"/>
          </a:p>
          <a:p>
            <a:pPr defTabSz="449263"/>
            <a:endParaRPr lang="el-G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356104-8237-4564-AE80-99180FC22501}" type="slidenum">
              <a:rPr lang="en-GB"/>
              <a:pPr/>
              <a:t>47</a:t>
            </a:fld>
            <a:endParaRPr lang="en-GB"/>
          </a:p>
        </p:txBody>
      </p:sp>
      <p:sp>
        <p:nvSpPr>
          <p:cNvPr id="515074" name="Rectangle 2"/>
          <p:cNvSpPr txBox="1">
            <a:spLocks noGrp="1" noRot="1" noChangeAspect="1" noChangeArrowheads="1" noTextEdit="1"/>
          </p:cNvSpPr>
          <p:nvPr>
            <p:ph type="sldImg"/>
          </p:nvPr>
        </p:nvSpPr>
        <p:spPr>
          <a:xfrm>
            <a:off x="906463" y="741363"/>
            <a:ext cx="4932362" cy="3698875"/>
          </a:xfrm>
          <a:ln/>
        </p:spPr>
      </p:sp>
      <p:sp>
        <p:nvSpPr>
          <p:cNvPr id="51507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F17AEF-3B9D-4B58-B3F8-0A97F15B0D9C}" type="slidenum">
              <a:rPr lang="en-GB"/>
              <a:pPr/>
              <a:t>49</a:t>
            </a:fld>
            <a:endParaRPr lang="en-GB"/>
          </a:p>
        </p:txBody>
      </p:sp>
      <p:sp>
        <p:nvSpPr>
          <p:cNvPr id="484354" name="Rectangle 2"/>
          <p:cNvSpPr txBox="1">
            <a:spLocks noGrp="1" noRot="1" noChangeAspect="1" noChangeArrowheads="1" noTextEdit="1"/>
          </p:cNvSpPr>
          <p:nvPr>
            <p:ph type="sldImg"/>
          </p:nvPr>
        </p:nvSpPr>
        <p:spPr>
          <a:xfrm>
            <a:off x="906463" y="741363"/>
            <a:ext cx="4932362" cy="3698875"/>
          </a:xfrm>
          <a:ln/>
        </p:spPr>
      </p:sp>
      <p:sp>
        <p:nvSpPr>
          <p:cNvPr id="48435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ACBFE-77FC-4E44-9C0C-E5F68F0985B2}" type="slidenum">
              <a:rPr lang="en-GB"/>
              <a:pPr/>
              <a:t>52</a:t>
            </a:fld>
            <a:endParaRPr lang="en-GB"/>
          </a:p>
        </p:txBody>
      </p:sp>
      <p:sp>
        <p:nvSpPr>
          <p:cNvPr id="526338" name="Rectangle 2"/>
          <p:cNvSpPr>
            <a:spLocks noGrp="1" noRot="1" noChangeAspect="1" noChangeArrowheads="1" noTextEdit="1"/>
          </p:cNvSpPr>
          <p:nvPr>
            <p:ph type="sldImg"/>
          </p:nvPr>
        </p:nvSpPr>
        <p:spPr>
          <a:ln/>
        </p:spPr>
      </p:sp>
      <p:sp>
        <p:nvSpPr>
          <p:cNvPr id="52633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39E74-04BE-4F8A-9145-1AD5771E122F}" type="slidenum">
              <a:rPr lang="en-GB"/>
              <a:pPr/>
              <a:t>54</a:t>
            </a:fld>
            <a:endParaRPr lang="en-GB"/>
          </a:p>
        </p:txBody>
      </p:sp>
      <p:sp>
        <p:nvSpPr>
          <p:cNvPr id="667650" name="Rectangle 2"/>
          <p:cNvSpPr>
            <a:spLocks noGrp="1" noRot="1" noChangeAspect="1" noChangeArrowheads="1" noTextEdit="1"/>
          </p:cNvSpPr>
          <p:nvPr>
            <p:ph type="sldImg"/>
          </p:nvPr>
        </p:nvSpPr>
        <p:spPr>
          <a:ln/>
        </p:spPr>
      </p:sp>
      <p:sp>
        <p:nvSpPr>
          <p:cNvPr id="66765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DCBEB-51C3-40B2-8908-0D2FE7530146}" type="slidenum">
              <a:rPr lang="en-GB"/>
              <a:pPr/>
              <a:t>6</a:t>
            </a:fld>
            <a:endParaRPr lang="en-GB"/>
          </a:p>
        </p:txBody>
      </p:sp>
      <p:sp>
        <p:nvSpPr>
          <p:cNvPr id="538626" name="Rectangle 2"/>
          <p:cNvSpPr>
            <a:spLocks noGrp="1" noRot="1" noChangeAspect="1" noChangeArrowheads="1" noTextEdit="1"/>
          </p:cNvSpPr>
          <p:nvPr>
            <p:ph type="sldImg"/>
          </p:nvPr>
        </p:nvSpPr>
        <p:spPr>
          <a:xfrm>
            <a:off x="908050" y="741363"/>
            <a:ext cx="4932363" cy="3698875"/>
          </a:xfrm>
          <a:ln/>
        </p:spPr>
      </p:sp>
      <p:sp>
        <p:nvSpPr>
          <p:cNvPr id="538627"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9AA2B12-3C4B-4A90-857B-79A92080321B}" type="slidenum">
              <a:rPr lang="en-US"/>
              <a:pPr/>
              <a:t>7</a:t>
            </a:fld>
            <a:endParaRPr lang="en-US"/>
          </a:p>
        </p:txBody>
      </p:sp>
      <p:sp>
        <p:nvSpPr>
          <p:cNvPr id="771074" name="Rectangle 7"/>
          <p:cNvSpPr txBox="1">
            <a:spLocks noGrp="1" noChangeArrowheads="1"/>
          </p:cNvSpPr>
          <p:nvPr/>
        </p:nvSpPr>
        <p:spPr bwMode="auto">
          <a:xfrm>
            <a:off x="3820920" y="9372376"/>
            <a:ext cx="2924381" cy="493947"/>
          </a:xfrm>
          <a:prstGeom prst="rect">
            <a:avLst/>
          </a:prstGeom>
          <a:noFill/>
          <a:ln w="9525">
            <a:noFill/>
            <a:miter lim="800000"/>
            <a:headEnd/>
            <a:tailEnd/>
          </a:ln>
        </p:spPr>
        <p:txBody>
          <a:bodyPr lIns="90827" tIns="45414" rIns="90827" bIns="45414" anchor="b"/>
          <a:lstStyle/>
          <a:p>
            <a:pPr algn="r"/>
            <a:fld id="{37FA7A2A-231E-49B6-BC68-2F396EC7A00F}" type="slidenum">
              <a:rPr lang="en-GB" sz="1200"/>
              <a:pPr algn="r"/>
              <a:t>7</a:t>
            </a:fld>
            <a:endParaRPr lang="en-GB" sz="1200" dirty="0"/>
          </a:p>
        </p:txBody>
      </p:sp>
      <p:sp>
        <p:nvSpPr>
          <p:cNvPr id="771075" name="Rectangle 2"/>
          <p:cNvSpPr>
            <a:spLocks noGrp="1" noRot="1" noChangeAspect="1" noChangeArrowheads="1" noTextEdit="1"/>
          </p:cNvSpPr>
          <p:nvPr>
            <p:ph type="sldImg"/>
          </p:nvPr>
        </p:nvSpPr>
        <p:spPr>
          <a:xfrm>
            <a:off x="906463" y="739775"/>
            <a:ext cx="4933950" cy="3700463"/>
          </a:xfrm>
          <a:ln/>
        </p:spPr>
      </p:sp>
      <p:sp>
        <p:nvSpPr>
          <p:cNvPr id="771076"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75D92-A927-4B56-B465-8EA7C7745272}" type="slidenum">
              <a:rPr lang="en-GB"/>
              <a:pPr/>
              <a:t>8</a:t>
            </a:fld>
            <a:endParaRPr lang="en-GB"/>
          </a:p>
        </p:txBody>
      </p:sp>
      <p:sp>
        <p:nvSpPr>
          <p:cNvPr id="658434" name="Rectangle 2"/>
          <p:cNvSpPr>
            <a:spLocks noGrp="1" noRot="1" noChangeAspect="1" noChangeArrowheads="1" noTextEdit="1"/>
          </p:cNvSpPr>
          <p:nvPr>
            <p:ph type="sldImg"/>
          </p:nvPr>
        </p:nvSpPr>
        <p:spPr>
          <a:xfrm>
            <a:off x="908050" y="741363"/>
            <a:ext cx="4932363" cy="3698875"/>
          </a:xfrm>
          <a:ln/>
        </p:spPr>
      </p:sp>
      <p:sp>
        <p:nvSpPr>
          <p:cNvPr id="658435" name="Rectangle 3"/>
          <p:cNvSpPr>
            <a:spLocks noGrp="1" noChangeArrowheads="1"/>
          </p:cNvSpPr>
          <p:nvPr>
            <p:ph type="body" idx="1"/>
          </p:nvPr>
        </p:nvSpPr>
        <p:spPr>
          <a:xfrm>
            <a:off x="674688" y="4686300"/>
            <a:ext cx="5397500" cy="4440238"/>
          </a:xfrm>
        </p:spPr>
        <p:txBody>
          <a:bodyPr/>
          <a:lstStyle/>
          <a:p>
            <a:endParaRPr lang="el-GR" sz="16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61DF0E-81AB-4B4D-B53D-CFEA6A308A15}" type="slidenum">
              <a:rPr lang="en-GB"/>
              <a:pPr/>
              <a:t>9</a:t>
            </a:fld>
            <a:endParaRPr lang="en-GB"/>
          </a:p>
        </p:txBody>
      </p:sp>
      <p:sp>
        <p:nvSpPr>
          <p:cNvPr id="654338" name="Rectangle 2"/>
          <p:cNvSpPr>
            <a:spLocks noGrp="1" noRot="1" noChangeAspect="1" noChangeArrowheads="1" noTextEdit="1"/>
          </p:cNvSpPr>
          <p:nvPr>
            <p:ph type="sldImg"/>
          </p:nvPr>
        </p:nvSpPr>
        <p:spPr>
          <a:ln/>
        </p:spPr>
      </p:sp>
      <p:sp>
        <p:nvSpPr>
          <p:cNvPr id="654339" name="Rectangle 3"/>
          <p:cNvSpPr>
            <a:spLocks noGrp="1" noChangeArrowheads="1"/>
          </p:cNvSpPr>
          <p:nvPr>
            <p:ph type="body" idx="1"/>
          </p:nvPr>
        </p:nvSpPr>
        <p:spPr/>
        <p:txBody>
          <a:bodyPr/>
          <a:lstStyle/>
          <a:p>
            <a:endParaRPr lang="el-GR"/>
          </a:p>
          <a:p>
            <a:endParaRPr lang="el-GR" b="1"/>
          </a:p>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E5896-E100-4FB5-9374-B01CBE9A2875}" type="slidenum">
              <a:rPr lang="en-GB"/>
              <a:pPr/>
              <a:t>12</a:t>
            </a:fld>
            <a:endParaRPr lang="en-GB"/>
          </a:p>
        </p:txBody>
      </p:sp>
      <p:sp>
        <p:nvSpPr>
          <p:cNvPr id="662530" name="Rectangle 2"/>
          <p:cNvSpPr>
            <a:spLocks noGrp="1" noRot="1" noChangeAspect="1" noChangeArrowheads="1" noTextEdit="1"/>
          </p:cNvSpPr>
          <p:nvPr>
            <p:ph type="sldImg"/>
          </p:nvPr>
        </p:nvSpPr>
        <p:spPr>
          <a:xfrm>
            <a:off x="908050" y="738188"/>
            <a:ext cx="4933950" cy="3700462"/>
          </a:xfrm>
          <a:ln/>
        </p:spPr>
      </p:sp>
      <p:sp>
        <p:nvSpPr>
          <p:cNvPr id="662531" name="Rectangle 3"/>
          <p:cNvSpPr>
            <a:spLocks noGrp="1" noChangeArrowheads="1"/>
          </p:cNvSpPr>
          <p:nvPr>
            <p:ph type="body" idx="1"/>
          </p:nvPr>
        </p:nvSpPr>
        <p:spPr>
          <a:xfrm>
            <a:off x="674688" y="4686300"/>
            <a:ext cx="5397500" cy="4443413"/>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06512-1F33-4541-8898-40E54EE47D51}" type="slidenum">
              <a:rPr lang="en-GB"/>
              <a:pPr/>
              <a:t>13</a:t>
            </a:fld>
            <a:endParaRPr lang="en-GB"/>
          </a:p>
        </p:txBody>
      </p:sp>
      <p:sp>
        <p:nvSpPr>
          <p:cNvPr id="664578" name="Rectangle 2"/>
          <p:cNvSpPr>
            <a:spLocks noGrp="1" noRot="1" noChangeAspect="1" noChangeArrowheads="1" noTextEdit="1"/>
          </p:cNvSpPr>
          <p:nvPr>
            <p:ph type="sldImg"/>
          </p:nvPr>
        </p:nvSpPr>
        <p:spPr>
          <a:ln/>
        </p:spPr>
      </p:sp>
      <p:sp>
        <p:nvSpPr>
          <p:cNvPr id="664579" name="Rectangle 3"/>
          <p:cNvSpPr>
            <a:spLocks noGrp="1" noChangeArrowheads="1"/>
          </p:cNvSpPr>
          <p:nvPr>
            <p:ph type="body" idx="1"/>
          </p:nvPr>
        </p:nvSpPr>
        <p:spPr/>
        <p:txBody>
          <a:bodyPr/>
          <a:lstStyle/>
          <a:p>
            <a:r>
              <a:rPr lang="en-GB"/>
              <a:t>“services” = data storage, CPUs</a:t>
            </a:r>
          </a:p>
          <a:p>
            <a:r>
              <a:rPr lang="en-GB"/>
              <a:t>In effect, restating the idea that “the network becomes the computer”.</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57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endParaRPr lang="fr-FR">
              <a:solidFill>
                <a:srgbClr val="E5E5FF"/>
              </a:solidFill>
              <a:latin typeface="Verdana" pitchFamily="34" charset="0"/>
            </a:endParaRPr>
          </a:p>
        </p:txBody>
      </p:sp>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6"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endParaRPr lang="fr-FR">
              <a:solidFill>
                <a:schemeClr val="bg2"/>
              </a:solidFill>
              <a:latin typeface="Verdana" pitchFamily="34" charset="0"/>
            </a:endParaRP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
        <p:nvSpPr>
          <p:cNvPr id="23583"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endParaRPr lang="el-GR"/>
          </a:p>
        </p:txBody>
      </p:sp>
      <p:sp>
        <p:nvSpPr>
          <p:cNvPr id="23591"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endParaRPr lang="fr-FR">
              <a:latin typeface="Verdana" pitchFamily="34" charset="0"/>
            </a:endParaRPr>
          </a:p>
        </p:txBody>
      </p:sp>
      <p:sp>
        <p:nvSpPr>
          <p:cNvPr id="23592"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endParaRPr lang="el-GR"/>
          </a:p>
        </p:txBody>
      </p:sp>
      <p:pic>
        <p:nvPicPr>
          <p:cNvPr id="23598"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23600" name="Text Box 48"/>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3605"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p:spPr>
      </p:pic>
      <p:sp>
        <p:nvSpPr>
          <p:cNvPr id="23608"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buFontTx/>
              <a:buNone/>
            </a:pPr>
            <a:r>
              <a:rPr lang="en-GB">
                <a:solidFill>
                  <a:schemeClr val="bg1"/>
                </a:solidFill>
              </a:rPr>
              <a:t>Enabling Grids for E-sciencE</a:t>
            </a:r>
          </a:p>
        </p:txBody>
      </p:sp>
      <p:pic>
        <p:nvPicPr>
          <p:cNvPr id="23611"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p:spPr>
      </p:pic>
      <p:sp>
        <p:nvSpPr>
          <p:cNvPr id="236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buFontTx/>
              <a:buNone/>
            </a:pPr>
            <a:r>
              <a:rPr lang="en-GB" sz="1600" b="1"/>
              <a:t>www.eu-egee.org</a:t>
            </a:r>
          </a:p>
        </p:txBody>
      </p:sp>
      <p:pic>
        <p:nvPicPr>
          <p:cNvPr id="23615" name="Picture 63" descr="InfsoMedia_EN_RGB_Hi"/>
          <p:cNvPicPr>
            <a:picLocks noChangeAspect="1" noChangeArrowheads="1"/>
          </p:cNvPicPr>
          <p:nvPr/>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13550" y="66675"/>
            <a:ext cx="2174875" cy="6359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285750" y="66675"/>
            <a:ext cx="6375400" cy="6359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Τίτλος, Κείμενο και 2 Αντικεί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Τίτλος, Αντικείμενο και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Τίτλος και 4 Αντικείμενα">
    <p:spTree>
      <p:nvGrpSpPr>
        <p:cNvPr id="1" name=""/>
        <p:cNvGrpSpPr/>
        <p:nvPr/>
      </p:nvGrpSpPr>
      <p:grpSpPr>
        <a:xfrm>
          <a:off x="0" y="0"/>
          <a:ext cx="0" cy="0"/>
          <a:chOff x="0" y="0"/>
          <a:chExt cx="0" cy="0"/>
        </a:xfrm>
      </p:grpSpPr>
      <p:sp>
        <p:nvSpPr>
          <p:cNvPr id="2" name="1 - Τίτλος"/>
          <p:cNvSpPr>
            <a:spLocks noGrp="1"/>
          </p:cNvSpPr>
          <p:nvPr>
            <p:ph type="title" sz="quarter"/>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quarter" idx="1"/>
          </p:nvPr>
        </p:nvSpPr>
        <p:spPr>
          <a:xfrm>
            <a:off x="285750" y="996950"/>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285750" y="3787775"/>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περιεχομένου"/>
          <p:cNvSpPr>
            <a:spLocks noGrp="1"/>
          </p:cNvSpPr>
          <p:nvPr>
            <p:ph sz="quarter" idx="4"/>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endParaRPr lang="el-GR"/>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endParaRPr lang="fr-FR">
              <a:solidFill>
                <a:schemeClr val="tx1"/>
              </a:solidFill>
            </a:endParaRPr>
          </a:p>
        </p:txBody>
      </p:sp>
      <p:sp>
        <p:nvSpPr>
          <p:cNvPr id="22638" name="Rectangle 110"/>
          <p:cNvSpPr>
            <a:spLocks noGrp="1" noChangeArrowheads="1"/>
          </p:cNvSpPr>
          <p:nvPr>
            <p:ph type="body" idx="1"/>
          </p:nvPr>
        </p:nvSpPr>
        <p:spPr bwMode="auto">
          <a:xfrm>
            <a:off x="285750" y="996950"/>
            <a:ext cx="8589963" cy="542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spcBef>
                <a:spcPct val="0"/>
              </a:spcBef>
              <a:buClrTx/>
              <a:buFontTx/>
              <a:buNone/>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endParaRPr lang="el-GR"/>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2542"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2664" name="Picture 136" descr="egee"/>
          <p:cNvPicPr>
            <a:picLocks noChangeAspect="1" noChangeArrowheads="1"/>
          </p:cNvPicPr>
          <p:nvPr/>
        </p:nvPicPr>
        <p:blipFill>
          <a:blip r:embed="rId17" cstate="print"/>
          <a:srcRect/>
          <a:stretch>
            <a:fillRect/>
          </a:stretch>
        </p:blipFill>
        <p:spPr bwMode="auto">
          <a:xfrm>
            <a:off x="114300" y="184150"/>
            <a:ext cx="2009775" cy="495300"/>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txStyles>
    <p:titleStyle>
      <a:lvl1pPr algn="r" rtl="0" fontAlgn="base">
        <a:spcBef>
          <a:spcPct val="0"/>
        </a:spcBef>
        <a:spcAft>
          <a:spcPct val="0"/>
        </a:spcAft>
        <a:defRPr sz="3200" b="1">
          <a:solidFill>
            <a:schemeClr val="bg1"/>
          </a:solidFill>
          <a:latin typeface="+mj-lt"/>
          <a:ea typeface="+mj-ea"/>
          <a:cs typeface="+mj-cs"/>
        </a:defRPr>
      </a:lvl1pPr>
      <a:lvl2pPr algn="r" rtl="0" fontAlgn="base">
        <a:spcBef>
          <a:spcPct val="0"/>
        </a:spcBef>
        <a:spcAft>
          <a:spcPct val="0"/>
        </a:spcAft>
        <a:defRPr sz="3200" b="1">
          <a:solidFill>
            <a:schemeClr val="bg1"/>
          </a:solidFill>
          <a:latin typeface="Arial" charset="0"/>
        </a:defRPr>
      </a:lvl2pPr>
      <a:lvl3pPr algn="r" rtl="0" fontAlgn="base">
        <a:spcBef>
          <a:spcPct val="0"/>
        </a:spcBef>
        <a:spcAft>
          <a:spcPct val="0"/>
        </a:spcAft>
        <a:defRPr sz="3200" b="1">
          <a:solidFill>
            <a:schemeClr val="bg1"/>
          </a:solidFill>
          <a:latin typeface="Arial" charset="0"/>
        </a:defRPr>
      </a:lvl3pPr>
      <a:lvl4pPr algn="r" rtl="0" fontAlgn="base">
        <a:spcBef>
          <a:spcPct val="0"/>
        </a:spcBef>
        <a:spcAft>
          <a:spcPct val="0"/>
        </a:spcAft>
        <a:defRPr sz="3200" b="1">
          <a:solidFill>
            <a:schemeClr val="bg1"/>
          </a:solidFill>
          <a:latin typeface="Arial" charset="0"/>
        </a:defRPr>
      </a:lvl4pPr>
      <a:lvl5pPr algn="r" rtl="0" fontAlgn="base">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fontAlgn="base">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fontAlgn="base">
        <a:spcBef>
          <a:spcPct val="20000"/>
        </a:spcBef>
        <a:spcAft>
          <a:spcPct val="0"/>
        </a:spcAft>
        <a:buClr>
          <a:srgbClr val="F1AF00"/>
        </a:buClr>
        <a:buFont typeface="Arial" charset="0"/>
        <a:buChar char="–"/>
        <a:defRPr sz="2100">
          <a:solidFill>
            <a:srgbClr val="00338F"/>
          </a:solidFill>
          <a:latin typeface="+mn-lt"/>
        </a:defRPr>
      </a:lvl2pPr>
      <a:lvl3pPr marL="1143000" indent="-228600" algn="l" rtl="0" fontAlgn="base">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fontAlgn="base">
        <a:spcBef>
          <a:spcPct val="20000"/>
        </a:spcBef>
        <a:spcAft>
          <a:spcPct val="0"/>
        </a:spcAft>
        <a:buClr>
          <a:srgbClr val="F1AF00"/>
        </a:buClr>
        <a:buChar char="•"/>
        <a:defRPr i="1">
          <a:solidFill>
            <a:srgbClr val="00338F"/>
          </a:solidFill>
          <a:latin typeface="+mn-lt"/>
        </a:defRPr>
      </a:lvl4pPr>
      <a:lvl5pPr marL="2057400" indent="-228600" algn="l" rtl="0" fontAlgn="base">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ssiki@cslab.ece.ntua.g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bin"/><Relationship Id="rId7" Type="http://schemas.openxmlformats.org/officeDocument/2006/relationships/image" Target="../media/image19.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cic.gridops.org/index.php?section=home&amp;page=volist#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hyperlink" Target="http://www.ea.com/language.jsp" TargetMode="Externa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u-egee.org/"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goc.grid.sinica.edu.tw/gsta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png"/><Relationship Id="rId9"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hyperlink" Target="https://gus.fzk.de/pages/home.php"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gridportal.hep.ph.ic.ac.uk/rtm/"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hyperlink" Target="http://www.geant2.net/" TargetMode="External"/><Relationship Id="rId7"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europa.eu.int/comm/dgs/information_society/index_en.htm" TargetMode="External"/><Relationship Id="rId5" Type="http://schemas.openxmlformats.org/officeDocument/2006/relationships/image" Target="../media/image50.png"/><Relationship Id="rId4" Type="http://schemas.openxmlformats.org/officeDocument/2006/relationships/hyperlink" Target="http://www.dante.net/?PHPSESSID=259472d00807b96adb6b4083cec63ba3"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egee-see.org/User_documentation.php" TargetMode="External"/><Relationship Id="rId3" Type="http://schemas.openxmlformats.org/officeDocument/2006/relationships/notesSlide" Target="../notesSlides/notesSlide25.xml"/><Relationship Id="rId7" Type="http://schemas.openxmlformats.org/officeDocument/2006/relationships/oleObject" Target="../embeddings/oleObject5.bin"/><Relationship Id="rId12" Type="http://schemas.openxmlformats.org/officeDocument/2006/relationships/hyperlink" Target="http://www.grid.auth.gr/pki/seegrid-ca/" TargetMode="External"/><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hyperlink" Target="https://helpdesk.egee-see.org/index2.php" TargetMode="External"/><Relationship Id="rId5" Type="http://schemas.openxmlformats.org/officeDocument/2006/relationships/oleObject" Target="../embeddings/oleObject3.bin"/><Relationship Id="rId10" Type="http://schemas.openxmlformats.org/officeDocument/2006/relationships/hyperlink" Target="http://wiki.egee-see.org/index.php/SEE-GRID_Wiki" TargetMode="External"/><Relationship Id="rId4" Type="http://schemas.openxmlformats.org/officeDocument/2006/relationships/oleObject" Target="../embeddings/oleObject2.bin"/><Relationship Id="rId9" Type="http://schemas.openxmlformats.org/officeDocument/2006/relationships/hyperlink" Target="https://voms.irb.hr:8443/edg-voms-admin/seegrid/index.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wmf"/><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hyperlink" Target="http://mon.egee-see.org/" TargetMode="External"/><Relationship Id="rId4" Type="http://schemas.openxmlformats.org/officeDocument/2006/relationships/oleObject" Target="../embeddings/oleObject6.bin"/></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2.xml.rels><?xml version="1.0" encoding="UTF-8" standalone="yes"?>
<Relationships xmlns="http://schemas.openxmlformats.org/package/2006/relationships"><Relationship Id="rId3" Type="http://schemas.openxmlformats.org/officeDocument/2006/relationships/hyperlink" Target="http://www.hellasgrid.gr/"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hyperlink" Target="http://www.grid.auth.gr/pki/seegrid-ca/" TargetMode="External"/><Relationship Id="rId7" Type="http://schemas.openxmlformats.org/officeDocument/2006/relationships/image" Target="../media/image61.jpeg"/><Relationship Id="rId12" Type="http://schemas.openxmlformats.org/officeDocument/2006/relationships/image" Target="../media/image66.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mailto:application-support@hellasgrid.gr" TargetMode="External"/><Relationship Id="rId11" Type="http://schemas.openxmlformats.org/officeDocument/2006/relationships/image" Target="../media/image65.png"/><Relationship Id="rId5" Type="http://schemas.openxmlformats.org/officeDocument/2006/relationships/hyperlink" Target="http://hellasgrid-ui.ics.forth.gr/acctROC/" TargetMode="External"/><Relationship Id="rId15" Type="http://schemas.openxmlformats.org/officeDocument/2006/relationships/image" Target="../media/image69.jpeg"/><Relationship Id="rId10" Type="http://schemas.openxmlformats.org/officeDocument/2006/relationships/image" Target="../media/image64.png"/><Relationship Id="rId4" Type="http://schemas.openxmlformats.org/officeDocument/2006/relationships/hyperlink" Target="mailto:user-support@hellasgrid.gr" TargetMode="External"/><Relationship Id="rId9" Type="http://schemas.openxmlformats.org/officeDocument/2006/relationships/image" Target="../media/image63.png"/><Relationship Id="rId14" Type="http://schemas.openxmlformats.org/officeDocument/2006/relationships/image" Target="../media/image68.png"/></Relationships>
</file>

<file path=ppt/slides/_rels/slide4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hyperlink" Target="https://mon.isabella.grnet.gr/sft/lastreport.cgi"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notesSlide" Target="../notesSlides/notesSlide33.xml"/><Relationship Id="rId7" Type="http://schemas.openxmlformats.org/officeDocument/2006/relationships/image" Target="../media/image77.jpeg"/><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76.wmf"/><Relationship Id="rId5" Type="http://schemas.openxmlformats.org/officeDocument/2006/relationships/oleObject" Target="../embeddings/oleObject7.bin"/><Relationship Id="rId4" Type="http://schemas.openxmlformats.org/officeDocument/2006/relationships/image" Target="../media/image7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s://access.hellasgrid.gr/register/registration_form" TargetMode="External"/><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hellasgrid-ui.ics.forth.gr/HG/" TargetMode="External"/><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hyperlink" Target="http://goc.grid-support.ac.uk/gridsite/gocmain/" TargetMode="External"/><Relationship Id="rId3" Type="http://schemas.openxmlformats.org/officeDocument/2006/relationships/hyperlink" Target="http://www.gridforum.org/" TargetMode="External"/><Relationship Id="rId7" Type="http://schemas.openxmlformats.org/officeDocument/2006/relationships/hyperlink" Target="http://goc.grid.sinica.edu.tw/seegridwiki/" TargetMode="External"/><Relationship Id="rId2" Type="http://schemas.openxmlformats.org/officeDocument/2006/relationships/hyperlink" Target="http://gridcafe.web.cern.ch/gridcafe" TargetMode="External"/><Relationship Id="rId1" Type="http://schemas.openxmlformats.org/officeDocument/2006/relationships/slideLayout" Target="../slideLayouts/slideLayout2.xml"/><Relationship Id="rId6" Type="http://schemas.openxmlformats.org/officeDocument/2006/relationships/hyperlink" Target="http://www.globus.org/" TargetMode="External"/><Relationship Id="rId5" Type="http://schemas.openxmlformats.org/officeDocument/2006/relationships/hyperlink" Target="http://public.eu-egee.org/intro/" TargetMode="External"/><Relationship Id="rId4" Type="http://schemas.openxmlformats.org/officeDocument/2006/relationships/hyperlink" Target="http://www.hellasgrid.gr/" TargetMode="External"/><Relationship Id="rId9" Type="http://schemas.openxmlformats.org/officeDocument/2006/relationships/hyperlink" Target="https://edms.cern.ch/file/722398/gLite-3-UserGuide.pdf"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http://glite.web.cern.ch/glite/" TargetMode="External"/><Relationship Id="rId3" Type="http://schemas.openxmlformats.org/officeDocument/2006/relationships/hyperlink" Target="http://www.eu-egee.org/" TargetMode="External"/><Relationship Id="rId7" Type="http://schemas.openxmlformats.org/officeDocument/2006/relationships/hyperlink" Target="http://www.grnet.gr/"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www.hellasgrid.gr/" TargetMode="External"/><Relationship Id="rId11" Type="http://schemas.openxmlformats.org/officeDocument/2006/relationships/hyperlink" Target="http://www.seeren.org/" TargetMode="External"/><Relationship Id="rId5" Type="http://schemas.openxmlformats.org/officeDocument/2006/relationships/hyperlink" Target="http://www.see-grid.org/" TargetMode="External"/><Relationship Id="rId10" Type="http://schemas.openxmlformats.org/officeDocument/2006/relationships/hyperlink" Target="http://goc.grid.sinica.edu.tw/gocwiki/" TargetMode="External"/><Relationship Id="rId4" Type="http://schemas.openxmlformats.org/officeDocument/2006/relationships/hyperlink" Target="http://www.egee-see.org/" TargetMode="External"/><Relationship Id="rId9" Type="http://schemas.openxmlformats.org/officeDocument/2006/relationships/hyperlink" Target="http://goc.grid.sinica.edu.tw/seegridwiki/"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subTitle" idx="1"/>
          </p:nvPr>
        </p:nvSpPr>
        <p:spPr>
          <a:xfrm>
            <a:off x="2090738" y="4258682"/>
            <a:ext cx="6518275" cy="1382713"/>
          </a:xfrm>
          <a:noFill/>
          <a:ln/>
        </p:spPr>
        <p:txBody>
          <a:bodyPr/>
          <a:lstStyle/>
          <a:p>
            <a:pPr>
              <a:lnSpc>
                <a:spcPct val="90000"/>
              </a:lnSpc>
            </a:pPr>
            <a:r>
              <a:rPr lang="en-US" dirty="0" err="1"/>
              <a:t>Athanasia</a:t>
            </a:r>
            <a:r>
              <a:rPr lang="en-US" dirty="0"/>
              <a:t> </a:t>
            </a:r>
            <a:r>
              <a:rPr lang="en-US" dirty="0" err="1"/>
              <a:t>Asiki</a:t>
            </a:r>
            <a:endParaRPr lang="en-US" dirty="0"/>
          </a:p>
          <a:p>
            <a:pPr>
              <a:lnSpc>
                <a:spcPct val="90000"/>
              </a:lnSpc>
            </a:pPr>
            <a:r>
              <a:rPr lang="en-US" dirty="0">
                <a:hlinkClick r:id="rId3"/>
              </a:rPr>
              <a:t>aassiki@cslab.ece.ntua.gr</a:t>
            </a:r>
            <a:endParaRPr lang="en-US" dirty="0"/>
          </a:p>
          <a:p>
            <a:pPr>
              <a:lnSpc>
                <a:spcPct val="90000"/>
              </a:lnSpc>
            </a:pPr>
            <a:r>
              <a:rPr lang="el-GR" dirty="0" err="1"/>
              <a:t>Computing</a:t>
            </a:r>
            <a:r>
              <a:rPr lang="el-GR" dirty="0"/>
              <a:t> </a:t>
            </a:r>
            <a:r>
              <a:rPr lang="el-GR" dirty="0" err="1"/>
              <a:t>Systems</a:t>
            </a:r>
            <a:r>
              <a:rPr lang="el-GR" dirty="0"/>
              <a:t> </a:t>
            </a:r>
            <a:r>
              <a:rPr lang="el-GR" dirty="0" err="1"/>
              <a:t>Laboratory</a:t>
            </a:r>
            <a:r>
              <a:rPr lang="el-GR" dirty="0"/>
              <a:t>, </a:t>
            </a:r>
            <a:endParaRPr lang="en-US" dirty="0"/>
          </a:p>
          <a:p>
            <a:pPr>
              <a:lnSpc>
                <a:spcPct val="90000"/>
              </a:lnSpc>
            </a:pPr>
            <a:r>
              <a:rPr lang="el-GR" dirty="0" err="1"/>
              <a:t>National</a:t>
            </a:r>
            <a:r>
              <a:rPr lang="el-GR" dirty="0"/>
              <a:t> </a:t>
            </a:r>
            <a:r>
              <a:rPr lang="el-GR" dirty="0" err="1"/>
              <a:t>Technical</a:t>
            </a:r>
            <a:r>
              <a:rPr lang="el-GR" dirty="0"/>
              <a:t> </a:t>
            </a:r>
            <a:r>
              <a:rPr lang="el-GR" dirty="0" err="1"/>
              <a:t>University</a:t>
            </a:r>
            <a:r>
              <a:rPr lang="el-GR" dirty="0"/>
              <a:t> </a:t>
            </a:r>
            <a:r>
              <a:rPr lang="el-GR" dirty="0" err="1"/>
              <a:t>of</a:t>
            </a:r>
            <a:r>
              <a:rPr lang="el-GR" dirty="0"/>
              <a:t> </a:t>
            </a:r>
            <a:r>
              <a:rPr lang="el-GR" dirty="0" err="1"/>
              <a:t>Athens</a:t>
            </a:r>
            <a:r>
              <a:rPr lang="el-GR" dirty="0"/>
              <a:t> </a:t>
            </a:r>
            <a:endParaRPr lang="en-US" dirty="0"/>
          </a:p>
        </p:txBody>
      </p:sp>
      <p:sp>
        <p:nvSpPr>
          <p:cNvPr id="149507" name="Rectangle 3"/>
          <p:cNvSpPr>
            <a:spLocks noGrp="1" noChangeArrowheads="1"/>
          </p:cNvSpPr>
          <p:nvPr>
            <p:ph type="ctrTitle"/>
          </p:nvPr>
        </p:nvSpPr>
        <p:spPr>
          <a:xfrm>
            <a:off x="1887538" y="1406525"/>
            <a:ext cx="6615112" cy="2479675"/>
          </a:xfrm>
          <a:noFill/>
          <a:ln/>
        </p:spPr>
        <p:txBody>
          <a:bodyPr/>
          <a:lstStyle/>
          <a:p>
            <a:r>
              <a:rPr lang="el-GR" b="0" dirty="0"/>
              <a:t>Εισαγωγή </a:t>
            </a:r>
            <a:br>
              <a:rPr lang="el-GR" b="0" dirty="0"/>
            </a:br>
            <a:r>
              <a:rPr lang="el-GR" b="0" dirty="0"/>
              <a:t>στ</a:t>
            </a:r>
            <a:r>
              <a:rPr lang="en-US" b="0" dirty="0"/>
              <a:t>o </a:t>
            </a:r>
            <a:r>
              <a:rPr lang="en-US" b="0" dirty="0" err="1" smtClean="0"/>
              <a:t>Grid,EGEE</a:t>
            </a:r>
            <a:r>
              <a:rPr lang="en-US" b="0" dirty="0" smtClean="0"/>
              <a:t> </a:t>
            </a:r>
            <a:r>
              <a:rPr lang="el-GR" b="0" dirty="0"/>
              <a:t>και το </a:t>
            </a:r>
            <a:r>
              <a:rPr lang="en-US" b="0" dirty="0" err="1"/>
              <a:t>HellasGrid</a:t>
            </a:r>
            <a:r>
              <a:rPr lang="en-US" b="0" dirty="0"/>
              <a:t/>
            </a:r>
            <a:br>
              <a:rPr lang="en-US" b="0" dirty="0"/>
            </a:br>
            <a:r>
              <a:rPr lang="en-US" b="0" i="1" dirty="0"/>
              <a:t>Introduction </a:t>
            </a:r>
            <a:r>
              <a:rPr lang="en-US" b="0" i="1" dirty="0" smtClean="0"/>
              <a:t>to Grid, </a:t>
            </a:r>
            <a:r>
              <a:rPr lang="en-US" b="0" i="1" dirty="0"/>
              <a:t>EGEE and </a:t>
            </a:r>
            <a:r>
              <a:rPr lang="en-US" b="0" i="1" dirty="0" err="1"/>
              <a:t>HellasGrid</a:t>
            </a:r>
            <a:endParaRPr lang="el-GR" b="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Why is this  Hard or Different?</a:t>
            </a:r>
            <a:endParaRPr lang="el-GR" dirty="0"/>
          </a:p>
        </p:txBody>
      </p:sp>
      <p:sp>
        <p:nvSpPr>
          <p:cNvPr id="3" name="2 - Θέση περιεχομένου"/>
          <p:cNvSpPr>
            <a:spLocks noGrp="1"/>
          </p:cNvSpPr>
          <p:nvPr>
            <p:ph idx="1"/>
          </p:nvPr>
        </p:nvSpPr>
        <p:spPr/>
        <p:txBody>
          <a:bodyPr/>
          <a:lstStyle/>
          <a:p>
            <a:r>
              <a:rPr lang="en-US" dirty="0" smtClean="0"/>
              <a:t>Lack of central control</a:t>
            </a:r>
          </a:p>
          <a:p>
            <a:pPr lvl="1"/>
            <a:r>
              <a:rPr lang="en-US" dirty="0" smtClean="0"/>
              <a:t>Where things run?</a:t>
            </a:r>
          </a:p>
          <a:p>
            <a:pPr lvl="1"/>
            <a:r>
              <a:rPr lang="en-US" dirty="0" smtClean="0"/>
              <a:t>When jobs run?</a:t>
            </a:r>
          </a:p>
          <a:p>
            <a:pPr lvl="1"/>
            <a:r>
              <a:rPr lang="en-US" dirty="0" smtClean="0"/>
              <a:t>Which are the permissions of each user?</a:t>
            </a:r>
          </a:p>
          <a:p>
            <a:pPr lvl="1"/>
            <a:endParaRPr lang="en-US" dirty="0" smtClean="0"/>
          </a:p>
          <a:p>
            <a:r>
              <a:rPr lang="en-US" dirty="0" smtClean="0"/>
              <a:t>Shared resources</a:t>
            </a:r>
          </a:p>
          <a:p>
            <a:pPr lvl="1"/>
            <a:r>
              <a:rPr lang="en-US" dirty="0" smtClean="0"/>
              <a:t>Variability</a:t>
            </a:r>
          </a:p>
          <a:p>
            <a:pPr lvl="1"/>
            <a:endParaRPr lang="en-US" dirty="0" smtClean="0"/>
          </a:p>
          <a:p>
            <a:r>
              <a:rPr lang="en-US" dirty="0" smtClean="0"/>
              <a:t>Communication and coordination</a:t>
            </a:r>
          </a:p>
          <a:p>
            <a:pPr lvl="1"/>
            <a:r>
              <a:rPr lang="en-US" dirty="0" smtClean="0"/>
              <a:t>Different sites implies  different administration rules, users, institutional goals and other constraints</a:t>
            </a:r>
            <a:endParaRPr lang="el-G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22" name="Group 2"/>
          <p:cNvGrpSpPr>
            <a:grpSpLocks/>
          </p:cNvGrpSpPr>
          <p:nvPr/>
        </p:nvGrpSpPr>
        <p:grpSpPr bwMode="auto">
          <a:xfrm>
            <a:off x="468313" y="1208088"/>
            <a:ext cx="8251825" cy="5649912"/>
            <a:chOff x="278" y="576"/>
            <a:chExt cx="5198" cy="3559"/>
          </a:xfrm>
        </p:grpSpPr>
        <p:grpSp>
          <p:nvGrpSpPr>
            <p:cNvPr id="542723" name="Group 3"/>
            <p:cNvGrpSpPr>
              <a:grpSpLocks/>
            </p:cNvGrpSpPr>
            <p:nvPr/>
          </p:nvGrpSpPr>
          <p:grpSpPr bwMode="auto">
            <a:xfrm>
              <a:off x="1632" y="576"/>
              <a:ext cx="816" cy="3264"/>
              <a:chOff x="2064" y="918"/>
              <a:chExt cx="1630" cy="2669"/>
            </a:xfrm>
          </p:grpSpPr>
          <p:grpSp>
            <p:nvGrpSpPr>
              <p:cNvPr id="542724" name="Group 4"/>
              <p:cNvGrpSpPr>
                <a:grpSpLocks/>
              </p:cNvGrpSpPr>
              <p:nvPr/>
            </p:nvGrpSpPr>
            <p:grpSpPr bwMode="auto">
              <a:xfrm>
                <a:off x="2096" y="941"/>
                <a:ext cx="1567" cy="2646"/>
                <a:chOff x="2096" y="941"/>
                <a:chExt cx="1567" cy="2646"/>
              </a:xfrm>
            </p:grpSpPr>
            <p:sp>
              <p:nvSpPr>
                <p:cNvPr id="542725" name="Rectangle 5"/>
                <p:cNvSpPr>
                  <a:spLocks noChangeArrowheads="1"/>
                </p:cNvSpPr>
                <p:nvPr/>
              </p:nvSpPr>
              <p:spPr bwMode="auto">
                <a:xfrm>
                  <a:off x="3061" y="1239"/>
                  <a:ext cx="580" cy="2348"/>
                </a:xfrm>
                <a:prstGeom prst="rect">
                  <a:avLst/>
                </a:prstGeom>
                <a:solidFill>
                  <a:srgbClr val="E0E0E0"/>
                </a:solidFill>
                <a:ln w="9525">
                  <a:noFill/>
                  <a:miter lim="800000"/>
                  <a:headEnd/>
                  <a:tailEnd/>
                </a:ln>
              </p:spPr>
              <p:txBody>
                <a:bodyPr/>
                <a:lstStyle/>
                <a:p>
                  <a:endParaRPr lang="el-GR"/>
                </a:p>
              </p:txBody>
            </p:sp>
            <p:sp>
              <p:nvSpPr>
                <p:cNvPr id="542726" name="Freeform 6"/>
                <p:cNvSpPr>
                  <a:spLocks/>
                </p:cNvSpPr>
                <p:nvPr/>
              </p:nvSpPr>
              <p:spPr bwMode="auto">
                <a:xfrm>
                  <a:off x="2117" y="941"/>
                  <a:ext cx="944" cy="2643"/>
                </a:xfrm>
                <a:custGeom>
                  <a:avLst/>
                  <a:gdLst/>
                  <a:ahLst/>
                  <a:cxnLst>
                    <a:cxn ang="0">
                      <a:pos x="0" y="2010"/>
                    </a:cxn>
                    <a:cxn ang="0">
                      <a:pos x="944" y="2643"/>
                    </a:cxn>
                    <a:cxn ang="0">
                      <a:pos x="944" y="317"/>
                    </a:cxn>
                    <a:cxn ang="0">
                      <a:pos x="794" y="204"/>
                    </a:cxn>
                    <a:cxn ang="0">
                      <a:pos x="0" y="0"/>
                    </a:cxn>
                    <a:cxn ang="0">
                      <a:pos x="0" y="2010"/>
                    </a:cxn>
                  </a:cxnLst>
                  <a:rect l="0" t="0" r="r" b="b"/>
                  <a:pathLst>
                    <a:path w="944" h="2643">
                      <a:moveTo>
                        <a:pt x="0" y="2010"/>
                      </a:moveTo>
                      <a:lnTo>
                        <a:pt x="944" y="2643"/>
                      </a:lnTo>
                      <a:lnTo>
                        <a:pt x="944" y="317"/>
                      </a:lnTo>
                      <a:lnTo>
                        <a:pt x="794" y="204"/>
                      </a:lnTo>
                      <a:lnTo>
                        <a:pt x="0" y="0"/>
                      </a:lnTo>
                      <a:lnTo>
                        <a:pt x="0" y="2010"/>
                      </a:lnTo>
                      <a:close/>
                    </a:path>
                  </a:pathLst>
                </a:custGeom>
                <a:solidFill>
                  <a:srgbClr val="606060"/>
                </a:solidFill>
                <a:ln w="9525">
                  <a:noFill/>
                  <a:round/>
                  <a:headEnd/>
                  <a:tailEnd/>
                </a:ln>
              </p:spPr>
              <p:txBody>
                <a:bodyPr/>
                <a:lstStyle/>
                <a:p>
                  <a:endParaRPr lang="el-GR"/>
                </a:p>
              </p:txBody>
            </p:sp>
            <p:sp>
              <p:nvSpPr>
                <p:cNvPr id="542727" name="Freeform 7"/>
                <p:cNvSpPr>
                  <a:spLocks/>
                </p:cNvSpPr>
                <p:nvPr/>
              </p:nvSpPr>
              <p:spPr bwMode="auto">
                <a:xfrm>
                  <a:off x="3051" y="1239"/>
                  <a:ext cx="580" cy="267"/>
                </a:xfrm>
                <a:custGeom>
                  <a:avLst/>
                  <a:gdLst/>
                  <a:ahLst/>
                  <a:cxnLst>
                    <a:cxn ang="0">
                      <a:pos x="0" y="0"/>
                    </a:cxn>
                    <a:cxn ang="0">
                      <a:pos x="580" y="0"/>
                    </a:cxn>
                    <a:cxn ang="0">
                      <a:pos x="580" y="267"/>
                    </a:cxn>
                    <a:cxn ang="0">
                      <a:pos x="0" y="126"/>
                    </a:cxn>
                    <a:cxn ang="0">
                      <a:pos x="0" y="0"/>
                    </a:cxn>
                  </a:cxnLst>
                  <a:rect l="0" t="0" r="r" b="b"/>
                  <a:pathLst>
                    <a:path w="580" h="267">
                      <a:moveTo>
                        <a:pt x="0" y="0"/>
                      </a:moveTo>
                      <a:lnTo>
                        <a:pt x="580" y="0"/>
                      </a:lnTo>
                      <a:lnTo>
                        <a:pt x="580" y="267"/>
                      </a:lnTo>
                      <a:lnTo>
                        <a:pt x="0" y="126"/>
                      </a:lnTo>
                      <a:lnTo>
                        <a:pt x="0" y="0"/>
                      </a:lnTo>
                      <a:close/>
                    </a:path>
                  </a:pathLst>
                </a:custGeom>
                <a:solidFill>
                  <a:srgbClr val="808080"/>
                </a:solidFill>
                <a:ln w="9525">
                  <a:noFill/>
                  <a:round/>
                  <a:headEnd/>
                  <a:tailEnd/>
                </a:ln>
              </p:spPr>
              <p:txBody>
                <a:bodyPr/>
                <a:lstStyle/>
                <a:p>
                  <a:endParaRPr lang="el-GR"/>
                </a:p>
              </p:txBody>
            </p:sp>
            <p:sp>
              <p:nvSpPr>
                <p:cNvPr id="542728" name="Rectangle 8"/>
                <p:cNvSpPr>
                  <a:spLocks noChangeArrowheads="1"/>
                </p:cNvSpPr>
                <p:nvPr/>
              </p:nvSpPr>
              <p:spPr bwMode="auto">
                <a:xfrm>
                  <a:off x="3061" y="1584"/>
                  <a:ext cx="282" cy="135"/>
                </a:xfrm>
                <a:prstGeom prst="rect">
                  <a:avLst/>
                </a:prstGeom>
                <a:solidFill>
                  <a:srgbClr val="E00000"/>
                </a:solidFill>
                <a:ln w="9525">
                  <a:noFill/>
                  <a:miter lim="800000"/>
                  <a:headEnd/>
                  <a:tailEnd/>
                </a:ln>
              </p:spPr>
              <p:txBody>
                <a:bodyPr/>
                <a:lstStyle/>
                <a:p>
                  <a:endParaRPr lang="el-GR"/>
                </a:p>
              </p:txBody>
            </p:sp>
            <p:sp>
              <p:nvSpPr>
                <p:cNvPr id="542729" name="Rectangle 9"/>
                <p:cNvSpPr>
                  <a:spLocks noChangeArrowheads="1"/>
                </p:cNvSpPr>
                <p:nvPr/>
              </p:nvSpPr>
              <p:spPr bwMode="auto">
                <a:xfrm>
                  <a:off x="3365" y="1580"/>
                  <a:ext cx="292" cy="139"/>
                </a:xfrm>
                <a:prstGeom prst="rect">
                  <a:avLst/>
                </a:prstGeom>
                <a:solidFill>
                  <a:srgbClr val="E00000"/>
                </a:solidFill>
                <a:ln w="9525">
                  <a:noFill/>
                  <a:miter lim="800000"/>
                  <a:headEnd/>
                  <a:tailEnd/>
                </a:ln>
              </p:spPr>
              <p:txBody>
                <a:bodyPr/>
                <a:lstStyle/>
                <a:p>
                  <a:endParaRPr lang="el-GR"/>
                </a:p>
              </p:txBody>
            </p:sp>
            <p:sp>
              <p:nvSpPr>
                <p:cNvPr id="542730" name="Rectangle 10"/>
                <p:cNvSpPr>
                  <a:spLocks noChangeArrowheads="1"/>
                </p:cNvSpPr>
                <p:nvPr/>
              </p:nvSpPr>
              <p:spPr bwMode="auto">
                <a:xfrm>
                  <a:off x="3209" y="1425"/>
                  <a:ext cx="293" cy="134"/>
                </a:xfrm>
                <a:prstGeom prst="rect">
                  <a:avLst/>
                </a:prstGeom>
                <a:solidFill>
                  <a:srgbClr val="600000"/>
                </a:solidFill>
                <a:ln w="9525">
                  <a:noFill/>
                  <a:miter lim="800000"/>
                  <a:headEnd/>
                  <a:tailEnd/>
                </a:ln>
              </p:spPr>
              <p:txBody>
                <a:bodyPr/>
                <a:lstStyle/>
                <a:p>
                  <a:endParaRPr lang="el-GR"/>
                </a:p>
              </p:txBody>
            </p:sp>
            <p:sp>
              <p:nvSpPr>
                <p:cNvPr id="542731" name="Rectangle 11"/>
                <p:cNvSpPr>
                  <a:spLocks noChangeArrowheads="1"/>
                </p:cNvSpPr>
                <p:nvPr/>
              </p:nvSpPr>
              <p:spPr bwMode="auto">
                <a:xfrm>
                  <a:off x="3512" y="1424"/>
                  <a:ext cx="148" cy="135"/>
                </a:xfrm>
                <a:prstGeom prst="rect">
                  <a:avLst/>
                </a:prstGeom>
                <a:solidFill>
                  <a:srgbClr val="E00000"/>
                </a:solidFill>
                <a:ln w="9525">
                  <a:noFill/>
                  <a:miter lim="800000"/>
                  <a:headEnd/>
                  <a:tailEnd/>
                </a:ln>
              </p:spPr>
              <p:txBody>
                <a:bodyPr/>
                <a:lstStyle/>
                <a:p>
                  <a:endParaRPr lang="el-GR"/>
                </a:p>
              </p:txBody>
            </p:sp>
            <p:sp>
              <p:nvSpPr>
                <p:cNvPr id="542732" name="Rectangle 12"/>
                <p:cNvSpPr>
                  <a:spLocks noChangeArrowheads="1"/>
                </p:cNvSpPr>
                <p:nvPr/>
              </p:nvSpPr>
              <p:spPr bwMode="auto">
                <a:xfrm>
                  <a:off x="3044" y="1424"/>
                  <a:ext cx="149" cy="135"/>
                </a:xfrm>
                <a:prstGeom prst="rect">
                  <a:avLst/>
                </a:prstGeom>
                <a:solidFill>
                  <a:srgbClr val="E00000"/>
                </a:solidFill>
                <a:ln w="9525">
                  <a:noFill/>
                  <a:miter lim="800000"/>
                  <a:headEnd/>
                  <a:tailEnd/>
                </a:ln>
              </p:spPr>
              <p:txBody>
                <a:bodyPr/>
                <a:lstStyle/>
                <a:p>
                  <a:endParaRPr lang="el-GR"/>
                </a:p>
              </p:txBody>
            </p:sp>
            <p:sp>
              <p:nvSpPr>
                <p:cNvPr id="542733" name="Rectangle 13"/>
                <p:cNvSpPr>
                  <a:spLocks noChangeArrowheads="1"/>
                </p:cNvSpPr>
                <p:nvPr/>
              </p:nvSpPr>
              <p:spPr bwMode="auto">
                <a:xfrm>
                  <a:off x="3060" y="1264"/>
                  <a:ext cx="290" cy="140"/>
                </a:xfrm>
                <a:prstGeom prst="rect">
                  <a:avLst/>
                </a:prstGeom>
                <a:solidFill>
                  <a:srgbClr val="E00000"/>
                </a:solidFill>
                <a:ln w="9525">
                  <a:noFill/>
                  <a:miter lim="800000"/>
                  <a:headEnd/>
                  <a:tailEnd/>
                </a:ln>
              </p:spPr>
              <p:txBody>
                <a:bodyPr/>
                <a:lstStyle/>
                <a:p>
                  <a:endParaRPr lang="el-GR"/>
                </a:p>
              </p:txBody>
            </p:sp>
            <p:sp>
              <p:nvSpPr>
                <p:cNvPr id="542734" name="Rectangle 14"/>
                <p:cNvSpPr>
                  <a:spLocks noChangeArrowheads="1"/>
                </p:cNvSpPr>
                <p:nvPr/>
              </p:nvSpPr>
              <p:spPr bwMode="auto">
                <a:xfrm>
                  <a:off x="3371" y="1268"/>
                  <a:ext cx="292" cy="138"/>
                </a:xfrm>
                <a:prstGeom prst="rect">
                  <a:avLst/>
                </a:prstGeom>
                <a:solidFill>
                  <a:srgbClr val="E00000"/>
                </a:solidFill>
                <a:ln w="9525">
                  <a:noFill/>
                  <a:miter lim="800000"/>
                  <a:headEnd/>
                  <a:tailEnd/>
                </a:ln>
              </p:spPr>
              <p:txBody>
                <a:bodyPr/>
                <a:lstStyle/>
                <a:p>
                  <a:endParaRPr lang="el-GR"/>
                </a:p>
              </p:txBody>
            </p:sp>
            <p:sp>
              <p:nvSpPr>
                <p:cNvPr id="542735" name="Rectangle 15"/>
                <p:cNvSpPr>
                  <a:spLocks noChangeArrowheads="1"/>
                </p:cNvSpPr>
                <p:nvPr/>
              </p:nvSpPr>
              <p:spPr bwMode="auto">
                <a:xfrm>
                  <a:off x="3060" y="1896"/>
                  <a:ext cx="280" cy="134"/>
                </a:xfrm>
                <a:prstGeom prst="rect">
                  <a:avLst/>
                </a:prstGeom>
                <a:solidFill>
                  <a:srgbClr val="E00000"/>
                </a:solidFill>
                <a:ln w="9525">
                  <a:noFill/>
                  <a:miter lim="800000"/>
                  <a:headEnd/>
                  <a:tailEnd/>
                </a:ln>
              </p:spPr>
              <p:txBody>
                <a:bodyPr/>
                <a:lstStyle/>
                <a:p>
                  <a:endParaRPr lang="el-GR"/>
                </a:p>
              </p:txBody>
            </p:sp>
            <p:sp>
              <p:nvSpPr>
                <p:cNvPr id="542736" name="Rectangle 16"/>
                <p:cNvSpPr>
                  <a:spLocks noChangeArrowheads="1"/>
                </p:cNvSpPr>
                <p:nvPr/>
              </p:nvSpPr>
              <p:spPr bwMode="auto">
                <a:xfrm>
                  <a:off x="3361" y="1893"/>
                  <a:ext cx="293" cy="138"/>
                </a:xfrm>
                <a:prstGeom prst="rect">
                  <a:avLst/>
                </a:prstGeom>
                <a:solidFill>
                  <a:srgbClr val="E00000"/>
                </a:solidFill>
                <a:ln w="9525">
                  <a:noFill/>
                  <a:miter lim="800000"/>
                  <a:headEnd/>
                  <a:tailEnd/>
                </a:ln>
              </p:spPr>
              <p:txBody>
                <a:bodyPr/>
                <a:lstStyle/>
                <a:p>
                  <a:endParaRPr lang="el-GR"/>
                </a:p>
              </p:txBody>
            </p:sp>
            <p:sp>
              <p:nvSpPr>
                <p:cNvPr id="542737" name="Rectangle 17"/>
                <p:cNvSpPr>
                  <a:spLocks noChangeArrowheads="1"/>
                </p:cNvSpPr>
                <p:nvPr/>
              </p:nvSpPr>
              <p:spPr bwMode="auto">
                <a:xfrm>
                  <a:off x="3206" y="1739"/>
                  <a:ext cx="292" cy="132"/>
                </a:xfrm>
                <a:prstGeom prst="rect">
                  <a:avLst/>
                </a:prstGeom>
                <a:solidFill>
                  <a:srgbClr val="600000"/>
                </a:solidFill>
                <a:ln w="9525">
                  <a:noFill/>
                  <a:miter lim="800000"/>
                  <a:headEnd/>
                  <a:tailEnd/>
                </a:ln>
              </p:spPr>
              <p:txBody>
                <a:bodyPr/>
                <a:lstStyle/>
                <a:p>
                  <a:endParaRPr lang="el-GR"/>
                </a:p>
              </p:txBody>
            </p:sp>
            <p:sp>
              <p:nvSpPr>
                <p:cNvPr id="542738" name="Rectangle 18"/>
                <p:cNvSpPr>
                  <a:spLocks noChangeArrowheads="1"/>
                </p:cNvSpPr>
                <p:nvPr/>
              </p:nvSpPr>
              <p:spPr bwMode="auto">
                <a:xfrm>
                  <a:off x="3509" y="1738"/>
                  <a:ext cx="148" cy="133"/>
                </a:xfrm>
                <a:prstGeom prst="rect">
                  <a:avLst/>
                </a:prstGeom>
                <a:solidFill>
                  <a:srgbClr val="E00000"/>
                </a:solidFill>
                <a:ln w="9525">
                  <a:noFill/>
                  <a:miter lim="800000"/>
                  <a:headEnd/>
                  <a:tailEnd/>
                </a:ln>
              </p:spPr>
              <p:txBody>
                <a:bodyPr/>
                <a:lstStyle/>
                <a:p>
                  <a:endParaRPr lang="el-GR"/>
                </a:p>
              </p:txBody>
            </p:sp>
            <p:sp>
              <p:nvSpPr>
                <p:cNvPr id="542739" name="Rectangle 19"/>
                <p:cNvSpPr>
                  <a:spLocks noChangeArrowheads="1"/>
                </p:cNvSpPr>
                <p:nvPr/>
              </p:nvSpPr>
              <p:spPr bwMode="auto">
                <a:xfrm>
                  <a:off x="3061" y="1738"/>
                  <a:ext cx="127" cy="133"/>
                </a:xfrm>
                <a:prstGeom prst="rect">
                  <a:avLst/>
                </a:prstGeom>
                <a:solidFill>
                  <a:srgbClr val="E00000"/>
                </a:solidFill>
                <a:ln w="9525">
                  <a:noFill/>
                  <a:miter lim="800000"/>
                  <a:headEnd/>
                  <a:tailEnd/>
                </a:ln>
              </p:spPr>
              <p:txBody>
                <a:bodyPr/>
                <a:lstStyle/>
                <a:p>
                  <a:endParaRPr lang="el-GR"/>
                </a:p>
              </p:txBody>
            </p:sp>
            <p:sp>
              <p:nvSpPr>
                <p:cNvPr id="542740" name="Rectangle 20"/>
                <p:cNvSpPr>
                  <a:spLocks noChangeArrowheads="1"/>
                </p:cNvSpPr>
                <p:nvPr/>
              </p:nvSpPr>
              <p:spPr bwMode="auto">
                <a:xfrm>
                  <a:off x="3056" y="2201"/>
                  <a:ext cx="284" cy="134"/>
                </a:xfrm>
                <a:prstGeom prst="rect">
                  <a:avLst/>
                </a:prstGeom>
                <a:solidFill>
                  <a:srgbClr val="E00000"/>
                </a:solidFill>
                <a:ln w="9525">
                  <a:noFill/>
                  <a:miter lim="800000"/>
                  <a:headEnd/>
                  <a:tailEnd/>
                </a:ln>
              </p:spPr>
              <p:txBody>
                <a:bodyPr/>
                <a:lstStyle/>
                <a:p>
                  <a:endParaRPr lang="el-GR"/>
                </a:p>
              </p:txBody>
            </p:sp>
            <p:sp>
              <p:nvSpPr>
                <p:cNvPr id="542741" name="Rectangle 21"/>
                <p:cNvSpPr>
                  <a:spLocks noChangeArrowheads="1"/>
                </p:cNvSpPr>
                <p:nvPr/>
              </p:nvSpPr>
              <p:spPr bwMode="auto">
                <a:xfrm>
                  <a:off x="3361" y="2197"/>
                  <a:ext cx="293" cy="139"/>
                </a:xfrm>
                <a:prstGeom prst="rect">
                  <a:avLst/>
                </a:prstGeom>
                <a:solidFill>
                  <a:srgbClr val="E00000"/>
                </a:solidFill>
                <a:ln w="9525">
                  <a:noFill/>
                  <a:miter lim="800000"/>
                  <a:headEnd/>
                  <a:tailEnd/>
                </a:ln>
              </p:spPr>
              <p:txBody>
                <a:bodyPr/>
                <a:lstStyle/>
                <a:p>
                  <a:endParaRPr lang="el-GR"/>
                </a:p>
              </p:txBody>
            </p:sp>
            <p:sp>
              <p:nvSpPr>
                <p:cNvPr id="542742" name="Rectangle 22"/>
                <p:cNvSpPr>
                  <a:spLocks noChangeArrowheads="1"/>
                </p:cNvSpPr>
                <p:nvPr/>
              </p:nvSpPr>
              <p:spPr bwMode="auto">
                <a:xfrm>
                  <a:off x="3206" y="2044"/>
                  <a:ext cx="292" cy="132"/>
                </a:xfrm>
                <a:prstGeom prst="rect">
                  <a:avLst/>
                </a:prstGeom>
                <a:solidFill>
                  <a:srgbClr val="E00000"/>
                </a:solidFill>
                <a:ln w="9525">
                  <a:noFill/>
                  <a:miter lim="800000"/>
                  <a:headEnd/>
                  <a:tailEnd/>
                </a:ln>
              </p:spPr>
              <p:txBody>
                <a:bodyPr/>
                <a:lstStyle/>
                <a:p>
                  <a:endParaRPr lang="el-GR"/>
                </a:p>
              </p:txBody>
            </p:sp>
            <p:sp>
              <p:nvSpPr>
                <p:cNvPr id="542743" name="Rectangle 23"/>
                <p:cNvSpPr>
                  <a:spLocks noChangeArrowheads="1"/>
                </p:cNvSpPr>
                <p:nvPr/>
              </p:nvSpPr>
              <p:spPr bwMode="auto">
                <a:xfrm>
                  <a:off x="3509" y="2042"/>
                  <a:ext cx="148" cy="134"/>
                </a:xfrm>
                <a:prstGeom prst="rect">
                  <a:avLst/>
                </a:prstGeom>
                <a:solidFill>
                  <a:srgbClr val="600000"/>
                </a:solidFill>
                <a:ln w="9525">
                  <a:noFill/>
                  <a:miter lim="800000"/>
                  <a:headEnd/>
                  <a:tailEnd/>
                </a:ln>
              </p:spPr>
              <p:txBody>
                <a:bodyPr/>
                <a:lstStyle/>
                <a:p>
                  <a:endParaRPr lang="el-GR"/>
                </a:p>
              </p:txBody>
            </p:sp>
            <p:sp>
              <p:nvSpPr>
                <p:cNvPr id="542744" name="Rectangle 24"/>
                <p:cNvSpPr>
                  <a:spLocks noChangeArrowheads="1"/>
                </p:cNvSpPr>
                <p:nvPr/>
              </p:nvSpPr>
              <p:spPr bwMode="auto">
                <a:xfrm>
                  <a:off x="3058" y="2042"/>
                  <a:ext cx="130" cy="134"/>
                </a:xfrm>
                <a:prstGeom prst="rect">
                  <a:avLst/>
                </a:prstGeom>
                <a:solidFill>
                  <a:srgbClr val="E00000"/>
                </a:solidFill>
                <a:ln w="9525">
                  <a:noFill/>
                  <a:miter lim="800000"/>
                  <a:headEnd/>
                  <a:tailEnd/>
                </a:ln>
              </p:spPr>
              <p:txBody>
                <a:bodyPr/>
                <a:lstStyle/>
                <a:p>
                  <a:endParaRPr lang="el-GR"/>
                </a:p>
              </p:txBody>
            </p:sp>
            <p:sp>
              <p:nvSpPr>
                <p:cNvPr id="542745" name="Rectangle 25"/>
                <p:cNvSpPr>
                  <a:spLocks noChangeArrowheads="1"/>
                </p:cNvSpPr>
                <p:nvPr/>
              </p:nvSpPr>
              <p:spPr bwMode="auto">
                <a:xfrm>
                  <a:off x="3060" y="2515"/>
                  <a:ext cx="276" cy="132"/>
                </a:xfrm>
                <a:prstGeom prst="rect">
                  <a:avLst/>
                </a:prstGeom>
                <a:solidFill>
                  <a:srgbClr val="E00000"/>
                </a:solidFill>
                <a:ln w="9525">
                  <a:noFill/>
                  <a:miter lim="800000"/>
                  <a:headEnd/>
                  <a:tailEnd/>
                </a:ln>
              </p:spPr>
              <p:txBody>
                <a:bodyPr/>
                <a:lstStyle/>
                <a:p>
                  <a:endParaRPr lang="el-GR"/>
                </a:p>
              </p:txBody>
            </p:sp>
            <p:sp>
              <p:nvSpPr>
                <p:cNvPr id="542746" name="Rectangle 26"/>
                <p:cNvSpPr>
                  <a:spLocks noChangeArrowheads="1"/>
                </p:cNvSpPr>
                <p:nvPr/>
              </p:nvSpPr>
              <p:spPr bwMode="auto">
                <a:xfrm>
                  <a:off x="3358" y="2511"/>
                  <a:ext cx="292" cy="137"/>
                </a:xfrm>
                <a:prstGeom prst="rect">
                  <a:avLst/>
                </a:prstGeom>
                <a:solidFill>
                  <a:srgbClr val="E00000"/>
                </a:solidFill>
                <a:ln w="9525">
                  <a:noFill/>
                  <a:miter lim="800000"/>
                  <a:headEnd/>
                  <a:tailEnd/>
                </a:ln>
              </p:spPr>
              <p:txBody>
                <a:bodyPr/>
                <a:lstStyle/>
                <a:p>
                  <a:endParaRPr lang="el-GR"/>
                </a:p>
              </p:txBody>
            </p:sp>
            <p:sp>
              <p:nvSpPr>
                <p:cNvPr id="542747" name="Rectangle 27"/>
                <p:cNvSpPr>
                  <a:spLocks noChangeArrowheads="1"/>
                </p:cNvSpPr>
                <p:nvPr/>
              </p:nvSpPr>
              <p:spPr bwMode="auto">
                <a:xfrm>
                  <a:off x="3203" y="2356"/>
                  <a:ext cx="292" cy="134"/>
                </a:xfrm>
                <a:prstGeom prst="rect">
                  <a:avLst/>
                </a:prstGeom>
                <a:solidFill>
                  <a:srgbClr val="600000"/>
                </a:solidFill>
                <a:ln w="9525">
                  <a:noFill/>
                  <a:miter lim="800000"/>
                  <a:headEnd/>
                  <a:tailEnd/>
                </a:ln>
              </p:spPr>
              <p:txBody>
                <a:bodyPr/>
                <a:lstStyle/>
                <a:p>
                  <a:endParaRPr lang="el-GR"/>
                </a:p>
              </p:txBody>
            </p:sp>
            <p:sp>
              <p:nvSpPr>
                <p:cNvPr id="542748" name="Rectangle 28"/>
                <p:cNvSpPr>
                  <a:spLocks noChangeArrowheads="1"/>
                </p:cNvSpPr>
                <p:nvPr/>
              </p:nvSpPr>
              <p:spPr bwMode="auto">
                <a:xfrm>
                  <a:off x="3505" y="2355"/>
                  <a:ext cx="149" cy="135"/>
                </a:xfrm>
                <a:prstGeom prst="rect">
                  <a:avLst/>
                </a:prstGeom>
                <a:solidFill>
                  <a:srgbClr val="E00000"/>
                </a:solidFill>
                <a:ln w="9525">
                  <a:noFill/>
                  <a:miter lim="800000"/>
                  <a:headEnd/>
                  <a:tailEnd/>
                </a:ln>
              </p:spPr>
              <p:txBody>
                <a:bodyPr/>
                <a:lstStyle/>
                <a:p>
                  <a:endParaRPr lang="el-GR"/>
                </a:p>
              </p:txBody>
            </p:sp>
            <p:sp>
              <p:nvSpPr>
                <p:cNvPr id="542749" name="Rectangle 29"/>
                <p:cNvSpPr>
                  <a:spLocks noChangeArrowheads="1"/>
                </p:cNvSpPr>
                <p:nvPr/>
              </p:nvSpPr>
              <p:spPr bwMode="auto">
                <a:xfrm>
                  <a:off x="3061" y="2355"/>
                  <a:ext cx="124" cy="135"/>
                </a:xfrm>
                <a:prstGeom prst="rect">
                  <a:avLst/>
                </a:prstGeom>
                <a:solidFill>
                  <a:srgbClr val="E00000"/>
                </a:solidFill>
                <a:ln w="9525">
                  <a:noFill/>
                  <a:miter lim="800000"/>
                  <a:headEnd/>
                  <a:tailEnd/>
                </a:ln>
              </p:spPr>
              <p:txBody>
                <a:bodyPr/>
                <a:lstStyle/>
                <a:p>
                  <a:endParaRPr lang="el-GR"/>
                </a:p>
              </p:txBody>
            </p:sp>
            <p:sp>
              <p:nvSpPr>
                <p:cNvPr id="542750" name="Rectangle 30"/>
                <p:cNvSpPr>
                  <a:spLocks noChangeArrowheads="1"/>
                </p:cNvSpPr>
                <p:nvPr/>
              </p:nvSpPr>
              <p:spPr bwMode="auto">
                <a:xfrm>
                  <a:off x="3058" y="2823"/>
                  <a:ext cx="285" cy="131"/>
                </a:xfrm>
                <a:prstGeom prst="rect">
                  <a:avLst/>
                </a:prstGeom>
                <a:solidFill>
                  <a:srgbClr val="E00000"/>
                </a:solidFill>
                <a:ln w="9525">
                  <a:noFill/>
                  <a:miter lim="800000"/>
                  <a:headEnd/>
                  <a:tailEnd/>
                </a:ln>
              </p:spPr>
              <p:txBody>
                <a:bodyPr/>
                <a:lstStyle/>
                <a:p>
                  <a:endParaRPr lang="el-GR"/>
                </a:p>
              </p:txBody>
            </p:sp>
            <p:sp>
              <p:nvSpPr>
                <p:cNvPr id="542751" name="Rectangle 31"/>
                <p:cNvSpPr>
                  <a:spLocks noChangeArrowheads="1"/>
                </p:cNvSpPr>
                <p:nvPr/>
              </p:nvSpPr>
              <p:spPr bwMode="auto">
                <a:xfrm>
                  <a:off x="3365" y="2819"/>
                  <a:ext cx="292" cy="139"/>
                </a:xfrm>
                <a:prstGeom prst="rect">
                  <a:avLst/>
                </a:prstGeom>
                <a:solidFill>
                  <a:srgbClr val="E00000"/>
                </a:solidFill>
                <a:ln w="9525">
                  <a:noFill/>
                  <a:miter lim="800000"/>
                  <a:headEnd/>
                  <a:tailEnd/>
                </a:ln>
              </p:spPr>
              <p:txBody>
                <a:bodyPr/>
                <a:lstStyle/>
                <a:p>
                  <a:endParaRPr lang="el-GR"/>
                </a:p>
              </p:txBody>
            </p:sp>
            <p:sp>
              <p:nvSpPr>
                <p:cNvPr id="542752" name="Rectangle 32"/>
                <p:cNvSpPr>
                  <a:spLocks noChangeArrowheads="1"/>
                </p:cNvSpPr>
                <p:nvPr/>
              </p:nvSpPr>
              <p:spPr bwMode="auto">
                <a:xfrm>
                  <a:off x="3209" y="2664"/>
                  <a:ext cx="293" cy="134"/>
                </a:xfrm>
                <a:prstGeom prst="rect">
                  <a:avLst/>
                </a:prstGeom>
                <a:solidFill>
                  <a:srgbClr val="E00000"/>
                </a:solidFill>
                <a:ln w="9525">
                  <a:noFill/>
                  <a:miter lim="800000"/>
                  <a:headEnd/>
                  <a:tailEnd/>
                </a:ln>
              </p:spPr>
              <p:txBody>
                <a:bodyPr/>
                <a:lstStyle/>
                <a:p>
                  <a:endParaRPr lang="el-GR"/>
                </a:p>
              </p:txBody>
            </p:sp>
            <p:sp>
              <p:nvSpPr>
                <p:cNvPr id="542753" name="Rectangle 33"/>
                <p:cNvSpPr>
                  <a:spLocks noChangeArrowheads="1"/>
                </p:cNvSpPr>
                <p:nvPr/>
              </p:nvSpPr>
              <p:spPr bwMode="auto">
                <a:xfrm>
                  <a:off x="3512" y="2663"/>
                  <a:ext cx="148" cy="135"/>
                </a:xfrm>
                <a:prstGeom prst="rect">
                  <a:avLst/>
                </a:prstGeom>
                <a:solidFill>
                  <a:srgbClr val="E00000"/>
                </a:solidFill>
                <a:ln w="9525">
                  <a:noFill/>
                  <a:miter lim="800000"/>
                  <a:headEnd/>
                  <a:tailEnd/>
                </a:ln>
              </p:spPr>
              <p:txBody>
                <a:bodyPr/>
                <a:lstStyle/>
                <a:p>
                  <a:endParaRPr lang="el-GR"/>
                </a:p>
              </p:txBody>
            </p:sp>
            <p:sp>
              <p:nvSpPr>
                <p:cNvPr id="542754" name="Rectangle 34"/>
                <p:cNvSpPr>
                  <a:spLocks noChangeArrowheads="1"/>
                </p:cNvSpPr>
                <p:nvPr/>
              </p:nvSpPr>
              <p:spPr bwMode="auto">
                <a:xfrm>
                  <a:off x="3056" y="3135"/>
                  <a:ext cx="284" cy="134"/>
                </a:xfrm>
                <a:prstGeom prst="rect">
                  <a:avLst/>
                </a:prstGeom>
                <a:solidFill>
                  <a:srgbClr val="600000"/>
                </a:solidFill>
                <a:ln w="9525">
                  <a:noFill/>
                  <a:miter lim="800000"/>
                  <a:headEnd/>
                  <a:tailEnd/>
                </a:ln>
              </p:spPr>
              <p:txBody>
                <a:bodyPr/>
                <a:lstStyle/>
                <a:p>
                  <a:endParaRPr lang="el-GR"/>
                </a:p>
              </p:txBody>
            </p:sp>
            <p:sp>
              <p:nvSpPr>
                <p:cNvPr id="542755" name="Rectangle 35"/>
                <p:cNvSpPr>
                  <a:spLocks noChangeArrowheads="1"/>
                </p:cNvSpPr>
                <p:nvPr/>
              </p:nvSpPr>
              <p:spPr bwMode="auto">
                <a:xfrm>
                  <a:off x="3361" y="3132"/>
                  <a:ext cx="293" cy="138"/>
                </a:xfrm>
                <a:prstGeom prst="rect">
                  <a:avLst/>
                </a:prstGeom>
                <a:solidFill>
                  <a:srgbClr val="E00000"/>
                </a:solidFill>
                <a:ln w="9525">
                  <a:noFill/>
                  <a:miter lim="800000"/>
                  <a:headEnd/>
                  <a:tailEnd/>
                </a:ln>
              </p:spPr>
              <p:txBody>
                <a:bodyPr/>
                <a:lstStyle/>
                <a:p>
                  <a:endParaRPr lang="el-GR"/>
                </a:p>
              </p:txBody>
            </p:sp>
            <p:sp>
              <p:nvSpPr>
                <p:cNvPr id="542756" name="Rectangle 36"/>
                <p:cNvSpPr>
                  <a:spLocks noChangeArrowheads="1"/>
                </p:cNvSpPr>
                <p:nvPr/>
              </p:nvSpPr>
              <p:spPr bwMode="auto">
                <a:xfrm>
                  <a:off x="3206" y="2977"/>
                  <a:ext cx="292" cy="133"/>
                </a:xfrm>
                <a:prstGeom prst="rect">
                  <a:avLst/>
                </a:prstGeom>
                <a:solidFill>
                  <a:srgbClr val="600000"/>
                </a:solidFill>
                <a:ln w="9525">
                  <a:noFill/>
                  <a:miter lim="800000"/>
                  <a:headEnd/>
                  <a:tailEnd/>
                </a:ln>
              </p:spPr>
              <p:txBody>
                <a:bodyPr/>
                <a:lstStyle/>
                <a:p>
                  <a:endParaRPr lang="el-GR"/>
                </a:p>
              </p:txBody>
            </p:sp>
            <p:sp>
              <p:nvSpPr>
                <p:cNvPr id="542757" name="Rectangle 37"/>
                <p:cNvSpPr>
                  <a:spLocks noChangeArrowheads="1"/>
                </p:cNvSpPr>
                <p:nvPr/>
              </p:nvSpPr>
              <p:spPr bwMode="auto">
                <a:xfrm>
                  <a:off x="3509" y="2975"/>
                  <a:ext cx="148" cy="135"/>
                </a:xfrm>
                <a:prstGeom prst="rect">
                  <a:avLst/>
                </a:prstGeom>
                <a:solidFill>
                  <a:srgbClr val="E00000"/>
                </a:solidFill>
                <a:ln w="9525">
                  <a:noFill/>
                  <a:miter lim="800000"/>
                  <a:headEnd/>
                  <a:tailEnd/>
                </a:ln>
              </p:spPr>
              <p:txBody>
                <a:bodyPr/>
                <a:lstStyle/>
                <a:p>
                  <a:endParaRPr lang="el-GR"/>
                </a:p>
              </p:txBody>
            </p:sp>
            <p:sp>
              <p:nvSpPr>
                <p:cNvPr id="542758" name="Rectangle 38"/>
                <p:cNvSpPr>
                  <a:spLocks noChangeArrowheads="1"/>
                </p:cNvSpPr>
                <p:nvPr/>
              </p:nvSpPr>
              <p:spPr bwMode="auto">
                <a:xfrm>
                  <a:off x="3061" y="2975"/>
                  <a:ext cx="127" cy="135"/>
                </a:xfrm>
                <a:prstGeom prst="rect">
                  <a:avLst/>
                </a:prstGeom>
                <a:solidFill>
                  <a:srgbClr val="E00000"/>
                </a:solidFill>
                <a:ln w="9525">
                  <a:noFill/>
                  <a:miter lim="800000"/>
                  <a:headEnd/>
                  <a:tailEnd/>
                </a:ln>
              </p:spPr>
              <p:txBody>
                <a:bodyPr/>
                <a:lstStyle/>
                <a:p>
                  <a:endParaRPr lang="el-GR"/>
                </a:p>
              </p:txBody>
            </p:sp>
            <p:sp>
              <p:nvSpPr>
                <p:cNvPr id="542759" name="Rectangle 39"/>
                <p:cNvSpPr>
                  <a:spLocks noChangeArrowheads="1"/>
                </p:cNvSpPr>
                <p:nvPr/>
              </p:nvSpPr>
              <p:spPr bwMode="auto">
                <a:xfrm>
                  <a:off x="3060" y="3440"/>
                  <a:ext cx="280" cy="134"/>
                </a:xfrm>
                <a:prstGeom prst="rect">
                  <a:avLst/>
                </a:prstGeom>
                <a:solidFill>
                  <a:srgbClr val="E00000"/>
                </a:solidFill>
                <a:ln w="9525">
                  <a:noFill/>
                  <a:miter lim="800000"/>
                  <a:headEnd/>
                  <a:tailEnd/>
                </a:ln>
              </p:spPr>
              <p:txBody>
                <a:bodyPr/>
                <a:lstStyle/>
                <a:p>
                  <a:endParaRPr lang="el-GR"/>
                </a:p>
              </p:txBody>
            </p:sp>
            <p:sp>
              <p:nvSpPr>
                <p:cNvPr id="542760" name="Rectangle 40"/>
                <p:cNvSpPr>
                  <a:spLocks noChangeArrowheads="1"/>
                </p:cNvSpPr>
                <p:nvPr/>
              </p:nvSpPr>
              <p:spPr bwMode="auto">
                <a:xfrm>
                  <a:off x="3361" y="3436"/>
                  <a:ext cx="293" cy="139"/>
                </a:xfrm>
                <a:prstGeom prst="rect">
                  <a:avLst/>
                </a:prstGeom>
                <a:solidFill>
                  <a:srgbClr val="400000"/>
                </a:solidFill>
                <a:ln w="9525">
                  <a:noFill/>
                  <a:miter lim="800000"/>
                  <a:headEnd/>
                  <a:tailEnd/>
                </a:ln>
              </p:spPr>
              <p:txBody>
                <a:bodyPr/>
                <a:lstStyle/>
                <a:p>
                  <a:endParaRPr lang="el-GR"/>
                </a:p>
              </p:txBody>
            </p:sp>
            <p:sp>
              <p:nvSpPr>
                <p:cNvPr id="542761" name="Rectangle 41"/>
                <p:cNvSpPr>
                  <a:spLocks noChangeArrowheads="1"/>
                </p:cNvSpPr>
                <p:nvPr/>
              </p:nvSpPr>
              <p:spPr bwMode="auto">
                <a:xfrm>
                  <a:off x="3206" y="3283"/>
                  <a:ext cx="292" cy="132"/>
                </a:xfrm>
                <a:prstGeom prst="rect">
                  <a:avLst/>
                </a:prstGeom>
                <a:solidFill>
                  <a:srgbClr val="600000"/>
                </a:solidFill>
                <a:ln w="9525">
                  <a:noFill/>
                  <a:miter lim="800000"/>
                  <a:headEnd/>
                  <a:tailEnd/>
                </a:ln>
              </p:spPr>
              <p:txBody>
                <a:bodyPr/>
                <a:lstStyle/>
                <a:p>
                  <a:endParaRPr lang="el-GR"/>
                </a:p>
              </p:txBody>
            </p:sp>
            <p:sp>
              <p:nvSpPr>
                <p:cNvPr id="542762" name="Rectangle 42"/>
                <p:cNvSpPr>
                  <a:spLocks noChangeArrowheads="1"/>
                </p:cNvSpPr>
                <p:nvPr/>
              </p:nvSpPr>
              <p:spPr bwMode="auto">
                <a:xfrm>
                  <a:off x="3509" y="3281"/>
                  <a:ext cx="148" cy="134"/>
                </a:xfrm>
                <a:prstGeom prst="rect">
                  <a:avLst/>
                </a:prstGeom>
                <a:solidFill>
                  <a:srgbClr val="E00000"/>
                </a:solidFill>
                <a:ln w="9525">
                  <a:noFill/>
                  <a:miter lim="800000"/>
                  <a:headEnd/>
                  <a:tailEnd/>
                </a:ln>
              </p:spPr>
              <p:txBody>
                <a:bodyPr/>
                <a:lstStyle/>
                <a:p>
                  <a:endParaRPr lang="el-GR"/>
                </a:p>
              </p:txBody>
            </p:sp>
            <p:sp>
              <p:nvSpPr>
                <p:cNvPr id="542763" name="Rectangle 43"/>
                <p:cNvSpPr>
                  <a:spLocks noChangeArrowheads="1"/>
                </p:cNvSpPr>
                <p:nvPr/>
              </p:nvSpPr>
              <p:spPr bwMode="auto">
                <a:xfrm>
                  <a:off x="3058" y="3281"/>
                  <a:ext cx="130" cy="134"/>
                </a:xfrm>
                <a:prstGeom prst="rect">
                  <a:avLst/>
                </a:prstGeom>
                <a:solidFill>
                  <a:srgbClr val="E00000"/>
                </a:solidFill>
                <a:ln w="9525">
                  <a:noFill/>
                  <a:miter lim="800000"/>
                  <a:headEnd/>
                  <a:tailEnd/>
                </a:ln>
              </p:spPr>
              <p:txBody>
                <a:bodyPr/>
                <a:lstStyle/>
                <a:p>
                  <a:endParaRPr lang="el-GR"/>
                </a:p>
              </p:txBody>
            </p:sp>
            <p:sp>
              <p:nvSpPr>
                <p:cNvPr id="542764" name="Freeform 44"/>
                <p:cNvSpPr>
                  <a:spLocks/>
                </p:cNvSpPr>
                <p:nvPr/>
              </p:nvSpPr>
              <p:spPr bwMode="auto">
                <a:xfrm>
                  <a:off x="2984" y="3396"/>
                  <a:ext cx="78" cy="169"/>
                </a:xfrm>
                <a:custGeom>
                  <a:avLst/>
                  <a:gdLst/>
                  <a:ahLst/>
                  <a:cxnLst>
                    <a:cxn ang="0">
                      <a:pos x="78" y="44"/>
                    </a:cxn>
                    <a:cxn ang="0">
                      <a:pos x="78" y="169"/>
                    </a:cxn>
                    <a:cxn ang="0">
                      <a:pos x="0" y="121"/>
                    </a:cxn>
                    <a:cxn ang="0">
                      <a:pos x="0" y="0"/>
                    </a:cxn>
                    <a:cxn ang="0">
                      <a:pos x="78" y="44"/>
                    </a:cxn>
                  </a:cxnLst>
                  <a:rect l="0" t="0" r="r" b="b"/>
                  <a:pathLst>
                    <a:path w="78" h="169">
                      <a:moveTo>
                        <a:pt x="78" y="44"/>
                      </a:moveTo>
                      <a:lnTo>
                        <a:pt x="78" y="169"/>
                      </a:lnTo>
                      <a:lnTo>
                        <a:pt x="0" y="121"/>
                      </a:lnTo>
                      <a:lnTo>
                        <a:pt x="0" y="0"/>
                      </a:lnTo>
                      <a:lnTo>
                        <a:pt x="78" y="44"/>
                      </a:lnTo>
                      <a:close/>
                    </a:path>
                  </a:pathLst>
                </a:custGeom>
                <a:solidFill>
                  <a:srgbClr val="800000"/>
                </a:solidFill>
                <a:ln w="9525">
                  <a:noFill/>
                  <a:round/>
                  <a:headEnd/>
                  <a:tailEnd/>
                </a:ln>
              </p:spPr>
              <p:txBody>
                <a:bodyPr/>
                <a:lstStyle/>
                <a:p>
                  <a:endParaRPr lang="el-GR"/>
                </a:p>
              </p:txBody>
            </p:sp>
            <p:sp>
              <p:nvSpPr>
                <p:cNvPr id="542765" name="Freeform 45"/>
                <p:cNvSpPr>
                  <a:spLocks/>
                </p:cNvSpPr>
                <p:nvPr/>
              </p:nvSpPr>
              <p:spPr bwMode="auto">
                <a:xfrm>
                  <a:off x="2728" y="3221"/>
                  <a:ext cx="240" cy="289"/>
                </a:xfrm>
                <a:custGeom>
                  <a:avLst/>
                  <a:gdLst/>
                  <a:ahLst/>
                  <a:cxnLst>
                    <a:cxn ang="0">
                      <a:pos x="240" y="163"/>
                    </a:cxn>
                    <a:cxn ang="0">
                      <a:pos x="240" y="289"/>
                    </a:cxn>
                    <a:cxn ang="0">
                      <a:pos x="0" y="124"/>
                    </a:cxn>
                    <a:cxn ang="0">
                      <a:pos x="0" y="0"/>
                    </a:cxn>
                    <a:cxn ang="0">
                      <a:pos x="240" y="163"/>
                    </a:cxn>
                  </a:cxnLst>
                  <a:rect l="0" t="0" r="r" b="b"/>
                  <a:pathLst>
                    <a:path w="240" h="289">
                      <a:moveTo>
                        <a:pt x="240" y="163"/>
                      </a:moveTo>
                      <a:lnTo>
                        <a:pt x="240" y="289"/>
                      </a:lnTo>
                      <a:lnTo>
                        <a:pt x="0" y="124"/>
                      </a:lnTo>
                      <a:lnTo>
                        <a:pt x="0" y="0"/>
                      </a:lnTo>
                      <a:lnTo>
                        <a:pt x="240" y="163"/>
                      </a:lnTo>
                      <a:close/>
                    </a:path>
                  </a:pathLst>
                </a:custGeom>
                <a:solidFill>
                  <a:srgbClr val="400000"/>
                </a:solidFill>
                <a:ln w="9525">
                  <a:noFill/>
                  <a:round/>
                  <a:headEnd/>
                  <a:tailEnd/>
                </a:ln>
              </p:spPr>
              <p:txBody>
                <a:bodyPr/>
                <a:lstStyle/>
                <a:p>
                  <a:endParaRPr lang="el-GR"/>
                </a:p>
              </p:txBody>
            </p:sp>
            <p:sp>
              <p:nvSpPr>
                <p:cNvPr id="542766" name="Freeform 46"/>
                <p:cNvSpPr>
                  <a:spLocks/>
                </p:cNvSpPr>
                <p:nvPr/>
              </p:nvSpPr>
              <p:spPr bwMode="auto">
                <a:xfrm>
                  <a:off x="2477" y="3059"/>
                  <a:ext cx="239" cy="277"/>
                </a:xfrm>
                <a:custGeom>
                  <a:avLst/>
                  <a:gdLst/>
                  <a:ahLst/>
                  <a:cxnLst>
                    <a:cxn ang="0">
                      <a:pos x="239" y="160"/>
                    </a:cxn>
                    <a:cxn ang="0">
                      <a:pos x="239" y="277"/>
                    </a:cxn>
                    <a:cxn ang="0">
                      <a:pos x="0" y="117"/>
                    </a:cxn>
                    <a:cxn ang="0">
                      <a:pos x="0" y="0"/>
                    </a:cxn>
                    <a:cxn ang="0">
                      <a:pos x="239" y="160"/>
                    </a:cxn>
                  </a:cxnLst>
                  <a:rect l="0" t="0" r="r" b="b"/>
                  <a:pathLst>
                    <a:path w="239" h="277">
                      <a:moveTo>
                        <a:pt x="239" y="160"/>
                      </a:moveTo>
                      <a:lnTo>
                        <a:pt x="239" y="277"/>
                      </a:lnTo>
                      <a:lnTo>
                        <a:pt x="0" y="117"/>
                      </a:lnTo>
                      <a:lnTo>
                        <a:pt x="0" y="0"/>
                      </a:lnTo>
                      <a:lnTo>
                        <a:pt x="239" y="160"/>
                      </a:lnTo>
                      <a:close/>
                    </a:path>
                  </a:pathLst>
                </a:custGeom>
                <a:solidFill>
                  <a:srgbClr val="800000"/>
                </a:solidFill>
                <a:ln w="9525">
                  <a:noFill/>
                  <a:round/>
                  <a:headEnd/>
                  <a:tailEnd/>
                </a:ln>
              </p:spPr>
              <p:txBody>
                <a:bodyPr/>
                <a:lstStyle/>
                <a:p>
                  <a:endParaRPr lang="el-GR"/>
                </a:p>
              </p:txBody>
            </p:sp>
            <p:sp>
              <p:nvSpPr>
                <p:cNvPr id="542767" name="Freeform 47"/>
                <p:cNvSpPr>
                  <a:spLocks/>
                </p:cNvSpPr>
                <p:nvPr/>
              </p:nvSpPr>
              <p:spPr bwMode="auto">
                <a:xfrm>
                  <a:off x="2226" y="2895"/>
                  <a:ext cx="239" cy="272"/>
                </a:xfrm>
                <a:custGeom>
                  <a:avLst/>
                  <a:gdLst/>
                  <a:ahLst/>
                  <a:cxnLst>
                    <a:cxn ang="0">
                      <a:pos x="239" y="156"/>
                    </a:cxn>
                    <a:cxn ang="0">
                      <a:pos x="239" y="272"/>
                    </a:cxn>
                    <a:cxn ang="0">
                      <a:pos x="0" y="115"/>
                    </a:cxn>
                    <a:cxn ang="0">
                      <a:pos x="0" y="0"/>
                    </a:cxn>
                    <a:cxn ang="0">
                      <a:pos x="239" y="156"/>
                    </a:cxn>
                  </a:cxnLst>
                  <a:rect l="0" t="0" r="r" b="b"/>
                  <a:pathLst>
                    <a:path w="239" h="272">
                      <a:moveTo>
                        <a:pt x="239" y="156"/>
                      </a:moveTo>
                      <a:lnTo>
                        <a:pt x="239" y="272"/>
                      </a:lnTo>
                      <a:lnTo>
                        <a:pt x="0" y="115"/>
                      </a:lnTo>
                      <a:lnTo>
                        <a:pt x="0" y="0"/>
                      </a:lnTo>
                      <a:lnTo>
                        <a:pt x="239" y="156"/>
                      </a:lnTo>
                      <a:close/>
                    </a:path>
                  </a:pathLst>
                </a:custGeom>
                <a:solidFill>
                  <a:srgbClr val="600000"/>
                </a:solidFill>
                <a:ln w="9525">
                  <a:noFill/>
                  <a:round/>
                  <a:headEnd/>
                  <a:tailEnd/>
                </a:ln>
              </p:spPr>
              <p:txBody>
                <a:bodyPr/>
                <a:lstStyle/>
                <a:p>
                  <a:endParaRPr lang="el-GR"/>
                </a:p>
              </p:txBody>
            </p:sp>
            <p:sp>
              <p:nvSpPr>
                <p:cNvPr id="542768" name="Freeform 48"/>
                <p:cNvSpPr>
                  <a:spLocks/>
                </p:cNvSpPr>
                <p:nvPr/>
              </p:nvSpPr>
              <p:spPr bwMode="auto">
                <a:xfrm>
                  <a:off x="2096" y="2808"/>
                  <a:ext cx="118" cy="193"/>
                </a:xfrm>
                <a:custGeom>
                  <a:avLst/>
                  <a:gdLst/>
                  <a:ahLst/>
                  <a:cxnLst>
                    <a:cxn ang="0">
                      <a:pos x="118" y="78"/>
                    </a:cxn>
                    <a:cxn ang="0">
                      <a:pos x="118" y="193"/>
                    </a:cxn>
                    <a:cxn ang="0">
                      <a:pos x="0" y="110"/>
                    </a:cxn>
                    <a:cxn ang="0">
                      <a:pos x="0" y="0"/>
                    </a:cxn>
                    <a:cxn ang="0">
                      <a:pos x="118" y="78"/>
                    </a:cxn>
                  </a:cxnLst>
                  <a:rect l="0" t="0" r="r" b="b"/>
                  <a:pathLst>
                    <a:path w="118" h="193">
                      <a:moveTo>
                        <a:pt x="118" y="78"/>
                      </a:moveTo>
                      <a:lnTo>
                        <a:pt x="118" y="193"/>
                      </a:lnTo>
                      <a:lnTo>
                        <a:pt x="0" y="110"/>
                      </a:lnTo>
                      <a:lnTo>
                        <a:pt x="0" y="0"/>
                      </a:lnTo>
                      <a:lnTo>
                        <a:pt x="118" y="78"/>
                      </a:lnTo>
                      <a:close/>
                    </a:path>
                  </a:pathLst>
                </a:custGeom>
                <a:solidFill>
                  <a:srgbClr val="800000"/>
                </a:solidFill>
                <a:ln w="9525">
                  <a:noFill/>
                  <a:round/>
                  <a:headEnd/>
                  <a:tailEnd/>
                </a:ln>
              </p:spPr>
              <p:txBody>
                <a:bodyPr/>
                <a:lstStyle/>
                <a:p>
                  <a:endParaRPr lang="el-GR"/>
                </a:p>
              </p:txBody>
            </p:sp>
            <p:sp>
              <p:nvSpPr>
                <p:cNvPr id="542769" name="Freeform 49"/>
                <p:cNvSpPr>
                  <a:spLocks/>
                </p:cNvSpPr>
                <p:nvPr/>
              </p:nvSpPr>
              <p:spPr bwMode="auto">
                <a:xfrm>
                  <a:off x="2984" y="1247"/>
                  <a:ext cx="78" cy="149"/>
                </a:xfrm>
                <a:custGeom>
                  <a:avLst/>
                  <a:gdLst/>
                  <a:ahLst/>
                  <a:cxnLst>
                    <a:cxn ang="0">
                      <a:pos x="78" y="18"/>
                    </a:cxn>
                    <a:cxn ang="0">
                      <a:pos x="78" y="149"/>
                    </a:cxn>
                    <a:cxn ang="0">
                      <a:pos x="0" y="122"/>
                    </a:cxn>
                    <a:cxn ang="0">
                      <a:pos x="0" y="0"/>
                    </a:cxn>
                    <a:cxn ang="0">
                      <a:pos x="78" y="18"/>
                    </a:cxn>
                  </a:cxnLst>
                  <a:rect l="0" t="0" r="r" b="b"/>
                  <a:pathLst>
                    <a:path w="78" h="149">
                      <a:moveTo>
                        <a:pt x="78" y="18"/>
                      </a:moveTo>
                      <a:lnTo>
                        <a:pt x="78" y="149"/>
                      </a:lnTo>
                      <a:lnTo>
                        <a:pt x="0" y="122"/>
                      </a:lnTo>
                      <a:lnTo>
                        <a:pt x="0" y="0"/>
                      </a:lnTo>
                      <a:lnTo>
                        <a:pt x="78" y="18"/>
                      </a:lnTo>
                      <a:close/>
                    </a:path>
                  </a:pathLst>
                </a:custGeom>
                <a:solidFill>
                  <a:srgbClr val="800000"/>
                </a:solidFill>
                <a:ln w="9525">
                  <a:noFill/>
                  <a:round/>
                  <a:headEnd/>
                  <a:tailEnd/>
                </a:ln>
              </p:spPr>
              <p:txBody>
                <a:bodyPr/>
                <a:lstStyle/>
                <a:p>
                  <a:endParaRPr lang="el-GR"/>
                </a:p>
              </p:txBody>
            </p:sp>
            <p:sp>
              <p:nvSpPr>
                <p:cNvPr id="542770" name="Freeform 50"/>
                <p:cNvSpPr>
                  <a:spLocks/>
                </p:cNvSpPr>
                <p:nvPr/>
              </p:nvSpPr>
              <p:spPr bwMode="auto">
                <a:xfrm>
                  <a:off x="2728" y="1162"/>
                  <a:ext cx="240" cy="202"/>
                </a:xfrm>
                <a:custGeom>
                  <a:avLst/>
                  <a:gdLst/>
                  <a:ahLst/>
                  <a:cxnLst>
                    <a:cxn ang="0">
                      <a:pos x="240" y="78"/>
                    </a:cxn>
                    <a:cxn ang="0">
                      <a:pos x="240" y="202"/>
                    </a:cxn>
                    <a:cxn ang="0">
                      <a:pos x="0" y="122"/>
                    </a:cxn>
                    <a:cxn ang="0">
                      <a:pos x="0" y="0"/>
                    </a:cxn>
                    <a:cxn ang="0">
                      <a:pos x="240" y="78"/>
                    </a:cxn>
                  </a:cxnLst>
                  <a:rect l="0" t="0" r="r" b="b"/>
                  <a:pathLst>
                    <a:path w="240" h="202">
                      <a:moveTo>
                        <a:pt x="240" y="78"/>
                      </a:moveTo>
                      <a:lnTo>
                        <a:pt x="240" y="202"/>
                      </a:lnTo>
                      <a:lnTo>
                        <a:pt x="0" y="122"/>
                      </a:lnTo>
                      <a:lnTo>
                        <a:pt x="0" y="0"/>
                      </a:lnTo>
                      <a:lnTo>
                        <a:pt x="240" y="78"/>
                      </a:lnTo>
                      <a:close/>
                    </a:path>
                  </a:pathLst>
                </a:custGeom>
                <a:solidFill>
                  <a:srgbClr val="600000"/>
                </a:solidFill>
                <a:ln w="9525">
                  <a:noFill/>
                  <a:round/>
                  <a:headEnd/>
                  <a:tailEnd/>
                </a:ln>
              </p:spPr>
              <p:txBody>
                <a:bodyPr/>
                <a:lstStyle/>
                <a:p>
                  <a:endParaRPr lang="el-GR"/>
                </a:p>
              </p:txBody>
            </p:sp>
            <p:sp>
              <p:nvSpPr>
                <p:cNvPr id="542771" name="Freeform 51"/>
                <p:cNvSpPr>
                  <a:spLocks/>
                </p:cNvSpPr>
                <p:nvPr/>
              </p:nvSpPr>
              <p:spPr bwMode="auto">
                <a:xfrm>
                  <a:off x="2477" y="1079"/>
                  <a:ext cx="239" cy="197"/>
                </a:xfrm>
                <a:custGeom>
                  <a:avLst/>
                  <a:gdLst/>
                  <a:ahLst/>
                  <a:cxnLst>
                    <a:cxn ang="0">
                      <a:pos x="239" y="78"/>
                    </a:cxn>
                    <a:cxn ang="0">
                      <a:pos x="239" y="197"/>
                    </a:cxn>
                    <a:cxn ang="0">
                      <a:pos x="0" y="117"/>
                    </a:cxn>
                    <a:cxn ang="0">
                      <a:pos x="0" y="0"/>
                    </a:cxn>
                    <a:cxn ang="0">
                      <a:pos x="239" y="78"/>
                    </a:cxn>
                  </a:cxnLst>
                  <a:rect l="0" t="0" r="r" b="b"/>
                  <a:pathLst>
                    <a:path w="239" h="197">
                      <a:moveTo>
                        <a:pt x="239" y="78"/>
                      </a:moveTo>
                      <a:lnTo>
                        <a:pt x="239" y="197"/>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2" name="Freeform 52"/>
                <p:cNvSpPr>
                  <a:spLocks/>
                </p:cNvSpPr>
                <p:nvPr/>
              </p:nvSpPr>
              <p:spPr bwMode="auto">
                <a:xfrm>
                  <a:off x="2226" y="996"/>
                  <a:ext cx="239" cy="194"/>
                </a:xfrm>
                <a:custGeom>
                  <a:avLst/>
                  <a:gdLst/>
                  <a:ahLst/>
                  <a:cxnLst>
                    <a:cxn ang="0">
                      <a:pos x="239" y="78"/>
                    </a:cxn>
                    <a:cxn ang="0">
                      <a:pos x="238" y="194"/>
                    </a:cxn>
                    <a:cxn ang="0">
                      <a:pos x="0" y="117"/>
                    </a:cxn>
                    <a:cxn ang="0">
                      <a:pos x="0" y="0"/>
                    </a:cxn>
                    <a:cxn ang="0">
                      <a:pos x="239" y="78"/>
                    </a:cxn>
                  </a:cxnLst>
                  <a:rect l="0" t="0" r="r" b="b"/>
                  <a:pathLst>
                    <a:path w="239" h="194">
                      <a:moveTo>
                        <a:pt x="239" y="78"/>
                      </a:moveTo>
                      <a:lnTo>
                        <a:pt x="238" y="194"/>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3" name="Freeform 53"/>
                <p:cNvSpPr>
                  <a:spLocks/>
                </p:cNvSpPr>
                <p:nvPr/>
              </p:nvSpPr>
              <p:spPr bwMode="auto">
                <a:xfrm>
                  <a:off x="2096" y="957"/>
                  <a:ext cx="118" cy="150"/>
                </a:xfrm>
                <a:custGeom>
                  <a:avLst/>
                  <a:gdLst/>
                  <a:ahLst/>
                  <a:cxnLst>
                    <a:cxn ang="0">
                      <a:pos x="118" y="34"/>
                    </a:cxn>
                    <a:cxn ang="0">
                      <a:pos x="118" y="150"/>
                    </a:cxn>
                    <a:cxn ang="0">
                      <a:pos x="0" y="112"/>
                    </a:cxn>
                    <a:cxn ang="0">
                      <a:pos x="0" y="0"/>
                    </a:cxn>
                    <a:cxn ang="0">
                      <a:pos x="118" y="34"/>
                    </a:cxn>
                  </a:cxnLst>
                  <a:rect l="0" t="0" r="r" b="b"/>
                  <a:pathLst>
                    <a:path w="118" h="150">
                      <a:moveTo>
                        <a:pt x="118" y="34"/>
                      </a:moveTo>
                      <a:lnTo>
                        <a:pt x="118" y="150"/>
                      </a:lnTo>
                      <a:lnTo>
                        <a:pt x="0" y="112"/>
                      </a:lnTo>
                      <a:lnTo>
                        <a:pt x="0" y="0"/>
                      </a:lnTo>
                      <a:lnTo>
                        <a:pt x="118" y="34"/>
                      </a:lnTo>
                      <a:close/>
                    </a:path>
                  </a:pathLst>
                </a:custGeom>
                <a:solidFill>
                  <a:srgbClr val="400000"/>
                </a:solidFill>
                <a:ln w="9525">
                  <a:noFill/>
                  <a:round/>
                  <a:headEnd/>
                  <a:tailEnd/>
                </a:ln>
              </p:spPr>
              <p:txBody>
                <a:bodyPr/>
                <a:lstStyle/>
                <a:p>
                  <a:endParaRPr lang="el-GR"/>
                </a:p>
              </p:txBody>
            </p:sp>
            <p:sp>
              <p:nvSpPr>
                <p:cNvPr id="542774" name="Freeform 54"/>
                <p:cNvSpPr>
                  <a:spLocks/>
                </p:cNvSpPr>
                <p:nvPr/>
              </p:nvSpPr>
              <p:spPr bwMode="auto">
                <a:xfrm>
                  <a:off x="2728" y="1454"/>
                  <a:ext cx="240" cy="217"/>
                </a:xfrm>
                <a:custGeom>
                  <a:avLst/>
                  <a:gdLst/>
                  <a:ahLst/>
                  <a:cxnLst>
                    <a:cxn ang="0">
                      <a:pos x="240" y="91"/>
                    </a:cxn>
                    <a:cxn ang="0">
                      <a:pos x="240" y="217"/>
                    </a:cxn>
                    <a:cxn ang="0">
                      <a:pos x="0" y="122"/>
                    </a:cxn>
                    <a:cxn ang="0">
                      <a:pos x="0" y="0"/>
                    </a:cxn>
                    <a:cxn ang="0">
                      <a:pos x="240" y="91"/>
                    </a:cxn>
                  </a:cxnLst>
                  <a:rect l="0" t="0" r="r" b="b"/>
                  <a:pathLst>
                    <a:path w="240" h="217">
                      <a:moveTo>
                        <a:pt x="240" y="91"/>
                      </a:moveTo>
                      <a:lnTo>
                        <a:pt x="240" y="217"/>
                      </a:lnTo>
                      <a:lnTo>
                        <a:pt x="0" y="122"/>
                      </a:lnTo>
                      <a:lnTo>
                        <a:pt x="0" y="0"/>
                      </a:lnTo>
                      <a:lnTo>
                        <a:pt x="240" y="91"/>
                      </a:lnTo>
                      <a:close/>
                    </a:path>
                  </a:pathLst>
                </a:custGeom>
                <a:solidFill>
                  <a:srgbClr val="800000"/>
                </a:solidFill>
                <a:ln w="9525">
                  <a:noFill/>
                  <a:round/>
                  <a:headEnd/>
                  <a:tailEnd/>
                </a:ln>
              </p:spPr>
              <p:txBody>
                <a:bodyPr/>
                <a:lstStyle/>
                <a:p>
                  <a:endParaRPr lang="el-GR"/>
                </a:p>
              </p:txBody>
            </p:sp>
            <p:sp>
              <p:nvSpPr>
                <p:cNvPr id="542775" name="Freeform 55"/>
                <p:cNvSpPr>
                  <a:spLocks/>
                </p:cNvSpPr>
                <p:nvPr/>
              </p:nvSpPr>
              <p:spPr bwMode="auto">
                <a:xfrm>
                  <a:off x="2477" y="1363"/>
                  <a:ext cx="239" cy="209"/>
                </a:xfrm>
                <a:custGeom>
                  <a:avLst/>
                  <a:gdLst/>
                  <a:ahLst/>
                  <a:cxnLst>
                    <a:cxn ang="0">
                      <a:pos x="239" y="91"/>
                    </a:cxn>
                    <a:cxn ang="0">
                      <a:pos x="239" y="209"/>
                    </a:cxn>
                    <a:cxn ang="0">
                      <a:pos x="0" y="118"/>
                    </a:cxn>
                    <a:cxn ang="0">
                      <a:pos x="0" y="0"/>
                    </a:cxn>
                    <a:cxn ang="0">
                      <a:pos x="239" y="91"/>
                    </a:cxn>
                  </a:cxnLst>
                  <a:rect l="0" t="0" r="r" b="b"/>
                  <a:pathLst>
                    <a:path w="239" h="209">
                      <a:moveTo>
                        <a:pt x="239" y="91"/>
                      </a:moveTo>
                      <a:lnTo>
                        <a:pt x="239" y="209"/>
                      </a:lnTo>
                      <a:lnTo>
                        <a:pt x="0" y="118"/>
                      </a:lnTo>
                      <a:lnTo>
                        <a:pt x="0" y="0"/>
                      </a:lnTo>
                      <a:lnTo>
                        <a:pt x="239" y="91"/>
                      </a:lnTo>
                      <a:close/>
                    </a:path>
                  </a:pathLst>
                </a:custGeom>
                <a:solidFill>
                  <a:srgbClr val="600000"/>
                </a:solidFill>
                <a:ln w="9525">
                  <a:noFill/>
                  <a:round/>
                  <a:headEnd/>
                  <a:tailEnd/>
                </a:ln>
              </p:spPr>
              <p:txBody>
                <a:bodyPr/>
                <a:lstStyle/>
                <a:p>
                  <a:endParaRPr lang="el-GR"/>
                </a:p>
              </p:txBody>
            </p:sp>
            <p:sp>
              <p:nvSpPr>
                <p:cNvPr id="542776" name="Freeform 56"/>
                <p:cNvSpPr>
                  <a:spLocks/>
                </p:cNvSpPr>
                <p:nvPr/>
              </p:nvSpPr>
              <p:spPr bwMode="auto">
                <a:xfrm>
                  <a:off x="2226" y="1268"/>
                  <a:ext cx="239" cy="206"/>
                </a:xfrm>
                <a:custGeom>
                  <a:avLst/>
                  <a:gdLst/>
                  <a:ahLst/>
                  <a:cxnLst>
                    <a:cxn ang="0">
                      <a:pos x="239" y="90"/>
                    </a:cxn>
                    <a:cxn ang="0">
                      <a:pos x="239" y="206"/>
                    </a:cxn>
                    <a:cxn ang="0">
                      <a:pos x="0" y="115"/>
                    </a:cxn>
                    <a:cxn ang="0">
                      <a:pos x="0" y="0"/>
                    </a:cxn>
                    <a:cxn ang="0">
                      <a:pos x="239" y="90"/>
                    </a:cxn>
                  </a:cxnLst>
                  <a:rect l="0" t="0" r="r" b="b"/>
                  <a:pathLst>
                    <a:path w="239" h="206">
                      <a:moveTo>
                        <a:pt x="239" y="90"/>
                      </a:moveTo>
                      <a:lnTo>
                        <a:pt x="239" y="206"/>
                      </a:lnTo>
                      <a:lnTo>
                        <a:pt x="0" y="115"/>
                      </a:lnTo>
                      <a:lnTo>
                        <a:pt x="0" y="0"/>
                      </a:lnTo>
                      <a:lnTo>
                        <a:pt x="239" y="90"/>
                      </a:lnTo>
                      <a:close/>
                    </a:path>
                  </a:pathLst>
                </a:custGeom>
                <a:solidFill>
                  <a:srgbClr val="400000"/>
                </a:solidFill>
                <a:ln w="9525">
                  <a:noFill/>
                  <a:round/>
                  <a:headEnd/>
                  <a:tailEnd/>
                </a:ln>
              </p:spPr>
              <p:txBody>
                <a:bodyPr/>
                <a:lstStyle/>
                <a:p>
                  <a:endParaRPr lang="el-GR"/>
                </a:p>
              </p:txBody>
            </p:sp>
            <p:sp>
              <p:nvSpPr>
                <p:cNvPr id="542777" name="Freeform 57"/>
                <p:cNvSpPr>
                  <a:spLocks/>
                </p:cNvSpPr>
                <p:nvPr/>
              </p:nvSpPr>
              <p:spPr bwMode="auto">
                <a:xfrm>
                  <a:off x="2096" y="1223"/>
                  <a:ext cx="118" cy="156"/>
                </a:xfrm>
                <a:custGeom>
                  <a:avLst/>
                  <a:gdLst/>
                  <a:ahLst/>
                  <a:cxnLst>
                    <a:cxn ang="0">
                      <a:pos x="118" y="42"/>
                    </a:cxn>
                    <a:cxn ang="0">
                      <a:pos x="118" y="156"/>
                    </a:cxn>
                    <a:cxn ang="0">
                      <a:pos x="0" y="111"/>
                    </a:cxn>
                    <a:cxn ang="0">
                      <a:pos x="0" y="0"/>
                    </a:cxn>
                    <a:cxn ang="0">
                      <a:pos x="118" y="42"/>
                    </a:cxn>
                  </a:cxnLst>
                  <a:rect l="0" t="0" r="r" b="b"/>
                  <a:pathLst>
                    <a:path w="118" h="156">
                      <a:moveTo>
                        <a:pt x="118" y="42"/>
                      </a:moveTo>
                      <a:lnTo>
                        <a:pt x="118" y="156"/>
                      </a:lnTo>
                      <a:lnTo>
                        <a:pt x="0" y="111"/>
                      </a:lnTo>
                      <a:lnTo>
                        <a:pt x="0" y="0"/>
                      </a:lnTo>
                      <a:lnTo>
                        <a:pt x="118" y="42"/>
                      </a:lnTo>
                      <a:close/>
                    </a:path>
                  </a:pathLst>
                </a:custGeom>
                <a:solidFill>
                  <a:srgbClr val="800000"/>
                </a:solidFill>
                <a:ln w="9525">
                  <a:noFill/>
                  <a:round/>
                  <a:headEnd/>
                  <a:tailEnd/>
                </a:ln>
              </p:spPr>
              <p:txBody>
                <a:bodyPr/>
                <a:lstStyle/>
                <a:p>
                  <a:endParaRPr lang="el-GR"/>
                </a:p>
              </p:txBody>
            </p:sp>
            <p:sp>
              <p:nvSpPr>
                <p:cNvPr id="542778" name="Freeform 58"/>
                <p:cNvSpPr>
                  <a:spLocks/>
                </p:cNvSpPr>
                <p:nvPr/>
              </p:nvSpPr>
              <p:spPr bwMode="auto">
                <a:xfrm>
                  <a:off x="2984" y="1862"/>
                  <a:ext cx="78" cy="159"/>
                </a:xfrm>
                <a:custGeom>
                  <a:avLst/>
                  <a:gdLst/>
                  <a:ahLst/>
                  <a:cxnLst>
                    <a:cxn ang="0">
                      <a:pos x="78" y="30"/>
                    </a:cxn>
                    <a:cxn ang="0">
                      <a:pos x="78" y="159"/>
                    </a:cxn>
                    <a:cxn ang="0">
                      <a:pos x="0" y="124"/>
                    </a:cxn>
                    <a:cxn ang="0">
                      <a:pos x="0" y="0"/>
                    </a:cxn>
                    <a:cxn ang="0">
                      <a:pos x="78" y="30"/>
                    </a:cxn>
                  </a:cxnLst>
                  <a:rect l="0" t="0" r="r" b="b"/>
                  <a:pathLst>
                    <a:path w="78" h="159">
                      <a:moveTo>
                        <a:pt x="78" y="30"/>
                      </a:moveTo>
                      <a:lnTo>
                        <a:pt x="78" y="159"/>
                      </a:lnTo>
                      <a:lnTo>
                        <a:pt x="0" y="124"/>
                      </a:lnTo>
                      <a:lnTo>
                        <a:pt x="0" y="0"/>
                      </a:lnTo>
                      <a:lnTo>
                        <a:pt x="78" y="30"/>
                      </a:lnTo>
                      <a:close/>
                    </a:path>
                  </a:pathLst>
                </a:custGeom>
                <a:solidFill>
                  <a:srgbClr val="800000"/>
                </a:solidFill>
                <a:ln w="9525">
                  <a:noFill/>
                  <a:round/>
                  <a:headEnd/>
                  <a:tailEnd/>
                </a:ln>
              </p:spPr>
              <p:txBody>
                <a:bodyPr/>
                <a:lstStyle/>
                <a:p>
                  <a:endParaRPr lang="el-GR"/>
                </a:p>
              </p:txBody>
            </p:sp>
            <p:sp>
              <p:nvSpPr>
                <p:cNvPr id="542779" name="Freeform 59"/>
                <p:cNvSpPr>
                  <a:spLocks/>
                </p:cNvSpPr>
                <p:nvPr/>
              </p:nvSpPr>
              <p:spPr bwMode="auto">
                <a:xfrm>
                  <a:off x="2728" y="1750"/>
                  <a:ext cx="240" cy="227"/>
                </a:xfrm>
                <a:custGeom>
                  <a:avLst/>
                  <a:gdLst/>
                  <a:ahLst/>
                  <a:cxnLst>
                    <a:cxn ang="0">
                      <a:pos x="240" y="101"/>
                    </a:cxn>
                    <a:cxn ang="0">
                      <a:pos x="240" y="227"/>
                    </a:cxn>
                    <a:cxn ang="0">
                      <a:pos x="0" y="122"/>
                    </a:cxn>
                    <a:cxn ang="0">
                      <a:pos x="0" y="0"/>
                    </a:cxn>
                    <a:cxn ang="0">
                      <a:pos x="240" y="101"/>
                    </a:cxn>
                  </a:cxnLst>
                  <a:rect l="0" t="0" r="r" b="b"/>
                  <a:pathLst>
                    <a:path w="240" h="227">
                      <a:moveTo>
                        <a:pt x="240" y="101"/>
                      </a:moveTo>
                      <a:lnTo>
                        <a:pt x="240" y="227"/>
                      </a:lnTo>
                      <a:lnTo>
                        <a:pt x="0" y="122"/>
                      </a:lnTo>
                      <a:lnTo>
                        <a:pt x="0" y="0"/>
                      </a:lnTo>
                      <a:lnTo>
                        <a:pt x="240" y="101"/>
                      </a:lnTo>
                      <a:close/>
                    </a:path>
                  </a:pathLst>
                </a:custGeom>
                <a:solidFill>
                  <a:srgbClr val="600000"/>
                </a:solidFill>
                <a:ln w="9525">
                  <a:noFill/>
                  <a:round/>
                  <a:headEnd/>
                  <a:tailEnd/>
                </a:ln>
              </p:spPr>
              <p:txBody>
                <a:bodyPr/>
                <a:lstStyle/>
                <a:p>
                  <a:endParaRPr lang="el-GR"/>
                </a:p>
              </p:txBody>
            </p:sp>
            <p:sp>
              <p:nvSpPr>
                <p:cNvPr id="542780" name="Freeform 60"/>
                <p:cNvSpPr>
                  <a:spLocks/>
                </p:cNvSpPr>
                <p:nvPr/>
              </p:nvSpPr>
              <p:spPr bwMode="auto">
                <a:xfrm>
                  <a:off x="2477" y="1642"/>
                  <a:ext cx="239" cy="223"/>
                </a:xfrm>
                <a:custGeom>
                  <a:avLst/>
                  <a:gdLst/>
                  <a:ahLst/>
                  <a:cxnLst>
                    <a:cxn ang="0">
                      <a:pos x="239" y="106"/>
                    </a:cxn>
                    <a:cxn ang="0">
                      <a:pos x="239" y="223"/>
                    </a:cxn>
                    <a:cxn ang="0">
                      <a:pos x="0" y="117"/>
                    </a:cxn>
                    <a:cxn ang="0">
                      <a:pos x="0" y="0"/>
                    </a:cxn>
                    <a:cxn ang="0">
                      <a:pos x="239" y="106"/>
                    </a:cxn>
                  </a:cxnLst>
                  <a:rect l="0" t="0" r="r" b="b"/>
                  <a:pathLst>
                    <a:path w="239" h="223">
                      <a:moveTo>
                        <a:pt x="239" y="106"/>
                      </a:moveTo>
                      <a:lnTo>
                        <a:pt x="239" y="223"/>
                      </a:lnTo>
                      <a:lnTo>
                        <a:pt x="0" y="117"/>
                      </a:lnTo>
                      <a:lnTo>
                        <a:pt x="0" y="0"/>
                      </a:lnTo>
                      <a:lnTo>
                        <a:pt x="239" y="106"/>
                      </a:lnTo>
                      <a:close/>
                    </a:path>
                  </a:pathLst>
                </a:custGeom>
                <a:solidFill>
                  <a:srgbClr val="800000"/>
                </a:solidFill>
                <a:ln w="9525">
                  <a:noFill/>
                  <a:round/>
                  <a:headEnd/>
                  <a:tailEnd/>
                </a:ln>
              </p:spPr>
              <p:txBody>
                <a:bodyPr/>
                <a:lstStyle/>
                <a:p>
                  <a:endParaRPr lang="el-GR"/>
                </a:p>
              </p:txBody>
            </p:sp>
            <p:sp>
              <p:nvSpPr>
                <p:cNvPr id="542781" name="Freeform 61"/>
                <p:cNvSpPr>
                  <a:spLocks/>
                </p:cNvSpPr>
                <p:nvPr/>
              </p:nvSpPr>
              <p:spPr bwMode="auto">
                <a:xfrm>
                  <a:off x="2226" y="1538"/>
                  <a:ext cx="239" cy="219"/>
                </a:xfrm>
                <a:custGeom>
                  <a:avLst/>
                  <a:gdLst/>
                  <a:ahLst/>
                  <a:cxnLst>
                    <a:cxn ang="0">
                      <a:pos x="239" y="104"/>
                    </a:cxn>
                    <a:cxn ang="0">
                      <a:pos x="239" y="219"/>
                    </a:cxn>
                    <a:cxn ang="0">
                      <a:pos x="0" y="117"/>
                    </a:cxn>
                    <a:cxn ang="0">
                      <a:pos x="0" y="0"/>
                    </a:cxn>
                    <a:cxn ang="0">
                      <a:pos x="239" y="104"/>
                    </a:cxn>
                  </a:cxnLst>
                  <a:rect l="0" t="0" r="r" b="b"/>
                  <a:pathLst>
                    <a:path w="239" h="219">
                      <a:moveTo>
                        <a:pt x="239" y="104"/>
                      </a:moveTo>
                      <a:lnTo>
                        <a:pt x="239" y="219"/>
                      </a:lnTo>
                      <a:lnTo>
                        <a:pt x="0" y="117"/>
                      </a:lnTo>
                      <a:lnTo>
                        <a:pt x="0" y="0"/>
                      </a:lnTo>
                      <a:lnTo>
                        <a:pt x="239" y="104"/>
                      </a:lnTo>
                      <a:close/>
                    </a:path>
                  </a:pathLst>
                </a:custGeom>
                <a:solidFill>
                  <a:srgbClr val="600000"/>
                </a:solidFill>
                <a:ln w="9525">
                  <a:noFill/>
                  <a:round/>
                  <a:headEnd/>
                  <a:tailEnd/>
                </a:ln>
              </p:spPr>
              <p:txBody>
                <a:bodyPr/>
                <a:lstStyle/>
                <a:p>
                  <a:endParaRPr lang="el-GR"/>
                </a:p>
              </p:txBody>
            </p:sp>
            <p:sp>
              <p:nvSpPr>
                <p:cNvPr id="542782" name="Freeform 62"/>
                <p:cNvSpPr>
                  <a:spLocks/>
                </p:cNvSpPr>
                <p:nvPr/>
              </p:nvSpPr>
              <p:spPr bwMode="auto">
                <a:xfrm>
                  <a:off x="2096" y="1486"/>
                  <a:ext cx="118" cy="163"/>
                </a:xfrm>
                <a:custGeom>
                  <a:avLst/>
                  <a:gdLst/>
                  <a:ahLst/>
                  <a:cxnLst>
                    <a:cxn ang="0">
                      <a:pos x="118" y="47"/>
                    </a:cxn>
                    <a:cxn ang="0">
                      <a:pos x="118" y="163"/>
                    </a:cxn>
                    <a:cxn ang="0">
                      <a:pos x="0" y="111"/>
                    </a:cxn>
                    <a:cxn ang="0">
                      <a:pos x="0" y="0"/>
                    </a:cxn>
                    <a:cxn ang="0">
                      <a:pos x="118" y="47"/>
                    </a:cxn>
                  </a:cxnLst>
                  <a:rect l="0" t="0" r="r" b="b"/>
                  <a:pathLst>
                    <a:path w="118" h="163">
                      <a:moveTo>
                        <a:pt x="118" y="47"/>
                      </a:moveTo>
                      <a:lnTo>
                        <a:pt x="118" y="163"/>
                      </a:lnTo>
                      <a:lnTo>
                        <a:pt x="0" y="111"/>
                      </a:lnTo>
                      <a:lnTo>
                        <a:pt x="0" y="0"/>
                      </a:lnTo>
                      <a:lnTo>
                        <a:pt x="118" y="47"/>
                      </a:lnTo>
                      <a:close/>
                    </a:path>
                  </a:pathLst>
                </a:custGeom>
                <a:solidFill>
                  <a:srgbClr val="800000"/>
                </a:solidFill>
                <a:ln w="9525">
                  <a:noFill/>
                  <a:round/>
                  <a:headEnd/>
                  <a:tailEnd/>
                </a:ln>
              </p:spPr>
              <p:txBody>
                <a:bodyPr/>
                <a:lstStyle/>
                <a:p>
                  <a:endParaRPr lang="el-GR"/>
                </a:p>
              </p:txBody>
            </p:sp>
            <p:sp>
              <p:nvSpPr>
                <p:cNvPr id="542783" name="Freeform 63"/>
                <p:cNvSpPr>
                  <a:spLocks/>
                </p:cNvSpPr>
                <p:nvPr/>
              </p:nvSpPr>
              <p:spPr bwMode="auto">
                <a:xfrm>
                  <a:off x="2984" y="2162"/>
                  <a:ext cx="75" cy="164"/>
                </a:xfrm>
                <a:custGeom>
                  <a:avLst/>
                  <a:gdLst/>
                  <a:ahLst/>
                  <a:cxnLst>
                    <a:cxn ang="0">
                      <a:pos x="75" y="39"/>
                    </a:cxn>
                    <a:cxn ang="0">
                      <a:pos x="75" y="164"/>
                    </a:cxn>
                    <a:cxn ang="0">
                      <a:pos x="0" y="129"/>
                    </a:cxn>
                    <a:cxn ang="0">
                      <a:pos x="0" y="0"/>
                    </a:cxn>
                    <a:cxn ang="0">
                      <a:pos x="75" y="39"/>
                    </a:cxn>
                  </a:cxnLst>
                  <a:rect l="0" t="0" r="r" b="b"/>
                  <a:pathLst>
                    <a:path w="75" h="164">
                      <a:moveTo>
                        <a:pt x="75" y="39"/>
                      </a:moveTo>
                      <a:lnTo>
                        <a:pt x="75" y="164"/>
                      </a:lnTo>
                      <a:lnTo>
                        <a:pt x="0" y="129"/>
                      </a:lnTo>
                      <a:lnTo>
                        <a:pt x="0" y="0"/>
                      </a:lnTo>
                      <a:lnTo>
                        <a:pt x="75" y="39"/>
                      </a:lnTo>
                      <a:close/>
                    </a:path>
                  </a:pathLst>
                </a:custGeom>
                <a:solidFill>
                  <a:srgbClr val="800000"/>
                </a:solidFill>
                <a:ln w="9525">
                  <a:noFill/>
                  <a:round/>
                  <a:headEnd/>
                  <a:tailEnd/>
                </a:ln>
              </p:spPr>
              <p:txBody>
                <a:bodyPr/>
                <a:lstStyle/>
                <a:p>
                  <a:endParaRPr lang="el-GR"/>
                </a:p>
              </p:txBody>
            </p:sp>
            <p:sp>
              <p:nvSpPr>
                <p:cNvPr id="542784" name="Freeform 64"/>
                <p:cNvSpPr>
                  <a:spLocks/>
                </p:cNvSpPr>
                <p:nvPr/>
              </p:nvSpPr>
              <p:spPr bwMode="auto">
                <a:xfrm>
                  <a:off x="2728" y="2045"/>
                  <a:ext cx="240" cy="236"/>
                </a:xfrm>
                <a:custGeom>
                  <a:avLst/>
                  <a:gdLst/>
                  <a:ahLst/>
                  <a:cxnLst>
                    <a:cxn ang="0">
                      <a:pos x="240" y="111"/>
                    </a:cxn>
                    <a:cxn ang="0">
                      <a:pos x="240" y="236"/>
                    </a:cxn>
                    <a:cxn ang="0">
                      <a:pos x="0" y="121"/>
                    </a:cxn>
                    <a:cxn ang="0">
                      <a:pos x="0" y="0"/>
                    </a:cxn>
                    <a:cxn ang="0">
                      <a:pos x="240" y="111"/>
                    </a:cxn>
                  </a:cxnLst>
                  <a:rect l="0" t="0" r="r" b="b"/>
                  <a:pathLst>
                    <a:path w="240" h="236">
                      <a:moveTo>
                        <a:pt x="240" y="111"/>
                      </a:moveTo>
                      <a:lnTo>
                        <a:pt x="240" y="236"/>
                      </a:lnTo>
                      <a:lnTo>
                        <a:pt x="0" y="121"/>
                      </a:lnTo>
                      <a:lnTo>
                        <a:pt x="0" y="0"/>
                      </a:lnTo>
                      <a:lnTo>
                        <a:pt x="240" y="111"/>
                      </a:lnTo>
                      <a:close/>
                    </a:path>
                  </a:pathLst>
                </a:custGeom>
                <a:solidFill>
                  <a:srgbClr val="800000"/>
                </a:solidFill>
                <a:ln w="9525">
                  <a:noFill/>
                  <a:round/>
                  <a:headEnd/>
                  <a:tailEnd/>
                </a:ln>
              </p:spPr>
              <p:txBody>
                <a:bodyPr/>
                <a:lstStyle/>
                <a:p>
                  <a:endParaRPr lang="el-GR"/>
                </a:p>
              </p:txBody>
            </p:sp>
            <p:sp>
              <p:nvSpPr>
                <p:cNvPr id="542785" name="Freeform 65"/>
                <p:cNvSpPr>
                  <a:spLocks/>
                </p:cNvSpPr>
                <p:nvPr/>
              </p:nvSpPr>
              <p:spPr bwMode="auto">
                <a:xfrm>
                  <a:off x="2477" y="1928"/>
                  <a:ext cx="239" cy="231"/>
                </a:xfrm>
                <a:custGeom>
                  <a:avLst/>
                  <a:gdLst/>
                  <a:ahLst/>
                  <a:cxnLst>
                    <a:cxn ang="0">
                      <a:pos x="239" y="114"/>
                    </a:cxn>
                    <a:cxn ang="0">
                      <a:pos x="239" y="231"/>
                    </a:cxn>
                    <a:cxn ang="0">
                      <a:pos x="0" y="117"/>
                    </a:cxn>
                    <a:cxn ang="0">
                      <a:pos x="0" y="0"/>
                    </a:cxn>
                    <a:cxn ang="0">
                      <a:pos x="239" y="114"/>
                    </a:cxn>
                  </a:cxnLst>
                  <a:rect l="0" t="0" r="r" b="b"/>
                  <a:pathLst>
                    <a:path w="239" h="231">
                      <a:moveTo>
                        <a:pt x="239" y="114"/>
                      </a:moveTo>
                      <a:lnTo>
                        <a:pt x="239" y="231"/>
                      </a:lnTo>
                      <a:lnTo>
                        <a:pt x="0" y="117"/>
                      </a:lnTo>
                      <a:lnTo>
                        <a:pt x="0" y="0"/>
                      </a:lnTo>
                      <a:lnTo>
                        <a:pt x="239" y="114"/>
                      </a:lnTo>
                      <a:close/>
                    </a:path>
                  </a:pathLst>
                </a:custGeom>
                <a:solidFill>
                  <a:srgbClr val="800000"/>
                </a:solidFill>
                <a:ln w="9525">
                  <a:noFill/>
                  <a:round/>
                  <a:headEnd/>
                  <a:tailEnd/>
                </a:ln>
              </p:spPr>
              <p:txBody>
                <a:bodyPr/>
                <a:lstStyle/>
                <a:p>
                  <a:endParaRPr lang="el-GR"/>
                </a:p>
              </p:txBody>
            </p:sp>
            <p:sp>
              <p:nvSpPr>
                <p:cNvPr id="542786" name="Freeform 66"/>
                <p:cNvSpPr>
                  <a:spLocks/>
                </p:cNvSpPr>
                <p:nvPr/>
              </p:nvSpPr>
              <p:spPr bwMode="auto">
                <a:xfrm>
                  <a:off x="2226" y="1807"/>
                  <a:ext cx="239" cy="232"/>
                </a:xfrm>
                <a:custGeom>
                  <a:avLst/>
                  <a:gdLst/>
                  <a:ahLst/>
                  <a:cxnLst>
                    <a:cxn ang="0">
                      <a:pos x="239" y="115"/>
                    </a:cxn>
                    <a:cxn ang="0">
                      <a:pos x="239" y="232"/>
                    </a:cxn>
                    <a:cxn ang="0">
                      <a:pos x="0" y="117"/>
                    </a:cxn>
                    <a:cxn ang="0">
                      <a:pos x="0" y="0"/>
                    </a:cxn>
                    <a:cxn ang="0">
                      <a:pos x="239" y="115"/>
                    </a:cxn>
                  </a:cxnLst>
                  <a:rect l="0" t="0" r="r" b="b"/>
                  <a:pathLst>
                    <a:path w="239" h="232">
                      <a:moveTo>
                        <a:pt x="239" y="115"/>
                      </a:moveTo>
                      <a:lnTo>
                        <a:pt x="239" y="232"/>
                      </a:lnTo>
                      <a:lnTo>
                        <a:pt x="0" y="117"/>
                      </a:lnTo>
                      <a:lnTo>
                        <a:pt x="0" y="0"/>
                      </a:lnTo>
                      <a:lnTo>
                        <a:pt x="239" y="115"/>
                      </a:lnTo>
                      <a:close/>
                    </a:path>
                  </a:pathLst>
                </a:custGeom>
                <a:solidFill>
                  <a:srgbClr val="800000"/>
                </a:solidFill>
                <a:ln w="9525">
                  <a:noFill/>
                  <a:round/>
                  <a:headEnd/>
                  <a:tailEnd/>
                </a:ln>
              </p:spPr>
              <p:txBody>
                <a:bodyPr/>
                <a:lstStyle/>
                <a:p>
                  <a:endParaRPr lang="el-GR"/>
                </a:p>
              </p:txBody>
            </p:sp>
            <p:sp>
              <p:nvSpPr>
                <p:cNvPr id="542787" name="Freeform 67"/>
                <p:cNvSpPr>
                  <a:spLocks/>
                </p:cNvSpPr>
                <p:nvPr/>
              </p:nvSpPr>
              <p:spPr bwMode="auto">
                <a:xfrm>
                  <a:off x="2096" y="1750"/>
                  <a:ext cx="118" cy="168"/>
                </a:xfrm>
                <a:custGeom>
                  <a:avLst/>
                  <a:gdLst/>
                  <a:ahLst/>
                  <a:cxnLst>
                    <a:cxn ang="0">
                      <a:pos x="118" y="52"/>
                    </a:cxn>
                    <a:cxn ang="0">
                      <a:pos x="118" y="168"/>
                    </a:cxn>
                    <a:cxn ang="0">
                      <a:pos x="0" y="107"/>
                    </a:cxn>
                    <a:cxn ang="0">
                      <a:pos x="0" y="0"/>
                    </a:cxn>
                    <a:cxn ang="0">
                      <a:pos x="118" y="52"/>
                    </a:cxn>
                  </a:cxnLst>
                  <a:rect l="0" t="0" r="r" b="b"/>
                  <a:pathLst>
                    <a:path w="118" h="168">
                      <a:moveTo>
                        <a:pt x="118" y="52"/>
                      </a:moveTo>
                      <a:lnTo>
                        <a:pt x="118" y="168"/>
                      </a:lnTo>
                      <a:lnTo>
                        <a:pt x="0" y="107"/>
                      </a:lnTo>
                      <a:lnTo>
                        <a:pt x="0" y="0"/>
                      </a:lnTo>
                      <a:lnTo>
                        <a:pt x="118" y="52"/>
                      </a:lnTo>
                      <a:close/>
                    </a:path>
                  </a:pathLst>
                </a:custGeom>
                <a:solidFill>
                  <a:srgbClr val="400000"/>
                </a:solidFill>
                <a:ln w="9525">
                  <a:noFill/>
                  <a:round/>
                  <a:headEnd/>
                  <a:tailEnd/>
                </a:ln>
              </p:spPr>
              <p:txBody>
                <a:bodyPr/>
                <a:lstStyle/>
                <a:p>
                  <a:endParaRPr lang="el-GR"/>
                </a:p>
              </p:txBody>
            </p:sp>
            <p:sp>
              <p:nvSpPr>
                <p:cNvPr id="542788" name="Freeform 68"/>
                <p:cNvSpPr>
                  <a:spLocks/>
                </p:cNvSpPr>
                <p:nvPr/>
              </p:nvSpPr>
              <p:spPr bwMode="auto">
                <a:xfrm>
                  <a:off x="2984" y="2472"/>
                  <a:ext cx="78" cy="166"/>
                </a:xfrm>
                <a:custGeom>
                  <a:avLst/>
                  <a:gdLst/>
                  <a:ahLst/>
                  <a:cxnLst>
                    <a:cxn ang="0">
                      <a:pos x="78" y="43"/>
                    </a:cxn>
                    <a:cxn ang="0">
                      <a:pos x="78" y="166"/>
                    </a:cxn>
                    <a:cxn ang="0">
                      <a:pos x="0" y="123"/>
                    </a:cxn>
                    <a:cxn ang="0">
                      <a:pos x="0" y="0"/>
                    </a:cxn>
                    <a:cxn ang="0">
                      <a:pos x="78" y="43"/>
                    </a:cxn>
                  </a:cxnLst>
                  <a:rect l="0" t="0" r="r" b="b"/>
                  <a:pathLst>
                    <a:path w="78" h="166">
                      <a:moveTo>
                        <a:pt x="78" y="43"/>
                      </a:moveTo>
                      <a:lnTo>
                        <a:pt x="78" y="166"/>
                      </a:lnTo>
                      <a:lnTo>
                        <a:pt x="0" y="123"/>
                      </a:lnTo>
                      <a:lnTo>
                        <a:pt x="0" y="0"/>
                      </a:lnTo>
                      <a:lnTo>
                        <a:pt x="78" y="43"/>
                      </a:lnTo>
                      <a:close/>
                    </a:path>
                  </a:pathLst>
                </a:custGeom>
                <a:solidFill>
                  <a:srgbClr val="800000"/>
                </a:solidFill>
                <a:ln w="9525">
                  <a:noFill/>
                  <a:round/>
                  <a:headEnd/>
                  <a:tailEnd/>
                </a:ln>
              </p:spPr>
              <p:txBody>
                <a:bodyPr/>
                <a:lstStyle/>
                <a:p>
                  <a:endParaRPr lang="el-GR"/>
                </a:p>
              </p:txBody>
            </p:sp>
            <p:sp>
              <p:nvSpPr>
                <p:cNvPr id="542789" name="Freeform 69"/>
                <p:cNvSpPr>
                  <a:spLocks/>
                </p:cNvSpPr>
                <p:nvPr/>
              </p:nvSpPr>
              <p:spPr bwMode="auto">
                <a:xfrm>
                  <a:off x="2728" y="2338"/>
                  <a:ext cx="240" cy="245"/>
                </a:xfrm>
                <a:custGeom>
                  <a:avLst/>
                  <a:gdLst/>
                  <a:ahLst/>
                  <a:cxnLst>
                    <a:cxn ang="0">
                      <a:pos x="240" y="121"/>
                    </a:cxn>
                    <a:cxn ang="0">
                      <a:pos x="240" y="245"/>
                    </a:cxn>
                    <a:cxn ang="0">
                      <a:pos x="0" y="124"/>
                    </a:cxn>
                    <a:cxn ang="0">
                      <a:pos x="0" y="0"/>
                    </a:cxn>
                    <a:cxn ang="0">
                      <a:pos x="240" y="121"/>
                    </a:cxn>
                  </a:cxnLst>
                  <a:rect l="0" t="0" r="r" b="b"/>
                  <a:pathLst>
                    <a:path w="240" h="245">
                      <a:moveTo>
                        <a:pt x="240" y="121"/>
                      </a:moveTo>
                      <a:lnTo>
                        <a:pt x="240" y="245"/>
                      </a:lnTo>
                      <a:lnTo>
                        <a:pt x="0" y="124"/>
                      </a:lnTo>
                      <a:lnTo>
                        <a:pt x="0" y="0"/>
                      </a:lnTo>
                      <a:lnTo>
                        <a:pt x="240" y="121"/>
                      </a:lnTo>
                      <a:close/>
                    </a:path>
                  </a:pathLst>
                </a:custGeom>
                <a:solidFill>
                  <a:srgbClr val="800000"/>
                </a:solidFill>
                <a:ln w="9525">
                  <a:noFill/>
                  <a:round/>
                  <a:headEnd/>
                  <a:tailEnd/>
                </a:ln>
              </p:spPr>
              <p:txBody>
                <a:bodyPr/>
                <a:lstStyle/>
                <a:p>
                  <a:endParaRPr lang="el-GR"/>
                </a:p>
              </p:txBody>
            </p:sp>
            <p:sp>
              <p:nvSpPr>
                <p:cNvPr id="542790" name="Freeform 70"/>
                <p:cNvSpPr>
                  <a:spLocks/>
                </p:cNvSpPr>
                <p:nvPr/>
              </p:nvSpPr>
              <p:spPr bwMode="auto">
                <a:xfrm>
                  <a:off x="2477" y="2210"/>
                  <a:ext cx="239" cy="243"/>
                </a:xfrm>
                <a:custGeom>
                  <a:avLst/>
                  <a:gdLst/>
                  <a:ahLst/>
                  <a:cxnLst>
                    <a:cxn ang="0">
                      <a:pos x="239" y="126"/>
                    </a:cxn>
                    <a:cxn ang="0">
                      <a:pos x="239" y="243"/>
                    </a:cxn>
                    <a:cxn ang="0">
                      <a:pos x="0" y="117"/>
                    </a:cxn>
                    <a:cxn ang="0">
                      <a:pos x="0" y="0"/>
                    </a:cxn>
                    <a:cxn ang="0">
                      <a:pos x="239" y="126"/>
                    </a:cxn>
                  </a:cxnLst>
                  <a:rect l="0" t="0" r="r" b="b"/>
                  <a:pathLst>
                    <a:path w="239" h="243">
                      <a:moveTo>
                        <a:pt x="239" y="126"/>
                      </a:moveTo>
                      <a:lnTo>
                        <a:pt x="239" y="243"/>
                      </a:lnTo>
                      <a:lnTo>
                        <a:pt x="0" y="117"/>
                      </a:lnTo>
                      <a:lnTo>
                        <a:pt x="0" y="0"/>
                      </a:lnTo>
                      <a:lnTo>
                        <a:pt x="239" y="126"/>
                      </a:lnTo>
                      <a:close/>
                    </a:path>
                  </a:pathLst>
                </a:custGeom>
                <a:solidFill>
                  <a:srgbClr val="800000"/>
                </a:solidFill>
                <a:ln w="9525">
                  <a:noFill/>
                  <a:round/>
                  <a:headEnd/>
                  <a:tailEnd/>
                </a:ln>
              </p:spPr>
              <p:txBody>
                <a:bodyPr/>
                <a:lstStyle/>
                <a:p>
                  <a:endParaRPr lang="el-GR"/>
                </a:p>
              </p:txBody>
            </p:sp>
            <p:sp>
              <p:nvSpPr>
                <p:cNvPr id="542791" name="Freeform 71"/>
                <p:cNvSpPr>
                  <a:spLocks/>
                </p:cNvSpPr>
                <p:nvPr/>
              </p:nvSpPr>
              <p:spPr bwMode="auto">
                <a:xfrm>
                  <a:off x="2226" y="2079"/>
                  <a:ext cx="239" cy="241"/>
                </a:xfrm>
                <a:custGeom>
                  <a:avLst/>
                  <a:gdLst/>
                  <a:ahLst/>
                  <a:cxnLst>
                    <a:cxn ang="0">
                      <a:pos x="239" y="124"/>
                    </a:cxn>
                    <a:cxn ang="0">
                      <a:pos x="239" y="241"/>
                    </a:cxn>
                    <a:cxn ang="0">
                      <a:pos x="0" y="117"/>
                    </a:cxn>
                    <a:cxn ang="0">
                      <a:pos x="0" y="0"/>
                    </a:cxn>
                    <a:cxn ang="0">
                      <a:pos x="239" y="124"/>
                    </a:cxn>
                  </a:cxnLst>
                  <a:rect l="0" t="0" r="r" b="b"/>
                  <a:pathLst>
                    <a:path w="239" h="241">
                      <a:moveTo>
                        <a:pt x="239" y="124"/>
                      </a:moveTo>
                      <a:lnTo>
                        <a:pt x="239" y="241"/>
                      </a:lnTo>
                      <a:lnTo>
                        <a:pt x="0" y="117"/>
                      </a:lnTo>
                      <a:lnTo>
                        <a:pt x="0" y="0"/>
                      </a:lnTo>
                      <a:lnTo>
                        <a:pt x="239" y="124"/>
                      </a:lnTo>
                      <a:close/>
                    </a:path>
                  </a:pathLst>
                </a:custGeom>
                <a:solidFill>
                  <a:srgbClr val="800000"/>
                </a:solidFill>
                <a:ln w="9525">
                  <a:noFill/>
                  <a:round/>
                  <a:headEnd/>
                  <a:tailEnd/>
                </a:ln>
              </p:spPr>
              <p:txBody>
                <a:bodyPr/>
                <a:lstStyle/>
                <a:p>
                  <a:endParaRPr lang="el-GR"/>
                </a:p>
              </p:txBody>
            </p:sp>
            <p:sp>
              <p:nvSpPr>
                <p:cNvPr id="542792" name="Freeform 72"/>
                <p:cNvSpPr>
                  <a:spLocks/>
                </p:cNvSpPr>
                <p:nvPr/>
              </p:nvSpPr>
              <p:spPr bwMode="auto">
                <a:xfrm>
                  <a:off x="2096" y="2015"/>
                  <a:ext cx="118" cy="173"/>
                </a:xfrm>
                <a:custGeom>
                  <a:avLst/>
                  <a:gdLst/>
                  <a:ahLst/>
                  <a:cxnLst>
                    <a:cxn ang="0">
                      <a:pos x="118" y="58"/>
                    </a:cxn>
                    <a:cxn ang="0">
                      <a:pos x="118" y="173"/>
                    </a:cxn>
                    <a:cxn ang="0">
                      <a:pos x="0" y="110"/>
                    </a:cxn>
                    <a:cxn ang="0">
                      <a:pos x="0" y="0"/>
                    </a:cxn>
                    <a:cxn ang="0">
                      <a:pos x="118" y="58"/>
                    </a:cxn>
                  </a:cxnLst>
                  <a:rect l="0" t="0" r="r" b="b"/>
                  <a:pathLst>
                    <a:path w="118" h="173">
                      <a:moveTo>
                        <a:pt x="118" y="58"/>
                      </a:moveTo>
                      <a:lnTo>
                        <a:pt x="118" y="173"/>
                      </a:lnTo>
                      <a:lnTo>
                        <a:pt x="0" y="110"/>
                      </a:lnTo>
                      <a:lnTo>
                        <a:pt x="0" y="0"/>
                      </a:lnTo>
                      <a:lnTo>
                        <a:pt x="118" y="58"/>
                      </a:lnTo>
                      <a:close/>
                    </a:path>
                  </a:pathLst>
                </a:custGeom>
                <a:solidFill>
                  <a:srgbClr val="600000"/>
                </a:solidFill>
                <a:ln w="9525">
                  <a:noFill/>
                  <a:round/>
                  <a:headEnd/>
                  <a:tailEnd/>
                </a:ln>
              </p:spPr>
              <p:txBody>
                <a:bodyPr/>
                <a:lstStyle/>
                <a:p>
                  <a:endParaRPr lang="el-GR"/>
                </a:p>
              </p:txBody>
            </p:sp>
            <p:sp>
              <p:nvSpPr>
                <p:cNvPr id="542793" name="Freeform 73"/>
                <p:cNvSpPr>
                  <a:spLocks/>
                </p:cNvSpPr>
                <p:nvPr/>
              </p:nvSpPr>
              <p:spPr bwMode="auto">
                <a:xfrm>
                  <a:off x="2981" y="2785"/>
                  <a:ext cx="78" cy="159"/>
                </a:xfrm>
                <a:custGeom>
                  <a:avLst/>
                  <a:gdLst/>
                  <a:ahLst/>
                  <a:cxnLst>
                    <a:cxn ang="0">
                      <a:pos x="78" y="34"/>
                    </a:cxn>
                    <a:cxn ang="0">
                      <a:pos x="78" y="159"/>
                    </a:cxn>
                    <a:cxn ang="0">
                      <a:pos x="0" y="110"/>
                    </a:cxn>
                    <a:cxn ang="0">
                      <a:pos x="0" y="0"/>
                    </a:cxn>
                    <a:cxn ang="0">
                      <a:pos x="78" y="34"/>
                    </a:cxn>
                  </a:cxnLst>
                  <a:rect l="0" t="0" r="r" b="b"/>
                  <a:pathLst>
                    <a:path w="78" h="159">
                      <a:moveTo>
                        <a:pt x="78" y="34"/>
                      </a:moveTo>
                      <a:lnTo>
                        <a:pt x="78" y="159"/>
                      </a:lnTo>
                      <a:lnTo>
                        <a:pt x="0" y="110"/>
                      </a:lnTo>
                      <a:lnTo>
                        <a:pt x="0" y="0"/>
                      </a:lnTo>
                      <a:lnTo>
                        <a:pt x="78" y="34"/>
                      </a:lnTo>
                      <a:close/>
                    </a:path>
                  </a:pathLst>
                </a:custGeom>
                <a:solidFill>
                  <a:srgbClr val="800000"/>
                </a:solidFill>
                <a:ln w="9525">
                  <a:noFill/>
                  <a:round/>
                  <a:headEnd/>
                  <a:tailEnd/>
                </a:ln>
              </p:spPr>
              <p:txBody>
                <a:bodyPr/>
                <a:lstStyle/>
                <a:p>
                  <a:endParaRPr lang="el-GR"/>
                </a:p>
              </p:txBody>
            </p:sp>
            <p:sp>
              <p:nvSpPr>
                <p:cNvPr id="542794" name="Freeform 74"/>
                <p:cNvSpPr>
                  <a:spLocks/>
                </p:cNvSpPr>
                <p:nvPr/>
              </p:nvSpPr>
              <p:spPr bwMode="auto">
                <a:xfrm>
                  <a:off x="2728" y="2633"/>
                  <a:ext cx="240" cy="262"/>
                </a:xfrm>
                <a:custGeom>
                  <a:avLst/>
                  <a:gdLst/>
                  <a:ahLst/>
                  <a:cxnLst>
                    <a:cxn ang="0">
                      <a:pos x="240" y="136"/>
                    </a:cxn>
                    <a:cxn ang="0">
                      <a:pos x="240" y="262"/>
                    </a:cxn>
                    <a:cxn ang="0">
                      <a:pos x="0" y="122"/>
                    </a:cxn>
                    <a:cxn ang="0">
                      <a:pos x="0" y="0"/>
                    </a:cxn>
                    <a:cxn ang="0">
                      <a:pos x="240" y="136"/>
                    </a:cxn>
                  </a:cxnLst>
                  <a:rect l="0" t="0" r="r" b="b"/>
                  <a:pathLst>
                    <a:path w="240" h="262">
                      <a:moveTo>
                        <a:pt x="240" y="136"/>
                      </a:moveTo>
                      <a:lnTo>
                        <a:pt x="240" y="262"/>
                      </a:lnTo>
                      <a:lnTo>
                        <a:pt x="0" y="122"/>
                      </a:lnTo>
                      <a:lnTo>
                        <a:pt x="0" y="0"/>
                      </a:lnTo>
                      <a:lnTo>
                        <a:pt x="240" y="136"/>
                      </a:lnTo>
                      <a:close/>
                    </a:path>
                  </a:pathLst>
                </a:custGeom>
                <a:solidFill>
                  <a:srgbClr val="800000"/>
                </a:solidFill>
                <a:ln w="9525">
                  <a:noFill/>
                  <a:round/>
                  <a:headEnd/>
                  <a:tailEnd/>
                </a:ln>
              </p:spPr>
              <p:txBody>
                <a:bodyPr/>
                <a:lstStyle/>
                <a:p>
                  <a:endParaRPr lang="el-GR"/>
                </a:p>
              </p:txBody>
            </p:sp>
            <p:sp>
              <p:nvSpPr>
                <p:cNvPr id="542795" name="Freeform 75"/>
                <p:cNvSpPr>
                  <a:spLocks/>
                </p:cNvSpPr>
                <p:nvPr/>
              </p:nvSpPr>
              <p:spPr bwMode="auto">
                <a:xfrm>
                  <a:off x="2477" y="2492"/>
                  <a:ext cx="239" cy="255"/>
                </a:xfrm>
                <a:custGeom>
                  <a:avLst/>
                  <a:gdLst/>
                  <a:ahLst/>
                  <a:cxnLst>
                    <a:cxn ang="0">
                      <a:pos x="239" y="136"/>
                    </a:cxn>
                    <a:cxn ang="0">
                      <a:pos x="239" y="255"/>
                    </a:cxn>
                    <a:cxn ang="0">
                      <a:pos x="0" y="116"/>
                    </a:cxn>
                    <a:cxn ang="0">
                      <a:pos x="0" y="0"/>
                    </a:cxn>
                    <a:cxn ang="0">
                      <a:pos x="239" y="136"/>
                    </a:cxn>
                  </a:cxnLst>
                  <a:rect l="0" t="0" r="r" b="b"/>
                  <a:pathLst>
                    <a:path w="239" h="255">
                      <a:moveTo>
                        <a:pt x="239" y="136"/>
                      </a:moveTo>
                      <a:lnTo>
                        <a:pt x="239" y="255"/>
                      </a:lnTo>
                      <a:lnTo>
                        <a:pt x="0" y="116"/>
                      </a:lnTo>
                      <a:lnTo>
                        <a:pt x="0" y="0"/>
                      </a:lnTo>
                      <a:lnTo>
                        <a:pt x="239" y="136"/>
                      </a:lnTo>
                      <a:close/>
                    </a:path>
                  </a:pathLst>
                </a:custGeom>
                <a:solidFill>
                  <a:srgbClr val="800000"/>
                </a:solidFill>
                <a:ln w="9525">
                  <a:noFill/>
                  <a:round/>
                  <a:headEnd/>
                  <a:tailEnd/>
                </a:ln>
              </p:spPr>
              <p:txBody>
                <a:bodyPr/>
                <a:lstStyle/>
                <a:p>
                  <a:endParaRPr lang="el-GR"/>
                </a:p>
              </p:txBody>
            </p:sp>
            <p:sp>
              <p:nvSpPr>
                <p:cNvPr id="542796" name="Freeform 76"/>
                <p:cNvSpPr>
                  <a:spLocks/>
                </p:cNvSpPr>
                <p:nvPr/>
              </p:nvSpPr>
              <p:spPr bwMode="auto">
                <a:xfrm>
                  <a:off x="2223" y="2346"/>
                  <a:ext cx="242" cy="256"/>
                </a:xfrm>
                <a:custGeom>
                  <a:avLst/>
                  <a:gdLst/>
                  <a:ahLst/>
                  <a:cxnLst>
                    <a:cxn ang="0">
                      <a:pos x="242" y="141"/>
                    </a:cxn>
                    <a:cxn ang="0">
                      <a:pos x="242" y="256"/>
                    </a:cxn>
                    <a:cxn ang="0">
                      <a:pos x="0" y="117"/>
                    </a:cxn>
                    <a:cxn ang="0">
                      <a:pos x="0" y="0"/>
                    </a:cxn>
                    <a:cxn ang="0">
                      <a:pos x="242" y="141"/>
                    </a:cxn>
                  </a:cxnLst>
                  <a:rect l="0" t="0" r="r" b="b"/>
                  <a:pathLst>
                    <a:path w="242" h="256">
                      <a:moveTo>
                        <a:pt x="242" y="141"/>
                      </a:moveTo>
                      <a:lnTo>
                        <a:pt x="242" y="256"/>
                      </a:lnTo>
                      <a:lnTo>
                        <a:pt x="0" y="117"/>
                      </a:lnTo>
                      <a:lnTo>
                        <a:pt x="0" y="0"/>
                      </a:lnTo>
                      <a:lnTo>
                        <a:pt x="242" y="141"/>
                      </a:lnTo>
                      <a:close/>
                    </a:path>
                  </a:pathLst>
                </a:custGeom>
                <a:solidFill>
                  <a:srgbClr val="800000"/>
                </a:solidFill>
                <a:ln w="9525">
                  <a:noFill/>
                  <a:round/>
                  <a:headEnd/>
                  <a:tailEnd/>
                </a:ln>
              </p:spPr>
              <p:txBody>
                <a:bodyPr/>
                <a:lstStyle/>
                <a:p>
                  <a:endParaRPr lang="el-GR"/>
                </a:p>
              </p:txBody>
            </p:sp>
            <p:sp>
              <p:nvSpPr>
                <p:cNvPr id="542797" name="Freeform 77"/>
                <p:cNvSpPr>
                  <a:spLocks/>
                </p:cNvSpPr>
                <p:nvPr/>
              </p:nvSpPr>
              <p:spPr bwMode="auto">
                <a:xfrm>
                  <a:off x="2096" y="2280"/>
                  <a:ext cx="118" cy="177"/>
                </a:xfrm>
                <a:custGeom>
                  <a:avLst/>
                  <a:gdLst/>
                  <a:ahLst/>
                  <a:cxnLst>
                    <a:cxn ang="0">
                      <a:pos x="118" y="61"/>
                    </a:cxn>
                    <a:cxn ang="0">
                      <a:pos x="118" y="177"/>
                    </a:cxn>
                    <a:cxn ang="0">
                      <a:pos x="0" y="107"/>
                    </a:cxn>
                    <a:cxn ang="0">
                      <a:pos x="0" y="0"/>
                    </a:cxn>
                    <a:cxn ang="0">
                      <a:pos x="118" y="61"/>
                    </a:cxn>
                  </a:cxnLst>
                  <a:rect l="0" t="0" r="r" b="b"/>
                  <a:pathLst>
                    <a:path w="118" h="177">
                      <a:moveTo>
                        <a:pt x="118" y="61"/>
                      </a:moveTo>
                      <a:lnTo>
                        <a:pt x="118" y="177"/>
                      </a:lnTo>
                      <a:lnTo>
                        <a:pt x="0" y="107"/>
                      </a:lnTo>
                      <a:lnTo>
                        <a:pt x="0" y="0"/>
                      </a:lnTo>
                      <a:lnTo>
                        <a:pt x="118" y="61"/>
                      </a:lnTo>
                      <a:close/>
                    </a:path>
                  </a:pathLst>
                </a:custGeom>
                <a:solidFill>
                  <a:srgbClr val="800000"/>
                </a:solidFill>
                <a:ln w="9525">
                  <a:noFill/>
                  <a:round/>
                  <a:headEnd/>
                  <a:tailEnd/>
                </a:ln>
              </p:spPr>
              <p:txBody>
                <a:bodyPr/>
                <a:lstStyle/>
                <a:p>
                  <a:endParaRPr lang="el-GR"/>
                </a:p>
              </p:txBody>
            </p:sp>
            <p:sp>
              <p:nvSpPr>
                <p:cNvPr id="542798" name="Freeform 78"/>
                <p:cNvSpPr>
                  <a:spLocks/>
                </p:cNvSpPr>
                <p:nvPr/>
              </p:nvSpPr>
              <p:spPr bwMode="auto">
                <a:xfrm>
                  <a:off x="2984" y="3082"/>
                  <a:ext cx="75" cy="182"/>
                </a:xfrm>
                <a:custGeom>
                  <a:avLst/>
                  <a:gdLst/>
                  <a:ahLst/>
                  <a:cxnLst>
                    <a:cxn ang="0">
                      <a:pos x="75" y="49"/>
                    </a:cxn>
                    <a:cxn ang="0">
                      <a:pos x="75" y="182"/>
                    </a:cxn>
                    <a:cxn ang="0">
                      <a:pos x="0" y="128"/>
                    </a:cxn>
                    <a:cxn ang="0">
                      <a:pos x="0" y="0"/>
                    </a:cxn>
                    <a:cxn ang="0">
                      <a:pos x="75" y="49"/>
                    </a:cxn>
                  </a:cxnLst>
                  <a:rect l="0" t="0" r="r" b="b"/>
                  <a:pathLst>
                    <a:path w="75" h="182">
                      <a:moveTo>
                        <a:pt x="75" y="49"/>
                      </a:moveTo>
                      <a:lnTo>
                        <a:pt x="75" y="182"/>
                      </a:lnTo>
                      <a:lnTo>
                        <a:pt x="0" y="128"/>
                      </a:lnTo>
                      <a:lnTo>
                        <a:pt x="0" y="0"/>
                      </a:lnTo>
                      <a:lnTo>
                        <a:pt x="75" y="49"/>
                      </a:lnTo>
                      <a:close/>
                    </a:path>
                  </a:pathLst>
                </a:custGeom>
                <a:solidFill>
                  <a:srgbClr val="800000"/>
                </a:solidFill>
                <a:ln w="9525">
                  <a:noFill/>
                  <a:round/>
                  <a:headEnd/>
                  <a:tailEnd/>
                </a:ln>
              </p:spPr>
              <p:txBody>
                <a:bodyPr/>
                <a:lstStyle/>
                <a:p>
                  <a:endParaRPr lang="el-GR"/>
                </a:p>
              </p:txBody>
            </p:sp>
            <p:sp>
              <p:nvSpPr>
                <p:cNvPr id="542799" name="Freeform 79"/>
                <p:cNvSpPr>
                  <a:spLocks/>
                </p:cNvSpPr>
                <p:nvPr/>
              </p:nvSpPr>
              <p:spPr bwMode="auto">
                <a:xfrm>
                  <a:off x="2728" y="2928"/>
                  <a:ext cx="240" cy="272"/>
                </a:xfrm>
                <a:custGeom>
                  <a:avLst/>
                  <a:gdLst/>
                  <a:ahLst/>
                  <a:cxnLst>
                    <a:cxn ang="0">
                      <a:pos x="240" y="146"/>
                    </a:cxn>
                    <a:cxn ang="0">
                      <a:pos x="240" y="272"/>
                    </a:cxn>
                    <a:cxn ang="0">
                      <a:pos x="0" y="122"/>
                    </a:cxn>
                    <a:cxn ang="0">
                      <a:pos x="0" y="0"/>
                    </a:cxn>
                    <a:cxn ang="0">
                      <a:pos x="240" y="146"/>
                    </a:cxn>
                  </a:cxnLst>
                  <a:rect l="0" t="0" r="r" b="b"/>
                  <a:pathLst>
                    <a:path w="240" h="272">
                      <a:moveTo>
                        <a:pt x="240" y="146"/>
                      </a:moveTo>
                      <a:lnTo>
                        <a:pt x="240" y="272"/>
                      </a:lnTo>
                      <a:lnTo>
                        <a:pt x="0" y="122"/>
                      </a:lnTo>
                      <a:lnTo>
                        <a:pt x="0" y="0"/>
                      </a:lnTo>
                      <a:lnTo>
                        <a:pt x="240" y="146"/>
                      </a:lnTo>
                      <a:close/>
                    </a:path>
                  </a:pathLst>
                </a:custGeom>
                <a:solidFill>
                  <a:srgbClr val="800000"/>
                </a:solidFill>
                <a:ln w="9525">
                  <a:noFill/>
                  <a:round/>
                  <a:headEnd/>
                  <a:tailEnd/>
                </a:ln>
              </p:spPr>
              <p:txBody>
                <a:bodyPr/>
                <a:lstStyle/>
                <a:p>
                  <a:endParaRPr lang="el-GR"/>
                </a:p>
              </p:txBody>
            </p:sp>
            <p:sp>
              <p:nvSpPr>
                <p:cNvPr id="542800" name="Freeform 80"/>
                <p:cNvSpPr>
                  <a:spLocks/>
                </p:cNvSpPr>
                <p:nvPr/>
              </p:nvSpPr>
              <p:spPr bwMode="auto">
                <a:xfrm>
                  <a:off x="2477" y="2776"/>
                  <a:ext cx="239" cy="267"/>
                </a:xfrm>
                <a:custGeom>
                  <a:avLst/>
                  <a:gdLst/>
                  <a:ahLst/>
                  <a:cxnLst>
                    <a:cxn ang="0">
                      <a:pos x="239" y="149"/>
                    </a:cxn>
                    <a:cxn ang="0">
                      <a:pos x="239" y="267"/>
                    </a:cxn>
                    <a:cxn ang="0">
                      <a:pos x="0" y="118"/>
                    </a:cxn>
                    <a:cxn ang="0">
                      <a:pos x="0" y="0"/>
                    </a:cxn>
                    <a:cxn ang="0">
                      <a:pos x="239" y="149"/>
                    </a:cxn>
                  </a:cxnLst>
                  <a:rect l="0" t="0" r="r" b="b"/>
                  <a:pathLst>
                    <a:path w="239" h="267">
                      <a:moveTo>
                        <a:pt x="239" y="149"/>
                      </a:moveTo>
                      <a:lnTo>
                        <a:pt x="239" y="267"/>
                      </a:lnTo>
                      <a:lnTo>
                        <a:pt x="0" y="118"/>
                      </a:lnTo>
                      <a:lnTo>
                        <a:pt x="0" y="0"/>
                      </a:lnTo>
                      <a:lnTo>
                        <a:pt x="239" y="149"/>
                      </a:lnTo>
                      <a:close/>
                    </a:path>
                  </a:pathLst>
                </a:custGeom>
                <a:solidFill>
                  <a:srgbClr val="800000"/>
                </a:solidFill>
                <a:ln w="9525">
                  <a:noFill/>
                  <a:round/>
                  <a:headEnd/>
                  <a:tailEnd/>
                </a:ln>
              </p:spPr>
              <p:txBody>
                <a:bodyPr/>
                <a:lstStyle/>
                <a:p>
                  <a:endParaRPr lang="el-GR"/>
                </a:p>
              </p:txBody>
            </p:sp>
            <p:sp>
              <p:nvSpPr>
                <p:cNvPr id="542801" name="Freeform 81"/>
                <p:cNvSpPr>
                  <a:spLocks/>
                </p:cNvSpPr>
                <p:nvPr/>
              </p:nvSpPr>
              <p:spPr bwMode="auto">
                <a:xfrm>
                  <a:off x="2226" y="2625"/>
                  <a:ext cx="239" cy="260"/>
                </a:xfrm>
                <a:custGeom>
                  <a:avLst/>
                  <a:gdLst/>
                  <a:ahLst/>
                  <a:cxnLst>
                    <a:cxn ang="0">
                      <a:pos x="239" y="144"/>
                    </a:cxn>
                    <a:cxn ang="0">
                      <a:pos x="239" y="260"/>
                    </a:cxn>
                    <a:cxn ang="0">
                      <a:pos x="0" y="117"/>
                    </a:cxn>
                    <a:cxn ang="0">
                      <a:pos x="0" y="0"/>
                    </a:cxn>
                    <a:cxn ang="0">
                      <a:pos x="239" y="144"/>
                    </a:cxn>
                  </a:cxnLst>
                  <a:rect l="0" t="0" r="r" b="b"/>
                  <a:pathLst>
                    <a:path w="239" h="260">
                      <a:moveTo>
                        <a:pt x="239" y="144"/>
                      </a:moveTo>
                      <a:lnTo>
                        <a:pt x="239" y="260"/>
                      </a:lnTo>
                      <a:lnTo>
                        <a:pt x="0" y="117"/>
                      </a:lnTo>
                      <a:lnTo>
                        <a:pt x="0" y="0"/>
                      </a:lnTo>
                      <a:lnTo>
                        <a:pt x="239" y="144"/>
                      </a:lnTo>
                      <a:close/>
                    </a:path>
                  </a:pathLst>
                </a:custGeom>
                <a:solidFill>
                  <a:srgbClr val="200000"/>
                </a:solidFill>
                <a:ln w="9525">
                  <a:noFill/>
                  <a:round/>
                  <a:headEnd/>
                  <a:tailEnd/>
                </a:ln>
              </p:spPr>
              <p:txBody>
                <a:bodyPr/>
                <a:lstStyle/>
                <a:p>
                  <a:endParaRPr lang="el-GR"/>
                </a:p>
              </p:txBody>
            </p:sp>
            <p:sp>
              <p:nvSpPr>
                <p:cNvPr id="542802" name="Freeform 82"/>
                <p:cNvSpPr>
                  <a:spLocks/>
                </p:cNvSpPr>
                <p:nvPr/>
              </p:nvSpPr>
              <p:spPr bwMode="auto">
                <a:xfrm>
                  <a:off x="2096" y="2551"/>
                  <a:ext cx="118" cy="183"/>
                </a:xfrm>
                <a:custGeom>
                  <a:avLst/>
                  <a:gdLst/>
                  <a:ahLst/>
                  <a:cxnLst>
                    <a:cxn ang="0">
                      <a:pos x="118" y="67"/>
                    </a:cxn>
                    <a:cxn ang="0">
                      <a:pos x="118" y="183"/>
                    </a:cxn>
                    <a:cxn ang="0">
                      <a:pos x="0" y="102"/>
                    </a:cxn>
                    <a:cxn ang="0">
                      <a:pos x="0" y="0"/>
                    </a:cxn>
                    <a:cxn ang="0">
                      <a:pos x="118" y="67"/>
                    </a:cxn>
                  </a:cxnLst>
                  <a:rect l="0" t="0" r="r" b="b"/>
                  <a:pathLst>
                    <a:path w="118" h="183">
                      <a:moveTo>
                        <a:pt x="118" y="67"/>
                      </a:moveTo>
                      <a:lnTo>
                        <a:pt x="118" y="183"/>
                      </a:lnTo>
                      <a:lnTo>
                        <a:pt x="0" y="102"/>
                      </a:lnTo>
                      <a:lnTo>
                        <a:pt x="0" y="0"/>
                      </a:lnTo>
                      <a:lnTo>
                        <a:pt x="118" y="67"/>
                      </a:lnTo>
                      <a:close/>
                    </a:path>
                  </a:pathLst>
                </a:custGeom>
                <a:solidFill>
                  <a:srgbClr val="800000"/>
                </a:solidFill>
                <a:ln w="9525">
                  <a:noFill/>
                  <a:round/>
                  <a:headEnd/>
                  <a:tailEnd/>
                </a:ln>
              </p:spPr>
              <p:txBody>
                <a:bodyPr/>
                <a:lstStyle/>
                <a:p>
                  <a:endParaRPr lang="el-GR"/>
                </a:p>
              </p:txBody>
            </p:sp>
            <p:sp>
              <p:nvSpPr>
                <p:cNvPr id="542803" name="Freeform 83"/>
                <p:cNvSpPr>
                  <a:spLocks/>
                </p:cNvSpPr>
                <p:nvPr/>
              </p:nvSpPr>
              <p:spPr bwMode="auto">
                <a:xfrm>
                  <a:off x="2096" y="2681"/>
                  <a:ext cx="197" cy="229"/>
                </a:xfrm>
                <a:custGeom>
                  <a:avLst/>
                  <a:gdLst/>
                  <a:ahLst/>
                  <a:cxnLst>
                    <a:cxn ang="0">
                      <a:pos x="197" y="125"/>
                    </a:cxn>
                    <a:cxn ang="0">
                      <a:pos x="197" y="229"/>
                    </a:cxn>
                    <a:cxn ang="0">
                      <a:pos x="0" y="112"/>
                    </a:cxn>
                    <a:cxn ang="0">
                      <a:pos x="0" y="0"/>
                    </a:cxn>
                    <a:cxn ang="0">
                      <a:pos x="197" y="125"/>
                    </a:cxn>
                  </a:cxnLst>
                  <a:rect l="0" t="0" r="r" b="b"/>
                  <a:pathLst>
                    <a:path w="197" h="229">
                      <a:moveTo>
                        <a:pt x="197" y="125"/>
                      </a:moveTo>
                      <a:lnTo>
                        <a:pt x="197" y="229"/>
                      </a:lnTo>
                      <a:lnTo>
                        <a:pt x="0" y="112"/>
                      </a:lnTo>
                      <a:lnTo>
                        <a:pt x="0" y="0"/>
                      </a:lnTo>
                      <a:lnTo>
                        <a:pt x="197" y="125"/>
                      </a:lnTo>
                      <a:close/>
                    </a:path>
                  </a:pathLst>
                </a:custGeom>
                <a:solidFill>
                  <a:srgbClr val="800000"/>
                </a:solidFill>
                <a:ln w="9525">
                  <a:noFill/>
                  <a:round/>
                  <a:headEnd/>
                  <a:tailEnd/>
                </a:ln>
              </p:spPr>
              <p:txBody>
                <a:bodyPr/>
                <a:lstStyle/>
                <a:p>
                  <a:endParaRPr lang="el-GR"/>
                </a:p>
              </p:txBody>
            </p:sp>
            <p:sp>
              <p:nvSpPr>
                <p:cNvPr id="542804" name="Freeform 84"/>
                <p:cNvSpPr>
                  <a:spLocks/>
                </p:cNvSpPr>
                <p:nvPr/>
              </p:nvSpPr>
              <p:spPr bwMode="auto">
                <a:xfrm>
                  <a:off x="2790" y="3111"/>
                  <a:ext cx="269" cy="295"/>
                </a:xfrm>
                <a:custGeom>
                  <a:avLst/>
                  <a:gdLst/>
                  <a:ahLst/>
                  <a:cxnLst>
                    <a:cxn ang="0">
                      <a:pos x="269" y="175"/>
                    </a:cxn>
                    <a:cxn ang="0">
                      <a:pos x="269" y="295"/>
                    </a:cxn>
                    <a:cxn ang="0">
                      <a:pos x="0" y="125"/>
                    </a:cxn>
                    <a:cxn ang="0">
                      <a:pos x="0" y="0"/>
                    </a:cxn>
                    <a:cxn ang="0">
                      <a:pos x="269" y="175"/>
                    </a:cxn>
                  </a:cxnLst>
                  <a:rect l="0" t="0" r="r" b="b"/>
                  <a:pathLst>
                    <a:path w="269" h="295">
                      <a:moveTo>
                        <a:pt x="269" y="175"/>
                      </a:moveTo>
                      <a:lnTo>
                        <a:pt x="269" y="295"/>
                      </a:lnTo>
                      <a:lnTo>
                        <a:pt x="0" y="125"/>
                      </a:lnTo>
                      <a:lnTo>
                        <a:pt x="0" y="0"/>
                      </a:lnTo>
                      <a:lnTo>
                        <a:pt x="269" y="175"/>
                      </a:lnTo>
                      <a:close/>
                    </a:path>
                  </a:pathLst>
                </a:custGeom>
                <a:solidFill>
                  <a:srgbClr val="800000"/>
                </a:solidFill>
                <a:ln w="9525">
                  <a:noFill/>
                  <a:round/>
                  <a:headEnd/>
                  <a:tailEnd/>
                </a:ln>
              </p:spPr>
              <p:txBody>
                <a:bodyPr/>
                <a:lstStyle/>
                <a:p>
                  <a:endParaRPr lang="el-GR"/>
                </a:p>
              </p:txBody>
            </p:sp>
            <p:sp>
              <p:nvSpPr>
                <p:cNvPr id="542805" name="Freeform 85"/>
                <p:cNvSpPr>
                  <a:spLocks/>
                </p:cNvSpPr>
                <p:nvPr/>
              </p:nvSpPr>
              <p:spPr bwMode="auto">
                <a:xfrm>
                  <a:off x="2556" y="2965"/>
                  <a:ext cx="223" cy="264"/>
                </a:xfrm>
                <a:custGeom>
                  <a:avLst/>
                  <a:gdLst/>
                  <a:ahLst/>
                  <a:cxnLst>
                    <a:cxn ang="0">
                      <a:pos x="223" y="140"/>
                    </a:cxn>
                    <a:cxn ang="0">
                      <a:pos x="223" y="264"/>
                    </a:cxn>
                    <a:cxn ang="0">
                      <a:pos x="0" y="121"/>
                    </a:cxn>
                    <a:cxn ang="0">
                      <a:pos x="0" y="0"/>
                    </a:cxn>
                    <a:cxn ang="0">
                      <a:pos x="223" y="140"/>
                    </a:cxn>
                  </a:cxnLst>
                  <a:rect l="0" t="0" r="r" b="b"/>
                  <a:pathLst>
                    <a:path w="223" h="264">
                      <a:moveTo>
                        <a:pt x="223" y="140"/>
                      </a:moveTo>
                      <a:lnTo>
                        <a:pt x="223" y="264"/>
                      </a:lnTo>
                      <a:lnTo>
                        <a:pt x="0" y="121"/>
                      </a:lnTo>
                      <a:lnTo>
                        <a:pt x="0" y="0"/>
                      </a:lnTo>
                      <a:lnTo>
                        <a:pt x="223" y="140"/>
                      </a:lnTo>
                      <a:close/>
                    </a:path>
                  </a:pathLst>
                </a:custGeom>
                <a:solidFill>
                  <a:srgbClr val="800000"/>
                </a:solidFill>
                <a:ln w="9525">
                  <a:noFill/>
                  <a:round/>
                  <a:headEnd/>
                  <a:tailEnd/>
                </a:ln>
              </p:spPr>
              <p:txBody>
                <a:bodyPr/>
                <a:lstStyle/>
                <a:p>
                  <a:endParaRPr lang="el-GR"/>
                </a:p>
              </p:txBody>
            </p:sp>
            <p:sp>
              <p:nvSpPr>
                <p:cNvPr id="542806" name="Freeform 86"/>
                <p:cNvSpPr>
                  <a:spLocks/>
                </p:cNvSpPr>
                <p:nvPr/>
              </p:nvSpPr>
              <p:spPr bwMode="auto">
                <a:xfrm>
                  <a:off x="2307" y="2813"/>
                  <a:ext cx="234" cy="259"/>
                </a:xfrm>
                <a:custGeom>
                  <a:avLst/>
                  <a:gdLst/>
                  <a:ahLst/>
                  <a:cxnLst>
                    <a:cxn ang="0">
                      <a:pos x="234" y="143"/>
                    </a:cxn>
                    <a:cxn ang="0">
                      <a:pos x="234" y="259"/>
                    </a:cxn>
                    <a:cxn ang="0">
                      <a:pos x="0" y="106"/>
                    </a:cxn>
                    <a:cxn ang="0">
                      <a:pos x="0" y="0"/>
                    </a:cxn>
                    <a:cxn ang="0">
                      <a:pos x="234" y="143"/>
                    </a:cxn>
                  </a:cxnLst>
                  <a:rect l="0" t="0" r="r" b="b"/>
                  <a:pathLst>
                    <a:path w="234" h="259">
                      <a:moveTo>
                        <a:pt x="234" y="143"/>
                      </a:moveTo>
                      <a:lnTo>
                        <a:pt x="234" y="259"/>
                      </a:lnTo>
                      <a:lnTo>
                        <a:pt x="0" y="106"/>
                      </a:lnTo>
                      <a:lnTo>
                        <a:pt x="0" y="0"/>
                      </a:lnTo>
                      <a:lnTo>
                        <a:pt x="234" y="143"/>
                      </a:lnTo>
                      <a:close/>
                    </a:path>
                  </a:pathLst>
                </a:custGeom>
                <a:solidFill>
                  <a:srgbClr val="800000"/>
                </a:solidFill>
                <a:ln w="9525">
                  <a:noFill/>
                  <a:round/>
                  <a:headEnd/>
                  <a:tailEnd/>
                </a:ln>
              </p:spPr>
              <p:txBody>
                <a:bodyPr/>
                <a:lstStyle/>
                <a:p>
                  <a:endParaRPr lang="el-GR"/>
                </a:p>
              </p:txBody>
            </p:sp>
            <p:sp>
              <p:nvSpPr>
                <p:cNvPr id="542807" name="Freeform 87"/>
                <p:cNvSpPr>
                  <a:spLocks/>
                </p:cNvSpPr>
                <p:nvPr/>
              </p:nvSpPr>
              <p:spPr bwMode="auto">
                <a:xfrm>
                  <a:off x="2096" y="1089"/>
                  <a:ext cx="207" cy="185"/>
                </a:xfrm>
                <a:custGeom>
                  <a:avLst/>
                  <a:gdLst/>
                  <a:ahLst/>
                  <a:cxnLst>
                    <a:cxn ang="0">
                      <a:pos x="207" y="73"/>
                    </a:cxn>
                    <a:cxn ang="0">
                      <a:pos x="207" y="185"/>
                    </a:cxn>
                    <a:cxn ang="0">
                      <a:pos x="0" y="112"/>
                    </a:cxn>
                    <a:cxn ang="0">
                      <a:pos x="0" y="0"/>
                    </a:cxn>
                    <a:cxn ang="0">
                      <a:pos x="207" y="73"/>
                    </a:cxn>
                  </a:cxnLst>
                  <a:rect l="0" t="0" r="r" b="b"/>
                  <a:pathLst>
                    <a:path w="207" h="185">
                      <a:moveTo>
                        <a:pt x="207" y="73"/>
                      </a:moveTo>
                      <a:lnTo>
                        <a:pt x="207" y="185"/>
                      </a:lnTo>
                      <a:lnTo>
                        <a:pt x="0" y="112"/>
                      </a:lnTo>
                      <a:lnTo>
                        <a:pt x="0" y="0"/>
                      </a:lnTo>
                      <a:lnTo>
                        <a:pt x="207" y="73"/>
                      </a:lnTo>
                      <a:close/>
                    </a:path>
                  </a:pathLst>
                </a:custGeom>
                <a:solidFill>
                  <a:srgbClr val="800000"/>
                </a:solidFill>
                <a:ln w="9525">
                  <a:noFill/>
                  <a:round/>
                  <a:headEnd/>
                  <a:tailEnd/>
                </a:ln>
              </p:spPr>
              <p:txBody>
                <a:bodyPr/>
                <a:lstStyle/>
                <a:p>
                  <a:endParaRPr lang="el-GR"/>
                </a:p>
              </p:txBody>
            </p:sp>
            <p:sp>
              <p:nvSpPr>
                <p:cNvPr id="542808" name="Freeform 88"/>
                <p:cNvSpPr>
                  <a:spLocks/>
                </p:cNvSpPr>
                <p:nvPr/>
              </p:nvSpPr>
              <p:spPr bwMode="auto">
                <a:xfrm>
                  <a:off x="2565" y="1249"/>
                  <a:ext cx="224" cy="206"/>
                </a:xfrm>
                <a:custGeom>
                  <a:avLst/>
                  <a:gdLst/>
                  <a:ahLst/>
                  <a:cxnLst>
                    <a:cxn ang="0">
                      <a:pos x="224" y="80"/>
                    </a:cxn>
                    <a:cxn ang="0">
                      <a:pos x="224" y="206"/>
                    </a:cxn>
                    <a:cxn ang="0">
                      <a:pos x="0" y="123"/>
                    </a:cxn>
                    <a:cxn ang="0">
                      <a:pos x="0" y="0"/>
                    </a:cxn>
                    <a:cxn ang="0">
                      <a:pos x="224" y="80"/>
                    </a:cxn>
                  </a:cxnLst>
                  <a:rect l="0" t="0" r="r" b="b"/>
                  <a:pathLst>
                    <a:path w="224" h="206">
                      <a:moveTo>
                        <a:pt x="224" y="80"/>
                      </a:moveTo>
                      <a:lnTo>
                        <a:pt x="224" y="206"/>
                      </a:lnTo>
                      <a:lnTo>
                        <a:pt x="0" y="123"/>
                      </a:lnTo>
                      <a:lnTo>
                        <a:pt x="0" y="0"/>
                      </a:lnTo>
                      <a:lnTo>
                        <a:pt x="224" y="80"/>
                      </a:lnTo>
                      <a:close/>
                    </a:path>
                  </a:pathLst>
                </a:custGeom>
                <a:solidFill>
                  <a:srgbClr val="800000"/>
                </a:solidFill>
                <a:ln w="9525">
                  <a:noFill/>
                  <a:round/>
                  <a:headEnd/>
                  <a:tailEnd/>
                </a:ln>
              </p:spPr>
              <p:txBody>
                <a:bodyPr/>
                <a:lstStyle/>
                <a:p>
                  <a:endParaRPr lang="el-GR"/>
                </a:p>
              </p:txBody>
            </p:sp>
            <p:sp>
              <p:nvSpPr>
                <p:cNvPr id="542809" name="Freeform 89"/>
                <p:cNvSpPr>
                  <a:spLocks/>
                </p:cNvSpPr>
                <p:nvPr/>
              </p:nvSpPr>
              <p:spPr bwMode="auto">
                <a:xfrm>
                  <a:off x="2316" y="1164"/>
                  <a:ext cx="236" cy="200"/>
                </a:xfrm>
                <a:custGeom>
                  <a:avLst/>
                  <a:gdLst/>
                  <a:ahLst/>
                  <a:cxnLst>
                    <a:cxn ang="0">
                      <a:pos x="236" y="84"/>
                    </a:cxn>
                    <a:cxn ang="0">
                      <a:pos x="236" y="200"/>
                    </a:cxn>
                    <a:cxn ang="0">
                      <a:pos x="0" y="117"/>
                    </a:cxn>
                    <a:cxn ang="0">
                      <a:pos x="0" y="0"/>
                    </a:cxn>
                    <a:cxn ang="0">
                      <a:pos x="236" y="84"/>
                    </a:cxn>
                  </a:cxnLst>
                  <a:rect l="0" t="0" r="r" b="b"/>
                  <a:pathLst>
                    <a:path w="236" h="200">
                      <a:moveTo>
                        <a:pt x="236" y="84"/>
                      </a:moveTo>
                      <a:lnTo>
                        <a:pt x="236" y="200"/>
                      </a:lnTo>
                      <a:lnTo>
                        <a:pt x="0" y="117"/>
                      </a:lnTo>
                      <a:lnTo>
                        <a:pt x="0" y="0"/>
                      </a:lnTo>
                      <a:lnTo>
                        <a:pt x="236" y="84"/>
                      </a:lnTo>
                      <a:close/>
                    </a:path>
                  </a:pathLst>
                </a:custGeom>
                <a:solidFill>
                  <a:srgbClr val="800000"/>
                </a:solidFill>
                <a:ln w="9525">
                  <a:noFill/>
                  <a:round/>
                  <a:headEnd/>
                  <a:tailEnd/>
                </a:ln>
              </p:spPr>
              <p:txBody>
                <a:bodyPr/>
                <a:lstStyle/>
                <a:p>
                  <a:endParaRPr lang="el-GR"/>
                </a:p>
              </p:txBody>
            </p:sp>
            <p:sp>
              <p:nvSpPr>
                <p:cNvPr id="542810" name="Freeform 90"/>
                <p:cNvSpPr>
                  <a:spLocks/>
                </p:cNvSpPr>
                <p:nvPr/>
              </p:nvSpPr>
              <p:spPr bwMode="auto">
                <a:xfrm>
                  <a:off x="2096" y="1352"/>
                  <a:ext cx="207" cy="197"/>
                </a:xfrm>
                <a:custGeom>
                  <a:avLst/>
                  <a:gdLst/>
                  <a:ahLst/>
                  <a:cxnLst>
                    <a:cxn ang="0">
                      <a:pos x="207" y="86"/>
                    </a:cxn>
                    <a:cxn ang="0">
                      <a:pos x="207" y="197"/>
                    </a:cxn>
                    <a:cxn ang="0">
                      <a:pos x="0" y="111"/>
                    </a:cxn>
                    <a:cxn ang="0">
                      <a:pos x="0" y="0"/>
                    </a:cxn>
                    <a:cxn ang="0">
                      <a:pos x="207" y="86"/>
                    </a:cxn>
                  </a:cxnLst>
                  <a:rect l="0" t="0" r="r" b="b"/>
                  <a:pathLst>
                    <a:path w="207" h="197">
                      <a:moveTo>
                        <a:pt x="207" y="86"/>
                      </a:moveTo>
                      <a:lnTo>
                        <a:pt x="207" y="197"/>
                      </a:lnTo>
                      <a:lnTo>
                        <a:pt x="0" y="111"/>
                      </a:lnTo>
                      <a:lnTo>
                        <a:pt x="0" y="0"/>
                      </a:lnTo>
                      <a:lnTo>
                        <a:pt x="207" y="86"/>
                      </a:lnTo>
                      <a:close/>
                    </a:path>
                  </a:pathLst>
                </a:custGeom>
                <a:solidFill>
                  <a:srgbClr val="800000"/>
                </a:solidFill>
                <a:ln w="9525">
                  <a:noFill/>
                  <a:round/>
                  <a:headEnd/>
                  <a:tailEnd/>
                </a:ln>
              </p:spPr>
              <p:txBody>
                <a:bodyPr/>
                <a:lstStyle/>
                <a:p>
                  <a:endParaRPr lang="el-GR"/>
                </a:p>
              </p:txBody>
            </p:sp>
            <p:sp>
              <p:nvSpPr>
                <p:cNvPr id="542811" name="Freeform 91"/>
                <p:cNvSpPr>
                  <a:spLocks/>
                </p:cNvSpPr>
                <p:nvPr/>
              </p:nvSpPr>
              <p:spPr bwMode="auto">
                <a:xfrm>
                  <a:off x="2799" y="1633"/>
                  <a:ext cx="263" cy="234"/>
                </a:xfrm>
                <a:custGeom>
                  <a:avLst/>
                  <a:gdLst/>
                  <a:ahLst/>
                  <a:cxnLst>
                    <a:cxn ang="0">
                      <a:pos x="263" y="106"/>
                    </a:cxn>
                    <a:cxn ang="0">
                      <a:pos x="263" y="234"/>
                    </a:cxn>
                    <a:cxn ang="0">
                      <a:pos x="1" y="124"/>
                    </a:cxn>
                    <a:cxn ang="0">
                      <a:pos x="0" y="0"/>
                    </a:cxn>
                    <a:cxn ang="0">
                      <a:pos x="263" y="106"/>
                    </a:cxn>
                  </a:cxnLst>
                  <a:rect l="0" t="0" r="r" b="b"/>
                  <a:pathLst>
                    <a:path w="263" h="234">
                      <a:moveTo>
                        <a:pt x="263" y="106"/>
                      </a:moveTo>
                      <a:lnTo>
                        <a:pt x="263" y="234"/>
                      </a:lnTo>
                      <a:lnTo>
                        <a:pt x="1" y="124"/>
                      </a:lnTo>
                      <a:lnTo>
                        <a:pt x="0" y="0"/>
                      </a:lnTo>
                      <a:lnTo>
                        <a:pt x="263" y="106"/>
                      </a:lnTo>
                      <a:close/>
                    </a:path>
                  </a:pathLst>
                </a:custGeom>
                <a:solidFill>
                  <a:srgbClr val="800000"/>
                </a:solidFill>
                <a:ln w="9525">
                  <a:noFill/>
                  <a:round/>
                  <a:headEnd/>
                  <a:tailEnd/>
                </a:ln>
              </p:spPr>
              <p:txBody>
                <a:bodyPr/>
                <a:lstStyle/>
                <a:p>
                  <a:endParaRPr lang="el-GR"/>
                </a:p>
              </p:txBody>
            </p:sp>
            <p:sp>
              <p:nvSpPr>
                <p:cNvPr id="542812" name="Freeform 92"/>
                <p:cNvSpPr>
                  <a:spLocks/>
                </p:cNvSpPr>
                <p:nvPr/>
              </p:nvSpPr>
              <p:spPr bwMode="auto">
                <a:xfrm>
                  <a:off x="2565" y="1539"/>
                  <a:ext cx="224" cy="213"/>
                </a:xfrm>
                <a:custGeom>
                  <a:avLst/>
                  <a:gdLst/>
                  <a:ahLst/>
                  <a:cxnLst>
                    <a:cxn ang="0">
                      <a:pos x="224" y="87"/>
                    </a:cxn>
                    <a:cxn ang="0">
                      <a:pos x="224" y="213"/>
                    </a:cxn>
                    <a:cxn ang="0">
                      <a:pos x="0" y="122"/>
                    </a:cxn>
                    <a:cxn ang="0">
                      <a:pos x="0" y="0"/>
                    </a:cxn>
                    <a:cxn ang="0">
                      <a:pos x="224" y="87"/>
                    </a:cxn>
                  </a:cxnLst>
                  <a:rect l="0" t="0" r="r" b="b"/>
                  <a:pathLst>
                    <a:path w="224" h="213">
                      <a:moveTo>
                        <a:pt x="224" y="87"/>
                      </a:moveTo>
                      <a:lnTo>
                        <a:pt x="224" y="213"/>
                      </a:lnTo>
                      <a:lnTo>
                        <a:pt x="0" y="122"/>
                      </a:lnTo>
                      <a:lnTo>
                        <a:pt x="0" y="0"/>
                      </a:lnTo>
                      <a:lnTo>
                        <a:pt x="224" y="87"/>
                      </a:lnTo>
                      <a:close/>
                    </a:path>
                  </a:pathLst>
                </a:custGeom>
                <a:solidFill>
                  <a:srgbClr val="800000"/>
                </a:solidFill>
                <a:ln w="9525">
                  <a:noFill/>
                  <a:round/>
                  <a:headEnd/>
                  <a:tailEnd/>
                </a:ln>
              </p:spPr>
              <p:txBody>
                <a:bodyPr/>
                <a:lstStyle/>
                <a:p>
                  <a:endParaRPr lang="el-GR"/>
                </a:p>
              </p:txBody>
            </p:sp>
            <p:sp>
              <p:nvSpPr>
                <p:cNvPr id="542813" name="Freeform 93"/>
                <p:cNvSpPr>
                  <a:spLocks/>
                </p:cNvSpPr>
                <p:nvPr/>
              </p:nvSpPr>
              <p:spPr bwMode="auto">
                <a:xfrm>
                  <a:off x="2316" y="1442"/>
                  <a:ext cx="236" cy="212"/>
                </a:xfrm>
                <a:custGeom>
                  <a:avLst/>
                  <a:gdLst/>
                  <a:ahLst/>
                  <a:cxnLst>
                    <a:cxn ang="0">
                      <a:pos x="236" y="95"/>
                    </a:cxn>
                    <a:cxn ang="0">
                      <a:pos x="236" y="212"/>
                    </a:cxn>
                    <a:cxn ang="0">
                      <a:pos x="0" y="112"/>
                    </a:cxn>
                    <a:cxn ang="0">
                      <a:pos x="0" y="0"/>
                    </a:cxn>
                    <a:cxn ang="0">
                      <a:pos x="236" y="95"/>
                    </a:cxn>
                  </a:cxnLst>
                  <a:rect l="0" t="0" r="r" b="b"/>
                  <a:pathLst>
                    <a:path w="236" h="212">
                      <a:moveTo>
                        <a:pt x="236" y="95"/>
                      </a:moveTo>
                      <a:lnTo>
                        <a:pt x="236" y="212"/>
                      </a:lnTo>
                      <a:lnTo>
                        <a:pt x="0" y="112"/>
                      </a:lnTo>
                      <a:lnTo>
                        <a:pt x="0" y="0"/>
                      </a:lnTo>
                      <a:lnTo>
                        <a:pt x="236" y="95"/>
                      </a:lnTo>
                      <a:close/>
                    </a:path>
                  </a:pathLst>
                </a:custGeom>
                <a:solidFill>
                  <a:srgbClr val="800000"/>
                </a:solidFill>
                <a:ln w="9525">
                  <a:noFill/>
                  <a:round/>
                  <a:headEnd/>
                  <a:tailEnd/>
                </a:ln>
              </p:spPr>
              <p:txBody>
                <a:bodyPr/>
                <a:lstStyle/>
                <a:p>
                  <a:endParaRPr lang="el-GR"/>
                </a:p>
              </p:txBody>
            </p:sp>
            <p:sp>
              <p:nvSpPr>
                <p:cNvPr id="542814" name="Freeform 94"/>
                <p:cNvSpPr>
                  <a:spLocks/>
                </p:cNvSpPr>
                <p:nvPr/>
              </p:nvSpPr>
              <p:spPr bwMode="auto">
                <a:xfrm>
                  <a:off x="2096" y="1618"/>
                  <a:ext cx="207" cy="205"/>
                </a:xfrm>
                <a:custGeom>
                  <a:avLst/>
                  <a:gdLst/>
                  <a:ahLst/>
                  <a:cxnLst>
                    <a:cxn ang="0">
                      <a:pos x="207" y="95"/>
                    </a:cxn>
                    <a:cxn ang="0">
                      <a:pos x="207" y="205"/>
                    </a:cxn>
                    <a:cxn ang="0">
                      <a:pos x="0" y="111"/>
                    </a:cxn>
                    <a:cxn ang="0">
                      <a:pos x="0" y="0"/>
                    </a:cxn>
                    <a:cxn ang="0">
                      <a:pos x="207" y="95"/>
                    </a:cxn>
                  </a:cxnLst>
                  <a:rect l="0" t="0" r="r" b="b"/>
                  <a:pathLst>
                    <a:path w="207" h="205">
                      <a:moveTo>
                        <a:pt x="207" y="95"/>
                      </a:moveTo>
                      <a:lnTo>
                        <a:pt x="207" y="205"/>
                      </a:lnTo>
                      <a:lnTo>
                        <a:pt x="0" y="111"/>
                      </a:lnTo>
                      <a:lnTo>
                        <a:pt x="0" y="0"/>
                      </a:lnTo>
                      <a:lnTo>
                        <a:pt x="207" y="95"/>
                      </a:lnTo>
                      <a:close/>
                    </a:path>
                  </a:pathLst>
                </a:custGeom>
                <a:solidFill>
                  <a:srgbClr val="800000"/>
                </a:solidFill>
                <a:ln w="9525">
                  <a:noFill/>
                  <a:round/>
                  <a:headEnd/>
                  <a:tailEnd/>
                </a:ln>
              </p:spPr>
              <p:txBody>
                <a:bodyPr/>
                <a:lstStyle/>
                <a:p>
                  <a:endParaRPr lang="el-GR"/>
                </a:p>
              </p:txBody>
            </p:sp>
            <p:sp>
              <p:nvSpPr>
                <p:cNvPr id="542815" name="Freeform 95"/>
                <p:cNvSpPr>
                  <a:spLocks/>
                </p:cNvSpPr>
                <p:nvPr/>
              </p:nvSpPr>
              <p:spPr bwMode="auto">
                <a:xfrm>
                  <a:off x="2565" y="1825"/>
                  <a:ext cx="224" cy="224"/>
                </a:xfrm>
                <a:custGeom>
                  <a:avLst/>
                  <a:gdLst/>
                  <a:ahLst/>
                  <a:cxnLst>
                    <a:cxn ang="0">
                      <a:pos x="224" y="96"/>
                    </a:cxn>
                    <a:cxn ang="0">
                      <a:pos x="224" y="224"/>
                    </a:cxn>
                    <a:cxn ang="0">
                      <a:pos x="0" y="123"/>
                    </a:cxn>
                    <a:cxn ang="0">
                      <a:pos x="0" y="0"/>
                    </a:cxn>
                    <a:cxn ang="0">
                      <a:pos x="224" y="96"/>
                    </a:cxn>
                  </a:cxnLst>
                  <a:rect l="0" t="0" r="r" b="b"/>
                  <a:pathLst>
                    <a:path w="224" h="224">
                      <a:moveTo>
                        <a:pt x="224" y="96"/>
                      </a:moveTo>
                      <a:lnTo>
                        <a:pt x="224" y="224"/>
                      </a:lnTo>
                      <a:lnTo>
                        <a:pt x="0" y="123"/>
                      </a:lnTo>
                      <a:lnTo>
                        <a:pt x="0" y="0"/>
                      </a:lnTo>
                      <a:lnTo>
                        <a:pt x="224" y="96"/>
                      </a:lnTo>
                      <a:close/>
                    </a:path>
                  </a:pathLst>
                </a:custGeom>
                <a:solidFill>
                  <a:srgbClr val="800000"/>
                </a:solidFill>
                <a:ln w="9525">
                  <a:noFill/>
                  <a:round/>
                  <a:headEnd/>
                  <a:tailEnd/>
                </a:ln>
              </p:spPr>
              <p:txBody>
                <a:bodyPr/>
                <a:lstStyle/>
                <a:p>
                  <a:endParaRPr lang="el-GR"/>
                </a:p>
              </p:txBody>
            </p:sp>
            <p:sp>
              <p:nvSpPr>
                <p:cNvPr id="542816" name="Freeform 96"/>
                <p:cNvSpPr>
                  <a:spLocks/>
                </p:cNvSpPr>
                <p:nvPr/>
              </p:nvSpPr>
              <p:spPr bwMode="auto">
                <a:xfrm>
                  <a:off x="2316" y="1716"/>
                  <a:ext cx="236" cy="222"/>
                </a:xfrm>
                <a:custGeom>
                  <a:avLst/>
                  <a:gdLst/>
                  <a:ahLst/>
                  <a:cxnLst>
                    <a:cxn ang="0">
                      <a:pos x="236" y="105"/>
                    </a:cxn>
                    <a:cxn ang="0">
                      <a:pos x="236" y="222"/>
                    </a:cxn>
                    <a:cxn ang="0">
                      <a:pos x="0" y="115"/>
                    </a:cxn>
                    <a:cxn ang="0">
                      <a:pos x="0" y="0"/>
                    </a:cxn>
                    <a:cxn ang="0">
                      <a:pos x="236" y="105"/>
                    </a:cxn>
                  </a:cxnLst>
                  <a:rect l="0" t="0" r="r" b="b"/>
                  <a:pathLst>
                    <a:path w="236" h="222">
                      <a:moveTo>
                        <a:pt x="236" y="105"/>
                      </a:moveTo>
                      <a:lnTo>
                        <a:pt x="236" y="222"/>
                      </a:lnTo>
                      <a:lnTo>
                        <a:pt x="0" y="115"/>
                      </a:lnTo>
                      <a:lnTo>
                        <a:pt x="0" y="0"/>
                      </a:lnTo>
                      <a:lnTo>
                        <a:pt x="236" y="105"/>
                      </a:lnTo>
                      <a:close/>
                    </a:path>
                  </a:pathLst>
                </a:custGeom>
                <a:solidFill>
                  <a:srgbClr val="800000"/>
                </a:solidFill>
                <a:ln w="9525">
                  <a:noFill/>
                  <a:round/>
                  <a:headEnd/>
                  <a:tailEnd/>
                </a:ln>
              </p:spPr>
              <p:txBody>
                <a:bodyPr/>
                <a:lstStyle/>
                <a:p>
                  <a:endParaRPr lang="el-GR"/>
                </a:p>
              </p:txBody>
            </p:sp>
            <p:sp>
              <p:nvSpPr>
                <p:cNvPr id="542817" name="Freeform 97"/>
                <p:cNvSpPr>
                  <a:spLocks/>
                </p:cNvSpPr>
                <p:nvPr/>
              </p:nvSpPr>
              <p:spPr bwMode="auto">
                <a:xfrm>
                  <a:off x="2096" y="1883"/>
                  <a:ext cx="197" cy="209"/>
                </a:xfrm>
                <a:custGeom>
                  <a:avLst/>
                  <a:gdLst/>
                  <a:ahLst/>
                  <a:cxnLst>
                    <a:cxn ang="0">
                      <a:pos x="197" y="97"/>
                    </a:cxn>
                    <a:cxn ang="0">
                      <a:pos x="197" y="209"/>
                    </a:cxn>
                    <a:cxn ang="0">
                      <a:pos x="0" y="111"/>
                    </a:cxn>
                    <a:cxn ang="0">
                      <a:pos x="0" y="0"/>
                    </a:cxn>
                    <a:cxn ang="0">
                      <a:pos x="197" y="97"/>
                    </a:cxn>
                  </a:cxnLst>
                  <a:rect l="0" t="0" r="r" b="b"/>
                  <a:pathLst>
                    <a:path w="197" h="209">
                      <a:moveTo>
                        <a:pt x="197" y="97"/>
                      </a:moveTo>
                      <a:lnTo>
                        <a:pt x="197" y="209"/>
                      </a:lnTo>
                      <a:lnTo>
                        <a:pt x="0" y="111"/>
                      </a:lnTo>
                      <a:lnTo>
                        <a:pt x="0" y="0"/>
                      </a:lnTo>
                      <a:lnTo>
                        <a:pt x="197" y="97"/>
                      </a:lnTo>
                      <a:close/>
                    </a:path>
                  </a:pathLst>
                </a:custGeom>
                <a:solidFill>
                  <a:srgbClr val="800000"/>
                </a:solidFill>
                <a:ln w="9525">
                  <a:noFill/>
                  <a:round/>
                  <a:headEnd/>
                  <a:tailEnd/>
                </a:ln>
              </p:spPr>
              <p:txBody>
                <a:bodyPr/>
                <a:lstStyle/>
                <a:p>
                  <a:endParaRPr lang="el-GR"/>
                </a:p>
              </p:txBody>
            </p:sp>
            <p:sp>
              <p:nvSpPr>
                <p:cNvPr id="542818" name="Freeform 98"/>
                <p:cNvSpPr>
                  <a:spLocks/>
                </p:cNvSpPr>
                <p:nvPr/>
              </p:nvSpPr>
              <p:spPr bwMode="auto">
                <a:xfrm>
                  <a:off x="2790" y="2220"/>
                  <a:ext cx="272" cy="261"/>
                </a:xfrm>
                <a:custGeom>
                  <a:avLst/>
                  <a:gdLst/>
                  <a:ahLst/>
                  <a:cxnLst>
                    <a:cxn ang="0">
                      <a:pos x="272" y="132"/>
                    </a:cxn>
                    <a:cxn ang="0">
                      <a:pos x="272" y="261"/>
                    </a:cxn>
                    <a:cxn ang="0">
                      <a:pos x="0" y="129"/>
                    </a:cxn>
                    <a:cxn ang="0">
                      <a:pos x="0" y="0"/>
                    </a:cxn>
                    <a:cxn ang="0">
                      <a:pos x="272" y="132"/>
                    </a:cxn>
                  </a:cxnLst>
                  <a:rect l="0" t="0" r="r" b="b"/>
                  <a:pathLst>
                    <a:path w="272" h="261">
                      <a:moveTo>
                        <a:pt x="272" y="132"/>
                      </a:moveTo>
                      <a:lnTo>
                        <a:pt x="272" y="261"/>
                      </a:lnTo>
                      <a:lnTo>
                        <a:pt x="0" y="129"/>
                      </a:lnTo>
                      <a:lnTo>
                        <a:pt x="0" y="0"/>
                      </a:lnTo>
                      <a:lnTo>
                        <a:pt x="272" y="132"/>
                      </a:lnTo>
                      <a:close/>
                    </a:path>
                  </a:pathLst>
                </a:custGeom>
                <a:solidFill>
                  <a:srgbClr val="400000"/>
                </a:solidFill>
                <a:ln w="9525">
                  <a:noFill/>
                  <a:round/>
                  <a:headEnd/>
                  <a:tailEnd/>
                </a:ln>
              </p:spPr>
              <p:txBody>
                <a:bodyPr/>
                <a:lstStyle/>
                <a:p>
                  <a:endParaRPr lang="el-GR"/>
                </a:p>
              </p:txBody>
            </p:sp>
            <p:sp>
              <p:nvSpPr>
                <p:cNvPr id="542819" name="Freeform 99"/>
                <p:cNvSpPr>
                  <a:spLocks/>
                </p:cNvSpPr>
                <p:nvPr/>
              </p:nvSpPr>
              <p:spPr bwMode="auto">
                <a:xfrm>
                  <a:off x="2556" y="2107"/>
                  <a:ext cx="223" cy="236"/>
                </a:xfrm>
                <a:custGeom>
                  <a:avLst/>
                  <a:gdLst/>
                  <a:ahLst/>
                  <a:cxnLst>
                    <a:cxn ang="0">
                      <a:pos x="223" y="107"/>
                    </a:cxn>
                    <a:cxn ang="0">
                      <a:pos x="223" y="236"/>
                    </a:cxn>
                    <a:cxn ang="0">
                      <a:pos x="0" y="121"/>
                    </a:cxn>
                    <a:cxn ang="0">
                      <a:pos x="0" y="0"/>
                    </a:cxn>
                    <a:cxn ang="0">
                      <a:pos x="223" y="107"/>
                    </a:cxn>
                  </a:cxnLst>
                  <a:rect l="0" t="0" r="r" b="b"/>
                  <a:pathLst>
                    <a:path w="223" h="236">
                      <a:moveTo>
                        <a:pt x="223" y="107"/>
                      </a:moveTo>
                      <a:lnTo>
                        <a:pt x="223" y="236"/>
                      </a:lnTo>
                      <a:lnTo>
                        <a:pt x="0" y="121"/>
                      </a:lnTo>
                      <a:lnTo>
                        <a:pt x="0" y="0"/>
                      </a:lnTo>
                      <a:lnTo>
                        <a:pt x="223" y="107"/>
                      </a:lnTo>
                      <a:close/>
                    </a:path>
                  </a:pathLst>
                </a:custGeom>
                <a:solidFill>
                  <a:srgbClr val="800000"/>
                </a:solidFill>
                <a:ln w="9525">
                  <a:noFill/>
                  <a:round/>
                  <a:headEnd/>
                  <a:tailEnd/>
                </a:ln>
              </p:spPr>
              <p:txBody>
                <a:bodyPr/>
                <a:lstStyle/>
                <a:p>
                  <a:endParaRPr lang="el-GR"/>
                </a:p>
              </p:txBody>
            </p:sp>
            <p:sp>
              <p:nvSpPr>
                <p:cNvPr id="542820" name="Freeform 100"/>
                <p:cNvSpPr>
                  <a:spLocks/>
                </p:cNvSpPr>
                <p:nvPr/>
              </p:nvSpPr>
              <p:spPr bwMode="auto">
                <a:xfrm>
                  <a:off x="2307" y="1986"/>
                  <a:ext cx="234" cy="231"/>
                </a:xfrm>
                <a:custGeom>
                  <a:avLst/>
                  <a:gdLst/>
                  <a:ahLst/>
                  <a:cxnLst>
                    <a:cxn ang="0">
                      <a:pos x="234" y="115"/>
                    </a:cxn>
                    <a:cxn ang="0">
                      <a:pos x="234" y="231"/>
                    </a:cxn>
                    <a:cxn ang="0">
                      <a:pos x="0" y="119"/>
                    </a:cxn>
                    <a:cxn ang="0">
                      <a:pos x="0" y="0"/>
                    </a:cxn>
                    <a:cxn ang="0">
                      <a:pos x="234" y="115"/>
                    </a:cxn>
                  </a:cxnLst>
                  <a:rect l="0" t="0" r="r" b="b"/>
                  <a:pathLst>
                    <a:path w="234" h="231">
                      <a:moveTo>
                        <a:pt x="234" y="115"/>
                      </a:moveTo>
                      <a:lnTo>
                        <a:pt x="234" y="231"/>
                      </a:lnTo>
                      <a:lnTo>
                        <a:pt x="0" y="119"/>
                      </a:lnTo>
                      <a:lnTo>
                        <a:pt x="0" y="0"/>
                      </a:lnTo>
                      <a:lnTo>
                        <a:pt x="234" y="115"/>
                      </a:lnTo>
                      <a:close/>
                    </a:path>
                  </a:pathLst>
                </a:custGeom>
                <a:solidFill>
                  <a:srgbClr val="600000"/>
                </a:solidFill>
                <a:ln w="9525">
                  <a:noFill/>
                  <a:round/>
                  <a:headEnd/>
                  <a:tailEnd/>
                </a:ln>
              </p:spPr>
              <p:txBody>
                <a:bodyPr/>
                <a:lstStyle/>
                <a:p>
                  <a:endParaRPr lang="el-GR"/>
                </a:p>
              </p:txBody>
            </p:sp>
            <p:sp>
              <p:nvSpPr>
                <p:cNvPr id="542821" name="Freeform 101"/>
                <p:cNvSpPr>
                  <a:spLocks/>
                </p:cNvSpPr>
                <p:nvPr/>
              </p:nvSpPr>
              <p:spPr bwMode="auto">
                <a:xfrm>
                  <a:off x="2096" y="2148"/>
                  <a:ext cx="197" cy="215"/>
                </a:xfrm>
                <a:custGeom>
                  <a:avLst/>
                  <a:gdLst/>
                  <a:ahLst/>
                  <a:cxnLst>
                    <a:cxn ang="0">
                      <a:pos x="197" y="102"/>
                    </a:cxn>
                    <a:cxn ang="0">
                      <a:pos x="197" y="215"/>
                    </a:cxn>
                    <a:cxn ang="0">
                      <a:pos x="0" y="110"/>
                    </a:cxn>
                    <a:cxn ang="0">
                      <a:pos x="0" y="0"/>
                    </a:cxn>
                    <a:cxn ang="0">
                      <a:pos x="197" y="102"/>
                    </a:cxn>
                  </a:cxnLst>
                  <a:rect l="0" t="0" r="r" b="b"/>
                  <a:pathLst>
                    <a:path w="197" h="215">
                      <a:moveTo>
                        <a:pt x="197" y="102"/>
                      </a:moveTo>
                      <a:lnTo>
                        <a:pt x="197" y="215"/>
                      </a:lnTo>
                      <a:lnTo>
                        <a:pt x="0" y="110"/>
                      </a:lnTo>
                      <a:lnTo>
                        <a:pt x="0" y="0"/>
                      </a:lnTo>
                      <a:lnTo>
                        <a:pt x="197" y="102"/>
                      </a:lnTo>
                      <a:close/>
                    </a:path>
                  </a:pathLst>
                </a:custGeom>
                <a:solidFill>
                  <a:srgbClr val="800000"/>
                </a:solidFill>
                <a:ln w="9525">
                  <a:noFill/>
                  <a:round/>
                  <a:headEnd/>
                  <a:tailEnd/>
                </a:ln>
              </p:spPr>
              <p:txBody>
                <a:bodyPr/>
                <a:lstStyle/>
                <a:p>
                  <a:endParaRPr lang="el-GR"/>
                </a:p>
              </p:txBody>
            </p:sp>
            <p:sp>
              <p:nvSpPr>
                <p:cNvPr id="542822" name="Freeform 102"/>
                <p:cNvSpPr>
                  <a:spLocks/>
                </p:cNvSpPr>
                <p:nvPr/>
              </p:nvSpPr>
              <p:spPr bwMode="auto">
                <a:xfrm>
                  <a:off x="2790" y="2516"/>
                  <a:ext cx="272" cy="270"/>
                </a:xfrm>
                <a:custGeom>
                  <a:avLst/>
                  <a:gdLst/>
                  <a:ahLst/>
                  <a:cxnLst>
                    <a:cxn ang="0">
                      <a:pos x="272" y="149"/>
                    </a:cxn>
                    <a:cxn ang="0">
                      <a:pos x="272" y="270"/>
                    </a:cxn>
                    <a:cxn ang="0">
                      <a:pos x="0" y="127"/>
                    </a:cxn>
                    <a:cxn ang="0">
                      <a:pos x="0" y="0"/>
                    </a:cxn>
                    <a:cxn ang="0">
                      <a:pos x="272" y="149"/>
                    </a:cxn>
                  </a:cxnLst>
                  <a:rect l="0" t="0" r="r" b="b"/>
                  <a:pathLst>
                    <a:path w="272" h="270">
                      <a:moveTo>
                        <a:pt x="272" y="149"/>
                      </a:moveTo>
                      <a:lnTo>
                        <a:pt x="272" y="270"/>
                      </a:lnTo>
                      <a:lnTo>
                        <a:pt x="0" y="127"/>
                      </a:lnTo>
                      <a:lnTo>
                        <a:pt x="0" y="0"/>
                      </a:lnTo>
                      <a:lnTo>
                        <a:pt x="272" y="149"/>
                      </a:lnTo>
                      <a:close/>
                    </a:path>
                  </a:pathLst>
                </a:custGeom>
                <a:solidFill>
                  <a:srgbClr val="800000"/>
                </a:solidFill>
                <a:ln w="9525">
                  <a:noFill/>
                  <a:round/>
                  <a:headEnd/>
                  <a:tailEnd/>
                </a:ln>
              </p:spPr>
              <p:txBody>
                <a:bodyPr/>
                <a:lstStyle/>
                <a:p>
                  <a:endParaRPr lang="el-GR"/>
                </a:p>
              </p:txBody>
            </p:sp>
            <p:sp>
              <p:nvSpPr>
                <p:cNvPr id="542823" name="Freeform 103"/>
                <p:cNvSpPr>
                  <a:spLocks/>
                </p:cNvSpPr>
                <p:nvPr/>
              </p:nvSpPr>
              <p:spPr bwMode="auto">
                <a:xfrm>
                  <a:off x="2556" y="2390"/>
                  <a:ext cx="223" cy="248"/>
                </a:xfrm>
                <a:custGeom>
                  <a:avLst/>
                  <a:gdLst/>
                  <a:ahLst/>
                  <a:cxnLst>
                    <a:cxn ang="0">
                      <a:pos x="223" y="121"/>
                    </a:cxn>
                    <a:cxn ang="0">
                      <a:pos x="223" y="248"/>
                    </a:cxn>
                    <a:cxn ang="0">
                      <a:pos x="0" y="122"/>
                    </a:cxn>
                    <a:cxn ang="0">
                      <a:pos x="0" y="0"/>
                    </a:cxn>
                    <a:cxn ang="0">
                      <a:pos x="223" y="121"/>
                    </a:cxn>
                  </a:cxnLst>
                  <a:rect l="0" t="0" r="r" b="b"/>
                  <a:pathLst>
                    <a:path w="223" h="248">
                      <a:moveTo>
                        <a:pt x="223" y="121"/>
                      </a:moveTo>
                      <a:lnTo>
                        <a:pt x="223" y="248"/>
                      </a:lnTo>
                      <a:lnTo>
                        <a:pt x="0" y="122"/>
                      </a:lnTo>
                      <a:lnTo>
                        <a:pt x="0" y="0"/>
                      </a:lnTo>
                      <a:lnTo>
                        <a:pt x="223" y="121"/>
                      </a:lnTo>
                      <a:close/>
                    </a:path>
                  </a:pathLst>
                </a:custGeom>
                <a:solidFill>
                  <a:srgbClr val="600000"/>
                </a:solidFill>
                <a:ln w="9525">
                  <a:noFill/>
                  <a:round/>
                  <a:headEnd/>
                  <a:tailEnd/>
                </a:ln>
              </p:spPr>
              <p:txBody>
                <a:bodyPr/>
                <a:lstStyle/>
                <a:p>
                  <a:endParaRPr lang="el-GR"/>
                </a:p>
              </p:txBody>
            </p:sp>
            <p:sp>
              <p:nvSpPr>
                <p:cNvPr id="542824" name="Freeform 104"/>
                <p:cNvSpPr>
                  <a:spLocks/>
                </p:cNvSpPr>
                <p:nvPr/>
              </p:nvSpPr>
              <p:spPr bwMode="auto">
                <a:xfrm>
                  <a:off x="2307" y="2259"/>
                  <a:ext cx="234" cy="246"/>
                </a:xfrm>
                <a:custGeom>
                  <a:avLst/>
                  <a:gdLst/>
                  <a:ahLst/>
                  <a:cxnLst>
                    <a:cxn ang="0">
                      <a:pos x="234" y="127"/>
                    </a:cxn>
                    <a:cxn ang="0">
                      <a:pos x="234" y="246"/>
                    </a:cxn>
                    <a:cxn ang="0">
                      <a:pos x="0" y="117"/>
                    </a:cxn>
                    <a:cxn ang="0">
                      <a:pos x="0" y="0"/>
                    </a:cxn>
                    <a:cxn ang="0">
                      <a:pos x="234" y="127"/>
                    </a:cxn>
                  </a:cxnLst>
                  <a:rect l="0" t="0" r="r" b="b"/>
                  <a:pathLst>
                    <a:path w="234" h="246">
                      <a:moveTo>
                        <a:pt x="234" y="127"/>
                      </a:moveTo>
                      <a:lnTo>
                        <a:pt x="234" y="246"/>
                      </a:lnTo>
                      <a:lnTo>
                        <a:pt x="0" y="117"/>
                      </a:lnTo>
                      <a:lnTo>
                        <a:pt x="0" y="0"/>
                      </a:lnTo>
                      <a:lnTo>
                        <a:pt x="234" y="127"/>
                      </a:lnTo>
                      <a:close/>
                    </a:path>
                  </a:pathLst>
                </a:custGeom>
                <a:solidFill>
                  <a:srgbClr val="800000"/>
                </a:solidFill>
                <a:ln w="9525">
                  <a:noFill/>
                  <a:round/>
                  <a:headEnd/>
                  <a:tailEnd/>
                </a:ln>
              </p:spPr>
              <p:txBody>
                <a:bodyPr/>
                <a:lstStyle/>
                <a:p>
                  <a:endParaRPr lang="el-GR"/>
                </a:p>
              </p:txBody>
            </p:sp>
            <p:sp>
              <p:nvSpPr>
                <p:cNvPr id="542825" name="Freeform 105"/>
                <p:cNvSpPr>
                  <a:spLocks/>
                </p:cNvSpPr>
                <p:nvPr/>
              </p:nvSpPr>
              <p:spPr bwMode="auto">
                <a:xfrm>
                  <a:off x="2096" y="2410"/>
                  <a:ext cx="197" cy="236"/>
                </a:xfrm>
                <a:custGeom>
                  <a:avLst/>
                  <a:gdLst/>
                  <a:ahLst/>
                  <a:cxnLst>
                    <a:cxn ang="0">
                      <a:pos x="197" y="125"/>
                    </a:cxn>
                    <a:cxn ang="0">
                      <a:pos x="197" y="236"/>
                    </a:cxn>
                    <a:cxn ang="0">
                      <a:pos x="0" y="119"/>
                    </a:cxn>
                    <a:cxn ang="0">
                      <a:pos x="0" y="0"/>
                    </a:cxn>
                    <a:cxn ang="0">
                      <a:pos x="197" y="125"/>
                    </a:cxn>
                  </a:cxnLst>
                  <a:rect l="0" t="0" r="r" b="b"/>
                  <a:pathLst>
                    <a:path w="197" h="236">
                      <a:moveTo>
                        <a:pt x="197" y="125"/>
                      </a:moveTo>
                      <a:lnTo>
                        <a:pt x="197" y="236"/>
                      </a:lnTo>
                      <a:lnTo>
                        <a:pt x="0" y="119"/>
                      </a:lnTo>
                      <a:lnTo>
                        <a:pt x="0" y="0"/>
                      </a:lnTo>
                      <a:lnTo>
                        <a:pt x="197" y="125"/>
                      </a:lnTo>
                      <a:close/>
                    </a:path>
                  </a:pathLst>
                </a:custGeom>
                <a:solidFill>
                  <a:srgbClr val="800000"/>
                </a:solidFill>
                <a:ln w="9525">
                  <a:noFill/>
                  <a:round/>
                  <a:headEnd/>
                  <a:tailEnd/>
                </a:ln>
              </p:spPr>
              <p:txBody>
                <a:bodyPr/>
                <a:lstStyle/>
                <a:p>
                  <a:endParaRPr lang="el-GR"/>
                </a:p>
              </p:txBody>
            </p:sp>
            <p:sp>
              <p:nvSpPr>
                <p:cNvPr id="542826" name="Freeform 106"/>
                <p:cNvSpPr>
                  <a:spLocks/>
                </p:cNvSpPr>
                <p:nvPr/>
              </p:nvSpPr>
              <p:spPr bwMode="auto">
                <a:xfrm>
                  <a:off x="2790" y="2814"/>
                  <a:ext cx="272" cy="288"/>
                </a:xfrm>
                <a:custGeom>
                  <a:avLst/>
                  <a:gdLst/>
                  <a:ahLst/>
                  <a:cxnLst>
                    <a:cxn ang="0">
                      <a:pos x="272" y="160"/>
                    </a:cxn>
                    <a:cxn ang="0">
                      <a:pos x="272" y="288"/>
                    </a:cxn>
                    <a:cxn ang="0">
                      <a:pos x="0" y="129"/>
                    </a:cxn>
                    <a:cxn ang="0">
                      <a:pos x="0" y="0"/>
                    </a:cxn>
                    <a:cxn ang="0">
                      <a:pos x="272" y="160"/>
                    </a:cxn>
                  </a:cxnLst>
                  <a:rect l="0" t="0" r="r" b="b"/>
                  <a:pathLst>
                    <a:path w="272" h="288">
                      <a:moveTo>
                        <a:pt x="272" y="160"/>
                      </a:moveTo>
                      <a:lnTo>
                        <a:pt x="272" y="288"/>
                      </a:lnTo>
                      <a:lnTo>
                        <a:pt x="0" y="129"/>
                      </a:lnTo>
                      <a:lnTo>
                        <a:pt x="0" y="0"/>
                      </a:lnTo>
                      <a:lnTo>
                        <a:pt x="272" y="160"/>
                      </a:lnTo>
                      <a:close/>
                    </a:path>
                  </a:pathLst>
                </a:custGeom>
                <a:solidFill>
                  <a:srgbClr val="800000"/>
                </a:solidFill>
                <a:ln w="9525">
                  <a:noFill/>
                  <a:round/>
                  <a:headEnd/>
                  <a:tailEnd/>
                </a:ln>
              </p:spPr>
              <p:txBody>
                <a:bodyPr/>
                <a:lstStyle/>
                <a:p>
                  <a:endParaRPr lang="el-GR"/>
                </a:p>
              </p:txBody>
            </p:sp>
            <p:sp>
              <p:nvSpPr>
                <p:cNvPr id="542827" name="Freeform 107"/>
                <p:cNvSpPr>
                  <a:spLocks/>
                </p:cNvSpPr>
                <p:nvPr/>
              </p:nvSpPr>
              <p:spPr bwMode="auto">
                <a:xfrm>
                  <a:off x="2556" y="2681"/>
                  <a:ext cx="223" cy="256"/>
                </a:xfrm>
                <a:custGeom>
                  <a:avLst/>
                  <a:gdLst/>
                  <a:ahLst/>
                  <a:cxnLst>
                    <a:cxn ang="0">
                      <a:pos x="223" y="129"/>
                    </a:cxn>
                    <a:cxn ang="0">
                      <a:pos x="223" y="256"/>
                    </a:cxn>
                    <a:cxn ang="0">
                      <a:pos x="0" y="122"/>
                    </a:cxn>
                    <a:cxn ang="0">
                      <a:pos x="0" y="0"/>
                    </a:cxn>
                    <a:cxn ang="0">
                      <a:pos x="223" y="129"/>
                    </a:cxn>
                  </a:cxnLst>
                  <a:rect l="0" t="0" r="r" b="b"/>
                  <a:pathLst>
                    <a:path w="223" h="256">
                      <a:moveTo>
                        <a:pt x="223" y="129"/>
                      </a:moveTo>
                      <a:lnTo>
                        <a:pt x="223" y="256"/>
                      </a:lnTo>
                      <a:lnTo>
                        <a:pt x="0" y="122"/>
                      </a:lnTo>
                      <a:lnTo>
                        <a:pt x="0" y="0"/>
                      </a:lnTo>
                      <a:lnTo>
                        <a:pt x="223" y="129"/>
                      </a:lnTo>
                      <a:close/>
                    </a:path>
                  </a:pathLst>
                </a:custGeom>
                <a:solidFill>
                  <a:srgbClr val="600000"/>
                </a:solidFill>
                <a:ln w="9525">
                  <a:noFill/>
                  <a:round/>
                  <a:headEnd/>
                  <a:tailEnd/>
                </a:ln>
              </p:spPr>
              <p:txBody>
                <a:bodyPr/>
                <a:lstStyle/>
                <a:p>
                  <a:endParaRPr lang="el-GR"/>
                </a:p>
              </p:txBody>
            </p:sp>
            <p:sp>
              <p:nvSpPr>
                <p:cNvPr id="542828" name="Freeform 108"/>
                <p:cNvSpPr>
                  <a:spLocks/>
                </p:cNvSpPr>
                <p:nvPr/>
              </p:nvSpPr>
              <p:spPr bwMode="auto">
                <a:xfrm>
                  <a:off x="2307" y="2539"/>
                  <a:ext cx="234" cy="256"/>
                </a:xfrm>
                <a:custGeom>
                  <a:avLst/>
                  <a:gdLst/>
                  <a:ahLst/>
                  <a:cxnLst>
                    <a:cxn ang="0">
                      <a:pos x="234" y="140"/>
                    </a:cxn>
                    <a:cxn ang="0">
                      <a:pos x="234" y="256"/>
                    </a:cxn>
                    <a:cxn ang="0">
                      <a:pos x="0" y="117"/>
                    </a:cxn>
                    <a:cxn ang="0">
                      <a:pos x="0" y="0"/>
                    </a:cxn>
                    <a:cxn ang="0">
                      <a:pos x="234" y="140"/>
                    </a:cxn>
                  </a:cxnLst>
                  <a:rect l="0" t="0" r="r" b="b"/>
                  <a:pathLst>
                    <a:path w="234" h="256">
                      <a:moveTo>
                        <a:pt x="234" y="140"/>
                      </a:moveTo>
                      <a:lnTo>
                        <a:pt x="234" y="256"/>
                      </a:lnTo>
                      <a:lnTo>
                        <a:pt x="0" y="117"/>
                      </a:lnTo>
                      <a:lnTo>
                        <a:pt x="0" y="0"/>
                      </a:lnTo>
                      <a:lnTo>
                        <a:pt x="234" y="140"/>
                      </a:lnTo>
                      <a:close/>
                    </a:path>
                  </a:pathLst>
                </a:custGeom>
                <a:solidFill>
                  <a:srgbClr val="800000"/>
                </a:solidFill>
                <a:ln w="9525">
                  <a:noFill/>
                  <a:round/>
                  <a:headEnd/>
                  <a:tailEnd/>
                </a:ln>
              </p:spPr>
              <p:txBody>
                <a:bodyPr/>
                <a:lstStyle/>
                <a:p>
                  <a:endParaRPr lang="el-GR"/>
                </a:p>
              </p:txBody>
            </p:sp>
            <p:sp>
              <p:nvSpPr>
                <p:cNvPr id="542829" name="Freeform 109"/>
                <p:cNvSpPr>
                  <a:spLocks/>
                </p:cNvSpPr>
                <p:nvPr/>
              </p:nvSpPr>
              <p:spPr bwMode="auto">
                <a:xfrm>
                  <a:off x="2800" y="1332"/>
                  <a:ext cx="259" cy="222"/>
                </a:xfrm>
                <a:custGeom>
                  <a:avLst/>
                  <a:gdLst/>
                  <a:ahLst/>
                  <a:cxnLst>
                    <a:cxn ang="0">
                      <a:pos x="259" y="90"/>
                    </a:cxn>
                    <a:cxn ang="0">
                      <a:pos x="259" y="222"/>
                    </a:cxn>
                    <a:cxn ang="0">
                      <a:pos x="0" y="127"/>
                    </a:cxn>
                    <a:cxn ang="0">
                      <a:pos x="0" y="0"/>
                    </a:cxn>
                    <a:cxn ang="0">
                      <a:pos x="259" y="90"/>
                    </a:cxn>
                  </a:cxnLst>
                  <a:rect l="0" t="0" r="r" b="b"/>
                  <a:pathLst>
                    <a:path w="259" h="222">
                      <a:moveTo>
                        <a:pt x="259" y="90"/>
                      </a:moveTo>
                      <a:lnTo>
                        <a:pt x="259" y="222"/>
                      </a:lnTo>
                      <a:lnTo>
                        <a:pt x="0" y="127"/>
                      </a:lnTo>
                      <a:lnTo>
                        <a:pt x="0" y="0"/>
                      </a:lnTo>
                      <a:lnTo>
                        <a:pt x="259" y="90"/>
                      </a:lnTo>
                      <a:close/>
                    </a:path>
                  </a:pathLst>
                </a:custGeom>
                <a:solidFill>
                  <a:srgbClr val="800000"/>
                </a:solidFill>
                <a:ln w="9525">
                  <a:noFill/>
                  <a:round/>
                  <a:headEnd/>
                  <a:tailEnd/>
                </a:ln>
              </p:spPr>
              <p:txBody>
                <a:bodyPr/>
                <a:lstStyle/>
                <a:p>
                  <a:endParaRPr lang="el-GR"/>
                </a:p>
              </p:txBody>
            </p:sp>
            <p:sp>
              <p:nvSpPr>
                <p:cNvPr id="542830" name="Freeform 110"/>
                <p:cNvSpPr>
                  <a:spLocks/>
                </p:cNvSpPr>
                <p:nvPr/>
              </p:nvSpPr>
              <p:spPr bwMode="auto">
                <a:xfrm>
                  <a:off x="2981" y="1550"/>
                  <a:ext cx="81" cy="159"/>
                </a:xfrm>
                <a:custGeom>
                  <a:avLst/>
                  <a:gdLst/>
                  <a:ahLst/>
                  <a:cxnLst>
                    <a:cxn ang="0">
                      <a:pos x="81" y="34"/>
                    </a:cxn>
                    <a:cxn ang="0">
                      <a:pos x="81" y="159"/>
                    </a:cxn>
                    <a:cxn ang="0">
                      <a:pos x="0" y="125"/>
                    </a:cxn>
                    <a:cxn ang="0">
                      <a:pos x="0" y="0"/>
                    </a:cxn>
                    <a:cxn ang="0">
                      <a:pos x="81" y="34"/>
                    </a:cxn>
                  </a:cxnLst>
                  <a:rect l="0" t="0" r="r" b="b"/>
                  <a:pathLst>
                    <a:path w="81" h="159">
                      <a:moveTo>
                        <a:pt x="81" y="34"/>
                      </a:moveTo>
                      <a:lnTo>
                        <a:pt x="81" y="159"/>
                      </a:lnTo>
                      <a:lnTo>
                        <a:pt x="0" y="125"/>
                      </a:lnTo>
                      <a:lnTo>
                        <a:pt x="0" y="0"/>
                      </a:lnTo>
                      <a:lnTo>
                        <a:pt x="81" y="34"/>
                      </a:lnTo>
                      <a:close/>
                    </a:path>
                  </a:pathLst>
                </a:custGeom>
                <a:solidFill>
                  <a:srgbClr val="800000"/>
                </a:solidFill>
                <a:ln w="9525">
                  <a:noFill/>
                  <a:round/>
                  <a:headEnd/>
                  <a:tailEnd/>
                </a:ln>
              </p:spPr>
              <p:txBody>
                <a:bodyPr/>
                <a:lstStyle/>
                <a:p>
                  <a:endParaRPr lang="el-GR"/>
                </a:p>
              </p:txBody>
            </p:sp>
            <p:sp>
              <p:nvSpPr>
                <p:cNvPr id="542831" name="Freeform 111"/>
                <p:cNvSpPr>
                  <a:spLocks/>
                </p:cNvSpPr>
                <p:nvPr/>
              </p:nvSpPr>
              <p:spPr bwMode="auto">
                <a:xfrm>
                  <a:off x="2800" y="1927"/>
                  <a:ext cx="259" cy="244"/>
                </a:xfrm>
                <a:custGeom>
                  <a:avLst/>
                  <a:gdLst/>
                  <a:ahLst/>
                  <a:cxnLst>
                    <a:cxn ang="0">
                      <a:pos x="259" y="113"/>
                    </a:cxn>
                    <a:cxn ang="0">
                      <a:pos x="259" y="244"/>
                    </a:cxn>
                    <a:cxn ang="0">
                      <a:pos x="0" y="128"/>
                    </a:cxn>
                    <a:cxn ang="0">
                      <a:pos x="0" y="0"/>
                    </a:cxn>
                    <a:cxn ang="0">
                      <a:pos x="259" y="113"/>
                    </a:cxn>
                  </a:cxnLst>
                  <a:rect l="0" t="0" r="r" b="b"/>
                  <a:pathLst>
                    <a:path w="259" h="244">
                      <a:moveTo>
                        <a:pt x="259" y="113"/>
                      </a:moveTo>
                      <a:lnTo>
                        <a:pt x="259" y="244"/>
                      </a:lnTo>
                      <a:lnTo>
                        <a:pt x="0" y="128"/>
                      </a:lnTo>
                      <a:lnTo>
                        <a:pt x="0" y="0"/>
                      </a:lnTo>
                      <a:lnTo>
                        <a:pt x="259" y="113"/>
                      </a:lnTo>
                      <a:close/>
                    </a:path>
                  </a:pathLst>
                </a:custGeom>
                <a:solidFill>
                  <a:srgbClr val="800000"/>
                </a:solidFill>
                <a:ln w="9525">
                  <a:noFill/>
                  <a:round/>
                  <a:headEnd/>
                  <a:tailEnd/>
                </a:ln>
              </p:spPr>
              <p:txBody>
                <a:bodyPr/>
                <a:lstStyle/>
                <a:p>
                  <a:endParaRPr lang="el-GR"/>
                </a:p>
              </p:txBody>
            </p:sp>
            <p:sp>
              <p:nvSpPr>
                <p:cNvPr id="542832" name="Rectangle 112"/>
                <p:cNvSpPr>
                  <a:spLocks noChangeArrowheads="1"/>
                </p:cNvSpPr>
                <p:nvPr/>
              </p:nvSpPr>
              <p:spPr bwMode="auto">
                <a:xfrm>
                  <a:off x="3058" y="2663"/>
                  <a:ext cx="130" cy="135"/>
                </a:xfrm>
                <a:prstGeom prst="rect">
                  <a:avLst/>
                </a:prstGeom>
                <a:solidFill>
                  <a:srgbClr val="600000"/>
                </a:solidFill>
                <a:ln w="9525">
                  <a:noFill/>
                  <a:miter lim="800000"/>
                  <a:headEnd/>
                  <a:tailEnd/>
                </a:ln>
              </p:spPr>
              <p:txBody>
                <a:bodyPr/>
                <a:lstStyle/>
                <a:p>
                  <a:endParaRPr lang="el-GR"/>
                </a:p>
              </p:txBody>
            </p:sp>
          </p:grpSp>
          <p:grpSp>
            <p:nvGrpSpPr>
              <p:cNvPr id="542833" name="Group 113"/>
              <p:cNvGrpSpPr>
                <a:grpSpLocks/>
              </p:cNvGrpSpPr>
              <p:nvPr/>
            </p:nvGrpSpPr>
            <p:grpSpPr bwMode="auto">
              <a:xfrm rot="97198">
                <a:off x="2064" y="918"/>
                <a:ext cx="1630" cy="336"/>
                <a:chOff x="1925" y="733"/>
                <a:chExt cx="1908" cy="544"/>
              </a:xfrm>
            </p:grpSpPr>
            <p:sp>
              <p:nvSpPr>
                <p:cNvPr id="542834" name="Freeform 114"/>
                <p:cNvSpPr>
                  <a:spLocks/>
                </p:cNvSpPr>
                <p:nvPr/>
              </p:nvSpPr>
              <p:spPr bwMode="auto">
                <a:xfrm>
                  <a:off x="1925" y="733"/>
                  <a:ext cx="1908" cy="321"/>
                </a:xfrm>
                <a:custGeom>
                  <a:avLst/>
                  <a:gdLst/>
                  <a:ahLst/>
                  <a:cxnLst>
                    <a:cxn ang="0">
                      <a:pos x="0" y="0"/>
                    </a:cxn>
                    <a:cxn ang="0">
                      <a:pos x="821" y="24"/>
                    </a:cxn>
                    <a:cxn ang="0">
                      <a:pos x="1908" y="308"/>
                    </a:cxn>
                    <a:cxn ang="0">
                      <a:pos x="1152" y="321"/>
                    </a:cxn>
                    <a:cxn ang="0">
                      <a:pos x="0" y="0"/>
                    </a:cxn>
                  </a:cxnLst>
                  <a:rect l="0" t="0" r="r" b="b"/>
                  <a:pathLst>
                    <a:path w="1908" h="321">
                      <a:moveTo>
                        <a:pt x="0" y="0"/>
                      </a:moveTo>
                      <a:lnTo>
                        <a:pt x="821" y="24"/>
                      </a:lnTo>
                      <a:lnTo>
                        <a:pt x="1908" y="308"/>
                      </a:lnTo>
                      <a:lnTo>
                        <a:pt x="1152" y="321"/>
                      </a:lnTo>
                      <a:lnTo>
                        <a:pt x="0" y="0"/>
                      </a:lnTo>
                      <a:close/>
                    </a:path>
                  </a:pathLst>
                </a:custGeom>
                <a:solidFill>
                  <a:srgbClr val="C0C0C0"/>
                </a:solidFill>
                <a:ln w="9525">
                  <a:noFill/>
                  <a:round/>
                  <a:headEnd/>
                  <a:tailEnd/>
                </a:ln>
              </p:spPr>
              <p:txBody>
                <a:bodyPr/>
                <a:lstStyle/>
                <a:p>
                  <a:endParaRPr lang="el-GR"/>
                </a:p>
              </p:txBody>
            </p:sp>
            <p:sp>
              <p:nvSpPr>
                <p:cNvPr id="542835" name="Freeform 115"/>
                <p:cNvSpPr>
                  <a:spLocks/>
                </p:cNvSpPr>
                <p:nvPr/>
              </p:nvSpPr>
              <p:spPr bwMode="auto">
                <a:xfrm>
                  <a:off x="3088" y="1034"/>
                  <a:ext cx="741" cy="243"/>
                </a:xfrm>
                <a:custGeom>
                  <a:avLst/>
                  <a:gdLst/>
                  <a:ahLst/>
                  <a:cxnLst>
                    <a:cxn ang="0">
                      <a:pos x="7" y="1"/>
                    </a:cxn>
                    <a:cxn ang="0">
                      <a:pos x="741" y="0"/>
                    </a:cxn>
                    <a:cxn ang="0">
                      <a:pos x="741" y="243"/>
                    </a:cxn>
                    <a:cxn ang="0">
                      <a:pos x="0" y="243"/>
                    </a:cxn>
                    <a:cxn ang="0">
                      <a:pos x="7" y="1"/>
                    </a:cxn>
                  </a:cxnLst>
                  <a:rect l="0" t="0" r="r" b="b"/>
                  <a:pathLst>
                    <a:path w="741" h="243">
                      <a:moveTo>
                        <a:pt x="7" y="1"/>
                      </a:moveTo>
                      <a:lnTo>
                        <a:pt x="741" y="0"/>
                      </a:lnTo>
                      <a:lnTo>
                        <a:pt x="741" y="243"/>
                      </a:lnTo>
                      <a:lnTo>
                        <a:pt x="0" y="243"/>
                      </a:lnTo>
                      <a:lnTo>
                        <a:pt x="7" y="1"/>
                      </a:lnTo>
                      <a:close/>
                    </a:path>
                  </a:pathLst>
                </a:custGeom>
                <a:solidFill>
                  <a:srgbClr val="E0E0E0"/>
                </a:solidFill>
                <a:ln w="9525">
                  <a:noFill/>
                  <a:round/>
                  <a:headEnd/>
                  <a:tailEnd/>
                </a:ln>
              </p:spPr>
              <p:txBody>
                <a:bodyPr/>
                <a:lstStyle/>
                <a:p>
                  <a:endParaRPr lang="el-GR"/>
                </a:p>
              </p:txBody>
            </p:sp>
            <p:sp>
              <p:nvSpPr>
                <p:cNvPr id="542836" name="Freeform 116"/>
                <p:cNvSpPr>
                  <a:spLocks/>
                </p:cNvSpPr>
                <p:nvPr/>
              </p:nvSpPr>
              <p:spPr bwMode="auto">
                <a:xfrm>
                  <a:off x="1935" y="734"/>
                  <a:ext cx="1178" cy="542"/>
                </a:xfrm>
                <a:custGeom>
                  <a:avLst/>
                  <a:gdLst/>
                  <a:ahLst/>
                  <a:cxnLst>
                    <a:cxn ang="0">
                      <a:pos x="0" y="0"/>
                    </a:cxn>
                    <a:cxn ang="0">
                      <a:pos x="0" y="182"/>
                    </a:cxn>
                    <a:cxn ang="0">
                      <a:pos x="1178" y="542"/>
                    </a:cxn>
                    <a:cxn ang="0">
                      <a:pos x="1178" y="300"/>
                    </a:cxn>
                    <a:cxn ang="0">
                      <a:pos x="0" y="0"/>
                    </a:cxn>
                  </a:cxnLst>
                  <a:rect l="0" t="0" r="r" b="b"/>
                  <a:pathLst>
                    <a:path w="1178" h="542">
                      <a:moveTo>
                        <a:pt x="0" y="0"/>
                      </a:moveTo>
                      <a:lnTo>
                        <a:pt x="0" y="182"/>
                      </a:lnTo>
                      <a:lnTo>
                        <a:pt x="1178" y="542"/>
                      </a:lnTo>
                      <a:lnTo>
                        <a:pt x="1178" y="300"/>
                      </a:lnTo>
                      <a:lnTo>
                        <a:pt x="0" y="0"/>
                      </a:lnTo>
                      <a:close/>
                    </a:path>
                  </a:pathLst>
                </a:custGeom>
                <a:solidFill>
                  <a:srgbClr val="A0A0A0"/>
                </a:solidFill>
                <a:ln w="9525">
                  <a:noFill/>
                  <a:round/>
                  <a:headEnd/>
                  <a:tailEnd/>
                </a:ln>
              </p:spPr>
              <p:txBody>
                <a:bodyPr/>
                <a:lstStyle/>
                <a:p>
                  <a:endParaRPr lang="el-GR"/>
                </a:p>
              </p:txBody>
            </p:sp>
          </p:grpSp>
        </p:grpSp>
        <p:grpSp>
          <p:nvGrpSpPr>
            <p:cNvPr id="542837" name="Group 117"/>
            <p:cNvGrpSpPr>
              <a:grpSpLocks/>
            </p:cNvGrpSpPr>
            <p:nvPr/>
          </p:nvGrpSpPr>
          <p:grpSpPr bwMode="auto">
            <a:xfrm flipH="1">
              <a:off x="278" y="1680"/>
              <a:ext cx="682" cy="612"/>
              <a:chOff x="288" y="2832"/>
              <a:chExt cx="730" cy="660"/>
            </a:xfrm>
          </p:grpSpPr>
          <p:sp>
            <p:nvSpPr>
              <p:cNvPr id="542838" name="Freeform 118"/>
              <p:cNvSpPr>
                <a:spLocks/>
              </p:cNvSpPr>
              <p:nvPr/>
            </p:nvSpPr>
            <p:spPr bwMode="auto">
              <a:xfrm>
                <a:off x="711" y="2832"/>
                <a:ext cx="158" cy="148"/>
              </a:xfrm>
              <a:custGeom>
                <a:avLst/>
                <a:gdLst/>
                <a:ahLst/>
                <a:cxnLst>
                  <a:cxn ang="0">
                    <a:pos x="230" y="1"/>
                  </a:cxn>
                  <a:cxn ang="0">
                    <a:pos x="186" y="9"/>
                  </a:cxn>
                  <a:cxn ang="0">
                    <a:pos x="146" y="27"/>
                  </a:cxn>
                  <a:cxn ang="0">
                    <a:pos x="111" y="51"/>
                  </a:cxn>
                  <a:cxn ang="0">
                    <a:pos x="81" y="80"/>
                  </a:cxn>
                  <a:cxn ang="0">
                    <a:pos x="58" y="116"/>
                  </a:cxn>
                  <a:cxn ang="0">
                    <a:pos x="40" y="156"/>
                  </a:cxn>
                  <a:cxn ang="0">
                    <a:pos x="32" y="199"/>
                  </a:cxn>
                  <a:cxn ang="0">
                    <a:pos x="0" y="346"/>
                  </a:cxn>
                  <a:cxn ang="0">
                    <a:pos x="63" y="335"/>
                  </a:cxn>
                  <a:cxn ang="0">
                    <a:pos x="80" y="360"/>
                  </a:cxn>
                  <a:cxn ang="0">
                    <a:pos x="100" y="382"/>
                  </a:cxn>
                  <a:cxn ang="0">
                    <a:pos x="123" y="401"/>
                  </a:cxn>
                  <a:cxn ang="0">
                    <a:pos x="149" y="418"/>
                  </a:cxn>
                  <a:cxn ang="0">
                    <a:pos x="176" y="430"/>
                  </a:cxn>
                  <a:cxn ang="0">
                    <a:pos x="205" y="439"/>
                  </a:cxn>
                  <a:cxn ang="0">
                    <a:pos x="236" y="444"/>
                  </a:cxn>
                  <a:cxn ang="0">
                    <a:pos x="275" y="442"/>
                  </a:cxn>
                  <a:cxn ang="0">
                    <a:pos x="318" y="434"/>
                  </a:cxn>
                  <a:cxn ang="0">
                    <a:pos x="358" y="417"/>
                  </a:cxn>
                  <a:cxn ang="0">
                    <a:pos x="394" y="393"/>
                  </a:cxn>
                  <a:cxn ang="0">
                    <a:pos x="423" y="363"/>
                  </a:cxn>
                  <a:cxn ang="0">
                    <a:pos x="447" y="328"/>
                  </a:cxn>
                  <a:cxn ang="0">
                    <a:pos x="464" y="288"/>
                  </a:cxn>
                  <a:cxn ang="0">
                    <a:pos x="473" y="244"/>
                  </a:cxn>
                  <a:cxn ang="0">
                    <a:pos x="473" y="199"/>
                  </a:cxn>
                  <a:cxn ang="0">
                    <a:pos x="464" y="156"/>
                  </a:cxn>
                  <a:cxn ang="0">
                    <a:pos x="447" y="116"/>
                  </a:cxn>
                  <a:cxn ang="0">
                    <a:pos x="423" y="80"/>
                  </a:cxn>
                  <a:cxn ang="0">
                    <a:pos x="394" y="51"/>
                  </a:cxn>
                  <a:cxn ang="0">
                    <a:pos x="358" y="27"/>
                  </a:cxn>
                  <a:cxn ang="0">
                    <a:pos x="318" y="9"/>
                  </a:cxn>
                  <a:cxn ang="0">
                    <a:pos x="275" y="1"/>
                  </a:cxn>
                </a:cxnLst>
                <a:rect l="0" t="0" r="r" b="b"/>
                <a:pathLst>
                  <a:path w="474" h="444">
                    <a:moveTo>
                      <a:pt x="252" y="0"/>
                    </a:moveTo>
                    <a:lnTo>
                      <a:pt x="230" y="1"/>
                    </a:lnTo>
                    <a:lnTo>
                      <a:pt x="208" y="5"/>
                    </a:lnTo>
                    <a:lnTo>
                      <a:pt x="186" y="9"/>
                    </a:lnTo>
                    <a:lnTo>
                      <a:pt x="166" y="18"/>
                    </a:lnTo>
                    <a:lnTo>
                      <a:pt x="146" y="27"/>
                    </a:lnTo>
                    <a:lnTo>
                      <a:pt x="129" y="38"/>
                    </a:lnTo>
                    <a:lnTo>
                      <a:pt x="111" y="51"/>
                    </a:lnTo>
                    <a:lnTo>
                      <a:pt x="96" y="65"/>
                    </a:lnTo>
                    <a:lnTo>
                      <a:pt x="81" y="80"/>
                    </a:lnTo>
                    <a:lnTo>
                      <a:pt x="68" y="98"/>
                    </a:lnTo>
                    <a:lnTo>
                      <a:pt x="58" y="116"/>
                    </a:lnTo>
                    <a:lnTo>
                      <a:pt x="48" y="136"/>
                    </a:lnTo>
                    <a:lnTo>
                      <a:pt x="40" y="156"/>
                    </a:lnTo>
                    <a:lnTo>
                      <a:pt x="35" y="177"/>
                    </a:lnTo>
                    <a:lnTo>
                      <a:pt x="32" y="199"/>
                    </a:lnTo>
                    <a:lnTo>
                      <a:pt x="31" y="222"/>
                    </a:lnTo>
                    <a:lnTo>
                      <a:pt x="0" y="346"/>
                    </a:lnTo>
                    <a:lnTo>
                      <a:pt x="55" y="322"/>
                    </a:lnTo>
                    <a:lnTo>
                      <a:pt x="63" y="335"/>
                    </a:lnTo>
                    <a:lnTo>
                      <a:pt x="71" y="348"/>
                    </a:lnTo>
                    <a:lnTo>
                      <a:pt x="80" y="360"/>
                    </a:lnTo>
                    <a:lnTo>
                      <a:pt x="90" y="372"/>
                    </a:lnTo>
                    <a:lnTo>
                      <a:pt x="100" y="382"/>
                    </a:lnTo>
                    <a:lnTo>
                      <a:pt x="111" y="392"/>
                    </a:lnTo>
                    <a:lnTo>
                      <a:pt x="123" y="401"/>
                    </a:lnTo>
                    <a:lnTo>
                      <a:pt x="136" y="409"/>
                    </a:lnTo>
                    <a:lnTo>
                      <a:pt x="149" y="418"/>
                    </a:lnTo>
                    <a:lnTo>
                      <a:pt x="162" y="424"/>
                    </a:lnTo>
                    <a:lnTo>
                      <a:pt x="176" y="430"/>
                    </a:lnTo>
                    <a:lnTo>
                      <a:pt x="190" y="434"/>
                    </a:lnTo>
                    <a:lnTo>
                      <a:pt x="205" y="439"/>
                    </a:lnTo>
                    <a:lnTo>
                      <a:pt x="220" y="441"/>
                    </a:lnTo>
                    <a:lnTo>
                      <a:pt x="236" y="444"/>
                    </a:lnTo>
                    <a:lnTo>
                      <a:pt x="252" y="444"/>
                    </a:lnTo>
                    <a:lnTo>
                      <a:pt x="275" y="442"/>
                    </a:lnTo>
                    <a:lnTo>
                      <a:pt x="297" y="439"/>
                    </a:lnTo>
                    <a:lnTo>
                      <a:pt x="318" y="434"/>
                    </a:lnTo>
                    <a:lnTo>
                      <a:pt x="338" y="426"/>
                    </a:lnTo>
                    <a:lnTo>
                      <a:pt x="358" y="417"/>
                    </a:lnTo>
                    <a:lnTo>
                      <a:pt x="376" y="406"/>
                    </a:lnTo>
                    <a:lnTo>
                      <a:pt x="394" y="393"/>
                    </a:lnTo>
                    <a:lnTo>
                      <a:pt x="409" y="379"/>
                    </a:lnTo>
                    <a:lnTo>
                      <a:pt x="423" y="363"/>
                    </a:lnTo>
                    <a:lnTo>
                      <a:pt x="436" y="346"/>
                    </a:lnTo>
                    <a:lnTo>
                      <a:pt x="447" y="328"/>
                    </a:lnTo>
                    <a:lnTo>
                      <a:pt x="456" y="308"/>
                    </a:lnTo>
                    <a:lnTo>
                      <a:pt x="464" y="288"/>
                    </a:lnTo>
                    <a:lnTo>
                      <a:pt x="469" y="267"/>
                    </a:lnTo>
                    <a:lnTo>
                      <a:pt x="473" y="244"/>
                    </a:lnTo>
                    <a:lnTo>
                      <a:pt x="474" y="222"/>
                    </a:lnTo>
                    <a:lnTo>
                      <a:pt x="473" y="199"/>
                    </a:lnTo>
                    <a:lnTo>
                      <a:pt x="469" y="177"/>
                    </a:lnTo>
                    <a:lnTo>
                      <a:pt x="464" y="156"/>
                    </a:lnTo>
                    <a:lnTo>
                      <a:pt x="456" y="136"/>
                    </a:lnTo>
                    <a:lnTo>
                      <a:pt x="447" y="116"/>
                    </a:lnTo>
                    <a:lnTo>
                      <a:pt x="436" y="98"/>
                    </a:lnTo>
                    <a:lnTo>
                      <a:pt x="423" y="80"/>
                    </a:lnTo>
                    <a:lnTo>
                      <a:pt x="409" y="65"/>
                    </a:lnTo>
                    <a:lnTo>
                      <a:pt x="394" y="51"/>
                    </a:lnTo>
                    <a:lnTo>
                      <a:pt x="376" y="38"/>
                    </a:lnTo>
                    <a:lnTo>
                      <a:pt x="358" y="27"/>
                    </a:lnTo>
                    <a:lnTo>
                      <a:pt x="338" y="18"/>
                    </a:lnTo>
                    <a:lnTo>
                      <a:pt x="318" y="9"/>
                    </a:lnTo>
                    <a:lnTo>
                      <a:pt x="297" y="5"/>
                    </a:lnTo>
                    <a:lnTo>
                      <a:pt x="275" y="1"/>
                    </a:lnTo>
                    <a:lnTo>
                      <a:pt x="252" y="0"/>
                    </a:lnTo>
                    <a:close/>
                  </a:path>
                </a:pathLst>
              </a:custGeom>
              <a:solidFill>
                <a:srgbClr val="000000"/>
              </a:solidFill>
              <a:ln w="9525">
                <a:noFill/>
                <a:round/>
                <a:headEnd/>
                <a:tailEnd/>
              </a:ln>
            </p:spPr>
            <p:txBody>
              <a:bodyPr/>
              <a:lstStyle/>
              <a:p>
                <a:endParaRPr lang="el-GR"/>
              </a:p>
            </p:txBody>
          </p:sp>
          <p:sp>
            <p:nvSpPr>
              <p:cNvPr id="542839" name="Freeform 119"/>
              <p:cNvSpPr>
                <a:spLocks/>
              </p:cNvSpPr>
              <p:nvPr/>
            </p:nvSpPr>
            <p:spPr bwMode="auto">
              <a:xfrm>
                <a:off x="588" y="3474"/>
                <a:ext cx="138" cy="17"/>
              </a:xfrm>
              <a:custGeom>
                <a:avLst/>
                <a:gdLst/>
                <a:ahLst/>
                <a:cxnLst>
                  <a:cxn ang="0">
                    <a:pos x="0" y="51"/>
                  </a:cxn>
                  <a:cxn ang="0">
                    <a:pos x="415" y="51"/>
                  </a:cxn>
                  <a:cxn ang="0">
                    <a:pos x="414" y="48"/>
                  </a:cxn>
                  <a:cxn ang="0">
                    <a:pos x="410" y="37"/>
                  </a:cxn>
                  <a:cxn ang="0">
                    <a:pos x="406" y="22"/>
                  </a:cxn>
                  <a:cxn ang="0">
                    <a:pos x="400" y="0"/>
                  </a:cxn>
                  <a:cxn ang="0">
                    <a:pos x="89" y="0"/>
                  </a:cxn>
                  <a:cxn ang="0">
                    <a:pos x="77" y="3"/>
                  </a:cxn>
                  <a:cxn ang="0">
                    <a:pos x="63" y="9"/>
                  </a:cxn>
                  <a:cxn ang="0">
                    <a:pos x="49" y="15"/>
                  </a:cxn>
                  <a:cxn ang="0">
                    <a:pos x="36" y="21"/>
                  </a:cxn>
                  <a:cxn ang="0">
                    <a:pos x="23" y="28"/>
                  </a:cxn>
                  <a:cxn ang="0">
                    <a:pos x="12" y="36"/>
                  </a:cxn>
                  <a:cxn ang="0">
                    <a:pos x="4" y="43"/>
                  </a:cxn>
                  <a:cxn ang="0">
                    <a:pos x="0" y="51"/>
                  </a:cxn>
                </a:cxnLst>
                <a:rect l="0" t="0" r="r" b="b"/>
                <a:pathLst>
                  <a:path w="415" h="51">
                    <a:moveTo>
                      <a:pt x="0" y="51"/>
                    </a:moveTo>
                    <a:lnTo>
                      <a:pt x="415" y="51"/>
                    </a:lnTo>
                    <a:lnTo>
                      <a:pt x="414" y="48"/>
                    </a:lnTo>
                    <a:lnTo>
                      <a:pt x="410" y="37"/>
                    </a:lnTo>
                    <a:lnTo>
                      <a:pt x="406" y="22"/>
                    </a:lnTo>
                    <a:lnTo>
                      <a:pt x="400" y="0"/>
                    </a:lnTo>
                    <a:lnTo>
                      <a:pt x="89" y="0"/>
                    </a:lnTo>
                    <a:lnTo>
                      <a:pt x="77" y="3"/>
                    </a:lnTo>
                    <a:lnTo>
                      <a:pt x="63" y="9"/>
                    </a:lnTo>
                    <a:lnTo>
                      <a:pt x="49" y="15"/>
                    </a:lnTo>
                    <a:lnTo>
                      <a:pt x="36" y="21"/>
                    </a:lnTo>
                    <a:lnTo>
                      <a:pt x="23" y="28"/>
                    </a:lnTo>
                    <a:lnTo>
                      <a:pt x="12" y="36"/>
                    </a:lnTo>
                    <a:lnTo>
                      <a:pt x="4" y="43"/>
                    </a:lnTo>
                    <a:lnTo>
                      <a:pt x="0" y="51"/>
                    </a:lnTo>
                    <a:close/>
                  </a:path>
                </a:pathLst>
              </a:custGeom>
              <a:solidFill>
                <a:srgbClr val="000000"/>
              </a:solidFill>
              <a:ln w="9525">
                <a:noFill/>
                <a:round/>
                <a:headEnd/>
                <a:tailEnd/>
              </a:ln>
            </p:spPr>
            <p:txBody>
              <a:bodyPr/>
              <a:lstStyle/>
              <a:p>
                <a:endParaRPr lang="el-GR"/>
              </a:p>
            </p:txBody>
          </p:sp>
          <p:sp>
            <p:nvSpPr>
              <p:cNvPr id="542840" name="Freeform 120"/>
              <p:cNvSpPr>
                <a:spLocks/>
              </p:cNvSpPr>
              <p:nvPr/>
            </p:nvSpPr>
            <p:spPr bwMode="auto">
              <a:xfrm>
                <a:off x="606" y="2937"/>
                <a:ext cx="343" cy="537"/>
              </a:xfrm>
              <a:custGeom>
                <a:avLst/>
                <a:gdLst/>
                <a:ahLst/>
                <a:cxnLst>
                  <a:cxn ang="0">
                    <a:pos x="823" y="5"/>
                  </a:cxn>
                  <a:cxn ang="0">
                    <a:pos x="806" y="43"/>
                  </a:cxn>
                  <a:cxn ang="0">
                    <a:pos x="782" y="77"/>
                  </a:cxn>
                  <a:cxn ang="0">
                    <a:pos x="755" y="108"/>
                  </a:cxn>
                  <a:cxn ang="0">
                    <a:pos x="723" y="134"/>
                  </a:cxn>
                  <a:cxn ang="0">
                    <a:pos x="687" y="155"/>
                  </a:cxn>
                  <a:cxn ang="0">
                    <a:pos x="648" y="171"/>
                  </a:cxn>
                  <a:cxn ang="0">
                    <a:pos x="607" y="181"/>
                  </a:cxn>
                  <a:cxn ang="0">
                    <a:pos x="563" y="184"/>
                  </a:cxn>
                  <a:cxn ang="0">
                    <a:pos x="532" y="183"/>
                  </a:cxn>
                  <a:cxn ang="0">
                    <a:pos x="503" y="177"/>
                  </a:cxn>
                  <a:cxn ang="0">
                    <a:pos x="473" y="169"/>
                  </a:cxn>
                  <a:cxn ang="0">
                    <a:pos x="446" y="158"/>
                  </a:cxn>
                  <a:cxn ang="0">
                    <a:pos x="424" y="204"/>
                  </a:cxn>
                  <a:cxn ang="0">
                    <a:pos x="394" y="272"/>
                  </a:cxn>
                  <a:cxn ang="0">
                    <a:pos x="353" y="324"/>
                  </a:cxn>
                  <a:cxn ang="0">
                    <a:pos x="305" y="362"/>
                  </a:cxn>
                  <a:cxn ang="0">
                    <a:pos x="254" y="390"/>
                  </a:cxn>
                  <a:cxn ang="0">
                    <a:pos x="208" y="407"/>
                  </a:cxn>
                  <a:cxn ang="0">
                    <a:pos x="172" y="417"/>
                  </a:cxn>
                  <a:cxn ang="0">
                    <a:pos x="150" y="421"/>
                  </a:cxn>
                  <a:cxn ang="0">
                    <a:pos x="214" y="640"/>
                  </a:cxn>
                  <a:cxn ang="0">
                    <a:pos x="247" y="641"/>
                  </a:cxn>
                  <a:cxn ang="0">
                    <a:pos x="281" y="637"/>
                  </a:cxn>
                  <a:cxn ang="0">
                    <a:pos x="313" y="630"/>
                  </a:cxn>
                  <a:cxn ang="0">
                    <a:pos x="344" y="622"/>
                  </a:cxn>
                  <a:cxn ang="0">
                    <a:pos x="370" y="613"/>
                  </a:cxn>
                  <a:cxn ang="0">
                    <a:pos x="390" y="604"/>
                  </a:cxn>
                  <a:cxn ang="0">
                    <a:pos x="404" y="598"/>
                  </a:cxn>
                  <a:cxn ang="0">
                    <a:pos x="409" y="596"/>
                  </a:cxn>
                  <a:cxn ang="0">
                    <a:pos x="391" y="634"/>
                  </a:cxn>
                  <a:cxn ang="0">
                    <a:pos x="377" y="692"/>
                  </a:cxn>
                  <a:cxn ang="0">
                    <a:pos x="368" y="744"/>
                  </a:cxn>
                  <a:cxn ang="0">
                    <a:pos x="365" y="766"/>
                  </a:cxn>
                  <a:cxn ang="0">
                    <a:pos x="201" y="847"/>
                  </a:cxn>
                  <a:cxn ang="0">
                    <a:pos x="93" y="964"/>
                  </a:cxn>
                  <a:cxn ang="0">
                    <a:pos x="30" y="1102"/>
                  </a:cxn>
                  <a:cxn ang="0">
                    <a:pos x="3" y="1246"/>
                  </a:cxn>
                  <a:cxn ang="0">
                    <a:pos x="0" y="1383"/>
                  </a:cxn>
                  <a:cxn ang="0">
                    <a:pos x="11" y="1499"/>
                  </a:cxn>
                  <a:cxn ang="0">
                    <a:pos x="26" y="1579"/>
                  </a:cxn>
                  <a:cxn ang="0">
                    <a:pos x="33" y="1609"/>
                  </a:cxn>
                  <a:cxn ang="0">
                    <a:pos x="314" y="1525"/>
                  </a:cxn>
                  <a:cxn ang="0">
                    <a:pos x="287" y="1377"/>
                  </a:cxn>
                  <a:cxn ang="0">
                    <a:pos x="291" y="1256"/>
                  </a:cxn>
                  <a:cxn ang="0">
                    <a:pos x="318" y="1158"/>
                  </a:cxn>
                  <a:cxn ang="0">
                    <a:pos x="358" y="1083"/>
                  </a:cxn>
                  <a:cxn ang="0">
                    <a:pos x="403" y="1030"/>
                  </a:cxn>
                  <a:cxn ang="0">
                    <a:pos x="442" y="996"/>
                  </a:cxn>
                  <a:cxn ang="0">
                    <a:pos x="465" y="981"/>
                  </a:cxn>
                  <a:cxn ang="0">
                    <a:pos x="999" y="978"/>
                  </a:cxn>
                  <a:cxn ang="0">
                    <a:pos x="1026" y="774"/>
                  </a:cxn>
                  <a:cxn ang="0">
                    <a:pos x="1024" y="588"/>
                  </a:cxn>
                  <a:cxn ang="0">
                    <a:pos x="999" y="421"/>
                  </a:cxn>
                  <a:cxn ang="0">
                    <a:pos x="961" y="279"/>
                  </a:cxn>
                  <a:cxn ang="0">
                    <a:pos x="919" y="162"/>
                  </a:cxn>
                  <a:cxn ang="0">
                    <a:pos x="878" y="73"/>
                  </a:cxn>
                  <a:cxn ang="0">
                    <a:pos x="847" y="19"/>
                  </a:cxn>
                  <a:cxn ang="0">
                    <a:pos x="835" y="0"/>
                  </a:cxn>
                </a:cxnLst>
                <a:rect l="0" t="0" r="r" b="b"/>
                <a:pathLst>
                  <a:path w="1028" h="1609">
                    <a:moveTo>
                      <a:pt x="835" y="0"/>
                    </a:moveTo>
                    <a:lnTo>
                      <a:pt x="823" y="5"/>
                    </a:lnTo>
                    <a:lnTo>
                      <a:pt x="815" y="24"/>
                    </a:lnTo>
                    <a:lnTo>
                      <a:pt x="806" y="43"/>
                    </a:lnTo>
                    <a:lnTo>
                      <a:pt x="795" y="60"/>
                    </a:lnTo>
                    <a:lnTo>
                      <a:pt x="782" y="77"/>
                    </a:lnTo>
                    <a:lnTo>
                      <a:pt x="769" y="93"/>
                    </a:lnTo>
                    <a:lnTo>
                      <a:pt x="755" y="108"/>
                    </a:lnTo>
                    <a:lnTo>
                      <a:pt x="740" y="122"/>
                    </a:lnTo>
                    <a:lnTo>
                      <a:pt x="723" y="134"/>
                    </a:lnTo>
                    <a:lnTo>
                      <a:pt x="706" y="145"/>
                    </a:lnTo>
                    <a:lnTo>
                      <a:pt x="687" y="155"/>
                    </a:lnTo>
                    <a:lnTo>
                      <a:pt x="668" y="164"/>
                    </a:lnTo>
                    <a:lnTo>
                      <a:pt x="648" y="171"/>
                    </a:lnTo>
                    <a:lnTo>
                      <a:pt x="628" y="177"/>
                    </a:lnTo>
                    <a:lnTo>
                      <a:pt x="607" y="181"/>
                    </a:lnTo>
                    <a:lnTo>
                      <a:pt x="585" y="183"/>
                    </a:lnTo>
                    <a:lnTo>
                      <a:pt x="563" y="184"/>
                    </a:lnTo>
                    <a:lnTo>
                      <a:pt x="548" y="184"/>
                    </a:lnTo>
                    <a:lnTo>
                      <a:pt x="532" y="183"/>
                    </a:lnTo>
                    <a:lnTo>
                      <a:pt x="517" y="181"/>
                    </a:lnTo>
                    <a:lnTo>
                      <a:pt x="503" y="177"/>
                    </a:lnTo>
                    <a:lnTo>
                      <a:pt x="488" y="174"/>
                    </a:lnTo>
                    <a:lnTo>
                      <a:pt x="473" y="169"/>
                    </a:lnTo>
                    <a:lnTo>
                      <a:pt x="459" y="164"/>
                    </a:lnTo>
                    <a:lnTo>
                      <a:pt x="446" y="158"/>
                    </a:lnTo>
                    <a:lnTo>
                      <a:pt x="431" y="164"/>
                    </a:lnTo>
                    <a:lnTo>
                      <a:pt x="424" y="204"/>
                    </a:lnTo>
                    <a:lnTo>
                      <a:pt x="411" y="240"/>
                    </a:lnTo>
                    <a:lnTo>
                      <a:pt x="394" y="272"/>
                    </a:lnTo>
                    <a:lnTo>
                      <a:pt x="376" y="299"/>
                    </a:lnTo>
                    <a:lnTo>
                      <a:pt x="353" y="324"/>
                    </a:lnTo>
                    <a:lnTo>
                      <a:pt x="330" y="344"/>
                    </a:lnTo>
                    <a:lnTo>
                      <a:pt x="305" y="362"/>
                    </a:lnTo>
                    <a:lnTo>
                      <a:pt x="279" y="377"/>
                    </a:lnTo>
                    <a:lnTo>
                      <a:pt x="254" y="390"/>
                    </a:lnTo>
                    <a:lnTo>
                      <a:pt x="231" y="399"/>
                    </a:lnTo>
                    <a:lnTo>
                      <a:pt x="208" y="407"/>
                    </a:lnTo>
                    <a:lnTo>
                      <a:pt x="188" y="413"/>
                    </a:lnTo>
                    <a:lnTo>
                      <a:pt x="172" y="417"/>
                    </a:lnTo>
                    <a:lnTo>
                      <a:pt x="159" y="419"/>
                    </a:lnTo>
                    <a:lnTo>
                      <a:pt x="150" y="421"/>
                    </a:lnTo>
                    <a:lnTo>
                      <a:pt x="148" y="421"/>
                    </a:lnTo>
                    <a:lnTo>
                      <a:pt x="214" y="640"/>
                    </a:lnTo>
                    <a:lnTo>
                      <a:pt x="231" y="641"/>
                    </a:lnTo>
                    <a:lnTo>
                      <a:pt x="247" y="641"/>
                    </a:lnTo>
                    <a:lnTo>
                      <a:pt x="264" y="640"/>
                    </a:lnTo>
                    <a:lnTo>
                      <a:pt x="281" y="637"/>
                    </a:lnTo>
                    <a:lnTo>
                      <a:pt x="298" y="634"/>
                    </a:lnTo>
                    <a:lnTo>
                      <a:pt x="313" y="630"/>
                    </a:lnTo>
                    <a:lnTo>
                      <a:pt x="328" y="627"/>
                    </a:lnTo>
                    <a:lnTo>
                      <a:pt x="344" y="622"/>
                    </a:lnTo>
                    <a:lnTo>
                      <a:pt x="357" y="617"/>
                    </a:lnTo>
                    <a:lnTo>
                      <a:pt x="370" y="613"/>
                    </a:lnTo>
                    <a:lnTo>
                      <a:pt x="380" y="608"/>
                    </a:lnTo>
                    <a:lnTo>
                      <a:pt x="390" y="604"/>
                    </a:lnTo>
                    <a:lnTo>
                      <a:pt x="398" y="601"/>
                    </a:lnTo>
                    <a:lnTo>
                      <a:pt x="404" y="598"/>
                    </a:lnTo>
                    <a:lnTo>
                      <a:pt x="407" y="597"/>
                    </a:lnTo>
                    <a:lnTo>
                      <a:pt x="409" y="596"/>
                    </a:lnTo>
                    <a:lnTo>
                      <a:pt x="399" y="611"/>
                    </a:lnTo>
                    <a:lnTo>
                      <a:pt x="391" y="634"/>
                    </a:lnTo>
                    <a:lnTo>
                      <a:pt x="383" y="662"/>
                    </a:lnTo>
                    <a:lnTo>
                      <a:pt x="377" y="692"/>
                    </a:lnTo>
                    <a:lnTo>
                      <a:pt x="372" y="720"/>
                    </a:lnTo>
                    <a:lnTo>
                      <a:pt x="368" y="744"/>
                    </a:lnTo>
                    <a:lnTo>
                      <a:pt x="366" y="760"/>
                    </a:lnTo>
                    <a:lnTo>
                      <a:pt x="365" y="766"/>
                    </a:lnTo>
                    <a:lnTo>
                      <a:pt x="275" y="801"/>
                    </a:lnTo>
                    <a:lnTo>
                      <a:pt x="201" y="847"/>
                    </a:lnTo>
                    <a:lnTo>
                      <a:pt x="140" y="903"/>
                    </a:lnTo>
                    <a:lnTo>
                      <a:pt x="93" y="964"/>
                    </a:lnTo>
                    <a:lnTo>
                      <a:pt x="56" y="1032"/>
                    </a:lnTo>
                    <a:lnTo>
                      <a:pt x="30" y="1102"/>
                    </a:lnTo>
                    <a:lnTo>
                      <a:pt x="13" y="1174"/>
                    </a:lnTo>
                    <a:lnTo>
                      <a:pt x="3" y="1246"/>
                    </a:lnTo>
                    <a:lnTo>
                      <a:pt x="0" y="1317"/>
                    </a:lnTo>
                    <a:lnTo>
                      <a:pt x="0" y="1383"/>
                    </a:lnTo>
                    <a:lnTo>
                      <a:pt x="4" y="1445"/>
                    </a:lnTo>
                    <a:lnTo>
                      <a:pt x="11" y="1499"/>
                    </a:lnTo>
                    <a:lnTo>
                      <a:pt x="18" y="1545"/>
                    </a:lnTo>
                    <a:lnTo>
                      <a:pt x="26" y="1579"/>
                    </a:lnTo>
                    <a:lnTo>
                      <a:pt x="30" y="1600"/>
                    </a:lnTo>
                    <a:lnTo>
                      <a:pt x="33" y="1609"/>
                    </a:lnTo>
                    <a:lnTo>
                      <a:pt x="344" y="1609"/>
                    </a:lnTo>
                    <a:lnTo>
                      <a:pt x="314" y="1525"/>
                    </a:lnTo>
                    <a:lnTo>
                      <a:pt x="297" y="1447"/>
                    </a:lnTo>
                    <a:lnTo>
                      <a:pt x="287" y="1377"/>
                    </a:lnTo>
                    <a:lnTo>
                      <a:pt x="286" y="1312"/>
                    </a:lnTo>
                    <a:lnTo>
                      <a:pt x="291" y="1256"/>
                    </a:lnTo>
                    <a:lnTo>
                      <a:pt x="302" y="1204"/>
                    </a:lnTo>
                    <a:lnTo>
                      <a:pt x="318" y="1158"/>
                    </a:lnTo>
                    <a:lnTo>
                      <a:pt x="338" y="1118"/>
                    </a:lnTo>
                    <a:lnTo>
                      <a:pt x="358" y="1083"/>
                    </a:lnTo>
                    <a:lnTo>
                      <a:pt x="380" y="1055"/>
                    </a:lnTo>
                    <a:lnTo>
                      <a:pt x="403" y="1030"/>
                    </a:lnTo>
                    <a:lnTo>
                      <a:pt x="424" y="1011"/>
                    </a:lnTo>
                    <a:lnTo>
                      <a:pt x="442" y="996"/>
                    </a:lnTo>
                    <a:lnTo>
                      <a:pt x="456" y="987"/>
                    </a:lnTo>
                    <a:lnTo>
                      <a:pt x="465" y="981"/>
                    </a:lnTo>
                    <a:lnTo>
                      <a:pt x="469" y="978"/>
                    </a:lnTo>
                    <a:lnTo>
                      <a:pt x="999" y="978"/>
                    </a:lnTo>
                    <a:lnTo>
                      <a:pt x="1017" y="875"/>
                    </a:lnTo>
                    <a:lnTo>
                      <a:pt x="1026" y="774"/>
                    </a:lnTo>
                    <a:lnTo>
                      <a:pt x="1028" y="679"/>
                    </a:lnTo>
                    <a:lnTo>
                      <a:pt x="1024" y="588"/>
                    </a:lnTo>
                    <a:lnTo>
                      <a:pt x="1014" y="502"/>
                    </a:lnTo>
                    <a:lnTo>
                      <a:pt x="999" y="421"/>
                    </a:lnTo>
                    <a:lnTo>
                      <a:pt x="981" y="347"/>
                    </a:lnTo>
                    <a:lnTo>
                      <a:pt x="961" y="279"/>
                    </a:lnTo>
                    <a:lnTo>
                      <a:pt x="940" y="216"/>
                    </a:lnTo>
                    <a:lnTo>
                      <a:pt x="919" y="162"/>
                    </a:lnTo>
                    <a:lnTo>
                      <a:pt x="898" y="114"/>
                    </a:lnTo>
                    <a:lnTo>
                      <a:pt x="878" y="73"/>
                    </a:lnTo>
                    <a:lnTo>
                      <a:pt x="860" y="43"/>
                    </a:lnTo>
                    <a:lnTo>
                      <a:pt x="847" y="19"/>
                    </a:lnTo>
                    <a:lnTo>
                      <a:pt x="839" y="5"/>
                    </a:lnTo>
                    <a:lnTo>
                      <a:pt x="835" y="0"/>
                    </a:lnTo>
                    <a:close/>
                  </a:path>
                </a:pathLst>
              </a:custGeom>
              <a:solidFill>
                <a:srgbClr val="000000"/>
              </a:solidFill>
              <a:ln w="9525">
                <a:noFill/>
                <a:round/>
                <a:headEnd/>
                <a:tailEnd/>
              </a:ln>
            </p:spPr>
            <p:txBody>
              <a:bodyPr/>
              <a:lstStyle/>
              <a:p>
                <a:endParaRPr lang="el-GR"/>
              </a:p>
            </p:txBody>
          </p:sp>
          <p:sp>
            <p:nvSpPr>
              <p:cNvPr id="542841" name="Freeform 121"/>
              <p:cNvSpPr>
                <a:spLocks/>
              </p:cNvSpPr>
              <p:nvPr/>
            </p:nvSpPr>
            <p:spPr bwMode="auto">
              <a:xfrm>
                <a:off x="737" y="3089"/>
                <a:ext cx="281" cy="229"/>
              </a:xfrm>
              <a:custGeom>
                <a:avLst/>
                <a:gdLst/>
                <a:ahLst/>
                <a:cxnLst>
                  <a:cxn ang="0">
                    <a:pos x="712" y="0"/>
                  </a:cxn>
                  <a:cxn ang="0">
                    <a:pos x="673" y="0"/>
                  </a:cxn>
                  <a:cxn ang="0">
                    <a:pos x="681" y="59"/>
                  </a:cxn>
                  <a:cxn ang="0">
                    <a:pos x="688" y="119"/>
                  </a:cxn>
                  <a:cxn ang="0">
                    <a:pos x="692" y="184"/>
                  </a:cxn>
                  <a:cxn ang="0">
                    <a:pos x="693" y="250"/>
                  </a:cxn>
                  <a:cxn ang="0">
                    <a:pos x="691" y="318"/>
                  </a:cxn>
                  <a:cxn ang="0">
                    <a:pos x="686" y="388"/>
                  </a:cxn>
                  <a:cxn ang="0">
                    <a:pos x="677" y="461"/>
                  </a:cxn>
                  <a:cxn ang="0">
                    <a:pos x="662" y="535"/>
                  </a:cxn>
                  <a:cxn ang="0">
                    <a:pos x="653" y="581"/>
                  </a:cxn>
                  <a:cxn ang="0">
                    <a:pos x="607" y="581"/>
                  </a:cxn>
                  <a:cxn ang="0">
                    <a:pos x="93" y="581"/>
                  </a:cxn>
                  <a:cxn ang="0">
                    <a:pos x="85" y="587"/>
                  </a:cxn>
                  <a:cxn ang="0">
                    <a:pos x="75" y="594"/>
                  </a:cxn>
                  <a:cxn ang="0">
                    <a:pos x="64" y="604"/>
                  </a:cxn>
                  <a:cxn ang="0">
                    <a:pos x="52" y="615"/>
                  </a:cxn>
                  <a:cxn ang="0">
                    <a:pos x="39" y="628"/>
                  </a:cxn>
                  <a:cxn ang="0">
                    <a:pos x="26" y="644"/>
                  </a:cxn>
                  <a:cxn ang="0">
                    <a:pos x="13" y="661"/>
                  </a:cxn>
                  <a:cxn ang="0">
                    <a:pos x="0" y="682"/>
                  </a:cxn>
                  <a:cxn ang="0">
                    <a:pos x="0" y="683"/>
                  </a:cxn>
                  <a:cxn ang="0">
                    <a:pos x="0" y="684"/>
                  </a:cxn>
                  <a:cxn ang="0">
                    <a:pos x="0" y="686"/>
                  </a:cxn>
                  <a:cxn ang="0">
                    <a:pos x="0" y="687"/>
                  </a:cxn>
                  <a:cxn ang="0">
                    <a:pos x="781" y="687"/>
                  </a:cxn>
                  <a:cxn ang="0">
                    <a:pos x="784" y="686"/>
                  </a:cxn>
                  <a:cxn ang="0">
                    <a:pos x="788" y="680"/>
                  </a:cxn>
                  <a:cxn ang="0">
                    <a:pos x="796" y="672"/>
                  </a:cxn>
                  <a:cxn ang="0">
                    <a:pos x="805" y="658"/>
                  </a:cxn>
                  <a:cxn ang="0">
                    <a:pos x="814" y="640"/>
                  </a:cxn>
                  <a:cxn ang="0">
                    <a:pos x="824" y="617"/>
                  </a:cxn>
                  <a:cxn ang="0">
                    <a:pos x="832" y="587"/>
                  </a:cxn>
                  <a:cxn ang="0">
                    <a:pos x="839" y="552"/>
                  </a:cxn>
                  <a:cxn ang="0">
                    <a:pos x="842" y="510"/>
                  </a:cxn>
                  <a:cxn ang="0">
                    <a:pos x="842" y="461"/>
                  </a:cxn>
                  <a:cxn ang="0">
                    <a:pos x="837" y="405"/>
                  </a:cxn>
                  <a:cxn ang="0">
                    <a:pos x="826" y="342"/>
                  </a:cxn>
                  <a:cxn ang="0">
                    <a:pos x="810" y="270"/>
                  </a:cxn>
                  <a:cxn ang="0">
                    <a:pos x="785" y="188"/>
                  </a:cxn>
                  <a:cxn ang="0">
                    <a:pos x="753" y="99"/>
                  </a:cxn>
                  <a:cxn ang="0">
                    <a:pos x="712" y="0"/>
                  </a:cxn>
                </a:cxnLst>
                <a:rect l="0" t="0" r="r" b="b"/>
                <a:pathLst>
                  <a:path w="842" h="687">
                    <a:moveTo>
                      <a:pt x="712" y="0"/>
                    </a:moveTo>
                    <a:lnTo>
                      <a:pt x="673" y="0"/>
                    </a:lnTo>
                    <a:lnTo>
                      <a:pt x="681" y="59"/>
                    </a:lnTo>
                    <a:lnTo>
                      <a:pt x="688" y="119"/>
                    </a:lnTo>
                    <a:lnTo>
                      <a:pt x="692" y="184"/>
                    </a:lnTo>
                    <a:lnTo>
                      <a:pt x="693" y="250"/>
                    </a:lnTo>
                    <a:lnTo>
                      <a:pt x="691" y="318"/>
                    </a:lnTo>
                    <a:lnTo>
                      <a:pt x="686" y="388"/>
                    </a:lnTo>
                    <a:lnTo>
                      <a:pt x="677" y="461"/>
                    </a:lnTo>
                    <a:lnTo>
                      <a:pt x="662" y="535"/>
                    </a:lnTo>
                    <a:lnTo>
                      <a:pt x="653" y="581"/>
                    </a:lnTo>
                    <a:lnTo>
                      <a:pt x="607" y="581"/>
                    </a:lnTo>
                    <a:lnTo>
                      <a:pt x="93" y="581"/>
                    </a:lnTo>
                    <a:lnTo>
                      <a:pt x="85" y="587"/>
                    </a:lnTo>
                    <a:lnTo>
                      <a:pt x="75" y="594"/>
                    </a:lnTo>
                    <a:lnTo>
                      <a:pt x="64" y="604"/>
                    </a:lnTo>
                    <a:lnTo>
                      <a:pt x="52" y="615"/>
                    </a:lnTo>
                    <a:lnTo>
                      <a:pt x="39" y="628"/>
                    </a:lnTo>
                    <a:lnTo>
                      <a:pt x="26" y="644"/>
                    </a:lnTo>
                    <a:lnTo>
                      <a:pt x="13" y="661"/>
                    </a:lnTo>
                    <a:lnTo>
                      <a:pt x="0" y="682"/>
                    </a:lnTo>
                    <a:lnTo>
                      <a:pt x="0" y="683"/>
                    </a:lnTo>
                    <a:lnTo>
                      <a:pt x="0" y="684"/>
                    </a:lnTo>
                    <a:lnTo>
                      <a:pt x="0" y="686"/>
                    </a:lnTo>
                    <a:lnTo>
                      <a:pt x="0" y="687"/>
                    </a:lnTo>
                    <a:lnTo>
                      <a:pt x="781" y="687"/>
                    </a:lnTo>
                    <a:lnTo>
                      <a:pt x="784" y="686"/>
                    </a:lnTo>
                    <a:lnTo>
                      <a:pt x="788" y="680"/>
                    </a:lnTo>
                    <a:lnTo>
                      <a:pt x="796" y="672"/>
                    </a:lnTo>
                    <a:lnTo>
                      <a:pt x="805" y="658"/>
                    </a:lnTo>
                    <a:lnTo>
                      <a:pt x="814" y="640"/>
                    </a:lnTo>
                    <a:lnTo>
                      <a:pt x="824" y="617"/>
                    </a:lnTo>
                    <a:lnTo>
                      <a:pt x="832" y="587"/>
                    </a:lnTo>
                    <a:lnTo>
                      <a:pt x="839" y="552"/>
                    </a:lnTo>
                    <a:lnTo>
                      <a:pt x="842" y="510"/>
                    </a:lnTo>
                    <a:lnTo>
                      <a:pt x="842" y="461"/>
                    </a:lnTo>
                    <a:lnTo>
                      <a:pt x="837" y="405"/>
                    </a:lnTo>
                    <a:lnTo>
                      <a:pt x="826" y="342"/>
                    </a:lnTo>
                    <a:lnTo>
                      <a:pt x="810" y="270"/>
                    </a:lnTo>
                    <a:lnTo>
                      <a:pt x="785" y="188"/>
                    </a:lnTo>
                    <a:lnTo>
                      <a:pt x="753" y="99"/>
                    </a:lnTo>
                    <a:lnTo>
                      <a:pt x="712" y="0"/>
                    </a:lnTo>
                    <a:close/>
                  </a:path>
                </a:pathLst>
              </a:custGeom>
              <a:solidFill>
                <a:srgbClr val="000000"/>
              </a:solidFill>
              <a:ln w="9525">
                <a:noFill/>
                <a:round/>
                <a:headEnd/>
                <a:tailEnd/>
              </a:ln>
            </p:spPr>
            <p:txBody>
              <a:bodyPr/>
              <a:lstStyle/>
              <a:p>
                <a:endParaRPr lang="el-GR"/>
              </a:p>
            </p:txBody>
          </p:sp>
          <p:sp>
            <p:nvSpPr>
              <p:cNvPr id="542842" name="Rectangle 122"/>
              <p:cNvSpPr>
                <a:spLocks noChangeArrowheads="1"/>
              </p:cNvSpPr>
              <p:nvPr/>
            </p:nvSpPr>
            <p:spPr bwMode="auto">
              <a:xfrm>
                <a:off x="737" y="3337"/>
                <a:ext cx="220" cy="29"/>
              </a:xfrm>
              <a:prstGeom prst="rect">
                <a:avLst/>
              </a:prstGeom>
              <a:solidFill>
                <a:srgbClr val="000000"/>
              </a:solidFill>
              <a:ln w="9525">
                <a:noFill/>
                <a:miter lim="800000"/>
                <a:headEnd/>
                <a:tailEnd/>
              </a:ln>
            </p:spPr>
            <p:txBody>
              <a:bodyPr/>
              <a:lstStyle/>
              <a:p>
                <a:endParaRPr lang="el-GR"/>
              </a:p>
            </p:txBody>
          </p:sp>
          <p:sp>
            <p:nvSpPr>
              <p:cNvPr id="542843" name="Freeform 123"/>
              <p:cNvSpPr>
                <a:spLocks/>
              </p:cNvSpPr>
              <p:nvPr/>
            </p:nvSpPr>
            <p:spPr bwMode="auto">
              <a:xfrm>
                <a:off x="755" y="3383"/>
                <a:ext cx="182" cy="109"/>
              </a:xfrm>
              <a:custGeom>
                <a:avLst/>
                <a:gdLst/>
                <a:ahLst/>
                <a:cxnLst>
                  <a:cxn ang="0">
                    <a:pos x="459" y="201"/>
                  </a:cxn>
                  <a:cxn ang="0">
                    <a:pos x="421" y="174"/>
                  </a:cxn>
                  <a:cxn ang="0">
                    <a:pos x="380" y="154"/>
                  </a:cxn>
                  <a:cxn ang="0">
                    <a:pos x="336" y="139"/>
                  </a:cxn>
                  <a:cxn ang="0">
                    <a:pos x="314" y="0"/>
                  </a:cxn>
                  <a:cxn ang="0">
                    <a:pos x="227" y="136"/>
                  </a:cxn>
                  <a:cxn ang="0">
                    <a:pos x="188" y="145"/>
                  </a:cxn>
                  <a:cxn ang="0">
                    <a:pos x="151" y="159"/>
                  </a:cxn>
                  <a:cxn ang="0">
                    <a:pos x="117" y="178"/>
                  </a:cxn>
                  <a:cxn ang="0">
                    <a:pos x="86" y="201"/>
                  </a:cxn>
                  <a:cxn ang="0">
                    <a:pos x="59" y="228"/>
                  </a:cxn>
                  <a:cxn ang="0">
                    <a:pos x="36" y="257"/>
                  </a:cxn>
                  <a:cxn ang="0">
                    <a:pos x="16" y="290"/>
                  </a:cxn>
                  <a:cxn ang="0">
                    <a:pos x="0" y="326"/>
                  </a:cxn>
                  <a:cxn ang="0">
                    <a:pos x="92" y="319"/>
                  </a:cxn>
                  <a:cxn ang="0">
                    <a:pos x="101" y="306"/>
                  </a:cxn>
                  <a:cxn ang="0">
                    <a:pos x="110" y="293"/>
                  </a:cxn>
                  <a:cxn ang="0">
                    <a:pos x="121" y="281"/>
                  </a:cxn>
                  <a:cxn ang="0">
                    <a:pos x="137" y="264"/>
                  </a:cxn>
                  <a:cxn ang="0">
                    <a:pos x="161" y="247"/>
                  </a:cxn>
                  <a:cxn ang="0">
                    <a:pos x="185" y="234"/>
                  </a:cxn>
                  <a:cxn ang="0">
                    <a:pos x="213" y="223"/>
                  </a:cxn>
                  <a:cxn ang="0">
                    <a:pos x="233" y="218"/>
                  </a:cxn>
                  <a:cxn ang="0">
                    <a:pos x="243" y="216"/>
                  </a:cxn>
                  <a:cxn ang="0">
                    <a:pos x="255" y="215"/>
                  </a:cxn>
                  <a:cxn ang="0">
                    <a:pos x="267" y="215"/>
                  </a:cxn>
                  <a:cxn ang="0">
                    <a:pos x="277" y="215"/>
                  </a:cxn>
                  <a:cxn ang="0">
                    <a:pos x="288" y="215"/>
                  </a:cxn>
                  <a:cxn ang="0">
                    <a:pos x="299" y="216"/>
                  </a:cxn>
                  <a:cxn ang="0">
                    <a:pos x="309" y="217"/>
                  </a:cxn>
                  <a:cxn ang="0">
                    <a:pos x="328" y="222"/>
                  </a:cxn>
                  <a:cxn ang="0">
                    <a:pos x="356" y="233"/>
                  </a:cxn>
                  <a:cxn ang="0">
                    <a:pos x="382" y="247"/>
                  </a:cxn>
                  <a:cxn ang="0">
                    <a:pos x="407" y="264"/>
                  </a:cxn>
                  <a:cxn ang="0">
                    <a:pos x="424" y="281"/>
                  </a:cxn>
                  <a:cxn ang="0">
                    <a:pos x="434" y="293"/>
                  </a:cxn>
                  <a:cxn ang="0">
                    <a:pos x="444" y="306"/>
                  </a:cxn>
                  <a:cxn ang="0">
                    <a:pos x="452" y="319"/>
                  </a:cxn>
                  <a:cxn ang="0">
                    <a:pos x="545" y="326"/>
                  </a:cxn>
                  <a:cxn ang="0">
                    <a:pos x="533" y="296"/>
                  </a:cxn>
                  <a:cxn ang="0">
                    <a:pos x="517" y="268"/>
                  </a:cxn>
                  <a:cxn ang="0">
                    <a:pos x="498" y="242"/>
                  </a:cxn>
                  <a:cxn ang="0">
                    <a:pos x="477" y="217"/>
                  </a:cxn>
                </a:cxnLst>
                <a:rect l="0" t="0" r="r" b="b"/>
                <a:pathLst>
                  <a:path w="545" h="326">
                    <a:moveTo>
                      <a:pt x="477" y="217"/>
                    </a:moveTo>
                    <a:lnTo>
                      <a:pt x="459" y="201"/>
                    </a:lnTo>
                    <a:lnTo>
                      <a:pt x="441" y="187"/>
                    </a:lnTo>
                    <a:lnTo>
                      <a:pt x="421" y="174"/>
                    </a:lnTo>
                    <a:lnTo>
                      <a:pt x="401" y="163"/>
                    </a:lnTo>
                    <a:lnTo>
                      <a:pt x="380" y="154"/>
                    </a:lnTo>
                    <a:lnTo>
                      <a:pt x="359" y="145"/>
                    </a:lnTo>
                    <a:lnTo>
                      <a:pt x="336" y="139"/>
                    </a:lnTo>
                    <a:lnTo>
                      <a:pt x="314" y="136"/>
                    </a:lnTo>
                    <a:lnTo>
                      <a:pt x="314" y="0"/>
                    </a:lnTo>
                    <a:lnTo>
                      <a:pt x="227" y="0"/>
                    </a:lnTo>
                    <a:lnTo>
                      <a:pt x="227" y="136"/>
                    </a:lnTo>
                    <a:lnTo>
                      <a:pt x="207" y="139"/>
                    </a:lnTo>
                    <a:lnTo>
                      <a:pt x="188" y="145"/>
                    </a:lnTo>
                    <a:lnTo>
                      <a:pt x="169" y="151"/>
                    </a:lnTo>
                    <a:lnTo>
                      <a:pt x="151" y="159"/>
                    </a:lnTo>
                    <a:lnTo>
                      <a:pt x="134" y="168"/>
                    </a:lnTo>
                    <a:lnTo>
                      <a:pt x="117" y="178"/>
                    </a:lnTo>
                    <a:lnTo>
                      <a:pt x="102" y="189"/>
                    </a:lnTo>
                    <a:lnTo>
                      <a:pt x="86" y="201"/>
                    </a:lnTo>
                    <a:lnTo>
                      <a:pt x="72" y="214"/>
                    </a:lnTo>
                    <a:lnTo>
                      <a:pt x="59" y="228"/>
                    </a:lnTo>
                    <a:lnTo>
                      <a:pt x="46" y="242"/>
                    </a:lnTo>
                    <a:lnTo>
                      <a:pt x="36" y="257"/>
                    </a:lnTo>
                    <a:lnTo>
                      <a:pt x="25" y="274"/>
                    </a:lnTo>
                    <a:lnTo>
                      <a:pt x="16" y="290"/>
                    </a:lnTo>
                    <a:lnTo>
                      <a:pt x="8" y="308"/>
                    </a:lnTo>
                    <a:lnTo>
                      <a:pt x="0" y="326"/>
                    </a:lnTo>
                    <a:lnTo>
                      <a:pt x="89" y="326"/>
                    </a:lnTo>
                    <a:lnTo>
                      <a:pt x="92" y="319"/>
                    </a:lnTo>
                    <a:lnTo>
                      <a:pt x="97" y="313"/>
                    </a:lnTo>
                    <a:lnTo>
                      <a:pt x="101" y="306"/>
                    </a:lnTo>
                    <a:lnTo>
                      <a:pt x="105" y="300"/>
                    </a:lnTo>
                    <a:lnTo>
                      <a:pt x="110" y="293"/>
                    </a:lnTo>
                    <a:lnTo>
                      <a:pt x="116" y="287"/>
                    </a:lnTo>
                    <a:lnTo>
                      <a:pt x="121" y="281"/>
                    </a:lnTo>
                    <a:lnTo>
                      <a:pt x="127" y="275"/>
                    </a:lnTo>
                    <a:lnTo>
                      <a:pt x="137" y="264"/>
                    </a:lnTo>
                    <a:lnTo>
                      <a:pt x="149" y="256"/>
                    </a:lnTo>
                    <a:lnTo>
                      <a:pt x="161" y="247"/>
                    </a:lnTo>
                    <a:lnTo>
                      <a:pt x="174" y="240"/>
                    </a:lnTo>
                    <a:lnTo>
                      <a:pt x="185" y="234"/>
                    </a:lnTo>
                    <a:lnTo>
                      <a:pt x="200" y="228"/>
                    </a:lnTo>
                    <a:lnTo>
                      <a:pt x="213" y="223"/>
                    </a:lnTo>
                    <a:lnTo>
                      <a:pt x="227" y="220"/>
                    </a:lnTo>
                    <a:lnTo>
                      <a:pt x="233" y="218"/>
                    </a:lnTo>
                    <a:lnTo>
                      <a:pt x="238" y="217"/>
                    </a:lnTo>
                    <a:lnTo>
                      <a:pt x="243" y="216"/>
                    </a:lnTo>
                    <a:lnTo>
                      <a:pt x="249" y="216"/>
                    </a:lnTo>
                    <a:lnTo>
                      <a:pt x="255" y="215"/>
                    </a:lnTo>
                    <a:lnTo>
                      <a:pt x="261" y="215"/>
                    </a:lnTo>
                    <a:lnTo>
                      <a:pt x="267" y="215"/>
                    </a:lnTo>
                    <a:lnTo>
                      <a:pt x="273" y="215"/>
                    </a:lnTo>
                    <a:lnTo>
                      <a:pt x="277" y="215"/>
                    </a:lnTo>
                    <a:lnTo>
                      <a:pt x="283" y="215"/>
                    </a:lnTo>
                    <a:lnTo>
                      <a:pt x="288" y="215"/>
                    </a:lnTo>
                    <a:lnTo>
                      <a:pt x="294" y="216"/>
                    </a:lnTo>
                    <a:lnTo>
                      <a:pt x="299" y="216"/>
                    </a:lnTo>
                    <a:lnTo>
                      <a:pt x="304" y="217"/>
                    </a:lnTo>
                    <a:lnTo>
                      <a:pt x="309" y="217"/>
                    </a:lnTo>
                    <a:lnTo>
                      <a:pt x="314" y="218"/>
                    </a:lnTo>
                    <a:lnTo>
                      <a:pt x="328" y="222"/>
                    </a:lnTo>
                    <a:lnTo>
                      <a:pt x="342" y="227"/>
                    </a:lnTo>
                    <a:lnTo>
                      <a:pt x="356" y="233"/>
                    </a:lnTo>
                    <a:lnTo>
                      <a:pt x="369" y="240"/>
                    </a:lnTo>
                    <a:lnTo>
                      <a:pt x="382" y="247"/>
                    </a:lnTo>
                    <a:lnTo>
                      <a:pt x="395" y="255"/>
                    </a:lnTo>
                    <a:lnTo>
                      <a:pt x="407" y="264"/>
                    </a:lnTo>
                    <a:lnTo>
                      <a:pt x="418" y="275"/>
                    </a:lnTo>
                    <a:lnTo>
                      <a:pt x="424" y="281"/>
                    </a:lnTo>
                    <a:lnTo>
                      <a:pt x="428" y="287"/>
                    </a:lnTo>
                    <a:lnTo>
                      <a:pt x="434" y="293"/>
                    </a:lnTo>
                    <a:lnTo>
                      <a:pt x="439" y="300"/>
                    </a:lnTo>
                    <a:lnTo>
                      <a:pt x="444" y="306"/>
                    </a:lnTo>
                    <a:lnTo>
                      <a:pt x="447" y="313"/>
                    </a:lnTo>
                    <a:lnTo>
                      <a:pt x="452" y="319"/>
                    </a:lnTo>
                    <a:lnTo>
                      <a:pt x="455" y="326"/>
                    </a:lnTo>
                    <a:lnTo>
                      <a:pt x="545" y="326"/>
                    </a:lnTo>
                    <a:lnTo>
                      <a:pt x="539" y="310"/>
                    </a:lnTo>
                    <a:lnTo>
                      <a:pt x="533" y="296"/>
                    </a:lnTo>
                    <a:lnTo>
                      <a:pt x="525" y="282"/>
                    </a:lnTo>
                    <a:lnTo>
                      <a:pt x="517" y="268"/>
                    </a:lnTo>
                    <a:lnTo>
                      <a:pt x="508" y="255"/>
                    </a:lnTo>
                    <a:lnTo>
                      <a:pt x="498" y="242"/>
                    </a:lnTo>
                    <a:lnTo>
                      <a:pt x="487" y="229"/>
                    </a:lnTo>
                    <a:lnTo>
                      <a:pt x="477" y="217"/>
                    </a:lnTo>
                    <a:close/>
                  </a:path>
                </a:pathLst>
              </a:custGeom>
              <a:solidFill>
                <a:srgbClr val="000000"/>
              </a:solidFill>
              <a:ln w="9525">
                <a:noFill/>
                <a:round/>
                <a:headEnd/>
                <a:tailEnd/>
              </a:ln>
            </p:spPr>
            <p:txBody>
              <a:bodyPr/>
              <a:lstStyle/>
              <a:p>
                <a:endParaRPr lang="el-GR"/>
              </a:p>
            </p:txBody>
          </p:sp>
          <p:sp>
            <p:nvSpPr>
              <p:cNvPr id="542844" name="Freeform 124"/>
              <p:cNvSpPr>
                <a:spLocks/>
              </p:cNvSpPr>
              <p:nvPr/>
            </p:nvSpPr>
            <p:spPr bwMode="auto">
              <a:xfrm>
                <a:off x="537" y="3120"/>
                <a:ext cx="125" cy="28"/>
              </a:xfrm>
              <a:custGeom>
                <a:avLst/>
                <a:gdLst/>
                <a:ahLst/>
                <a:cxnLst>
                  <a:cxn ang="0">
                    <a:pos x="0" y="85"/>
                  </a:cxn>
                  <a:cxn ang="0">
                    <a:pos x="376" y="85"/>
                  </a:cxn>
                  <a:cxn ang="0">
                    <a:pos x="376" y="28"/>
                  </a:cxn>
                  <a:cxn ang="0">
                    <a:pos x="0" y="0"/>
                  </a:cxn>
                  <a:cxn ang="0">
                    <a:pos x="0" y="85"/>
                  </a:cxn>
                </a:cxnLst>
                <a:rect l="0" t="0" r="r" b="b"/>
                <a:pathLst>
                  <a:path w="376" h="85">
                    <a:moveTo>
                      <a:pt x="0" y="85"/>
                    </a:moveTo>
                    <a:lnTo>
                      <a:pt x="376" y="85"/>
                    </a:lnTo>
                    <a:lnTo>
                      <a:pt x="376" y="28"/>
                    </a:lnTo>
                    <a:lnTo>
                      <a:pt x="0" y="0"/>
                    </a:lnTo>
                    <a:lnTo>
                      <a:pt x="0" y="85"/>
                    </a:lnTo>
                    <a:close/>
                  </a:path>
                </a:pathLst>
              </a:custGeom>
              <a:solidFill>
                <a:srgbClr val="000000"/>
              </a:solidFill>
              <a:ln w="9525">
                <a:noFill/>
                <a:round/>
                <a:headEnd/>
                <a:tailEnd/>
              </a:ln>
            </p:spPr>
            <p:txBody>
              <a:bodyPr/>
              <a:lstStyle/>
              <a:p>
                <a:endParaRPr lang="el-GR"/>
              </a:p>
            </p:txBody>
          </p:sp>
          <p:sp>
            <p:nvSpPr>
              <p:cNvPr id="542845" name="Freeform 125"/>
              <p:cNvSpPr>
                <a:spLocks/>
              </p:cNvSpPr>
              <p:nvPr/>
            </p:nvSpPr>
            <p:spPr bwMode="auto">
              <a:xfrm>
                <a:off x="288" y="2884"/>
                <a:ext cx="240" cy="263"/>
              </a:xfrm>
              <a:custGeom>
                <a:avLst/>
                <a:gdLst/>
                <a:ahLst/>
                <a:cxnLst>
                  <a:cxn ang="0">
                    <a:pos x="672" y="790"/>
                  </a:cxn>
                  <a:cxn ang="0">
                    <a:pos x="62" y="790"/>
                  </a:cxn>
                  <a:cxn ang="0">
                    <a:pos x="62" y="665"/>
                  </a:cxn>
                  <a:cxn ang="0">
                    <a:pos x="213" y="665"/>
                  </a:cxn>
                  <a:cxn ang="0">
                    <a:pos x="213" y="612"/>
                  </a:cxn>
                  <a:cxn ang="0">
                    <a:pos x="153" y="612"/>
                  </a:cxn>
                  <a:cxn ang="0">
                    <a:pos x="0" y="217"/>
                  </a:cxn>
                  <a:cxn ang="0">
                    <a:pos x="557" y="0"/>
                  </a:cxn>
                  <a:cxn ang="0">
                    <a:pos x="721" y="565"/>
                  </a:cxn>
                  <a:cxn ang="0">
                    <a:pos x="574" y="616"/>
                  </a:cxn>
                  <a:cxn ang="0">
                    <a:pos x="574" y="659"/>
                  </a:cxn>
                  <a:cxn ang="0">
                    <a:pos x="678" y="659"/>
                  </a:cxn>
                  <a:cxn ang="0">
                    <a:pos x="678" y="790"/>
                  </a:cxn>
                  <a:cxn ang="0">
                    <a:pos x="672" y="790"/>
                  </a:cxn>
                </a:cxnLst>
                <a:rect l="0" t="0" r="r" b="b"/>
                <a:pathLst>
                  <a:path w="721" h="790">
                    <a:moveTo>
                      <a:pt x="672" y="790"/>
                    </a:moveTo>
                    <a:lnTo>
                      <a:pt x="62" y="790"/>
                    </a:lnTo>
                    <a:lnTo>
                      <a:pt x="62" y="665"/>
                    </a:lnTo>
                    <a:lnTo>
                      <a:pt x="213" y="665"/>
                    </a:lnTo>
                    <a:lnTo>
                      <a:pt x="213" y="612"/>
                    </a:lnTo>
                    <a:lnTo>
                      <a:pt x="153" y="612"/>
                    </a:lnTo>
                    <a:lnTo>
                      <a:pt x="0" y="217"/>
                    </a:lnTo>
                    <a:lnTo>
                      <a:pt x="557" y="0"/>
                    </a:lnTo>
                    <a:lnTo>
                      <a:pt x="721" y="565"/>
                    </a:lnTo>
                    <a:lnTo>
                      <a:pt x="574" y="616"/>
                    </a:lnTo>
                    <a:lnTo>
                      <a:pt x="574" y="659"/>
                    </a:lnTo>
                    <a:lnTo>
                      <a:pt x="678" y="659"/>
                    </a:lnTo>
                    <a:lnTo>
                      <a:pt x="678" y="790"/>
                    </a:lnTo>
                    <a:lnTo>
                      <a:pt x="672" y="790"/>
                    </a:lnTo>
                    <a:close/>
                  </a:path>
                </a:pathLst>
              </a:custGeom>
              <a:solidFill>
                <a:srgbClr val="000000"/>
              </a:solidFill>
              <a:ln w="9525">
                <a:noFill/>
                <a:round/>
                <a:headEnd/>
                <a:tailEnd/>
              </a:ln>
            </p:spPr>
            <p:txBody>
              <a:bodyPr/>
              <a:lstStyle/>
              <a:p>
                <a:endParaRPr lang="el-GR"/>
              </a:p>
            </p:txBody>
          </p:sp>
          <p:sp>
            <p:nvSpPr>
              <p:cNvPr id="542846" name="Freeform 126"/>
              <p:cNvSpPr>
                <a:spLocks/>
              </p:cNvSpPr>
              <p:nvPr/>
            </p:nvSpPr>
            <p:spPr bwMode="auto">
              <a:xfrm>
                <a:off x="595" y="3083"/>
                <a:ext cx="48" cy="26"/>
              </a:xfrm>
              <a:custGeom>
                <a:avLst/>
                <a:gdLst/>
                <a:ahLst/>
                <a:cxnLst>
                  <a:cxn ang="0">
                    <a:pos x="143" y="78"/>
                  </a:cxn>
                  <a:cxn ang="0">
                    <a:pos x="0" y="78"/>
                  </a:cxn>
                  <a:cxn ang="0">
                    <a:pos x="3" y="74"/>
                  </a:cxn>
                  <a:cxn ang="0">
                    <a:pos x="13" y="66"/>
                  </a:cxn>
                  <a:cxn ang="0">
                    <a:pos x="27" y="54"/>
                  </a:cxn>
                  <a:cxn ang="0">
                    <a:pos x="43" y="40"/>
                  </a:cxn>
                  <a:cxn ang="0">
                    <a:pos x="62" y="27"/>
                  </a:cxn>
                  <a:cxn ang="0">
                    <a:pos x="81" y="14"/>
                  </a:cxn>
                  <a:cxn ang="0">
                    <a:pos x="99" y="4"/>
                  </a:cxn>
                  <a:cxn ang="0">
                    <a:pos x="114" y="0"/>
                  </a:cxn>
                  <a:cxn ang="0">
                    <a:pos x="143" y="78"/>
                  </a:cxn>
                </a:cxnLst>
                <a:rect l="0" t="0" r="r" b="b"/>
                <a:pathLst>
                  <a:path w="143" h="78">
                    <a:moveTo>
                      <a:pt x="143" y="78"/>
                    </a:moveTo>
                    <a:lnTo>
                      <a:pt x="0" y="78"/>
                    </a:lnTo>
                    <a:lnTo>
                      <a:pt x="3" y="74"/>
                    </a:lnTo>
                    <a:lnTo>
                      <a:pt x="13" y="66"/>
                    </a:lnTo>
                    <a:lnTo>
                      <a:pt x="27" y="54"/>
                    </a:lnTo>
                    <a:lnTo>
                      <a:pt x="43" y="40"/>
                    </a:lnTo>
                    <a:lnTo>
                      <a:pt x="62" y="27"/>
                    </a:lnTo>
                    <a:lnTo>
                      <a:pt x="81" y="14"/>
                    </a:lnTo>
                    <a:lnTo>
                      <a:pt x="99" y="4"/>
                    </a:lnTo>
                    <a:lnTo>
                      <a:pt x="114" y="0"/>
                    </a:lnTo>
                    <a:lnTo>
                      <a:pt x="143" y="78"/>
                    </a:lnTo>
                    <a:close/>
                  </a:path>
                </a:pathLst>
              </a:custGeom>
              <a:solidFill>
                <a:srgbClr val="000000"/>
              </a:solidFill>
              <a:ln w="9525">
                <a:noFill/>
                <a:round/>
                <a:headEnd/>
                <a:tailEnd/>
              </a:ln>
            </p:spPr>
            <p:txBody>
              <a:bodyPr/>
              <a:lstStyle/>
              <a:p>
                <a:endParaRPr lang="el-GR"/>
              </a:p>
            </p:txBody>
          </p:sp>
          <p:sp>
            <p:nvSpPr>
              <p:cNvPr id="542847" name="Freeform 127"/>
              <p:cNvSpPr>
                <a:spLocks/>
              </p:cNvSpPr>
              <p:nvPr/>
            </p:nvSpPr>
            <p:spPr bwMode="auto">
              <a:xfrm>
                <a:off x="306" y="3171"/>
                <a:ext cx="359" cy="321"/>
              </a:xfrm>
              <a:custGeom>
                <a:avLst/>
                <a:gdLst/>
                <a:ahLst/>
                <a:cxnLst>
                  <a:cxn ang="0">
                    <a:pos x="0" y="0"/>
                  </a:cxn>
                  <a:cxn ang="0">
                    <a:pos x="0" y="87"/>
                  </a:cxn>
                  <a:cxn ang="0">
                    <a:pos x="131" y="87"/>
                  </a:cxn>
                  <a:cxn ang="0">
                    <a:pos x="131" y="322"/>
                  </a:cxn>
                  <a:cxn ang="0">
                    <a:pos x="218" y="322"/>
                  </a:cxn>
                  <a:cxn ang="0">
                    <a:pos x="218" y="87"/>
                  </a:cxn>
                  <a:cxn ang="0">
                    <a:pos x="715" y="87"/>
                  </a:cxn>
                  <a:cxn ang="0">
                    <a:pos x="715" y="802"/>
                  </a:cxn>
                  <a:cxn ang="0">
                    <a:pos x="218" y="802"/>
                  </a:cxn>
                  <a:cxn ang="0">
                    <a:pos x="218" y="322"/>
                  </a:cxn>
                  <a:cxn ang="0">
                    <a:pos x="131" y="322"/>
                  </a:cxn>
                  <a:cxn ang="0">
                    <a:pos x="131" y="964"/>
                  </a:cxn>
                  <a:cxn ang="0">
                    <a:pos x="218" y="964"/>
                  </a:cxn>
                  <a:cxn ang="0">
                    <a:pos x="218" y="890"/>
                  </a:cxn>
                  <a:cxn ang="0">
                    <a:pos x="715" y="890"/>
                  </a:cxn>
                  <a:cxn ang="0">
                    <a:pos x="715" y="964"/>
                  </a:cxn>
                  <a:cxn ang="0">
                    <a:pos x="803" y="964"/>
                  </a:cxn>
                  <a:cxn ang="0">
                    <a:pos x="803" y="87"/>
                  </a:cxn>
                  <a:cxn ang="0">
                    <a:pos x="1075" y="87"/>
                  </a:cxn>
                  <a:cxn ang="0">
                    <a:pos x="1075" y="0"/>
                  </a:cxn>
                  <a:cxn ang="0">
                    <a:pos x="0" y="0"/>
                  </a:cxn>
                </a:cxnLst>
                <a:rect l="0" t="0" r="r" b="b"/>
                <a:pathLst>
                  <a:path w="1075" h="964">
                    <a:moveTo>
                      <a:pt x="0" y="0"/>
                    </a:moveTo>
                    <a:lnTo>
                      <a:pt x="0" y="87"/>
                    </a:lnTo>
                    <a:lnTo>
                      <a:pt x="131" y="87"/>
                    </a:lnTo>
                    <a:lnTo>
                      <a:pt x="131" y="322"/>
                    </a:lnTo>
                    <a:lnTo>
                      <a:pt x="218" y="322"/>
                    </a:lnTo>
                    <a:lnTo>
                      <a:pt x="218" y="87"/>
                    </a:lnTo>
                    <a:lnTo>
                      <a:pt x="715" y="87"/>
                    </a:lnTo>
                    <a:lnTo>
                      <a:pt x="715" y="802"/>
                    </a:lnTo>
                    <a:lnTo>
                      <a:pt x="218" y="802"/>
                    </a:lnTo>
                    <a:lnTo>
                      <a:pt x="218" y="322"/>
                    </a:lnTo>
                    <a:lnTo>
                      <a:pt x="131" y="322"/>
                    </a:lnTo>
                    <a:lnTo>
                      <a:pt x="131" y="964"/>
                    </a:lnTo>
                    <a:lnTo>
                      <a:pt x="218" y="964"/>
                    </a:lnTo>
                    <a:lnTo>
                      <a:pt x="218" y="890"/>
                    </a:lnTo>
                    <a:lnTo>
                      <a:pt x="715" y="890"/>
                    </a:lnTo>
                    <a:lnTo>
                      <a:pt x="715" y="964"/>
                    </a:lnTo>
                    <a:lnTo>
                      <a:pt x="803" y="964"/>
                    </a:lnTo>
                    <a:lnTo>
                      <a:pt x="803" y="87"/>
                    </a:lnTo>
                    <a:lnTo>
                      <a:pt x="1075" y="87"/>
                    </a:lnTo>
                    <a:lnTo>
                      <a:pt x="1075" y="0"/>
                    </a:lnTo>
                    <a:lnTo>
                      <a:pt x="0" y="0"/>
                    </a:lnTo>
                    <a:close/>
                  </a:path>
                </a:pathLst>
              </a:custGeom>
              <a:solidFill>
                <a:srgbClr val="000000"/>
              </a:solidFill>
              <a:ln w="9525">
                <a:noFill/>
                <a:round/>
                <a:headEnd/>
                <a:tailEnd/>
              </a:ln>
            </p:spPr>
            <p:txBody>
              <a:bodyPr/>
              <a:lstStyle/>
              <a:p>
                <a:endParaRPr lang="el-GR"/>
              </a:p>
            </p:txBody>
          </p:sp>
        </p:grpSp>
        <p:grpSp>
          <p:nvGrpSpPr>
            <p:cNvPr id="542848" name="Group 128"/>
            <p:cNvGrpSpPr>
              <a:grpSpLocks/>
            </p:cNvGrpSpPr>
            <p:nvPr/>
          </p:nvGrpSpPr>
          <p:grpSpPr bwMode="auto">
            <a:xfrm>
              <a:off x="480" y="576"/>
              <a:ext cx="672" cy="624"/>
              <a:chOff x="432" y="864"/>
              <a:chExt cx="768" cy="768"/>
            </a:xfrm>
          </p:grpSpPr>
          <p:graphicFrame>
            <p:nvGraphicFramePr>
              <p:cNvPr id="542849" name="Object 129"/>
              <p:cNvGraphicFramePr>
                <a:graphicFrameLocks noChangeAspect="1"/>
              </p:cNvGraphicFramePr>
              <p:nvPr/>
            </p:nvGraphicFramePr>
            <p:xfrm>
              <a:off x="432" y="864"/>
              <a:ext cx="432" cy="510"/>
            </p:xfrm>
            <a:graphic>
              <a:graphicData uri="http://schemas.openxmlformats.org/presentationml/2006/ole">
                <p:oleObj spid="_x0000_s542849" name="Photo Editor Photo" r:id="rId3" imgW="1848108" imgH="2180952" progId="">
                  <p:embed/>
                </p:oleObj>
              </a:graphicData>
            </a:graphic>
          </p:graphicFrame>
          <p:grpSp>
            <p:nvGrpSpPr>
              <p:cNvPr id="542850" name="Group 130"/>
              <p:cNvGrpSpPr>
                <a:grpSpLocks/>
              </p:cNvGrpSpPr>
              <p:nvPr/>
            </p:nvGrpSpPr>
            <p:grpSpPr bwMode="auto">
              <a:xfrm>
                <a:off x="720" y="912"/>
                <a:ext cx="480" cy="720"/>
                <a:chOff x="5097" y="192"/>
                <a:chExt cx="665" cy="1586"/>
              </a:xfrm>
            </p:grpSpPr>
            <p:sp>
              <p:nvSpPr>
                <p:cNvPr id="542851" name="Freeform 131"/>
                <p:cNvSpPr>
                  <a:spLocks/>
                </p:cNvSpPr>
                <p:nvPr/>
              </p:nvSpPr>
              <p:spPr bwMode="auto">
                <a:xfrm>
                  <a:off x="5407" y="495"/>
                  <a:ext cx="247" cy="543"/>
                </a:xfrm>
                <a:custGeom>
                  <a:avLst/>
                  <a:gdLst/>
                  <a:ahLst/>
                  <a:cxnLst>
                    <a:cxn ang="0">
                      <a:pos x="43" y="4"/>
                    </a:cxn>
                    <a:cxn ang="0">
                      <a:pos x="86" y="0"/>
                    </a:cxn>
                    <a:cxn ang="0">
                      <a:pos x="143" y="13"/>
                    </a:cxn>
                    <a:cxn ang="0">
                      <a:pos x="181" y="43"/>
                    </a:cxn>
                    <a:cxn ang="0">
                      <a:pos x="204" y="91"/>
                    </a:cxn>
                    <a:cxn ang="0">
                      <a:pos x="233" y="161"/>
                    </a:cxn>
                    <a:cxn ang="0">
                      <a:pos x="242" y="230"/>
                    </a:cxn>
                    <a:cxn ang="0">
                      <a:pos x="247" y="308"/>
                    </a:cxn>
                    <a:cxn ang="0">
                      <a:pos x="238" y="404"/>
                    </a:cxn>
                    <a:cxn ang="0">
                      <a:pos x="214" y="478"/>
                    </a:cxn>
                    <a:cxn ang="0">
                      <a:pos x="181" y="521"/>
                    </a:cxn>
                    <a:cxn ang="0">
                      <a:pos x="138" y="543"/>
                    </a:cxn>
                    <a:cxn ang="0">
                      <a:pos x="86" y="543"/>
                    </a:cxn>
                    <a:cxn ang="0">
                      <a:pos x="52" y="530"/>
                    </a:cxn>
                    <a:cxn ang="0">
                      <a:pos x="29" y="491"/>
                    </a:cxn>
                    <a:cxn ang="0">
                      <a:pos x="24" y="439"/>
                    </a:cxn>
                    <a:cxn ang="0">
                      <a:pos x="43" y="387"/>
                    </a:cxn>
                    <a:cxn ang="0">
                      <a:pos x="67" y="343"/>
                    </a:cxn>
                    <a:cxn ang="0">
                      <a:pos x="86" y="291"/>
                    </a:cxn>
                    <a:cxn ang="0">
                      <a:pos x="81" y="222"/>
                    </a:cxn>
                    <a:cxn ang="0">
                      <a:pos x="48" y="161"/>
                    </a:cxn>
                    <a:cxn ang="0">
                      <a:pos x="14" y="104"/>
                    </a:cxn>
                    <a:cxn ang="0">
                      <a:pos x="0" y="52"/>
                    </a:cxn>
                    <a:cxn ang="0">
                      <a:pos x="14" y="17"/>
                    </a:cxn>
                    <a:cxn ang="0">
                      <a:pos x="43" y="4"/>
                    </a:cxn>
                  </a:cxnLst>
                  <a:rect l="0" t="0" r="r" b="b"/>
                  <a:pathLst>
                    <a:path w="247" h="543">
                      <a:moveTo>
                        <a:pt x="43" y="4"/>
                      </a:moveTo>
                      <a:lnTo>
                        <a:pt x="86" y="0"/>
                      </a:lnTo>
                      <a:lnTo>
                        <a:pt x="143" y="13"/>
                      </a:lnTo>
                      <a:lnTo>
                        <a:pt x="181" y="43"/>
                      </a:lnTo>
                      <a:lnTo>
                        <a:pt x="204" y="91"/>
                      </a:lnTo>
                      <a:lnTo>
                        <a:pt x="233" y="161"/>
                      </a:lnTo>
                      <a:lnTo>
                        <a:pt x="242" y="230"/>
                      </a:lnTo>
                      <a:lnTo>
                        <a:pt x="247" y="308"/>
                      </a:lnTo>
                      <a:lnTo>
                        <a:pt x="238" y="404"/>
                      </a:lnTo>
                      <a:lnTo>
                        <a:pt x="214" y="478"/>
                      </a:lnTo>
                      <a:lnTo>
                        <a:pt x="181" y="521"/>
                      </a:lnTo>
                      <a:lnTo>
                        <a:pt x="138" y="543"/>
                      </a:lnTo>
                      <a:lnTo>
                        <a:pt x="86" y="543"/>
                      </a:lnTo>
                      <a:lnTo>
                        <a:pt x="52" y="530"/>
                      </a:lnTo>
                      <a:lnTo>
                        <a:pt x="29" y="491"/>
                      </a:lnTo>
                      <a:lnTo>
                        <a:pt x="24" y="439"/>
                      </a:lnTo>
                      <a:lnTo>
                        <a:pt x="43" y="387"/>
                      </a:lnTo>
                      <a:lnTo>
                        <a:pt x="67" y="343"/>
                      </a:lnTo>
                      <a:lnTo>
                        <a:pt x="86" y="291"/>
                      </a:lnTo>
                      <a:lnTo>
                        <a:pt x="81" y="222"/>
                      </a:lnTo>
                      <a:lnTo>
                        <a:pt x="48" y="161"/>
                      </a:lnTo>
                      <a:lnTo>
                        <a:pt x="14" y="104"/>
                      </a:lnTo>
                      <a:lnTo>
                        <a:pt x="0" y="52"/>
                      </a:lnTo>
                      <a:lnTo>
                        <a:pt x="14" y="17"/>
                      </a:lnTo>
                      <a:lnTo>
                        <a:pt x="43" y="4"/>
                      </a:lnTo>
                      <a:close/>
                    </a:path>
                  </a:pathLst>
                </a:custGeom>
                <a:solidFill>
                  <a:srgbClr val="000000"/>
                </a:solidFill>
                <a:ln w="9525">
                  <a:noFill/>
                  <a:round/>
                  <a:headEnd/>
                  <a:tailEnd/>
                </a:ln>
              </p:spPr>
              <p:txBody>
                <a:bodyPr/>
                <a:lstStyle/>
                <a:p>
                  <a:endParaRPr lang="el-GR"/>
                </a:p>
              </p:txBody>
            </p:sp>
            <p:sp>
              <p:nvSpPr>
                <p:cNvPr id="542852" name="Freeform 132"/>
                <p:cNvSpPr>
                  <a:spLocks/>
                </p:cNvSpPr>
                <p:nvPr/>
              </p:nvSpPr>
              <p:spPr bwMode="auto">
                <a:xfrm>
                  <a:off x="5503" y="508"/>
                  <a:ext cx="259" cy="508"/>
                </a:xfrm>
                <a:custGeom>
                  <a:avLst/>
                  <a:gdLst/>
                  <a:ahLst/>
                  <a:cxnLst>
                    <a:cxn ang="0">
                      <a:pos x="97" y="42"/>
                    </a:cxn>
                    <a:cxn ang="0">
                      <a:pos x="52" y="6"/>
                    </a:cxn>
                    <a:cxn ang="0">
                      <a:pos x="6" y="0"/>
                    </a:cxn>
                    <a:cxn ang="0">
                      <a:pos x="0" y="31"/>
                    </a:cxn>
                    <a:cxn ang="0">
                      <a:pos x="15" y="59"/>
                    </a:cxn>
                    <a:cxn ang="0">
                      <a:pos x="37" y="68"/>
                    </a:cxn>
                    <a:cxn ang="0">
                      <a:pos x="89" y="103"/>
                    </a:cxn>
                    <a:cxn ang="0">
                      <a:pos x="143" y="150"/>
                    </a:cxn>
                    <a:cxn ang="0">
                      <a:pos x="175" y="187"/>
                    </a:cxn>
                    <a:cxn ang="0">
                      <a:pos x="190" y="226"/>
                    </a:cxn>
                    <a:cxn ang="0">
                      <a:pos x="184" y="268"/>
                    </a:cxn>
                    <a:cxn ang="0">
                      <a:pos x="151" y="328"/>
                    </a:cxn>
                    <a:cxn ang="0">
                      <a:pos x="132" y="369"/>
                    </a:cxn>
                    <a:cxn ang="0">
                      <a:pos x="117" y="425"/>
                    </a:cxn>
                    <a:cxn ang="0">
                      <a:pos x="117" y="447"/>
                    </a:cxn>
                    <a:cxn ang="0">
                      <a:pos x="143" y="457"/>
                    </a:cxn>
                    <a:cxn ang="0">
                      <a:pos x="188" y="484"/>
                    </a:cxn>
                    <a:cxn ang="0">
                      <a:pos x="218" y="508"/>
                    </a:cxn>
                    <a:cxn ang="0">
                      <a:pos x="259" y="504"/>
                    </a:cxn>
                    <a:cxn ang="0">
                      <a:pos x="252" y="473"/>
                    </a:cxn>
                    <a:cxn ang="0">
                      <a:pos x="216" y="475"/>
                    </a:cxn>
                    <a:cxn ang="0">
                      <a:pos x="183" y="444"/>
                    </a:cxn>
                    <a:cxn ang="0">
                      <a:pos x="157" y="420"/>
                    </a:cxn>
                    <a:cxn ang="0">
                      <a:pos x="155" y="400"/>
                    </a:cxn>
                    <a:cxn ang="0">
                      <a:pos x="173" y="359"/>
                    </a:cxn>
                    <a:cxn ang="0">
                      <a:pos x="201" y="304"/>
                    </a:cxn>
                    <a:cxn ang="0">
                      <a:pos x="218" y="257"/>
                    </a:cxn>
                    <a:cxn ang="0">
                      <a:pos x="225" y="237"/>
                    </a:cxn>
                    <a:cxn ang="0">
                      <a:pos x="222" y="198"/>
                    </a:cxn>
                    <a:cxn ang="0">
                      <a:pos x="205" y="167"/>
                    </a:cxn>
                    <a:cxn ang="0">
                      <a:pos x="170" y="119"/>
                    </a:cxn>
                    <a:cxn ang="0">
                      <a:pos x="130" y="79"/>
                    </a:cxn>
                    <a:cxn ang="0">
                      <a:pos x="97" y="42"/>
                    </a:cxn>
                  </a:cxnLst>
                  <a:rect l="0" t="0" r="r" b="b"/>
                  <a:pathLst>
                    <a:path w="259" h="508">
                      <a:moveTo>
                        <a:pt x="97" y="42"/>
                      </a:moveTo>
                      <a:lnTo>
                        <a:pt x="52" y="6"/>
                      </a:lnTo>
                      <a:lnTo>
                        <a:pt x="6" y="0"/>
                      </a:lnTo>
                      <a:lnTo>
                        <a:pt x="0" y="31"/>
                      </a:lnTo>
                      <a:lnTo>
                        <a:pt x="15" y="59"/>
                      </a:lnTo>
                      <a:lnTo>
                        <a:pt x="37" y="68"/>
                      </a:lnTo>
                      <a:lnTo>
                        <a:pt x="89" y="103"/>
                      </a:lnTo>
                      <a:lnTo>
                        <a:pt x="143" y="150"/>
                      </a:lnTo>
                      <a:lnTo>
                        <a:pt x="175" y="187"/>
                      </a:lnTo>
                      <a:lnTo>
                        <a:pt x="190" y="226"/>
                      </a:lnTo>
                      <a:lnTo>
                        <a:pt x="184" y="268"/>
                      </a:lnTo>
                      <a:lnTo>
                        <a:pt x="151" y="328"/>
                      </a:lnTo>
                      <a:lnTo>
                        <a:pt x="132" y="369"/>
                      </a:lnTo>
                      <a:lnTo>
                        <a:pt x="117" y="425"/>
                      </a:lnTo>
                      <a:lnTo>
                        <a:pt x="117" y="447"/>
                      </a:lnTo>
                      <a:lnTo>
                        <a:pt x="143" y="457"/>
                      </a:lnTo>
                      <a:lnTo>
                        <a:pt x="188" y="484"/>
                      </a:lnTo>
                      <a:lnTo>
                        <a:pt x="218" y="508"/>
                      </a:lnTo>
                      <a:lnTo>
                        <a:pt x="259" y="504"/>
                      </a:lnTo>
                      <a:lnTo>
                        <a:pt x="252" y="473"/>
                      </a:lnTo>
                      <a:lnTo>
                        <a:pt x="216" y="475"/>
                      </a:lnTo>
                      <a:lnTo>
                        <a:pt x="183" y="444"/>
                      </a:lnTo>
                      <a:lnTo>
                        <a:pt x="157" y="420"/>
                      </a:lnTo>
                      <a:lnTo>
                        <a:pt x="155" y="400"/>
                      </a:lnTo>
                      <a:lnTo>
                        <a:pt x="173" y="359"/>
                      </a:lnTo>
                      <a:lnTo>
                        <a:pt x="201" y="304"/>
                      </a:lnTo>
                      <a:lnTo>
                        <a:pt x="218" y="257"/>
                      </a:lnTo>
                      <a:lnTo>
                        <a:pt x="225" y="237"/>
                      </a:lnTo>
                      <a:lnTo>
                        <a:pt x="222" y="198"/>
                      </a:lnTo>
                      <a:lnTo>
                        <a:pt x="205" y="167"/>
                      </a:lnTo>
                      <a:lnTo>
                        <a:pt x="170" y="119"/>
                      </a:lnTo>
                      <a:lnTo>
                        <a:pt x="130" y="79"/>
                      </a:lnTo>
                      <a:lnTo>
                        <a:pt x="97" y="42"/>
                      </a:lnTo>
                      <a:close/>
                    </a:path>
                  </a:pathLst>
                </a:custGeom>
                <a:solidFill>
                  <a:srgbClr val="000000"/>
                </a:solidFill>
                <a:ln w="9525">
                  <a:noFill/>
                  <a:round/>
                  <a:headEnd/>
                  <a:tailEnd/>
                </a:ln>
              </p:spPr>
              <p:txBody>
                <a:bodyPr/>
                <a:lstStyle/>
                <a:p>
                  <a:endParaRPr lang="el-GR"/>
                </a:p>
              </p:txBody>
            </p:sp>
            <p:sp>
              <p:nvSpPr>
                <p:cNvPr id="542853" name="Freeform 133"/>
                <p:cNvSpPr>
                  <a:spLocks/>
                </p:cNvSpPr>
                <p:nvPr/>
              </p:nvSpPr>
              <p:spPr bwMode="auto">
                <a:xfrm>
                  <a:off x="5297" y="945"/>
                  <a:ext cx="225" cy="802"/>
                </a:xfrm>
                <a:custGeom>
                  <a:avLst/>
                  <a:gdLst/>
                  <a:ahLst/>
                  <a:cxnLst>
                    <a:cxn ang="0">
                      <a:pos x="208" y="0"/>
                    </a:cxn>
                    <a:cxn ang="0">
                      <a:pos x="171" y="12"/>
                    </a:cxn>
                    <a:cxn ang="0">
                      <a:pos x="154" y="32"/>
                    </a:cxn>
                    <a:cxn ang="0">
                      <a:pos x="133" y="97"/>
                    </a:cxn>
                    <a:cxn ang="0">
                      <a:pos x="108" y="210"/>
                    </a:cxn>
                    <a:cxn ang="0">
                      <a:pos x="104" y="298"/>
                    </a:cxn>
                    <a:cxn ang="0">
                      <a:pos x="104" y="431"/>
                    </a:cxn>
                    <a:cxn ang="0">
                      <a:pos x="121" y="512"/>
                    </a:cxn>
                    <a:cxn ang="0">
                      <a:pos x="146" y="609"/>
                    </a:cxn>
                    <a:cxn ang="0">
                      <a:pos x="154" y="673"/>
                    </a:cxn>
                    <a:cxn ang="0">
                      <a:pos x="142" y="705"/>
                    </a:cxn>
                    <a:cxn ang="0">
                      <a:pos x="83" y="725"/>
                    </a:cxn>
                    <a:cxn ang="0">
                      <a:pos x="17" y="738"/>
                    </a:cxn>
                    <a:cxn ang="0">
                      <a:pos x="0" y="754"/>
                    </a:cxn>
                    <a:cxn ang="0">
                      <a:pos x="8" y="774"/>
                    </a:cxn>
                    <a:cxn ang="0">
                      <a:pos x="29" y="802"/>
                    </a:cxn>
                    <a:cxn ang="0">
                      <a:pos x="54" y="798"/>
                    </a:cxn>
                    <a:cxn ang="0">
                      <a:pos x="79" y="774"/>
                    </a:cxn>
                    <a:cxn ang="0">
                      <a:pos x="121" y="750"/>
                    </a:cxn>
                    <a:cxn ang="0">
                      <a:pos x="167" y="733"/>
                    </a:cxn>
                    <a:cxn ang="0">
                      <a:pos x="192" y="733"/>
                    </a:cxn>
                    <a:cxn ang="0">
                      <a:pos x="208" y="721"/>
                    </a:cxn>
                    <a:cxn ang="0">
                      <a:pos x="204" y="685"/>
                    </a:cxn>
                    <a:cxn ang="0">
                      <a:pos x="200" y="657"/>
                    </a:cxn>
                    <a:cxn ang="0">
                      <a:pos x="175" y="600"/>
                    </a:cxn>
                    <a:cxn ang="0">
                      <a:pos x="150" y="496"/>
                    </a:cxn>
                    <a:cxn ang="0">
                      <a:pos x="146" y="399"/>
                    </a:cxn>
                    <a:cxn ang="0">
                      <a:pos x="142" y="326"/>
                    </a:cxn>
                    <a:cxn ang="0">
                      <a:pos x="158" y="238"/>
                    </a:cxn>
                    <a:cxn ang="0">
                      <a:pos x="175" y="173"/>
                    </a:cxn>
                    <a:cxn ang="0">
                      <a:pos x="208" y="93"/>
                    </a:cxn>
                    <a:cxn ang="0">
                      <a:pos x="225" y="40"/>
                    </a:cxn>
                    <a:cxn ang="0">
                      <a:pos x="208" y="0"/>
                    </a:cxn>
                  </a:cxnLst>
                  <a:rect l="0" t="0" r="r" b="b"/>
                  <a:pathLst>
                    <a:path w="225" h="802">
                      <a:moveTo>
                        <a:pt x="208" y="0"/>
                      </a:moveTo>
                      <a:lnTo>
                        <a:pt x="171" y="12"/>
                      </a:lnTo>
                      <a:lnTo>
                        <a:pt x="154" y="32"/>
                      </a:lnTo>
                      <a:lnTo>
                        <a:pt x="133" y="97"/>
                      </a:lnTo>
                      <a:lnTo>
                        <a:pt x="108" y="210"/>
                      </a:lnTo>
                      <a:lnTo>
                        <a:pt x="104" y="298"/>
                      </a:lnTo>
                      <a:lnTo>
                        <a:pt x="104" y="431"/>
                      </a:lnTo>
                      <a:lnTo>
                        <a:pt x="121" y="512"/>
                      </a:lnTo>
                      <a:lnTo>
                        <a:pt x="146" y="609"/>
                      </a:lnTo>
                      <a:lnTo>
                        <a:pt x="154" y="673"/>
                      </a:lnTo>
                      <a:lnTo>
                        <a:pt x="142" y="705"/>
                      </a:lnTo>
                      <a:lnTo>
                        <a:pt x="83" y="725"/>
                      </a:lnTo>
                      <a:lnTo>
                        <a:pt x="17" y="738"/>
                      </a:lnTo>
                      <a:lnTo>
                        <a:pt x="0" y="754"/>
                      </a:lnTo>
                      <a:lnTo>
                        <a:pt x="8" y="774"/>
                      </a:lnTo>
                      <a:lnTo>
                        <a:pt x="29" y="802"/>
                      </a:lnTo>
                      <a:lnTo>
                        <a:pt x="54" y="798"/>
                      </a:lnTo>
                      <a:lnTo>
                        <a:pt x="79" y="774"/>
                      </a:lnTo>
                      <a:lnTo>
                        <a:pt x="121" y="750"/>
                      </a:lnTo>
                      <a:lnTo>
                        <a:pt x="167" y="733"/>
                      </a:lnTo>
                      <a:lnTo>
                        <a:pt x="192" y="733"/>
                      </a:lnTo>
                      <a:lnTo>
                        <a:pt x="208" y="721"/>
                      </a:lnTo>
                      <a:lnTo>
                        <a:pt x="204" y="685"/>
                      </a:lnTo>
                      <a:lnTo>
                        <a:pt x="200" y="657"/>
                      </a:lnTo>
                      <a:lnTo>
                        <a:pt x="175" y="600"/>
                      </a:lnTo>
                      <a:lnTo>
                        <a:pt x="150" y="496"/>
                      </a:lnTo>
                      <a:lnTo>
                        <a:pt x="146" y="399"/>
                      </a:lnTo>
                      <a:lnTo>
                        <a:pt x="142" y="326"/>
                      </a:lnTo>
                      <a:lnTo>
                        <a:pt x="158" y="238"/>
                      </a:lnTo>
                      <a:lnTo>
                        <a:pt x="175" y="173"/>
                      </a:lnTo>
                      <a:lnTo>
                        <a:pt x="208" y="93"/>
                      </a:lnTo>
                      <a:lnTo>
                        <a:pt x="225" y="40"/>
                      </a:lnTo>
                      <a:lnTo>
                        <a:pt x="208" y="0"/>
                      </a:lnTo>
                      <a:close/>
                    </a:path>
                  </a:pathLst>
                </a:custGeom>
                <a:solidFill>
                  <a:srgbClr val="000000"/>
                </a:solidFill>
                <a:ln w="9525">
                  <a:noFill/>
                  <a:round/>
                  <a:headEnd/>
                  <a:tailEnd/>
                </a:ln>
              </p:spPr>
              <p:txBody>
                <a:bodyPr/>
                <a:lstStyle/>
                <a:p>
                  <a:endParaRPr lang="el-GR"/>
                </a:p>
              </p:txBody>
            </p:sp>
            <p:sp>
              <p:nvSpPr>
                <p:cNvPr id="542854" name="Freeform 134"/>
                <p:cNvSpPr>
                  <a:spLocks/>
                </p:cNvSpPr>
                <p:nvPr/>
              </p:nvSpPr>
              <p:spPr bwMode="auto">
                <a:xfrm>
                  <a:off x="5514" y="961"/>
                  <a:ext cx="111" cy="817"/>
                </a:xfrm>
                <a:custGeom>
                  <a:avLst/>
                  <a:gdLst/>
                  <a:ahLst/>
                  <a:cxnLst>
                    <a:cxn ang="0">
                      <a:pos x="60" y="12"/>
                    </a:cxn>
                    <a:cxn ang="0">
                      <a:pos x="34" y="0"/>
                    </a:cxn>
                    <a:cxn ang="0">
                      <a:pos x="13" y="16"/>
                    </a:cxn>
                    <a:cxn ang="0">
                      <a:pos x="4" y="36"/>
                    </a:cxn>
                    <a:cxn ang="0">
                      <a:pos x="0" y="76"/>
                    </a:cxn>
                    <a:cxn ang="0">
                      <a:pos x="21" y="157"/>
                    </a:cxn>
                    <a:cxn ang="0">
                      <a:pos x="43" y="274"/>
                    </a:cxn>
                    <a:cxn ang="0">
                      <a:pos x="43" y="374"/>
                    </a:cxn>
                    <a:cxn ang="0">
                      <a:pos x="38" y="479"/>
                    </a:cxn>
                    <a:cxn ang="0">
                      <a:pos x="26" y="588"/>
                    </a:cxn>
                    <a:cxn ang="0">
                      <a:pos x="9" y="656"/>
                    </a:cxn>
                    <a:cxn ang="0">
                      <a:pos x="13" y="696"/>
                    </a:cxn>
                    <a:cxn ang="0">
                      <a:pos x="26" y="716"/>
                    </a:cxn>
                    <a:cxn ang="0">
                      <a:pos x="38" y="769"/>
                    </a:cxn>
                    <a:cxn ang="0">
                      <a:pos x="43" y="801"/>
                    </a:cxn>
                    <a:cxn ang="0">
                      <a:pos x="68" y="817"/>
                    </a:cxn>
                    <a:cxn ang="0">
                      <a:pos x="111" y="789"/>
                    </a:cxn>
                    <a:cxn ang="0">
                      <a:pos x="107" y="761"/>
                    </a:cxn>
                    <a:cxn ang="0">
                      <a:pos x="85" y="737"/>
                    </a:cxn>
                    <a:cxn ang="0">
                      <a:pos x="64" y="688"/>
                    </a:cxn>
                    <a:cxn ang="0">
                      <a:pos x="60" y="632"/>
                    </a:cxn>
                    <a:cxn ang="0">
                      <a:pos x="60" y="555"/>
                    </a:cxn>
                    <a:cxn ang="0">
                      <a:pos x="68" y="467"/>
                    </a:cxn>
                    <a:cxn ang="0">
                      <a:pos x="85" y="366"/>
                    </a:cxn>
                    <a:cxn ang="0">
                      <a:pos x="90" y="294"/>
                    </a:cxn>
                    <a:cxn ang="0">
                      <a:pos x="94" y="225"/>
                    </a:cxn>
                    <a:cxn ang="0">
                      <a:pos x="85" y="141"/>
                    </a:cxn>
                    <a:cxn ang="0">
                      <a:pos x="81" y="68"/>
                    </a:cxn>
                    <a:cxn ang="0">
                      <a:pos x="60" y="12"/>
                    </a:cxn>
                  </a:cxnLst>
                  <a:rect l="0" t="0" r="r" b="b"/>
                  <a:pathLst>
                    <a:path w="111" h="817">
                      <a:moveTo>
                        <a:pt x="60" y="12"/>
                      </a:moveTo>
                      <a:lnTo>
                        <a:pt x="34" y="0"/>
                      </a:lnTo>
                      <a:lnTo>
                        <a:pt x="13" y="16"/>
                      </a:lnTo>
                      <a:lnTo>
                        <a:pt x="4" y="36"/>
                      </a:lnTo>
                      <a:lnTo>
                        <a:pt x="0" y="76"/>
                      </a:lnTo>
                      <a:lnTo>
                        <a:pt x="21" y="157"/>
                      </a:lnTo>
                      <a:lnTo>
                        <a:pt x="43" y="274"/>
                      </a:lnTo>
                      <a:lnTo>
                        <a:pt x="43" y="374"/>
                      </a:lnTo>
                      <a:lnTo>
                        <a:pt x="38" y="479"/>
                      </a:lnTo>
                      <a:lnTo>
                        <a:pt x="26" y="588"/>
                      </a:lnTo>
                      <a:lnTo>
                        <a:pt x="9" y="656"/>
                      </a:lnTo>
                      <a:lnTo>
                        <a:pt x="13" y="696"/>
                      </a:lnTo>
                      <a:lnTo>
                        <a:pt x="26" y="716"/>
                      </a:lnTo>
                      <a:lnTo>
                        <a:pt x="38" y="769"/>
                      </a:lnTo>
                      <a:lnTo>
                        <a:pt x="43" y="801"/>
                      </a:lnTo>
                      <a:lnTo>
                        <a:pt x="68" y="817"/>
                      </a:lnTo>
                      <a:lnTo>
                        <a:pt x="111" y="789"/>
                      </a:lnTo>
                      <a:lnTo>
                        <a:pt x="107" y="761"/>
                      </a:lnTo>
                      <a:lnTo>
                        <a:pt x="85" y="737"/>
                      </a:lnTo>
                      <a:lnTo>
                        <a:pt x="64" y="688"/>
                      </a:lnTo>
                      <a:lnTo>
                        <a:pt x="60" y="632"/>
                      </a:lnTo>
                      <a:lnTo>
                        <a:pt x="60" y="555"/>
                      </a:lnTo>
                      <a:lnTo>
                        <a:pt x="68" y="467"/>
                      </a:lnTo>
                      <a:lnTo>
                        <a:pt x="85" y="366"/>
                      </a:lnTo>
                      <a:lnTo>
                        <a:pt x="90" y="294"/>
                      </a:lnTo>
                      <a:lnTo>
                        <a:pt x="94" y="225"/>
                      </a:lnTo>
                      <a:lnTo>
                        <a:pt x="85" y="141"/>
                      </a:lnTo>
                      <a:lnTo>
                        <a:pt x="81" y="68"/>
                      </a:lnTo>
                      <a:lnTo>
                        <a:pt x="60" y="12"/>
                      </a:lnTo>
                      <a:close/>
                    </a:path>
                  </a:pathLst>
                </a:custGeom>
                <a:solidFill>
                  <a:srgbClr val="000000"/>
                </a:solidFill>
                <a:ln w="9525">
                  <a:noFill/>
                  <a:round/>
                  <a:headEnd/>
                  <a:tailEnd/>
                </a:ln>
              </p:spPr>
              <p:txBody>
                <a:bodyPr/>
                <a:lstStyle/>
                <a:p>
                  <a:endParaRPr lang="el-GR"/>
                </a:p>
              </p:txBody>
            </p:sp>
            <p:sp>
              <p:nvSpPr>
                <p:cNvPr id="542855" name="Freeform 135"/>
                <p:cNvSpPr>
                  <a:spLocks/>
                </p:cNvSpPr>
                <p:nvPr/>
              </p:nvSpPr>
              <p:spPr bwMode="auto">
                <a:xfrm>
                  <a:off x="5259" y="192"/>
                  <a:ext cx="297" cy="297"/>
                </a:xfrm>
                <a:custGeom>
                  <a:avLst/>
                  <a:gdLst/>
                  <a:ahLst/>
                  <a:cxnLst>
                    <a:cxn ang="0">
                      <a:pos x="107" y="159"/>
                    </a:cxn>
                    <a:cxn ang="0">
                      <a:pos x="103" y="100"/>
                    </a:cxn>
                    <a:cxn ang="0">
                      <a:pos x="110" y="54"/>
                    </a:cxn>
                    <a:cxn ang="0">
                      <a:pos x="126" y="17"/>
                    </a:cxn>
                    <a:cxn ang="0">
                      <a:pos x="156" y="4"/>
                    </a:cxn>
                    <a:cxn ang="0">
                      <a:pos x="183" y="0"/>
                    </a:cxn>
                    <a:cxn ang="0">
                      <a:pos x="217" y="4"/>
                    </a:cxn>
                    <a:cxn ang="0">
                      <a:pos x="251" y="25"/>
                    </a:cxn>
                    <a:cxn ang="0">
                      <a:pos x="274" y="50"/>
                    </a:cxn>
                    <a:cxn ang="0">
                      <a:pos x="289" y="88"/>
                    </a:cxn>
                    <a:cxn ang="0">
                      <a:pos x="293" y="142"/>
                    </a:cxn>
                    <a:cxn ang="0">
                      <a:pos x="297" y="192"/>
                    </a:cxn>
                    <a:cxn ang="0">
                      <a:pos x="286" y="238"/>
                    </a:cxn>
                    <a:cxn ang="0">
                      <a:pos x="270" y="268"/>
                    </a:cxn>
                    <a:cxn ang="0">
                      <a:pos x="248" y="284"/>
                    </a:cxn>
                    <a:cxn ang="0">
                      <a:pos x="217" y="297"/>
                    </a:cxn>
                    <a:cxn ang="0">
                      <a:pos x="183" y="297"/>
                    </a:cxn>
                    <a:cxn ang="0">
                      <a:pos x="160" y="280"/>
                    </a:cxn>
                    <a:cxn ang="0">
                      <a:pos x="141" y="259"/>
                    </a:cxn>
                    <a:cxn ang="0">
                      <a:pos x="122" y="226"/>
                    </a:cxn>
                    <a:cxn ang="0">
                      <a:pos x="114" y="197"/>
                    </a:cxn>
                    <a:cxn ang="0">
                      <a:pos x="84" y="226"/>
                    </a:cxn>
                    <a:cxn ang="0">
                      <a:pos x="42" y="247"/>
                    </a:cxn>
                    <a:cxn ang="0">
                      <a:pos x="23" y="259"/>
                    </a:cxn>
                    <a:cxn ang="0">
                      <a:pos x="4" y="247"/>
                    </a:cxn>
                    <a:cxn ang="0">
                      <a:pos x="0" y="226"/>
                    </a:cxn>
                    <a:cxn ang="0">
                      <a:pos x="11" y="213"/>
                    </a:cxn>
                    <a:cxn ang="0">
                      <a:pos x="30" y="197"/>
                    </a:cxn>
                    <a:cxn ang="0">
                      <a:pos x="65" y="197"/>
                    </a:cxn>
                    <a:cxn ang="0">
                      <a:pos x="107" y="159"/>
                    </a:cxn>
                  </a:cxnLst>
                  <a:rect l="0" t="0" r="r" b="b"/>
                  <a:pathLst>
                    <a:path w="297" h="297">
                      <a:moveTo>
                        <a:pt x="107" y="159"/>
                      </a:moveTo>
                      <a:lnTo>
                        <a:pt x="103" y="100"/>
                      </a:lnTo>
                      <a:lnTo>
                        <a:pt x="110" y="54"/>
                      </a:lnTo>
                      <a:lnTo>
                        <a:pt x="126" y="17"/>
                      </a:lnTo>
                      <a:lnTo>
                        <a:pt x="156" y="4"/>
                      </a:lnTo>
                      <a:lnTo>
                        <a:pt x="183" y="0"/>
                      </a:lnTo>
                      <a:lnTo>
                        <a:pt x="217" y="4"/>
                      </a:lnTo>
                      <a:lnTo>
                        <a:pt x="251" y="25"/>
                      </a:lnTo>
                      <a:lnTo>
                        <a:pt x="274" y="50"/>
                      </a:lnTo>
                      <a:lnTo>
                        <a:pt x="289" y="88"/>
                      </a:lnTo>
                      <a:lnTo>
                        <a:pt x="293" y="142"/>
                      </a:lnTo>
                      <a:lnTo>
                        <a:pt x="297" y="192"/>
                      </a:lnTo>
                      <a:lnTo>
                        <a:pt x="286" y="238"/>
                      </a:lnTo>
                      <a:lnTo>
                        <a:pt x="270" y="268"/>
                      </a:lnTo>
                      <a:lnTo>
                        <a:pt x="248" y="284"/>
                      </a:lnTo>
                      <a:lnTo>
                        <a:pt x="217" y="297"/>
                      </a:lnTo>
                      <a:lnTo>
                        <a:pt x="183" y="297"/>
                      </a:lnTo>
                      <a:lnTo>
                        <a:pt x="160" y="280"/>
                      </a:lnTo>
                      <a:lnTo>
                        <a:pt x="141" y="259"/>
                      </a:lnTo>
                      <a:lnTo>
                        <a:pt x="122" y="226"/>
                      </a:lnTo>
                      <a:lnTo>
                        <a:pt x="114" y="197"/>
                      </a:lnTo>
                      <a:lnTo>
                        <a:pt x="84" y="226"/>
                      </a:lnTo>
                      <a:lnTo>
                        <a:pt x="42" y="247"/>
                      </a:lnTo>
                      <a:lnTo>
                        <a:pt x="23" y="259"/>
                      </a:lnTo>
                      <a:lnTo>
                        <a:pt x="4" y="247"/>
                      </a:lnTo>
                      <a:lnTo>
                        <a:pt x="0" y="226"/>
                      </a:lnTo>
                      <a:lnTo>
                        <a:pt x="11" y="213"/>
                      </a:lnTo>
                      <a:lnTo>
                        <a:pt x="30" y="197"/>
                      </a:lnTo>
                      <a:lnTo>
                        <a:pt x="65" y="197"/>
                      </a:lnTo>
                      <a:lnTo>
                        <a:pt x="107" y="159"/>
                      </a:lnTo>
                      <a:close/>
                    </a:path>
                  </a:pathLst>
                </a:custGeom>
                <a:solidFill>
                  <a:srgbClr val="000000"/>
                </a:solidFill>
                <a:ln w="9525">
                  <a:noFill/>
                  <a:round/>
                  <a:headEnd/>
                  <a:tailEnd/>
                </a:ln>
              </p:spPr>
              <p:txBody>
                <a:bodyPr/>
                <a:lstStyle/>
                <a:p>
                  <a:endParaRPr lang="el-GR"/>
                </a:p>
              </p:txBody>
            </p:sp>
            <p:sp>
              <p:nvSpPr>
                <p:cNvPr id="542856" name="Freeform 136"/>
                <p:cNvSpPr>
                  <a:spLocks/>
                </p:cNvSpPr>
                <p:nvPr/>
              </p:nvSpPr>
              <p:spPr bwMode="auto">
                <a:xfrm>
                  <a:off x="5097" y="481"/>
                  <a:ext cx="380" cy="293"/>
                </a:xfrm>
                <a:custGeom>
                  <a:avLst/>
                  <a:gdLst/>
                  <a:ahLst/>
                  <a:cxnLst>
                    <a:cxn ang="0">
                      <a:pos x="288" y="115"/>
                    </a:cxn>
                    <a:cxn ang="0">
                      <a:pos x="325" y="56"/>
                    </a:cxn>
                    <a:cxn ang="0">
                      <a:pos x="365" y="48"/>
                    </a:cxn>
                    <a:cxn ang="0">
                      <a:pos x="380" y="78"/>
                    </a:cxn>
                    <a:cxn ang="0">
                      <a:pos x="373" y="111"/>
                    </a:cxn>
                    <a:cxn ang="0">
                      <a:pos x="336" y="141"/>
                    </a:cxn>
                    <a:cxn ang="0">
                      <a:pos x="303" y="185"/>
                    </a:cxn>
                    <a:cxn ang="0">
                      <a:pos x="266" y="241"/>
                    </a:cxn>
                    <a:cxn ang="0">
                      <a:pos x="236" y="271"/>
                    </a:cxn>
                    <a:cxn ang="0">
                      <a:pos x="210" y="293"/>
                    </a:cxn>
                    <a:cxn ang="0">
                      <a:pos x="181" y="289"/>
                    </a:cxn>
                    <a:cxn ang="0">
                      <a:pos x="170" y="274"/>
                    </a:cxn>
                    <a:cxn ang="0">
                      <a:pos x="148" y="211"/>
                    </a:cxn>
                    <a:cxn ang="0">
                      <a:pos x="125" y="156"/>
                    </a:cxn>
                    <a:cxn ang="0">
                      <a:pos x="103" y="126"/>
                    </a:cxn>
                    <a:cxn ang="0">
                      <a:pos x="81" y="111"/>
                    </a:cxn>
                    <a:cxn ang="0">
                      <a:pos x="59" y="122"/>
                    </a:cxn>
                    <a:cxn ang="0">
                      <a:pos x="37" y="148"/>
                    </a:cxn>
                    <a:cxn ang="0">
                      <a:pos x="26" y="171"/>
                    </a:cxn>
                    <a:cxn ang="0">
                      <a:pos x="15" y="171"/>
                    </a:cxn>
                    <a:cxn ang="0">
                      <a:pos x="0" y="152"/>
                    </a:cxn>
                    <a:cxn ang="0">
                      <a:pos x="11" y="119"/>
                    </a:cxn>
                    <a:cxn ang="0">
                      <a:pos x="37" y="85"/>
                    </a:cxn>
                    <a:cxn ang="0">
                      <a:pos x="70" y="70"/>
                    </a:cxn>
                    <a:cxn ang="0">
                      <a:pos x="92" y="67"/>
                    </a:cxn>
                    <a:cxn ang="0">
                      <a:pos x="96" y="45"/>
                    </a:cxn>
                    <a:cxn ang="0">
                      <a:pos x="92" y="7"/>
                    </a:cxn>
                    <a:cxn ang="0">
                      <a:pos x="103" y="0"/>
                    </a:cxn>
                    <a:cxn ang="0">
                      <a:pos x="118" y="7"/>
                    </a:cxn>
                    <a:cxn ang="0">
                      <a:pos x="122" y="37"/>
                    </a:cxn>
                    <a:cxn ang="0">
                      <a:pos x="114" y="74"/>
                    </a:cxn>
                    <a:cxn ang="0">
                      <a:pos x="129" y="100"/>
                    </a:cxn>
                    <a:cxn ang="0">
                      <a:pos x="151" y="137"/>
                    </a:cxn>
                    <a:cxn ang="0">
                      <a:pos x="177" y="189"/>
                    </a:cxn>
                    <a:cxn ang="0">
                      <a:pos x="203" y="226"/>
                    </a:cxn>
                    <a:cxn ang="0">
                      <a:pos x="218" y="230"/>
                    </a:cxn>
                    <a:cxn ang="0">
                      <a:pos x="240" y="211"/>
                    </a:cxn>
                    <a:cxn ang="0">
                      <a:pos x="266" y="159"/>
                    </a:cxn>
                    <a:cxn ang="0">
                      <a:pos x="288" y="115"/>
                    </a:cxn>
                  </a:cxnLst>
                  <a:rect l="0" t="0" r="r" b="b"/>
                  <a:pathLst>
                    <a:path w="380" h="293">
                      <a:moveTo>
                        <a:pt x="288" y="115"/>
                      </a:moveTo>
                      <a:lnTo>
                        <a:pt x="325" y="56"/>
                      </a:lnTo>
                      <a:lnTo>
                        <a:pt x="365" y="48"/>
                      </a:lnTo>
                      <a:lnTo>
                        <a:pt x="380" y="78"/>
                      </a:lnTo>
                      <a:lnTo>
                        <a:pt x="373" y="111"/>
                      </a:lnTo>
                      <a:lnTo>
                        <a:pt x="336" y="141"/>
                      </a:lnTo>
                      <a:lnTo>
                        <a:pt x="303" y="185"/>
                      </a:lnTo>
                      <a:lnTo>
                        <a:pt x="266" y="241"/>
                      </a:lnTo>
                      <a:lnTo>
                        <a:pt x="236" y="271"/>
                      </a:lnTo>
                      <a:lnTo>
                        <a:pt x="210" y="293"/>
                      </a:lnTo>
                      <a:lnTo>
                        <a:pt x="181" y="289"/>
                      </a:lnTo>
                      <a:lnTo>
                        <a:pt x="170" y="274"/>
                      </a:lnTo>
                      <a:lnTo>
                        <a:pt x="148" y="211"/>
                      </a:lnTo>
                      <a:lnTo>
                        <a:pt x="125" y="156"/>
                      </a:lnTo>
                      <a:lnTo>
                        <a:pt x="103" y="126"/>
                      </a:lnTo>
                      <a:lnTo>
                        <a:pt x="81" y="111"/>
                      </a:lnTo>
                      <a:lnTo>
                        <a:pt x="59" y="122"/>
                      </a:lnTo>
                      <a:lnTo>
                        <a:pt x="37" y="148"/>
                      </a:lnTo>
                      <a:lnTo>
                        <a:pt x="26" y="171"/>
                      </a:lnTo>
                      <a:lnTo>
                        <a:pt x="15" y="171"/>
                      </a:lnTo>
                      <a:lnTo>
                        <a:pt x="0" y="152"/>
                      </a:lnTo>
                      <a:lnTo>
                        <a:pt x="11" y="119"/>
                      </a:lnTo>
                      <a:lnTo>
                        <a:pt x="37" y="85"/>
                      </a:lnTo>
                      <a:lnTo>
                        <a:pt x="70" y="70"/>
                      </a:lnTo>
                      <a:lnTo>
                        <a:pt x="92" y="67"/>
                      </a:lnTo>
                      <a:lnTo>
                        <a:pt x="96" y="45"/>
                      </a:lnTo>
                      <a:lnTo>
                        <a:pt x="92" y="7"/>
                      </a:lnTo>
                      <a:lnTo>
                        <a:pt x="103" y="0"/>
                      </a:lnTo>
                      <a:lnTo>
                        <a:pt x="118" y="7"/>
                      </a:lnTo>
                      <a:lnTo>
                        <a:pt x="122" y="37"/>
                      </a:lnTo>
                      <a:lnTo>
                        <a:pt x="114" y="74"/>
                      </a:lnTo>
                      <a:lnTo>
                        <a:pt x="129" y="100"/>
                      </a:lnTo>
                      <a:lnTo>
                        <a:pt x="151" y="137"/>
                      </a:lnTo>
                      <a:lnTo>
                        <a:pt x="177" y="189"/>
                      </a:lnTo>
                      <a:lnTo>
                        <a:pt x="203" y="226"/>
                      </a:lnTo>
                      <a:lnTo>
                        <a:pt x="218" y="230"/>
                      </a:lnTo>
                      <a:lnTo>
                        <a:pt x="240" y="211"/>
                      </a:lnTo>
                      <a:lnTo>
                        <a:pt x="266" y="159"/>
                      </a:lnTo>
                      <a:lnTo>
                        <a:pt x="288" y="115"/>
                      </a:lnTo>
                      <a:close/>
                    </a:path>
                  </a:pathLst>
                </a:custGeom>
                <a:solidFill>
                  <a:srgbClr val="000000"/>
                </a:solidFill>
                <a:ln w="9525">
                  <a:noFill/>
                  <a:round/>
                  <a:headEnd/>
                  <a:tailEnd/>
                </a:ln>
              </p:spPr>
              <p:txBody>
                <a:bodyPr/>
                <a:lstStyle/>
                <a:p>
                  <a:endParaRPr lang="el-GR"/>
                </a:p>
              </p:txBody>
            </p:sp>
          </p:grpSp>
        </p:grpSp>
        <p:sp>
          <p:nvSpPr>
            <p:cNvPr id="542857" name="Rectangle 137"/>
            <p:cNvSpPr>
              <a:spLocks noChangeArrowheads="1"/>
            </p:cNvSpPr>
            <p:nvPr/>
          </p:nvSpPr>
          <p:spPr bwMode="auto">
            <a:xfrm>
              <a:off x="2400" y="1440"/>
              <a:ext cx="288" cy="2064"/>
            </a:xfrm>
            <a:prstGeom prst="rect">
              <a:avLst/>
            </a:prstGeom>
            <a:noFill/>
            <a:ln w="9525">
              <a:noFill/>
              <a:miter lim="800000"/>
              <a:headEnd/>
              <a:tailEnd/>
            </a:ln>
            <a:effectLst/>
          </p:spPr>
          <p:txBody>
            <a:bodyPr wrap="none" anchor="ctr"/>
            <a:lstStyle/>
            <a:p>
              <a:pPr algn="ctr">
                <a:spcBef>
                  <a:spcPct val="0"/>
                </a:spcBef>
                <a:buClrTx/>
                <a:buFontTx/>
                <a:buNone/>
              </a:pPr>
              <a:r>
                <a:rPr lang="de-DE" sz="1400" b="1">
                  <a:solidFill>
                    <a:schemeClr val="tx1"/>
                  </a:solidFill>
                </a:rPr>
                <a:t>G</a:t>
              </a:r>
            </a:p>
            <a:p>
              <a:pPr algn="ctr">
                <a:spcBef>
                  <a:spcPct val="0"/>
                </a:spcBef>
                <a:buClrTx/>
                <a:buFontTx/>
                <a:buNone/>
              </a:pPr>
              <a:r>
                <a:rPr lang="de-DE" sz="1400" b="1">
                  <a:solidFill>
                    <a:schemeClr val="tx1"/>
                  </a:solidFill>
                </a:rPr>
                <a:t>R</a:t>
              </a:r>
            </a:p>
            <a:p>
              <a:pPr algn="ctr">
                <a:spcBef>
                  <a:spcPct val="0"/>
                </a:spcBef>
                <a:buClrTx/>
                <a:buFontTx/>
                <a:buNone/>
              </a:pPr>
              <a:r>
                <a:rPr lang="de-DE" sz="1400" b="1">
                  <a:solidFill>
                    <a:schemeClr val="tx1"/>
                  </a:solidFill>
                </a:rPr>
                <a:t>I</a:t>
              </a:r>
            </a:p>
            <a:p>
              <a:pPr algn="ctr">
                <a:spcBef>
                  <a:spcPct val="0"/>
                </a:spcBef>
                <a:buClrTx/>
                <a:buFontTx/>
                <a:buNone/>
              </a:pPr>
              <a:r>
                <a:rPr lang="de-DE" sz="1400" b="1">
                  <a:solidFill>
                    <a:schemeClr val="tx1"/>
                  </a:solidFill>
                </a:rPr>
                <a:t>D</a:t>
              </a:r>
            </a:p>
            <a:p>
              <a:pPr algn="ctr">
                <a:spcBef>
                  <a:spcPct val="0"/>
                </a:spcBef>
                <a:buClrTx/>
                <a:buFontTx/>
                <a:buNone/>
              </a:pPr>
              <a:endParaRPr lang="de-DE" sz="1400" b="1">
                <a:solidFill>
                  <a:schemeClr val="tx1"/>
                </a:solidFill>
              </a:endParaRPr>
            </a:p>
            <a:p>
              <a:pPr algn="ctr">
                <a:spcBef>
                  <a:spcPct val="0"/>
                </a:spcBef>
                <a:buClrTx/>
                <a:buFontTx/>
                <a:buNone/>
              </a:pPr>
              <a:r>
                <a:rPr lang="de-DE" sz="1400" b="1">
                  <a:solidFill>
                    <a:schemeClr val="tx1"/>
                  </a:solidFill>
                </a:rPr>
                <a:t>M</a:t>
              </a:r>
            </a:p>
            <a:p>
              <a:pPr algn="ctr">
                <a:spcBef>
                  <a:spcPct val="0"/>
                </a:spcBef>
                <a:buClrTx/>
                <a:buFontTx/>
                <a:buNone/>
              </a:pPr>
              <a:r>
                <a:rPr lang="en-US" sz="1400" b="1">
                  <a:solidFill>
                    <a:schemeClr val="tx1"/>
                  </a:solidFill>
                </a:rPr>
                <a:t>I</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L</a:t>
              </a:r>
            </a:p>
            <a:p>
              <a:pPr algn="ctr">
                <a:spcBef>
                  <a:spcPct val="0"/>
                </a:spcBef>
                <a:buClrTx/>
                <a:buFontTx/>
                <a:buNone/>
              </a:pPr>
              <a:r>
                <a:rPr lang="en-US" sz="1400" b="1">
                  <a:solidFill>
                    <a:schemeClr val="tx1"/>
                  </a:solidFill>
                </a:rPr>
                <a:t>E</a:t>
              </a:r>
            </a:p>
            <a:p>
              <a:pPr algn="ctr">
                <a:spcBef>
                  <a:spcPct val="0"/>
                </a:spcBef>
                <a:buClrTx/>
                <a:buFontTx/>
                <a:buNone/>
              </a:pPr>
              <a:r>
                <a:rPr lang="en-US" sz="1400" b="1">
                  <a:solidFill>
                    <a:schemeClr val="tx1"/>
                  </a:solidFill>
                </a:rPr>
                <a:t>W</a:t>
              </a:r>
            </a:p>
            <a:p>
              <a:pPr algn="ctr">
                <a:spcBef>
                  <a:spcPct val="0"/>
                </a:spcBef>
                <a:buClrTx/>
                <a:buFontTx/>
                <a:buNone/>
              </a:pPr>
              <a:r>
                <a:rPr lang="en-US" sz="1400" b="1">
                  <a:solidFill>
                    <a:schemeClr val="tx1"/>
                  </a:solidFill>
                </a:rPr>
                <a:t>A</a:t>
              </a:r>
            </a:p>
            <a:p>
              <a:pPr algn="ctr">
                <a:spcBef>
                  <a:spcPct val="0"/>
                </a:spcBef>
                <a:buClrTx/>
                <a:buFontTx/>
                <a:buNone/>
              </a:pPr>
              <a:r>
                <a:rPr lang="en-US" sz="1400" b="1">
                  <a:solidFill>
                    <a:schemeClr val="tx1"/>
                  </a:solidFill>
                </a:rPr>
                <a:t>R</a:t>
              </a:r>
            </a:p>
            <a:p>
              <a:pPr algn="ctr">
                <a:spcBef>
                  <a:spcPct val="0"/>
                </a:spcBef>
                <a:buClrTx/>
                <a:buFontTx/>
                <a:buNone/>
              </a:pPr>
              <a:r>
                <a:rPr lang="en-US" sz="1400" b="1">
                  <a:solidFill>
                    <a:schemeClr val="tx1"/>
                  </a:solidFill>
                </a:rPr>
                <a:t>E</a:t>
              </a:r>
            </a:p>
          </p:txBody>
        </p:sp>
        <p:sp>
          <p:nvSpPr>
            <p:cNvPr id="542858" name="Freeform 138"/>
            <p:cNvSpPr>
              <a:spLocks/>
            </p:cNvSpPr>
            <p:nvPr/>
          </p:nvSpPr>
          <p:spPr bwMode="auto">
            <a:xfrm>
              <a:off x="475" y="1759"/>
              <a:ext cx="58" cy="43"/>
            </a:xfrm>
            <a:custGeom>
              <a:avLst/>
              <a:gdLst/>
              <a:ahLst/>
              <a:cxnLst>
                <a:cxn ang="0">
                  <a:pos x="58" y="43"/>
                </a:cxn>
                <a:cxn ang="0">
                  <a:pos x="0" y="0"/>
                </a:cxn>
              </a:cxnLst>
              <a:rect l="0" t="0" r="r" b="b"/>
              <a:pathLst>
                <a:path w="58" h="43">
                  <a:moveTo>
                    <a:pt x="58" y="43"/>
                  </a:moveTo>
                  <a:cubicBezTo>
                    <a:pt x="29" y="34"/>
                    <a:pt x="0" y="34"/>
                    <a:pt x="0" y="0"/>
                  </a:cubicBezTo>
                </a:path>
              </a:pathLst>
            </a:custGeom>
            <a:noFill/>
            <a:ln w="9525">
              <a:solidFill>
                <a:schemeClr val="bg1"/>
              </a:solidFill>
              <a:round/>
              <a:headEnd/>
              <a:tailEnd/>
            </a:ln>
            <a:effectLst/>
          </p:spPr>
          <p:txBody>
            <a:bodyPr/>
            <a:lstStyle/>
            <a:p>
              <a:endParaRPr lang="el-GR"/>
            </a:p>
          </p:txBody>
        </p:sp>
        <p:sp>
          <p:nvSpPr>
            <p:cNvPr id="542859" name="Text Box 139"/>
            <p:cNvSpPr txBox="1">
              <a:spLocks noChangeArrowheads="1"/>
            </p:cNvSpPr>
            <p:nvPr/>
          </p:nvSpPr>
          <p:spPr bwMode="auto">
            <a:xfrm>
              <a:off x="288" y="3696"/>
              <a:ext cx="912" cy="192"/>
            </a:xfrm>
            <a:prstGeom prst="rect">
              <a:avLst/>
            </a:prstGeom>
            <a:noFill/>
            <a:ln w="9525">
              <a:noFill/>
              <a:miter lim="800000"/>
              <a:headEnd/>
              <a:tailEnd/>
            </a:ln>
            <a:effectLst/>
          </p:spPr>
          <p:txBody>
            <a:bodyPr>
              <a:spAutoFit/>
            </a:bodyPr>
            <a:lstStyle/>
            <a:p>
              <a:pPr algn="ctr">
                <a:spcBef>
                  <a:spcPct val="50000"/>
                </a:spcBef>
                <a:buClrTx/>
                <a:buFontTx/>
                <a:buNone/>
              </a:pPr>
              <a:r>
                <a:rPr lang="de-DE" sz="1400" b="1">
                  <a:solidFill>
                    <a:schemeClr val="folHlink"/>
                  </a:solidFill>
                </a:rPr>
                <a:t>Visualising</a:t>
              </a:r>
            </a:p>
          </p:txBody>
        </p:sp>
        <p:sp>
          <p:nvSpPr>
            <p:cNvPr id="542860" name="Line 140"/>
            <p:cNvSpPr>
              <a:spLocks noChangeShapeType="1"/>
            </p:cNvSpPr>
            <p:nvPr/>
          </p:nvSpPr>
          <p:spPr bwMode="auto">
            <a:xfrm>
              <a:off x="1296" y="1056"/>
              <a:ext cx="240" cy="192"/>
            </a:xfrm>
            <a:prstGeom prst="line">
              <a:avLst/>
            </a:prstGeom>
            <a:noFill/>
            <a:ln w="19050">
              <a:solidFill>
                <a:schemeClr val="tx1"/>
              </a:solidFill>
              <a:round/>
              <a:headEnd/>
              <a:tailEnd type="triangle" w="med" len="med"/>
            </a:ln>
            <a:effectLst/>
          </p:spPr>
          <p:txBody>
            <a:bodyPr/>
            <a:lstStyle/>
            <a:p>
              <a:endParaRPr lang="el-GR"/>
            </a:p>
          </p:txBody>
        </p:sp>
        <p:sp>
          <p:nvSpPr>
            <p:cNvPr id="542861" name="Line 141"/>
            <p:cNvSpPr>
              <a:spLocks noChangeShapeType="1"/>
            </p:cNvSpPr>
            <p:nvPr/>
          </p:nvSpPr>
          <p:spPr bwMode="auto">
            <a:xfrm>
              <a:off x="1200" y="816"/>
              <a:ext cx="288" cy="240"/>
            </a:xfrm>
            <a:prstGeom prst="line">
              <a:avLst/>
            </a:prstGeom>
            <a:noFill/>
            <a:ln w="19050">
              <a:solidFill>
                <a:schemeClr val="tx1"/>
              </a:solidFill>
              <a:round/>
              <a:headEnd type="triangle" w="med" len="med"/>
              <a:tailEnd/>
            </a:ln>
            <a:effectLst/>
          </p:spPr>
          <p:txBody>
            <a:bodyPr/>
            <a:lstStyle/>
            <a:p>
              <a:endParaRPr lang="el-GR"/>
            </a:p>
          </p:txBody>
        </p:sp>
        <p:sp>
          <p:nvSpPr>
            <p:cNvPr id="542862" name="Line 142"/>
            <p:cNvSpPr>
              <a:spLocks noChangeShapeType="1"/>
            </p:cNvSpPr>
            <p:nvPr/>
          </p:nvSpPr>
          <p:spPr bwMode="auto">
            <a:xfrm flipH="1">
              <a:off x="1296" y="1056"/>
              <a:ext cx="192" cy="0"/>
            </a:xfrm>
            <a:prstGeom prst="line">
              <a:avLst/>
            </a:prstGeom>
            <a:noFill/>
            <a:ln w="19050">
              <a:solidFill>
                <a:schemeClr val="tx1"/>
              </a:solidFill>
              <a:round/>
              <a:headEnd/>
              <a:tailEnd/>
            </a:ln>
            <a:effectLst/>
          </p:spPr>
          <p:txBody>
            <a:bodyPr/>
            <a:lstStyle/>
            <a:p>
              <a:endParaRPr lang="el-GR"/>
            </a:p>
          </p:txBody>
        </p:sp>
        <p:sp>
          <p:nvSpPr>
            <p:cNvPr id="542863" name="Text Box 143"/>
            <p:cNvSpPr txBox="1">
              <a:spLocks noChangeArrowheads="1"/>
            </p:cNvSpPr>
            <p:nvPr/>
          </p:nvSpPr>
          <p:spPr bwMode="auto">
            <a:xfrm>
              <a:off x="288" y="2352"/>
              <a:ext cx="864"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Workstation</a:t>
              </a:r>
            </a:p>
          </p:txBody>
        </p:sp>
        <p:sp>
          <p:nvSpPr>
            <p:cNvPr id="542864" name="Text Box 144"/>
            <p:cNvSpPr txBox="1">
              <a:spLocks noChangeArrowheads="1"/>
            </p:cNvSpPr>
            <p:nvPr/>
          </p:nvSpPr>
          <p:spPr bwMode="auto">
            <a:xfrm>
              <a:off x="288" y="1106"/>
              <a:ext cx="960"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Mobile Access</a:t>
              </a:r>
            </a:p>
          </p:txBody>
        </p:sp>
        <p:pic>
          <p:nvPicPr>
            <p:cNvPr id="542865" name="Picture 145"/>
            <p:cNvPicPr>
              <a:picLocks noChangeAspect="1" noChangeArrowheads="1"/>
            </p:cNvPicPr>
            <p:nvPr/>
          </p:nvPicPr>
          <p:blipFill>
            <a:blip r:embed="rId4" cstate="print"/>
            <a:srcRect/>
            <a:stretch>
              <a:fillRect/>
            </a:stretch>
          </p:blipFill>
          <p:spPr bwMode="auto">
            <a:xfrm>
              <a:off x="4276" y="2065"/>
              <a:ext cx="1156" cy="765"/>
            </a:xfrm>
            <a:prstGeom prst="rect">
              <a:avLst/>
            </a:prstGeom>
            <a:noFill/>
            <a:ln w="9525">
              <a:noFill/>
              <a:miter lim="800000"/>
              <a:headEnd/>
              <a:tailEnd/>
            </a:ln>
            <a:effectLst/>
          </p:spPr>
        </p:pic>
        <p:pic>
          <p:nvPicPr>
            <p:cNvPr id="542866" name="Picture 146" descr="T3E_OED_anc"/>
            <p:cNvPicPr>
              <a:picLocks noChangeAspect="1" noChangeArrowheads="1"/>
            </p:cNvPicPr>
            <p:nvPr/>
          </p:nvPicPr>
          <p:blipFill>
            <a:blip r:embed="rId5" cstate="print"/>
            <a:srcRect/>
            <a:stretch>
              <a:fillRect/>
            </a:stretch>
          </p:blipFill>
          <p:spPr bwMode="auto">
            <a:xfrm>
              <a:off x="3124" y="816"/>
              <a:ext cx="768" cy="640"/>
            </a:xfrm>
            <a:prstGeom prst="rect">
              <a:avLst/>
            </a:prstGeom>
            <a:noFill/>
          </p:spPr>
        </p:pic>
        <p:pic>
          <p:nvPicPr>
            <p:cNvPr id="542867" name="Picture 147" descr="BS00925_"/>
            <p:cNvPicPr>
              <a:picLocks noChangeAspect="1" noChangeArrowheads="1"/>
            </p:cNvPicPr>
            <p:nvPr/>
          </p:nvPicPr>
          <p:blipFill>
            <a:blip r:embed="rId6" cstate="print"/>
            <a:srcRect/>
            <a:stretch>
              <a:fillRect/>
            </a:stretch>
          </p:blipFill>
          <p:spPr bwMode="auto">
            <a:xfrm>
              <a:off x="3652" y="1776"/>
              <a:ext cx="1056" cy="569"/>
            </a:xfrm>
            <a:prstGeom prst="rect">
              <a:avLst/>
            </a:prstGeom>
            <a:noFill/>
          </p:spPr>
        </p:pic>
        <p:pic>
          <p:nvPicPr>
            <p:cNvPr id="542868" name="Picture 148" descr="9310_lo"/>
            <p:cNvPicPr>
              <a:picLocks noChangeAspect="1" noChangeArrowheads="1"/>
            </p:cNvPicPr>
            <p:nvPr/>
          </p:nvPicPr>
          <p:blipFill>
            <a:blip r:embed="rId7" cstate="print"/>
            <a:srcRect/>
            <a:stretch>
              <a:fillRect/>
            </a:stretch>
          </p:blipFill>
          <p:spPr bwMode="auto">
            <a:xfrm>
              <a:off x="2932" y="2208"/>
              <a:ext cx="768" cy="590"/>
            </a:xfrm>
            <a:prstGeom prst="rect">
              <a:avLst/>
            </a:prstGeom>
            <a:noFill/>
          </p:spPr>
        </p:pic>
        <p:pic>
          <p:nvPicPr>
            <p:cNvPr id="542869" name="Picture 149" descr="BD07246_"/>
            <p:cNvPicPr>
              <a:picLocks noChangeAspect="1" noChangeArrowheads="1"/>
            </p:cNvPicPr>
            <p:nvPr/>
          </p:nvPicPr>
          <p:blipFill>
            <a:blip r:embed="rId8" cstate="print"/>
            <a:srcRect/>
            <a:stretch>
              <a:fillRect/>
            </a:stretch>
          </p:blipFill>
          <p:spPr bwMode="auto">
            <a:xfrm>
              <a:off x="3508" y="3141"/>
              <a:ext cx="1296" cy="927"/>
            </a:xfrm>
            <a:prstGeom prst="rect">
              <a:avLst/>
            </a:prstGeom>
            <a:noFill/>
          </p:spPr>
        </p:pic>
        <p:sp>
          <p:nvSpPr>
            <p:cNvPr id="542870" name="AutoShape 150"/>
            <p:cNvSpPr>
              <a:spLocks noChangeArrowheads="1"/>
            </p:cNvSpPr>
            <p:nvPr/>
          </p:nvSpPr>
          <p:spPr bwMode="auto">
            <a:xfrm>
              <a:off x="2932" y="14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1" name="Text Box 151"/>
            <p:cNvSpPr txBox="1">
              <a:spLocks noChangeArrowheads="1"/>
            </p:cNvSpPr>
            <p:nvPr/>
          </p:nvSpPr>
          <p:spPr bwMode="auto">
            <a:xfrm>
              <a:off x="3268" y="1544"/>
              <a:ext cx="1872" cy="192"/>
            </a:xfrm>
            <a:prstGeom prst="rect">
              <a:avLst/>
            </a:prstGeom>
            <a:noFill/>
            <a:ln w="9525">
              <a:noFill/>
              <a:miter lim="800000"/>
              <a:headEnd/>
              <a:tailEnd/>
            </a:ln>
            <a:effectLst/>
          </p:spPr>
          <p:txBody>
            <a:bodyPr>
              <a:spAutoFit/>
            </a:bodyPr>
            <a:lstStyle/>
            <a:p>
              <a:pPr>
                <a:spcBef>
                  <a:spcPct val="50000"/>
                </a:spcBef>
                <a:buClrTx/>
                <a:buFontTx/>
                <a:buNone/>
              </a:pPr>
              <a:r>
                <a:rPr lang="de-DE" sz="1400" b="1"/>
                <a:t>Supercomputer, PC-Cluster</a:t>
              </a:r>
            </a:p>
          </p:txBody>
        </p:sp>
        <p:sp>
          <p:nvSpPr>
            <p:cNvPr id="542872" name="AutoShape 152"/>
            <p:cNvSpPr>
              <a:spLocks noChangeArrowheads="1"/>
            </p:cNvSpPr>
            <p:nvPr/>
          </p:nvSpPr>
          <p:spPr bwMode="auto">
            <a:xfrm>
              <a:off x="2928" y="2825"/>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3" name="Text Box 153"/>
            <p:cNvSpPr txBox="1">
              <a:spLocks noChangeArrowheads="1"/>
            </p:cNvSpPr>
            <p:nvPr/>
          </p:nvSpPr>
          <p:spPr bwMode="auto">
            <a:xfrm>
              <a:off x="3172" y="2880"/>
              <a:ext cx="2160" cy="192"/>
            </a:xfrm>
            <a:prstGeom prst="rect">
              <a:avLst/>
            </a:prstGeom>
            <a:noFill/>
            <a:ln w="9525">
              <a:noFill/>
              <a:miter lim="800000"/>
              <a:headEnd/>
              <a:tailEnd/>
            </a:ln>
            <a:effectLst/>
          </p:spPr>
          <p:txBody>
            <a:bodyPr>
              <a:spAutoFit/>
            </a:bodyPr>
            <a:lstStyle/>
            <a:p>
              <a:pPr>
                <a:spcBef>
                  <a:spcPct val="50000"/>
                </a:spcBef>
                <a:buClrTx/>
                <a:buFontTx/>
                <a:buNone/>
              </a:pPr>
              <a:r>
                <a:rPr lang="de-DE" sz="1400" b="1"/>
                <a:t>Data-storage, Sensors, Experiments</a:t>
              </a:r>
            </a:p>
          </p:txBody>
        </p:sp>
        <p:sp>
          <p:nvSpPr>
            <p:cNvPr id="542874" name="AutoShape 154"/>
            <p:cNvSpPr>
              <a:spLocks noChangeArrowheads="1"/>
            </p:cNvSpPr>
            <p:nvPr/>
          </p:nvSpPr>
          <p:spPr bwMode="auto">
            <a:xfrm>
              <a:off x="2932" y="38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5" name="Text Box 155"/>
            <p:cNvSpPr txBox="1">
              <a:spLocks noChangeArrowheads="1"/>
            </p:cNvSpPr>
            <p:nvPr/>
          </p:nvSpPr>
          <p:spPr bwMode="auto">
            <a:xfrm>
              <a:off x="3604" y="3943"/>
              <a:ext cx="1296" cy="192"/>
            </a:xfrm>
            <a:prstGeom prst="rect">
              <a:avLst/>
            </a:prstGeom>
            <a:noFill/>
            <a:ln w="9525">
              <a:noFill/>
              <a:miter lim="800000"/>
              <a:headEnd/>
              <a:tailEnd/>
            </a:ln>
            <a:effectLst/>
          </p:spPr>
          <p:txBody>
            <a:bodyPr>
              <a:spAutoFit/>
            </a:bodyPr>
            <a:lstStyle/>
            <a:p>
              <a:pPr>
                <a:spcBef>
                  <a:spcPct val="50000"/>
                </a:spcBef>
                <a:buClrTx/>
                <a:buFontTx/>
                <a:buNone/>
              </a:pPr>
              <a:r>
                <a:rPr lang="de-DE" sz="1400" b="1"/>
                <a:t>Internet, networks</a:t>
              </a:r>
            </a:p>
          </p:txBody>
        </p:sp>
        <p:pic>
          <p:nvPicPr>
            <p:cNvPr id="542876" name="Picture 156"/>
            <p:cNvPicPr>
              <a:picLocks noChangeAspect="1" noChangeArrowheads="1"/>
            </p:cNvPicPr>
            <p:nvPr/>
          </p:nvPicPr>
          <p:blipFill>
            <a:blip r:embed="rId9" cstate="print"/>
            <a:srcRect/>
            <a:stretch>
              <a:fillRect/>
            </a:stretch>
          </p:blipFill>
          <p:spPr bwMode="auto">
            <a:xfrm>
              <a:off x="4228" y="864"/>
              <a:ext cx="1152" cy="546"/>
            </a:xfrm>
            <a:prstGeom prst="rect">
              <a:avLst/>
            </a:prstGeom>
            <a:noFill/>
            <a:ln w="12700">
              <a:noFill/>
              <a:miter lim="800000"/>
              <a:headEnd type="none" w="sm" len="sm"/>
              <a:tailEnd type="none" w="sm" len="sm"/>
            </a:ln>
            <a:effectLst/>
          </p:spPr>
        </p:pic>
        <p:sp>
          <p:nvSpPr>
            <p:cNvPr id="542877" name="Freeform 157"/>
            <p:cNvSpPr>
              <a:spLocks/>
            </p:cNvSpPr>
            <p:nvPr/>
          </p:nvSpPr>
          <p:spPr bwMode="auto">
            <a:xfrm flipH="1">
              <a:off x="1553" y="1680"/>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878" name="Freeform 158"/>
            <p:cNvSpPr>
              <a:spLocks/>
            </p:cNvSpPr>
            <p:nvPr/>
          </p:nvSpPr>
          <p:spPr bwMode="auto">
            <a:xfrm flipH="1">
              <a:off x="1955" y="1991"/>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879" name="Freeform 159"/>
            <p:cNvSpPr>
              <a:spLocks/>
            </p:cNvSpPr>
            <p:nvPr/>
          </p:nvSpPr>
          <p:spPr bwMode="auto">
            <a:xfrm flipH="1">
              <a:off x="1955" y="2080"/>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880" name="Freeform 160"/>
            <p:cNvSpPr>
              <a:spLocks/>
            </p:cNvSpPr>
            <p:nvPr/>
          </p:nvSpPr>
          <p:spPr bwMode="auto">
            <a:xfrm flipH="1">
              <a:off x="1868" y="1994"/>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881" name="Freeform 161"/>
            <p:cNvSpPr>
              <a:spLocks/>
            </p:cNvSpPr>
            <p:nvPr/>
          </p:nvSpPr>
          <p:spPr bwMode="auto">
            <a:xfrm flipH="1">
              <a:off x="1562" y="1685"/>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882" name="Freeform 162"/>
            <p:cNvSpPr>
              <a:spLocks/>
            </p:cNvSpPr>
            <p:nvPr/>
          </p:nvSpPr>
          <p:spPr bwMode="auto">
            <a:xfrm flipH="1">
              <a:off x="1640" y="2008"/>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883" name="Freeform 163"/>
            <p:cNvSpPr>
              <a:spLocks/>
            </p:cNvSpPr>
            <p:nvPr/>
          </p:nvSpPr>
          <p:spPr bwMode="auto">
            <a:xfrm flipH="1">
              <a:off x="1737" y="1979"/>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884" name="Freeform 164"/>
            <p:cNvSpPr>
              <a:spLocks/>
            </p:cNvSpPr>
            <p:nvPr/>
          </p:nvSpPr>
          <p:spPr bwMode="auto">
            <a:xfrm flipH="1">
              <a:off x="1655" y="1993"/>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885" name="Freeform 165"/>
            <p:cNvSpPr>
              <a:spLocks/>
            </p:cNvSpPr>
            <p:nvPr/>
          </p:nvSpPr>
          <p:spPr bwMode="auto">
            <a:xfrm flipH="1">
              <a:off x="1828" y="1889"/>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886" name="Freeform 166"/>
            <p:cNvSpPr>
              <a:spLocks/>
            </p:cNvSpPr>
            <p:nvPr/>
          </p:nvSpPr>
          <p:spPr bwMode="auto">
            <a:xfrm flipH="1">
              <a:off x="1661" y="1974"/>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887" name="Freeform 167"/>
            <p:cNvSpPr>
              <a:spLocks/>
            </p:cNvSpPr>
            <p:nvPr/>
          </p:nvSpPr>
          <p:spPr bwMode="auto">
            <a:xfrm flipH="1">
              <a:off x="1711" y="1983"/>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888" name="Freeform 168"/>
            <p:cNvSpPr>
              <a:spLocks/>
            </p:cNvSpPr>
            <p:nvPr/>
          </p:nvSpPr>
          <p:spPr bwMode="auto">
            <a:xfrm flipH="1">
              <a:off x="1718" y="1957"/>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889" name="Freeform 169"/>
            <p:cNvSpPr>
              <a:spLocks/>
            </p:cNvSpPr>
            <p:nvPr/>
          </p:nvSpPr>
          <p:spPr bwMode="auto">
            <a:xfrm flipH="1">
              <a:off x="1759" y="1935"/>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890" name="Freeform 170"/>
            <p:cNvSpPr>
              <a:spLocks/>
            </p:cNvSpPr>
            <p:nvPr/>
          </p:nvSpPr>
          <p:spPr bwMode="auto">
            <a:xfrm flipH="1">
              <a:off x="1795" y="1968"/>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891" name="Freeform 171"/>
            <p:cNvSpPr>
              <a:spLocks/>
            </p:cNvSpPr>
            <p:nvPr/>
          </p:nvSpPr>
          <p:spPr bwMode="auto">
            <a:xfrm flipH="1">
              <a:off x="1667" y="1899"/>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892" name="Freeform 172"/>
            <p:cNvSpPr>
              <a:spLocks/>
            </p:cNvSpPr>
            <p:nvPr/>
          </p:nvSpPr>
          <p:spPr bwMode="auto">
            <a:xfrm flipH="1">
              <a:off x="1765" y="1965"/>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893" name="Freeform 173"/>
            <p:cNvSpPr>
              <a:spLocks/>
            </p:cNvSpPr>
            <p:nvPr/>
          </p:nvSpPr>
          <p:spPr bwMode="auto">
            <a:xfrm flipH="1">
              <a:off x="1600" y="1910"/>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894" name="Freeform 174"/>
            <p:cNvSpPr>
              <a:spLocks/>
            </p:cNvSpPr>
            <p:nvPr/>
          </p:nvSpPr>
          <p:spPr bwMode="auto">
            <a:xfrm flipH="1">
              <a:off x="1800" y="1920"/>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895" name="Freeform 175"/>
            <p:cNvSpPr>
              <a:spLocks/>
            </p:cNvSpPr>
            <p:nvPr/>
          </p:nvSpPr>
          <p:spPr bwMode="auto">
            <a:xfrm flipH="1">
              <a:off x="1721" y="1897"/>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2896" name="Freeform 176"/>
            <p:cNvSpPr>
              <a:spLocks/>
            </p:cNvSpPr>
            <p:nvPr/>
          </p:nvSpPr>
          <p:spPr bwMode="auto">
            <a:xfrm flipH="1">
              <a:off x="1767" y="1948"/>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2897" name="Freeform 177"/>
            <p:cNvSpPr>
              <a:spLocks/>
            </p:cNvSpPr>
            <p:nvPr/>
          </p:nvSpPr>
          <p:spPr bwMode="auto">
            <a:xfrm flipH="1">
              <a:off x="1768" y="1893"/>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2898" name="Freeform 178"/>
            <p:cNvSpPr>
              <a:spLocks/>
            </p:cNvSpPr>
            <p:nvPr/>
          </p:nvSpPr>
          <p:spPr bwMode="auto">
            <a:xfrm flipH="1">
              <a:off x="1668" y="1897"/>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2899" name="Freeform 179"/>
            <p:cNvSpPr>
              <a:spLocks/>
            </p:cNvSpPr>
            <p:nvPr/>
          </p:nvSpPr>
          <p:spPr bwMode="auto">
            <a:xfrm flipH="1">
              <a:off x="1784" y="1894"/>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2900" name="Freeform 180"/>
            <p:cNvSpPr>
              <a:spLocks/>
            </p:cNvSpPr>
            <p:nvPr/>
          </p:nvSpPr>
          <p:spPr bwMode="auto">
            <a:xfrm flipH="1">
              <a:off x="1807" y="1889"/>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2901" name="Freeform 181"/>
            <p:cNvSpPr>
              <a:spLocks/>
            </p:cNvSpPr>
            <p:nvPr/>
          </p:nvSpPr>
          <p:spPr bwMode="auto">
            <a:xfrm flipH="1">
              <a:off x="1769" y="1895"/>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2902" name="Freeform 182"/>
            <p:cNvSpPr>
              <a:spLocks/>
            </p:cNvSpPr>
            <p:nvPr/>
          </p:nvSpPr>
          <p:spPr bwMode="auto">
            <a:xfrm flipH="1">
              <a:off x="1725" y="1897"/>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2903" name="Freeform 183"/>
            <p:cNvSpPr>
              <a:spLocks/>
            </p:cNvSpPr>
            <p:nvPr/>
          </p:nvSpPr>
          <p:spPr bwMode="auto">
            <a:xfrm flipH="1">
              <a:off x="1713" y="1825"/>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2904" name="Freeform 184"/>
            <p:cNvSpPr>
              <a:spLocks/>
            </p:cNvSpPr>
            <p:nvPr/>
          </p:nvSpPr>
          <p:spPr bwMode="auto">
            <a:xfrm flipH="1">
              <a:off x="1699" y="1884"/>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2905" name="Freeform 185"/>
            <p:cNvSpPr>
              <a:spLocks/>
            </p:cNvSpPr>
            <p:nvPr/>
          </p:nvSpPr>
          <p:spPr bwMode="auto">
            <a:xfrm flipH="1">
              <a:off x="1728" y="1872"/>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2906" name="Freeform 186"/>
            <p:cNvSpPr>
              <a:spLocks/>
            </p:cNvSpPr>
            <p:nvPr/>
          </p:nvSpPr>
          <p:spPr bwMode="auto">
            <a:xfrm flipH="1">
              <a:off x="1665" y="1820"/>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2907" name="Freeform 187"/>
            <p:cNvSpPr>
              <a:spLocks/>
            </p:cNvSpPr>
            <p:nvPr/>
          </p:nvSpPr>
          <p:spPr bwMode="auto">
            <a:xfrm flipH="1">
              <a:off x="1761" y="1837"/>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2908" name="Freeform 188"/>
            <p:cNvSpPr>
              <a:spLocks/>
            </p:cNvSpPr>
            <p:nvPr/>
          </p:nvSpPr>
          <p:spPr bwMode="auto">
            <a:xfrm flipH="1">
              <a:off x="1792" y="1871"/>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2909" name="Freeform 189"/>
            <p:cNvSpPr>
              <a:spLocks/>
            </p:cNvSpPr>
            <p:nvPr/>
          </p:nvSpPr>
          <p:spPr bwMode="auto">
            <a:xfrm flipH="1">
              <a:off x="1805" y="1850"/>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2910" name="Freeform 190"/>
            <p:cNvSpPr>
              <a:spLocks/>
            </p:cNvSpPr>
            <p:nvPr/>
          </p:nvSpPr>
          <p:spPr bwMode="auto">
            <a:xfrm flipH="1">
              <a:off x="1794" y="1813"/>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2911" name="Freeform 191"/>
            <p:cNvSpPr>
              <a:spLocks/>
            </p:cNvSpPr>
            <p:nvPr/>
          </p:nvSpPr>
          <p:spPr bwMode="auto">
            <a:xfrm flipH="1">
              <a:off x="1747" y="1785"/>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2912" name="Freeform 192"/>
            <p:cNvSpPr>
              <a:spLocks/>
            </p:cNvSpPr>
            <p:nvPr/>
          </p:nvSpPr>
          <p:spPr bwMode="auto">
            <a:xfrm flipH="1">
              <a:off x="1660" y="1814"/>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2913" name="Freeform 193"/>
            <p:cNvSpPr>
              <a:spLocks/>
            </p:cNvSpPr>
            <p:nvPr/>
          </p:nvSpPr>
          <p:spPr bwMode="auto">
            <a:xfrm flipH="1">
              <a:off x="1710" y="1780"/>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2914" name="Freeform 194"/>
            <p:cNvSpPr>
              <a:spLocks/>
            </p:cNvSpPr>
            <p:nvPr/>
          </p:nvSpPr>
          <p:spPr bwMode="auto">
            <a:xfrm flipH="1">
              <a:off x="1595" y="1773"/>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2915" name="Freeform 195"/>
            <p:cNvSpPr>
              <a:spLocks/>
            </p:cNvSpPr>
            <p:nvPr/>
          </p:nvSpPr>
          <p:spPr bwMode="auto">
            <a:xfrm flipH="1">
              <a:off x="1675" y="1799"/>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2916" name="Freeform 196"/>
            <p:cNvSpPr>
              <a:spLocks/>
            </p:cNvSpPr>
            <p:nvPr/>
          </p:nvSpPr>
          <p:spPr bwMode="auto">
            <a:xfrm flipH="1">
              <a:off x="1649" y="1752"/>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2917" name="Freeform 197"/>
            <p:cNvSpPr>
              <a:spLocks/>
            </p:cNvSpPr>
            <p:nvPr/>
          </p:nvSpPr>
          <p:spPr bwMode="auto">
            <a:xfrm flipH="1">
              <a:off x="1783" y="1783"/>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2918" name="Freeform 198"/>
            <p:cNvSpPr>
              <a:spLocks/>
            </p:cNvSpPr>
            <p:nvPr/>
          </p:nvSpPr>
          <p:spPr bwMode="auto">
            <a:xfrm flipH="1">
              <a:off x="1696" y="1764"/>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2919" name="Freeform 199"/>
            <p:cNvSpPr>
              <a:spLocks/>
            </p:cNvSpPr>
            <p:nvPr/>
          </p:nvSpPr>
          <p:spPr bwMode="auto">
            <a:xfrm flipH="1">
              <a:off x="1732" y="1744"/>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2920" name="Freeform 200"/>
            <p:cNvSpPr>
              <a:spLocks/>
            </p:cNvSpPr>
            <p:nvPr/>
          </p:nvSpPr>
          <p:spPr bwMode="auto">
            <a:xfrm flipH="1">
              <a:off x="1730" y="1766"/>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2921" name="Freeform 201"/>
            <p:cNvSpPr>
              <a:spLocks/>
            </p:cNvSpPr>
            <p:nvPr/>
          </p:nvSpPr>
          <p:spPr bwMode="auto">
            <a:xfrm flipH="1">
              <a:off x="1695" y="1728"/>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2922" name="Freeform 202"/>
            <p:cNvSpPr>
              <a:spLocks/>
            </p:cNvSpPr>
            <p:nvPr/>
          </p:nvSpPr>
          <p:spPr bwMode="auto">
            <a:xfrm flipH="1">
              <a:off x="1680" y="1726"/>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2923" name="Freeform 203"/>
            <p:cNvSpPr>
              <a:spLocks/>
            </p:cNvSpPr>
            <p:nvPr/>
          </p:nvSpPr>
          <p:spPr bwMode="auto">
            <a:xfrm flipH="1">
              <a:off x="1634" y="1710"/>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2924" name="Freeform 204"/>
            <p:cNvSpPr>
              <a:spLocks/>
            </p:cNvSpPr>
            <p:nvPr/>
          </p:nvSpPr>
          <p:spPr bwMode="auto">
            <a:xfrm flipH="1">
              <a:off x="1719" y="1721"/>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2925" name="Freeform 205"/>
            <p:cNvSpPr>
              <a:spLocks/>
            </p:cNvSpPr>
            <p:nvPr/>
          </p:nvSpPr>
          <p:spPr bwMode="auto">
            <a:xfrm flipH="1">
              <a:off x="1169" y="2178"/>
              <a:ext cx="52" cy="26"/>
            </a:xfrm>
            <a:custGeom>
              <a:avLst/>
              <a:gdLst/>
              <a:ahLst/>
              <a:cxnLst>
                <a:cxn ang="0">
                  <a:pos x="0" y="0"/>
                </a:cxn>
                <a:cxn ang="0">
                  <a:pos x="0" y="59"/>
                </a:cxn>
                <a:cxn ang="0">
                  <a:pos x="9" y="62"/>
                </a:cxn>
                <a:cxn ang="0">
                  <a:pos x="18" y="65"/>
                </a:cxn>
                <a:cxn ang="0">
                  <a:pos x="28" y="67"/>
                </a:cxn>
                <a:cxn ang="0">
                  <a:pos x="36" y="69"/>
                </a:cxn>
                <a:cxn ang="0">
                  <a:pos x="43" y="71"/>
                </a:cxn>
                <a:cxn ang="0">
                  <a:pos x="48" y="71"/>
                </a:cxn>
                <a:cxn ang="0">
                  <a:pos x="53" y="71"/>
                </a:cxn>
                <a:cxn ang="0">
                  <a:pos x="55" y="69"/>
                </a:cxn>
                <a:cxn ang="0">
                  <a:pos x="74" y="69"/>
                </a:cxn>
                <a:cxn ang="0">
                  <a:pos x="88" y="68"/>
                </a:cxn>
                <a:cxn ang="0">
                  <a:pos x="99" y="67"/>
                </a:cxn>
                <a:cxn ang="0">
                  <a:pos x="107" y="65"/>
                </a:cxn>
                <a:cxn ang="0">
                  <a:pos x="113" y="64"/>
                </a:cxn>
                <a:cxn ang="0">
                  <a:pos x="118" y="62"/>
                </a:cxn>
                <a:cxn ang="0">
                  <a:pos x="121" y="61"/>
                </a:cxn>
                <a:cxn ang="0">
                  <a:pos x="123" y="61"/>
                </a:cxn>
                <a:cxn ang="0">
                  <a:pos x="127" y="57"/>
                </a:cxn>
                <a:cxn ang="0">
                  <a:pos x="126" y="51"/>
                </a:cxn>
                <a:cxn ang="0">
                  <a:pos x="120" y="46"/>
                </a:cxn>
                <a:cxn ang="0">
                  <a:pos x="113" y="41"/>
                </a:cxn>
                <a:cxn ang="0">
                  <a:pos x="105" y="36"/>
                </a:cxn>
                <a:cxn ang="0">
                  <a:pos x="96" y="33"/>
                </a:cxn>
                <a:cxn ang="0">
                  <a:pos x="89" y="29"/>
                </a:cxn>
                <a:cxn ang="0">
                  <a:pos x="84" y="27"/>
                </a:cxn>
                <a:cxn ang="0">
                  <a:pos x="74" y="24"/>
                </a:cxn>
                <a:cxn ang="0">
                  <a:pos x="62" y="21"/>
                </a:cxn>
                <a:cxn ang="0">
                  <a:pos x="52" y="18"/>
                </a:cxn>
                <a:cxn ang="0">
                  <a:pos x="41" y="14"/>
                </a:cxn>
                <a:cxn ang="0">
                  <a:pos x="31" y="11"/>
                </a:cxn>
                <a:cxn ang="0">
                  <a:pos x="21" y="7"/>
                </a:cxn>
                <a:cxn ang="0">
                  <a:pos x="10" y="4"/>
                </a:cxn>
                <a:cxn ang="0">
                  <a:pos x="0" y="0"/>
                </a:cxn>
              </a:cxnLst>
              <a:rect l="0" t="0" r="r" b="b"/>
              <a:pathLst>
                <a:path w="127" h="71">
                  <a:moveTo>
                    <a:pt x="0" y="0"/>
                  </a:moveTo>
                  <a:lnTo>
                    <a:pt x="0" y="59"/>
                  </a:lnTo>
                  <a:lnTo>
                    <a:pt x="9" y="62"/>
                  </a:lnTo>
                  <a:lnTo>
                    <a:pt x="18" y="65"/>
                  </a:lnTo>
                  <a:lnTo>
                    <a:pt x="28" y="67"/>
                  </a:lnTo>
                  <a:lnTo>
                    <a:pt x="36" y="69"/>
                  </a:lnTo>
                  <a:lnTo>
                    <a:pt x="43" y="71"/>
                  </a:lnTo>
                  <a:lnTo>
                    <a:pt x="48" y="71"/>
                  </a:lnTo>
                  <a:lnTo>
                    <a:pt x="53" y="71"/>
                  </a:lnTo>
                  <a:lnTo>
                    <a:pt x="55" y="69"/>
                  </a:lnTo>
                  <a:lnTo>
                    <a:pt x="74" y="69"/>
                  </a:lnTo>
                  <a:lnTo>
                    <a:pt x="88" y="68"/>
                  </a:lnTo>
                  <a:lnTo>
                    <a:pt x="99" y="67"/>
                  </a:lnTo>
                  <a:lnTo>
                    <a:pt x="107" y="65"/>
                  </a:lnTo>
                  <a:lnTo>
                    <a:pt x="113" y="64"/>
                  </a:lnTo>
                  <a:lnTo>
                    <a:pt x="118" y="62"/>
                  </a:lnTo>
                  <a:lnTo>
                    <a:pt x="121" y="61"/>
                  </a:lnTo>
                  <a:lnTo>
                    <a:pt x="123" y="61"/>
                  </a:lnTo>
                  <a:lnTo>
                    <a:pt x="127" y="57"/>
                  </a:lnTo>
                  <a:lnTo>
                    <a:pt x="126" y="51"/>
                  </a:lnTo>
                  <a:lnTo>
                    <a:pt x="120" y="46"/>
                  </a:lnTo>
                  <a:lnTo>
                    <a:pt x="113" y="41"/>
                  </a:lnTo>
                  <a:lnTo>
                    <a:pt x="105" y="36"/>
                  </a:lnTo>
                  <a:lnTo>
                    <a:pt x="96" y="33"/>
                  </a:lnTo>
                  <a:lnTo>
                    <a:pt x="89" y="29"/>
                  </a:lnTo>
                  <a:lnTo>
                    <a:pt x="84" y="27"/>
                  </a:lnTo>
                  <a:lnTo>
                    <a:pt x="74" y="24"/>
                  </a:lnTo>
                  <a:lnTo>
                    <a:pt x="62" y="21"/>
                  </a:lnTo>
                  <a:lnTo>
                    <a:pt x="52" y="18"/>
                  </a:lnTo>
                  <a:lnTo>
                    <a:pt x="41" y="14"/>
                  </a:lnTo>
                  <a:lnTo>
                    <a:pt x="31" y="11"/>
                  </a:lnTo>
                  <a:lnTo>
                    <a:pt x="21" y="7"/>
                  </a:lnTo>
                  <a:lnTo>
                    <a:pt x="10" y="4"/>
                  </a:lnTo>
                  <a:lnTo>
                    <a:pt x="0" y="0"/>
                  </a:lnTo>
                  <a:close/>
                </a:path>
              </a:pathLst>
            </a:custGeom>
            <a:solidFill>
              <a:srgbClr val="000000"/>
            </a:solidFill>
            <a:ln w="9525">
              <a:noFill/>
              <a:round/>
              <a:headEnd/>
              <a:tailEnd/>
            </a:ln>
          </p:spPr>
          <p:txBody>
            <a:bodyPr/>
            <a:lstStyle/>
            <a:p>
              <a:endParaRPr lang="el-GR"/>
            </a:p>
          </p:txBody>
        </p:sp>
        <p:sp>
          <p:nvSpPr>
            <p:cNvPr id="542926" name="Freeform 206"/>
            <p:cNvSpPr>
              <a:spLocks/>
            </p:cNvSpPr>
            <p:nvPr/>
          </p:nvSpPr>
          <p:spPr bwMode="auto">
            <a:xfrm flipH="1">
              <a:off x="1221" y="1701"/>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2927" name="Freeform 207"/>
            <p:cNvSpPr>
              <a:spLocks/>
            </p:cNvSpPr>
            <p:nvPr/>
          </p:nvSpPr>
          <p:spPr bwMode="auto">
            <a:xfrm flipH="1">
              <a:off x="1385" y="2058"/>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2928" name="Freeform 208"/>
            <p:cNvSpPr>
              <a:spLocks/>
            </p:cNvSpPr>
            <p:nvPr/>
          </p:nvSpPr>
          <p:spPr bwMode="auto">
            <a:xfrm flipH="1">
              <a:off x="1324" y="2031"/>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2929" name="Freeform 209"/>
            <p:cNvSpPr>
              <a:spLocks/>
            </p:cNvSpPr>
            <p:nvPr/>
          </p:nvSpPr>
          <p:spPr bwMode="auto">
            <a:xfrm flipH="1">
              <a:off x="1397" y="2055"/>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2930" name="Freeform 210"/>
            <p:cNvSpPr>
              <a:spLocks/>
            </p:cNvSpPr>
            <p:nvPr/>
          </p:nvSpPr>
          <p:spPr bwMode="auto">
            <a:xfrm flipH="1">
              <a:off x="1267" y="1987"/>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2931" name="Freeform 211"/>
            <p:cNvSpPr>
              <a:spLocks/>
            </p:cNvSpPr>
            <p:nvPr/>
          </p:nvSpPr>
          <p:spPr bwMode="auto">
            <a:xfrm flipH="1">
              <a:off x="1394" y="1990"/>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2932" name="Freeform 212"/>
            <p:cNvSpPr>
              <a:spLocks/>
            </p:cNvSpPr>
            <p:nvPr/>
          </p:nvSpPr>
          <p:spPr bwMode="auto">
            <a:xfrm flipH="1">
              <a:off x="1417" y="2045"/>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2933" name="Freeform 213"/>
            <p:cNvSpPr>
              <a:spLocks/>
            </p:cNvSpPr>
            <p:nvPr/>
          </p:nvSpPr>
          <p:spPr bwMode="auto">
            <a:xfrm flipH="1">
              <a:off x="1332" y="1987"/>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2934" name="Freeform 214"/>
            <p:cNvSpPr>
              <a:spLocks/>
            </p:cNvSpPr>
            <p:nvPr/>
          </p:nvSpPr>
          <p:spPr bwMode="auto">
            <a:xfrm flipH="1">
              <a:off x="1362" y="1989"/>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2935" name="Freeform 215"/>
            <p:cNvSpPr>
              <a:spLocks/>
            </p:cNvSpPr>
            <p:nvPr/>
          </p:nvSpPr>
          <p:spPr bwMode="auto">
            <a:xfrm flipH="1">
              <a:off x="1272" y="1962"/>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2936" name="Freeform 216"/>
            <p:cNvSpPr>
              <a:spLocks/>
            </p:cNvSpPr>
            <p:nvPr/>
          </p:nvSpPr>
          <p:spPr bwMode="auto">
            <a:xfrm flipH="1">
              <a:off x="1331" y="1981"/>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2937" name="Freeform 217"/>
            <p:cNvSpPr>
              <a:spLocks/>
            </p:cNvSpPr>
            <p:nvPr/>
          </p:nvSpPr>
          <p:spPr bwMode="auto">
            <a:xfrm flipH="1">
              <a:off x="1391" y="1921"/>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2938" name="Freeform 218"/>
            <p:cNvSpPr>
              <a:spLocks/>
            </p:cNvSpPr>
            <p:nvPr/>
          </p:nvSpPr>
          <p:spPr bwMode="auto">
            <a:xfrm flipH="1">
              <a:off x="1330" y="1933"/>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2939" name="Freeform 219"/>
            <p:cNvSpPr>
              <a:spLocks/>
            </p:cNvSpPr>
            <p:nvPr/>
          </p:nvSpPr>
          <p:spPr bwMode="auto">
            <a:xfrm flipH="1">
              <a:off x="1359" y="1981"/>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2940" name="Freeform 220"/>
            <p:cNvSpPr>
              <a:spLocks/>
            </p:cNvSpPr>
            <p:nvPr/>
          </p:nvSpPr>
          <p:spPr bwMode="auto">
            <a:xfrm flipH="1">
              <a:off x="1460" y="1972"/>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2941" name="Freeform 221"/>
            <p:cNvSpPr>
              <a:spLocks/>
            </p:cNvSpPr>
            <p:nvPr/>
          </p:nvSpPr>
          <p:spPr bwMode="auto">
            <a:xfrm flipH="1">
              <a:off x="1296" y="1940"/>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2942" name="Freeform 222"/>
            <p:cNvSpPr>
              <a:spLocks/>
            </p:cNvSpPr>
            <p:nvPr/>
          </p:nvSpPr>
          <p:spPr bwMode="auto">
            <a:xfrm flipH="1">
              <a:off x="1253" y="1954"/>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2943" name="Freeform 223"/>
            <p:cNvSpPr>
              <a:spLocks/>
            </p:cNvSpPr>
            <p:nvPr/>
          </p:nvSpPr>
          <p:spPr bwMode="auto">
            <a:xfrm flipH="1">
              <a:off x="1458" y="1933"/>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2944" name="Freeform 224"/>
            <p:cNvSpPr>
              <a:spLocks/>
            </p:cNvSpPr>
            <p:nvPr/>
          </p:nvSpPr>
          <p:spPr bwMode="auto">
            <a:xfrm flipH="1">
              <a:off x="1475" y="1949"/>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2945" name="Freeform 225"/>
            <p:cNvSpPr>
              <a:spLocks/>
            </p:cNvSpPr>
            <p:nvPr/>
          </p:nvSpPr>
          <p:spPr bwMode="auto">
            <a:xfrm flipH="1">
              <a:off x="1273" y="1940"/>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2946" name="Freeform 226"/>
            <p:cNvSpPr>
              <a:spLocks/>
            </p:cNvSpPr>
            <p:nvPr/>
          </p:nvSpPr>
          <p:spPr bwMode="auto">
            <a:xfrm flipH="1">
              <a:off x="1248" y="1938"/>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2947" name="Freeform 227"/>
            <p:cNvSpPr>
              <a:spLocks/>
            </p:cNvSpPr>
            <p:nvPr/>
          </p:nvSpPr>
          <p:spPr bwMode="auto">
            <a:xfrm flipH="1">
              <a:off x="1330" y="1938"/>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2948" name="Freeform 228"/>
            <p:cNvSpPr>
              <a:spLocks/>
            </p:cNvSpPr>
            <p:nvPr/>
          </p:nvSpPr>
          <p:spPr bwMode="auto">
            <a:xfrm flipH="1">
              <a:off x="1315" y="1941"/>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2949" name="Freeform 229"/>
            <p:cNvSpPr>
              <a:spLocks/>
            </p:cNvSpPr>
            <p:nvPr/>
          </p:nvSpPr>
          <p:spPr bwMode="auto">
            <a:xfrm flipH="1">
              <a:off x="1296" y="1905"/>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2950" name="Freeform 230"/>
            <p:cNvSpPr>
              <a:spLocks/>
            </p:cNvSpPr>
            <p:nvPr/>
          </p:nvSpPr>
          <p:spPr bwMode="auto">
            <a:xfrm flipH="1">
              <a:off x="1270" y="1886"/>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2951" name="Freeform 231"/>
            <p:cNvSpPr>
              <a:spLocks/>
            </p:cNvSpPr>
            <p:nvPr/>
          </p:nvSpPr>
          <p:spPr bwMode="auto">
            <a:xfrm flipH="1">
              <a:off x="1239" y="1903"/>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2952" name="Freeform 232"/>
            <p:cNvSpPr>
              <a:spLocks/>
            </p:cNvSpPr>
            <p:nvPr/>
          </p:nvSpPr>
          <p:spPr bwMode="auto">
            <a:xfrm flipH="1">
              <a:off x="1328" y="1916"/>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2953" name="Freeform 233"/>
            <p:cNvSpPr>
              <a:spLocks/>
            </p:cNvSpPr>
            <p:nvPr/>
          </p:nvSpPr>
          <p:spPr bwMode="auto">
            <a:xfrm flipH="1">
              <a:off x="1351" y="1894"/>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2954" name="Freeform 234"/>
            <p:cNvSpPr>
              <a:spLocks/>
            </p:cNvSpPr>
            <p:nvPr/>
          </p:nvSpPr>
          <p:spPr bwMode="auto">
            <a:xfrm flipH="1">
              <a:off x="1390" y="1889"/>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2955" name="Freeform 235"/>
            <p:cNvSpPr>
              <a:spLocks/>
            </p:cNvSpPr>
            <p:nvPr/>
          </p:nvSpPr>
          <p:spPr bwMode="auto">
            <a:xfrm flipH="1">
              <a:off x="1321" y="1863"/>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2956" name="Freeform 236"/>
            <p:cNvSpPr>
              <a:spLocks/>
            </p:cNvSpPr>
            <p:nvPr/>
          </p:nvSpPr>
          <p:spPr bwMode="auto">
            <a:xfrm flipH="1">
              <a:off x="1387" y="1848"/>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2957" name="Freeform 237"/>
            <p:cNvSpPr>
              <a:spLocks/>
            </p:cNvSpPr>
            <p:nvPr/>
          </p:nvSpPr>
          <p:spPr bwMode="auto">
            <a:xfrm flipH="1">
              <a:off x="1248" y="1886"/>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2958" name="Freeform 238"/>
            <p:cNvSpPr>
              <a:spLocks/>
            </p:cNvSpPr>
            <p:nvPr/>
          </p:nvSpPr>
          <p:spPr bwMode="auto">
            <a:xfrm flipH="1">
              <a:off x="1242" y="1856"/>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2959" name="Freeform 239"/>
            <p:cNvSpPr>
              <a:spLocks/>
            </p:cNvSpPr>
            <p:nvPr/>
          </p:nvSpPr>
          <p:spPr bwMode="auto">
            <a:xfrm flipH="1">
              <a:off x="1264" y="1840"/>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2960" name="Freeform 240"/>
            <p:cNvSpPr>
              <a:spLocks/>
            </p:cNvSpPr>
            <p:nvPr/>
          </p:nvSpPr>
          <p:spPr bwMode="auto">
            <a:xfrm flipH="1">
              <a:off x="1309" y="1818"/>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2961" name="Freeform 241"/>
            <p:cNvSpPr>
              <a:spLocks/>
            </p:cNvSpPr>
            <p:nvPr/>
          </p:nvSpPr>
          <p:spPr bwMode="auto">
            <a:xfrm flipH="1">
              <a:off x="1251" y="1804"/>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2962" name="Freeform 242"/>
            <p:cNvSpPr>
              <a:spLocks/>
            </p:cNvSpPr>
            <p:nvPr/>
          </p:nvSpPr>
          <p:spPr bwMode="auto">
            <a:xfrm flipH="1">
              <a:off x="1279" y="1852"/>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2963" name="Freeform 243"/>
            <p:cNvSpPr>
              <a:spLocks/>
            </p:cNvSpPr>
            <p:nvPr/>
          </p:nvSpPr>
          <p:spPr bwMode="auto">
            <a:xfrm flipH="1">
              <a:off x="1282" y="1850"/>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2964" name="Freeform 244"/>
            <p:cNvSpPr>
              <a:spLocks/>
            </p:cNvSpPr>
            <p:nvPr/>
          </p:nvSpPr>
          <p:spPr bwMode="auto">
            <a:xfrm flipH="1">
              <a:off x="1383" y="1836"/>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2965" name="Freeform 245"/>
            <p:cNvSpPr>
              <a:spLocks/>
            </p:cNvSpPr>
            <p:nvPr/>
          </p:nvSpPr>
          <p:spPr bwMode="auto">
            <a:xfrm flipH="1">
              <a:off x="1373" y="1772"/>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2966" name="Freeform 246"/>
            <p:cNvSpPr>
              <a:spLocks/>
            </p:cNvSpPr>
            <p:nvPr/>
          </p:nvSpPr>
          <p:spPr bwMode="auto">
            <a:xfrm flipH="1">
              <a:off x="1247" y="1780"/>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2967" name="Freeform 247"/>
            <p:cNvSpPr>
              <a:spLocks/>
            </p:cNvSpPr>
            <p:nvPr/>
          </p:nvSpPr>
          <p:spPr bwMode="auto">
            <a:xfrm flipH="1">
              <a:off x="1417" y="1831"/>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2968" name="Freeform 248"/>
            <p:cNvSpPr>
              <a:spLocks/>
            </p:cNvSpPr>
            <p:nvPr/>
          </p:nvSpPr>
          <p:spPr bwMode="auto">
            <a:xfrm flipH="1">
              <a:off x="1319" y="1798"/>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2969" name="Freeform 249"/>
            <p:cNvSpPr>
              <a:spLocks/>
            </p:cNvSpPr>
            <p:nvPr/>
          </p:nvSpPr>
          <p:spPr bwMode="auto">
            <a:xfrm flipH="1">
              <a:off x="1448" y="1829"/>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2970" name="Freeform 250"/>
            <p:cNvSpPr>
              <a:spLocks/>
            </p:cNvSpPr>
            <p:nvPr/>
          </p:nvSpPr>
          <p:spPr bwMode="auto">
            <a:xfrm flipH="1">
              <a:off x="1295" y="1782"/>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2971" name="Freeform 251"/>
            <p:cNvSpPr>
              <a:spLocks/>
            </p:cNvSpPr>
            <p:nvPr/>
          </p:nvSpPr>
          <p:spPr bwMode="auto">
            <a:xfrm flipH="1">
              <a:off x="1443" y="1781"/>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2972" name="Freeform 252"/>
            <p:cNvSpPr>
              <a:spLocks/>
            </p:cNvSpPr>
            <p:nvPr/>
          </p:nvSpPr>
          <p:spPr bwMode="auto">
            <a:xfrm flipH="1">
              <a:off x="1312" y="1754"/>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2973" name="Freeform 253"/>
            <p:cNvSpPr>
              <a:spLocks/>
            </p:cNvSpPr>
            <p:nvPr/>
          </p:nvSpPr>
          <p:spPr bwMode="auto">
            <a:xfrm flipH="1">
              <a:off x="1461" y="1799"/>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2974" name="Freeform 254"/>
            <p:cNvSpPr>
              <a:spLocks/>
            </p:cNvSpPr>
            <p:nvPr/>
          </p:nvSpPr>
          <p:spPr bwMode="auto">
            <a:xfrm flipH="1">
              <a:off x="1279" y="1725"/>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2975" name="Freeform 255"/>
            <p:cNvSpPr>
              <a:spLocks/>
            </p:cNvSpPr>
            <p:nvPr/>
          </p:nvSpPr>
          <p:spPr bwMode="auto">
            <a:xfrm flipH="1">
              <a:off x="1363" y="1738"/>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2976" name="Freeform 256"/>
            <p:cNvSpPr>
              <a:spLocks/>
            </p:cNvSpPr>
            <p:nvPr/>
          </p:nvSpPr>
          <p:spPr bwMode="auto">
            <a:xfrm flipH="1">
              <a:off x="1321" y="1745"/>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2977" name="Freeform 257"/>
            <p:cNvSpPr>
              <a:spLocks/>
            </p:cNvSpPr>
            <p:nvPr/>
          </p:nvSpPr>
          <p:spPr bwMode="auto">
            <a:xfrm flipH="1">
              <a:off x="1378" y="1724"/>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2978" name="Freeform 258"/>
            <p:cNvSpPr>
              <a:spLocks/>
            </p:cNvSpPr>
            <p:nvPr/>
          </p:nvSpPr>
          <p:spPr bwMode="auto">
            <a:xfrm flipH="1">
              <a:off x="1353" y="1703"/>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2979" name="Freeform 259"/>
            <p:cNvSpPr>
              <a:spLocks/>
            </p:cNvSpPr>
            <p:nvPr/>
          </p:nvSpPr>
          <p:spPr bwMode="auto">
            <a:xfrm flipH="1">
              <a:off x="1665" y="1695"/>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2980" name="Freeform 260"/>
            <p:cNvSpPr>
              <a:spLocks/>
            </p:cNvSpPr>
            <p:nvPr/>
          </p:nvSpPr>
          <p:spPr bwMode="auto">
            <a:xfrm flipH="1">
              <a:off x="1621" y="1686"/>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sp>
          <p:nvSpPr>
            <p:cNvPr id="542981" name="Freeform 261"/>
            <p:cNvSpPr>
              <a:spLocks/>
            </p:cNvSpPr>
            <p:nvPr/>
          </p:nvSpPr>
          <p:spPr bwMode="auto">
            <a:xfrm flipH="1">
              <a:off x="1637" y="2688"/>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982" name="Freeform 262"/>
            <p:cNvSpPr>
              <a:spLocks/>
            </p:cNvSpPr>
            <p:nvPr/>
          </p:nvSpPr>
          <p:spPr bwMode="auto">
            <a:xfrm flipH="1">
              <a:off x="2039" y="2999"/>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983" name="Freeform 263"/>
            <p:cNvSpPr>
              <a:spLocks/>
            </p:cNvSpPr>
            <p:nvPr/>
          </p:nvSpPr>
          <p:spPr bwMode="auto">
            <a:xfrm flipH="1">
              <a:off x="2039" y="3088"/>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984" name="Freeform 264"/>
            <p:cNvSpPr>
              <a:spLocks/>
            </p:cNvSpPr>
            <p:nvPr/>
          </p:nvSpPr>
          <p:spPr bwMode="auto">
            <a:xfrm flipH="1">
              <a:off x="1952" y="3002"/>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985" name="Freeform 265"/>
            <p:cNvSpPr>
              <a:spLocks/>
            </p:cNvSpPr>
            <p:nvPr/>
          </p:nvSpPr>
          <p:spPr bwMode="auto">
            <a:xfrm flipH="1">
              <a:off x="1646" y="2693"/>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986" name="Freeform 266"/>
            <p:cNvSpPr>
              <a:spLocks/>
            </p:cNvSpPr>
            <p:nvPr/>
          </p:nvSpPr>
          <p:spPr bwMode="auto">
            <a:xfrm flipH="1">
              <a:off x="1724" y="3016"/>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987" name="Freeform 267"/>
            <p:cNvSpPr>
              <a:spLocks/>
            </p:cNvSpPr>
            <p:nvPr/>
          </p:nvSpPr>
          <p:spPr bwMode="auto">
            <a:xfrm flipH="1">
              <a:off x="1821" y="2987"/>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988" name="Freeform 268"/>
            <p:cNvSpPr>
              <a:spLocks/>
            </p:cNvSpPr>
            <p:nvPr/>
          </p:nvSpPr>
          <p:spPr bwMode="auto">
            <a:xfrm flipH="1">
              <a:off x="1739" y="3001"/>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989" name="Freeform 269"/>
            <p:cNvSpPr>
              <a:spLocks/>
            </p:cNvSpPr>
            <p:nvPr/>
          </p:nvSpPr>
          <p:spPr bwMode="auto">
            <a:xfrm flipH="1">
              <a:off x="1912" y="2897"/>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990" name="Freeform 270"/>
            <p:cNvSpPr>
              <a:spLocks/>
            </p:cNvSpPr>
            <p:nvPr/>
          </p:nvSpPr>
          <p:spPr bwMode="auto">
            <a:xfrm flipH="1">
              <a:off x="1745" y="2982"/>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991" name="Freeform 271"/>
            <p:cNvSpPr>
              <a:spLocks/>
            </p:cNvSpPr>
            <p:nvPr/>
          </p:nvSpPr>
          <p:spPr bwMode="auto">
            <a:xfrm flipH="1">
              <a:off x="1795" y="2991"/>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992" name="Freeform 272"/>
            <p:cNvSpPr>
              <a:spLocks/>
            </p:cNvSpPr>
            <p:nvPr/>
          </p:nvSpPr>
          <p:spPr bwMode="auto">
            <a:xfrm flipH="1">
              <a:off x="1802" y="2965"/>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993" name="Freeform 273"/>
            <p:cNvSpPr>
              <a:spLocks/>
            </p:cNvSpPr>
            <p:nvPr/>
          </p:nvSpPr>
          <p:spPr bwMode="auto">
            <a:xfrm flipH="1">
              <a:off x="1843" y="2943"/>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994" name="Freeform 274"/>
            <p:cNvSpPr>
              <a:spLocks/>
            </p:cNvSpPr>
            <p:nvPr/>
          </p:nvSpPr>
          <p:spPr bwMode="auto">
            <a:xfrm flipH="1">
              <a:off x="1879" y="2976"/>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995" name="Freeform 275"/>
            <p:cNvSpPr>
              <a:spLocks/>
            </p:cNvSpPr>
            <p:nvPr/>
          </p:nvSpPr>
          <p:spPr bwMode="auto">
            <a:xfrm flipH="1">
              <a:off x="1751" y="2907"/>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996" name="Freeform 276"/>
            <p:cNvSpPr>
              <a:spLocks/>
            </p:cNvSpPr>
            <p:nvPr/>
          </p:nvSpPr>
          <p:spPr bwMode="auto">
            <a:xfrm flipH="1">
              <a:off x="1849" y="2973"/>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997" name="Freeform 277"/>
            <p:cNvSpPr>
              <a:spLocks/>
            </p:cNvSpPr>
            <p:nvPr/>
          </p:nvSpPr>
          <p:spPr bwMode="auto">
            <a:xfrm flipH="1">
              <a:off x="1684" y="2918"/>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998" name="Freeform 278"/>
            <p:cNvSpPr>
              <a:spLocks/>
            </p:cNvSpPr>
            <p:nvPr/>
          </p:nvSpPr>
          <p:spPr bwMode="auto">
            <a:xfrm flipH="1">
              <a:off x="1884" y="2928"/>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999" name="Freeform 279"/>
            <p:cNvSpPr>
              <a:spLocks/>
            </p:cNvSpPr>
            <p:nvPr/>
          </p:nvSpPr>
          <p:spPr bwMode="auto">
            <a:xfrm flipH="1">
              <a:off x="1805" y="2905"/>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3000" name="Freeform 280"/>
            <p:cNvSpPr>
              <a:spLocks/>
            </p:cNvSpPr>
            <p:nvPr/>
          </p:nvSpPr>
          <p:spPr bwMode="auto">
            <a:xfrm flipH="1">
              <a:off x="1851" y="2956"/>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3001" name="Freeform 281"/>
            <p:cNvSpPr>
              <a:spLocks/>
            </p:cNvSpPr>
            <p:nvPr/>
          </p:nvSpPr>
          <p:spPr bwMode="auto">
            <a:xfrm flipH="1">
              <a:off x="1852" y="2901"/>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3002" name="Freeform 282"/>
            <p:cNvSpPr>
              <a:spLocks/>
            </p:cNvSpPr>
            <p:nvPr/>
          </p:nvSpPr>
          <p:spPr bwMode="auto">
            <a:xfrm flipH="1">
              <a:off x="1752" y="2905"/>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3003" name="Freeform 283"/>
            <p:cNvSpPr>
              <a:spLocks/>
            </p:cNvSpPr>
            <p:nvPr/>
          </p:nvSpPr>
          <p:spPr bwMode="auto">
            <a:xfrm flipH="1">
              <a:off x="1868" y="2902"/>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3004" name="Freeform 284"/>
            <p:cNvSpPr>
              <a:spLocks/>
            </p:cNvSpPr>
            <p:nvPr/>
          </p:nvSpPr>
          <p:spPr bwMode="auto">
            <a:xfrm flipH="1">
              <a:off x="1891" y="2897"/>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3005" name="Freeform 285"/>
            <p:cNvSpPr>
              <a:spLocks/>
            </p:cNvSpPr>
            <p:nvPr/>
          </p:nvSpPr>
          <p:spPr bwMode="auto">
            <a:xfrm flipH="1">
              <a:off x="1853" y="2903"/>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3006" name="Freeform 286"/>
            <p:cNvSpPr>
              <a:spLocks/>
            </p:cNvSpPr>
            <p:nvPr/>
          </p:nvSpPr>
          <p:spPr bwMode="auto">
            <a:xfrm flipH="1">
              <a:off x="1809" y="2905"/>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3007" name="Freeform 287"/>
            <p:cNvSpPr>
              <a:spLocks/>
            </p:cNvSpPr>
            <p:nvPr/>
          </p:nvSpPr>
          <p:spPr bwMode="auto">
            <a:xfrm flipH="1">
              <a:off x="1797" y="2833"/>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3008" name="Freeform 288"/>
            <p:cNvSpPr>
              <a:spLocks/>
            </p:cNvSpPr>
            <p:nvPr/>
          </p:nvSpPr>
          <p:spPr bwMode="auto">
            <a:xfrm flipH="1">
              <a:off x="1783" y="2892"/>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3009" name="Freeform 289"/>
            <p:cNvSpPr>
              <a:spLocks/>
            </p:cNvSpPr>
            <p:nvPr/>
          </p:nvSpPr>
          <p:spPr bwMode="auto">
            <a:xfrm flipH="1">
              <a:off x="1812" y="2880"/>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3010" name="Freeform 290"/>
            <p:cNvSpPr>
              <a:spLocks/>
            </p:cNvSpPr>
            <p:nvPr/>
          </p:nvSpPr>
          <p:spPr bwMode="auto">
            <a:xfrm flipH="1">
              <a:off x="1749" y="2828"/>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3011" name="Freeform 291"/>
            <p:cNvSpPr>
              <a:spLocks/>
            </p:cNvSpPr>
            <p:nvPr/>
          </p:nvSpPr>
          <p:spPr bwMode="auto">
            <a:xfrm flipH="1">
              <a:off x="1845" y="2845"/>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3012" name="Freeform 292"/>
            <p:cNvSpPr>
              <a:spLocks/>
            </p:cNvSpPr>
            <p:nvPr/>
          </p:nvSpPr>
          <p:spPr bwMode="auto">
            <a:xfrm flipH="1">
              <a:off x="1876" y="2879"/>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3013" name="Freeform 293"/>
            <p:cNvSpPr>
              <a:spLocks/>
            </p:cNvSpPr>
            <p:nvPr/>
          </p:nvSpPr>
          <p:spPr bwMode="auto">
            <a:xfrm flipH="1">
              <a:off x="1889" y="2858"/>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3014" name="Freeform 294"/>
            <p:cNvSpPr>
              <a:spLocks/>
            </p:cNvSpPr>
            <p:nvPr/>
          </p:nvSpPr>
          <p:spPr bwMode="auto">
            <a:xfrm flipH="1">
              <a:off x="1878" y="2821"/>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3015" name="Freeform 295"/>
            <p:cNvSpPr>
              <a:spLocks/>
            </p:cNvSpPr>
            <p:nvPr/>
          </p:nvSpPr>
          <p:spPr bwMode="auto">
            <a:xfrm flipH="1">
              <a:off x="1831" y="2793"/>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3016" name="Freeform 296"/>
            <p:cNvSpPr>
              <a:spLocks/>
            </p:cNvSpPr>
            <p:nvPr/>
          </p:nvSpPr>
          <p:spPr bwMode="auto">
            <a:xfrm flipH="1">
              <a:off x="1744" y="2822"/>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3017" name="Freeform 297"/>
            <p:cNvSpPr>
              <a:spLocks/>
            </p:cNvSpPr>
            <p:nvPr/>
          </p:nvSpPr>
          <p:spPr bwMode="auto">
            <a:xfrm flipH="1">
              <a:off x="1794" y="2788"/>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3018" name="Freeform 298"/>
            <p:cNvSpPr>
              <a:spLocks/>
            </p:cNvSpPr>
            <p:nvPr/>
          </p:nvSpPr>
          <p:spPr bwMode="auto">
            <a:xfrm flipH="1">
              <a:off x="1679" y="2781"/>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3019" name="Freeform 299"/>
            <p:cNvSpPr>
              <a:spLocks/>
            </p:cNvSpPr>
            <p:nvPr/>
          </p:nvSpPr>
          <p:spPr bwMode="auto">
            <a:xfrm flipH="1">
              <a:off x="1759" y="2807"/>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3020" name="Freeform 300"/>
            <p:cNvSpPr>
              <a:spLocks/>
            </p:cNvSpPr>
            <p:nvPr/>
          </p:nvSpPr>
          <p:spPr bwMode="auto">
            <a:xfrm flipH="1">
              <a:off x="1733" y="2760"/>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3021" name="Freeform 301"/>
            <p:cNvSpPr>
              <a:spLocks/>
            </p:cNvSpPr>
            <p:nvPr/>
          </p:nvSpPr>
          <p:spPr bwMode="auto">
            <a:xfrm flipH="1">
              <a:off x="1867" y="2791"/>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3022" name="Freeform 302"/>
            <p:cNvSpPr>
              <a:spLocks/>
            </p:cNvSpPr>
            <p:nvPr/>
          </p:nvSpPr>
          <p:spPr bwMode="auto">
            <a:xfrm flipH="1">
              <a:off x="1780" y="2772"/>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3023" name="Freeform 303"/>
            <p:cNvSpPr>
              <a:spLocks/>
            </p:cNvSpPr>
            <p:nvPr/>
          </p:nvSpPr>
          <p:spPr bwMode="auto">
            <a:xfrm flipH="1">
              <a:off x="1816" y="2752"/>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3024" name="Freeform 304"/>
            <p:cNvSpPr>
              <a:spLocks/>
            </p:cNvSpPr>
            <p:nvPr/>
          </p:nvSpPr>
          <p:spPr bwMode="auto">
            <a:xfrm flipH="1">
              <a:off x="1814" y="2774"/>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3025" name="Freeform 305"/>
            <p:cNvSpPr>
              <a:spLocks/>
            </p:cNvSpPr>
            <p:nvPr/>
          </p:nvSpPr>
          <p:spPr bwMode="auto">
            <a:xfrm flipH="1">
              <a:off x="1779" y="2736"/>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3026" name="Freeform 306"/>
            <p:cNvSpPr>
              <a:spLocks/>
            </p:cNvSpPr>
            <p:nvPr/>
          </p:nvSpPr>
          <p:spPr bwMode="auto">
            <a:xfrm flipH="1">
              <a:off x="1764" y="2734"/>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3027" name="Freeform 307"/>
            <p:cNvSpPr>
              <a:spLocks/>
            </p:cNvSpPr>
            <p:nvPr/>
          </p:nvSpPr>
          <p:spPr bwMode="auto">
            <a:xfrm flipH="1">
              <a:off x="1718" y="2718"/>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3028" name="Freeform 308"/>
            <p:cNvSpPr>
              <a:spLocks/>
            </p:cNvSpPr>
            <p:nvPr/>
          </p:nvSpPr>
          <p:spPr bwMode="auto">
            <a:xfrm flipH="1">
              <a:off x="1803" y="2729"/>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3029" name="Freeform 309"/>
            <p:cNvSpPr>
              <a:spLocks/>
            </p:cNvSpPr>
            <p:nvPr/>
          </p:nvSpPr>
          <p:spPr bwMode="auto">
            <a:xfrm flipH="1">
              <a:off x="1305" y="2709"/>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3030" name="Freeform 310"/>
            <p:cNvSpPr>
              <a:spLocks/>
            </p:cNvSpPr>
            <p:nvPr/>
          </p:nvSpPr>
          <p:spPr bwMode="auto">
            <a:xfrm flipH="1">
              <a:off x="1469" y="3066"/>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3031" name="Freeform 311"/>
            <p:cNvSpPr>
              <a:spLocks/>
            </p:cNvSpPr>
            <p:nvPr/>
          </p:nvSpPr>
          <p:spPr bwMode="auto">
            <a:xfrm flipH="1">
              <a:off x="1408" y="3039"/>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3032" name="Freeform 312"/>
            <p:cNvSpPr>
              <a:spLocks/>
            </p:cNvSpPr>
            <p:nvPr/>
          </p:nvSpPr>
          <p:spPr bwMode="auto">
            <a:xfrm flipH="1">
              <a:off x="1481" y="3063"/>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3033" name="Freeform 313"/>
            <p:cNvSpPr>
              <a:spLocks/>
            </p:cNvSpPr>
            <p:nvPr/>
          </p:nvSpPr>
          <p:spPr bwMode="auto">
            <a:xfrm flipH="1">
              <a:off x="1351" y="2995"/>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3034" name="Freeform 314"/>
            <p:cNvSpPr>
              <a:spLocks/>
            </p:cNvSpPr>
            <p:nvPr/>
          </p:nvSpPr>
          <p:spPr bwMode="auto">
            <a:xfrm flipH="1">
              <a:off x="1478" y="2998"/>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3035" name="Freeform 315"/>
            <p:cNvSpPr>
              <a:spLocks/>
            </p:cNvSpPr>
            <p:nvPr/>
          </p:nvSpPr>
          <p:spPr bwMode="auto">
            <a:xfrm flipH="1">
              <a:off x="1501" y="3053"/>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3036" name="Freeform 316"/>
            <p:cNvSpPr>
              <a:spLocks/>
            </p:cNvSpPr>
            <p:nvPr/>
          </p:nvSpPr>
          <p:spPr bwMode="auto">
            <a:xfrm flipH="1">
              <a:off x="1416" y="2995"/>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3037" name="Freeform 317"/>
            <p:cNvSpPr>
              <a:spLocks/>
            </p:cNvSpPr>
            <p:nvPr/>
          </p:nvSpPr>
          <p:spPr bwMode="auto">
            <a:xfrm flipH="1">
              <a:off x="1446" y="2997"/>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3038" name="Freeform 318"/>
            <p:cNvSpPr>
              <a:spLocks/>
            </p:cNvSpPr>
            <p:nvPr/>
          </p:nvSpPr>
          <p:spPr bwMode="auto">
            <a:xfrm flipH="1">
              <a:off x="1356" y="2970"/>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3039" name="Freeform 319"/>
            <p:cNvSpPr>
              <a:spLocks/>
            </p:cNvSpPr>
            <p:nvPr/>
          </p:nvSpPr>
          <p:spPr bwMode="auto">
            <a:xfrm flipH="1">
              <a:off x="1415" y="2989"/>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3040" name="Freeform 320"/>
            <p:cNvSpPr>
              <a:spLocks/>
            </p:cNvSpPr>
            <p:nvPr/>
          </p:nvSpPr>
          <p:spPr bwMode="auto">
            <a:xfrm flipH="1">
              <a:off x="1475" y="2929"/>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3041" name="Freeform 321"/>
            <p:cNvSpPr>
              <a:spLocks/>
            </p:cNvSpPr>
            <p:nvPr/>
          </p:nvSpPr>
          <p:spPr bwMode="auto">
            <a:xfrm flipH="1">
              <a:off x="1414" y="2941"/>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3042" name="Freeform 322"/>
            <p:cNvSpPr>
              <a:spLocks/>
            </p:cNvSpPr>
            <p:nvPr/>
          </p:nvSpPr>
          <p:spPr bwMode="auto">
            <a:xfrm flipH="1">
              <a:off x="1443" y="2989"/>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3043" name="Freeform 323"/>
            <p:cNvSpPr>
              <a:spLocks/>
            </p:cNvSpPr>
            <p:nvPr/>
          </p:nvSpPr>
          <p:spPr bwMode="auto">
            <a:xfrm flipH="1">
              <a:off x="1544" y="2980"/>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3044" name="Freeform 324"/>
            <p:cNvSpPr>
              <a:spLocks/>
            </p:cNvSpPr>
            <p:nvPr/>
          </p:nvSpPr>
          <p:spPr bwMode="auto">
            <a:xfrm flipH="1">
              <a:off x="1380" y="2948"/>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3045" name="Freeform 325"/>
            <p:cNvSpPr>
              <a:spLocks/>
            </p:cNvSpPr>
            <p:nvPr/>
          </p:nvSpPr>
          <p:spPr bwMode="auto">
            <a:xfrm flipH="1">
              <a:off x="1337" y="2962"/>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3046" name="Freeform 326"/>
            <p:cNvSpPr>
              <a:spLocks/>
            </p:cNvSpPr>
            <p:nvPr/>
          </p:nvSpPr>
          <p:spPr bwMode="auto">
            <a:xfrm flipH="1">
              <a:off x="1542" y="2941"/>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3047" name="Freeform 327"/>
            <p:cNvSpPr>
              <a:spLocks/>
            </p:cNvSpPr>
            <p:nvPr/>
          </p:nvSpPr>
          <p:spPr bwMode="auto">
            <a:xfrm flipH="1">
              <a:off x="1559" y="2957"/>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3048" name="Freeform 328"/>
            <p:cNvSpPr>
              <a:spLocks/>
            </p:cNvSpPr>
            <p:nvPr/>
          </p:nvSpPr>
          <p:spPr bwMode="auto">
            <a:xfrm flipH="1">
              <a:off x="1357" y="2948"/>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3049" name="Freeform 329"/>
            <p:cNvSpPr>
              <a:spLocks/>
            </p:cNvSpPr>
            <p:nvPr/>
          </p:nvSpPr>
          <p:spPr bwMode="auto">
            <a:xfrm flipH="1">
              <a:off x="1332" y="2946"/>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3050" name="Freeform 330"/>
            <p:cNvSpPr>
              <a:spLocks/>
            </p:cNvSpPr>
            <p:nvPr/>
          </p:nvSpPr>
          <p:spPr bwMode="auto">
            <a:xfrm flipH="1">
              <a:off x="1414" y="2946"/>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3051" name="Freeform 331"/>
            <p:cNvSpPr>
              <a:spLocks/>
            </p:cNvSpPr>
            <p:nvPr/>
          </p:nvSpPr>
          <p:spPr bwMode="auto">
            <a:xfrm flipH="1">
              <a:off x="1399" y="2949"/>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3052" name="Freeform 332"/>
            <p:cNvSpPr>
              <a:spLocks/>
            </p:cNvSpPr>
            <p:nvPr/>
          </p:nvSpPr>
          <p:spPr bwMode="auto">
            <a:xfrm flipH="1">
              <a:off x="1380" y="2913"/>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3053" name="Freeform 333"/>
            <p:cNvSpPr>
              <a:spLocks/>
            </p:cNvSpPr>
            <p:nvPr/>
          </p:nvSpPr>
          <p:spPr bwMode="auto">
            <a:xfrm flipH="1">
              <a:off x="1354" y="2894"/>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3054" name="Freeform 334"/>
            <p:cNvSpPr>
              <a:spLocks/>
            </p:cNvSpPr>
            <p:nvPr/>
          </p:nvSpPr>
          <p:spPr bwMode="auto">
            <a:xfrm flipH="1">
              <a:off x="1323" y="2911"/>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3055" name="Freeform 335"/>
            <p:cNvSpPr>
              <a:spLocks/>
            </p:cNvSpPr>
            <p:nvPr/>
          </p:nvSpPr>
          <p:spPr bwMode="auto">
            <a:xfrm flipH="1">
              <a:off x="1412" y="2924"/>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3056" name="Freeform 336"/>
            <p:cNvSpPr>
              <a:spLocks/>
            </p:cNvSpPr>
            <p:nvPr/>
          </p:nvSpPr>
          <p:spPr bwMode="auto">
            <a:xfrm flipH="1">
              <a:off x="1435" y="2902"/>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3057" name="Freeform 337"/>
            <p:cNvSpPr>
              <a:spLocks/>
            </p:cNvSpPr>
            <p:nvPr/>
          </p:nvSpPr>
          <p:spPr bwMode="auto">
            <a:xfrm flipH="1">
              <a:off x="1474" y="2897"/>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3058" name="Freeform 338"/>
            <p:cNvSpPr>
              <a:spLocks/>
            </p:cNvSpPr>
            <p:nvPr/>
          </p:nvSpPr>
          <p:spPr bwMode="auto">
            <a:xfrm flipH="1">
              <a:off x="1405" y="2871"/>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3059" name="Freeform 339"/>
            <p:cNvSpPr>
              <a:spLocks/>
            </p:cNvSpPr>
            <p:nvPr/>
          </p:nvSpPr>
          <p:spPr bwMode="auto">
            <a:xfrm flipH="1">
              <a:off x="1471" y="2856"/>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3060" name="Freeform 340"/>
            <p:cNvSpPr>
              <a:spLocks/>
            </p:cNvSpPr>
            <p:nvPr/>
          </p:nvSpPr>
          <p:spPr bwMode="auto">
            <a:xfrm flipH="1">
              <a:off x="1332" y="2894"/>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3061" name="Freeform 341"/>
            <p:cNvSpPr>
              <a:spLocks/>
            </p:cNvSpPr>
            <p:nvPr/>
          </p:nvSpPr>
          <p:spPr bwMode="auto">
            <a:xfrm flipH="1">
              <a:off x="1326" y="2864"/>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3062" name="Freeform 342"/>
            <p:cNvSpPr>
              <a:spLocks/>
            </p:cNvSpPr>
            <p:nvPr/>
          </p:nvSpPr>
          <p:spPr bwMode="auto">
            <a:xfrm flipH="1">
              <a:off x="1348" y="2848"/>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3063" name="Freeform 343"/>
            <p:cNvSpPr>
              <a:spLocks/>
            </p:cNvSpPr>
            <p:nvPr/>
          </p:nvSpPr>
          <p:spPr bwMode="auto">
            <a:xfrm flipH="1">
              <a:off x="1393" y="2826"/>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3064" name="Freeform 344"/>
            <p:cNvSpPr>
              <a:spLocks/>
            </p:cNvSpPr>
            <p:nvPr/>
          </p:nvSpPr>
          <p:spPr bwMode="auto">
            <a:xfrm flipH="1">
              <a:off x="1335" y="2812"/>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3065" name="Freeform 345"/>
            <p:cNvSpPr>
              <a:spLocks/>
            </p:cNvSpPr>
            <p:nvPr/>
          </p:nvSpPr>
          <p:spPr bwMode="auto">
            <a:xfrm flipH="1">
              <a:off x="1363" y="2860"/>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3066" name="Freeform 346"/>
            <p:cNvSpPr>
              <a:spLocks/>
            </p:cNvSpPr>
            <p:nvPr/>
          </p:nvSpPr>
          <p:spPr bwMode="auto">
            <a:xfrm flipH="1">
              <a:off x="1366" y="2858"/>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3067" name="Freeform 347"/>
            <p:cNvSpPr>
              <a:spLocks/>
            </p:cNvSpPr>
            <p:nvPr/>
          </p:nvSpPr>
          <p:spPr bwMode="auto">
            <a:xfrm flipH="1">
              <a:off x="1467" y="2844"/>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3068" name="Freeform 348"/>
            <p:cNvSpPr>
              <a:spLocks/>
            </p:cNvSpPr>
            <p:nvPr/>
          </p:nvSpPr>
          <p:spPr bwMode="auto">
            <a:xfrm flipH="1">
              <a:off x="1457" y="2780"/>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3069" name="Freeform 349"/>
            <p:cNvSpPr>
              <a:spLocks/>
            </p:cNvSpPr>
            <p:nvPr/>
          </p:nvSpPr>
          <p:spPr bwMode="auto">
            <a:xfrm flipH="1">
              <a:off x="1331" y="2788"/>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3070" name="Freeform 350"/>
            <p:cNvSpPr>
              <a:spLocks/>
            </p:cNvSpPr>
            <p:nvPr/>
          </p:nvSpPr>
          <p:spPr bwMode="auto">
            <a:xfrm flipH="1">
              <a:off x="1501" y="2839"/>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3071" name="Freeform 351"/>
            <p:cNvSpPr>
              <a:spLocks/>
            </p:cNvSpPr>
            <p:nvPr/>
          </p:nvSpPr>
          <p:spPr bwMode="auto">
            <a:xfrm flipH="1">
              <a:off x="1403" y="2806"/>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3072" name="Freeform 352"/>
            <p:cNvSpPr>
              <a:spLocks/>
            </p:cNvSpPr>
            <p:nvPr/>
          </p:nvSpPr>
          <p:spPr bwMode="auto">
            <a:xfrm flipH="1">
              <a:off x="1532" y="2837"/>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3073" name="Freeform 353"/>
            <p:cNvSpPr>
              <a:spLocks/>
            </p:cNvSpPr>
            <p:nvPr/>
          </p:nvSpPr>
          <p:spPr bwMode="auto">
            <a:xfrm flipH="1">
              <a:off x="1379" y="2790"/>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3074" name="Freeform 354"/>
            <p:cNvSpPr>
              <a:spLocks/>
            </p:cNvSpPr>
            <p:nvPr/>
          </p:nvSpPr>
          <p:spPr bwMode="auto">
            <a:xfrm flipH="1">
              <a:off x="1527" y="2789"/>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3075" name="Freeform 355"/>
            <p:cNvSpPr>
              <a:spLocks/>
            </p:cNvSpPr>
            <p:nvPr/>
          </p:nvSpPr>
          <p:spPr bwMode="auto">
            <a:xfrm flipH="1">
              <a:off x="1396" y="2762"/>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3076" name="Freeform 356"/>
            <p:cNvSpPr>
              <a:spLocks/>
            </p:cNvSpPr>
            <p:nvPr/>
          </p:nvSpPr>
          <p:spPr bwMode="auto">
            <a:xfrm flipH="1">
              <a:off x="1545" y="2807"/>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3077" name="Freeform 357"/>
            <p:cNvSpPr>
              <a:spLocks/>
            </p:cNvSpPr>
            <p:nvPr/>
          </p:nvSpPr>
          <p:spPr bwMode="auto">
            <a:xfrm flipH="1">
              <a:off x="1363" y="2733"/>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3078" name="Freeform 358"/>
            <p:cNvSpPr>
              <a:spLocks/>
            </p:cNvSpPr>
            <p:nvPr/>
          </p:nvSpPr>
          <p:spPr bwMode="auto">
            <a:xfrm flipH="1">
              <a:off x="1447" y="2746"/>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3079" name="Freeform 359"/>
            <p:cNvSpPr>
              <a:spLocks/>
            </p:cNvSpPr>
            <p:nvPr/>
          </p:nvSpPr>
          <p:spPr bwMode="auto">
            <a:xfrm flipH="1">
              <a:off x="1405" y="2753"/>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3080" name="Freeform 360"/>
            <p:cNvSpPr>
              <a:spLocks/>
            </p:cNvSpPr>
            <p:nvPr/>
          </p:nvSpPr>
          <p:spPr bwMode="auto">
            <a:xfrm flipH="1">
              <a:off x="1462" y="2732"/>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3081" name="Freeform 361"/>
            <p:cNvSpPr>
              <a:spLocks/>
            </p:cNvSpPr>
            <p:nvPr/>
          </p:nvSpPr>
          <p:spPr bwMode="auto">
            <a:xfrm flipH="1">
              <a:off x="1437" y="2711"/>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3082" name="Freeform 362"/>
            <p:cNvSpPr>
              <a:spLocks/>
            </p:cNvSpPr>
            <p:nvPr/>
          </p:nvSpPr>
          <p:spPr bwMode="auto">
            <a:xfrm flipH="1">
              <a:off x="1749" y="2703"/>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3083" name="Freeform 363"/>
            <p:cNvSpPr>
              <a:spLocks/>
            </p:cNvSpPr>
            <p:nvPr/>
          </p:nvSpPr>
          <p:spPr bwMode="auto">
            <a:xfrm flipH="1">
              <a:off x="1705" y="2694"/>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pic>
          <p:nvPicPr>
            <p:cNvPr id="543084" name="Picture 364" descr="concave"/>
            <p:cNvPicPr>
              <a:picLocks noChangeAspect="1" noChangeArrowheads="1"/>
            </p:cNvPicPr>
            <p:nvPr/>
          </p:nvPicPr>
          <p:blipFill>
            <a:blip r:embed="rId10" cstate="print"/>
            <a:srcRect/>
            <a:stretch>
              <a:fillRect/>
            </a:stretch>
          </p:blipFill>
          <p:spPr bwMode="auto">
            <a:xfrm>
              <a:off x="288" y="2736"/>
              <a:ext cx="912" cy="912"/>
            </a:xfrm>
            <a:prstGeom prst="rect">
              <a:avLst/>
            </a:prstGeom>
            <a:noFill/>
          </p:spPr>
        </p:pic>
        <p:sp>
          <p:nvSpPr>
            <p:cNvPr id="543085" name="Line 365"/>
            <p:cNvSpPr>
              <a:spLocks noChangeShapeType="1"/>
            </p:cNvSpPr>
            <p:nvPr/>
          </p:nvSpPr>
          <p:spPr bwMode="auto">
            <a:xfrm flipH="1" flipV="1">
              <a:off x="912" y="1872"/>
              <a:ext cx="336" cy="144"/>
            </a:xfrm>
            <a:prstGeom prst="line">
              <a:avLst/>
            </a:prstGeom>
            <a:noFill/>
            <a:ln w="38100">
              <a:solidFill>
                <a:schemeClr val="tx1"/>
              </a:solidFill>
              <a:round/>
              <a:headEnd/>
              <a:tailEnd/>
            </a:ln>
            <a:effectLst/>
          </p:spPr>
          <p:txBody>
            <a:bodyPr/>
            <a:lstStyle/>
            <a:p>
              <a:endParaRPr lang="el-GR"/>
            </a:p>
          </p:txBody>
        </p:sp>
        <p:sp>
          <p:nvSpPr>
            <p:cNvPr id="543086" name="Line 366"/>
            <p:cNvSpPr>
              <a:spLocks noChangeShapeType="1"/>
            </p:cNvSpPr>
            <p:nvPr/>
          </p:nvSpPr>
          <p:spPr bwMode="auto">
            <a:xfrm flipH="1">
              <a:off x="1200" y="3024"/>
              <a:ext cx="144" cy="0"/>
            </a:xfrm>
            <a:prstGeom prst="line">
              <a:avLst/>
            </a:prstGeom>
            <a:noFill/>
            <a:ln w="38100">
              <a:solidFill>
                <a:schemeClr val="tx1"/>
              </a:solidFill>
              <a:round/>
              <a:headEnd/>
              <a:tailEnd/>
            </a:ln>
            <a:effectLst/>
          </p:spPr>
          <p:txBody>
            <a:bodyPr/>
            <a:lstStyle/>
            <a:p>
              <a:endParaRPr lang="el-GR"/>
            </a:p>
          </p:txBody>
        </p:sp>
      </p:grpSp>
      <p:sp>
        <p:nvSpPr>
          <p:cNvPr id="543087" name="Rectangle 367"/>
          <p:cNvSpPr>
            <a:spLocks noGrp="1" noChangeArrowheads="1"/>
          </p:cNvSpPr>
          <p:nvPr>
            <p:ph type="title"/>
          </p:nvPr>
        </p:nvSpPr>
        <p:spPr/>
        <p:txBody>
          <a:bodyPr/>
          <a:lstStyle/>
          <a:p>
            <a:r>
              <a:rPr lang="en-US"/>
              <a:t>Grid metaphorically</a:t>
            </a:r>
            <a:r>
              <a:rPr lang="el-GR"/>
              <a:t> …</a:t>
            </a:r>
            <a:endParaRPr lang="en-US"/>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p:txBody>
          <a:bodyPr/>
          <a:lstStyle/>
          <a:p>
            <a:r>
              <a:rPr lang="en-GB"/>
              <a:t>Grid middleware </a:t>
            </a:r>
          </a:p>
        </p:txBody>
      </p:sp>
      <p:sp>
        <p:nvSpPr>
          <p:cNvPr id="661507" name="Rectangle 3"/>
          <p:cNvSpPr>
            <a:spLocks noGrp="1" noChangeArrowheads="1"/>
          </p:cNvSpPr>
          <p:nvPr>
            <p:ph type="body" idx="1"/>
          </p:nvPr>
        </p:nvSpPr>
        <p:spPr>
          <a:xfrm>
            <a:off x="85725" y="974725"/>
            <a:ext cx="8589963" cy="5429250"/>
          </a:xfrm>
        </p:spPr>
        <p:txBody>
          <a:bodyPr/>
          <a:lstStyle/>
          <a:p>
            <a:pPr>
              <a:lnSpc>
                <a:spcPct val="90000"/>
              </a:lnSpc>
            </a:pPr>
            <a:r>
              <a:rPr lang="en-GB" sz="1800"/>
              <a:t>The Grid relies on advanced software, called </a:t>
            </a:r>
            <a:r>
              <a:rPr lang="en-GB" sz="1800">
                <a:solidFill>
                  <a:schemeClr val="tx2"/>
                </a:solidFill>
              </a:rPr>
              <a:t>middleware</a:t>
            </a:r>
            <a:r>
              <a:rPr lang="en-GB" sz="1800"/>
              <a:t>, which interfaces between resources and the applications</a:t>
            </a:r>
          </a:p>
          <a:p>
            <a:pPr>
              <a:lnSpc>
                <a:spcPct val="90000"/>
              </a:lnSpc>
            </a:pPr>
            <a:endParaRPr lang="en-GB" sz="1800"/>
          </a:p>
          <a:p>
            <a:pPr>
              <a:lnSpc>
                <a:spcPct val="90000"/>
              </a:lnSpc>
            </a:pPr>
            <a:r>
              <a:rPr lang="en-GB" sz="1800"/>
              <a:t>The Grid middleware:</a:t>
            </a:r>
          </a:p>
          <a:p>
            <a:pPr lvl="1">
              <a:lnSpc>
                <a:spcPct val="90000"/>
              </a:lnSpc>
            </a:pPr>
            <a:r>
              <a:rPr lang="en-GB" sz="1700"/>
              <a:t>Basic services</a:t>
            </a:r>
          </a:p>
          <a:p>
            <a:pPr lvl="2">
              <a:lnSpc>
                <a:spcPct val="90000"/>
              </a:lnSpc>
            </a:pPr>
            <a:r>
              <a:rPr lang="en-GB" sz="1500"/>
              <a:t>Secure and effective access </a:t>
            </a:r>
            <a:br>
              <a:rPr lang="en-GB" sz="1500"/>
            </a:br>
            <a:r>
              <a:rPr lang="en-GB" sz="1500"/>
              <a:t>to resources</a:t>
            </a:r>
          </a:p>
          <a:p>
            <a:pPr lvl="1">
              <a:lnSpc>
                <a:spcPct val="90000"/>
              </a:lnSpc>
            </a:pPr>
            <a:r>
              <a:rPr lang="en-GB" sz="1700"/>
              <a:t>High level services</a:t>
            </a:r>
          </a:p>
          <a:p>
            <a:pPr lvl="2">
              <a:lnSpc>
                <a:spcPct val="90000"/>
              </a:lnSpc>
            </a:pPr>
            <a:r>
              <a:rPr lang="en-GB" sz="1500"/>
              <a:t>Optimal use of resources</a:t>
            </a:r>
          </a:p>
          <a:p>
            <a:pPr lvl="2">
              <a:lnSpc>
                <a:spcPct val="90000"/>
              </a:lnSpc>
            </a:pPr>
            <a:r>
              <a:rPr lang="en-GB" sz="1500"/>
              <a:t>Authentication to the </a:t>
            </a:r>
            <a:br>
              <a:rPr lang="en-GB" sz="1500"/>
            </a:br>
            <a:r>
              <a:rPr lang="en-GB" sz="1500"/>
              <a:t>different sites that are used</a:t>
            </a:r>
          </a:p>
          <a:p>
            <a:pPr lvl="2">
              <a:lnSpc>
                <a:spcPct val="90000"/>
              </a:lnSpc>
            </a:pPr>
            <a:r>
              <a:rPr lang="en-GB" sz="1500"/>
              <a:t>Job execution &amp; monitoring </a:t>
            </a:r>
            <a:br>
              <a:rPr lang="en-GB" sz="1500"/>
            </a:br>
            <a:r>
              <a:rPr lang="en-GB" sz="1500"/>
              <a:t>of progress</a:t>
            </a:r>
          </a:p>
          <a:p>
            <a:pPr lvl="2">
              <a:lnSpc>
                <a:spcPct val="90000"/>
              </a:lnSpc>
            </a:pPr>
            <a:r>
              <a:rPr lang="en-GB" sz="1500"/>
              <a:t>Problem recovery</a:t>
            </a:r>
          </a:p>
          <a:p>
            <a:pPr lvl="2">
              <a:lnSpc>
                <a:spcPct val="90000"/>
              </a:lnSpc>
            </a:pPr>
            <a:r>
              <a:rPr lang="en-GB" sz="1500"/>
              <a:t>Transfer of results back to the user</a:t>
            </a:r>
          </a:p>
          <a:p>
            <a:pPr>
              <a:lnSpc>
                <a:spcPct val="90000"/>
              </a:lnSpc>
            </a:pPr>
            <a:endParaRPr lang="en-GB" sz="1800"/>
          </a:p>
        </p:txBody>
      </p:sp>
      <p:pic>
        <p:nvPicPr>
          <p:cNvPr id="661508" name="Picture 4" descr="gridlayer"/>
          <p:cNvPicPr>
            <a:picLocks noChangeAspect="1" noChangeArrowheads="1"/>
          </p:cNvPicPr>
          <p:nvPr/>
        </p:nvPicPr>
        <p:blipFill>
          <a:blip r:embed="rId3" cstate="print"/>
          <a:srcRect/>
          <a:stretch>
            <a:fillRect/>
          </a:stretch>
        </p:blipFill>
        <p:spPr bwMode="auto">
          <a:xfrm>
            <a:off x="4392613" y="1858963"/>
            <a:ext cx="4716462" cy="41624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p:txBody>
          <a:bodyPr/>
          <a:lstStyle/>
          <a:p>
            <a:r>
              <a:rPr lang="en-GB"/>
              <a:t>Grid Middleware</a:t>
            </a:r>
            <a:endParaRPr lang="en-US"/>
          </a:p>
        </p:txBody>
      </p:sp>
      <p:sp>
        <p:nvSpPr>
          <p:cNvPr id="663555" name="Rectangle 3"/>
          <p:cNvSpPr>
            <a:spLocks noGrp="1" noChangeArrowheads="1"/>
          </p:cNvSpPr>
          <p:nvPr>
            <p:ph type="body" idx="1"/>
          </p:nvPr>
        </p:nvSpPr>
        <p:spPr>
          <a:xfrm>
            <a:off x="390525" y="1108075"/>
            <a:ext cx="3884613" cy="5429250"/>
          </a:xfrm>
        </p:spPr>
        <p:txBody>
          <a:bodyPr/>
          <a:lstStyle/>
          <a:p>
            <a:pPr>
              <a:lnSpc>
                <a:spcPct val="90000"/>
              </a:lnSpc>
            </a:pPr>
            <a:r>
              <a:rPr lang="en-GB" sz="1800"/>
              <a:t>When using a PC or workstation you</a:t>
            </a:r>
          </a:p>
          <a:p>
            <a:pPr lvl="1">
              <a:lnSpc>
                <a:spcPct val="90000"/>
              </a:lnSpc>
            </a:pPr>
            <a:r>
              <a:rPr lang="en-GB" sz="1700"/>
              <a:t>Login with a username and password (“Authentication”)</a:t>
            </a:r>
          </a:p>
          <a:p>
            <a:pPr lvl="1">
              <a:lnSpc>
                <a:spcPct val="90000"/>
              </a:lnSpc>
            </a:pPr>
            <a:r>
              <a:rPr lang="en-GB" sz="1700"/>
              <a:t>Use rights given to you (“Authorisation”)</a:t>
            </a:r>
          </a:p>
          <a:p>
            <a:pPr lvl="1">
              <a:lnSpc>
                <a:spcPct val="90000"/>
              </a:lnSpc>
            </a:pPr>
            <a:r>
              <a:rPr lang="en-GB" sz="1700"/>
              <a:t>Run jobs</a:t>
            </a:r>
          </a:p>
          <a:p>
            <a:pPr lvl="1">
              <a:lnSpc>
                <a:spcPct val="90000"/>
              </a:lnSpc>
            </a:pPr>
            <a:r>
              <a:rPr lang="en-GB" sz="1700"/>
              <a:t>Manage files: create them, read/write, list directories</a:t>
            </a:r>
          </a:p>
          <a:p>
            <a:pPr>
              <a:lnSpc>
                <a:spcPct val="90000"/>
              </a:lnSpc>
            </a:pPr>
            <a:r>
              <a:rPr lang="en-GB" sz="1800"/>
              <a:t>Components are linked by local hardware</a:t>
            </a:r>
          </a:p>
          <a:p>
            <a:pPr>
              <a:lnSpc>
                <a:spcPct val="90000"/>
              </a:lnSpc>
            </a:pPr>
            <a:r>
              <a:rPr lang="en-GB" sz="1800"/>
              <a:t>Operating system </a:t>
            </a:r>
          </a:p>
          <a:p>
            <a:pPr>
              <a:lnSpc>
                <a:spcPct val="90000"/>
              </a:lnSpc>
            </a:pPr>
            <a:r>
              <a:rPr lang="en-GB" sz="1800"/>
              <a:t>One admin. domain</a:t>
            </a:r>
          </a:p>
        </p:txBody>
      </p:sp>
      <p:sp>
        <p:nvSpPr>
          <p:cNvPr id="663556" name="Rectangle 4"/>
          <p:cNvSpPr>
            <a:spLocks noChangeArrowheads="1"/>
          </p:cNvSpPr>
          <p:nvPr/>
        </p:nvSpPr>
        <p:spPr bwMode="auto">
          <a:xfrm>
            <a:off x="4822825" y="1035050"/>
            <a:ext cx="3884613" cy="5429250"/>
          </a:xfrm>
          <a:prstGeom prst="rect">
            <a:avLst/>
          </a:prstGeom>
          <a:noFill/>
          <a:ln w="9525">
            <a:noFill/>
            <a:miter lim="800000"/>
            <a:headEnd/>
            <a:tailEnd/>
          </a:ln>
          <a:effectLst/>
        </p:spPr>
        <p:txBody>
          <a:bodyPr/>
          <a:lstStyle/>
          <a:p>
            <a:pPr marL="342900" indent="-342900">
              <a:buClr>
                <a:srgbClr val="F1AF00"/>
              </a:buClr>
            </a:pPr>
            <a:r>
              <a:rPr lang="en-GB" b="1">
                <a:solidFill>
                  <a:schemeClr val="tx1"/>
                </a:solidFill>
              </a:rPr>
              <a:t>When using a Grid system</a:t>
            </a:r>
          </a:p>
          <a:p>
            <a:pPr marL="742950" lvl="1" indent="-285750">
              <a:buClr>
                <a:srgbClr val="F1AF00"/>
              </a:buClr>
              <a:buFont typeface="Arial" charset="0"/>
              <a:buChar char="–"/>
            </a:pPr>
            <a:r>
              <a:rPr lang="en-GB" sz="1700">
                <a:solidFill>
                  <a:srgbClr val="00338F"/>
                </a:solidFill>
              </a:rPr>
              <a:t>Login with digital credentials – single sign-on (“Authentication”)</a:t>
            </a:r>
          </a:p>
          <a:p>
            <a:pPr marL="742950" lvl="1" indent="-285750">
              <a:buClr>
                <a:srgbClr val="F1AF00"/>
              </a:buClr>
              <a:buFont typeface="Arial" charset="0"/>
              <a:buChar char="–"/>
            </a:pPr>
            <a:r>
              <a:rPr lang="en-GB" sz="1700">
                <a:solidFill>
                  <a:srgbClr val="00338F"/>
                </a:solidFill>
              </a:rPr>
              <a:t>Use rights given you (“Authorisation”)</a:t>
            </a:r>
          </a:p>
          <a:p>
            <a:pPr marL="742950" lvl="1" indent="-285750">
              <a:buClr>
                <a:srgbClr val="F1AF00"/>
              </a:buClr>
              <a:buFont typeface="Arial" charset="0"/>
              <a:buChar char="–"/>
            </a:pPr>
            <a:r>
              <a:rPr lang="en-GB" sz="1700">
                <a:solidFill>
                  <a:srgbClr val="00338F"/>
                </a:solidFill>
              </a:rPr>
              <a:t>Run jobs</a:t>
            </a:r>
          </a:p>
          <a:p>
            <a:pPr marL="742950" lvl="1" indent="-285750">
              <a:buClr>
                <a:srgbClr val="F1AF00"/>
              </a:buClr>
              <a:buFont typeface="Arial" charset="0"/>
              <a:buChar char="–"/>
            </a:pPr>
            <a:r>
              <a:rPr lang="en-GB" sz="1700">
                <a:solidFill>
                  <a:srgbClr val="00338F"/>
                </a:solidFill>
              </a:rPr>
              <a:t>Manage files: create them, read/write, list directories</a:t>
            </a:r>
          </a:p>
          <a:p>
            <a:pPr marL="342900" indent="-342900">
              <a:buClr>
                <a:srgbClr val="F1AF00"/>
              </a:buClr>
            </a:pPr>
            <a:r>
              <a:rPr lang="en-GB" b="1">
                <a:solidFill>
                  <a:schemeClr val="tx1"/>
                </a:solidFill>
              </a:rPr>
              <a:t>Services are linked by the Internet</a:t>
            </a:r>
          </a:p>
          <a:p>
            <a:pPr marL="342900" indent="-342900">
              <a:buClr>
                <a:srgbClr val="F1AF00"/>
              </a:buClr>
            </a:pPr>
            <a:r>
              <a:rPr lang="en-GB" sz="2000" b="1">
                <a:solidFill>
                  <a:schemeClr val="tx1"/>
                </a:solidFill>
              </a:rPr>
              <a:t>Middleware</a:t>
            </a:r>
          </a:p>
          <a:p>
            <a:pPr marL="342900" indent="-342900">
              <a:buClr>
                <a:srgbClr val="F1AF00"/>
              </a:buClr>
            </a:pPr>
            <a:r>
              <a:rPr lang="en-GB" sz="2000" b="1">
                <a:solidFill>
                  <a:schemeClr val="tx1"/>
                </a:solidFill>
              </a:rPr>
              <a:t>Many admin. domains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3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355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35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355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355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6355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355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63555">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6355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63555">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635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p:txBody>
          <a:bodyPr/>
          <a:lstStyle/>
          <a:p>
            <a:r>
              <a:rPr lang="en-US"/>
              <a:t>Why now?</a:t>
            </a:r>
            <a:endParaRPr lang="el-GR"/>
          </a:p>
        </p:txBody>
      </p:sp>
      <p:sp>
        <p:nvSpPr>
          <p:cNvPr id="632835" name="Rectangle 3"/>
          <p:cNvSpPr>
            <a:spLocks noGrp="1" noChangeArrowheads="1"/>
          </p:cNvSpPr>
          <p:nvPr>
            <p:ph type="body" idx="1"/>
          </p:nvPr>
        </p:nvSpPr>
        <p:spPr/>
        <p:txBody>
          <a:bodyPr/>
          <a:lstStyle/>
          <a:p>
            <a:r>
              <a:rPr lang="en-US" sz="2000"/>
              <a:t>Development of networking technology (doubling every nine months or so over the last years) and high-speed networks</a:t>
            </a:r>
          </a:p>
          <a:p>
            <a:pPr>
              <a:buFontTx/>
              <a:buNone/>
            </a:pPr>
            <a:r>
              <a:rPr lang="el-GR" sz="2000"/>
              <a:t>	</a:t>
            </a:r>
            <a:r>
              <a:rPr lang="en-US" sz="2000"/>
              <a:t>  </a:t>
            </a:r>
            <a:r>
              <a:rPr lang="en-US" sz="2000">
                <a:solidFill>
                  <a:srgbClr val="000099"/>
                </a:solidFill>
                <a:sym typeface="Wingdings" pitchFamily="2" charset="2"/>
              </a:rPr>
              <a:t> </a:t>
            </a:r>
            <a:r>
              <a:rPr lang="en-US" sz="2000"/>
              <a:t>widespread penetration of optical fibers </a:t>
            </a:r>
          </a:p>
          <a:p>
            <a:pPr>
              <a:buFontTx/>
              <a:buNone/>
            </a:pPr>
            <a:r>
              <a:rPr lang="en-US" sz="2000"/>
              <a:t>	  </a:t>
            </a:r>
            <a:r>
              <a:rPr lang="en-US" sz="2000">
                <a:solidFill>
                  <a:srgbClr val="000099"/>
                </a:solidFill>
                <a:sym typeface="Wingdings" pitchFamily="2" charset="2"/>
              </a:rPr>
              <a:t></a:t>
            </a:r>
            <a:r>
              <a:rPr lang="en-US" sz="2000"/>
              <a:t> wireless connections</a:t>
            </a:r>
          </a:p>
          <a:p>
            <a:pPr>
              <a:buFontTx/>
              <a:buNone/>
            </a:pPr>
            <a:r>
              <a:rPr lang="en-US" sz="2000"/>
              <a:t>	  </a:t>
            </a:r>
            <a:r>
              <a:rPr lang="en-US" sz="2000">
                <a:solidFill>
                  <a:srgbClr val="000099"/>
                </a:solidFill>
                <a:sym typeface="Wingdings" pitchFamily="2" charset="2"/>
              </a:rPr>
              <a:t></a:t>
            </a:r>
            <a:r>
              <a:rPr lang="en-US" sz="2000"/>
              <a:t> new Internet technologies </a:t>
            </a:r>
            <a:r>
              <a:rPr lang="el-GR" sz="2000"/>
              <a:t>(</a:t>
            </a:r>
            <a:r>
              <a:rPr lang="en-US" sz="2000"/>
              <a:t>ADSL, WiMax)</a:t>
            </a:r>
            <a:endParaRPr lang="el-GR" sz="2000"/>
          </a:p>
          <a:p>
            <a:endParaRPr lang="en-US" sz="2000"/>
          </a:p>
          <a:p>
            <a:endParaRPr lang="en-US" sz="2000"/>
          </a:p>
          <a:p>
            <a:r>
              <a:rPr lang="en-US" sz="2000"/>
              <a:t>Moore’s law everywhere </a:t>
            </a:r>
            <a:endParaRPr lang="el-GR" sz="2000"/>
          </a:p>
          <a:p>
            <a:pPr>
              <a:buFontTx/>
              <a:buNone/>
            </a:pPr>
            <a:r>
              <a:rPr lang="en-US" sz="2000"/>
              <a:t>	</a:t>
            </a:r>
            <a:r>
              <a:rPr lang="en-US" sz="2000">
                <a:solidFill>
                  <a:srgbClr val="000099"/>
                </a:solidFill>
                <a:sym typeface="Wingdings" pitchFamily="2" charset="2"/>
              </a:rPr>
              <a:t> </a:t>
            </a:r>
            <a:r>
              <a:rPr lang="en-GB" sz="2000"/>
              <a:t>Instruments, detectors, sensors, scanners, …</a:t>
            </a:r>
          </a:p>
          <a:p>
            <a:pPr lvl="1">
              <a:buFont typeface="Arial" charset="0"/>
              <a:buNone/>
            </a:pPr>
            <a:r>
              <a:rPr lang="en-GB" sz="2500">
                <a:solidFill>
                  <a:srgbClr val="CC3300"/>
                </a:solidFill>
                <a:sym typeface="Wingdings 3" pitchFamily="18" charset="2"/>
              </a:rPr>
              <a:t>	</a:t>
            </a:r>
            <a:r>
              <a:rPr lang="en-GB" sz="2500">
                <a:solidFill>
                  <a:schemeClr val="accent2"/>
                </a:solidFill>
                <a:sym typeface="Wingdings 3" pitchFamily="18" charset="2"/>
              </a:rPr>
              <a:t> </a:t>
            </a:r>
            <a:r>
              <a:rPr lang="en-GB" sz="2500">
                <a:solidFill>
                  <a:schemeClr val="accent2"/>
                </a:solidFill>
              </a:rPr>
              <a:t>Organising their effective use is the challenge</a:t>
            </a:r>
            <a:endParaRPr lang="en-US" sz="2500">
              <a:solidFill>
                <a:schemeClr val="accent2"/>
              </a:solidFill>
            </a:endParaRPr>
          </a:p>
          <a:p>
            <a:pPr lvl="1"/>
            <a:endParaRPr lang="en-US" sz="2500"/>
          </a:p>
          <a:p>
            <a:r>
              <a:rPr lang="en-US" sz="2000"/>
              <a:t>Applications require a huge amount of computations to be executed and the collaboration among scientists </a:t>
            </a:r>
            <a:endParaRPr lang="el-GR" sz="2000"/>
          </a:p>
          <a:p>
            <a:endParaRPr lang="el-GR" sz="20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n-US"/>
              <a:t>E-science </a:t>
            </a:r>
            <a:endParaRPr lang="el-GR"/>
          </a:p>
        </p:txBody>
      </p:sp>
      <p:sp>
        <p:nvSpPr>
          <p:cNvPr id="649219" name="Rectangle 3"/>
          <p:cNvSpPr>
            <a:spLocks noGrp="1" noChangeArrowheads="1"/>
          </p:cNvSpPr>
          <p:nvPr>
            <p:ph type="body" idx="1"/>
          </p:nvPr>
        </p:nvSpPr>
        <p:spPr>
          <a:xfrm>
            <a:off x="290513" y="1166813"/>
            <a:ext cx="8610600" cy="4953000"/>
          </a:xfrm>
        </p:spPr>
        <p:txBody>
          <a:bodyPr/>
          <a:lstStyle/>
          <a:p>
            <a:r>
              <a:rPr lang="en-US"/>
              <a:t>Science that became feasible and promiscuous by resource sharing (sharing of data, scientific instruments, computational resources,  colleagues) </a:t>
            </a:r>
            <a:r>
              <a:rPr lang="en-GB"/>
              <a:t>across the Internet</a:t>
            </a:r>
            <a:r>
              <a:rPr lang="en-US"/>
              <a:t> </a:t>
            </a:r>
          </a:p>
          <a:p>
            <a:endParaRPr lang="en-US"/>
          </a:p>
          <a:p>
            <a:pPr lvl="1">
              <a:buFont typeface="Arial" charset="0"/>
              <a:buNone/>
            </a:pPr>
            <a:r>
              <a:rPr lang="en-GB" sz="2500">
                <a:solidFill>
                  <a:srgbClr val="000099"/>
                </a:solidFill>
                <a:sym typeface="Wingdings" pitchFamily="2" charset="2"/>
              </a:rPr>
              <a:t></a:t>
            </a:r>
            <a:r>
              <a:rPr lang="en-GB" sz="2500">
                <a:sym typeface="Wingdings" pitchFamily="2" charset="2"/>
              </a:rPr>
              <a:t> </a:t>
            </a:r>
            <a:r>
              <a:rPr lang="en-GB" sz="2500"/>
              <a:t>Often very compute intensive</a:t>
            </a:r>
          </a:p>
          <a:p>
            <a:pPr lvl="1">
              <a:buFont typeface="Arial" charset="0"/>
              <a:buNone/>
            </a:pPr>
            <a:r>
              <a:rPr lang="en-GB" sz="2500">
                <a:solidFill>
                  <a:srgbClr val="000099"/>
                </a:solidFill>
                <a:sym typeface="Wingdings" pitchFamily="2" charset="2"/>
              </a:rPr>
              <a:t></a:t>
            </a:r>
            <a:r>
              <a:rPr lang="en-GB" sz="2500"/>
              <a:t> Often very data intensive (both creating new data and accessing very large data collections) – data deluges from new technologies</a:t>
            </a:r>
          </a:p>
          <a:p>
            <a:pPr lvl="1">
              <a:buFont typeface="Arial" charset="0"/>
              <a:buNone/>
            </a:pPr>
            <a:r>
              <a:rPr lang="en-GB" sz="2500">
                <a:solidFill>
                  <a:srgbClr val="000099"/>
                </a:solidFill>
                <a:sym typeface="Wingdings" pitchFamily="2" charset="2"/>
              </a:rPr>
              <a:t></a:t>
            </a:r>
            <a:r>
              <a:rPr lang="en-GB" sz="2500" b="1"/>
              <a:t> Crosses organisational and administrative boundaries</a:t>
            </a:r>
            <a:endParaRPr lang="el-GR" sz="2500" b="1"/>
          </a:p>
          <a:p>
            <a:pPr lvl="1">
              <a:buFont typeface="Arial" charset="0"/>
              <a:buNone/>
            </a:pPr>
            <a:endParaRPr lang="el-GR" b="1">
              <a:sym typeface="Wingdings" pitchFamily="2" charset="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Why Grid?</a:t>
            </a:r>
            <a:endParaRPr lang="el-GR" dirty="0"/>
          </a:p>
        </p:txBody>
      </p:sp>
      <p:sp>
        <p:nvSpPr>
          <p:cNvPr id="3" name="2 - Θέση περιεχομένου"/>
          <p:cNvSpPr>
            <a:spLocks noGrp="1"/>
          </p:cNvSpPr>
          <p:nvPr>
            <p:ph idx="1"/>
          </p:nvPr>
        </p:nvSpPr>
        <p:spPr/>
        <p:txBody>
          <a:bodyPr/>
          <a:lstStyle/>
          <a:p>
            <a:r>
              <a:rPr lang="en-US" dirty="0" smtClean="0"/>
              <a:t>Complex computational tasks</a:t>
            </a:r>
          </a:p>
          <a:p>
            <a:endParaRPr lang="en-US" dirty="0" smtClean="0"/>
          </a:p>
          <a:p>
            <a:r>
              <a:rPr lang="en-US" dirty="0" smtClean="0"/>
              <a:t>Data that cannot  be stored only in one site</a:t>
            </a:r>
          </a:p>
          <a:p>
            <a:endParaRPr lang="en-US" dirty="0" smtClean="0"/>
          </a:p>
          <a:p>
            <a:r>
              <a:rPr lang="en-US" dirty="0" smtClean="0"/>
              <a:t>Data owned by multiple sites</a:t>
            </a:r>
          </a:p>
          <a:p>
            <a:endParaRPr lang="en-US" dirty="0" smtClean="0"/>
          </a:p>
          <a:p>
            <a:r>
              <a:rPr lang="en-US" dirty="0" smtClean="0"/>
              <a:t>Applications that need  to run  faster and in a more complex manner</a:t>
            </a:r>
            <a:endParaRPr lang="el-G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Cloud"/>
          <p:cNvSpPr>
            <a:spLocks noChangeAspect="1" noEditPoints="1" noChangeArrowheads="1"/>
          </p:cNvSpPr>
          <p:nvPr/>
        </p:nvSpPr>
        <p:spPr bwMode="auto">
          <a:xfrm rot="360318">
            <a:off x="4527550" y="2493963"/>
            <a:ext cx="2246313" cy="15049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el-GR"/>
          </a:p>
        </p:txBody>
      </p:sp>
      <p:pic>
        <p:nvPicPr>
          <p:cNvPr id="679939" name="Picture 3" descr="BS00369_"/>
          <p:cNvPicPr>
            <a:picLocks noChangeAspect="1" noChangeArrowheads="1"/>
          </p:cNvPicPr>
          <p:nvPr/>
        </p:nvPicPr>
        <p:blipFill>
          <a:blip r:embed="rId3" cstate="print"/>
          <a:srcRect l="-2" t="52995" r="67384" b="-6119"/>
          <a:stretch>
            <a:fillRect/>
          </a:stretch>
        </p:blipFill>
        <p:spPr bwMode="auto">
          <a:xfrm>
            <a:off x="3709988" y="1462088"/>
            <a:ext cx="350837" cy="301625"/>
          </a:xfrm>
          <a:prstGeom prst="rect">
            <a:avLst/>
          </a:prstGeom>
          <a:noFill/>
          <a:ln w="9525">
            <a:noFill/>
            <a:miter lim="800000"/>
            <a:headEnd/>
            <a:tailEnd/>
          </a:ln>
        </p:spPr>
      </p:pic>
      <p:grpSp>
        <p:nvGrpSpPr>
          <p:cNvPr id="679940" name="Group 4"/>
          <p:cNvGrpSpPr>
            <a:grpSpLocks/>
          </p:cNvGrpSpPr>
          <p:nvPr/>
        </p:nvGrpSpPr>
        <p:grpSpPr bwMode="auto">
          <a:xfrm>
            <a:off x="3457575" y="1141413"/>
            <a:ext cx="5438775" cy="4743450"/>
            <a:chOff x="2178" y="719"/>
            <a:chExt cx="3426" cy="2988"/>
          </a:xfrm>
        </p:grpSpPr>
        <p:sp>
          <p:nvSpPr>
            <p:cNvPr id="679941" name="Oval 5"/>
            <p:cNvSpPr>
              <a:spLocks noChangeArrowheads="1"/>
            </p:cNvSpPr>
            <p:nvPr/>
          </p:nvSpPr>
          <p:spPr bwMode="auto">
            <a:xfrm>
              <a:off x="2420" y="301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2" name="Oval 6"/>
            <p:cNvSpPr>
              <a:spLocks noChangeArrowheads="1"/>
            </p:cNvSpPr>
            <p:nvPr/>
          </p:nvSpPr>
          <p:spPr bwMode="auto">
            <a:xfrm>
              <a:off x="4845" y="118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3" name="AutoShape 7"/>
            <p:cNvSpPr>
              <a:spLocks noChangeArrowheads="1"/>
            </p:cNvSpPr>
            <p:nvPr/>
          </p:nvSpPr>
          <p:spPr bwMode="auto">
            <a:xfrm>
              <a:off x="4524" y="71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4" name="AutoShape 8"/>
            <p:cNvSpPr>
              <a:spLocks noChangeArrowheads="1"/>
            </p:cNvSpPr>
            <p:nvPr/>
          </p:nvSpPr>
          <p:spPr bwMode="auto">
            <a:xfrm>
              <a:off x="5016" y="86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5" name="AutoShape 9"/>
            <p:cNvSpPr>
              <a:spLocks noChangeArrowheads="1"/>
            </p:cNvSpPr>
            <p:nvPr/>
          </p:nvSpPr>
          <p:spPr bwMode="auto">
            <a:xfrm>
              <a:off x="2178" y="2262"/>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grpSp>
      <p:grpSp>
        <p:nvGrpSpPr>
          <p:cNvPr id="679946" name="Group 10"/>
          <p:cNvGrpSpPr>
            <a:grpSpLocks/>
          </p:cNvGrpSpPr>
          <p:nvPr/>
        </p:nvGrpSpPr>
        <p:grpSpPr bwMode="auto">
          <a:xfrm>
            <a:off x="8807450" y="2605088"/>
            <a:ext cx="336550" cy="271462"/>
            <a:chOff x="2954" y="697"/>
            <a:chExt cx="2438" cy="2238"/>
          </a:xfrm>
        </p:grpSpPr>
        <p:pic>
          <p:nvPicPr>
            <p:cNvPr id="679947" name="Picture 11" descr="BS00369_"/>
            <p:cNvPicPr>
              <a:picLocks noChangeAspect="1" noChangeArrowheads="1"/>
            </p:cNvPicPr>
            <p:nvPr/>
          </p:nvPicPr>
          <p:blipFill>
            <a:blip r:embed="rId3" cstate="print"/>
            <a:srcRect l="-2" t="52995" r="67384" b="-6119"/>
            <a:stretch>
              <a:fillRect/>
            </a:stretch>
          </p:blipFill>
          <p:spPr bwMode="auto">
            <a:xfrm>
              <a:off x="4176" y="2488"/>
              <a:ext cx="393" cy="447"/>
            </a:xfrm>
            <a:prstGeom prst="rect">
              <a:avLst/>
            </a:prstGeom>
            <a:noFill/>
            <a:ln>
              <a:noFill/>
            </a:ln>
            <a:effectLst/>
          </p:spPr>
        </p:pic>
        <p:pic>
          <p:nvPicPr>
            <p:cNvPr id="679948" name="Picture 1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49" name="Picture 1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50" name="Picture 1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51" name="Picture 1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52" name="Picture 1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53" name="Picture 1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54" name="Picture 1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55" name="AutoShape 1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56" name="AutoShape 2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57" name="AutoShape 2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58" name="AutoShape 2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59" name="AutoShape 2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60" name="AutoShape 2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61" name="AutoShape 2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62" name="AutoShape 2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pic>
        <p:nvPicPr>
          <p:cNvPr id="679963" name="Picture 27" descr="BS00369_"/>
          <p:cNvPicPr>
            <a:picLocks noChangeAspect="1" noChangeArrowheads="1"/>
          </p:cNvPicPr>
          <p:nvPr/>
        </p:nvPicPr>
        <p:blipFill>
          <a:blip r:embed="rId3" cstate="print"/>
          <a:srcRect l="-2" t="52995" r="67384" b="-6119"/>
          <a:stretch>
            <a:fillRect/>
          </a:stretch>
        </p:blipFill>
        <p:spPr bwMode="auto">
          <a:xfrm>
            <a:off x="4521200" y="2446338"/>
            <a:ext cx="350838" cy="301625"/>
          </a:xfrm>
          <a:prstGeom prst="rect">
            <a:avLst/>
          </a:prstGeom>
          <a:noFill/>
          <a:ln w="9525">
            <a:noFill/>
            <a:miter lim="800000"/>
            <a:headEnd/>
            <a:tailEnd/>
          </a:ln>
        </p:spPr>
      </p:pic>
      <p:pic>
        <p:nvPicPr>
          <p:cNvPr id="679964" name="Picture 28" descr="BS00369_"/>
          <p:cNvPicPr>
            <a:picLocks noChangeAspect="1" noChangeArrowheads="1"/>
          </p:cNvPicPr>
          <p:nvPr/>
        </p:nvPicPr>
        <p:blipFill>
          <a:blip r:embed="rId3" cstate="print"/>
          <a:srcRect l="-2" t="52995" r="67384" b="-6119"/>
          <a:stretch>
            <a:fillRect/>
          </a:stretch>
        </p:blipFill>
        <p:spPr bwMode="auto">
          <a:xfrm>
            <a:off x="3824288" y="2411413"/>
            <a:ext cx="350837" cy="301625"/>
          </a:xfrm>
          <a:prstGeom prst="rect">
            <a:avLst/>
          </a:prstGeom>
          <a:noFill/>
          <a:ln w="9525">
            <a:noFill/>
            <a:miter lim="800000"/>
            <a:headEnd/>
            <a:tailEnd/>
          </a:ln>
        </p:spPr>
      </p:pic>
      <p:pic>
        <p:nvPicPr>
          <p:cNvPr id="679965" name="Picture 29" descr="BS00369_"/>
          <p:cNvPicPr>
            <a:picLocks noChangeAspect="1" noChangeArrowheads="1"/>
          </p:cNvPicPr>
          <p:nvPr/>
        </p:nvPicPr>
        <p:blipFill>
          <a:blip r:embed="rId3" cstate="print"/>
          <a:srcRect l="-2" t="52995" r="67384" b="-6119"/>
          <a:stretch>
            <a:fillRect/>
          </a:stretch>
        </p:blipFill>
        <p:spPr bwMode="auto">
          <a:xfrm>
            <a:off x="3290888" y="2051050"/>
            <a:ext cx="350837" cy="303213"/>
          </a:xfrm>
          <a:prstGeom prst="rect">
            <a:avLst/>
          </a:prstGeom>
          <a:noFill/>
          <a:ln w="9525">
            <a:noFill/>
            <a:miter lim="800000"/>
            <a:headEnd/>
            <a:tailEnd/>
          </a:ln>
        </p:spPr>
      </p:pic>
      <p:pic>
        <p:nvPicPr>
          <p:cNvPr id="679966" name="Picture 30" descr="BS00369_"/>
          <p:cNvPicPr>
            <a:picLocks noChangeAspect="1" noChangeArrowheads="1"/>
          </p:cNvPicPr>
          <p:nvPr/>
        </p:nvPicPr>
        <p:blipFill>
          <a:blip r:embed="rId3" cstate="print"/>
          <a:srcRect l="-2" t="52995" r="67384" b="-6119"/>
          <a:stretch>
            <a:fillRect/>
          </a:stretch>
        </p:blipFill>
        <p:spPr bwMode="auto">
          <a:xfrm>
            <a:off x="3332163" y="1708150"/>
            <a:ext cx="350837" cy="303213"/>
          </a:xfrm>
          <a:prstGeom prst="rect">
            <a:avLst/>
          </a:prstGeom>
          <a:noFill/>
          <a:ln w="9525">
            <a:noFill/>
            <a:miter lim="800000"/>
            <a:headEnd/>
            <a:tailEnd/>
          </a:ln>
        </p:spPr>
      </p:pic>
      <p:pic>
        <p:nvPicPr>
          <p:cNvPr id="679967" name="Picture 31" descr="BS00369_"/>
          <p:cNvPicPr>
            <a:picLocks noChangeAspect="1" noChangeArrowheads="1"/>
          </p:cNvPicPr>
          <p:nvPr/>
        </p:nvPicPr>
        <p:blipFill>
          <a:blip r:embed="rId3" cstate="print"/>
          <a:srcRect l="-2" t="52995" r="67384" b="-6119"/>
          <a:stretch>
            <a:fillRect/>
          </a:stretch>
        </p:blipFill>
        <p:spPr bwMode="auto">
          <a:xfrm>
            <a:off x="4425950" y="1476375"/>
            <a:ext cx="350838" cy="301625"/>
          </a:xfrm>
          <a:prstGeom prst="rect">
            <a:avLst/>
          </a:prstGeom>
          <a:noFill/>
          <a:ln w="9525">
            <a:noFill/>
            <a:miter lim="800000"/>
            <a:headEnd/>
            <a:tailEnd/>
          </a:ln>
        </p:spPr>
      </p:pic>
      <p:pic>
        <p:nvPicPr>
          <p:cNvPr id="679968" name="Picture 32" descr="BS00369_"/>
          <p:cNvPicPr>
            <a:picLocks noChangeAspect="1" noChangeArrowheads="1"/>
          </p:cNvPicPr>
          <p:nvPr/>
        </p:nvPicPr>
        <p:blipFill>
          <a:blip r:embed="rId3" cstate="print"/>
          <a:srcRect l="-2" t="52995" r="67384" b="-6119"/>
          <a:stretch>
            <a:fillRect/>
          </a:stretch>
        </p:blipFill>
        <p:spPr bwMode="auto">
          <a:xfrm>
            <a:off x="5010150" y="1692275"/>
            <a:ext cx="350838" cy="301625"/>
          </a:xfrm>
          <a:prstGeom prst="rect">
            <a:avLst/>
          </a:prstGeom>
          <a:noFill/>
          <a:ln w="9525">
            <a:noFill/>
            <a:miter lim="800000"/>
            <a:headEnd/>
            <a:tailEnd/>
          </a:ln>
        </p:spPr>
      </p:pic>
      <p:pic>
        <p:nvPicPr>
          <p:cNvPr id="679969" name="Picture 33" descr="BS00369_"/>
          <p:cNvPicPr>
            <a:picLocks noChangeAspect="1" noChangeArrowheads="1"/>
          </p:cNvPicPr>
          <p:nvPr/>
        </p:nvPicPr>
        <p:blipFill>
          <a:blip r:embed="rId3" cstate="print"/>
          <a:srcRect l="-2" t="52995" r="67384" b="-6119"/>
          <a:stretch>
            <a:fillRect/>
          </a:stretch>
        </p:blipFill>
        <p:spPr bwMode="auto">
          <a:xfrm>
            <a:off x="5027613" y="2001838"/>
            <a:ext cx="350837" cy="301625"/>
          </a:xfrm>
          <a:prstGeom prst="rect">
            <a:avLst/>
          </a:prstGeom>
          <a:noFill/>
          <a:ln w="9525">
            <a:noFill/>
            <a:miter lim="800000"/>
            <a:headEnd/>
            <a:tailEnd/>
          </a:ln>
        </p:spPr>
      </p:pic>
      <p:cxnSp>
        <p:nvCxnSpPr>
          <p:cNvPr id="679970" name="AutoShape 34"/>
          <p:cNvCxnSpPr>
            <a:cxnSpLocks noChangeShapeType="1"/>
            <a:endCxn id="0" idx="1"/>
          </p:cNvCxnSpPr>
          <p:nvPr/>
        </p:nvCxnSpPr>
        <p:spPr bwMode="auto">
          <a:xfrm flipV="1">
            <a:off x="4060825" y="1627188"/>
            <a:ext cx="365125" cy="17462"/>
          </a:xfrm>
          <a:prstGeom prst="straightConnector1">
            <a:avLst/>
          </a:prstGeom>
          <a:noFill/>
          <a:ln w="25400">
            <a:solidFill>
              <a:schemeClr val="accent1"/>
            </a:solidFill>
            <a:round/>
            <a:headEnd/>
            <a:tailEnd/>
          </a:ln>
          <a:effectLst/>
        </p:spPr>
      </p:cxnSp>
      <p:cxnSp>
        <p:nvCxnSpPr>
          <p:cNvPr id="679971" name="AutoShape 35"/>
          <p:cNvCxnSpPr>
            <a:cxnSpLocks noChangeShapeType="1"/>
            <a:stCxn id="0" idx="3"/>
            <a:endCxn id="0" idx="0"/>
          </p:cNvCxnSpPr>
          <p:nvPr/>
        </p:nvCxnSpPr>
        <p:spPr bwMode="auto">
          <a:xfrm>
            <a:off x="4776788" y="1627188"/>
            <a:ext cx="409575" cy="65087"/>
          </a:xfrm>
          <a:prstGeom prst="straightConnector1">
            <a:avLst/>
          </a:prstGeom>
          <a:noFill/>
          <a:ln w="25400">
            <a:solidFill>
              <a:schemeClr val="accent1"/>
            </a:solidFill>
            <a:round/>
            <a:headEnd/>
            <a:tailEnd/>
          </a:ln>
          <a:effectLst/>
        </p:spPr>
      </p:cxnSp>
      <p:cxnSp>
        <p:nvCxnSpPr>
          <p:cNvPr id="679972" name="AutoShape 36"/>
          <p:cNvCxnSpPr>
            <a:cxnSpLocks noChangeShapeType="1"/>
            <a:stCxn id="0" idx="0"/>
          </p:cNvCxnSpPr>
          <p:nvPr/>
        </p:nvCxnSpPr>
        <p:spPr bwMode="auto">
          <a:xfrm flipV="1">
            <a:off x="5203825" y="1774825"/>
            <a:ext cx="100013" cy="227013"/>
          </a:xfrm>
          <a:prstGeom prst="straightConnector1">
            <a:avLst/>
          </a:prstGeom>
          <a:noFill/>
          <a:ln w="25400">
            <a:solidFill>
              <a:schemeClr val="accent1"/>
            </a:solidFill>
            <a:round/>
            <a:headEnd/>
            <a:tailEnd/>
          </a:ln>
          <a:effectLst/>
        </p:spPr>
      </p:cxnSp>
      <p:cxnSp>
        <p:nvCxnSpPr>
          <p:cNvPr id="679973" name="AutoShape 37"/>
          <p:cNvCxnSpPr>
            <a:cxnSpLocks noChangeShapeType="1"/>
            <a:stCxn id="0" idx="0"/>
          </p:cNvCxnSpPr>
          <p:nvPr/>
        </p:nvCxnSpPr>
        <p:spPr bwMode="auto">
          <a:xfrm flipV="1">
            <a:off x="4697413" y="2160588"/>
            <a:ext cx="495300" cy="285750"/>
          </a:xfrm>
          <a:prstGeom prst="straightConnector1">
            <a:avLst/>
          </a:prstGeom>
          <a:noFill/>
          <a:ln w="25400">
            <a:solidFill>
              <a:schemeClr val="accent1"/>
            </a:solidFill>
            <a:round/>
            <a:headEnd/>
            <a:tailEnd/>
          </a:ln>
          <a:effectLst/>
        </p:spPr>
      </p:cxnSp>
      <p:cxnSp>
        <p:nvCxnSpPr>
          <p:cNvPr id="679974" name="AutoShape 38"/>
          <p:cNvCxnSpPr>
            <a:cxnSpLocks noChangeShapeType="1"/>
            <a:stCxn id="0" idx="3"/>
          </p:cNvCxnSpPr>
          <p:nvPr/>
        </p:nvCxnSpPr>
        <p:spPr bwMode="auto">
          <a:xfrm flipV="1">
            <a:off x="4175125" y="2546350"/>
            <a:ext cx="512763" cy="15875"/>
          </a:xfrm>
          <a:prstGeom prst="straightConnector1">
            <a:avLst/>
          </a:prstGeom>
          <a:noFill/>
          <a:ln w="25400">
            <a:solidFill>
              <a:schemeClr val="accent1"/>
            </a:solidFill>
            <a:round/>
            <a:headEnd/>
            <a:tailEnd/>
          </a:ln>
          <a:effectLst/>
        </p:spPr>
      </p:cxnSp>
      <p:cxnSp>
        <p:nvCxnSpPr>
          <p:cNvPr id="679975" name="AutoShape 39"/>
          <p:cNvCxnSpPr>
            <a:cxnSpLocks noChangeShapeType="1"/>
            <a:endCxn id="0" idx="3"/>
          </p:cNvCxnSpPr>
          <p:nvPr/>
        </p:nvCxnSpPr>
        <p:spPr bwMode="auto">
          <a:xfrm>
            <a:off x="3440113" y="2185988"/>
            <a:ext cx="735012" cy="376237"/>
          </a:xfrm>
          <a:prstGeom prst="straightConnector1">
            <a:avLst/>
          </a:prstGeom>
          <a:noFill/>
          <a:ln w="25400">
            <a:solidFill>
              <a:schemeClr val="accent1"/>
            </a:solidFill>
            <a:round/>
            <a:headEnd/>
            <a:tailEnd/>
          </a:ln>
          <a:effectLst/>
        </p:spPr>
      </p:cxnSp>
      <p:cxnSp>
        <p:nvCxnSpPr>
          <p:cNvPr id="679976" name="AutoShape 40"/>
          <p:cNvCxnSpPr>
            <a:cxnSpLocks noChangeShapeType="1"/>
            <a:stCxn id="0" idx="3"/>
          </p:cNvCxnSpPr>
          <p:nvPr/>
        </p:nvCxnSpPr>
        <p:spPr bwMode="auto">
          <a:xfrm flipH="1">
            <a:off x="3440113" y="1860550"/>
            <a:ext cx="242887" cy="342900"/>
          </a:xfrm>
          <a:prstGeom prst="straightConnector1">
            <a:avLst/>
          </a:prstGeom>
          <a:noFill/>
          <a:ln w="25400">
            <a:solidFill>
              <a:schemeClr val="accent1"/>
            </a:solidFill>
            <a:round/>
            <a:headEnd/>
            <a:tailEnd/>
          </a:ln>
          <a:effectLst/>
        </p:spPr>
      </p:cxnSp>
      <p:cxnSp>
        <p:nvCxnSpPr>
          <p:cNvPr id="679977" name="AutoShape 41"/>
          <p:cNvCxnSpPr>
            <a:cxnSpLocks noChangeShapeType="1"/>
            <a:endCxn id="0" idx="3"/>
          </p:cNvCxnSpPr>
          <p:nvPr/>
        </p:nvCxnSpPr>
        <p:spPr bwMode="auto">
          <a:xfrm flipH="1">
            <a:off x="3683000" y="1646238"/>
            <a:ext cx="377825" cy="214312"/>
          </a:xfrm>
          <a:prstGeom prst="straightConnector1">
            <a:avLst/>
          </a:prstGeom>
          <a:noFill/>
          <a:ln w="25400">
            <a:solidFill>
              <a:schemeClr val="accent1"/>
            </a:solidFill>
            <a:round/>
            <a:headEnd/>
            <a:tailEnd/>
          </a:ln>
          <a:effectLst/>
        </p:spPr>
      </p:cxnSp>
      <p:grpSp>
        <p:nvGrpSpPr>
          <p:cNvPr id="679978" name="Group 42"/>
          <p:cNvGrpSpPr>
            <a:grpSpLocks/>
          </p:cNvGrpSpPr>
          <p:nvPr/>
        </p:nvGrpSpPr>
        <p:grpSpPr bwMode="auto">
          <a:xfrm>
            <a:off x="6478588" y="3519488"/>
            <a:ext cx="2087562" cy="1271587"/>
            <a:chOff x="2954" y="697"/>
            <a:chExt cx="2438" cy="2097"/>
          </a:xfrm>
        </p:grpSpPr>
        <p:pic>
          <p:nvPicPr>
            <p:cNvPr id="679979" name="Picture 43"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80" name="Picture 44"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81" name="Picture 45"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82" name="Picture 46"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83" name="Picture 47"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84" name="Picture 48"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85" name="Picture 49"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86" name="Picture 50"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87" name="AutoShape 51"/>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88" name="AutoShape 52"/>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89" name="AutoShape 53"/>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90" name="AutoShape 54"/>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91" name="AutoShape 55"/>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92" name="AutoShape 56"/>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93" name="AutoShape 57"/>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94" name="AutoShape 58"/>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79995" name="Group 59"/>
          <p:cNvGrpSpPr>
            <a:grpSpLocks/>
          </p:cNvGrpSpPr>
          <p:nvPr/>
        </p:nvGrpSpPr>
        <p:grpSpPr bwMode="auto">
          <a:xfrm>
            <a:off x="5929313" y="4756150"/>
            <a:ext cx="2087562" cy="1271588"/>
            <a:chOff x="2954" y="697"/>
            <a:chExt cx="2438" cy="2097"/>
          </a:xfrm>
        </p:grpSpPr>
        <p:pic>
          <p:nvPicPr>
            <p:cNvPr id="679996" name="Picture 6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97" name="Picture 6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98" name="Picture 6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99" name="Picture 6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00" name="Picture 6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01" name="Picture 6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02" name="Picture 6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03" name="Picture 6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04" name="AutoShape 6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05" name="AutoShape 6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06" name="AutoShape 7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07" name="AutoShape 7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08" name="AutoShape 7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09" name="AutoShape 7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10" name="AutoShape 7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11" name="AutoShape 7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12" name="Group 76"/>
          <p:cNvGrpSpPr>
            <a:grpSpLocks/>
          </p:cNvGrpSpPr>
          <p:nvPr/>
        </p:nvGrpSpPr>
        <p:grpSpPr bwMode="auto">
          <a:xfrm>
            <a:off x="3054350" y="3949700"/>
            <a:ext cx="2087563" cy="1271588"/>
            <a:chOff x="2954" y="697"/>
            <a:chExt cx="2438" cy="2097"/>
          </a:xfrm>
        </p:grpSpPr>
        <p:pic>
          <p:nvPicPr>
            <p:cNvPr id="680013" name="Picture 7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14" name="Picture 7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15" name="Picture 7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16" name="Picture 8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17" name="Picture 8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18" name="Picture 8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19" name="Picture 8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20" name="Picture 8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21" name="AutoShape 8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22" name="AutoShape 8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23" name="AutoShape 8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24" name="AutoShape 8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25" name="AutoShape 8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26" name="AutoShape 9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27" name="AutoShape 9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28" name="AutoShape 9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29" name="Text Box 93"/>
          <p:cNvSpPr txBox="1">
            <a:spLocks noChangeArrowheads="1"/>
          </p:cNvSpPr>
          <p:nvPr/>
        </p:nvSpPr>
        <p:spPr bwMode="auto">
          <a:xfrm>
            <a:off x="4784725" y="2911475"/>
            <a:ext cx="1738313" cy="45720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GB" sz="2400" b="1">
                <a:solidFill>
                  <a:schemeClr val="bg1"/>
                </a:solidFill>
              </a:rPr>
              <a:t>INTERNET</a:t>
            </a:r>
          </a:p>
        </p:txBody>
      </p:sp>
      <p:sp>
        <p:nvSpPr>
          <p:cNvPr id="680030" name="Line 94"/>
          <p:cNvSpPr>
            <a:spLocks noChangeShapeType="1"/>
          </p:cNvSpPr>
          <p:nvPr/>
        </p:nvSpPr>
        <p:spPr bwMode="auto">
          <a:xfrm flipH="1">
            <a:off x="4694238" y="3705225"/>
            <a:ext cx="381000" cy="411163"/>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1" name="Line 95"/>
          <p:cNvSpPr>
            <a:spLocks noChangeShapeType="1"/>
          </p:cNvSpPr>
          <p:nvPr/>
        </p:nvSpPr>
        <p:spPr bwMode="auto">
          <a:xfrm>
            <a:off x="5854700" y="3875088"/>
            <a:ext cx="685800" cy="1250950"/>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2" name="Line 96"/>
          <p:cNvSpPr>
            <a:spLocks noChangeShapeType="1"/>
          </p:cNvSpPr>
          <p:nvPr/>
        </p:nvSpPr>
        <p:spPr bwMode="auto">
          <a:xfrm>
            <a:off x="6557963" y="3389313"/>
            <a:ext cx="411162" cy="45878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3" name="Line 97"/>
          <p:cNvSpPr>
            <a:spLocks noChangeShapeType="1"/>
          </p:cNvSpPr>
          <p:nvPr/>
        </p:nvSpPr>
        <p:spPr bwMode="auto">
          <a:xfrm flipV="1">
            <a:off x="6194425" y="2487613"/>
            <a:ext cx="1452563" cy="9683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4" name="Line 98"/>
          <p:cNvSpPr>
            <a:spLocks noChangeShapeType="1"/>
          </p:cNvSpPr>
          <p:nvPr/>
        </p:nvSpPr>
        <p:spPr bwMode="auto">
          <a:xfrm flipH="1" flipV="1">
            <a:off x="4992688" y="2298700"/>
            <a:ext cx="350837" cy="273050"/>
          </a:xfrm>
          <a:prstGeom prst="line">
            <a:avLst/>
          </a:prstGeom>
          <a:noFill/>
          <a:ln w="38100">
            <a:solidFill>
              <a:srgbClr val="0000FF"/>
            </a:solidFill>
            <a:round/>
            <a:headEnd/>
            <a:tailEnd/>
          </a:ln>
          <a:effectLst/>
        </p:spPr>
        <p:txBody>
          <a:bodyPr lIns="90000" tIns="46800" rIns="90000" bIns="46800">
            <a:spAutoFit/>
          </a:bodyPr>
          <a:lstStyle/>
          <a:p>
            <a:endParaRPr lang="el-GR"/>
          </a:p>
        </p:txBody>
      </p:sp>
      <p:grpSp>
        <p:nvGrpSpPr>
          <p:cNvPr id="680035" name="Group 99"/>
          <p:cNvGrpSpPr>
            <a:grpSpLocks/>
          </p:cNvGrpSpPr>
          <p:nvPr/>
        </p:nvGrpSpPr>
        <p:grpSpPr bwMode="auto">
          <a:xfrm>
            <a:off x="3875088" y="5110163"/>
            <a:ext cx="1020762" cy="614362"/>
            <a:chOff x="2954" y="697"/>
            <a:chExt cx="2438" cy="2097"/>
          </a:xfrm>
        </p:grpSpPr>
        <p:pic>
          <p:nvPicPr>
            <p:cNvPr id="680036" name="Picture 10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37" name="Picture 10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38" name="Picture 10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39" name="Picture 10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40" name="Picture 10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41" name="Picture 10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42" name="Picture 10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43" name="Picture 10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44" name="AutoShape 10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45" name="AutoShape 10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46" name="AutoShape 11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47" name="AutoShape 11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48" name="AutoShape 11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49" name="AutoShape 11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50" name="AutoShape 11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51" name="AutoShape 11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52" name="Group 116"/>
          <p:cNvGrpSpPr>
            <a:grpSpLocks/>
          </p:cNvGrpSpPr>
          <p:nvPr/>
        </p:nvGrpSpPr>
        <p:grpSpPr bwMode="auto">
          <a:xfrm>
            <a:off x="7534275" y="5446713"/>
            <a:ext cx="1020763" cy="614362"/>
            <a:chOff x="2954" y="697"/>
            <a:chExt cx="2438" cy="2097"/>
          </a:xfrm>
        </p:grpSpPr>
        <p:pic>
          <p:nvPicPr>
            <p:cNvPr id="680053" name="Picture 11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54" name="Picture 11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55" name="Picture 11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56" name="Picture 12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57" name="Picture 12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58" name="Picture 12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59" name="Picture 12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60" name="Picture 12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61" name="AutoShape 12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62" name="AutoShape 12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63" name="AutoShape 12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64" name="AutoShape 12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65" name="AutoShape 12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66" name="AutoShape 13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67" name="AutoShape 13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68" name="AutoShape 13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69" name="AutoShape 133"/>
          <p:cNvSpPr>
            <a:spLocks noChangeArrowheads="1"/>
          </p:cNvSpPr>
          <p:nvPr/>
        </p:nvSpPr>
        <p:spPr bwMode="auto">
          <a:xfrm>
            <a:off x="8518525" y="2668588"/>
            <a:ext cx="914400" cy="1214437"/>
          </a:xfrm>
          <a:prstGeom prst="can">
            <a:avLst>
              <a:gd name="adj" fmla="val 33203"/>
            </a:avLst>
          </a:prstGeom>
          <a:noFill/>
          <a:ln w="25400">
            <a:noFill/>
            <a:round/>
            <a:headEnd/>
            <a:tailEnd/>
          </a:ln>
          <a:effectLst/>
        </p:spPr>
        <p:txBody>
          <a:bodyPr wrap="none" lIns="90000" tIns="46800" rIns="90000" bIns="46800" anchor="ctr">
            <a:spAutoFit/>
          </a:bodyPr>
          <a:lstStyle/>
          <a:p>
            <a:endParaRPr lang="el-GR"/>
          </a:p>
        </p:txBody>
      </p:sp>
      <p:sp>
        <p:nvSpPr>
          <p:cNvPr id="680070" name="AutoShape 134"/>
          <p:cNvSpPr>
            <a:spLocks noChangeArrowheads="1"/>
          </p:cNvSpPr>
          <p:nvPr/>
        </p:nvSpPr>
        <p:spPr bwMode="auto">
          <a:xfrm>
            <a:off x="8197850" y="22415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1" name="AutoShape 135"/>
          <p:cNvSpPr>
            <a:spLocks noChangeArrowheads="1"/>
          </p:cNvSpPr>
          <p:nvPr/>
        </p:nvSpPr>
        <p:spPr bwMode="auto">
          <a:xfrm>
            <a:off x="8323263" y="2503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2" name="AutoShape 136"/>
          <p:cNvSpPr>
            <a:spLocks noChangeArrowheads="1"/>
          </p:cNvSpPr>
          <p:nvPr/>
        </p:nvSpPr>
        <p:spPr bwMode="auto">
          <a:xfrm>
            <a:off x="7959725" y="24145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3" name="AutoShape 137"/>
          <p:cNvSpPr>
            <a:spLocks noChangeArrowheads="1"/>
          </p:cNvSpPr>
          <p:nvPr/>
        </p:nvSpPr>
        <p:spPr bwMode="auto">
          <a:xfrm>
            <a:off x="8397875" y="2106613"/>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4" name="AutoShape 138"/>
          <p:cNvSpPr>
            <a:spLocks noChangeArrowheads="1"/>
          </p:cNvSpPr>
          <p:nvPr/>
        </p:nvSpPr>
        <p:spPr bwMode="auto">
          <a:xfrm>
            <a:off x="8523288" y="24447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5" name="AutoShape 139"/>
          <p:cNvSpPr>
            <a:spLocks noChangeArrowheads="1"/>
          </p:cNvSpPr>
          <p:nvPr/>
        </p:nvSpPr>
        <p:spPr bwMode="auto">
          <a:xfrm>
            <a:off x="8129588" y="2630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grpSp>
        <p:nvGrpSpPr>
          <p:cNvPr id="680076" name="Group 140"/>
          <p:cNvGrpSpPr>
            <a:grpSpLocks/>
          </p:cNvGrpSpPr>
          <p:nvPr/>
        </p:nvGrpSpPr>
        <p:grpSpPr bwMode="auto">
          <a:xfrm>
            <a:off x="8123238" y="4184650"/>
            <a:ext cx="1020762" cy="614363"/>
            <a:chOff x="2954" y="697"/>
            <a:chExt cx="2438" cy="2097"/>
          </a:xfrm>
        </p:grpSpPr>
        <p:pic>
          <p:nvPicPr>
            <p:cNvPr id="680077" name="Picture 141"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78" name="Picture 14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79" name="Picture 14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80" name="Picture 14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81" name="Picture 14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82" name="Picture 14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83" name="Picture 14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84" name="Picture 14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85" name="AutoShape 14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86" name="AutoShape 15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87" name="AutoShape 15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88" name="AutoShape 15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89" name="AutoShape 15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90" name="AutoShape 15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91" name="AutoShape 15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92" name="AutoShape 15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93" name="Group 157"/>
          <p:cNvGrpSpPr>
            <a:grpSpLocks/>
          </p:cNvGrpSpPr>
          <p:nvPr/>
        </p:nvGrpSpPr>
        <p:grpSpPr bwMode="auto">
          <a:xfrm>
            <a:off x="3051175" y="2357438"/>
            <a:ext cx="1020763" cy="614362"/>
            <a:chOff x="2954" y="697"/>
            <a:chExt cx="2438" cy="2097"/>
          </a:xfrm>
        </p:grpSpPr>
        <p:pic>
          <p:nvPicPr>
            <p:cNvPr id="680094" name="Picture 158"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95" name="Picture 159"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96" name="Picture 160"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97" name="Picture 161"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98" name="Picture 162"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99" name="Picture 163"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100" name="Picture 164"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101" name="Picture 165"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102" name="AutoShape 166"/>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103" name="AutoShape 167"/>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104" name="AutoShape 168"/>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105" name="AutoShape 169"/>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106" name="AutoShape 170"/>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107" name="AutoShape 171"/>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108" name="AutoShape 172"/>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109" name="AutoShape 173"/>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110" name="Group 174"/>
          <p:cNvGrpSpPr>
            <a:grpSpLocks/>
          </p:cNvGrpSpPr>
          <p:nvPr/>
        </p:nvGrpSpPr>
        <p:grpSpPr bwMode="auto">
          <a:xfrm>
            <a:off x="3673475" y="1108075"/>
            <a:ext cx="5048250" cy="5113338"/>
            <a:chOff x="2314" y="698"/>
            <a:chExt cx="3180" cy="3221"/>
          </a:xfrm>
        </p:grpSpPr>
        <p:sp>
          <p:nvSpPr>
            <p:cNvPr id="680111" name="Oval 175"/>
            <p:cNvSpPr>
              <a:spLocks noChangeArrowheads="1"/>
            </p:cNvSpPr>
            <p:nvPr/>
          </p:nvSpPr>
          <p:spPr bwMode="auto">
            <a:xfrm>
              <a:off x="4735" y="3228"/>
              <a:ext cx="759" cy="691"/>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sp>
          <p:nvSpPr>
            <p:cNvPr id="680112" name="AutoShape 176"/>
            <p:cNvSpPr>
              <a:spLocks noChangeArrowheads="1"/>
            </p:cNvSpPr>
            <p:nvPr/>
          </p:nvSpPr>
          <p:spPr bwMode="auto">
            <a:xfrm>
              <a:off x="2314" y="698"/>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3" name="AutoShape 177"/>
            <p:cNvSpPr>
              <a:spLocks noChangeArrowheads="1"/>
            </p:cNvSpPr>
            <p:nvPr/>
          </p:nvSpPr>
          <p:spPr bwMode="auto">
            <a:xfrm>
              <a:off x="4999" y="2949"/>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4" name="AutoShape 178"/>
            <p:cNvSpPr>
              <a:spLocks noChangeArrowheads="1"/>
            </p:cNvSpPr>
            <p:nvPr/>
          </p:nvSpPr>
          <p:spPr bwMode="auto">
            <a:xfrm>
              <a:off x="4888" y="2012"/>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5" name="AutoShape 179"/>
            <p:cNvSpPr>
              <a:spLocks noChangeArrowheads="1"/>
            </p:cNvSpPr>
            <p:nvPr/>
          </p:nvSpPr>
          <p:spPr bwMode="auto">
            <a:xfrm>
              <a:off x="5205" y="2130"/>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6" name="AutoShape 180"/>
            <p:cNvSpPr>
              <a:spLocks noChangeArrowheads="1"/>
            </p:cNvSpPr>
            <p:nvPr/>
          </p:nvSpPr>
          <p:spPr bwMode="auto">
            <a:xfrm>
              <a:off x="3189" y="815"/>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7" name="Oval 181"/>
            <p:cNvSpPr>
              <a:spLocks noChangeArrowheads="1"/>
            </p:cNvSpPr>
            <p:nvPr/>
          </p:nvSpPr>
          <p:spPr bwMode="auto">
            <a:xfrm>
              <a:off x="2336" y="2951"/>
              <a:ext cx="889" cy="816"/>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grpSp>
      <p:sp>
        <p:nvSpPr>
          <p:cNvPr id="680118" name="Rectangle 182"/>
          <p:cNvSpPr>
            <a:spLocks noGrp="1" noChangeArrowheads="1"/>
          </p:cNvSpPr>
          <p:nvPr>
            <p:ph type="title"/>
          </p:nvPr>
        </p:nvSpPr>
        <p:spPr/>
        <p:txBody>
          <a:bodyPr/>
          <a:lstStyle/>
          <a:p>
            <a:r>
              <a:rPr lang="en-GB"/>
              <a:t>VO concept</a:t>
            </a:r>
            <a:endParaRPr lang="el-GR"/>
          </a:p>
        </p:txBody>
      </p:sp>
      <p:sp>
        <p:nvSpPr>
          <p:cNvPr id="680119" name="Rectangle 183"/>
          <p:cNvSpPr>
            <a:spLocks noGrp="1" noChangeArrowheads="1"/>
          </p:cNvSpPr>
          <p:nvPr>
            <p:ph type="body" idx="4294967295"/>
          </p:nvPr>
        </p:nvSpPr>
        <p:spPr>
          <a:xfrm>
            <a:off x="0" y="1289050"/>
            <a:ext cx="3230563" cy="5429250"/>
          </a:xfrm>
          <a:noFill/>
          <a:ln/>
        </p:spPr>
        <p:txBody>
          <a:bodyPr/>
          <a:lstStyle/>
          <a:p>
            <a:pPr>
              <a:lnSpc>
                <a:spcPct val="80000"/>
              </a:lnSpc>
            </a:pPr>
            <a:r>
              <a:rPr lang="en-GB" sz="1700" b="0">
                <a:solidFill>
                  <a:srgbClr val="996633"/>
                </a:solidFill>
              </a:rPr>
              <a:t>gLite middleware runs on each shared resource to provide</a:t>
            </a:r>
          </a:p>
          <a:p>
            <a:pPr lvl="1">
              <a:lnSpc>
                <a:spcPct val="80000"/>
              </a:lnSpc>
            </a:pPr>
            <a:r>
              <a:rPr lang="en-GB" sz="1600" b="1">
                <a:solidFill>
                  <a:srgbClr val="996633"/>
                </a:solidFill>
              </a:rPr>
              <a:t>Data services</a:t>
            </a:r>
          </a:p>
          <a:p>
            <a:pPr lvl="1">
              <a:lnSpc>
                <a:spcPct val="80000"/>
              </a:lnSpc>
            </a:pPr>
            <a:r>
              <a:rPr lang="en-GB" sz="1600" b="1">
                <a:solidFill>
                  <a:srgbClr val="996633"/>
                </a:solidFill>
              </a:rPr>
              <a:t>Computation services </a:t>
            </a:r>
          </a:p>
          <a:p>
            <a:pPr lvl="1">
              <a:lnSpc>
                <a:spcPct val="80000"/>
              </a:lnSpc>
            </a:pPr>
            <a:r>
              <a:rPr lang="en-GB" sz="1600" b="1">
                <a:solidFill>
                  <a:srgbClr val="996633"/>
                </a:solidFill>
              </a:rPr>
              <a:t>Security service</a:t>
            </a:r>
            <a:r>
              <a:rPr lang="en-GB" sz="1600" b="1">
                <a:solidFill>
                  <a:srgbClr val="FF6600"/>
                </a:solidFill>
              </a:rPr>
              <a:t> </a:t>
            </a:r>
          </a:p>
          <a:p>
            <a:pPr lvl="1">
              <a:lnSpc>
                <a:spcPct val="80000"/>
              </a:lnSpc>
            </a:pPr>
            <a:endParaRPr lang="en-GB" sz="1600" b="1">
              <a:solidFill>
                <a:srgbClr val="FF6600"/>
              </a:solidFill>
            </a:endParaRPr>
          </a:p>
          <a:p>
            <a:pPr>
              <a:lnSpc>
                <a:spcPct val="80000"/>
              </a:lnSpc>
            </a:pPr>
            <a:r>
              <a:rPr lang="en-GB" sz="1700" b="0">
                <a:solidFill>
                  <a:srgbClr val="FF6600"/>
                </a:solidFill>
              </a:rPr>
              <a:t>Resources and users form Virtual organisations: </a:t>
            </a:r>
            <a:br>
              <a:rPr lang="en-GB" sz="1700" b="0">
                <a:solidFill>
                  <a:srgbClr val="FF6600"/>
                </a:solidFill>
              </a:rPr>
            </a:br>
            <a:r>
              <a:rPr lang="en-GB" sz="1700" b="0">
                <a:solidFill>
                  <a:srgbClr val="FF6600"/>
                </a:solidFill>
              </a:rPr>
              <a:t>basis for collaboration</a:t>
            </a:r>
          </a:p>
          <a:p>
            <a:pPr>
              <a:lnSpc>
                <a:spcPct val="80000"/>
              </a:lnSpc>
            </a:pPr>
            <a:endParaRPr lang="en-GB" sz="1700" b="0">
              <a:solidFill>
                <a:schemeClr val="tx2"/>
              </a:solidFill>
            </a:endParaRPr>
          </a:p>
          <a:p>
            <a:pPr>
              <a:lnSpc>
                <a:spcPct val="80000"/>
              </a:lnSpc>
            </a:pPr>
            <a:r>
              <a:rPr lang="en-GB" sz="1700" b="0">
                <a:solidFill>
                  <a:srgbClr val="006600"/>
                </a:solidFill>
              </a:rPr>
              <a:t>Distributed services (both people and middleware) enable the grid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01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01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01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01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011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80110"/>
                                        </p:tgtEl>
                                        <p:attrNameLst>
                                          <p:attrName>style.visibility</p:attrName>
                                        </p:attrNameLst>
                                      </p:cBhvr>
                                      <p:to>
                                        <p:strVal val="visible"/>
                                      </p:to>
                                    </p:set>
                                  </p:childTnLst>
                                </p:cTn>
                              </p:par>
                              <p:par>
                                <p:cTn id="25" presetID="1" presetClass="entr" presetSubtype="0" fill="hold" nodeType="withEffect">
                                  <p:stCondLst>
                                    <p:cond delay="1000"/>
                                  </p:stCondLst>
                                  <p:childTnLst>
                                    <p:set>
                                      <p:cBhvr>
                                        <p:cTn id="26" dur="1" fill="hold">
                                          <p:stCondLst>
                                            <p:cond delay="0"/>
                                          </p:stCondLst>
                                        </p:cTn>
                                        <p:tgtEl>
                                          <p:spTgt spid="6799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801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p:txBody>
          <a:bodyPr/>
          <a:lstStyle/>
          <a:p>
            <a:r>
              <a:rPr lang="en-US"/>
              <a:t>Virtual Organizations</a:t>
            </a:r>
            <a:endParaRPr lang="el-GR"/>
          </a:p>
        </p:txBody>
      </p:sp>
      <p:sp>
        <p:nvSpPr>
          <p:cNvPr id="681987" name="Rectangle 3"/>
          <p:cNvSpPr>
            <a:spLocks noGrp="1" noChangeArrowheads="1"/>
          </p:cNvSpPr>
          <p:nvPr>
            <p:ph type="body" idx="1"/>
          </p:nvPr>
        </p:nvSpPr>
        <p:spPr>
          <a:xfrm>
            <a:off x="395288" y="955675"/>
            <a:ext cx="8424862" cy="5256213"/>
          </a:xfrm>
        </p:spPr>
        <p:txBody>
          <a:bodyPr/>
          <a:lstStyle/>
          <a:p>
            <a:r>
              <a:rPr lang="en-US" sz="2000">
                <a:solidFill>
                  <a:schemeClr val="hlink"/>
                </a:solidFill>
              </a:rPr>
              <a:t>Virtual Organization</a:t>
            </a:r>
          </a:p>
          <a:p>
            <a:pPr>
              <a:buFontTx/>
              <a:buNone/>
            </a:pPr>
            <a:r>
              <a:rPr lang="en-US" sz="2000"/>
              <a:t>	“A set of individuals and / or institutions defined by highly controlled sharing rules, with resource providers and consumers defining clearly and carefully just what is shared, who is allowed to share and the conditions under which sharing occurs”</a:t>
            </a:r>
          </a:p>
          <a:p>
            <a:pPr>
              <a:buFontTx/>
              <a:buNone/>
            </a:pPr>
            <a:r>
              <a:rPr lang="en-US" sz="2000"/>
              <a:t>	</a:t>
            </a:r>
            <a:r>
              <a:rPr lang="en-US" sz="2000" i="1"/>
              <a:t>Ian Foster</a:t>
            </a:r>
            <a:r>
              <a:rPr lang="en-US" sz="2000"/>
              <a:t>   </a:t>
            </a:r>
          </a:p>
          <a:p>
            <a:pPr>
              <a:buFontTx/>
              <a:buNone/>
            </a:pPr>
            <a:endParaRPr lang="en-US" sz="2000"/>
          </a:p>
          <a:p>
            <a:r>
              <a:rPr lang="en-US" sz="2000"/>
              <a:t>Abstract entities grouping users, institutions and resources in the same administrative domain  </a:t>
            </a:r>
            <a:endParaRPr lang="el-GR" sz="2000"/>
          </a:p>
          <a:p>
            <a:pPr>
              <a:buFont typeface="Wingdings" pitchFamily="2" charset="2"/>
              <a:buChar char="Ä"/>
            </a:pPr>
            <a:endParaRPr lang="en-US" sz="2000"/>
          </a:p>
          <a:p>
            <a:pPr>
              <a:buFont typeface="Wingdings" pitchFamily="2" charset="2"/>
              <a:buChar char="Ä"/>
            </a:pPr>
            <a:r>
              <a:rPr lang="en-US" sz="2000">
                <a:sym typeface="Wingdings" pitchFamily="2" charset="2"/>
              </a:rPr>
              <a:t>What is going to be shared ?</a:t>
            </a:r>
            <a:r>
              <a:rPr lang="el-GR" sz="2000">
                <a:sym typeface="Wingdings" pitchFamily="2" charset="2"/>
              </a:rPr>
              <a:t> </a:t>
            </a:r>
            <a:endParaRPr lang="en-US" sz="2000">
              <a:sym typeface="Wingdings" pitchFamily="2" charset="2"/>
            </a:endParaRPr>
          </a:p>
          <a:p>
            <a:pPr>
              <a:buFont typeface="Wingdings" pitchFamily="2" charset="2"/>
              <a:buNone/>
            </a:pPr>
            <a:r>
              <a:rPr lang="el-GR" sz="2000"/>
              <a:t>		 </a:t>
            </a:r>
            <a:r>
              <a:rPr lang="el-GR" sz="2000">
                <a:solidFill>
                  <a:srgbClr val="000099"/>
                </a:solidFill>
                <a:sym typeface="Wingdings" pitchFamily="2" charset="2"/>
              </a:rPr>
              <a:t></a:t>
            </a:r>
            <a:r>
              <a:rPr lang="el-GR" sz="2000">
                <a:sym typeface="Wingdings" pitchFamily="2" charset="2"/>
              </a:rPr>
              <a:t> </a:t>
            </a:r>
            <a:r>
              <a:rPr lang="en-US" sz="2000">
                <a:sym typeface="Wingdings" pitchFamily="2" charset="2"/>
              </a:rPr>
              <a:t>resources 			</a:t>
            </a:r>
            <a:r>
              <a:rPr lang="el-GR" sz="2000">
                <a:solidFill>
                  <a:srgbClr val="000099"/>
                </a:solidFill>
                <a:sym typeface="Wingdings" pitchFamily="2" charset="2"/>
              </a:rPr>
              <a:t></a:t>
            </a:r>
            <a:r>
              <a:rPr lang="el-GR" sz="2000"/>
              <a:t> </a:t>
            </a:r>
            <a:r>
              <a:rPr lang="en-US" sz="2000"/>
              <a:t>licenses</a:t>
            </a:r>
            <a:endParaRPr lang="el-GR" sz="2000"/>
          </a:p>
          <a:p>
            <a:pPr>
              <a:buFontTx/>
              <a:buNone/>
            </a:pPr>
            <a:r>
              <a:rPr lang="el-GR" sz="2000">
                <a:sym typeface="Wingdings" pitchFamily="2" charset="2"/>
              </a:rPr>
              <a:t>		 </a:t>
            </a:r>
            <a:r>
              <a:rPr lang="el-GR" sz="2000">
                <a:solidFill>
                  <a:srgbClr val="000099"/>
                </a:solidFill>
                <a:sym typeface="Wingdings" pitchFamily="2" charset="2"/>
              </a:rPr>
              <a:t></a:t>
            </a:r>
            <a:r>
              <a:rPr lang="el-GR" sz="2000"/>
              <a:t> </a:t>
            </a:r>
            <a:r>
              <a:rPr lang="en-US" sz="2000"/>
              <a:t>software</a:t>
            </a:r>
            <a:r>
              <a:rPr lang="el-GR" sz="2000"/>
              <a:t>			</a:t>
            </a:r>
            <a:r>
              <a:rPr lang="el-GR" sz="2000">
                <a:solidFill>
                  <a:srgbClr val="000099"/>
                </a:solidFill>
                <a:sym typeface="Wingdings" pitchFamily="2" charset="2"/>
              </a:rPr>
              <a:t></a:t>
            </a:r>
            <a:r>
              <a:rPr lang="el-GR" sz="2000"/>
              <a:t> services</a:t>
            </a:r>
          </a:p>
          <a:p>
            <a:pPr>
              <a:buFontTx/>
              <a:buNone/>
            </a:pPr>
            <a:r>
              <a:rPr lang="el-GR" sz="2000">
                <a:sym typeface="Wingdings" pitchFamily="2" charset="2"/>
              </a:rPr>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sym typeface="Wingdings" pitchFamily="2" charset="2"/>
              </a:rPr>
              <a:t>special equipment</a:t>
            </a:r>
            <a:r>
              <a:rPr lang="el-GR" sz="2000"/>
              <a:t> </a:t>
            </a:r>
            <a:r>
              <a:rPr lang="en-US" sz="2000"/>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t>Internet bandwidth</a:t>
            </a:r>
            <a:endParaRPr lang="el-GR" sz="2000"/>
          </a:p>
          <a:p>
            <a:pPr>
              <a:buFontTx/>
              <a:buNone/>
            </a:pPr>
            <a:endParaRPr lang="el-GR" sz="2000" b="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r>
              <a:rPr lang="en-US"/>
              <a:t>Virtual Organizations </a:t>
            </a:r>
            <a:r>
              <a:rPr lang="el-GR"/>
              <a:t>(</a:t>
            </a:r>
            <a:r>
              <a:rPr lang="en-US"/>
              <a:t>VOs)</a:t>
            </a:r>
            <a:endParaRPr lang="el-GR"/>
          </a:p>
        </p:txBody>
      </p:sp>
      <p:sp>
        <p:nvSpPr>
          <p:cNvPr id="684035" name="Rectangle 3"/>
          <p:cNvSpPr>
            <a:spLocks noGrp="1" noChangeArrowheads="1"/>
          </p:cNvSpPr>
          <p:nvPr>
            <p:ph type="body" idx="1"/>
          </p:nvPr>
        </p:nvSpPr>
        <p:spPr>
          <a:xfrm>
            <a:off x="357188" y="1028700"/>
            <a:ext cx="8610600" cy="5346700"/>
          </a:xfrm>
        </p:spPr>
        <p:txBody>
          <a:bodyPr/>
          <a:lstStyle/>
          <a:p>
            <a:pPr>
              <a:lnSpc>
                <a:spcPct val="90000"/>
              </a:lnSpc>
            </a:pPr>
            <a:r>
              <a:rPr lang="en-US" sz="2000" b="0"/>
              <a:t>Astrophysics, astro-particle physics</a:t>
            </a:r>
          </a:p>
          <a:p>
            <a:pPr>
              <a:lnSpc>
                <a:spcPct val="90000"/>
              </a:lnSpc>
            </a:pPr>
            <a:r>
              <a:rPr lang="en-US" sz="2000" b="0"/>
              <a:t>Biomedical and Bioinformatic Applications</a:t>
            </a:r>
          </a:p>
          <a:p>
            <a:pPr>
              <a:lnSpc>
                <a:spcPct val="90000"/>
              </a:lnSpc>
            </a:pPr>
            <a:r>
              <a:rPr lang="en-US" sz="2000" b="0"/>
              <a:t>Computational chemistry</a:t>
            </a:r>
          </a:p>
          <a:p>
            <a:pPr>
              <a:lnSpc>
                <a:spcPct val="90000"/>
              </a:lnSpc>
            </a:pPr>
            <a:r>
              <a:rPr lang="en-US" sz="2000" b="0"/>
              <a:t>Earth sciences</a:t>
            </a:r>
          </a:p>
          <a:p>
            <a:pPr>
              <a:lnSpc>
                <a:spcPct val="90000"/>
              </a:lnSpc>
            </a:pPr>
            <a:r>
              <a:rPr lang="en-US" sz="2000" b="0"/>
              <a:t>Finance</a:t>
            </a:r>
          </a:p>
          <a:p>
            <a:pPr>
              <a:lnSpc>
                <a:spcPct val="90000"/>
              </a:lnSpc>
            </a:pPr>
            <a:r>
              <a:rPr lang="en-US" sz="2000" b="0"/>
              <a:t>Fusion</a:t>
            </a:r>
          </a:p>
          <a:p>
            <a:pPr>
              <a:lnSpc>
                <a:spcPct val="90000"/>
              </a:lnSpc>
            </a:pPr>
            <a:r>
              <a:rPr lang="en-US" sz="2000" b="0"/>
              <a:t>Geophysics</a:t>
            </a:r>
          </a:p>
          <a:p>
            <a:pPr>
              <a:lnSpc>
                <a:spcPct val="90000"/>
              </a:lnSpc>
            </a:pPr>
            <a:r>
              <a:rPr lang="en-US" sz="2000" b="0"/>
              <a:t>High-energy physics</a:t>
            </a:r>
          </a:p>
          <a:p>
            <a:pPr>
              <a:lnSpc>
                <a:spcPct val="90000"/>
              </a:lnSpc>
            </a:pPr>
            <a:r>
              <a:rPr lang="en-US" sz="2000" b="0"/>
              <a:t>Infrastructure</a:t>
            </a:r>
          </a:p>
          <a:p>
            <a:pPr>
              <a:lnSpc>
                <a:spcPct val="90000"/>
              </a:lnSpc>
            </a:pPr>
            <a:r>
              <a:rPr lang="en-US" sz="2000" b="0"/>
              <a:t>Other …</a:t>
            </a:r>
          </a:p>
          <a:p>
            <a:pPr>
              <a:lnSpc>
                <a:spcPct val="90000"/>
              </a:lnSpc>
            </a:pPr>
            <a:endParaRPr lang="en-US" sz="2000" b="0"/>
          </a:p>
          <a:p>
            <a:pPr>
              <a:lnSpc>
                <a:spcPct val="90000"/>
              </a:lnSpc>
            </a:pPr>
            <a:r>
              <a:rPr lang="en-US" sz="2000" b="0"/>
              <a:t>Our regional VO: SEE</a:t>
            </a:r>
          </a:p>
          <a:p>
            <a:pPr>
              <a:lnSpc>
                <a:spcPct val="90000"/>
              </a:lnSpc>
            </a:pPr>
            <a:r>
              <a:rPr lang="en-US" sz="2000" b="0"/>
              <a:t>VO for trainings : hgdemo</a:t>
            </a:r>
          </a:p>
          <a:p>
            <a:pPr>
              <a:lnSpc>
                <a:spcPct val="90000"/>
              </a:lnSpc>
            </a:pPr>
            <a:endParaRPr lang="en-US" sz="1700" b="0"/>
          </a:p>
          <a:p>
            <a:pPr>
              <a:lnSpc>
                <a:spcPct val="90000"/>
              </a:lnSpc>
            </a:pPr>
            <a:r>
              <a:rPr lang="en-US" sz="1700"/>
              <a:t>List of existing VOs</a:t>
            </a:r>
          </a:p>
          <a:p>
            <a:pPr lvl="1">
              <a:lnSpc>
                <a:spcPct val="90000"/>
              </a:lnSpc>
            </a:pPr>
            <a:r>
              <a:rPr lang="en-US" sz="1900">
                <a:hlinkClick r:id="rId2"/>
              </a:rPr>
              <a:t>http://cic.gridops.org/index.php?section=home&amp;page=volist#1</a:t>
            </a:r>
            <a:r>
              <a:rPr lang="en-US" sz="1900"/>
              <a:t> </a:t>
            </a:r>
            <a:endParaRPr lang="en-US" sz="1900">
              <a:sym typeface="Wingdings 3" pitchFamily="18" charset="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4C89B71-F0AD-4931-9267-B89502CC8730}"/>
                                            </p:graphicEl>
                                          </p:spTgt>
                                        </p:tgtEl>
                                        <p:attrNameLst>
                                          <p:attrName>style.visibility</p:attrName>
                                        </p:attrNameLst>
                                      </p:cBhvr>
                                      <p:to>
                                        <p:strVal val="visible"/>
                                      </p:to>
                                    </p:set>
                                    <p:animEffect transition="in" filter="fade">
                                      <p:cBhvr>
                                        <p:cTn id="7" dur="2000"/>
                                        <p:tgtEl>
                                          <p:spTgt spid="4">
                                            <p:graphicEl>
                                              <a:dgm id="{34C89B71-F0AD-4931-9267-B89502CC873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DCFB129E-4780-4784-B1E9-F57EB08B9221}"/>
                                            </p:graphicEl>
                                          </p:spTgt>
                                        </p:tgtEl>
                                        <p:attrNameLst>
                                          <p:attrName>style.visibility</p:attrName>
                                        </p:attrNameLst>
                                      </p:cBhvr>
                                      <p:to>
                                        <p:strVal val="visible"/>
                                      </p:to>
                                    </p:set>
                                    <p:animEffect transition="in" filter="fade">
                                      <p:cBhvr>
                                        <p:cTn id="12" dur="2000"/>
                                        <p:tgtEl>
                                          <p:spTgt spid="4">
                                            <p:graphicEl>
                                              <a:dgm id="{DCFB129E-4780-4784-B1E9-F57EB08B922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BF7448E3-A93C-45DA-8438-F5E5FA579931}"/>
                                            </p:graphicEl>
                                          </p:spTgt>
                                        </p:tgtEl>
                                        <p:attrNameLst>
                                          <p:attrName>style.visibility</p:attrName>
                                        </p:attrNameLst>
                                      </p:cBhvr>
                                      <p:to>
                                        <p:strVal val="visible"/>
                                      </p:to>
                                    </p:set>
                                    <p:animEffect transition="in" filter="fade">
                                      <p:cBhvr>
                                        <p:cTn id="17" dur="2000"/>
                                        <p:tgtEl>
                                          <p:spTgt spid="4">
                                            <p:graphicEl>
                                              <a:dgm id="{BF7448E3-A93C-45DA-8438-F5E5FA57993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BC0E5463-0EFB-415F-B171-228E9D9AE01D}"/>
                                            </p:graphicEl>
                                          </p:spTgt>
                                        </p:tgtEl>
                                        <p:attrNameLst>
                                          <p:attrName>style.visibility</p:attrName>
                                        </p:attrNameLst>
                                      </p:cBhvr>
                                      <p:to>
                                        <p:strVal val="visible"/>
                                      </p:to>
                                    </p:set>
                                    <p:animEffect transition="in" filter="fade">
                                      <p:cBhvr>
                                        <p:cTn id="22" dur="2000"/>
                                        <p:tgtEl>
                                          <p:spTgt spid="4">
                                            <p:graphicEl>
                                              <a:dgm id="{BC0E5463-0EFB-415F-B171-228E9D9AE01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p:txBody>
          <a:bodyPr/>
          <a:lstStyle/>
          <a:p>
            <a:r>
              <a:rPr lang="en-US"/>
              <a:t>LHC Data Challenge</a:t>
            </a:r>
            <a:endParaRPr lang="el-GR"/>
          </a:p>
        </p:txBody>
      </p:sp>
      <p:pic>
        <p:nvPicPr>
          <p:cNvPr id="674819" name="Picture 3" descr="prima"/>
          <p:cNvPicPr>
            <a:picLocks noGrp="1" noChangeAspect="1" noChangeArrowheads="1"/>
          </p:cNvPicPr>
          <p:nvPr>
            <p:ph sz="half" idx="1"/>
          </p:nvPr>
        </p:nvPicPr>
        <p:blipFill>
          <a:blip r:embed="rId2" cstate="print"/>
          <a:srcRect/>
          <a:stretch>
            <a:fillRect/>
          </a:stretch>
        </p:blipFill>
        <p:spPr>
          <a:xfrm>
            <a:off x="715963" y="1785938"/>
            <a:ext cx="5173662" cy="1701800"/>
          </a:xfrm>
          <a:noFill/>
          <a:ln/>
        </p:spPr>
      </p:pic>
      <p:pic>
        <p:nvPicPr>
          <p:cNvPr id="674820" name="Picture 4" descr="dopo"/>
          <p:cNvPicPr>
            <a:picLocks noGrp="1" noChangeAspect="1" noChangeArrowheads="1"/>
          </p:cNvPicPr>
          <p:nvPr>
            <p:ph sz="half" idx="2"/>
          </p:nvPr>
        </p:nvPicPr>
        <p:blipFill>
          <a:blip r:embed="rId3" cstate="print"/>
          <a:srcRect/>
          <a:stretch>
            <a:fillRect/>
          </a:stretch>
        </p:blipFill>
        <p:spPr>
          <a:xfrm>
            <a:off x="695325" y="4603750"/>
            <a:ext cx="5256213" cy="1651000"/>
          </a:xfrm>
          <a:noFill/>
          <a:ln/>
        </p:spPr>
      </p:pic>
      <p:sp>
        <p:nvSpPr>
          <p:cNvPr id="674821" name="Text Box 5"/>
          <p:cNvSpPr txBox="1">
            <a:spLocks noChangeArrowheads="1"/>
          </p:cNvSpPr>
          <p:nvPr/>
        </p:nvSpPr>
        <p:spPr bwMode="auto">
          <a:xfrm>
            <a:off x="755650" y="1412875"/>
            <a:ext cx="5265738" cy="366713"/>
          </a:xfrm>
          <a:prstGeom prst="rect">
            <a:avLst/>
          </a:prstGeom>
          <a:noFill/>
          <a:ln w="9525" algn="ctr">
            <a:noFill/>
            <a:miter lim="800000"/>
            <a:headEnd/>
            <a:tailEnd/>
          </a:ln>
          <a:effectLst/>
        </p:spPr>
        <p:txBody>
          <a:bodyPr>
            <a:spAutoFit/>
          </a:bodyPr>
          <a:lstStyle/>
          <a:p>
            <a:pPr>
              <a:spcBef>
                <a:spcPct val="50000"/>
              </a:spcBef>
              <a:buClrTx/>
              <a:buFontTx/>
              <a:buNone/>
            </a:pPr>
            <a:r>
              <a:rPr lang="en-US" b="1">
                <a:solidFill>
                  <a:srgbClr val="000099"/>
                </a:solidFill>
              </a:rPr>
              <a:t>Starting from this event</a:t>
            </a:r>
            <a:r>
              <a:rPr lang="en-US" b="1" i="1">
                <a:solidFill>
                  <a:srgbClr val="003399"/>
                </a:solidFill>
              </a:rPr>
              <a:t> </a:t>
            </a:r>
            <a:r>
              <a:rPr lang="en-US" b="1">
                <a:solidFill>
                  <a:srgbClr val="000099"/>
                </a:solidFill>
              </a:rPr>
              <a:t>(particle collision)</a:t>
            </a:r>
            <a:r>
              <a:rPr lang="el-GR" b="1">
                <a:solidFill>
                  <a:srgbClr val="000099"/>
                </a:solidFill>
              </a:rPr>
              <a:t> …</a:t>
            </a:r>
          </a:p>
        </p:txBody>
      </p:sp>
      <p:sp>
        <p:nvSpPr>
          <p:cNvPr id="674822" name="Text Box 6"/>
          <p:cNvSpPr txBox="1">
            <a:spLocks noChangeArrowheads="1"/>
          </p:cNvSpPr>
          <p:nvPr/>
        </p:nvSpPr>
        <p:spPr bwMode="auto">
          <a:xfrm>
            <a:off x="812800" y="4132263"/>
            <a:ext cx="4824413" cy="366712"/>
          </a:xfrm>
          <a:prstGeom prst="rect">
            <a:avLst/>
          </a:prstGeom>
          <a:noFill/>
          <a:ln w="9525" algn="ctr">
            <a:noFill/>
            <a:miter lim="800000"/>
            <a:headEnd/>
            <a:tailEnd/>
          </a:ln>
          <a:effectLst/>
        </p:spPr>
        <p:txBody>
          <a:bodyPr>
            <a:spAutoFit/>
          </a:bodyPr>
          <a:lstStyle/>
          <a:p>
            <a:pPr>
              <a:spcBef>
                <a:spcPct val="0"/>
              </a:spcBef>
              <a:buClrTx/>
              <a:buFontTx/>
              <a:buNone/>
            </a:pPr>
            <a:r>
              <a:rPr lang="en-US" b="1">
                <a:solidFill>
                  <a:srgbClr val="000099"/>
                </a:solidFill>
              </a:rPr>
              <a:t>You are looking for this “signature”…</a:t>
            </a:r>
            <a:endParaRPr lang="el-GR" sz="2000" b="1">
              <a:solidFill>
                <a:srgbClr val="000099"/>
              </a:solidFill>
              <a:cs typeface="Arial" charset="0"/>
            </a:endParaRPr>
          </a:p>
        </p:txBody>
      </p:sp>
      <p:sp>
        <p:nvSpPr>
          <p:cNvPr id="674823" name="Text Box 7"/>
          <p:cNvSpPr txBox="1">
            <a:spLocks noChangeArrowheads="1"/>
          </p:cNvSpPr>
          <p:nvPr/>
        </p:nvSpPr>
        <p:spPr bwMode="auto">
          <a:xfrm>
            <a:off x="6300788" y="1484313"/>
            <a:ext cx="2447925" cy="2292350"/>
          </a:xfrm>
          <a:prstGeom prst="rect">
            <a:avLst/>
          </a:prstGeom>
          <a:solidFill>
            <a:srgbClr val="CCCCFF"/>
          </a:solidFill>
          <a:ln w="9525" algn="ctr">
            <a:solidFill>
              <a:srgbClr val="000099"/>
            </a:solidFill>
            <a:miter lim="800000"/>
            <a:headEnd/>
            <a:tailEnd/>
          </a:ln>
          <a:effectLst>
            <a:outerShdw dist="107763" dir="2700000" algn="ctr" rotWithShape="0">
              <a:schemeClr val="bg2">
                <a:alpha val="50000"/>
              </a:schemeClr>
            </a:outerShdw>
          </a:effectLst>
        </p:spPr>
        <p:txBody>
          <a:bodyPr>
            <a:spAutoFit/>
          </a:bodyPr>
          <a:lstStyle/>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Collection</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Storage</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Processing</a:t>
            </a:r>
            <a:endParaRPr lang="el-GR" sz="2400">
              <a:solidFill>
                <a:schemeClr val="tx1"/>
              </a:solidFill>
              <a:cs typeface="Arial" charset="0"/>
            </a:endParaRPr>
          </a:p>
        </p:txBody>
      </p:sp>
      <p:sp>
        <p:nvSpPr>
          <p:cNvPr id="674824" name="Text Box 8"/>
          <p:cNvSpPr txBox="1">
            <a:spLocks noChangeArrowheads="1"/>
          </p:cNvSpPr>
          <p:nvPr/>
        </p:nvSpPr>
        <p:spPr bwMode="auto">
          <a:xfrm>
            <a:off x="6227763" y="4508500"/>
            <a:ext cx="2736850" cy="1984375"/>
          </a:xfrm>
          <a:prstGeom prst="rect">
            <a:avLst/>
          </a:prstGeom>
          <a:noFill/>
          <a:ln w="19050">
            <a:solidFill>
              <a:srgbClr val="FF9900"/>
            </a:solidFill>
            <a:miter lim="800000"/>
            <a:headEnd/>
            <a:tailEnd/>
          </a:ln>
          <a:effectLst/>
        </p:spPr>
        <p:txBody>
          <a:bodyPr>
            <a:spAutoFit/>
          </a:bodyPr>
          <a:lstStyle/>
          <a:p>
            <a:r>
              <a:rPr lang="en-US" sz="1400" b="1" i="1">
                <a:solidFill>
                  <a:schemeClr val="hlink"/>
                </a:solidFill>
              </a:rPr>
              <a:t>Selectivity: 1 in 1013 </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Like looking for 1 person in a thousand world populations!</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Or for a needle in 20 million haystacks!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4822"/>
                                        </p:tgtEl>
                                        <p:attrNameLst>
                                          <p:attrName>style.visibility</p:attrName>
                                        </p:attrNameLst>
                                      </p:cBhvr>
                                      <p:to>
                                        <p:strVal val="visible"/>
                                      </p:to>
                                    </p:set>
                                    <p:animEffect transition="in" filter="fade">
                                      <p:cBhvr>
                                        <p:cTn id="7" dur="2000"/>
                                        <p:tgtEl>
                                          <p:spTgt spid="674822"/>
                                        </p:tgtEl>
                                      </p:cBhvr>
                                    </p:animEffect>
                                  </p:childTnLst>
                                </p:cTn>
                              </p:par>
                              <p:par>
                                <p:cTn id="8" presetID="10" presetClass="entr" presetSubtype="0" fill="hold" nodeType="withEffect">
                                  <p:stCondLst>
                                    <p:cond delay="0"/>
                                  </p:stCondLst>
                                  <p:childTnLst>
                                    <p:set>
                                      <p:cBhvr>
                                        <p:cTn id="9" dur="1" fill="hold">
                                          <p:stCondLst>
                                            <p:cond delay="0"/>
                                          </p:stCondLst>
                                        </p:cTn>
                                        <p:tgtEl>
                                          <p:spTgt spid="674820"/>
                                        </p:tgtEl>
                                        <p:attrNameLst>
                                          <p:attrName>style.visibility</p:attrName>
                                        </p:attrNameLst>
                                      </p:cBhvr>
                                      <p:to>
                                        <p:strVal val="visible"/>
                                      </p:to>
                                    </p:set>
                                    <p:animEffect transition="in" filter="fade">
                                      <p:cBhvr>
                                        <p:cTn id="10" dur="2000"/>
                                        <p:tgtEl>
                                          <p:spTgt spid="6748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74823"/>
                                        </p:tgtEl>
                                        <p:attrNameLst>
                                          <p:attrName>style.visibility</p:attrName>
                                        </p:attrNameLst>
                                      </p:cBhvr>
                                      <p:to>
                                        <p:strVal val="visible"/>
                                      </p:to>
                                    </p:set>
                                    <p:anim calcmode="lin" valueType="num">
                                      <p:cBhvr additive="base">
                                        <p:cTn id="15" dur="500" fill="hold"/>
                                        <p:tgtEl>
                                          <p:spTgt spid="674823"/>
                                        </p:tgtEl>
                                        <p:attrNameLst>
                                          <p:attrName>ppt_x</p:attrName>
                                        </p:attrNameLst>
                                      </p:cBhvr>
                                      <p:tavLst>
                                        <p:tav tm="0">
                                          <p:val>
                                            <p:strVal val="#ppt_x"/>
                                          </p:val>
                                        </p:tav>
                                        <p:tav tm="100000">
                                          <p:val>
                                            <p:strVal val="#ppt_x"/>
                                          </p:val>
                                        </p:tav>
                                      </p:tavLst>
                                    </p:anim>
                                    <p:anim calcmode="lin" valueType="num">
                                      <p:cBhvr additive="base">
                                        <p:cTn id="16" dur="500" fill="hold"/>
                                        <p:tgtEl>
                                          <p:spTgt spid="67482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grpId="0" nodeType="clickEffect">
                                  <p:stCondLst>
                                    <p:cond delay="0"/>
                                  </p:stCondLst>
                                  <p:childTnLst>
                                    <p:set>
                                      <p:cBhvr>
                                        <p:cTn id="20" dur="1" fill="hold">
                                          <p:stCondLst>
                                            <p:cond delay="0"/>
                                          </p:stCondLst>
                                        </p:cTn>
                                        <p:tgtEl>
                                          <p:spTgt spid="674824"/>
                                        </p:tgtEl>
                                        <p:attrNameLst>
                                          <p:attrName>style.visibility</p:attrName>
                                        </p:attrNameLst>
                                      </p:cBhvr>
                                      <p:to>
                                        <p:strVal val="visible"/>
                                      </p:to>
                                    </p:set>
                                    <p:anim calcmode="lin" valueType="num">
                                      <p:cBhvr additive="base">
                                        <p:cTn id="21" dur="500" fill="hold"/>
                                        <p:tgtEl>
                                          <p:spTgt spid="674824"/>
                                        </p:tgtEl>
                                        <p:attrNameLst>
                                          <p:attrName>ppt_x</p:attrName>
                                        </p:attrNameLst>
                                      </p:cBhvr>
                                      <p:tavLst>
                                        <p:tav tm="0">
                                          <p:val>
                                            <p:strVal val="0-#ppt_w/2"/>
                                          </p:val>
                                        </p:tav>
                                        <p:tav tm="100000">
                                          <p:val>
                                            <p:strVal val="#ppt_x"/>
                                          </p:val>
                                        </p:tav>
                                      </p:tavLst>
                                    </p:anim>
                                    <p:anim calcmode="lin" valueType="num">
                                      <p:cBhvr additive="base">
                                        <p:cTn id="22" dur="500" fill="hold"/>
                                        <p:tgtEl>
                                          <p:spTgt spid="6748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4822" grpId="0"/>
      <p:bldP spid="674823" grpId="0" animBg="1"/>
      <p:bldP spid="674824"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9388" y="1268413"/>
            <a:ext cx="6678612" cy="5113337"/>
            <a:chOff x="384" y="1279"/>
            <a:chExt cx="4752" cy="2683"/>
          </a:xfrm>
        </p:grpSpPr>
        <p:pic>
          <p:nvPicPr>
            <p:cNvPr id="675843" name="Picture 3"/>
            <p:cNvPicPr>
              <a:picLocks noChangeAspect="1" noChangeArrowheads="1"/>
            </p:cNvPicPr>
            <p:nvPr/>
          </p:nvPicPr>
          <p:blipFill>
            <a:blip r:embed="rId3" cstate="print"/>
            <a:srcRect/>
            <a:stretch>
              <a:fillRect/>
            </a:stretch>
          </p:blipFill>
          <p:spPr bwMode="auto">
            <a:xfrm>
              <a:off x="384" y="1279"/>
              <a:ext cx="2208" cy="1385"/>
            </a:xfrm>
            <a:prstGeom prst="rect">
              <a:avLst/>
            </a:prstGeom>
            <a:noFill/>
            <a:ln w="9525">
              <a:noFill/>
              <a:miter lim="800000"/>
              <a:headEnd/>
              <a:tailEnd/>
            </a:ln>
            <a:effectLst/>
          </p:spPr>
        </p:pic>
        <p:pic>
          <p:nvPicPr>
            <p:cNvPr id="675844" name="Picture 4"/>
            <p:cNvPicPr>
              <a:picLocks noChangeAspect="1" noChangeArrowheads="1"/>
            </p:cNvPicPr>
            <p:nvPr/>
          </p:nvPicPr>
          <p:blipFill>
            <a:blip r:embed="rId4" cstate="print"/>
            <a:srcRect/>
            <a:stretch>
              <a:fillRect/>
            </a:stretch>
          </p:blipFill>
          <p:spPr bwMode="auto">
            <a:xfrm>
              <a:off x="2592" y="1296"/>
              <a:ext cx="2544" cy="1364"/>
            </a:xfrm>
            <a:prstGeom prst="rect">
              <a:avLst/>
            </a:prstGeom>
            <a:noFill/>
            <a:ln w="9525">
              <a:noFill/>
              <a:miter lim="800000"/>
              <a:headEnd/>
              <a:tailEnd/>
            </a:ln>
            <a:effectLst/>
          </p:spPr>
        </p:pic>
        <p:pic>
          <p:nvPicPr>
            <p:cNvPr id="675845" name="Picture 5"/>
            <p:cNvPicPr>
              <a:picLocks noChangeAspect="1" noChangeArrowheads="1"/>
            </p:cNvPicPr>
            <p:nvPr/>
          </p:nvPicPr>
          <p:blipFill>
            <a:blip r:embed="rId5" cstate="print"/>
            <a:srcRect/>
            <a:stretch>
              <a:fillRect/>
            </a:stretch>
          </p:blipFill>
          <p:spPr bwMode="auto">
            <a:xfrm>
              <a:off x="384" y="2592"/>
              <a:ext cx="2640" cy="1344"/>
            </a:xfrm>
            <a:prstGeom prst="rect">
              <a:avLst/>
            </a:prstGeom>
            <a:noFill/>
            <a:ln w="9525">
              <a:noFill/>
              <a:miter lim="800000"/>
              <a:headEnd/>
              <a:tailEnd/>
            </a:ln>
            <a:effectLst/>
          </p:spPr>
        </p:pic>
        <p:pic>
          <p:nvPicPr>
            <p:cNvPr id="675846" name="Picture 6" descr="LHCB"/>
            <p:cNvPicPr>
              <a:picLocks noChangeAspect="1" noChangeArrowheads="1"/>
            </p:cNvPicPr>
            <p:nvPr/>
          </p:nvPicPr>
          <p:blipFill>
            <a:blip r:embed="rId6" cstate="print"/>
            <a:srcRect/>
            <a:stretch>
              <a:fillRect/>
            </a:stretch>
          </p:blipFill>
          <p:spPr bwMode="auto">
            <a:xfrm>
              <a:off x="3024" y="2640"/>
              <a:ext cx="2112" cy="1322"/>
            </a:xfrm>
            <a:prstGeom prst="rect">
              <a:avLst/>
            </a:prstGeom>
            <a:noFill/>
          </p:spPr>
        </p:pic>
      </p:grpSp>
      <p:sp>
        <p:nvSpPr>
          <p:cNvPr id="675847" name="Text Box 7"/>
          <p:cNvSpPr txBox="1">
            <a:spLocks noChangeArrowheads="1"/>
          </p:cNvSpPr>
          <p:nvPr/>
        </p:nvSpPr>
        <p:spPr bwMode="auto">
          <a:xfrm>
            <a:off x="4643438" y="1504950"/>
            <a:ext cx="1270000" cy="420688"/>
          </a:xfrm>
          <a:prstGeom prst="rect">
            <a:avLst/>
          </a:prstGeom>
          <a:noFill/>
          <a:ln w="9525">
            <a:noFill/>
            <a:miter lim="800000"/>
            <a:headEnd/>
            <a:tailEnd/>
          </a:ln>
          <a:effectLst/>
        </p:spPr>
        <p:txBody>
          <a:bodyPr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CMS</a:t>
            </a:r>
          </a:p>
        </p:txBody>
      </p:sp>
      <p:sp>
        <p:nvSpPr>
          <p:cNvPr id="675848" name="Text Box 8"/>
          <p:cNvSpPr txBox="1">
            <a:spLocks noChangeArrowheads="1"/>
          </p:cNvSpPr>
          <p:nvPr/>
        </p:nvSpPr>
        <p:spPr bwMode="auto">
          <a:xfrm>
            <a:off x="1143000" y="1916113"/>
            <a:ext cx="1166813" cy="420687"/>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ATLAS</a:t>
            </a:r>
          </a:p>
        </p:txBody>
      </p:sp>
      <p:sp>
        <p:nvSpPr>
          <p:cNvPr id="675849" name="Text Box 9"/>
          <p:cNvSpPr txBox="1">
            <a:spLocks noChangeArrowheads="1"/>
          </p:cNvSpPr>
          <p:nvPr/>
        </p:nvSpPr>
        <p:spPr bwMode="auto">
          <a:xfrm>
            <a:off x="6084888" y="5876925"/>
            <a:ext cx="946150" cy="420688"/>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LHC</a:t>
            </a:r>
            <a:r>
              <a:rPr lang="en-GB" sz="2400" i="1">
                <a:solidFill>
                  <a:schemeClr val="tx1"/>
                </a:solidFill>
                <a:latin typeface="Times New Roman" pitchFamily="18" charset="0"/>
              </a:rPr>
              <a:t>b</a:t>
            </a:r>
            <a:endParaRPr lang="en-GB" sz="2400">
              <a:solidFill>
                <a:schemeClr val="tx1"/>
              </a:solidFill>
              <a:latin typeface="Times New Roman" pitchFamily="18" charset="0"/>
            </a:endParaRPr>
          </a:p>
        </p:txBody>
      </p:sp>
      <p:pic>
        <p:nvPicPr>
          <p:cNvPr id="675850" name="Picture 10"/>
          <p:cNvPicPr>
            <a:picLocks noChangeAspect="1" noChangeArrowheads="1"/>
          </p:cNvPicPr>
          <p:nvPr/>
        </p:nvPicPr>
        <p:blipFill>
          <a:blip r:embed="rId4" cstate="print"/>
          <a:srcRect l="49550" t="82118" r="46634" b="6471"/>
          <a:stretch>
            <a:fillRect/>
          </a:stretch>
        </p:blipFill>
        <p:spPr bwMode="auto">
          <a:xfrm>
            <a:off x="4648200" y="2511425"/>
            <a:ext cx="168275" cy="307975"/>
          </a:xfrm>
          <a:prstGeom prst="rect">
            <a:avLst/>
          </a:prstGeom>
          <a:noFill/>
          <a:ln w="9525">
            <a:noFill/>
            <a:miter lim="800000"/>
            <a:headEnd/>
            <a:tailEnd/>
          </a:ln>
          <a:effectLst/>
        </p:spPr>
      </p:pic>
      <p:pic>
        <p:nvPicPr>
          <p:cNvPr id="675851" name="Picture 11"/>
          <p:cNvPicPr>
            <a:picLocks noChangeAspect="1" noChangeArrowheads="1"/>
          </p:cNvPicPr>
          <p:nvPr/>
        </p:nvPicPr>
        <p:blipFill>
          <a:blip r:embed="rId4" cstate="print"/>
          <a:srcRect l="49550" t="82118" r="46634" b="6471"/>
          <a:stretch>
            <a:fillRect/>
          </a:stretch>
        </p:blipFill>
        <p:spPr bwMode="auto">
          <a:xfrm>
            <a:off x="1143000" y="3048000"/>
            <a:ext cx="168275" cy="307975"/>
          </a:xfrm>
          <a:prstGeom prst="rect">
            <a:avLst/>
          </a:prstGeom>
          <a:noFill/>
          <a:ln w="9525">
            <a:noFill/>
            <a:miter lim="800000"/>
            <a:headEnd/>
            <a:tailEnd/>
          </a:ln>
          <a:effectLst/>
        </p:spPr>
      </p:pic>
      <p:pic>
        <p:nvPicPr>
          <p:cNvPr id="675852" name="Picture 12"/>
          <p:cNvPicPr>
            <a:picLocks noChangeAspect="1" noChangeArrowheads="1"/>
          </p:cNvPicPr>
          <p:nvPr/>
        </p:nvPicPr>
        <p:blipFill>
          <a:blip r:embed="rId4" cstate="print">
            <a:clrChange>
              <a:clrFrom>
                <a:srgbClr val="FFFFFF"/>
              </a:clrFrom>
              <a:clrTo>
                <a:srgbClr val="FFFFFF">
                  <a:alpha val="0"/>
                </a:srgbClr>
              </a:clrTo>
            </a:clrChange>
          </a:blip>
          <a:srcRect l="49550" t="82118" r="46634" b="6471"/>
          <a:stretch>
            <a:fillRect/>
          </a:stretch>
        </p:blipFill>
        <p:spPr bwMode="auto">
          <a:xfrm>
            <a:off x="3352800" y="3124200"/>
            <a:ext cx="168275" cy="307975"/>
          </a:xfrm>
          <a:prstGeom prst="rect">
            <a:avLst/>
          </a:prstGeom>
          <a:noFill/>
          <a:ln w="9525">
            <a:noFill/>
            <a:miter lim="800000"/>
            <a:headEnd/>
            <a:tailEnd/>
          </a:ln>
          <a:effectLst/>
        </p:spPr>
      </p:pic>
      <p:pic>
        <p:nvPicPr>
          <p:cNvPr id="675853" name="Picture 13"/>
          <p:cNvPicPr>
            <a:picLocks noChangeAspect="1" noChangeArrowheads="1"/>
          </p:cNvPicPr>
          <p:nvPr/>
        </p:nvPicPr>
        <p:blipFill>
          <a:blip r:embed="rId4" cstate="print"/>
          <a:srcRect l="49550" t="82118" r="46634" b="6471"/>
          <a:stretch>
            <a:fillRect/>
          </a:stretch>
        </p:blipFill>
        <p:spPr bwMode="auto">
          <a:xfrm>
            <a:off x="6248400" y="5410200"/>
            <a:ext cx="209550" cy="384175"/>
          </a:xfrm>
          <a:prstGeom prst="rect">
            <a:avLst/>
          </a:prstGeom>
          <a:noFill/>
          <a:ln w="9525">
            <a:noFill/>
            <a:miter lim="800000"/>
            <a:headEnd/>
            <a:tailEnd/>
          </a:ln>
          <a:effectLst/>
        </p:spPr>
      </p:pic>
      <p:sp>
        <p:nvSpPr>
          <p:cNvPr id="675854" name="Rectangle 14"/>
          <p:cNvSpPr>
            <a:spLocks noChangeArrowheads="1"/>
          </p:cNvSpPr>
          <p:nvPr/>
        </p:nvSpPr>
        <p:spPr bwMode="auto">
          <a:xfrm>
            <a:off x="1331913" y="2708275"/>
            <a:ext cx="4302125" cy="1416050"/>
          </a:xfrm>
          <a:prstGeom prst="rect">
            <a:avLst/>
          </a:prstGeom>
          <a:solidFill>
            <a:srgbClr val="99FFCC">
              <a:alpha val="50000"/>
            </a:srgbClr>
          </a:solidFill>
          <a:ln w="9525">
            <a:solidFill>
              <a:schemeClr val="tx1"/>
            </a:solid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US" sz="2400" b="1" i="1">
                <a:solidFill>
                  <a:srgbClr val="0000CC"/>
                </a:solidFill>
                <a:latin typeface="Times New Roman" pitchFamily="18" charset="0"/>
              </a:rPr>
              <a:t>~</a:t>
            </a:r>
            <a:r>
              <a:rPr lang="el-GR" sz="2400" b="1" i="1">
                <a:solidFill>
                  <a:srgbClr val="0000CC"/>
                </a:solidFill>
                <a:latin typeface="Times New Roman" pitchFamily="18" charset="0"/>
              </a:rPr>
              <a:t>15</a:t>
            </a:r>
            <a:r>
              <a:rPr lang="en-US" sz="2400" b="1" i="1">
                <a:solidFill>
                  <a:srgbClr val="0000CC"/>
                </a:solidFill>
                <a:latin typeface="Times New Roman" pitchFamily="18" charset="0"/>
              </a:rPr>
              <a:t> PetaBytes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10</a:t>
            </a:r>
            <a:r>
              <a:rPr lang="en-US" sz="2400" b="1" i="1">
                <a:solidFill>
                  <a:srgbClr val="0000CC"/>
                </a:solidFill>
                <a:latin typeface="Times New Roman" pitchFamily="18" charset="0"/>
              </a:rPr>
              <a:t>  events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3</a:t>
            </a:r>
            <a:r>
              <a:rPr lang="en-US" sz="2400" b="1" i="1">
                <a:solidFill>
                  <a:srgbClr val="0000CC"/>
                </a:solidFill>
                <a:latin typeface="Times New Roman" pitchFamily="18" charset="0"/>
              </a:rPr>
              <a:t> batch and </a:t>
            </a:r>
            <a:r>
              <a:rPr lang="en-US" sz="2400" b="1" i="1">
                <a:solidFill>
                  <a:srgbClr val="FF0000"/>
                </a:solidFill>
                <a:latin typeface="Times New Roman" pitchFamily="18" charset="0"/>
              </a:rPr>
              <a:t>interactive</a:t>
            </a:r>
            <a:r>
              <a:rPr lang="en-US" sz="2400" b="1" i="1">
                <a:solidFill>
                  <a:srgbClr val="0000CC"/>
                </a:solidFill>
                <a:latin typeface="Times New Roman" pitchFamily="18" charset="0"/>
              </a:rPr>
              <a:t> users </a:t>
            </a:r>
            <a:endParaRPr lang="el-GR" sz="2400" b="1" i="1">
              <a:solidFill>
                <a:srgbClr val="0000CC"/>
              </a:solidFill>
              <a:latin typeface="Times New Roman" pitchFamily="18" charset="0"/>
            </a:endParaRPr>
          </a:p>
          <a:p>
            <a:pPr algn="ctr" eaLnBrk="0" hangingPunct="0">
              <a:lnSpc>
                <a:spcPct val="90000"/>
              </a:lnSpc>
              <a:spcBef>
                <a:spcPct val="0"/>
              </a:spcBef>
              <a:buClrTx/>
              <a:buFontTx/>
              <a:buNone/>
            </a:pPr>
            <a:r>
              <a:rPr lang="el-GR" sz="2400" b="1" i="1">
                <a:solidFill>
                  <a:srgbClr val="0000CC"/>
                </a:solidFill>
                <a:latin typeface="Times New Roman" pitchFamily="18" charset="0"/>
              </a:rPr>
              <a:t>~ 20.000.000 </a:t>
            </a:r>
            <a:r>
              <a:rPr lang="en-US" sz="2400" b="1" i="1">
                <a:solidFill>
                  <a:srgbClr val="0000CC"/>
                </a:solidFill>
                <a:latin typeface="Times New Roman" pitchFamily="18" charset="0"/>
              </a:rPr>
              <a:t>CD / year</a:t>
            </a:r>
            <a:endParaRPr lang="en-GB" sz="2400" b="1" i="1">
              <a:solidFill>
                <a:srgbClr val="0000CC"/>
              </a:solidFill>
              <a:latin typeface="Times New Roman" pitchFamily="18" charset="0"/>
            </a:endParaRPr>
          </a:p>
        </p:txBody>
      </p:sp>
      <p:pic>
        <p:nvPicPr>
          <p:cNvPr id="675855" name="Picture 15" descr="cdpile"/>
          <p:cNvPicPr>
            <a:picLocks noChangeAspect="1" noChangeArrowheads="1"/>
          </p:cNvPicPr>
          <p:nvPr/>
        </p:nvPicPr>
        <p:blipFill>
          <a:blip r:embed="rId7" cstate="print"/>
          <a:srcRect/>
          <a:stretch>
            <a:fillRect/>
          </a:stretch>
        </p:blipFill>
        <p:spPr bwMode="auto">
          <a:xfrm>
            <a:off x="7131050" y="836613"/>
            <a:ext cx="2012950" cy="5761037"/>
          </a:xfrm>
          <a:prstGeom prst="rect">
            <a:avLst/>
          </a:prstGeom>
          <a:noFill/>
        </p:spPr>
      </p:pic>
      <p:sp>
        <p:nvSpPr>
          <p:cNvPr id="675856" name="Text Box 16"/>
          <p:cNvSpPr txBox="1">
            <a:spLocks noChangeArrowheads="1"/>
          </p:cNvSpPr>
          <p:nvPr/>
        </p:nvSpPr>
        <p:spPr bwMode="auto">
          <a:xfrm>
            <a:off x="7235825" y="3573463"/>
            <a:ext cx="984250" cy="457200"/>
          </a:xfrm>
          <a:prstGeom prst="rect">
            <a:avLst/>
          </a:prstGeom>
          <a:noFill/>
          <a:ln w="9525">
            <a:noFill/>
            <a:miter lim="800000"/>
            <a:headEnd/>
            <a:tailEnd/>
          </a:ln>
          <a:effectLst/>
        </p:spPr>
        <p:txBody>
          <a:bodyPr wrap="none">
            <a:spAutoFit/>
          </a:bodyPr>
          <a:lstStyle/>
          <a:p>
            <a:pPr algn="ctr">
              <a:spcBef>
                <a:spcPct val="0"/>
              </a:spcBef>
              <a:buClrTx/>
              <a:buFontTx/>
              <a:buNone/>
            </a:pPr>
            <a:r>
              <a:rPr lang="en-US" sz="1200" b="1" i="1">
                <a:solidFill>
                  <a:schemeClr val="tx1"/>
                </a:solidFill>
                <a:latin typeface="Verdana" pitchFamily="34" charset="0"/>
              </a:rPr>
              <a:t>Concorde</a:t>
            </a:r>
          </a:p>
          <a:p>
            <a:pPr algn="ctr">
              <a:spcBef>
                <a:spcPct val="0"/>
              </a:spcBef>
              <a:buClrTx/>
              <a:buFontTx/>
              <a:buNone/>
            </a:pPr>
            <a:r>
              <a:rPr lang="en-US" sz="1200" b="1" i="1">
                <a:solidFill>
                  <a:schemeClr val="tx1"/>
                </a:solidFill>
                <a:latin typeface="Verdana" pitchFamily="34" charset="0"/>
              </a:rPr>
              <a:t>(15 Km)</a:t>
            </a:r>
          </a:p>
        </p:txBody>
      </p:sp>
      <p:sp>
        <p:nvSpPr>
          <p:cNvPr id="675857" name="Line 17"/>
          <p:cNvSpPr>
            <a:spLocks noChangeShapeType="1"/>
          </p:cNvSpPr>
          <p:nvPr/>
        </p:nvSpPr>
        <p:spPr bwMode="auto">
          <a:xfrm flipV="1">
            <a:off x="7667625" y="3284538"/>
            <a:ext cx="53975" cy="242887"/>
          </a:xfrm>
          <a:prstGeom prst="line">
            <a:avLst/>
          </a:prstGeom>
          <a:noFill/>
          <a:ln w="9525">
            <a:solidFill>
              <a:schemeClr val="tx1"/>
            </a:solidFill>
            <a:round/>
            <a:headEnd/>
            <a:tailEnd type="triangle" w="med" len="med"/>
          </a:ln>
          <a:effectLst/>
        </p:spPr>
        <p:txBody>
          <a:bodyPr/>
          <a:lstStyle/>
          <a:p>
            <a:endParaRPr lang="el-GR"/>
          </a:p>
        </p:txBody>
      </p:sp>
      <p:sp>
        <p:nvSpPr>
          <p:cNvPr id="675858" name="Text Box 18"/>
          <p:cNvSpPr txBox="1">
            <a:spLocks noChangeArrowheads="1"/>
          </p:cNvSpPr>
          <p:nvPr/>
        </p:nvSpPr>
        <p:spPr bwMode="auto">
          <a:xfrm>
            <a:off x="7889875" y="1125538"/>
            <a:ext cx="8969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Balloon</a:t>
            </a:r>
          </a:p>
          <a:p>
            <a:pPr>
              <a:spcBef>
                <a:spcPct val="0"/>
              </a:spcBef>
              <a:buClrTx/>
              <a:buFontTx/>
              <a:buNone/>
            </a:pPr>
            <a:r>
              <a:rPr lang="en-US" sz="1200" b="1" i="1">
                <a:solidFill>
                  <a:schemeClr val="tx1"/>
                </a:solidFill>
                <a:latin typeface="Verdana" pitchFamily="34" charset="0"/>
              </a:rPr>
              <a:t>(30 Km)</a:t>
            </a:r>
          </a:p>
        </p:txBody>
      </p:sp>
      <p:sp>
        <p:nvSpPr>
          <p:cNvPr id="675859" name="Line 19"/>
          <p:cNvSpPr>
            <a:spLocks noChangeShapeType="1"/>
          </p:cNvSpPr>
          <p:nvPr/>
        </p:nvSpPr>
        <p:spPr bwMode="auto">
          <a:xfrm flipH="1">
            <a:off x="7524750" y="1341438"/>
            <a:ext cx="219075" cy="182562"/>
          </a:xfrm>
          <a:prstGeom prst="line">
            <a:avLst/>
          </a:prstGeom>
          <a:noFill/>
          <a:ln w="9525">
            <a:solidFill>
              <a:schemeClr val="tx1"/>
            </a:solidFill>
            <a:round/>
            <a:headEnd/>
            <a:tailEnd type="triangle" w="med" len="med"/>
          </a:ln>
          <a:effectLst/>
        </p:spPr>
        <p:txBody>
          <a:bodyPr/>
          <a:lstStyle/>
          <a:p>
            <a:endParaRPr lang="el-GR"/>
          </a:p>
        </p:txBody>
      </p:sp>
      <p:sp>
        <p:nvSpPr>
          <p:cNvPr id="675860" name="Text Box 20"/>
          <p:cNvSpPr txBox="1">
            <a:spLocks noChangeArrowheads="1"/>
          </p:cNvSpPr>
          <p:nvPr/>
        </p:nvSpPr>
        <p:spPr bwMode="auto">
          <a:xfrm>
            <a:off x="7542213" y="1916113"/>
            <a:ext cx="1601787" cy="639762"/>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rgbClr val="003399"/>
                </a:solidFill>
                <a:latin typeface="Verdana" pitchFamily="34" charset="0"/>
              </a:rPr>
              <a:t>CD stack with</a:t>
            </a:r>
          </a:p>
          <a:p>
            <a:pPr>
              <a:spcBef>
                <a:spcPct val="0"/>
              </a:spcBef>
              <a:buClrTx/>
              <a:buFontTx/>
              <a:buNone/>
            </a:pPr>
            <a:r>
              <a:rPr lang="en-US" sz="1200" b="1" i="1">
                <a:solidFill>
                  <a:srgbClr val="003399"/>
                </a:solidFill>
                <a:latin typeface="Verdana" pitchFamily="34" charset="0"/>
              </a:rPr>
              <a:t>1 year LHC data!</a:t>
            </a:r>
          </a:p>
          <a:p>
            <a:pPr>
              <a:spcBef>
                <a:spcPct val="0"/>
              </a:spcBef>
              <a:buClrTx/>
              <a:buFontTx/>
              <a:buNone/>
            </a:pPr>
            <a:r>
              <a:rPr lang="en-US" sz="1200" b="1" i="1">
                <a:solidFill>
                  <a:srgbClr val="003399"/>
                </a:solidFill>
                <a:latin typeface="Verdana" pitchFamily="34" charset="0"/>
              </a:rPr>
              <a:t>(~ 20 Km)</a:t>
            </a:r>
          </a:p>
        </p:txBody>
      </p:sp>
      <p:sp>
        <p:nvSpPr>
          <p:cNvPr id="675861" name="Line 21"/>
          <p:cNvSpPr>
            <a:spLocks noChangeShapeType="1"/>
          </p:cNvSpPr>
          <p:nvPr/>
        </p:nvSpPr>
        <p:spPr bwMode="auto">
          <a:xfrm>
            <a:off x="8086725" y="2573338"/>
            <a:ext cx="219075" cy="242887"/>
          </a:xfrm>
          <a:prstGeom prst="line">
            <a:avLst/>
          </a:prstGeom>
          <a:noFill/>
          <a:ln w="9525">
            <a:solidFill>
              <a:srgbClr val="003399"/>
            </a:solidFill>
            <a:round/>
            <a:headEnd/>
            <a:tailEnd type="triangle" w="med" len="med"/>
          </a:ln>
          <a:effectLst/>
        </p:spPr>
        <p:txBody>
          <a:bodyPr/>
          <a:lstStyle/>
          <a:p>
            <a:endParaRPr lang="el-GR"/>
          </a:p>
        </p:txBody>
      </p:sp>
      <p:sp>
        <p:nvSpPr>
          <p:cNvPr id="675862" name="Text Box 22"/>
          <p:cNvSpPr txBox="1">
            <a:spLocks noChangeArrowheads="1"/>
          </p:cNvSpPr>
          <p:nvPr/>
        </p:nvSpPr>
        <p:spPr bwMode="auto">
          <a:xfrm>
            <a:off x="7524750" y="5589588"/>
            <a:ext cx="9731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Mt. Blanc</a:t>
            </a:r>
          </a:p>
          <a:p>
            <a:pPr>
              <a:spcBef>
                <a:spcPct val="0"/>
              </a:spcBef>
              <a:buClrTx/>
              <a:buFontTx/>
              <a:buNone/>
            </a:pPr>
            <a:r>
              <a:rPr lang="en-US" sz="1200" b="1" i="1">
                <a:solidFill>
                  <a:schemeClr val="tx1"/>
                </a:solidFill>
                <a:latin typeface="Verdana" pitchFamily="34" charset="0"/>
              </a:rPr>
              <a:t>(4.8 Km)</a:t>
            </a:r>
          </a:p>
        </p:txBody>
      </p:sp>
      <p:sp>
        <p:nvSpPr>
          <p:cNvPr id="675863" name="Rectangle 23"/>
          <p:cNvSpPr>
            <a:spLocks noChangeArrowheads="1"/>
          </p:cNvSpPr>
          <p:nvPr/>
        </p:nvSpPr>
        <p:spPr bwMode="auto">
          <a:xfrm>
            <a:off x="1870075" y="0"/>
            <a:ext cx="7086600" cy="685800"/>
          </a:xfrm>
          <a:prstGeom prst="rect">
            <a:avLst/>
          </a:prstGeom>
          <a:noFill/>
          <a:ln w="9525">
            <a:noFill/>
            <a:miter lim="800000"/>
            <a:headEnd/>
            <a:tailEnd/>
          </a:ln>
          <a:effectLst/>
        </p:spPr>
        <p:txBody>
          <a:bodyPr anchor="ctr"/>
          <a:lstStyle/>
          <a:p>
            <a:pPr algn="r">
              <a:spcBef>
                <a:spcPct val="0"/>
              </a:spcBef>
              <a:buClrTx/>
              <a:buFontTx/>
              <a:buNone/>
            </a:pPr>
            <a:r>
              <a:rPr lang="en-US" sz="2400" b="1">
                <a:solidFill>
                  <a:schemeClr val="bg1"/>
                </a:solidFill>
              </a:rPr>
              <a:t>Amount of data from the </a:t>
            </a:r>
            <a:br>
              <a:rPr lang="en-US" sz="2400" b="1">
                <a:solidFill>
                  <a:schemeClr val="bg1"/>
                </a:solidFill>
              </a:rPr>
            </a:br>
            <a:r>
              <a:rPr lang="en-US" sz="2400" b="1">
                <a:solidFill>
                  <a:schemeClr val="bg1"/>
                </a:solidFill>
              </a:rPr>
              <a:t>LHC detectors</a:t>
            </a:r>
            <a:endParaRPr lang="el-GR" sz="24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54"/>
                                        </p:tgtEl>
                                        <p:attrNameLst>
                                          <p:attrName>style.visibility</p:attrName>
                                        </p:attrNameLst>
                                      </p:cBhvr>
                                      <p:to>
                                        <p:strVal val="visible"/>
                                      </p:to>
                                    </p:set>
                                    <p:anim calcmode="lin" valueType="num">
                                      <p:cBhvr additive="base">
                                        <p:cTn id="7" dur="500" fill="hold"/>
                                        <p:tgtEl>
                                          <p:spTgt spid="675854"/>
                                        </p:tgtEl>
                                        <p:attrNameLst>
                                          <p:attrName>ppt_x</p:attrName>
                                        </p:attrNameLst>
                                      </p:cBhvr>
                                      <p:tavLst>
                                        <p:tav tm="0">
                                          <p:val>
                                            <p:strVal val="0-#ppt_w/2"/>
                                          </p:val>
                                        </p:tav>
                                        <p:tav tm="100000">
                                          <p:val>
                                            <p:strVal val="#ppt_x"/>
                                          </p:val>
                                        </p:tav>
                                      </p:tavLst>
                                    </p:anim>
                                    <p:anim calcmode="lin" valueType="num">
                                      <p:cBhvr additive="base">
                                        <p:cTn id="8" dur="500" fill="hold"/>
                                        <p:tgtEl>
                                          <p:spTgt spid="6758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1000"/>
                                  </p:stCondLst>
                                  <p:childTnLst>
                                    <p:set>
                                      <p:cBhvr>
                                        <p:cTn id="11" dur="1" fill="hold">
                                          <p:stCondLst>
                                            <p:cond delay="0"/>
                                          </p:stCondLst>
                                        </p:cTn>
                                        <p:tgtEl>
                                          <p:spTgt spid="675855"/>
                                        </p:tgtEl>
                                        <p:attrNameLst>
                                          <p:attrName>style.visibility</p:attrName>
                                        </p:attrNameLst>
                                      </p:cBhvr>
                                      <p:to>
                                        <p:strVal val="visible"/>
                                      </p:to>
                                    </p:set>
                                    <p:animEffect transition="in" filter="checkerboard(across)">
                                      <p:cBhvr>
                                        <p:cTn id="12" dur="500"/>
                                        <p:tgtEl>
                                          <p:spTgt spid="675855"/>
                                        </p:tgtEl>
                                      </p:cBhvr>
                                    </p:animEffect>
                                  </p:childTnLst>
                                </p:cTn>
                              </p:par>
                            </p:childTnLst>
                          </p:cTn>
                        </p:par>
                        <p:par>
                          <p:cTn id="13" fill="hold">
                            <p:stCondLst>
                              <p:cond delay="2000"/>
                            </p:stCondLst>
                            <p:childTnLst>
                              <p:par>
                                <p:cTn id="14" presetID="5" presetClass="entr" presetSubtype="10" fill="hold" grpId="0" nodeType="afterEffect">
                                  <p:stCondLst>
                                    <p:cond delay="0"/>
                                  </p:stCondLst>
                                  <p:childTnLst>
                                    <p:set>
                                      <p:cBhvr>
                                        <p:cTn id="15" dur="1" fill="hold">
                                          <p:stCondLst>
                                            <p:cond delay="0"/>
                                          </p:stCondLst>
                                        </p:cTn>
                                        <p:tgtEl>
                                          <p:spTgt spid="675862"/>
                                        </p:tgtEl>
                                        <p:attrNameLst>
                                          <p:attrName>style.visibility</p:attrName>
                                        </p:attrNameLst>
                                      </p:cBhvr>
                                      <p:to>
                                        <p:strVal val="visible"/>
                                      </p:to>
                                    </p:set>
                                    <p:animEffect transition="in" filter="checkerboard(across)">
                                      <p:cBhvr>
                                        <p:cTn id="16" dur="500"/>
                                        <p:tgtEl>
                                          <p:spTgt spid="675862"/>
                                        </p:tgtEl>
                                      </p:cBhvr>
                                    </p:animEffect>
                                  </p:childTnLst>
                                </p:cTn>
                              </p:par>
                            </p:childTnLst>
                          </p:cTn>
                        </p:par>
                        <p:par>
                          <p:cTn id="17" fill="hold">
                            <p:stCondLst>
                              <p:cond delay="2500"/>
                            </p:stCondLst>
                            <p:childTnLst>
                              <p:par>
                                <p:cTn id="18" presetID="5" presetClass="entr" presetSubtype="10" fill="hold" grpId="0" nodeType="afterEffect">
                                  <p:stCondLst>
                                    <p:cond delay="1000"/>
                                  </p:stCondLst>
                                  <p:childTnLst>
                                    <p:set>
                                      <p:cBhvr>
                                        <p:cTn id="19" dur="1" fill="hold">
                                          <p:stCondLst>
                                            <p:cond delay="0"/>
                                          </p:stCondLst>
                                        </p:cTn>
                                        <p:tgtEl>
                                          <p:spTgt spid="675856"/>
                                        </p:tgtEl>
                                        <p:attrNameLst>
                                          <p:attrName>style.visibility</p:attrName>
                                        </p:attrNameLst>
                                      </p:cBhvr>
                                      <p:to>
                                        <p:strVal val="visible"/>
                                      </p:to>
                                    </p:set>
                                    <p:animEffect transition="in" filter="checkerboard(across)">
                                      <p:cBhvr>
                                        <p:cTn id="20" dur="500"/>
                                        <p:tgtEl>
                                          <p:spTgt spid="675856"/>
                                        </p:tgtEl>
                                      </p:cBhvr>
                                    </p:animEffect>
                                  </p:childTnLst>
                                </p:cTn>
                              </p:par>
                            </p:childTnLst>
                          </p:cTn>
                        </p:par>
                        <p:par>
                          <p:cTn id="21" fill="hold">
                            <p:stCondLst>
                              <p:cond delay="4000"/>
                            </p:stCondLst>
                            <p:childTnLst>
                              <p:par>
                                <p:cTn id="22" presetID="5" presetClass="entr" presetSubtype="10" fill="hold" grpId="0" nodeType="afterEffect">
                                  <p:stCondLst>
                                    <p:cond delay="1000"/>
                                  </p:stCondLst>
                                  <p:childTnLst>
                                    <p:set>
                                      <p:cBhvr>
                                        <p:cTn id="23" dur="1" fill="hold">
                                          <p:stCondLst>
                                            <p:cond delay="0"/>
                                          </p:stCondLst>
                                        </p:cTn>
                                        <p:tgtEl>
                                          <p:spTgt spid="675857"/>
                                        </p:tgtEl>
                                        <p:attrNameLst>
                                          <p:attrName>style.visibility</p:attrName>
                                        </p:attrNameLst>
                                      </p:cBhvr>
                                      <p:to>
                                        <p:strVal val="visible"/>
                                      </p:to>
                                    </p:set>
                                    <p:animEffect transition="in" filter="checkerboard(across)">
                                      <p:cBhvr>
                                        <p:cTn id="24" dur="500"/>
                                        <p:tgtEl>
                                          <p:spTgt spid="675857"/>
                                        </p:tgtEl>
                                      </p:cBhvr>
                                    </p:animEffect>
                                  </p:childTnLst>
                                </p:cTn>
                              </p:par>
                            </p:childTnLst>
                          </p:cTn>
                        </p:par>
                        <p:par>
                          <p:cTn id="25" fill="hold">
                            <p:stCondLst>
                              <p:cond delay="5500"/>
                            </p:stCondLst>
                            <p:childTnLst>
                              <p:par>
                                <p:cTn id="26" presetID="5" presetClass="entr" presetSubtype="10" fill="hold" grpId="0" nodeType="afterEffect">
                                  <p:stCondLst>
                                    <p:cond delay="1000"/>
                                  </p:stCondLst>
                                  <p:childTnLst>
                                    <p:set>
                                      <p:cBhvr>
                                        <p:cTn id="27" dur="1" fill="hold">
                                          <p:stCondLst>
                                            <p:cond delay="0"/>
                                          </p:stCondLst>
                                        </p:cTn>
                                        <p:tgtEl>
                                          <p:spTgt spid="675858"/>
                                        </p:tgtEl>
                                        <p:attrNameLst>
                                          <p:attrName>style.visibility</p:attrName>
                                        </p:attrNameLst>
                                      </p:cBhvr>
                                      <p:to>
                                        <p:strVal val="visible"/>
                                      </p:to>
                                    </p:set>
                                    <p:animEffect transition="in" filter="checkerboard(across)">
                                      <p:cBhvr>
                                        <p:cTn id="28" dur="500"/>
                                        <p:tgtEl>
                                          <p:spTgt spid="675858"/>
                                        </p:tgtEl>
                                      </p:cBhvr>
                                    </p:animEffect>
                                  </p:childTnLst>
                                </p:cTn>
                              </p:par>
                            </p:childTnLst>
                          </p:cTn>
                        </p:par>
                        <p:par>
                          <p:cTn id="29" fill="hold">
                            <p:stCondLst>
                              <p:cond delay="7000"/>
                            </p:stCondLst>
                            <p:childTnLst>
                              <p:par>
                                <p:cTn id="30" presetID="5" presetClass="entr" presetSubtype="10" fill="hold" grpId="0" nodeType="afterEffect">
                                  <p:stCondLst>
                                    <p:cond delay="1000"/>
                                  </p:stCondLst>
                                  <p:childTnLst>
                                    <p:set>
                                      <p:cBhvr>
                                        <p:cTn id="31" dur="1" fill="hold">
                                          <p:stCondLst>
                                            <p:cond delay="0"/>
                                          </p:stCondLst>
                                        </p:cTn>
                                        <p:tgtEl>
                                          <p:spTgt spid="675859"/>
                                        </p:tgtEl>
                                        <p:attrNameLst>
                                          <p:attrName>style.visibility</p:attrName>
                                        </p:attrNameLst>
                                      </p:cBhvr>
                                      <p:to>
                                        <p:strVal val="visible"/>
                                      </p:to>
                                    </p:set>
                                    <p:animEffect transition="in" filter="checkerboard(across)">
                                      <p:cBhvr>
                                        <p:cTn id="32" dur="500"/>
                                        <p:tgtEl>
                                          <p:spTgt spid="675859"/>
                                        </p:tgtEl>
                                      </p:cBhvr>
                                    </p:animEffect>
                                  </p:childTnLst>
                                </p:cTn>
                              </p:par>
                            </p:childTnLst>
                          </p:cTn>
                        </p:par>
                        <p:par>
                          <p:cTn id="33" fill="hold">
                            <p:stCondLst>
                              <p:cond delay="8500"/>
                            </p:stCondLst>
                            <p:childTnLst>
                              <p:par>
                                <p:cTn id="34" presetID="5" presetClass="entr" presetSubtype="10" fill="hold" grpId="0" nodeType="afterEffect">
                                  <p:stCondLst>
                                    <p:cond delay="1000"/>
                                  </p:stCondLst>
                                  <p:childTnLst>
                                    <p:set>
                                      <p:cBhvr>
                                        <p:cTn id="35" dur="1" fill="hold">
                                          <p:stCondLst>
                                            <p:cond delay="0"/>
                                          </p:stCondLst>
                                        </p:cTn>
                                        <p:tgtEl>
                                          <p:spTgt spid="675860"/>
                                        </p:tgtEl>
                                        <p:attrNameLst>
                                          <p:attrName>style.visibility</p:attrName>
                                        </p:attrNameLst>
                                      </p:cBhvr>
                                      <p:to>
                                        <p:strVal val="visible"/>
                                      </p:to>
                                    </p:set>
                                    <p:animEffect transition="in" filter="checkerboard(across)">
                                      <p:cBhvr>
                                        <p:cTn id="36" dur="500"/>
                                        <p:tgtEl>
                                          <p:spTgt spid="675860"/>
                                        </p:tgtEl>
                                      </p:cBhvr>
                                    </p:animEffect>
                                  </p:childTnLst>
                                </p:cTn>
                              </p:par>
                            </p:childTnLst>
                          </p:cTn>
                        </p:par>
                        <p:par>
                          <p:cTn id="37" fill="hold">
                            <p:stCondLst>
                              <p:cond delay="10000"/>
                            </p:stCondLst>
                            <p:childTnLst>
                              <p:par>
                                <p:cTn id="38" presetID="5" presetClass="entr" presetSubtype="10" fill="hold" grpId="0" nodeType="afterEffect">
                                  <p:stCondLst>
                                    <p:cond delay="1000"/>
                                  </p:stCondLst>
                                  <p:childTnLst>
                                    <p:set>
                                      <p:cBhvr>
                                        <p:cTn id="39" dur="1" fill="hold">
                                          <p:stCondLst>
                                            <p:cond delay="0"/>
                                          </p:stCondLst>
                                        </p:cTn>
                                        <p:tgtEl>
                                          <p:spTgt spid="675861"/>
                                        </p:tgtEl>
                                        <p:attrNameLst>
                                          <p:attrName>style.visibility</p:attrName>
                                        </p:attrNameLst>
                                      </p:cBhvr>
                                      <p:to>
                                        <p:strVal val="visible"/>
                                      </p:to>
                                    </p:set>
                                    <p:animEffect transition="in" filter="checkerboard(across)">
                                      <p:cBhvr>
                                        <p:cTn id="40" dur="500"/>
                                        <p:tgtEl>
                                          <p:spTgt spid="675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54" grpId="0" animBg="1" autoUpdateAnimBg="0"/>
      <p:bldP spid="675856" grpId="0"/>
      <p:bldP spid="675857" grpId="0" animBg="1"/>
      <p:bldP spid="675858" grpId="0"/>
      <p:bldP spid="675859" grpId="0" animBg="1"/>
      <p:bldP spid="675860" grpId="0"/>
      <p:bldP spid="675861" grpId="0" animBg="1"/>
      <p:bldP spid="6758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7890" name="Picture 2" descr="LCGlogo"/>
          <p:cNvPicPr>
            <a:picLocks noGrp="1" noChangeAspect="1" noChangeArrowheads="1"/>
          </p:cNvPicPr>
          <p:nvPr>
            <p:ph sz="half" idx="2"/>
          </p:nvPr>
        </p:nvPicPr>
        <p:blipFill>
          <a:blip r:embed="rId3" cstate="print">
            <a:lum bright="18000" contrast="6000"/>
          </a:blip>
          <a:srcRect/>
          <a:stretch>
            <a:fillRect/>
          </a:stretch>
        </p:blipFill>
        <p:spPr>
          <a:xfrm>
            <a:off x="6888163" y="4459288"/>
            <a:ext cx="1887537" cy="1887537"/>
          </a:xfrm>
          <a:noFill/>
          <a:ln/>
        </p:spPr>
      </p:pic>
      <p:sp>
        <p:nvSpPr>
          <p:cNvPr id="677891" name="Rectangle 3"/>
          <p:cNvSpPr>
            <a:spLocks noGrp="1" noChangeArrowheads="1"/>
          </p:cNvSpPr>
          <p:nvPr>
            <p:ph type="title"/>
          </p:nvPr>
        </p:nvSpPr>
        <p:spPr/>
        <p:txBody>
          <a:bodyPr/>
          <a:lstStyle/>
          <a:p>
            <a:r>
              <a:rPr lang="en-US"/>
              <a:t>LHC Computing Grid</a:t>
            </a:r>
            <a:endParaRPr lang="el-GR"/>
          </a:p>
        </p:txBody>
      </p:sp>
      <p:sp>
        <p:nvSpPr>
          <p:cNvPr id="677892" name="Rectangle 4"/>
          <p:cNvSpPr>
            <a:spLocks noGrp="1" noChangeArrowheads="1"/>
          </p:cNvSpPr>
          <p:nvPr>
            <p:ph type="body" sz="half" idx="1"/>
          </p:nvPr>
        </p:nvSpPr>
        <p:spPr>
          <a:xfrm>
            <a:off x="285750" y="996950"/>
            <a:ext cx="6537325" cy="5429250"/>
          </a:xfrm>
        </p:spPr>
        <p:txBody>
          <a:bodyPr/>
          <a:lstStyle/>
          <a:p>
            <a:pPr>
              <a:lnSpc>
                <a:spcPct val="90000"/>
              </a:lnSpc>
            </a:pPr>
            <a:r>
              <a:rPr lang="en-US" sz="2000"/>
              <a:t>The LHC Computing Grid Project (LCG) was born to prepare the computing infrastructure for the simulation, processing and analysis of the data of the Large Hadron Collider (LHC) experiments.</a:t>
            </a:r>
          </a:p>
          <a:p>
            <a:pPr lvl="1">
              <a:lnSpc>
                <a:spcPct val="90000"/>
              </a:lnSpc>
              <a:buFont typeface="Arial" charset="0"/>
              <a:buNone/>
            </a:pPr>
            <a:endParaRPr lang="el-GR" sz="1900"/>
          </a:p>
          <a:p>
            <a:pPr>
              <a:lnSpc>
                <a:spcPct val="90000"/>
              </a:lnSpc>
              <a:buFont typeface="Wingdings 3" pitchFamily="18" charset="2"/>
              <a:buChar char="c"/>
            </a:pPr>
            <a:r>
              <a:rPr lang="en-US" sz="2000"/>
              <a:t>The processing of the enormous amount of data, that will be generated, will require large computational and storage resources and the associated human resources for operation and support.</a:t>
            </a:r>
          </a:p>
          <a:p>
            <a:pPr>
              <a:lnSpc>
                <a:spcPct val="90000"/>
              </a:lnSpc>
              <a:buFont typeface="Wingdings 3" pitchFamily="18" charset="2"/>
              <a:buChar char="c"/>
            </a:pPr>
            <a:endParaRPr lang="en-US" sz="2000"/>
          </a:p>
          <a:p>
            <a:pPr>
              <a:lnSpc>
                <a:spcPct val="90000"/>
              </a:lnSpc>
              <a:buFont typeface="Wingdings 3" pitchFamily="18" charset="2"/>
              <a:buChar char="c"/>
            </a:pPr>
            <a:r>
              <a:rPr lang="en-US" sz="2000"/>
              <a:t>Preparation of a common infrastructure of</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libraries</a:t>
            </a:r>
            <a:endParaRPr lang="el-GR" sz="2000"/>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tools</a:t>
            </a:r>
            <a:r>
              <a:rPr lang="el-GR" sz="2000"/>
              <a:t> </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sym typeface="Wingdings" pitchFamily="2" charset="2"/>
              </a:rPr>
              <a:t> </a:t>
            </a:r>
            <a:r>
              <a:rPr lang="en-US" sz="2000"/>
              <a:t>frameworks</a:t>
            </a:r>
            <a:r>
              <a:rPr lang="el-GR" sz="2000"/>
              <a:t> </a:t>
            </a:r>
            <a:endParaRPr lang="en-US" sz="2000"/>
          </a:p>
          <a:p>
            <a:pPr>
              <a:lnSpc>
                <a:spcPct val="90000"/>
              </a:lnSpc>
              <a:buFont typeface="Wingdings" pitchFamily="2" charset="2"/>
              <a:buNone/>
            </a:pPr>
            <a:r>
              <a:rPr lang="en-US" sz="2000"/>
              <a:t>	required to support the physics application software</a:t>
            </a:r>
            <a:endParaRPr lang="el-GR" sz="20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title"/>
          </p:nvPr>
        </p:nvSpPr>
        <p:spPr/>
        <p:txBody>
          <a:bodyPr/>
          <a:lstStyle/>
          <a:p>
            <a:r>
              <a:rPr lang="en-US"/>
              <a:t>Some examples</a:t>
            </a:r>
            <a:endParaRPr lang="el-GR"/>
          </a:p>
        </p:txBody>
      </p:sp>
      <p:pic>
        <p:nvPicPr>
          <p:cNvPr id="669699" name="Picture 3" descr="ArchGrid2"/>
          <p:cNvPicPr>
            <a:picLocks noChangeAspect="1" noChangeArrowheads="1"/>
          </p:cNvPicPr>
          <p:nvPr/>
        </p:nvPicPr>
        <p:blipFill>
          <a:blip r:embed="rId3" cstate="print"/>
          <a:srcRect/>
          <a:stretch>
            <a:fillRect/>
          </a:stretch>
        </p:blipFill>
        <p:spPr bwMode="auto">
          <a:xfrm>
            <a:off x="28575" y="869950"/>
            <a:ext cx="4284663" cy="3014663"/>
          </a:xfrm>
          <a:prstGeom prst="rect">
            <a:avLst/>
          </a:prstGeom>
          <a:noFill/>
        </p:spPr>
      </p:pic>
      <p:pic>
        <p:nvPicPr>
          <p:cNvPr id="669700" name="Picture 4" descr="lookingtoseaM"/>
          <p:cNvPicPr>
            <a:picLocks noChangeAspect="1" noChangeArrowheads="1"/>
          </p:cNvPicPr>
          <p:nvPr/>
        </p:nvPicPr>
        <p:blipFill>
          <a:blip r:embed="rId4" cstate="print"/>
          <a:srcRect/>
          <a:stretch>
            <a:fillRect/>
          </a:stretch>
        </p:blipFill>
        <p:spPr bwMode="auto">
          <a:xfrm>
            <a:off x="4318000" y="3478213"/>
            <a:ext cx="4826000" cy="3073400"/>
          </a:xfrm>
          <a:prstGeom prst="rect">
            <a:avLst/>
          </a:prstGeom>
          <a:noFill/>
        </p:spPr>
      </p:pic>
      <p:sp>
        <p:nvSpPr>
          <p:cNvPr id="669701" name="AutoShape 5"/>
          <p:cNvSpPr>
            <a:spLocks noChangeArrowheads="1"/>
          </p:cNvSpPr>
          <p:nvPr/>
        </p:nvSpPr>
        <p:spPr bwMode="auto">
          <a:xfrm>
            <a:off x="4729163" y="1071563"/>
            <a:ext cx="3386137" cy="2257425"/>
          </a:xfrm>
          <a:prstGeom prst="cloudCallout">
            <a:avLst>
              <a:gd name="adj1" fmla="val -61815"/>
              <a:gd name="adj2" fmla="val 27495"/>
            </a:avLst>
          </a:prstGeom>
          <a:solidFill>
            <a:srgbClr val="DDDDDD"/>
          </a:solidFill>
          <a:ln w="25400">
            <a:noFill/>
            <a:round/>
            <a:headEnd/>
            <a:tailEnd/>
          </a:ln>
          <a:effectLst/>
        </p:spPr>
        <p:txBody>
          <a:bodyPr lIns="90000" tIns="46800" rIns="90000" bIns="46800"/>
          <a:lstStyle/>
          <a:p>
            <a:pPr algn="ctr">
              <a:buFontTx/>
              <a:buNone/>
            </a:pPr>
            <a:r>
              <a:rPr lang="en-US" b="1"/>
              <a:t>ArchaeoGrid</a:t>
            </a:r>
          </a:p>
          <a:p>
            <a:pPr algn="ctr">
              <a:buFontTx/>
              <a:buNone/>
            </a:pPr>
            <a:r>
              <a:rPr lang="en-US" sz="1600"/>
              <a:t>Create a computer model that weaves together data from many sources and predicts feedback interaction</a:t>
            </a:r>
            <a:endParaRPr lang="el-GR" sz="1600"/>
          </a:p>
        </p:txBody>
      </p:sp>
      <p:sp>
        <p:nvSpPr>
          <p:cNvPr id="669702" name="AutoShape 6"/>
          <p:cNvSpPr>
            <a:spLocks noChangeArrowheads="1"/>
          </p:cNvSpPr>
          <p:nvPr/>
        </p:nvSpPr>
        <p:spPr bwMode="auto">
          <a:xfrm>
            <a:off x="3814763" y="6000750"/>
            <a:ext cx="88900" cy="88900"/>
          </a:xfrm>
          <a:prstGeom prst="cloudCallout">
            <a:avLst>
              <a:gd name="adj1" fmla="val -43750"/>
              <a:gd name="adj2" fmla="val 70000"/>
            </a:avLst>
          </a:prstGeom>
          <a:noFill/>
          <a:ln w="25400">
            <a:noFill/>
            <a:round/>
            <a:headEnd/>
            <a:tailEnd/>
          </a:ln>
          <a:effectLst/>
        </p:spPr>
        <p:txBody>
          <a:bodyPr lIns="90000" tIns="46800" rIns="90000" bIns="46800"/>
          <a:lstStyle/>
          <a:p>
            <a:pPr algn="ctr"/>
            <a:endParaRPr lang="el-GR"/>
          </a:p>
        </p:txBody>
      </p:sp>
      <p:sp>
        <p:nvSpPr>
          <p:cNvPr id="669703" name="AutoShape 7"/>
          <p:cNvSpPr>
            <a:spLocks noChangeArrowheads="1"/>
          </p:cNvSpPr>
          <p:nvPr/>
        </p:nvSpPr>
        <p:spPr bwMode="auto">
          <a:xfrm flipH="1">
            <a:off x="0" y="3971925"/>
            <a:ext cx="3900488" cy="2557463"/>
          </a:xfrm>
          <a:prstGeom prst="cloudCallout">
            <a:avLst>
              <a:gd name="adj1" fmla="val -53745"/>
              <a:gd name="adj2" fmla="val 43792"/>
            </a:avLst>
          </a:prstGeom>
          <a:solidFill>
            <a:srgbClr val="DDDDDD"/>
          </a:solidFill>
          <a:ln w="25400">
            <a:noFill/>
            <a:round/>
            <a:headEnd/>
            <a:tailEnd/>
          </a:ln>
          <a:effectLst/>
        </p:spPr>
        <p:txBody>
          <a:bodyPr lIns="90000" tIns="46800" rIns="90000" bIns="46800"/>
          <a:lstStyle/>
          <a:p>
            <a:pPr algn="ctr">
              <a:buFontTx/>
              <a:buNone/>
            </a:pPr>
            <a:r>
              <a:rPr lang="en-US" b="1"/>
              <a:t>LOOKING</a:t>
            </a:r>
          </a:p>
          <a:p>
            <a:pPr algn="ctr">
              <a:buFontTx/>
              <a:buNone/>
            </a:pPr>
            <a:r>
              <a:rPr lang="en-US" sz="1400"/>
              <a:t>Observe and analyze data streams in real time. A sensor grid with thousand of different sensors providing real time data and measurements from ocean-going researchers enabling an enormous data grid infrastructure. </a:t>
            </a:r>
            <a:endParaRPr lang="el-GR" sz="1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p:txBody>
          <a:bodyPr/>
          <a:lstStyle/>
          <a:p>
            <a:r>
              <a:rPr lang="en-US"/>
              <a:t>Some examples</a:t>
            </a:r>
            <a:endParaRPr lang="el-GR"/>
          </a:p>
        </p:txBody>
      </p:sp>
      <p:pic>
        <p:nvPicPr>
          <p:cNvPr id="671747" name="Picture 3" descr="arterycolor1M"/>
          <p:cNvPicPr>
            <a:picLocks noChangeAspect="1" noChangeArrowheads="1"/>
          </p:cNvPicPr>
          <p:nvPr/>
        </p:nvPicPr>
        <p:blipFill>
          <a:blip r:embed="rId3" cstate="print"/>
          <a:srcRect/>
          <a:stretch>
            <a:fillRect/>
          </a:stretch>
        </p:blipFill>
        <p:spPr bwMode="auto">
          <a:xfrm>
            <a:off x="0" y="893763"/>
            <a:ext cx="4459288" cy="3267075"/>
          </a:xfrm>
          <a:prstGeom prst="rect">
            <a:avLst/>
          </a:prstGeom>
          <a:noFill/>
        </p:spPr>
      </p:pic>
      <p:pic>
        <p:nvPicPr>
          <p:cNvPr id="671748" name="Picture 4" descr="virusvirolabM"/>
          <p:cNvPicPr>
            <a:picLocks noChangeAspect="1" noChangeArrowheads="1"/>
          </p:cNvPicPr>
          <p:nvPr/>
        </p:nvPicPr>
        <p:blipFill>
          <a:blip r:embed="rId4" cstate="print"/>
          <a:srcRect/>
          <a:stretch>
            <a:fillRect/>
          </a:stretch>
        </p:blipFill>
        <p:spPr bwMode="auto">
          <a:xfrm>
            <a:off x="5662613" y="3614738"/>
            <a:ext cx="3481387" cy="2935287"/>
          </a:xfrm>
          <a:prstGeom prst="rect">
            <a:avLst/>
          </a:prstGeom>
          <a:noFill/>
        </p:spPr>
      </p:pic>
      <p:sp>
        <p:nvSpPr>
          <p:cNvPr id="671749" name="AutoShape 5"/>
          <p:cNvSpPr>
            <a:spLocks noChangeArrowheads="1"/>
          </p:cNvSpPr>
          <p:nvPr/>
        </p:nvSpPr>
        <p:spPr bwMode="auto">
          <a:xfrm>
            <a:off x="4700588" y="1071563"/>
            <a:ext cx="4243387" cy="1914525"/>
          </a:xfrm>
          <a:prstGeom prst="wedgeRoundRectCallout">
            <a:avLst>
              <a:gd name="adj1" fmla="val -57185"/>
              <a:gd name="adj2" fmla="val 89718"/>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Parallel Blood Flow Simulation</a:t>
            </a:r>
          </a:p>
          <a:p>
            <a:pPr algn="ctr">
              <a:buFontTx/>
              <a:buNone/>
            </a:pPr>
            <a:r>
              <a:rPr lang="en-US" sz="1600"/>
              <a:t>Allows surgeons to perform virtual stent surgery until they get it just right. It combines parameters such as blood velocity and pressure with a series of medical images to automatically create a 3D computational model.</a:t>
            </a:r>
            <a:endParaRPr lang="el-GR" sz="1600"/>
          </a:p>
        </p:txBody>
      </p:sp>
      <p:sp>
        <p:nvSpPr>
          <p:cNvPr id="671750" name="AutoShape 6"/>
          <p:cNvSpPr>
            <a:spLocks noChangeArrowheads="1"/>
          </p:cNvSpPr>
          <p:nvPr/>
        </p:nvSpPr>
        <p:spPr bwMode="auto">
          <a:xfrm flipH="1">
            <a:off x="428625" y="4273550"/>
            <a:ext cx="4586288" cy="2200275"/>
          </a:xfrm>
          <a:prstGeom prst="wedgeRoundRectCallout">
            <a:avLst>
              <a:gd name="adj1" fmla="val -64884"/>
              <a:gd name="adj2" fmla="val 39394"/>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ViroLab</a:t>
            </a:r>
          </a:p>
          <a:p>
            <a:pPr algn="ctr">
              <a:buFontTx/>
              <a:buNone/>
            </a:pPr>
            <a:r>
              <a:rPr lang="en-US" sz="1400"/>
              <a:t>Aims to create a collaborative virtual labaratory for grid-based decision support for viral disease treatment. HIV treatment in the increasingly common case of HIV drug resistance is mainly studied. Virolab “vertically” integrates biomedical information relating to viruses, patients and literature resulting in a rule-based decision support system for drug ranking.</a:t>
            </a:r>
            <a:r>
              <a:rPr lang="en-US"/>
              <a:t> </a:t>
            </a:r>
            <a:endParaRPr lang="el-G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p:txBody>
          <a:bodyPr/>
          <a:lstStyle/>
          <a:p>
            <a:r>
              <a:rPr lang="en-US"/>
              <a:t>Some examples</a:t>
            </a:r>
            <a:endParaRPr lang="el-GR"/>
          </a:p>
        </p:txBody>
      </p:sp>
      <p:pic>
        <p:nvPicPr>
          <p:cNvPr id="673795" name="Picture 3" descr="polargrid5M"/>
          <p:cNvPicPr>
            <a:picLocks noChangeAspect="1" noChangeArrowheads="1"/>
          </p:cNvPicPr>
          <p:nvPr/>
        </p:nvPicPr>
        <p:blipFill>
          <a:blip r:embed="rId2" cstate="print"/>
          <a:srcRect/>
          <a:stretch>
            <a:fillRect/>
          </a:stretch>
        </p:blipFill>
        <p:spPr bwMode="auto">
          <a:xfrm>
            <a:off x="271463" y="1030288"/>
            <a:ext cx="3509962" cy="2971800"/>
          </a:xfrm>
          <a:prstGeom prst="rect">
            <a:avLst/>
          </a:prstGeom>
          <a:noFill/>
        </p:spPr>
      </p:pic>
      <p:pic>
        <p:nvPicPr>
          <p:cNvPr id="673796" name="Picture 4" descr="simcityM"/>
          <p:cNvPicPr>
            <a:picLocks noChangeAspect="1" noChangeArrowheads="1"/>
          </p:cNvPicPr>
          <p:nvPr/>
        </p:nvPicPr>
        <p:blipFill>
          <a:blip r:embed="rId3" cstate="print"/>
          <a:srcRect/>
          <a:stretch>
            <a:fillRect/>
          </a:stretch>
        </p:blipFill>
        <p:spPr bwMode="auto">
          <a:xfrm>
            <a:off x="4854575" y="1292225"/>
            <a:ext cx="4289425" cy="3225800"/>
          </a:xfrm>
          <a:prstGeom prst="rect">
            <a:avLst/>
          </a:prstGeom>
          <a:noFill/>
        </p:spPr>
      </p:pic>
      <p:sp>
        <p:nvSpPr>
          <p:cNvPr id="673797" name="AutoShape 5"/>
          <p:cNvSpPr>
            <a:spLocks noChangeArrowheads="1"/>
          </p:cNvSpPr>
          <p:nvPr/>
        </p:nvSpPr>
        <p:spPr bwMode="auto">
          <a:xfrm>
            <a:off x="342900" y="3559175"/>
            <a:ext cx="3800475" cy="3121025"/>
          </a:xfrm>
          <a:prstGeom prst="upArrowCallout">
            <a:avLst>
              <a:gd name="adj1" fmla="val 30443"/>
              <a:gd name="adj2" fmla="val 3044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l-GR" b="1"/>
              <a:t>Polar Grid</a:t>
            </a:r>
            <a:endParaRPr lang="en-US" b="1"/>
          </a:p>
          <a:p>
            <a:pPr algn="ctr">
              <a:buFontTx/>
              <a:buNone/>
            </a:pPr>
            <a:r>
              <a:rPr lang="en-US" sz="1400"/>
              <a:t>A </a:t>
            </a:r>
            <a:r>
              <a:rPr lang="el-GR" sz="1400"/>
              <a:t>planned project </a:t>
            </a:r>
            <a:r>
              <a:rPr lang="en-US" sz="1400"/>
              <a:t>for an</a:t>
            </a:r>
            <a:r>
              <a:rPr lang="el-GR" sz="1400"/>
              <a:t> advance cyberinfrastructure, empower</a:t>
            </a:r>
            <a:r>
              <a:rPr lang="en-US" sz="1400"/>
              <a:t>ing</a:t>
            </a:r>
            <a:r>
              <a:rPr lang="el-GR" sz="1400"/>
              <a:t> smaller universities, and provide scientists with a gateway to teraflops of power: enough to drive new and improved high-performance simulations and enable measurement and prediction of ice sheet response to climate change and effect on ocean levels. </a:t>
            </a:r>
          </a:p>
        </p:txBody>
      </p:sp>
      <p:sp>
        <p:nvSpPr>
          <p:cNvPr id="673798" name="AutoShape 6"/>
          <p:cNvSpPr>
            <a:spLocks noChangeArrowheads="1"/>
          </p:cNvSpPr>
          <p:nvPr/>
        </p:nvSpPr>
        <p:spPr bwMode="auto">
          <a:xfrm>
            <a:off x="4787900" y="4151313"/>
            <a:ext cx="4356100" cy="2574925"/>
          </a:xfrm>
          <a:prstGeom prst="upArrowCallout">
            <a:avLst>
              <a:gd name="adj1" fmla="val 42293"/>
              <a:gd name="adj2" fmla="val 4229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n-US" b="1"/>
              <a:t>MoSES (Modelling and Simulation for e-Social Science)</a:t>
            </a:r>
          </a:p>
          <a:p>
            <a:pPr algn="ctr">
              <a:buFontTx/>
              <a:buNone/>
            </a:pPr>
            <a:r>
              <a:rPr lang="en-US" sz="1400"/>
              <a:t>Runs predictive models integrating real Census data, survey data, healthcare data of UK population. Determine the impact of different policy decisions and various social aspects like increasing life expectancy, immigration, aging population.</a:t>
            </a:r>
            <a:endParaRPr lang="el-GR" sz="1400"/>
          </a:p>
        </p:txBody>
      </p:sp>
      <p:sp>
        <p:nvSpPr>
          <p:cNvPr id="673799" name="Rectangle 7"/>
          <p:cNvSpPr>
            <a:spLocks noChangeArrowheads="1"/>
          </p:cNvSpPr>
          <p:nvPr/>
        </p:nvSpPr>
        <p:spPr bwMode="auto">
          <a:xfrm>
            <a:off x="6064250" y="952500"/>
            <a:ext cx="3079750" cy="641350"/>
          </a:xfrm>
          <a:prstGeom prst="rect">
            <a:avLst/>
          </a:prstGeom>
          <a:noFill/>
          <a:ln w="25400" algn="ctr">
            <a:noFill/>
            <a:miter lim="800000"/>
            <a:headEnd/>
            <a:tailEnd/>
          </a:ln>
          <a:effectLst/>
        </p:spPr>
        <p:txBody>
          <a:bodyPr wrap="none" lIns="90000" tIns="46800" rIns="90000" bIns="46800" anchor="ctr">
            <a:spAutoFit/>
          </a:bodyPr>
          <a:lstStyle/>
          <a:p>
            <a:pPr>
              <a:spcBef>
                <a:spcPct val="0"/>
              </a:spcBef>
              <a:buClrTx/>
              <a:buFontTx/>
              <a:buNone/>
            </a:pPr>
            <a:r>
              <a:rPr lang="en-GB" i="1"/>
              <a:t>Image © </a:t>
            </a:r>
            <a:r>
              <a:rPr lang="en-GB" i="1">
                <a:hlinkClick r:id="rId4"/>
              </a:rPr>
              <a:t>Electronic Arts Inc</a:t>
            </a:r>
            <a:r>
              <a:rPr lang="en-GB" i="1"/>
              <a:t>. </a:t>
            </a:r>
          </a:p>
          <a:p>
            <a:pPr>
              <a:spcBef>
                <a:spcPct val="0"/>
              </a:spcBef>
              <a:buClrTx/>
              <a:buFontTx/>
              <a:buNone/>
            </a:pPr>
            <a:r>
              <a:rPr lang="en-GB" i="1"/>
              <a:t>All rights reserved.</a:t>
            </a:r>
            <a:r>
              <a:rPr lang="en-GB"/>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r>
              <a:rPr lang="en-GB" dirty="0"/>
              <a:t>From EGEE</a:t>
            </a:r>
            <a:r>
              <a:rPr lang="el-GR" dirty="0"/>
              <a:t> </a:t>
            </a:r>
            <a:r>
              <a:rPr lang="en-US" dirty="0"/>
              <a:t>to</a:t>
            </a:r>
            <a:r>
              <a:rPr lang="el-GR" dirty="0"/>
              <a:t> Ε</a:t>
            </a:r>
            <a:r>
              <a:rPr lang="en-US" dirty="0"/>
              <a:t>GEE </a:t>
            </a:r>
            <a:r>
              <a:rPr lang="en-US" dirty="0" smtClean="0"/>
              <a:t>III</a:t>
            </a:r>
            <a:endParaRPr lang="en-GB" dirty="0"/>
          </a:p>
        </p:txBody>
      </p:sp>
      <p:sp>
        <p:nvSpPr>
          <p:cNvPr id="356355" name="Rectangle 3"/>
          <p:cNvSpPr>
            <a:spLocks noGrp="1" noChangeArrowheads="1"/>
          </p:cNvSpPr>
          <p:nvPr>
            <p:ph type="body" idx="1"/>
          </p:nvPr>
        </p:nvSpPr>
        <p:spPr>
          <a:xfrm>
            <a:off x="346075" y="974725"/>
            <a:ext cx="8589963" cy="5549900"/>
          </a:xfrm>
        </p:spPr>
        <p:txBody>
          <a:bodyPr/>
          <a:lstStyle/>
          <a:p>
            <a:pPr>
              <a:lnSpc>
                <a:spcPct val="90000"/>
              </a:lnSpc>
            </a:pPr>
            <a:r>
              <a:rPr lang="en-GB" sz="2800" dirty="0"/>
              <a:t>EGEE objective: </a:t>
            </a:r>
          </a:p>
          <a:p>
            <a:pPr lvl="1">
              <a:lnSpc>
                <a:spcPct val="90000"/>
              </a:lnSpc>
              <a:buFont typeface="Arial" charset="0"/>
              <a:buNone/>
            </a:pPr>
            <a:r>
              <a:rPr lang="en-GB" sz="2500" i="1" dirty="0"/>
              <a:t>	</a:t>
            </a:r>
            <a:r>
              <a:rPr lang="en-GB" sz="2500" i="1" dirty="0">
                <a:solidFill>
                  <a:schemeClr val="hlink"/>
                </a:solidFill>
              </a:rPr>
              <a:t>“to establish a seamless European Grid infrastructure for the support of the European Research Area (ERA)”</a:t>
            </a:r>
          </a:p>
          <a:p>
            <a:pPr>
              <a:lnSpc>
                <a:spcPct val="90000"/>
              </a:lnSpc>
            </a:pPr>
            <a:endParaRPr lang="en-GB" sz="2800" i="1" dirty="0">
              <a:solidFill>
                <a:schemeClr val="hlink"/>
              </a:solidFill>
            </a:endParaRPr>
          </a:p>
          <a:p>
            <a:pPr>
              <a:lnSpc>
                <a:spcPct val="90000"/>
              </a:lnSpc>
            </a:pPr>
            <a:r>
              <a:rPr lang="en-GB" sz="2800" dirty="0"/>
              <a:t>EGEE:</a:t>
            </a:r>
          </a:p>
          <a:p>
            <a:pPr lvl="1">
              <a:lnSpc>
                <a:spcPct val="90000"/>
              </a:lnSpc>
            </a:pPr>
            <a:r>
              <a:rPr lang="en-US" sz="2000" dirty="0"/>
              <a:t>Accomplished all of its objectives</a:t>
            </a:r>
          </a:p>
          <a:p>
            <a:pPr lvl="1">
              <a:lnSpc>
                <a:spcPct val="90000"/>
              </a:lnSpc>
              <a:buClr>
                <a:srgbClr val="FFCC66"/>
              </a:buClr>
            </a:pPr>
            <a:r>
              <a:rPr lang="en-GB" dirty="0"/>
              <a:t>Scope expanded beyond </a:t>
            </a:r>
            <a:br>
              <a:rPr lang="en-GB" dirty="0"/>
            </a:br>
            <a:r>
              <a:rPr lang="en-GB" dirty="0"/>
              <a:t>Europe</a:t>
            </a:r>
            <a:endParaRPr lang="el-GR" sz="2000" dirty="0"/>
          </a:p>
          <a:p>
            <a:pPr lvl="1">
              <a:lnSpc>
                <a:spcPct val="90000"/>
              </a:lnSpc>
            </a:pPr>
            <a:endParaRPr lang="en-GB" sz="2500" dirty="0"/>
          </a:p>
          <a:p>
            <a:pPr>
              <a:lnSpc>
                <a:spcPct val="90000"/>
              </a:lnSpc>
            </a:pPr>
            <a:r>
              <a:rPr lang="en-GB" dirty="0"/>
              <a:t>EGEE-II </a:t>
            </a:r>
            <a:r>
              <a:rPr lang="en-GB" dirty="0" smtClean="0"/>
              <a:t>:</a:t>
            </a:r>
            <a:endParaRPr lang="en-GB" dirty="0"/>
          </a:p>
          <a:p>
            <a:pPr lvl="1">
              <a:lnSpc>
                <a:spcPct val="90000"/>
              </a:lnSpc>
              <a:buFont typeface="Wingdings" pitchFamily="2" charset="2"/>
              <a:buChar char="à"/>
            </a:pPr>
            <a:r>
              <a:rPr lang="en-GB" dirty="0">
                <a:sym typeface="Wingdings" pitchFamily="2" charset="2"/>
              </a:rPr>
              <a:t>Full capacity from day one</a:t>
            </a:r>
          </a:p>
          <a:p>
            <a:pPr lvl="1">
              <a:lnSpc>
                <a:spcPct val="90000"/>
              </a:lnSpc>
              <a:buFont typeface="Wingdings" pitchFamily="2" charset="2"/>
              <a:buChar char="à"/>
            </a:pPr>
            <a:r>
              <a:rPr lang="en-GB" dirty="0"/>
              <a:t>Large-scale, production-quality infrastructure</a:t>
            </a:r>
          </a:p>
          <a:p>
            <a:pPr lvl="1">
              <a:lnSpc>
                <a:spcPct val="90000"/>
              </a:lnSpc>
              <a:buFont typeface="Wingdings" pitchFamily="2" charset="2"/>
              <a:buChar char="à"/>
            </a:pPr>
            <a:r>
              <a:rPr lang="en-GB" dirty="0"/>
              <a:t>Supporting a wide range of applications</a:t>
            </a:r>
          </a:p>
          <a:p>
            <a:pPr lvl="1">
              <a:lnSpc>
                <a:spcPct val="90000"/>
              </a:lnSpc>
              <a:buFont typeface="Wingdings" pitchFamily="2" charset="2"/>
              <a:buChar char="à"/>
            </a:pPr>
            <a:r>
              <a:rPr lang="en-GB" dirty="0"/>
              <a:t>Staff with extensive knowledge of Grid technology</a:t>
            </a:r>
          </a:p>
        </p:txBody>
      </p:sp>
      <p:grpSp>
        <p:nvGrpSpPr>
          <p:cNvPr id="356356" name="Group 4"/>
          <p:cNvGrpSpPr>
            <a:grpSpLocks/>
          </p:cNvGrpSpPr>
          <p:nvPr/>
        </p:nvGrpSpPr>
        <p:grpSpPr bwMode="auto">
          <a:xfrm>
            <a:off x="4953000" y="2255838"/>
            <a:ext cx="4019550" cy="2252662"/>
            <a:chOff x="2755" y="2609"/>
            <a:chExt cx="2669" cy="1298"/>
          </a:xfrm>
        </p:grpSpPr>
        <p:pic>
          <p:nvPicPr>
            <p:cNvPr id="356357" name="Picture 5" descr="802802"/>
            <p:cNvPicPr>
              <a:picLocks noChangeAspect="1" noChangeArrowheads="1"/>
            </p:cNvPicPr>
            <p:nvPr/>
          </p:nvPicPr>
          <p:blipFill>
            <a:blip r:embed="rId3" cstate="print"/>
            <a:srcRect l="15224" t="7120" r="11427"/>
            <a:stretch>
              <a:fillRect/>
            </a:stretch>
          </p:blipFill>
          <p:spPr bwMode="auto">
            <a:xfrm>
              <a:off x="2755" y="2609"/>
              <a:ext cx="2669" cy="1298"/>
            </a:xfrm>
            <a:prstGeom prst="rect">
              <a:avLst/>
            </a:prstGeom>
            <a:solidFill>
              <a:srgbClr val="FF3300"/>
            </a:solidFill>
          </p:spPr>
        </p:pic>
        <p:sp>
          <p:nvSpPr>
            <p:cNvPr id="356358" name="Oval 6"/>
            <p:cNvSpPr>
              <a:spLocks noChangeArrowheads="1"/>
            </p:cNvSpPr>
            <p:nvPr/>
          </p:nvSpPr>
          <p:spPr bwMode="auto">
            <a:xfrm>
              <a:off x="4258" y="2795"/>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59" name="Oval 7"/>
            <p:cNvSpPr>
              <a:spLocks noChangeArrowheads="1"/>
            </p:cNvSpPr>
            <p:nvPr/>
          </p:nvSpPr>
          <p:spPr bwMode="auto">
            <a:xfrm>
              <a:off x="4110"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0" name="Oval 8"/>
            <p:cNvSpPr>
              <a:spLocks noChangeArrowheads="1"/>
            </p:cNvSpPr>
            <p:nvPr/>
          </p:nvSpPr>
          <p:spPr bwMode="auto">
            <a:xfrm>
              <a:off x="4258" y="2989"/>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1" name="Oval 9"/>
            <p:cNvSpPr>
              <a:spLocks noChangeArrowheads="1"/>
            </p:cNvSpPr>
            <p:nvPr/>
          </p:nvSpPr>
          <p:spPr bwMode="auto">
            <a:xfrm>
              <a:off x="4131"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2" name="Oval 10"/>
            <p:cNvSpPr>
              <a:spLocks noChangeArrowheads="1"/>
            </p:cNvSpPr>
            <p:nvPr/>
          </p:nvSpPr>
          <p:spPr bwMode="auto">
            <a:xfrm>
              <a:off x="4116" y="288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3" name="Oval 11"/>
            <p:cNvSpPr>
              <a:spLocks noChangeArrowheads="1"/>
            </p:cNvSpPr>
            <p:nvPr/>
          </p:nvSpPr>
          <p:spPr bwMode="auto">
            <a:xfrm>
              <a:off x="3921"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4" name="Oval 12"/>
            <p:cNvSpPr>
              <a:spLocks noChangeArrowheads="1"/>
            </p:cNvSpPr>
            <p:nvPr/>
          </p:nvSpPr>
          <p:spPr bwMode="auto">
            <a:xfrm>
              <a:off x="3901" y="293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5" name="Oval 13"/>
            <p:cNvSpPr>
              <a:spLocks noChangeArrowheads="1"/>
            </p:cNvSpPr>
            <p:nvPr/>
          </p:nvSpPr>
          <p:spPr bwMode="auto">
            <a:xfrm>
              <a:off x="3858" y="293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6" name="Oval 14"/>
            <p:cNvSpPr>
              <a:spLocks noChangeArrowheads="1"/>
            </p:cNvSpPr>
            <p:nvPr/>
          </p:nvSpPr>
          <p:spPr bwMode="auto">
            <a:xfrm>
              <a:off x="3942"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7" name="Oval 15"/>
            <p:cNvSpPr>
              <a:spLocks noChangeArrowheads="1"/>
            </p:cNvSpPr>
            <p:nvPr/>
          </p:nvSpPr>
          <p:spPr bwMode="auto">
            <a:xfrm>
              <a:off x="3993" y="287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8" name="Oval 16"/>
            <p:cNvSpPr>
              <a:spLocks noChangeArrowheads="1"/>
            </p:cNvSpPr>
            <p:nvPr/>
          </p:nvSpPr>
          <p:spPr bwMode="auto">
            <a:xfrm>
              <a:off x="4048" y="290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9" name="Oval 17"/>
            <p:cNvSpPr>
              <a:spLocks noChangeArrowheads="1"/>
            </p:cNvSpPr>
            <p:nvPr/>
          </p:nvSpPr>
          <p:spPr bwMode="auto">
            <a:xfrm>
              <a:off x="4027"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0" name="Oval 18"/>
            <p:cNvSpPr>
              <a:spLocks noChangeArrowheads="1"/>
            </p:cNvSpPr>
            <p:nvPr/>
          </p:nvSpPr>
          <p:spPr bwMode="auto">
            <a:xfrm>
              <a:off x="3984"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1" name="Oval 19"/>
            <p:cNvSpPr>
              <a:spLocks noChangeArrowheads="1"/>
            </p:cNvSpPr>
            <p:nvPr/>
          </p:nvSpPr>
          <p:spPr bwMode="auto">
            <a:xfrm>
              <a:off x="4069"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2" name="Oval 20"/>
            <p:cNvSpPr>
              <a:spLocks noChangeArrowheads="1"/>
            </p:cNvSpPr>
            <p:nvPr/>
          </p:nvSpPr>
          <p:spPr bwMode="auto">
            <a:xfrm>
              <a:off x="4063" y="2866"/>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3" name="Oval 21"/>
            <p:cNvSpPr>
              <a:spLocks noChangeArrowheads="1"/>
            </p:cNvSpPr>
            <p:nvPr/>
          </p:nvSpPr>
          <p:spPr bwMode="auto">
            <a:xfrm>
              <a:off x="4110"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4" name="Oval 22"/>
            <p:cNvSpPr>
              <a:spLocks noChangeArrowheads="1"/>
            </p:cNvSpPr>
            <p:nvPr/>
          </p:nvSpPr>
          <p:spPr bwMode="auto">
            <a:xfrm>
              <a:off x="4069" y="278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5" name="Oval 23"/>
            <p:cNvSpPr>
              <a:spLocks noChangeArrowheads="1"/>
            </p:cNvSpPr>
            <p:nvPr/>
          </p:nvSpPr>
          <p:spPr bwMode="auto">
            <a:xfrm>
              <a:off x="4006"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6" name="Oval 24"/>
            <p:cNvSpPr>
              <a:spLocks noChangeArrowheads="1"/>
            </p:cNvSpPr>
            <p:nvPr/>
          </p:nvSpPr>
          <p:spPr bwMode="auto">
            <a:xfrm>
              <a:off x="4131"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7" name="Oval 25"/>
            <p:cNvSpPr>
              <a:spLocks noChangeArrowheads="1"/>
            </p:cNvSpPr>
            <p:nvPr/>
          </p:nvSpPr>
          <p:spPr bwMode="auto">
            <a:xfrm>
              <a:off x="4615"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8" name="Oval 26"/>
            <p:cNvSpPr>
              <a:spLocks noChangeArrowheads="1"/>
            </p:cNvSpPr>
            <p:nvPr/>
          </p:nvSpPr>
          <p:spPr bwMode="auto">
            <a:xfrm>
              <a:off x="4657"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9" name="Oval 27"/>
            <p:cNvSpPr>
              <a:spLocks noChangeArrowheads="1"/>
            </p:cNvSpPr>
            <p:nvPr/>
          </p:nvSpPr>
          <p:spPr bwMode="auto">
            <a:xfrm>
              <a:off x="5057" y="3004"/>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0" name="Oval 28"/>
            <p:cNvSpPr>
              <a:spLocks noChangeArrowheads="1"/>
            </p:cNvSpPr>
            <p:nvPr/>
          </p:nvSpPr>
          <p:spPr bwMode="auto">
            <a:xfrm>
              <a:off x="5098" y="304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1" name="Oval 29"/>
            <p:cNvSpPr>
              <a:spLocks noChangeArrowheads="1"/>
            </p:cNvSpPr>
            <p:nvPr/>
          </p:nvSpPr>
          <p:spPr bwMode="auto">
            <a:xfrm>
              <a:off x="5203" y="2959"/>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2" name="Oval 30"/>
            <p:cNvSpPr>
              <a:spLocks noChangeArrowheads="1"/>
            </p:cNvSpPr>
            <p:nvPr/>
          </p:nvSpPr>
          <p:spPr bwMode="auto">
            <a:xfrm>
              <a:off x="3144"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3" name="Oval 31"/>
            <p:cNvSpPr>
              <a:spLocks noChangeArrowheads="1"/>
            </p:cNvSpPr>
            <p:nvPr/>
          </p:nvSpPr>
          <p:spPr bwMode="auto">
            <a:xfrm>
              <a:off x="2870"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4" name="Oval 32"/>
            <p:cNvSpPr>
              <a:spLocks noChangeArrowheads="1"/>
            </p:cNvSpPr>
            <p:nvPr/>
          </p:nvSpPr>
          <p:spPr bwMode="auto">
            <a:xfrm>
              <a:off x="3270"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5" name="Oval 33"/>
            <p:cNvSpPr>
              <a:spLocks noChangeArrowheads="1"/>
            </p:cNvSpPr>
            <p:nvPr/>
          </p:nvSpPr>
          <p:spPr bwMode="auto">
            <a:xfrm>
              <a:off x="5120" y="2945"/>
              <a:ext cx="21" cy="14"/>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6" name="Oval 34"/>
            <p:cNvSpPr>
              <a:spLocks noChangeArrowheads="1"/>
            </p:cNvSpPr>
            <p:nvPr/>
          </p:nvSpPr>
          <p:spPr bwMode="auto">
            <a:xfrm>
              <a:off x="3480" y="3272"/>
              <a:ext cx="21" cy="15"/>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7" name="Oval 35"/>
            <p:cNvSpPr>
              <a:spLocks noChangeArrowheads="1"/>
            </p:cNvSpPr>
            <p:nvPr/>
          </p:nvSpPr>
          <p:spPr bwMode="auto">
            <a:xfrm>
              <a:off x="4237"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8" name="Oval 36"/>
            <p:cNvSpPr>
              <a:spLocks noChangeArrowheads="1"/>
            </p:cNvSpPr>
            <p:nvPr/>
          </p:nvSpPr>
          <p:spPr bwMode="auto">
            <a:xfrm>
              <a:off x="4089" y="2881"/>
              <a:ext cx="21" cy="14"/>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9" name="Oval 37"/>
            <p:cNvSpPr>
              <a:spLocks noChangeArrowheads="1"/>
            </p:cNvSpPr>
            <p:nvPr/>
          </p:nvSpPr>
          <p:spPr bwMode="auto">
            <a:xfrm>
              <a:off x="3879"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90" name="Oval 38"/>
            <p:cNvSpPr>
              <a:spLocks noChangeArrowheads="1"/>
            </p:cNvSpPr>
            <p:nvPr/>
          </p:nvSpPr>
          <p:spPr bwMode="auto">
            <a:xfrm>
              <a:off x="4959" y="3232"/>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en-US" sz="2000" dirty="0"/>
              <a:t>EGEE</a:t>
            </a:r>
            <a:r>
              <a:rPr lang="el-GR" sz="2000" dirty="0"/>
              <a:t> </a:t>
            </a:r>
            <a:r>
              <a:rPr lang="en-US" sz="2000" dirty="0"/>
              <a:t/>
            </a:r>
            <a:br>
              <a:rPr lang="en-US" sz="2000" dirty="0"/>
            </a:br>
            <a:r>
              <a:rPr lang="en-US" sz="2000" dirty="0"/>
              <a:t> Enabling Grids for E</a:t>
            </a:r>
            <a:r>
              <a:rPr lang="el-GR" sz="2000" dirty="0"/>
              <a:t>-</a:t>
            </a:r>
            <a:r>
              <a:rPr lang="en-US" sz="2000" dirty="0"/>
              <a:t>Science</a:t>
            </a:r>
            <a:endParaRPr lang="el-GR" sz="2000" dirty="0"/>
          </a:p>
        </p:txBody>
      </p:sp>
      <p:sp>
        <p:nvSpPr>
          <p:cNvPr id="400387" name="Rectangle 3"/>
          <p:cNvSpPr>
            <a:spLocks noGrp="1" noChangeArrowheads="1"/>
          </p:cNvSpPr>
          <p:nvPr>
            <p:ph type="body" sz="half" idx="1"/>
          </p:nvPr>
        </p:nvSpPr>
        <p:spPr>
          <a:xfrm>
            <a:off x="334963" y="1063625"/>
            <a:ext cx="4217987" cy="5429250"/>
          </a:xfrm>
        </p:spPr>
        <p:txBody>
          <a:bodyPr/>
          <a:lstStyle/>
          <a:p>
            <a:pPr>
              <a:lnSpc>
                <a:spcPct val="90000"/>
              </a:lnSpc>
            </a:pPr>
            <a:r>
              <a:rPr lang="en-US" sz="1800" b="0" dirty="0" smtClean="0"/>
              <a:t>EGEE III  objectives:</a:t>
            </a:r>
          </a:p>
          <a:p>
            <a:pPr lvl="1">
              <a:lnSpc>
                <a:spcPct val="90000"/>
              </a:lnSpc>
            </a:pPr>
            <a:r>
              <a:rPr lang="en-US" sz="1600" dirty="0" smtClean="0"/>
              <a:t>expand and optimize EGEE, by continuous operation of the infrastructure</a:t>
            </a:r>
          </a:p>
          <a:p>
            <a:pPr lvl="1">
              <a:lnSpc>
                <a:spcPct val="90000"/>
              </a:lnSpc>
            </a:pPr>
            <a:r>
              <a:rPr lang="en-US" sz="1600" dirty="0" smtClean="0"/>
              <a:t> support for more user communities</a:t>
            </a:r>
          </a:p>
          <a:p>
            <a:pPr lvl="1">
              <a:lnSpc>
                <a:spcPct val="90000"/>
              </a:lnSpc>
            </a:pPr>
            <a:r>
              <a:rPr lang="en-US" sz="1600" dirty="0" smtClean="0"/>
              <a:t>add of further computational and data resources</a:t>
            </a:r>
          </a:p>
          <a:p>
            <a:pPr lvl="1">
              <a:lnSpc>
                <a:spcPct val="90000"/>
              </a:lnSpc>
            </a:pPr>
            <a:r>
              <a:rPr lang="en-US" sz="1600" dirty="0" smtClean="0"/>
              <a:t>prepare the migration of the existing production European Grid from a project-based model to a sustainable federated infrastructure based on National Grid Initiatives for multi-disciplinary use</a:t>
            </a:r>
            <a:endParaRPr lang="en-US" sz="1400" dirty="0" smtClean="0"/>
          </a:p>
          <a:p>
            <a:pPr lvl="1">
              <a:lnSpc>
                <a:spcPct val="90000"/>
              </a:lnSpc>
            </a:pPr>
            <a:endParaRPr lang="el-GR" sz="1800" b="0" dirty="0"/>
          </a:p>
          <a:p>
            <a:pPr>
              <a:lnSpc>
                <a:spcPct val="90000"/>
              </a:lnSpc>
              <a:buFont typeface="Wingdings" pitchFamily="2" charset="2"/>
              <a:buChar char="Ä"/>
            </a:pPr>
            <a:r>
              <a:rPr lang="en-US" sz="1800" b="0" dirty="0"/>
              <a:t>Available infrastructure to the </a:t>
            </a:r>
            <a:br>
              <a:rPr lang="en-US" sz="1800" b="0" dirty="0"/>
            </a:br>
            <a:r>
              <a:rPr lang="en-US" sz="1800" b="0" dirty="0"/>
              <a:t>Research and Academic </a:t>
            </a:r>
            <a:br>
              <a:rPr lang="en-US" sz="1800" b="0" dirty="0"/>
            </a:br>
            <a:r>
              <a:rPr lang="en-US" sz="1800" b="0" dirty="0"/>
              <a:t>community 24 hours per day </a:t>
            </a:r>
            <a:br>
              <a:rPr lang="en-US" sz="1800" b="0" dirty="0"/>
            </a:br>
            <a:r>
              <a:rPr lang="en-US" sz="1800" b="0" dirty="0"/>
              <a:t>and 7 days per </a:t>
            </a:r>
            <a:r>
              <a:rPr lang="en-US" sz="1800" b="0" dirty="0" smtClean="0"/>
              <a:t>week</a:t>
            </a:r>
            <a:endParaRPr lang="el-GR" sz="1800" b="0" dirty="0"/>
          </a:p>
          <a:p>
            <a:pPr>
              <a:lnSpc>
                <a:spcPct val="90000"/>
              </a:lnSpc>
              <a:buFont typeface="Wingdings" pitchFamily="2" charset="2"/>
              <a:buChar char="Ä"/>
            </a:pPr>
            <a:endParaRPr lang="el-GR" sz="1600" b="0" dirty="0"/>
          </a:p>
        </p:txBody>
      </p:sp>
      <p:sp>
        <p:nvSpPr>
          <p:cNvPr id="400396" name="Text Box 12"/>
          <p:cNvSpPr txBox="1">
            <a:spLocks noChangeArrowheads="1"/>
          </p:cNvSpPr>
          <p:nvPr/>
        </p:nvSpPr>
        <p:spPr bwMode="auto">
          <a:xfrm>
            <a:off x="4750044" y="981686"/>
            <a:ext cx="3852863" cy="457200"/>
          </a:xfrm>
          <a:prstGeom prst="rect">
            <a:avLst/>
          </a:prstGeom>
          <a:noFill/>
          <a:ln w="25400" algn="ctr">
            <a:noFill/>
            <a:miter lim="800000"/>
            <a:headEnd/>
            <a:tailEnd/>
          </a:ln>
          <a:effectLst/>
        </p:spPr>
        <p:txBody>
          <a:bodyPr lIns="90000" tIns="46800" rIns="90000" bIns="46800">
            <a:spAutoFit/>
          </a:bodyPr>
          <a:lstStyle/>
          <a:p>
            <a:pPr>
              <a:spcBef>
                <a:spcPct val="50000"/>
              </a:spcBef>
            </a:pPr>
            <a:r>
              <a:rPr lang="en-US" sz="2400" b="1" dirty="0"/>
              <a:t> </a:t>
            </a:r>
            <a:r>
              <a:rPr lang="el-GR" sz="2400" b="1" dirty="0">
                <a:hlinkClick r:id="rId3"/>
              </a:rPr>
              <a:t>http://www.eu-egee.org/</a:t>
            </a:r>
            <a:r>
              <a:rPr lang="en-US" b="1" dirty="0"/>
              <a:t> </a:t>
            </a:r>
            <a:endParaRPr lang="el-GR" b="1" dirty="0"/>
          </a:p>
        </p:txBody>
      </p:sp>
      <p:sp>
        <p:nvSpPr>
          <p:cNvPr id="6" name="5 - Θέση περιεχομένου"/>
          <p:cNvSpPr>
            <a:spLocks noGrp="1"/>
          </p:cNvSpPr>
          <p:nvPr>
            <p:ph sz="quarter" idx="3"/>
          </p:nvPr>
        </p:nvSpPr>
        <p:spPr>
          <a:xfrm>
            <a:off x="4656138" y="1670539"/>
            <a:ext cx="4219575" cy="4755662"/>
          </a:xfrm>
        </p:spPr>
        <p:txBody>
          <a:bodyPr/>
          <a:lstStyle/>
          <a:p>
            <a:pPr>
              <a:lnSpc>
                <a:spcPct val="90000"/>
              </a:lnSpc>
              <a:buFont typeface="Wingdings" pitchFamily="2" charset="2"/>
              <a:buChar char="Ä"/>
            </a:pPr>
            <a:r>
              <a:rPr lang="en-US" b="0" dirty="0" smtClean="0"/>
              <a:t>Participants</a:t>
            </a:r>
            <a:r>
              <a:rPr lang="el-GR" b="0" dirty="0" smtClean="0"/>
              <a:t>:</a:t>
            </a:r>
            <a:endParaRPr lang="en-US" b="0" dirty="0" smtClean="0"/>
          </a:p>
          <a:p>
            <a:pPr>
              <a:lnSpc>
                <a:spcPct val="90000"/>
              </a:lnSpc>
              <a:buFont typeface="Wingdings" pitchFamily="2" charset="2"/>
              <a:buNone/>
            </a:pPr>
            <a:r>
              <a:rPr lang="en-US" b="0" dirty="0" smtClean="0"/>
              <a:t>	</a:t>
            </a:r>
            <a:r>
              <a:rPr lang="el-GR" b="0" dirty="0" smtClean="0">
                <a:solidFill>
                  <a:schemeClr val="bg2"/>
                </a:solidFill>
                <a:sym typeface="Wingdings" pitchFamily="2" charset="2"/>
              </a:rPr>
              <a:t></a:t>
            </a:r>
            <a:r>
              <a:rPr lang="en-US" b="0" dirty="0" smtClean="0">
                <a:sym typeface="Wingdings" pitchFamily="2" charset="2"/>
              </a:rPr>
              <a:t> 50</a:t>
            </a:r>
            <a:r>
              <a:rPr lang="el-GR" b="0" dirty="0" smtClean="0"/>
              <a:t> </a:t>
            </a:r>
            <a:r>
              <a:rPr lang="en-US" b="0" dirty="0" smtClean="0"/>
              <a:t>countries</a:t>
            </a:r>
          </a:p>
          <a:p>
            <a:pPr>
              <a:lnSpc>
                <a:spcPct val="90000"/>
              </a:lnSpc>
              <a:buFont typeface="Wingdings" pitchFamily="2" charset="2"/>
              <a:buNone/>
            </a:pPr>
            <a:endParaRPr lang="el-GR" b="0" dirty="0" smtClean="0"/>
          </a:p>
          <a:p>
            <a:pPr>
              <a:lnSpc>
                <a:spcPct val="90000"/>
              </a:lnSpc>
              <a:buFont typeface="Wingdings" pitchFamily="2" charset="2"/>
              <a:buChar char="Ä"/>
            </a:pPr>
            <a:r>
              <a:rPr lang="en-US" b="0" dirty="0" smtClean="0"/>
              <a:t>Consists of:</a:t>
            </a:r>
          </a:p>
          <a:p>
            <a:pPr>
              <a:lnSpc>
                <a:spcPct val="90000"/>
              </a:lnSpc>
              <a:buFont typeface="Wingdings" pitchFamily="2" charset="2"/>
              <a:buNone/>
            </a:pPr>
            <a:r>
              <a:rPr lang="el-GR" b="0" dirty="0" smtClean="0"/>
              <a:t>	 </a:t>
            </a:r>
            <a:r>
              <a:rPr lang="el-GR" b="0" dirty="0" smtClean="0">
                <a:solidFill>
                  <a:schemeClr val="bg2"/>
                </a:solidFill>
                <a:sym typeface="Wingdings" pitchFamily="2" charset="2"/>
              </a:rPr>
              <a:t> </a:t>
            </a:r>
            <a:r>
              <a:rPr lang="el-GR" b="0" dirty="0" smtClean="0">
                <a:sym typeface="Wingdings" pitchFamily="2" charset="2"/>
              </a:rPr>
              <a:t>2</a:t>
            </a:r>
            <a:r>
              <a:rPr lang="en-US" b="0" dirty="0" smtClean="0">
                <a:sym typeface="Wingdings" pitchFamily="2" charset="2"/>
              </a:rPr>
              <a:t>50</a:t>
            </a:r>
            <a:r>
              <a:rPr lang="el-GR" b="0" dirty="0" smtClean="0">
                <a:sym typeface="Wingdings" pitchFamily="2" charset="2"/>
              </a:rPr>
              <a:t> </a:t>
            </a:r>
            <a:r>
              <a:rPr lang="en-US" b="0" dirty="0" smtClean="0">
                <a:sym typeface="Wingdings" pitchFamily="2" charset="2"/>
              </a:rPr>
              <a:t>sites</a:t>
            </a:r>
            <a:endParaRPr lang="el-GR" b="0" dirty="0" smtClean="0"/>
          </a:p>
          <a:p>
            <a:pPr>
              <a:lnSpc>
                <a:spcPct val="90000"/>
              </a:lnSpc>
              <a:buFont typeface="Wingdings" pitchFamily="2" charset="2"/>
              <a:buNone/>
            </a:pPr>
            <a:r>
              <a:rPr lang="el-GR" b="0" dirty="0" smtClean="0"/>
              <a:t> 	 </a:t>
            </a:r>
            <a:r>
              <a:rPr lang="el-GR" b="0" dirty="0" smtClean="0">
                <a:solidFill>
                  <a:schemeClr val="bg2"/>
                </a:solidFill>
                <a:sym typeface="Wingdings" pitchFamily="2" charset="2"/>
              </a:rPr>
              <a:t></a:t>
            </a:r>
            <a:r>
              <a:rPr lang="en-US" b="0" dirty="0" smtClean="0">
                <a:sym typeface="Wingdings" pitchFamily="2" charset="2"/>
              </a:rPr>
              <a:t> </a:t>
            </a:r>
            <a:r>
              <a:rPr lang="el-GR" b="0" dirty="0" smtClean="0"/>
              <a:t>~ </a:t>
            </a:r>
            <a:r>
              <a:rPr lang="en-US" b="0" dirty="0" smtClean="0">
                <a:cs typeface="Arial" charset="0"/>
                <a:sym typeface="Wingdings" pitchFamily="2" charset="2"/>
              </a:rPr>
              <a:t>68000 </a:t>
            </a:r>
            <a:r>
              <a:rPr lang="en-US" b="0" dirty="0" smtClean="0"/>
              <a:t>CPUs</a:t>
            </a:r>
          </a:p>
          <a:p>
            <a:pPr>
              <a:lnSpc>
                <a:spcPct val="90000"/>
              </a:lnSpc>
              <a:buFont typeface="Wingdings" pitchFamily="2" charset="2"/>
              <a:buNone/>
            </a:pPr>
            <a:r>
              <a:rPr lang="en-US" b="0" dirty="0" smtClean="0"/>
              <a:t>	 </a:t>
            </a:r>
            <a:r>
              <a:rPr lang="el-GR" b="0" dirty="0" smtClean="0">
                <a:solidFill>
                  <a:schemeClr val="bg2"/>
                </a:solidFill>
                <a:sym typeface="Wingdings" pitchFamily="2" charset="2"/>
              </a:rPr>
              <a:t></a:t>
            </a:r>
            <a:r>
              <a:rPr lang="en-US" b="0" dirty="0" smtClean="0">
                <a:sym typeface="Wingdings" pitchFamily="2" charset="2"/>
              </a:rPr>
              <a:t> </a:t>
            </a:r>
            <a:r>
              <a:rPr lang="el-GR" b="0" dirty="0" smtClean="0"/>
              <a:t>~ </a:t>
            </a:r>
            <a:r>
              <a:rPr lang="en-US" b="0" dirty="0" smtClean="0">
                <a:cs typeface="Arial" charset="0"/>
                <a:sym typeface="Wingdings" pitchFamily="2" charset="2"/>
              </a:rPr>
              <a:t>20 PB</a:t>
            </a:r>
          </a:p>
          <a:p>
            <a:pPr>
              <a:lnSpc>
                <a:spcPct val="90000"/>
              </a:lnSpc>
              <a:buFont typeface="Wingdings" pitchFamily="2" charset="2"/>
              <a:buNone/>
            </a:pPr>
            <a:r>
              <a:rPr lang="en-US" b="0" dirty="0" smtClean="0">
                <a:cs typeface="Arial" charset="0"/>
                <a:sym typeface="Wingdings" pitchFamily="2" charset="2"/>
              </a:rPr>
              <a:t>	 </a:t>
            </a:r>
            <a:r>
              <a:rPr lang="el-GR" b="0" dirty="0" smtClean="0">
                <a:solidFill>
                  <a:schemeClr val="bg2"/>
                </a:solidFill>
                <a:sym typeface="Wingdings" pitchFamily="2" charset="2"/>
              </a:rPr>
              <a:t></a:t>
            </a:r>
            <a:r>
              <a:rPr lang="en-US" b="0" dirty="0" smtClean="0">
                <a:sym typeface="Wingdings" pitchFamily="2" charset="2"/>
              </a:rPr>
              <a:t> </a:t>
            </a:r>
            <a:r>
              <a:rPr lang="el-GR" dirty="0" smtClean="0"/>
              <a:t> </a:t>
            </a:r>
            <a:r>
              <a:rPr lang="el-GR" b="0" dirty="0" smtClean="0"/>
              <a:t>~140</a:t>
            </a:r>
            <a:r>
              <a:rPr lang="en-US" b="0" dirty="0" smtClean="0"/>
              <a:t> VOs</a:t>
            </a:r>
            <a:r>
              <a:rPr lang="el-GR" b="0" dirty="0" smtClean="0"/>
              <a:t> </a:t>
            </a:r>
            <a:r>
              <a:rPr lang="en-US" b="0" dirty="0" smtClean="0">
                <a:solidFill>
                  <a:schemeClr val="bg2"/>
                </a:solidFill>
                <a:sym typeface="Wingdings" pitchFamily="2" charset="2"/>
              </a:rPr>
              <a:t>	</a:t>
            </a:r>
            <a:endParaRPr lang="en-US" b="0" dirty="0" smtClean="0"/>
          </a:p>
          <a:p>
            <a:pPr>
              <a:lnSpc>
                <a:spcPct val="90000"/>
              </a:lnSpc>
              <a:buFont typeface="Wingdings" pitchFamily="2" charset="2"/>
              <a:buNone/>
            </a:pPr>
            <a:r>
              <a:rPr lang="en-US" b="0" dirty="0" smtClean="0">
                <a:solidFill>
                  <a:schemeClr val="bg2"/>
                </a:solidFill>
                <a:sym typeface="Wingdings" pitchFamily="2" charset="2"/>
              </a:rPr>
              <a:t>     </a:t>
            </a:r>
            <a:r>
              <a:rPr lang="el-GR" b="0" dirty="0" smtClean="0">
                <a:solidFill>
                  <a:schemeClr val="bg2"/>
                </a:solidFill>
                <a:sym typeface="Wingdings" pitchFamily="2" charset="2"/>
              </a:rPr>
              <a:t></a:t>
            </a:r>
            <a:r>
              <a:rPr lang="el-GR" sz="2800" b="0" dirty="0" smtClean="0"/>
              <a:t> </a:t>
            </a:r>
            <a:r>
              <a:rPr lang="en-US" b="0" dirty="0" smtClean="0"/>
              <a:t>Massive data transfers &gt; 1.5 GB/s</a:t>
            </a:r>
          </a:p>
          <a:p>
            <a:pPr>
              <a:lnSpc>
                <a:spcPct val="90000"/>
              </a:lnSpc>
              <a:buFont typeface="Wingdings" pitchFamily="2" charset="2"/>
              <a:buNone/>
            </a:pPr>
            <a:endParaRPr lang="el-G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descr="grid-small"/>
          <p:cNvPicPr>
            <a:picLocks noChangeAspect="1" noChangeArrowheads="1"/>
          </p:cNvPicPr>
          <p:nvPr/>
        </p:nvPicPr>
        <p:blipFill>
          <a:blip r:embed="rId3" cstate="print">
            <a:lum bright="6000" contrast="-16000"/>
          </a:blip>
          <a:srcRect/>
          <a:stretch>
            <a:fillRect/>
          </a:stretch>
        </p:blipFill>
        <p:spPr bwMode="auto">
          <a:xfrm>
            <a:off x="827088" y="1628775"/>
            <a:ext cx="7561262" cy="4537075"/>
          </a:xfrm>
          <a:prstGeom prst="rect">
            <a:avLst/>
          </a:prstGeom>
          <a:noFill/>
          <a:ln w="9525">
            <a:noFill/>
            <a:miter lim="800000"/>
            <a:headEnd/>
            <a:tailEnd/>
          </a:ln>
        </p:spPr>
      </p:pic>
      <p:sp>
        <p:nvSpPr>
          <p:cNvPr id="151555" name="Rectangle 3"/>
          <p:cNvSpPr>
            <a:spLocks noGrp="1" noChangeArrowheads="1"/>
          </p:cNvSpPr>
          <p:nvPr>
            <p:ph type="title"/>
          </p:nvPr>
        </p:nvSpPr>
        <p:spPr/>
        <p:txBody>
          <a:bodyPr/>
          <a:lstStyle/>
          <a:p>
            <a:r>
              <a:rPr lang="en-US"/>
              <a:t>Grid Technologies </a:t>
            </a:r>
            <a:r>
              <a:rPr lang="el-GR"/>
              <a:t>(</a:t>
            </a:r>
            <a:r>
              <a:rPr lang="en-US"/>
              <a:t>Grids)</a:t>
            </a:r>
            <a:endParaRPr lang="el-GR"/>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2254250" y="120650"/>
            <a:ext cx="6735763" cy="579438"/>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Infrastructure of EGEE</a:t>
            </a:r>
          </a:p>
        </p:txBody>
      </p:sp>
      <p:sp>
        <p:nvSpPr>
          <p:cNvPr id="408580" name="Text Box 4"/>
          <p:cNvSpPr txBox="1">
            <a:spLocks noChangeArrowheads="1"/>
          </p:cNvSpPr>
          <p:nvPr/>
        </p:nvSpPr>
        <p:spPr bwMode="auto">
          <a:xfrm>
            <a:off x="381000" y="6019800"/>
            <a:ext cx="8382000" cy="366713"/>
          </a:xfrm>
          <a:prstGeom prst="rect">
            <a:avLst/>
          </a:prstGeom>
          <a:noFill/>
          <a:ln w="9525">
            <a:noFill/>
            <a:round/>
            <a:headEnd/>
            <a:tailEnd/>
          </a:ln>
          <a:effectLst/>
        </p:spPr>
        <p:txBody>
          <a:bodyPr wrap="none" anchor="ctr"/>
          <a:lstStyle/>
          <a:p>
            <a:endParaRPr lang="el-GR"/>
          </a:p>
        </p:txBody>
      </p:sp>
      <p:sp>
        <p:nvSpPr>
          <p:cNvPr id="408585" name="Rectangle 9"/>
          <p:cNvSpPr>
            <a:spLocks noChangeArrowheads="1"/>
          </p:cNvSpPr>
          <p:nvPr/>
        </p:nvSpPr>
        <p:spPr bwMode="auto">
          <a:xfrm>
            <a:off x="1416050" y="5988050"/>
            <a:ext cx="7118350" cy="396875"/>
          </a:xfrm>
          <a:prstGeom prst="rect">
            <a:avLst/>
          </a:prstGeom>
          <a:noFill/>
          <a:ln w="25400" algn="ctr">
            <a:noFill/>
            <a:miter lim="800000"/>
            <a:headEnd/>
            <a:tailEnd/>
          </a:ln>
          <a:effectLst/>
        </p:spPr>
        <p:txBody>
          <a:bodyPr lIns="90000" tIns="46800" rIns="90000" bIns="46800">
            <a:spAutoFit/>
          </a:bodyPr>
          <a:lstStyle/>
          <a:p>
            <a:pPr>
              <a:buClr>
                <a:srgbClr val="F1AF00"/>
              </a:buClr>
            </a:pPr>
            <a:r>
              <a:rPr lang="en-US" sz="2000" u="sng">
                <a:solidFill>
                  <a:schemeClr val="tx1"/>
                </a:solidFill>
                <a:sym typeface="Wingdings" pitchFamily="2" charset="2"/>
              </a:rPr>
              <a:t>Information about sites</a:t>
            </a:r>
            <a:r>
              <a:rPr lang="el-GR" sz="2000">
                <a:solidFill>
                  <a:schemeClr val="tx1"/>
                </a:solidFill>
                <a:sym typeface="Wingdings" pitchFamily="2" charset="2"/>
              </a:rPr>
              <a:t>: </a:t>
            </a:r>
            <a:r>
              <a:rPr lang="en-US" sz="2000">
                <a:solidFill>
                  <a:schemeClr val="tx1"/>
                </a:solidFill>
                <a:sym typeface="Wingdings" pitchFamily="2" charset="2"/>
                <a:hlinkClick r:id="rId3"/>
              </a:rPr>
              <a:t>http://goc.grid.sinica.edu.tw/gstat/</a:t>
            </a:r>
            <a:r>
              <a:rPr lang="el-GR" sz="2000">
                <a:sym typeface="Wingdings" pitchFamily="2" charset="2"/>
              </a:rPr>
              <a:t>  </a:t>
            </a:r>
            <a:endParaRPr lang="en-US" sz="2000">
              <a:sym typeface="Wingdings" pitchFamily="2" charset="2"/>
            </a:endParaRPr>
          </a:p>
        </p:txBody>
      </p:sp>
      <p:pic>
        <p:nvPicPr>
          <p:cNvPr id="408588" name="Picture 12"/>
          <p:cNvPicPr>
            <a:picLocks noChangeAspect="1" noChangeArrowheads="1"/>
          </p:cNvPicPr>
          <p:nvPr/>
        </p:nvPicPr>
        <p:blipFill>
          <a:blip r:embed="rId4" cstate="print"/>
          <a:srcRect/>
          <a:stretch>
            <a:fillRect/>
          </a:stretch>
        </p:blipFill>
        <p:spPr bwMode="auto">
          <a:xfrm>
            <a:off x="769938" y="911225"/>
            <a:ext cx="8020050" cy="4978400"/>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p:txBody>
          <a:bodyPr/>
          <a:lstStyle/>
          <a:p>
            <a:r>
              <a:rPr lang="en-GB" dirty="0" smtClean="0"/>
              <a:t>EGEE </a:t>
            </a:r>
            <a:r>
              <a:rPr lang="en-GB" dirty="0"/>
              <a:t>Mission</a:t>
            </a:r>
          </a:p>
        </p:txBody>
      </p:sp>
      <p:sp>
        <p:nvSpPr>
          <p:cNvPr id="358403" name="Rectangle 3"/>
          <p:cNvSpPr>
            <a:spLocks noGrp="1" noChangeArrowheads="1"/>
          </p:cNvSpPr>
          <p:nvPr>
            <p:ph type="body" sz="half" idx="1"/>
          </p:nvPr>
        </p:nvSpPr>
        <p:spPr>
          <a:xfrm>
            <a:off x="247650" y="974725"/>
            <a:ext cx="8712200" cy="4668838"/>
          </a:xfrm>
        </p:spPr>
        <p:txBody>
          <a:bodyPr/>
          <a:lstStyle/>
          <a:p>
            <a:pPr>
              <a:lnSpc>
                <a:spcPct val="80000"/>
              </a:lnSpc>
            </a:pPr>
            <a:r>
              <a:rPr lang="en-US" sz="1600" i="1">
                <a:effectLst>
                  <a:outerShdw blurRad="38100" dist="38100" dir="2700000" algn="tl">
                    <a:srgbClr val="C0C0C0"/>
                  </a:outerShdw>
                </a:effectLst>
              </a:rPr>
              <a:t>Mission</a:t>
            </a:r>
            <a:r>
              <a:rPr lang="el-GR" sz="1600" i="1">
                <a:effectLst>
                  <a:outerShdw blurRad="38100" dist="38100" dir="2700000" algn="tl">
                    <a:srgbClr val="C0C0C0"/>
                  </a:outerShdw>
                </a:effectLst>
              </a:rPr>
              <a:t>:</a:t>
            </a:r>
          </a:p>
          <a:p>
            <a:pPr>
              <a:lnSpc>
                <a:spcPct val="80000"/>
              </a:lnSpc>
            </a:pPr>
            <a:endParaRPr lang="en-US" sz="1600" i="1">
              <a:effectLst>
                <a:outerShdw blurRad="38100" dist="38100" dir="2700000" algn="tl">
                  <a:srgbClr val="C0C0C0"/>
                </a:outerShdw>
              </a:effectLst>
            </a:endParaRPr>
          </a:p>
          <a:p>
            <a:pPr>
              <a:lnSpc>
                <a:spcPct val="80000"/>
              </a:lnSpc>
              <a:buFont typeface="Wingdings" pitchFamily="2" charset="2"/>
              <a:buChar char="ü"/>
            </a:pPr>
            <a:r>
              <a:rPr lang="en-GB" sz="1600"/>
              <a:t>Manage and operate production Grid infrastructure for the European Research Area</a:t>
            </a:r>
          </a:p>
          <a:p>
            <a:pPr>
              <a:lnSpc>
                <a:spcPct val="80000"/>
              </a:lnSpc>
              <a:buFont typeface="Wingdings" pitchFamily="2" charset="2"/>
              <a:buChar char="ü"/>
            </a:pPr>
            <a:endParaRPr lang="en-GB" sz="1600"/>
          </a:p>
          <a:p>
            <a:pPr>
              <a:lnSpc>
                <a:spcPct val="80000"/>
              </a:lnSpc>
              <a:buFont typeface="Wingdings" pitchFamily="2" charset="2"/>
              <a:buChar char="ü"/>
            </a:pPr>
            <a:r>
              <a:rPr lang="en-GB" sz="1600"/>
              <a:t>Interoperate with e-Infrastructure projects around the globe </a:t>
            </a:r>
            <a:r>
              <a:rPr lang="el-GR" sz="1600">
                <a:sym typeface="Wingdings" pitchFamily="2" charset="2"/>
              </a:rPr>
              <a:t>(</a:t>
            </a:r>
            <a:r>
              <a:rPr lang="en-US" sz="1600">
                <a:sym typeface="Wingdings" pitchFamily="2" charset="2"/>
              </a:rPr>
              <a:t>Open Standards-GGF) and</a:t>
            </a:r>
            <a:r>
              <a:rPr lang="en-US" sz="1600" b="0">
                <a:sym typeface="Wingdings" pitchFamily="2" charset="2"/>
              </a:rPr>
              <a:t> </a:t>
            </a:r>
            <a:r>
              <a:rPr lang="en-GB" sz="1600"/>
              <a:t>Contribute to Grid standardisation efforts</a:t>
            </a:r>
          </a:p>
          <a:p>
            <a:pPr>
              <a:lnSpc>
                <a:spcPct val="80000"/>
              </a:lnSpc>
              <a:buFont typeface="Wingdings" pitchFamily="2" charset="2"/>
              <a:buChar char="ü"/>
            </a:pPr>
            <a:endParaRPr lang="el-GR" sz="1600" b="0">
              <a:sym typeface="Wingdings" pitchFamily="2" charset="2"/>
            </a:endParaRPr>
          </a:p>
          <a:p>
            <a:pPr>
              <a:lnSpc>
                <a:spcPct val="80000"/>
              </a:lnSpc>
              <a:buFont typeface="Wingdings" pitchFamily="2" charset="2"/>
              <a:buChar char="ü"/>
            </a:pPr>
            <a:r>
              <a:rPr lang="en-US" sz="1600">
                <a:sym typeface="Wingdings" pitchFamily="2" charset="2"/>
              </a:rPr>
              <a:t>Incorporate new users from the industry and from the research community as well assuring the best possible training and support</a:t>
            </a:r>
          </a:p>
          <a:p>
            <a:pPr>
              <a:lnSpc>
                <a:spcPct val="80000"/>
              </a:lnSpc>
              <a:buFont typeface="Wingdings" pitchFamily="2" charset="2"/>
              <a:buChar char="ü"/>
            </a:pPr>
            <a:endParaRPr lang="en-GB" sz="1600"/>
          </a:p>
          <a:p>
            <a:pPr>
              <a:lnSpc>
                <a:spcPct val="80000"/>
              </a:lnSpc>
            </a:pPr>
            <a:r>
              <a:rPr lang="en-GB" sz="1600">
                <a:solidFill>
                  <a:schemeClr val="hlink"/>
                </a:solidFill>
              </a:rPr>
              <a:t>Support applications deployed from diverse scientific communities</a:t>
            </a:r>
            <a:r>
              <a:rPr lang="el-GR" sz="1600">
                <a:solidFill>
                  <a:schemeClr val="folHlink"/>
                </a:solidFill>
              </a:rPr>
              <a:t>:</a:t>
            </a:r>
          </a:p>
          <a:p>
            <a:pPr marL="522288" lvl="1" indent="-65088">
              <a:lnSpc>
                <a:spcPct val="80000"/>
              </a:lnSpc>
              <a:buFont typeface="Arial" charset="0"/>
              <a:buNone/>
            </a:pPr>
            <a:r>
              <a:rPr lang="el-GR" sz="1600">
                <a:solidFill>
                  <a:schemeClr val="hlink"/>
                </a:solidFill>
                <a:sym typeface="Wingdings" pitchFamily="2" charset="2"/>
              </a:rPr>
              <a:t> </a:t>
            </a:r>
            <a:r>
              <a:rPr lang="el-GR" sz="1600">
                <a:sym typeface="Wingdings" pitchFamily="2" charset="2"/>
              </a:rPr>
              <a:t> </a:t>
            </a:r>
            <a:r>
              <a:rPr lang="en-GB" sz="1400"/>
              <a:t>High Energy Physics</a:t>
            </a:r>
            <a:r>
              <a:rPr lang="el-GR" sz="1600"/>
              <a:t> </a:t>
            </a:r>
            <a:r>
              <a:rPr lang="en-US" sz="1600"/>
              <a:t>		 </a:t>
            </a:r>
            <a:r>
              <a:rPr lang="el-GR" sz="1500">
                <a:solidFill>
                  <a:schemeClr val="hlink"/>
                </a:solidFill>
                <a:sym typeface="Wingdings" pitchFamily="2" charset="2"/>
              </a:rPr>
              <a:t></a:t>
            </a:r>
            <a:r>
              <a:rPr lang="en-US" sz="1600"/>
              <a:t> </a:t>
            </a:r>
            <a:r>
              <a:rPr lang="en-GB" sz="1400"/>
              <a:t>Biomedicine</a:t>
            </a:r>
          </a:p>
          <a:p>
            <a:pPr marL="522288" lvl="1" indent="-65088">
              <a:lnSpc>
                <a:spcPct val="80000"/>
              </a:lnSpc>
              <a:buFont typeface="Arial" charset="0"/>
              <a:buNone/>
            </a:pPr>
            <a:r>
              <a:rPr lang="el-GR" sz="1500">
                <a:solidFill>
                  <a:schemeClr val="hlink"/>
                </a:solidFill>
                <a:sym typeface="Wingdings" pitchFamily="2" charset="2"/>
              </a:rPr>
              <a:t> </a:t>
            </a:r>
            <a:r>
              <a:rPr lang="el-GR" sz="1600"/>
              <a:t> </a:t>
            </a:r>
            <a:r>
              <a:rPr lang="en-GB" sz="1400"/>
              <a:t>Earth Sciences </a:t>
            </a:r>
            <a:r>
              <a:rPr lang="en-US" sz="1600"/>
              <a:t>		 </a:t>
            </a:r>
            <a:r>
              <a:rPr lang="el-GR" sz="1500">
                <a:solidFill>
                  <a:schemeClr val="hlink"/>
                </a:solidFill>
                <a:sym typeface="Wingdings" pitchFamily="2" charset="2"/>
              </a:rPr>
              <a:t></a:t>
            </a:r>
            <a:r>
              <a:rPr lang="en-US" sz="1600"/>
              <a:t> </a:t>
            </a:r>
            <a:r>
              <a:rPr lang="en-GB" sz="1400"/>
              <a:t>Astrophysics</a:t>
            </a:r>
          </a:p>
          <a:p>
            <a:pPr marL="522288" lvl="1" indent="-65088">
              <a:lnSpc>
                <a:spcPct val="80000"/>
              </a:lnSpc>
              <a:buFont typeface="Arial" charset="0"/>
              <a:buNone/>
            </a:pPr>
            <a:r>
              <a:rPr lang="el-GR" sz="1500">
                <a:solidFill>
                  <a:schemeClr val="hlink"/>
                </a:solidFill>
                <a:sym typeface="Wingdings" pitchFamily="2" charset="2"/>
              </a:rPr>
              <a:t> </a:t>
            </a:r>
            <a:r>
              <a:rPr lang="el-GR" sz="1600"/>
              <a:t> </a:t>
            </a:r>
            <a:r>
              <a:rPr lang="en-GB" sz="1400"/>
              <a:t>Computational Chemistry 	 </a:t>
            </a:r>
            <a:r>
              <a:rPr lang="el-GR" sz="1500">
                <a:solidFill>
                  <a:schemeClr val="hlink"/>
                </a:solidFill>
                <a:sym typeface="Wingdings" pitchFamily="2" charset="2"/>
              </a:rPr>
              <a:t></a:t>
            </a:r>
            <a:r>
              <a:rPr lang="el-GR" sz="1600"/>
              <a:t> </a:t>
            </a:r>
            <a:r>
              <a:rPr lang="en-US" sz="1400"/>
              <a:t>Finance, Multimedia</a:t>
            </a:r>
            <a:endParaRPr lang="en-GB" sz="1400"/>
          </a:p>
          <a:p>
            <a:pPr marL="522288" lvl="1" indent="-65088">
              <a:lnSpc>
                <a:spcPct val="80000"/>
              </a:lnSpc>
              <a:buFont typeface="Arial" charset="0"/>
              <a:buNone/>
            </a:pPr>
            <a:r>
              <a:rPr lang="en-US" sz="1600"/>
              <a:t>	</a:t>
            </a:r>
            <a:r>
              <a:rPr lang="el-GR" sz="1500">
                <a:solidFill>
                  <a:schemeClr val="hlink"/>
                </a:solidFill>
                <a:sym typeface="Wingdings" pitchFamily="2" charset="2"/>
              </a:rPr>
              <a:t></a:t>
            </a:r>
            <a:r>
              <a:rPr lang="el-GR" sz="1600"/>
              <a:t> </a:t>
            </a:r>
            <a:r>
              <a:rPr lang="en-GB" sz="1400" b="1"/>
              <a:t>Fusion</a:t>
            </a:r>
            <a:r>
              <a:rPr lang="el-GR" sz="1600"/>
              <a:t> </a:t>
            </a:r>
            <a:r>
              <a:rPr lang="en-US" sz="1600"/>
              <a:t>			</a:t>
            </a:r>
            <a:r>
              <a:rPr lang="el-GR" sz="1600"/>
              <a:t> </a:t>
            </a:r>
            <a:r>
              <a:rPr lang="el-GR" sz="1500">
                <a:solidFill>
                  <a:schemeClr val="hlink"/>
                </a:solidFill>
                <a:sym typeface="Wingdings" pitchFamily="2" charset="2"/>
              </a:rPr>
              <a:t></a:t>
            </a:r>
            <a:r>
              <a:rPr lang="el-GR" sz="1600"/>
              <a:t> </a:t>
            </a:r>
            <a:r>
              <a:rPr lang="en-GB" sz="1400"/>
              <a:t>Geophysics</a:t>
            </a:r>
            <a:r>
              <a:rPr lang="el-GR" sz="1600"/>
              <a:t> 		 </a:t>
            </a:r>
            <a:r>
              <a:rPr lang="en-US" sz="1400"/>
              <a:t>. . .</a:t>
            </a:r>
          </a:p>
          <a:p>
            <a:pPr marL="522288" lvl="1" indent="-65088">
              <a:lnSpc>
                <a:spcPct val="80000"/>
              </a:lnSpc>
              <a:buFont typeface="Arial" charset="0"/>
              <a:buNone/>
            </a:pPr>
            <a:r>
              <a:rPr lang="en-GB" sz="1600"/>
              <a:t>     …</a:t>
            </a:r>
          </a:p>
          <a:p>
            <a:pPr>
              <a:lnSpc>
                <a:spcPct val="80000"/>
              </a:lnSpc>
            </a:pPr>
            <a:r>
              <a:rPr lang="en-GB" sz="1600"/>
              <a:t>Prepare for a permanent/sustainable European Grid Infrastructure (in a GÉANT2-like manner)</a:t>
            </a:r>
          </a:p>
        </p:txBody>
      </p:sp>
      <p:pic>
        <p:nvPicPr>
          <p:cNvPr id="358405" name="Picture 5"/>
          <p:cNvPicPr>
            <a:picLocks noChangeAspect="1" noChangeArrowheads="1"/>
          </p:cNvPicPr>
          <p:nvPr/>
        </p:nvPicPr>
        <p:blipFill>
          <a:blip r:embed="rId3" cstate="print"/>
          <a:srcRect l="1660" t="1817" r="1291"/>
          <a:stretch>
            <a:fillRect/>
          </a:stretch>
        </p:blipFill>
        <p:spPr bwMode="auto">
          <a:xfrm rot="5400000">
            <a:off x="1922463" y="5376862"/>
            <a:ext cx="996950" cy="1330325"/>
          </a:xfrm>
          <a:prstGeom prst="rect">
            <a:avLst/>
          </a:prstGeom>
          <a:noFill/>
          <a:ln w="25400" algn="ctr">
            <a:noFill/>
            <a:miter lim="800000"/>
            <a:headEnd/>
            <a:tailEnd/>
          </a:ln>
          <a:effectLst/>
        </p:spPr>
      </p:pic>
      <p:pic>
        <p:nvPicPr>
          <p:cNvPr id="358406" name="Picture 6"/>
          <p:cNvPicPr>
            <a:picLocks noChangeAspect="1" noChangeArrowheads="1"/>
          </p:cNvPicPr>
          <p:nvPr/>
        </p:nvPicPr>
        <p:blipFill>
          <a:blip r:embed="rId4" cstate="print"/>
          <a:srcRect/>
          <a:stretch>
            <a:fillRect/>
          </a:stretch>
        </p:blipFill>
        <p:spPr bwMode="auto">
          <a:xfrm>
            <a:off x="3094038" y="5573713"/>
            <a:ext cx="930275" cy="985837"/>
          </a:xfrm>
          <a:prstGeom prst="rect">
            <a:avLst/>
          </a:prstGeom>
          <a:noFill/>
        </p:spPr>
      </p:pic>
      <p:pic>
        <p:nvPicPr>
          <p:cNvPr id="358407" name="Picture 7" descr="magic"/>
          <p:cNvPicPr>
            <a:picLocks noChangeAspect="1" noChangeArrowheads="1"/>
          </p:cNvPicPr>
          <p:nvPr/>
        </p:nvPicPr>
        <p:blipFill>
          <a:blip r:embed="rId5" cstate="print"/>
          <a:srcRect/>
          <a:stretch>
            <a:fillRect/>
          </a:stretch>
        </p:blipFill>
        <p:spPr bwMode="auto">
          <a:xfrm>
            <a:off x="4075113" y="5584825"/>
            <a:ext cx="1231900" cy="930275"/>
          </a:xfrm>
          <a:prstGeom prst="rect">
            <a:avLst/>
          </a:prstGeom>
          <a:noFill/>
          <a:ln w="25400">
            <a:solidFill>
              <a:srgbClr val="333399"/>
            </a:solidFill>
            <a:miter lim="800000"/>
            <a:headEnd/>
            <a:tailEnd/>
          </a:ln>
        </p:spPr>
      </p:pic>
      <p:pic>
        <p:nvPicPr>
          <p:cNvPr id="358408" name="Picture 8" descr="petrocaem"/>
          <p:cNvPicPr>
            <a:picLocks noChangeAspect="1" noChangeArrowheads="1"/>
          </p:cNvPicPr>
          <p:nvPr/>
        </p:nvPicPr>
        <p:blipFill>
          <a:blip r:embed="rId6" cstate="print"/>
          <a:srcRect/>
          <a:stretch>
            <a:fillRect/>
          </a:stretch>
        </p:blipFill>
        <p:spPr bwMode="auto">
          <a:xfrm>
            <a:off x="5303838" y="5565775"/>
            <a:ext cx="1425575" cy="966788"/>
          </a:xfrm>
          <a:prstGeom prst="rect">
            <a:avLst/>
          </a:prstGeom>
          <a:noFill/>
          <a:ln w="28575">
            <a:noFill/>
            <a:miter lim="800000"/>
            <a:headEnd/>
            <a:tailEnd/>
          </a:ln>
        </p:spPr>
      </p:pic>
      <p:grpSp>
        <p:nvGrpSpPr>
          <p:cNvPr id="358409" name="Group 9"/>
          <p:cNvGrpSpPr>
            <a:grpSpLocks/>
          </p:cNvGrpSpPr>
          <p:nvPr/>
        </p:nvGrpSpPr>
        <p:grpSpPr bwMode="auto">
          <a:xfrm>
            <a:off x="6738938" y="5557838"/>
            <a:ext cx="1036637" cy="995362"/>
            <a:chOff x="612" y="981"/>
            <a:chExt cx="4627" cy="2895"/>
          </a:xfrm>
        </p:grpSpPr>
        <p:pic>
          <p:nvPicPr>
            <p:cNvPr id="358410" name="Picture 10"/>
            <p:cNvPicPr>
              <a:picLocks noChangeAspect="1" noChangeArrowheads="1"/>
            </p:cNvPicPr>
            <p:nvPr/>
          </p:nvPicPr>
          <p:blipFill>
            <a:blip r:embed="rId7" cstate="print"/>
            <a:srcRect l="276" t="963"/>
            <a:stretch>
              <a:fillRect/>
            </a:stretch>
          </p:blipFill>
          <p:spPr bwMode="auto">
            <a:xfrm rot="5400000">
              <a:off x="1478" y="115"/>
              <a:ext cx="2895" cy="4627"/>
            </a:xfrm>
            <a:prstGeom prst="rect">
              <a:avLst/>
            </a:prstGeom>
            <a:noFill/>
            <a:ln w="25400" algn="ctr">
              <a:noFill/>
              <a:miter lim="800000"/>
              <a:headEnd/>
              <a:tailEnd/>
            </a:ln>
            <a:effectLst/>
          </p:spPr>
        </p:pic>
        <p:sp>
          <p:nvSpPr>
            <p:cNvPr id="358411" name="Line 11"/>
            <p:cNvSpPr>
              <a:spLocks noChangeShapeType="1"/>
            </p:cNvSpPr>
            <p:nvPr/>
          </p:nvSpPr>
          <p:spPr bwMode="auto">
            <a:xfrm>
              <a:off x="612" y="981"/>
              <a:ext cx="4627" cy="0"/>
            </a:xfrm>
            <a:prstGeom prst="line">
              <a:avLst/>
            </a:prstGeom>
            <a:noFill/>
            <a:ln w="25400">
              <a:solidFill>
                <a:schemeClr val="bg1"/>
              </a:solidFill>
              <a:round/>
              <a:headEnd/>
              <a:tailEnd/>
            </a:ln>
            <a:effectLst/>
          </p:spPr>
          <p:txBody>
            <a:bodyPr lIns="90000" tIns="46800" rIns="90000" bIns="46800">
              <a:spAutoFit/>
            </a:bodyPr>
            <a:lstStyle/>
            <a:p>
              <a:endParaRPr lang="el-GR"/>
            </a:p>
          </p:txBody>
        </p:sp>
      </p:grpSp>
      <p:pic>
        <p:nvPicPr>
          <p:cNvPr id="358412" name="Picture 12"/>
          <p:cNvPicPr>
            <a:picLocks noChangeAspect="1" noChangeArrowheads="1"/>
          </p:cNvPicPr>
          <p:nvPr/>
        </p:nvPicPr>
        <p:blipFill>
          <a:blip r:embed="rId8" cstate="print"/>
          <a:srcRect/>
          <a:stretch>
            <a:fillRect/>
          </a:stretch>
        </p:blipFill>
        <p:spPr bwMode="auto">
          <a:xfrm>
            <a:off x="7791450" y="5546725"/>
            <a:ext cx="990600" cy="990600"/>
          </a:xfrm>
          <a:prstGeom prst="rect">
            <a:avLst/>
          </a:prstGeom>
          <a:noFill/>
          <a:ln w="25400" algn="ctr">
            <a:noFill/>
            <a:miter lim="800000"/>
            <a:headEnd/>
            <a:tailEnd/>
          </a:ln>
          <a:effectLst/>
        </p:spPr>
      </p:pic>
      <p:pic>
        <p:nvPicPr>
          <p:cNvPr id="358413" name="Picture 13" descr="ImageLeft"/>
          <p:cNvPicPr>
            <a:picLocks noGrp="1" noChangeAspect="1" noChangeArrowheads="1"/>
          </p:cNvPicPr>
          <p:nvPr>
            <p:ph sz="half" idx="2"/>
          </p:nvPr>
        </p:nvPicPr>
        <p:blipFill>
          <a:blip r:embed="rId9" cstate="print"/>
          <a:srcRect/>
          <a:stretch>
            <a:fillRect/>
          </a:stretch>
        </p:blipFill>
        <p:spPr>
          <a:xfrm>
            <a:off x="249238" y="5510213"/>
            <a:ext cx="1317625" cy="1062037"/>
          </a:xfrm>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r>
              <a:rPr lang="en-GB"/>
              <a:t>Operations centres in EGEE</a:t>
            </a:r>
          </a:p>
        </p:txBody>
      </p:sp>
      <p:sp>
        <p:nvSpPr>
          <p:cNvPr id="374789" name="Rectangle 5"/>
          <p:cNvSpPr>
            <a:spLocks noChangeArrowheads="1"/>
          </p:cNvSpPr>
          <p:nvPr/>
        </p:nvSpPr>
        <p:spPr bwMode="auto">
          <a:xfrm>
            <a:off x="5014913" y="5876925"/>
            <a:ext cx="3841750" cy="392113"/>
          </a:xfrm>
          <a:prstGeom prst="rect">
            <a:avLst/>
          </a:prstGeom>
          <a:solidFill>
            <a:schemeClr val="bg1"/>
          </a:solidFill>
          <a:ln w="25400" algn="ctr">
            <a:solidFill>
              <a:srgbClr val="969696"/>
            </a:solidFill>
            <a:miter lim="800000"/>
            <a:headEnd/>
            <a:tailEnd/>
          </a:ln>
          <a:effectLst/>
        </p:spPr>
        <p:txBody>
          <a:bodyPr wrap="none" lIns="90000" tIns="46800" rIns="90000" bIns="46800">
            <a:spAutoFit/>
          </a:bodyPr>
          <a:lstStyle/>
          <a:p>
            <a:r>
              <a:rPr lang="el-GR">
                <a:hlinkClick r:id="rId3"/>
              </a:rPr>
              <a:t>https://gus.fzk.de/pages/home.php</a:t>
            </a:r>
            <a:r>
              <a:rPr lang="en-US"/>
              <a:t> </a:t>
            </a:r>
            <a:endParaRPr lang="el-GR"/>
          </a:p>
        </p:txBody>
      </p:sp>
      <p:pic>
        <p:nvPicPr>
          <p:cNvPr id="374791" name="Picture 7"/>
          <p:cNvPicPr>
            <a:picLocks noChangeAspect="1" noChangeArrowheads="1"/>
          </p:cNvPicPr>
          <p:nvPr/>
        </p:nvPicPr>
        <p:blipFill>
          <a:blip r:embed="rId4" cstate="print"/>
          <a:srcRect/>
          <a:stretch>
            <a:fillRect/>
          </a:stretch>
        </p:blipFill>
        <p:spPr bwMode="auto">
          <a:xfrm>
            <a:off x="274638" y="893763"/>
            <a:ext cx="8666162" cy="3648075"/>
          </a:xfrm>
          <a:prstGeom prst="rect">
            <a:avLst/>
          </a:prstGeom>
          <a:noFill/>
          <a:ln w="25400" algn="ctr">
            <a:noFill/>
            <a:miter lim="800000"/>
            <a:headEnd/>
            <a:tailEnd/>
          </a:ln>
          <a:effectLst/>
        </p:spPr>
      </p:pic>
      <p:sp>
        <p:nvSpPr>
          <p:cNvPr id="374792" name="Text Box 8"/>
          <p:cNvSpPr txBox="1">
            <a:spLocks noChangeArrowheads="1"/>
          </p:cNvSpPr>
          <p:nvPr/>
        </p:nvSpPr>
        <p:spPr bwMode="auto">
          <a:xfrm>
            <a:off x="252413" y="4676775"/>
            <a:ext cx="5407025" cy="2374900"/>
          </a:xfrm>
          <a:prstGeom prst="rect">
            <a:avLst/>
          </a:prstGeom>
          <a:noFill/>
          <a:ln w="25400" algn="ctr">
            <a:noFill/>
            <a:miter lim="800000"/>
            <a:headEnd/>
            <a:tailEnd/>
          </a:ln>
          <a:effectLst/>
        </p:spPr>
        <p:txBody>
          <a:bodyPr lIns="90000" tIns="46800" rIns="90000" bIns="46800">
            <a:spAutoFit/>
          </a:bodyPr>
          <a:lstStyle/>
          <a:p>
            <a:pPr>
              <a:buFontTx/>
              <a:buNone/>
            </a:pPr>
            <a:r>
              <a:rPr lang="en-GB" b="1">
                <a:solidFill>
                  <a:schemeClr val="hlink"/>
                </a:solidFill>
              </a:rPr>
              <a:t>Regional Operations Centres (ROC)</a:t>
            </a:r>
          </a:p>
          <a:p>
            <a:pPr lvl="1"/>
            <a:r>
              <a:rPr lang="en-GB">
                <a:solidFill>
                  <a:srgbClr val="00338F"/>
                </a:solidFill>
              </a:rPr>
              <a:t>Front-line support for user and operations issues</a:t>
            </a:r>
          </a:p>
          <a:p>
            <a:pPr lvl="1"/>
            <a:r>
              <a:rPr lang="en-GB">
                <a:solidFill>
                  <a:srgbClr val="00338F"/>
                </a:solidFill>
              </a:rPr>
              <a:t>Provide local knowledge and adaptations</a:t>
            </a:r>
          </a:p>
          <a:p>
            <a:pPr lvl="1"/>
            <a:r>
              <a:rPr lang="en-GB">
                <a:solidFill>
                  <a:srgbClr val="00338F"/>
                </a:solidFill>
              </a:rPr>
              <a:t>One in each region – many distributed</a:t>
            </a:r>
            <a:r>
              <a:rPr lang="el-GR">
                <a:solidFill>
                  <a:srgbClr val="00338F"/>
                </a:solidFill>
              </a:rPr>
              <a:t> </a:t>
            </a:r>
            <a:endParaRPr lang="en-US">
              <a:solidFill>
                <a:srgbClr val="00338F"/>
              </a:solidFill>
            </a:endParaRPr>
          </a:p>
          <a:p>
            <a:pPr lvl="1"/>
            <a:endParaRPr lang="el-GR">
              <a:solidFill>
                <a:srgbClr val="00338F"/>
              </a:solidFill>
            </a:endParaRPr>
          </a:p>
          <a:p>
            <a:pPr>
              <a:spcBef>
                <a:spcPct val="50000"/>
              </a:spcBef>
            </a:pPr>
            <a:r>
              <a:rPr lang="en-US"/>
              <a:t>z</a:t>
            </a:r>
            <a:endParaRPr lang="el-GR"/>
          </a:p>
        </p:txBody>
      </p:sp>
      <p:sp>
        <p:nvSpPr>
          <p:cNvPr id="374794" name="Text Box 10"/>
          <p:cNvSpPr txBox="1">
            <a:spLocks noChangeArrowheads="1"/>
          </p:cNvSpPr>
          <p:nvPr/>
        </p:nvSpPr>
        <p:spPr bwMode="auto">
          <a:xfrm>
            <a:off x="5368925" y="4687888"/>
            <a:ext cx="3565525" cy="1384300"/>
          </a:xfrm>
          <a:prstGeom prst="rect">
            <a:avLst/>
          </a:prstGeom>
          <a:noFill/>
          <a:ln w="25400" algn="ctr">
            <a:noFill/>
            <a:miter lim="800000"/>
            <a:headEnd/>
            <a:tailEnd/>
          </a:ln>
          <a:effectLst/>
        </p:spPr>
        <p:txBody>
          <a:bodyPr lIns="90000" tIns="46800" rIns="90000" bIns="46800">
            <a:spAutoFit/>
          </a:bodyPr>
          <a:lstStyle/>
          <a:p>
            <a:pPr>
              <a:buFontTx/>
              <a:buNone/>
            </a:pPr>
            <a:r>
              <a:rPr lang="en-GB" b="1">
                <a:solidFill>
                  <a:schemeClr val="hlink"/>
                </a:solidFill>
              </a:rPr>
              <a:t>User Support Centre (GGUS)</a:t>
            </a:r>
          </a:p>
          <a:p>
            <a:pPr lvl="1"/>
            <a:r>
              <a:rPr lang="en-GB">
                <a:solidFill>
                  <a:srgbClr val="00338F"/>
                </a:solidFill>
              </a:rPr>
              <a:t>In FZK: provide single point of contact (service desk), portal</a:t>
            </a:r>
          </a:p>
          <a:p>
            <a:pPr>
              <a:spcBef>
                <a:spcPct val="50000"/>
              </a:spcBef>
            </a:pPr>
            <a:endParaRPr lang="el-G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p:txBody>
          <a:bodyPr/>
          <a:lstStyle/>
          <a:p>
            <a:r>
              <a:rPr lang="en-GB" dirty="0"/>
              <a:t>What is happening now?</a:t>
            </a:r>
          </a:p>
        </p:txBody>
      </p:sp>
      <p:sp>
        <p:nvSpPr>
          <p:cNvPr id="712707" name="Rectangle 3"/>
          <p:cNvSpPr>
            <a:spLocks noGrp="1" noChangeArrowheads="1"/>
          </p:cNvSpPr>
          <p:nvPr>
            <p:ph sz="half" idx="1"/>
          </p:nvPr>
        </p:nvSpPr>
        <p:spPr/>
        <p:txBody>
          <a:bodyPr>
            <a:normAutofit/>
          </a:bodyPr>
          <a:lstStyle/>
          <a:p>
            <a:pPr>
              <a:buFontTx/>
              <a:buNone/>
            </a:pPr>
            <a:r>
              <a:rPr lang="en-GB" dirty="0">
                <a:solidFill>
                  <a:schemeClr val="tx2"/>
                </a:solidFill>
              </a:rPr>
              <a:t>	Real Time Monitor </a:t>
            </a:r>
          </a:p>
          <a:p>
            <a:pPr lvl="1"/>
            <a:r>
              <a:rPr lang="en-GB" dirty="0"/>
              <a:t>Java tool</a:t>
            </a:r>
          </a:p>
          <a:p>
            <a:pPr lvl="1"/>
            <a:r>
              <a:rPr lang="en-GB" dirty="0"/>
              <a:t>Displays jobs running (submitted through RBs)</a:t>
            </a:r>
          </a:p>
          <a:p>
            <a:pPr lvl="1"/>
            <a:r>
              <a:rPr lang="en-GB" dirty="0"/>
              <a:t>Shows jobs moving around world map in real time</a:t>
            </a:r>
            <a:r>
              <a:rPr lang="en-GB" dirty="0" smtClean="0"/>
              <a:t>,</a:t>
            </a:r>
          </a:p>
          <a:p>
            <a:pPr lvl="1">
              <a:buNone/>
            </a:pPr>
            <a:r>
              <a:rPr lang="en-GB" dirty="0" smtClean="0"/>
              <a:t>	along </a:t>
            </a:r>
            <a:r>
              <a:rPr lang="en-GB" dirty="0"/>
              <a:t>with changes </a:t>
            </a:r>
            <a:br>
              <a:rPr lang="en-GB" dirty="0"/>
            </a:br>
            <a:r>
              <a:rPr lang="en-GB" dirty="0"/>
              <a:t>in status </a:t>
            </a:r>
          </a:p>
        </p:txBody>
      </p:sp>
      <p:sp>
        <p:nvSpPr>
          <p:cNvPr id="712708" name="Text Box 4"/>
          <p:cNvSpPr txBox="1">
            <a:spLocks noChangeArrowheads="1"/>
          </p:cNvSpPr>
          <p:nvPr/>
        </p:nvSpPr>
        <p:spPr bwMode="auto">
          <a:xfrm>
            <a:off x="0" y="5029381"/>
            <a:ext cx="4140200" cy="311150"/>
          </a:xfrm>
          <a:prstGeom prst="rect">
            <a:avLst/>
          </a:prstGeom>
          <a:noFill/>
          <a:ln w="25400" algn="ctr">
            <a:noFill/>
            <a:miter lim="800000"/>
            <a:headEnd/>
            <a:tailEnd/>
          </a:ln>
          <a:effectLst/>
        </p:spPr>
        <p:txBody>
          <a:bodyPr lIns="90000" tIns="46800" rIns="90000" bIns="46800">
            <a:spAutoFit/>
          </a:bodyPr>
          <a:lstStyle/>
          <a:p>
            <a:pPr>
              <a:lnSpc>
                <a:spcPct val="80000"/>
              </a:lnSpc>
              <a:spcBef>
                <a:spcPct val="20000"/>
              </a:spcBef>
              <a:buClr>
                <a:srgbClr val="F1AF00"/>
              </a:buClr>
            </a:pPr>
            <a:r>
              <a:rPr lang="en-GB" b="1" dirty="0">
                <a:hlinkClick r:id="rId2"/>
              </a:rPr>
              <a:t>http://gridportal.hep.ph.ic.ac.uk/rtm/</a:t>
            </a:r>
            <a:endParaRPr lang="en-GB" dirty="0">
              <a:solidFill>
                <a:schemeClr val="accent2"/>
              </a:solidFill>
            </a:endParaRPr>
          </a:p>
        </p:txBody>
      </p:sp>
      <p:pic>
        <p:nvPicPr>
          <p:cNvPr id="712710" name="Picture 6"/>
          <p:cNvPicPr>
            <a:picLocks noChangeAspect="1" noChangeArrowheads="1"/>
          </p:cNvPicPr>
          <p:nvPr/>
        </p:nvPicPr>
        <p:blipFill>
          <a:blip r:embed="rId3" cstate="print"/>
          <a:srcRect/>
          <a:stretch>
            <a:fillRect/>
          </a:stretch>
        </p:blipFill>
        <p:spPr bwMode="auto">
          <a:xfrm>
            <a:off x="4035907" y="2093318"/>
            <a:ext cx="4864598" cy="4025958"/>
          </a:xfrm>
          <a:prstGeom prst="rect">
            <a:avLst/>
          </a:prstGeom>
          <a:noFill/>
          <a:ln w="25400" algn="ctr">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5906" name="Picture 2" descr="gLite Logo"/>
          <p:cNvPicPr>
            <a:picLocks noGrp="1" noChangeAspect="1" noChangeArrowheads="1"/>
          </p:cNvPicPr>
          <p:nvPr>
            <p:ph idx="4294967295"/>
          </p:nvPr>
        </p:nvPicPr>
        <p:blipFill>
          <a:blip r:embed="rId2" cstate="print"/>
          <a:srcRect/>
          <a:stretch>
            <a:fillRect/>
          </a:stretch>
        </p:blipFill>
        <p:spPr>
          <a:xfrm>
            <a:off x="5465763" y="4787900"/>
            <a:ext cx="2700337" cy="1243013"/>
          </a:xfrm>
          <a:noFill/>
          <a:ln/>
        </p:spPr>
      </p:pic>
      <p:sp>
        <p:nvSpPr>
          <p:cNvPr id="635907" name="Rectangle 3"/>
          <p:cNvSpPr>
            <a:spLocks noGrp="1" noChangeArrowheads="1"/>
          </p:cNvSpPr>
          <p:nvPr>
            <p:ph type="title"/>
          </p:nvPr>
        </p:nvSpPr>
        <p:spPr>
          <a:xfrm>
            <a:off x="2343150" y="66675"/>
            <a:ext cx="6734175" cy="685800"/>
          </a:xfrm>
        </p:spPr>
        <p:txBody>
          <a:bodyPr/>
          <a:lstStyle/>
          <a:p>
            <a:r>
              <a:rPr lang="en-US" sz="2800"/>
              <a:t>gLite</a:t>
            </a:r>
            <a:br>
              <a:rPr lang="en-US" sz="2800"/>
            </a:br>
            <a:r>
              <a:rPr lang="en-US" sz="2400"/>
              <a:t>Lightweight Middleware for Grid Computing</a:t>
            </a:r>
            <a:endParaRPr lang="el-GR" sz="2400"/>
          </a:p>
        </p:txBody>
      </p:sp>
      <p:sp>
        <p:nvSpPr>
          <p:cNvPr id="635908" name="Rectangle 4"/>
          <p:cNvSpPr>
            <a:spLocks noGrp="1" noChangeArrowheads="1"/>
          </p:cNvSpPr>
          <p:nvPr>
            <p:ph type="body" idx="1"/>
          </p:nvPr>
        </p:nvSpPr>
        <p:spPr/>
        <p:txBody>
          <a:bodyPr/>
          <a:lstStyle/>
          <a:p>
            <a:r>
              <a:rPr lang="en-US"/>
              <a:t>Part of the EGEE project</a:t>
            </a:r>
            <a:endParaRPr lang="el-GR"/>
          </a:p>
          <a:p>
            <a:endParaRPr lang="el-GR"/>
          </a:p>
          <a:p>
            <a:r>
              <a:rPr lang="en-US"/>
              <a:t>Next generation middleware for</a:t>
            </a:r>
            <a:r>
              <a:rPr lang="el-GR"/>
              <a:t> </a:t>
            </a:r>
            <a:r>
              <a:rPr lang="en-US"/>
              <a:t>grid computing</a:t>
            </a:r>
          </a:p>
          <a:p>
            <a:endParaRPr lang="en-US"/>
          </a:p>
          <a:p>
            <a:r>
              <a:rPr lang="en-US"/>
              <a:t>In its development participate from different academic and industrial European centers</a:t>
            </a:r>
          </a:p>
          <a:p>
            <a:endParaRPr lang="el-GR"/>
          </a:p>
          <a:p>
            <a:r>
              <a:rPr lang="en-US" sz="2000" b="0" i="1"/>
              <a:t>Provides services for computing element, data management, accounting, logging and bookeping, information and monitoring, service discovery, security, workload management</a:t>
            </a:r>
            <a:endParaRPr lang="el-GR" sz="2000" b="0" i="1"/>
          </a:p>
          <a:p>
            <a:endParaRPr lang="el-GR" sz="2000" b="0" i="1"/>
          </a:p>
          <a:p>
            <a:endParaRPr lang="el-GR" sz="2000" b="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p:txBody>
          <a:bodyPr/>
          <a:lstStyle/>
          <a:p>
            <a:r>
              <a:rPr lang="en-GB"/>
              <a:t>The European Network</a:t>
            </a:r>
            <a:r>
              <a:rPr lang="en-US"/>
              <a:t> - G</a:t>
            </a:r>
            <a:r>
              <a:rPr lang="en-US">
                <a:cs typeface="Arial" charset="0"/>
              </a:rPr>
              <a:t>É</a:t>
            </a:r>
            <a:r>
              <a:rPr lang="en-US"/>
              <a:t>ANT 2</a:t>
            </a:r>
            <a:endParaRPr lang="el-GR"/>
          </a:p>
        </p:txBody>
      </p:sp>
      <p:sp>
        <p:nvSpPr>
          <p:cNvPr id="601091" name="Rectangle 3"/>
          <p:cNvSpPr>
            <a:spLocks noGrp="1" noChangeArrowheads="1"/>
          </p:cNvSpPr>
          <p:nvPr>
            <p:ph type="body" sz="half" idx="1"/>
          </p:nvPr>
        </p:nvSpPr>
        <p:spPr>
          <a:xfrm>
            <a:off x="1211263" y="996950"/>
            <a:ext cx="7358062" cy="5429250"/>
          </a:xfrm>
        </p:spPr>
        <p:txBody>
          <a:bodyPr/>
          <a:lstStyle/>
          <a:p>
            <a:pPr>
              <a:lnSpc>
                <a:spcPct val="90000"/>
              </a:lnSpc>
            </a:pPr>
            <a:endParaRPr lang="el-GR" sz="1800">
              <a:solidFill>
                <a:schemeClr val="hlink"/>
              </a:solidFill>
            </a:endParaRPr>
          </a:p>
          <a:p>
            <a:pPr>
              <a:lnSpc>
                <a:spcPct val="90000"/>
              </a:lnSpc>
            </a:pPr>
            <a:r>
              <a:rPr lang="en-US" sz="1800">
                <a:solidFill>
                  <a:schemeClr val="hlink"/>
                </a:solidFill>
              </a:rPr>
              <a:t>“</a:t>
            </a:r>
            <a:r>
              <a:rPr lang="el-GR" sz="1800">
                <a:solidFill>
                  <a:schemeClr val="hlink"/>
                </a:solidFill>
              </a:rPr>
              <a:t>GÉANT2 is the seventh generation of pan-European research and education network, successor to the pan-European multi-gigabit research network GÉANT</a:t>
            </a:r>
            <a:r>
              <a:rPr lang="en-US" sz="1800">
                <a:solidFill>
                  <a:schemeClr val="hlink"/>
                </a:solidFill>
              </a:rPr>
              <a:t>”</a:t>
            </a:r>
            <a:r>
              <a:rPr lang="el-GR" sz="1800"/>
              <a:t> </a:t>
            </a:r>
          </a:p>
          <a:p>
            <a:pPr>
              <a:lnSpc>
                <a:spcPct val="90000"/>
              </a:lnSpc>
              <a:buFontTx/>
              <a:buNone/>
            </a:pPr>
            <a:r>
              <a:rPr lang="el-GR"/>
              <a:t>			</a:t>
            </a:r>
          </a:p>
          <a:p>
            <a:pPr>
              <a:lnSpc>
                <a:spcPct val="90000"/>
              </a:lnSpc>
              <a:buFontTx/>
              <a:buNone/>
            </a:pPr>
            <a:r>
              <a:rPr lang="el-GR" sz="1800" b="0">
                <a:solidFill>
                  <a:schemeClr val="hlink"/>
                </a:solidFill>
              </a:rPr>
              <a:t>			          </a:t>
            </a:r>
            <a:r>
              <a:rPr lang="en-US" sz="1800" b="0">
                <a:solidFill>
                  <a:schemeClr val="hlink"/>
                </a:solidFill>
                <a:hlinkClick r:id="rId3"/>
              </a:rPr>
              <a:t>http://www.geant2.net/</a:t>
            </a:r>
            <a:r>
              <a:rPr lang="en-US" sz="1800" b="0">
                <a:solidFill>
                  <a:schemeClr val="hlink"/>
                </a:solidFill>
              </a:rPr>
              <a:t> </a:t>
            </a:r>
          </a:p>
          <a:p>
            <a:pPr>
              <a:lnSpc>
                <a:spcPct val="90000"/>
              </a:lnSpc>
            </a:pPr>
            <a:endParaRPr lang="el-GR" sz="1800" b="0"/>
          </a:p>
          <a:p>
            <a:pPr>
              <a:lnSpc>
                <a:spcPct val="90000"/>
              </a:lnSpc>
            </a:pPr>
            <a:r>
              <a:rPr lang="en-US" sz="1800" b="0"/>
              <a:t>The project officially started on 1 September 2004 and will continue to take place for the next 4 years</a:t>
            </a:r>
          </a:p>
          <a:p>
            <a:pPr>
              <a:lnSpc>
                <a:spcPct val="90000"/>
              </a:lnSpc>
            </a:pPr>
            <a:endParaRPr lang="en-US" sz="1800" b="0"/>
          </a:p>
          <a:p>
            <a:pPr>
              <a:lnSpc>
                <a:spcPct val="90000"/>
              </a:lnSpc>
            </a:pPr>
            <a:r>
              <a:rPr lang="en-US" sz="1800" b="0"/>
              <a:t>The project is supported by the European Committee and by 30 European National Research and Education Networks (NRENs) in 34 countries and is administrated by</a:t>
            </a:r>
            <a:r>
              <a:rPr lang="el-GR" sz="1800" b="0"/>
              <a:t> DANTE (</a:t>
            </a:r>
            <a:r>
              <a:rPr lang="el-GR" sz="1800" b="0" i="1"/>
              <a:t>Delivery of Advanced Network Technology to Europe</a:t>
            </a:r>
            <a:r>
              <a:rPr lang="el-GR" sz="1800" b="0"/>
              <a:t>).</a:t>
            </a:r>
          </a:p>
          <a:p>
            <a:pPr>
              <a:lnSpc>
                <a:spcPct val="90000"/>
              </a:lnSpc>
            </a:pPr>
            <a:endParaRPr lang="en-US" sz="1800" b="0"/>
          </a:p>
          <a:p>
            <a:pPr>
              <a:lnSpc>
                <a:spcPct val="90000"/>
              </a:lnSpc>
            </a:pPr>
            <a:r>
              <a:rPr lang="en-US" sz="1800" b="0"/>
              <a:t>It provides services of high quality and readability in the European Education and Research community and connects all the National Research Networks of European Union, Centre and East Europe, Israel and Cyprus</a:t>
            </a:r>
            <a:endParaRPr lang="el-GR" sz="1800" b="0"/>
          </a:p>
          <a:p>
            <a:pPr>
              <a:lnSpc>
                <a:spcPct val="90000"/>
              </a:lnSpc>
            </a:pPr>
            <a:endParaRPr lang="el-GR" sz="1800" b="0"/>
          </a:p>
          <a:p>
            <a:pPr>
              <a:lnSpc>
                <a:spcPct val="90000"/>
              </a:lnSpc>
            </a:pPr>
            <a:endParaRPr lang="el-GR" sz="1800" b="0"/>
          </a:p>
        </p:txBody>
      </p:sp>
      <p:pic>
        <p:nvPicPr>
          <p:cNvPr id="601092" name="Picture 4" descr="DANTE logo">
            <a:hlinkClick r:id="rId4"/>
          </p:cNvPr>
          <p:cNvPicPr>
            <a:picLocks noGrp="1" noChangeAspect="1" noChangeArrowheads="1"/>
          </p:cNvPicPr>
          <p:nvPr>
            <p:ph sz="quarter" idx="2"/>
          </p:nvPr>
        </p:nvPicPr>
        <p:blipFill>
          <a:blip r:embed="rId5" cstate="print"/>
          <a:srcRect/>
          <a:stretch>
            <a:fillRect/>
          </a:stretch>
        </p:blipFill>
        <p:spPr>
          <a:xfrm>
            <a:off x="176213" y="3948113"/>
            <a:ext cx="989012" cy="598487"/>
          </a:xfrm>
          <a:ln/>
        </p:spPr>
      </p:pic>
      <p:pic>
        <p:nvPicPr>
          <p:cNvPr id="601093" name="Picture 5" descr="European Union DG Information Society and Media">
            <a:hlinkClick r:id="rId6"/>
          </p:cNvPr>
          <p:cNvPicPr>
            <a:picLocks noGrp="1" noChangeAspect="1" noChangeArrowheads="1"/>
          </p:cNvPicPr>
          <p:nvPr>
            <p:ph sz="quarter" idx="3"/>
          </p:nvPr>
        </p:nvPicPr>
        <p:blipFill>
          <a:blip r:embed="rId7" cstate="print"/>
          <a:srcRect/>
          <a:stretch>
            <a:fillRect/>
          </a:stretch>
        </p:blipFill>
        <p:spPr>
          <a:xfrm>
            <a:off x="122238" y="2503488"/>
            <a:ext cx="1095375" cy="1000125"/>
          </a:xfrm>
          <a:ln/>
        </p:spPr>
      </p:pic>
      <p:pic>
        <p:nvPicPr>
          <p:cNvPr id="601094" name="Picture 6"/>
          <p:cNvPicPr>
            <a:picLocks noChangeAspect="1" noChangeArrowheads="1"/>
          </p:cNvPicPr>
          <p:nvPr/>
        </p:nvPicPr>
        <p:blipFill>
          <a:blip r:embed="rId8" cstate="print"/>
          <a:srcRect/>
          <a:stretch>
            <a:fillRect/>
          </a:stretch>
        </p:blipFill>
        <p:spPr bwMode="auto">
          <a:xfrm>
            <a:off x="0" y="1363663"/>
            <a:ext cx="1373188" cy="611187"/>
          </a:xfrm>
          <a:prstGeom prst="rect">
            <a:avLst/>
          </a:prstGeom>
          <a:noFill/>
          <a:ln w="9525">
            <a:noFill/>
            <a:round/>
            <a:headEnd/>
            <a:tailEnd/>
          </a:ln>
          <a:effectLst/>
        </p:spPr>
      </p:pic>
      <p:sp>
        <p:nvSpPr>
          <p:cNvPr id="601095" name="Rectangle 7"/>
          <p:cNvSpPr>
            <a:spLocks noChangeArrowheads="1"/>
          </p:cNvSpPr>
          <p:nvPr/>
        </p:nvSpPr>
        <p:spPr bwMode="auto">
          <a:xfrm>
            <a:off x="3514725" y="2481263"/>
            <a:ext cx="2919413" cy="450850"/>
          </a:xfrm>
          <a:prstGeom prst="rect">
            <a:avLst/>
          </a:prstGeom>
          <a:noFill/>
          <a:ln w="25400" algn="ctr">
            <a:solidFill>
              <a:srgbClr val="969696"/>
            </a:solidFill>
            <a:miter lim="800000"/>
            <a:headEnd/>
            <a:tailEnd/>
          </a:ln>
          <a:effectLst/>
        </p:spPr>
        <p:txBody>
          <a:bodyPr wrap="none" lIns="90000" tIns="46800" rIns="90000" bIns="46800" anchor="ctr">
            <a:spAutoFit/>
          </a:bodyPr>
          <a:lstStyle/>
          <a:p>
            <a:endParaRPr lang="el-G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body" idx="1"/>
          </p:nvPr>
        </p:nvSpPr>
        <p:spPr>
          <a:xfrm>
            <a:off x="166688" y="952500"/>
            <a:ext cx="2955925" cy="5429250"/>
          </a:xfrm>
        </p:spPr>
        <p:txBody>
          <a:bodyPr/>
          <a:lstStyle/>
          <a:p>
            <a:pPr>
              <a:lnSpc>
                <a:spcPct val="90000"/>
              </a:lnSpc>
            </a:pPr>
            <a:r>
              <a:rPr lang="en-US" sz="1800"/>
              <a:t>It provides:</a:t>
            </a:r>
            <a:endParaRPr lang="el-GR" sz="1800"/>
          </a:p>
          <a:p>
            <a:pPr lvl="1">
              <a:lnSpc>
                <a:spcPct val="90000"/>
              </a:lnSpc>
            </a:pPr>
            <a:r>
              <a:rPr lang="en-US" sz="1700"/>
              <a:t>Basic IPs services</a:t>
            </a:r>
          </a:p>
          <a:p>
            <a:pPr lvl="1">
              <a:lnSpc>
                <a:spcPct val="90000"/>
              </a:lnSpc>
            </a:pPr>
            <a:r>
              <a:rPr lang="en-US" sz="1700"/>
              <a:t>Quality of service levels</a:t>
            </a:r>
          </a:p>
          <a:p>
            <a:pPr lvl="1">
              <a:lnSpc>
                <a:spcPct val="90000"/>
              </a:lnSpc>
              <a:buFont typeface="Arial" charset="0"/>
              <a:buNone/>
            </a:pPr>
            <a:endParaRPr lang="el-GR" sz="1700"/>
          </a:p>
          <a:p>
            <a:pPr>
              <a:lnSpc>
                <a:spcPct val="90000"/>
              </a:lnSpc>
            </a:pPr>
            <a:r>
              <a:rPr lang="en-US" sz="1800"/>
              <a:t>Two main services:</a:t>
            </a:r>
          </a:p>
          <a:p>
            <a:pPr lvl="1">
              <a:lnSpc>
                <a:spcPct val="90000"/>
              </a:lnSpc>
            </a:pPr>
            <a:r>
              <a:rPr lang="en-US" sz="1700"/>
              <a:t>Routed (Internet) and switched (L1-L2)</a:t>
            </a:r>
          </a:p>
          <a:p>
            <a:pPr lvl="1">
              <a:lnSpc>
                <a:spcPct val="90000"/>
              </a:lnSpc>
            </a:pPr>
            <a:endParaRPr lang="en-US" sz="1700"/>
          </a:p>
          <a:p>
            <a:pPr>
              <a:lnSpc>
                <a:spcPct val="90000"/>
              </a:lnSpc>
            </a:pPr>
            <a:r>
              <a:rPr lang="en-US" sz="1800"/>
              <a:t>Backbone mixed: </a:t>
            </a:r>
          </a:p>
          <a:p>
            <a:pPr lvl="1">
              <a:lnSpc>
                <a:spcPct val="90000"/>
              </a:lnSpc>
            </a:pPr>
            <a:r>
              <a:rPr lang="en-US" sz="1700"/>
              <a:t>Part of will be based on dark fiber</a:t>
            </a:r>
          </a:p>
          <a:p>
            <a:pPr lvl="1">
              <a:lnSpc>
                <a:spcPct val="90000"/>
              </a:lnSpc>
            </a:pPr>
            <a:r>
              <a:rPr lang="en-US" sz="1700"/>
              <a:t>Part of it on leased services </a:t>
            </a:r>
          </a:p>
          <a:p>
            <a:pPr lvl="1">
              <a:lnSpc>
                <a:spcPct val="90000"/>
              </a:lnSpc>
              <a:buFont typeface="Arial" charset="0"/>
              <a:buNone/>
            </a:pPr>
            <a:endParaRPr lang="en-US" sz="1700"/>
          </a:p>
          <a:p>
            <a:pPr>
              <a:lnSpc>
                <a:spcPct val="90000"/>
              </a:lnSpc>
            </a:pPr>
            <a:r>
              <a:rPr lang="en-US" sz="1800"/>
              <a:t>Greece interconnection: </a:t>
            </a:r>
          </a:p>
          <a:p>
            <a:pPr lvl="1">
              <a:lnSpc>
                <a:spcPct val="90000"/>
              </a:lnSpc>
            </a:pPr>
            <a:r>
              <a:rPr lang="en-US" sz="1700"/>
              <a:t>2 * 10Gbps lambdas</a:t>
            </a:r>
          </a:p>
        </p:txBody>
      </p:sp>
      <p:sp>
        <p:nvSpPr>
          <p:cNvPr id="603139" name="Rectangle 3"/>
          <p:cNvSpPr>
            <a:spLocks noGrp="1" noChangeArrowheads="1"/>
          </p:cNvSpPr>
          <p:nvPr>
            <p:ph type="title"/>
          </p:nvPr>
        </p:nvSpPr>
        <p:spPr/>
        <p:txBody>
          <a:bodyPr/>
          <a:lstStyle/>
          <a:p>
            <a:r>
              <a:rPr lang="en-US"/>
              <a:t>G</a:t>
            </a:r>
            <a:r>
              <a:rPr lang="en-US">
                <a:cs typeface="Arial" charset="0"/>
              </a:rPr>
              <a:t>É</a:t>
            </a:r>
            <a:r>
              <a:rPr lang="en-US"/>
              <a:t>ANT 2</a:t>
            </a:r>
          </a:p>
        </p:txBody>
      </p:sp>
      <p:pic>
        <p:nvPicPr>
          <p:cNvPr id="603140" name="Picture 4"/>
          <p:cNvPicPr>
            <a:picLocks noChangeAspect="1" noChangeArrowheads="1"/>
          </p:cNvPicPr>
          <p:nvPr/>
        </p:nvPicPr>
        <p:blipFill>
          <a:blip r:embed="rId3" cstate="print"/>
          <a:srcRect/>
          <a:stretch>
            <a:fillRect/>
          </a:stretch>
        </p:blipFill>
        <p:spPr bwMode="auto">
          <a:xfrm>
            <a:off x="3008313" y="868363"/>
            <a:ext cx="5984875" cy="5576887"/>
          </a:xfrm>
          <a:prstGeom prst="rect">
            <a:avLst/>
          </a:prstGeom>
          <a:noFill/>
          <a:ln w="9525">
            <a:noFill/>
            <a:miter lim="800000"/>
            <a:headEnd/>
            <a:tailEnd/>
          </a:ln>
          <a:effectLst/>
        </p:spPr>
      </p:pic>
      <p:pic>
        <p:nvPicPr>
          <p:cNvPr id="603141" name="Picture 5" descr="GEANT2-logo"/>
          <p:cNvPicPr>
            <a:picLocks noChangeAspect="1" noChangeArrowheads="1"/>
          </p:cNvPicPr>
          <p:nvPr/>
        </p:nvPicPr>
        <p:blipFill>
          <a:blip r:embed="rId4" cstate="print"/>
          <a:srcRect/>
          <a:stretch>
            <a:fillRect/>
          </a:stretch>
        </p:blipFill>
        <p:spPr bwMode="auto">
          <a:xfrm>
            <a:off x="7037388" y="5862638"/>
            <a:ext cx="1114425" cy="46672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54250" y="119063"/>
            <a:ext cx="6735763"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Grid systems’ related software</a:t>
            </a:r>
          </a:p>
        </p:txBody>
      </p:sp>
      <p:sp>
        <p:nvSpPr>
          <p:cNvPr id="324611" name="Rectangle 3"/>
          <p:cNvSpPr>
            <a:spLocks noGrp="1" noChangeArrowheads="1"/>
          </p:cNvSpPr>
          <p:nvPr>
            <p:ph type="body" idx="1"/>
          </p:nvPr>
        </p:nvSpPr>
        <p:spPr>
          <a:xfrm>
            <a:off x="285750" y="996950"/>
            <a:ext cx="8591550" cy="3390900"/>
          </a:xfrm>
          <a:ln/>
        </p:spPr>
        <p:txBody>
          <a:bodyPr lIns="90000" tIns="46800" rIns="90000" bIns="46800">
            <a:spAutoFit/>
          </a:bodyPr>
          <a:lstStyle/>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Operating system:</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Linux (+GNU utilities), usually a RHEL3-like,</a:t>
            </a:r>
            <a:br>
              <a:rPr lang="en-GB" sz="1800" dirty="0"/>
            </a:br>
            <a:r>
              <a:rPr lang="en-GB" sz="1800" dirty="0"/>
              <a:t>for example </a:t>
            </a:r>
            <a:r>
              <a:rPr lang="en-GB" sz="1800"/>
              <a:t>Scientific </a:t>
            </a:r>
            <a:r>
              <a:rPr lang="en-GB" sz="1800" smtClean="0"/>
              <a:t>Linux</a:t>
            </a:r>
            <a:endParaRPr lang="en-GB" sz="1800" dirty="0"/>
          </a:p>
          <a:p>
            <a:pPr marL="741363" lvl="1" indent="-284163" defTabSz="44926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 </a:t>
            </a:r>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Middleware:</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err="1"/>
              <a:t>gLite</a:t>
            </a:r>
            <a:r>
              <a:rPr lang="en-GB" sz="1800" dirty="0"/>
              <a:t> </a:t>
            </a:r>
            <a:r>
              <a:rPr lang="en-GB" sz="1800" dirty="0" smtClean="0"/>
              <a:t>v3.</a:t>
            </a:r>
            <a:r>
              <a:rPr lang="en-US" sz="1800" dirty="0" smtClean="0"/>
              <a:t>x </a:t>
            </a:r>
            <a:r>
              <a:rPr lang="en-GB" sz="1800" dirty="0"/>
              <a:t/>
            </a:r>
            <a:br>
              <a:rPr lang="en-GB" sz="1800" dirty="0"/>
            </a:br>
            <a:endParaRPr lang="en-GB" sz="1800" dirty="0"/>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Libraries and Applications</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Defined by the system and VOs administrators’ foresight </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The user can install and execute its own </a:t>
            </a:r>
            <a:r>
              <a:rPr lang="en-GB" sz="1700" dirty="0" smtClean="0"/>
              <a:t>programs</a:t>
            </a:r>
            <a:endParaRPr lang="en-GB" sz="17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2254250" y="120650"/>
            <a:ext cx="6735763" cy="579438"/>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VOs software</a:t>
            </a:r>
          </a:p>
        </p:txBody>
      </p:sp>
      <p:sp>
        <p:nvSpPr>
          <p:cNvPr id="326659" name="Rectangle 3"/>
          <p:cNvSpPr>
            <a:spLocks noGrp="1" noChangeArrowheads="1"/>
          </p:cNvSpPr>
          <p:nvPr>
            <p:ph type="body" idx="1"/>
          </p:nvPr>
        </p:nvSpPr>
        <p:spPr>
          <a:xfrm>
            <a:off x="304800" y="1219200"/>
            <a:ext cx="8610600" cy="4352925"/>
          </a:xfrm>
          <a:ln/>
        </p:spPr>
        <p:txBody>
          <a:bodyPr lIns="90000" tIns="46800" rIns="90000" bIns="46800">
            <a:spAutoFit/>
          </a:bodyPr>
          <a:lstStyle/>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Each VO according to its needs installs experimental software:</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ATLAS: atlas software (a big collection, v12.2.0 etc)</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CMS: cmkin, cobra, famos, geometry, ignominy, orca, oscar</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ALICE: alien, alice, root, proof</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LHCb: dirac, boole, DC, decfiles, gauss, paramfiles</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BIOMED: gate, cdss, gps@, gromacs, simri3d, gptm3d</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ESR: (earth science specific… eg, idl package)</a:t>
            </a:r>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The users can negotiate with their VOs for the installation of needed software </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71" name="Rectangle 15"/>
          <p:cNvSpPr>
            <a:spLocks noGrp="1" noChangeArrowheads="1"/>
          </p:cNvSpPr>
          <p:nvPr>
            <p:ph type="title" sz="quarter"/>
          </p:nvPr>
        </p:nvSpPr>
        <p:spPr/>
        <p:txBody>
          <a:bodyPr/>
          <a:lstStyle/>
          <a:p>
            <a:r>
              <a:rPr lang="el-GR"/>
              <a:t>Infrastructure Sites </a:t>
            </a:r>
          </a:p>
        </p:txBody>
      </p:sp>
      <p:graphicFrame>
        <p:nvGraphicFramePr>
          <p:cNvPr id="429060" name="Object 4"/>
          <p:cNvGraphicFramePr>
            <a:graphicFrameLocks noChangeAspect="1"/>
          </p:cNvGraphicFramePr>
          <p:nvPr>
            <p:ph sz="quarter" idx="1"/>
          </p:nvPr>
        </p:nvGraphicFramePr>
        <p:xfrm>
          <a:off x="285750" y="1098550"/>
          <a:ext cx="4656138" cy="2225675"/>
        </p:xfrm>
        <a:graphic>
          <a:graphicData uri="http://schemas.openxmlformats.org/presentationml/2006/ole">
            <p:oleObj spid="_x0000_s429060" name="Εικόνα bitmap" r:id="rId4" imgW="6219048" imgH="2971429" progId="PBrush">
              <p:embed/>
            </p:oleObj>
          </a:graphicData>
        </a:graphic>
      </p:graphicFrame>
      <p:graphicFrame>
        <p:nvGraphicFramePr>
          <p:cNvPr id="429064" name="Object 8"/>
          <p:cNvGraphicFramePr>
            <a:graphicFrameLocks noChangeAspect="1"/>
          </p:cNvGraphicFramePr>
          <p:nvPr>
            <p:ph sz="quarter" idx="2"/>
          </p:nvPr>
        </p:nvGraphicFramePr>
        <p:xfrm>
          <a:off x="4984750" y="963613"/>
          <a:ext cx="2933700" cy="2638425"/>
        </p:xfrm>
        <a:graphic>
          <a:graphicData uri="http://schemas.openxmlformats.org/presentationml/2006/ole">
            <p:oleObj spid="_x0000_s429064" name="Εικόνα bitmap" r:id="rId5" imgW="7400000" imgH="6657143" progId="PBrush">
              <p:embed/>
            </p:oleObj>
          </a:graphicData>
        </a:graphic>
      </p:graphicFrame>
      <p:graphicFrame>
        <p:nvGraphicFramePr>
          <p:cNvPr id="429067" name="Object 11"/>
          <p:cNvGraphicFramePr>
            <a:graphicFrameLocks noChangeAspect="1"/>
          </p:cNvGraphicFramePr>
          <p:nvPr>
            <p:ph sz="quarter" idx="3"/>
          </p:nvPr>
        </p:nvGraphicFramePr>
        <p:xfrm>
          <a:off x="4543425" y="4237038"/>
          <a:ext cx="4217988" cy="1751012"/>
        </p:xfrm>
        <a:graphic>
          <a:graphicData uri="http://schemas.openxmlformats.org/presentationml/2006/ole">
            <p:oleObj spid="_x0000_s429067" name="Εικόνα bitmap" r:id="rId6" imgW="11038095" imgH="4580952" progId="PBrush">
              <p:embed/>
            </p:oleObj>
          </a:graphicData>
        </a:graphic>
      </p:graphicFrame>
      <p:sp>
        <p:nvSpPr>
          <p:cNvPr id="429063" name="Text Box 7"/>
          <p:cNvSpPr txBox="1">
            <a:spLocks noChangeArrowheads="1"/>
          </p:cNvSpPr>
          <p:nvPr/>
        </p:nvSpPr>
        <p:spPr bwMode="auto">
          <a:xfrm>
            <a:off x="203200" y="3014663"/>
            <a:ext cx="4622800" cy="366712"/>
          </a:xfrm>
          <a:prstGeom prst="rect">
            <a:avLst/>
          </a:prstGeom>
          <a:noFill/>
          <a:ln w="25400" algn="ctr">
            <a:noFill/>
            <a:miter lim="800000"/>
            <a:headEnd/>
            <a:tailEnd/>
          </a:ln>
          <a:effectLst/>
        </p:spPr>
        <p:txBody>
          <a:bodyPr lIns="90000" tIns="46800" rIns="90000" bIns="46800">
            <a:spAutoFit/>
          </a:bodyPr>
          <a:lstStyle/>
          <a:p>
            <a:pPr>
              <a:spcBef>
                <a:spcPct val="50000"/>
              </a:spcBef>
            </a:pPr>
            <a:r>
              <a:rPr lang="el-GR"/>
              <a:t>http://www.grid.auth.gr/pki/seegrid-ca/</a:t>
            </a:r>
          </a:p>
        </p:txBody>
      </p:sp>
      <p:graphicFrame>
        <p:nvGraphicFramePr>
          <p:cNvPr id="429070" name="Object 14"/>
          <p:cNvGraphicFramePr>
            <a:graphicFrameLocks noChangeAspect="1"/>
          </p:cNvGraphicFramePr>
          <p:nvPr>
            <p:ph sz="quarter" idx="4"/>
          </p:nvPr>
        </p:nvGraphicFramePr>
        <p:xfrm>
          <a:off x="357188" y="3097213"/>
          <a:ext cx="4067175" cy="2638425"/>
        </p:xfrm>
        <a:graphic>
          <a:graphicData uri="http://schemas.openxmlformats.org/presentationml/2006/ole">
            <p:oleObj spid="_x0000_s429070" name="Εικόνα bitmap" r:id="rId7" imgW="9600000" imgH="6230220" progId="PBrush">
              <p:embed/>
            </p:oleObj>
          </a:graphicData>
        </a:graphic>
      </p:graphicFrame>
      <p:sp>
        <p:nvSpPr>
          <p:cNvPr id="429073" name="Text Box 17"/>
          <p:cNvSpPr txBox="1">
            <a:spLocks noChangeArrowheads="1"/>
          </p:cNvSpPr>
          <p:nvPr/>
        </p:nvSpPr>
        <p:spPr bwMode="auto">
          <a:xfrm>
            <a:off x="346075" y="5675313"/>
            <a:ext cx="4132263" cy="641350"/>
          </a:xfrm>
          <a:prstGeom prst="rect">
            <a:avLst/>
          </a:prstGeom>
          <a:solidFill>
            <a:schemeClr val="bg1"/>
          </a:solidFill>
          <a:ln w="25400" algn="ctr">
            <a:noFill/>
            <a:miter lim="800000"/>
            <a:headEnd/>
            <a:tailEnd/>
          </a:ln>
          <a:effectLst/>
        </p:spPr>
        <p:txBody>
          <a:bodyPr lIns="90000" tIns="46800" rIns="90000" bIns="46800">
            <a:spAutoFit/>
          </a:bodyPr>
          <a:lstStyle/>
          <a:p>
            <a:pPr>
              <a:spcBef>
                <a:spcPct val="50000"/>
              </a:spcBef>
            </a:pPr>
            <a:r>
              <a:rPr lang="el-GR">
                <a:hlinkClick r:id="rId8"/>
              </a:rPr>
              <a:t>http://www.egee-see.org/User_documentation.php</a:t>
            </a:r>
            <a:r>
              <a:rPr lang="en-US"/>
              <a:t> </a:t>
            </a:r>
            <a:endParaRPr lang="el-GR"/>
          </a:p>
        </p:txBody>
      </p:sp>
      <p:sp>
        <p:nvSpPr>
          <p:cNvPr id="429075" name="Text Box 19"/>
          <p:cNvSpPr txBox="1">
            <a:spLocks noChangeArrowheads="1"/>
          </p:cNvSpPr>
          <p:nvPr/>
        </p:nvSpPr>
        <p:spPr bwMode="auto">
          <a:xfrm>
            <a:off x="4924425" y="5903913"/>
            <a:ext cx="3997325"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9"/>
              </a:rPr>
              <a:t>https://voms.irb.hr:8443/edg-voms-admin/seegrid/index.html</a:t>
            </a:r>
            <a:r>
              <a:rPr lang="en-US"/>
              <a:t> </a:t>
            </a:r>
            <a:endParaRPr lang="el-GR"/>
          </a:p>
        </p:txBody>
      </p:sp>
      <p:sp>
        <p:nvSpPr>
          <p:cNvPr id="429077" name="Text Box 21"/>
          <p:cNvSpPr txBox="1">
            <a:spLocks noChangeArrowheads="1"/>
          </p:cNvSpPr>
          <p:nvPr/>
        </p:nvSpPr>
        <p:spPr bwMode="auto">
          <a:xfrm>
            <a:off x="4924425" y="3470275"/>
            <a:ext cx="3998913"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10"/>
              </a:rPr>
              <a:t>http://wiki.egee-see.org/index.php/SEE-GRID_Wiki</a:t>
            </a:r>
            <a:r>
              <a:rPr lang="en-US"/>
              <a:t> </a:t>
            </a:r>
            <a:endParaRPr lang="el-GR"/>
          </a:p>
        </p:txBody>
      </p:sp>
      <p:sp>
        <p:nvSpPr>
          <p:cNvPr id="429078" name="Rectangle 22"/>
          <p:cNvSpPr>
            <a:spLocks noChangeArrowheads="1"/>
          </p:cNvSpPr>
          <p:nvPr/>
        </p:nvSpPr>
        <p:spPr bwMode="auto">
          <a:xfrm>
            <a:off x="2190750" y="4144963"/>
            <a:ext cx="4572000" cy="722312"/>
          </a:xfrm>
          <a:prstGeom prst="rect">
            <a:avLst/>
          </a:prstGeom>
          <a:solidFill>
            <a:schemeClr val="bg1"/>
          </a:solidFill>
          <a:ln w="25400" algn="ctr">
            <a:solidFill>
              <a:srgbClr val="969696"/>
            </a:solidFill>
            <a:miter lim="800000"/>
            <a:headEnd/>
            <a:tailEnd/>
          </a:ln>
          <a:effectLst/>
        </p:spPr>
        <p:txBody>
          <a:bodyPr lIns="90000" tIns="46800" rIns="90000" bIns="46800">
            <a:spAutoFit/>
          </a:bodyPr>
          <a:lstStyle/>
          <a:p>
            <a:r>
              <a:rPr lang="en-GB" b="1">
                <a:solidFill>
                  <a:schemeClr val="tx1"/>
                </a:solidFill>
              </a:rPr>
              <a:t>EGEE Helpdesk:</a:t>
            </a:r>
          </a:p>
          <a:p>
            <a:pPr>
              <a:buFontTx/>
              <a:buNone/>
            </a:pPr>
            <a:r>
              <a:rPr lang="en-GB">
                <a:solidFill>
                  <a:schemeClr val="tx1"/>
                </a:solidFill>
                <a:hlinkClick r:id="rId11"/>
              </a:rPr>
              <a:t>https://helpdesk.egee-see.org/index2.php</a:t>
            </a:r>
            <a:endParaRPr lang="el-GR">
              <a:solidFill>
                <a:schemeClr val="tx1"/>
              </a:solidFill>
            </a:endParaRPr>
          </a:p>
        </p:txBody>
      </p:sp>
      <p:sp>
        <p:nvSpPr>
          <p:cNvPr id="429079" name="Text Box 23"/>
          <p:cNvSpPr txBox="1">
            <a:spLocks noChangeArrowheads="1"/>
          </p:cNvSpPr>
          <p:nvPr/>
        </p:nvSpPr>
        <p:spPr bwMode="auto">
          <a:xfrm>
            <a:off x="236538" y="1506538"/>
            <a:ext cx="4622800" cy="366712"/>
          </a:xfrm>
          <a:prstGeom prst="rect">
            <a:avLst/>
          </a:prstGeom>
          <a:solidFill>
            <a:srgbClr val="DDDDDD"/>
          </a:solidFill>
          <a:ln w="25400" algn="ctr">
            <a:noFill/>
            <a:miter lim="800000"/>
            <a:headEnd/>
            <a:tailEnd/>
          </a:ln>
          <a:effectLst/>
        </p:spPr>
        <p:txBody>
          <a:bodyPr lIns="90000" tIns="46800" rIns="90000" bIns="46800">
            <a:spAutoFit/>
          </a:bodyPr>
          <a:lstStyle/>
          <a:p>
            <a:pPr>
              <a:spcBef>
                <a:spcPct val="50000"/>
              </a:spcBef>
            </a:pPr>
            <a:r>
              <a:rPr lang="el-GR">
                <a:hlinkClick r:id="rId12"/>
              </a:rPr>
              <a:t>http://www.grid.auth.gr/pki/seegrid-ca/</a:t>
            </a:r>
            <a:r>
              <a:rPr lang="en-US"/>
              <a:t> </a:t>
            </a: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29078"/>
                                        </p:tgtEl>
                                        <p:attrNameLst>
                                          <p:attrName>style.visibility</p:attrName>
                                        </p:attrNameLst>
                                      </p:cBhvr>
                                      <p:to>
                                        <p:strVal val="visible"/>
                                      </p:to>
                                    </p:set>
                                    <p:animEffect transition="in" filter="strips(downLeft)">
                                      <p:cBhvr>
                                        <p:cTn id="7" dur="500"/>
                                        <p:tgtEl>
                                          <p:spTgt spid="429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7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a:t>What is the</a:t>
            </a:r>
            <a:r>
              <a:rPr lang="el-GR"/>
              <a:t> </a:t>
            </a:r>
            <a:r>
              <a:rPr lang="en-US"/>
              <a:t>Grid?</a:t>
            </a:r>
            <a:endParaRPr lang="el-GR"/>
          </a:p>
        </p:txBody>
      </p:sp>
      <p:sp>
        <p:nvSpPr>
          <p:cNvPr id="536579" name="Rectangle 3"/>
          <p:cNvSpPr>
            <a:spLocks noGrp="1" noChangeArrowheads="1"/>
          </p:cNvSpPr>
          <p:nvPr>
            <p:ph type="body" sz="half" idx="1"/>
          </p:nvPr>
        </p:nvSpPr>
        <p:spPr>
          <a:xfrm>
            <a:off x="250825" y="1125538"/>
            <a:ext cx="4229100" cy="4953000"/>
          </a:xfrm>
        </p:spPr>
        <p:txBody>
          <a:bodyPr/>
          <a:lstStyle/>
          <a:p>
            <a:r>
              <a:rPr lang="en-US" sz="2000"/>
              <a:t>The </a:t>
            </a:r>
            <a:r>
              <a:rPr lang="en-US" sz="2000" b="0" i="1">
                <a:solidFill>
                  <a:schemeClr val="accent2"/>
                </a:solidFill>
                <a:effectLst>
                  <a:outerShdw blurRad="38100" dist="38100" dir="2700000" algn="tl">
                    <a:srgbClr val="C0C0C0"/>
                  </a:outerShdw>
                </a:effectLst>
              </a:rPr>
              <a:t>World Wide Web </a:t>
            </a:r>
            <a:r>
              <a:rPr lang="en-US" sz="2000"/>
              <a:t>provides seamless access to information that is stored in many millions of different geographical locations</a:t>
            </a:r>
            <a:endParaRPr lang="el-GR" sz="2000"/>
          </a:p>
          <a:p>
            <a:endParaRPr lang="en-US" sz="2000"/>
          </a:p>
          <a:p>
            <a:endParaRPr lang="en-US" sz="2000"/>
          </a:p>
          <a:p>
            <a:endParaRPr lang="el-GR" sz="2000"/>
          </a:p>
          <a:p>
            <a:r>
              <a:rPr lang="en-US" sz="2000"/>
              <a:t>The </a:t>
            </a:r>
            <a:r>
              <a:rPr lang="en-US" sz="2000" i="1">
                <a:solidFill>
                  <a:schemeClr val="accent2"/>
                </a:solidFill>
                <a:effectLst>
                  <a:outerShdw blurRad="38100" dist="38100" dir="2700000" algn="tl">
                    <a:srgbClr val="C0C0C0"/>
                  </a:outerShdw>
                </a:effectLst>
              </a:rPr>
              <a:t>Grid</a:t>
            </a:r>
            <a:r>
              <a:rPr lang="en-US" sz="2000" i="1"/>
              <a:t> </a:t>
            </a:r>
            <a:r>
              <a:rPr lang="en-US" sz="2000"/>
              <a:t>is an emerging infrastructure that provides seamless access to computing power and data storage capacity distributed over the globe</a:t>
            </a:r>
            <a:endParaRPr lang="el-GR" sz="2000"/>
          </a:p>
        </p:txBody>
      </p:sp>
      <p:pic>
        <p:nvPicPr>
          <p:cNvPr id="536580" name="Picture 4" descr="grid-small"/>
          <p:cNvPicPr>
            <a:picLocks noGrp="1" noChangeAspect="1" noChangeArrowheads="1"/>
          </p:cNvPicPr>
          <p:nvPr>
            <p:ph sz="quarter" idx="2"/>
          </p:nvPr>
        </p:nvPicPr>
        <p:blipFill>
          <a:blip r:embed="rId3" cstate="print">
            <a:lum bright="6000" contrast="-16000"/>
          </a:blip>
          <a:srcRect/>
          <a:stretch>
            <a:fillRect/>
          </a:stretch>
        </p:blipFill>
        <p:spPr>
          <a:xfrm>
            <a:off x="4583113" y="3667125"/>
            <a:ext cx="4284662" cy="2570163"/>
          </a:xfrm>
          <a:noFill/>
          <a:ln/>
        </p:spPr>
      </p:pic>
      <p:pic>
        <p:nvPicPr>
          <p:cNvPr id="536581" name="Picture 5" descr="RB2"/>
          <p:cNvPicPr>
            <a:picLocks noGrp="1" noChangeAspect="1" noChangeArrowheads="1"/>
          </p:cNvPicPr>
          <p:nvPr>
            <p:ph sz="quarter" idx="3"/>
          </p:nvPr>
        </p:nvPicPr>
        <p:blipFill>
          <a:blip r:embed="rId4" cstate="print"/>
          <a:srcRect/>
          <a:stretch>
            <a:fillRect/>
          </a:stretch>
        </p:blipFill>
        <p:spPr>
          <a:xfrm>
            <a:off x="6103938" y="996950"/>
            <a:ext cx="1036637" cy="898525"/>
          </a:xfrm>
          <a:noFill/>
          <a:ln/>
        </p:spPr>
      </p:pic>
      <p:pic>
        <p:nvPicPr>
          <p:cNvPr id="536582" name="Picture 6" descr="BD18215_"/>
          <p:cNvPicPr>
            <a:picLocks noChangeAspect="1" noChangeArrowheads="1"/>
          </p:cNvPicPr>
          <p:nvPr/>
        </p:nvPicPr>
        <p:blipFill>
          <a:blip r:embed="rId5" cstate="print"/>
          <a:srcRect/>
          <a:stretch>
            <a:fillRect/>
          </a:stretch>
        </p:blipFill>
        <p:spPr bwMode="auto">
          <a:xfrm>
            <a:off x="7885113" y="1844675"/>
            <a:ext cx="842962" cy="644525"/>
          </a:xfrm>
          <a:prstGeom prst="rect">
            <a:avLst/>
          </a:prstGeom>
          <a:noFill/>
        </p:spPr>
      </p:pic>
      <p:pic>
        <p:nvPicPr>
          <p:cNvPr id="536583" name="Picture 7" descr="BD18215_"/>
          <p:cNvPicPr>
            <a:picLocks noChangeAspect="1" noChangeArrowheads="1"/>
          </p:cNvPicPr>
          <p:nvPr/>
        </p:nvPicPr>
        <p:blipFill>
          <a:blip r:embed="rId5" cstate="print"/>
          <a:srcRect/>
          <a:stretch>
            <a:fillRect/>
          </a:stretch>
        </p:blipFill>
        <p:spPr bwMode="auto">
          <a:xfrm>
            <a:off x="8172450" y="1557338"/>
            <a:ext cx="842963" cy="644525"/>
          </a:xfrm>
          <a:prstGeom prst="rect">
            <a:avLst/>
          </a:prstGeom>
          <a:noFill/>
        </p:spPr>
      </p:pic>
      <p:pic>
        <p:nvPicPr>
          <p:cNvPr id="536584" name="Picture 8" descr="BD18215_"/>
          <p:cNvPicPr>
            <a:picLocks noChangeAspect="1" noChangeArrowheads="1"/>
          </p:cNvPicPr>
          <p:nvPr/>
        </p:nvPicPr>
        <p:blipFill>
          <a:blip r:embed="rId5" cstate="print"/>
          <a:srcRect/>
          <a:stretch>
            <a:fillRect/>
          </a:stretch>
        </p:blipFill>
        <p:spPr bwMode="auto">
          <a:xfrm>
            <a:off x="8301038" y="2205038"/>
            <a:ext cx="842962" cy="644525"/>
          </a:xfrm>
          <a:prstGeom prst="rect">
            <a:avLst/>
          </a:prstGeom>
          <a:noFill/>
        </p:spPr>
      </p:pic>
      <p:sp>
        <p:nvSpPr>
          <p:cNvPr id="536585" name="AutoShape 9"/>
          <p:cNvSpPr>
            <a:spLocks noChangeArrowheads="1"/>
          </p:cNvSpPr>
          <p:nvPr/>
        </p:nvSpPr>
        <p:spPr bwMode="auto">
          <a:xfrm rot="2187075">
            <a:off x="7286625" y="1908175"/>
            <a:ext cx="649288" cy="574675"/>
          </a:xfrm>
          <a:prstGeom prst="rightArrow">
            <a:avLst>
              <a:gd name="adj1" fmla="val 50000"/>
              <a:gd name="adj2" fmla="val 28246"/>
            </a:avLst>
          </a:prstGeom>
          <a:solidFill>
            <a:srgbClr val="BBE0E3"/>
          </a:solidFill>
          <a:ln w="9525" algn="ctr">
            <a:solidFill>
              <a:schemeClr val="tx1"/>
            </a:solidFill>
            <a:miter lim="800000"/>
            <a:headEnd/>
            <a:tailEnd/>
          </a:ln>
          <a:effectLst/>
        </p:spPr>
        <p:txBody>
          <a:bodyPr wrap="none" anchor="ctr"/>
          <a:lstStyle/>
          <a:p>
            <a:endParaRPr lang="el-GR"/>
          </a:p>
        </p:txBody>
      </p:sp>
      <p:grpSp>
        <p:nvGrpSpPr>
          <p:cNvPr id="536586" name="Group 10"/>
          <p:cNvGrpSpPr>
            <a:grpSpLocks/>
          </p:cNvGrpSpPr>
          <p:nvPr/>
        </p:nvGrpSpPr>
        <p:grpSpPr bwMode="auto">
          <a:xfrm>
            <a:off x="4500563" y="1773238"/>
            <a:ext cx="887412" cy="990600"/>
            <a:chOff x="5040" y="2832"/>
            <a:chExt cx="559" cy="624"/>
          </a:xfrm>
        </p:grpSpPr>
        <p:pic>
          <p:nvPicPr>
            <p:cNvPr id="536587" name="Picture 11" descr="computer8"/>
            <p:cNvPicPr>
              <a:picLocks noChangeAspect="1" noChangeArrowheads="1"/>
            </p:cNvPicPr>
            <p:nvPr/>
          </p:nvPicPr>
          <p:blipFill>
            <a:blip r:embed="rId6" cstate="print"/>
            <a:srcRect/>
            <a:stretch>
              <a:fillRect/>
            </a:stretch>
          </p:blipFill>
          <p:spPr bwMode="auto">
            <a:xfrm>
              <a:off x="5040" y="2832"/>
              <a:ext cx="559" cy="624"/>
            </a:xfrm>
            <a:prstGeom prst="rect">
              <a:avLst/>
            </a:prstGeom>
            <a:noFill/>
          </p:spPr>
        </p:pic>
        <p:sp>
          <p:nvSpPr>
            <p:cNvPr id="536588" name="Text Box 12"/>
            <p:cNvSpPr txBox="1">
              <a:spLocks noChangeArrowheads="1"/>
            </p:cNvSpPr>
            <p:nvPr/>
          </p:nvSpPr>
          <p:spPr bwMode="auto">
            <a:xfrm rot="884419">
              <a:off x="5140" y="2946"/>
              <a:ext cx="116" cy="212"/>
            </a:xfrm>
            <a:prstGeom prst="rect">
              <a:avLst/>
            </a:prstGeom>
            <a:noFill/>
            <a:ln w="9525">
              <a:noFill/>
              <a:miter lim="800000"/>
              <a:headEnd/>
              <a:tailEnd/>
            </a:ln>
            <a:effectLst/>
          </p:spPr>
          <p:txBody>
            <a:bodyPr wrap="none">
              <a:spAutoFit/>
            </a:bodyPr>
            <a:lstStyle/>
            <a:p>
              <a:pPr>
                <a:spcBef>
                  <a:spcPct val="0"/>
                </a:spcBef>
                <a:buClrTx/>
                <a:buFontTx/>
                <a:buNone/>
              </a:pPr>
              <a:endParaRPr lang="en-US" sz="1600" b="1">
                <a:solidFill>
                  <a:schemeClr val="tx1"/>
                </a:solidFill>
                <a:latin typeface="Palatino" pitchFamily="18" charset="0"/>
              </a:endParaRPr>
            </a:p>
          </p:txBody>
        </p:sp>
      </p:grpSp>
      <p:sp>
        <p:nvSpPr>
          <p:cNvPr id="536589" name="Text Box 13"/>
          <p:cNvSpPr txBox="1">
            <a:spLocks noChangeArrowheads="1"/>
          </p:cNvSpPr>
          <p:nvPr/>
        </p:nvSpPr>
        <p:spPr bwMode="auto">
          <a:xfrm>
            <a:off x="4572000" y="2708275"/>
            <a:ext cx="1296988" cy="3968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Source of Information</a:t>
            </a:r>
            <a:endParaRPr lang="el-GR" sz="1000">
              <a:solidFill>
                <a:schemeClr val="tx1"/>
              </a:solidFill>
              <a:cs typeface="Arial" charset="0"/>
            </a:endParaRPr>
          </a:p>
        </p:txBody>
      </p:sp>
      <p:sp>
        <p:nvSpPr>
          <p:cNvPr id="536590" name="AutoShape 14"/>
          <p:cNvSpPr>
            <a:spLocks noChangeArrowheads="1"/>
          </p:cNvSpPr>
          <p:nvPr/>
        </p:nvSpPr>
        <p:spPr bwMode="auto">
          <a:xfrm rot="-2807128">
            <a:off x="5436394" y="1701006"/>
            <a:ext cx="647700" cy="503238"/>
          </a:xfrm>
          <a:prstGeom prst="rightArrow">
            <a:avLst>
              <a:gd name="adj1" fmla="val 50000"/>
              <a:gd name="adj2" fmla="val 32177"/>
            </a:avLst>
          </a:prstGeom>
          <a:solidFill>
            <a:srgbClr val="BBE0E3"/>
          </a:solidFill>
          <a:ln w="9525" algn="ctr">
            <a:solidFill>
              <a:schemeClr val="tx1"/>
            </a:solidFill>
            <a:miter lim="800000"/>
            <a:headEnd/>
            <a:tailEnd/>
          </a:ln>
          <a:effectLst/>
        </p:spPr>
        <p:txBody>
          <a:bodyPr wrap="none" anchor="ctr"/>
          <a:lstStyle/>
          <a:p>
            <a:endParaRPr lang="el-GR"/>
          </a:p>
        </p:txBody>
      </p:sp>
      <p:sp>
        <p:nvSpPr>
          <p:cNvPr id="536591" name="Text Box 15"/>
          <p:cNvSpPr txBox="1">
            <a:spLocks noChangeArrowheads="1"/>
          </p:cNvSpPr>
          <p:nvPr/>
        </p:nvSpPr>
        <p:spPr bwMode="auto">
          <a:xfrm>
            <a:off x="6300788" y="2205038"/>
            <a:ext cx="863600" cy="2444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Server</a:t>
            </a:r>
            <a:endParaRPr lang="el-GR" sz="1000">
              <a:solidFill>
                <a:schemeClr val="tx1"/>
              </a:solidFill>
              <a:cs typeface="Arial" charset="0"/>
            </a:endParaRPr>
          </a:p>
        </p:txBody>
      </p:sp>
      <p:sp>
        <p:nvSpPr>
          <p:cNvPr id="536592" name="Text Box 16"/>
          <p:cNvSpPr txBox="1">
            <a:spLocks noChangeArrowheads="1"/>
          </p:cNvSpPr>
          <p:nvPr/>
        </p:nvSpPr>
        <p:spPr bwMode="auto">
          <a:xfrm>
            <a:off x="8101013" y="2924175"/>
            <a:ext cx="720725" cy="2444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Users</a:t>
            </a:r>
            <a:endParaRPr lang="el-GR" sz="1000">
              <a:solidFill>
                <a:schemeClr val="tx1"/>
              </a:solidFill>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idx="4294967295"/>
          </p:nvPr>
        </p:nvSpPr>
        <p:spPr>
          <a:xfrm>
            <a:off x="2409825" y="66675"/>
            <a:ext cx="6734175" cy="685800"/>
          </a:xfrm>
        </p:spPr>
        <p:txBody>
          <a:bodyPr/>
          <a:lstStyle/>
          <a:p>
            <a:r>
              <a:rPr lang="en-US"/>
              <a:t>GridICE Monitoring for SEE </a:t>
            </a:r>
            <a:endParaRPr lang="el-GR"/>
          </a:p>
        </p:txBody>
      </p:sp>
      <p:graphicFrame>
        <p:nvGraphicFramePr>
          <p:cNvPr id="470020" name="Object 4"/>
          <p:cNvGraphicFramePr>
            <a:graphicFrameLocks noChangeAspect="1"/>
          </p:cNvGraphicFramePr>
          <p:nvPr/>
        </p:nvGraphicFramePr>
        <p:xfrm>
          <a:off x="498475" y="1322388"/>
          <a:ext cx="8277225" cy="4887912"/>
        </p:xfrm>
        <a:graphic>
          <a:graphicData uri="http://schemas.openxmlformats.org/presentationml/2006/ole">
            <p:oleObj spid="_x0000_s470020" name="Εικόνα bitmap" r:id="rId4" imgW="12879598" imgH="6439799" progId="PBrush">
              <p:embed/>
            </p:oleObj>
          </a:graphicData>
        </a:graphic>
      </p:graphicFrame>
      <p:sp>
        <p:nvSpPr>
          <p:cNvPr id="470021" name="Text Box 5"/>
          <p:cNvSpPr txBox="1">
            <a:spLocks noChangeArrowheads="1"/>
          </p:cNvSpPr>
          <p:nvPr/>
        </p:nvSpPr>
        <p:spPr bwMode="auto">
          <a:xfrm>
            <a:off x="3341688" y="900113"/>
            <a:ext cx="2752725" cy="392112"/>
          </a:xfrm>
          <a:prstGeom prst="rect">
            <a:avLst/>
          </a:prstGeom>
          <a:no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l-GR">
                <a:hlinkClick r:id="rId5"/>
              </a:rPr>
              <a:t>http://mon.egee-see.org</a:t>
            </a:r>
            <a:r>
              <a:rPr lang="en-US"/>
              <a:t> </a:t>
            </a:r>
            <a:endParaRPr lang="el-G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2254250" y="149225"/>
            <a:ext cx="6735763" cy="519113"/>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t>HellasGrid Infrastructure, Phase Ι &amp; ΙΙ</a:t>
            </a:r>
          </a:p>
        </p:txBody>
      </p:sp>
      <p:sp>
        <p:nvSpPr>
          <p:cNvPr id="439299" name="Rectangle 3"/>
          <p:cNvSpPr>
            <a:spLocks noGrp="1" noChangeArrowheads="1"/>
          </p:cNvSpPr>
          <p:nvPr>
            <p:ph type="body" idx="1"/>
          </p:nvPr>
        </p:nvSpPr>
        <p:spPr>
          <a:xfrm>
            <a:off x="304800" y="1219200"/>
            <a:ext cx="8610600" cy="4154488"/>
          </a:xfrm>
          <a:ln/>
        </p:spPr>
        <p:txBody>
          <a:bodyPr lIns="90000" tIns="46800" rIns="90000" bIns="46800">
            <a:spAutoFit/>
          </a:bodyPr>
          <a:lstStyle/>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Located at N.C.S.R. Demokritos (a.k.a. Isabella)</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34 dual Intel </a:t>
            </a:r>
            <a:r>
              <a:rPr lang="en-GB" sz="1600" b="1"/>
              <a:t>P4 Xeon @ 2.8GHz, 1GB RAM, 2x 70GB SCSI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IBM FAStT900 Storage Area Network</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2x Redundant Fiber Channel Controllers with 1Gbyte Cache each</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70x146.8GB= </a:t>
            </a:r>
            <a:r>
              <a:rPr lang="en-GB" sz="1600" b="1"/>
              <a:t>10,276ΤΒ raw storage capability, </a:t>
            </a:r>
            <a:r>
              <a:rPr lang="en-GB" sz="1600"/>
              <a:t>over 5 disk shelves</a:t>
            </a:r>
            <a:endParaRPr lang="en-GB" sz="1600" b="1"/>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Tape Library ~30 TBytes, integrated monitoring</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December 2004</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 sites: EKT (&gt;220), ΙΕΣΕ (48), ΑΠΘ (128), ΙΤΕ (128), ΙΤΥ (128)</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~700 CPUs </a:t>
            </a:r>
            <a:r>
              <a:rPr lang="en-GB" sz="1600" b="1"/>
              <a:t>x86_64, 2 GB RAM, 1x 80GB SATA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~20 TBytes storage space in SAN (5x 4TBs)</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~50 TBytes Tape Library in National Documentation Center</a:t>
            </a:r>
          </a:p>
        </p:txBody>
      </p:sp>
      <p:sp>
        <p:nvSpPr>
          <p:cNvPr id="439300" name="Text Box 4"/>
          <p:cNvSpPr txBox="1">
            <a:spLocks noChangeArrowheads="1"/>
          </p:cNvSpPr>
          <p:nvPr/>
        </p:nvSpPr>
        <p:spPr bwMode="auto">
          <a:xfrm>
            <a:off x="2932113" y="5772150"/>
            <a:ext cx="3098800" cy="422275"/>
          </a:xfrm>
          <a:prstGeom prst="rect">
            <a:avLst/>
          </a:prstGeom>
          <a:no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l-GR" sz="2000">
                <a:hlinkClick r:id="rId3"/>
              </a:rPr>
              <a:t>http://www.hellasgrid.gr/</a:t>
            </a:r>
            <a:r>
              <a:rPr lang="en-US" sz="2000"/>
              <a:t> </a:t>
            </a:r>
            <a:endParaRPr lang="el-GR"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r>
              <a:rPr lang="en-US"/>
              <a:t>HellasGrid e-Infrastructure</a:t>
            </a:r>
          </a:p>
        </p:txBody>
      </p:sp>
      <p:pic>
        <p:nvPicPr>
          <p:cNvPr id="4" name="3 - Εικόνα" descr="Εικόνα2.png"/>
          <p:cNvPicPr>
            <a:picLocks noChangeAspect="1"/>
          </p:cNvPicPr>
          <p:nvPr/>
        </p:nvPicPr>
        <p:blipFill>
          <a:blip r:embed="rId3" cstate="print"/>
          <a:stretch>
            <a:fillRect/>
          </a:stretch>
        </p:blipFill>
        <p:spPr>
          <a:xfrm>
            <a:off x="2210423" y="756170"/>
            <a:ext cx="5261036" cy="5596672"/>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p:txBody>
          <a:bodyPr/>
          <a:lstStyle/>
          <a:p>
            <a:r>
              <a:rPr lang="en-US"/>
              <a:t>HellasGrid structure</a:t>
            </a:r>
            <a:endParaRPr lang="el-GR"/>
          </a:p>
        </p:txBody>
      </p:sp>
      <p:sp>
        <p:nvSpPr>
          <p:cNvPr id="493571" name="Rectangle 3"/>
          <p:cNvSpPr>
            <a:spLocks noGrp="1" noChangeArrowheads="1"/>
          </p:cNvSpPr>
          <p:nvPr>
            <p:ph type="body" idx="1"/>
          </p:nvPr>
        </p:nvSpPr>
        <p:spPr>
          <a:xfrm>
            <a:off x="361950" y="1285875"/>
            <a:ext cx="6877050" cy="4997450"/>
          </a:xfrm>
        </p:spPr>
        <p:txBody>
          <a:bodyPr/>
          <a:lstStyle/>
          <a:p>
            <a:pPr>
              <a:lnSpc>
                <a:spcPct val="80000"/>
              </a:lnSpc>
            </a:pPr>
            <a:r>
              <a:rPr lang="en-US" sz="2000" dirty="0"/>
              <a:t>Main site: HG-01-GRNET </a:t>
            </a:r>
            <a:r>
              <a:rPr lang="en-US" sz="1800" dirty="0"/>
              <a:t>(Isabella, </a:t>
            </a:r>
            <a:r>
              <a:rPr lang="en-US" sz="1800" dirty="0" err="1"/>
              <a:t>cslab@ICCS</a:t>
            </a:r>
            <a:r>
              <a:rPr lang="en-US" sz="1800" dirty="0"/>
              <a:t>/NTUA)</a:t>
            </a:r>
          </a:p>
          <a:p>
            <a:pPr>
              <a:lnSpc>
                <a:spcPct val="80000"/>
              </a:lnSpc>
              <a:buNone/>
            </a:pPr>
            <a:r>
              <a:rPr lang="en-US" sz="2000" dirty="0" smtClean="0"/>
              <a:t>     HG-02…HG-06 </a:t>
            </a:r>
            <a:r>
              <a:rPr lang="en-US" sz="2000" dirty="0"/>
              <a:t>sites @ </a:t>
            </a:r>
            <a:r>
              <a:rPr lang="en-US" sz="1800" dirty="0"/>
              <a:t>(NDC, IASA, AUTH, FORTH, CTI)</a:t>
            </a:r>
          </a:p>
          <a:p>
            <a:pPr>
              <a:lnSpc>
                <a:spcPct val="80000"/>
              </a:lnSpc>
            </a:pPr>
            <a:endParaRPr lang="en-US" sz="1800" dirty="0"/>
          </a:p>
          <a:p>
            <a:pPr>
              <a:lnSpc>
                <a:spcPct val="80000"/>
              </a:lnSpc>
            </a:pPr>
            <a:r>
              <a:rPr lang="en-US" sz="2000" dirty="0">
                <a:solidFill>
                  <a:schemeClr val="accent2"/>
                </a:solidFill>
              </a:rPr>
              <a:t>HG CA and VOMS </a:t>
            </a:r>
            <a:r>
              <a:rPr lang="en-US" sz="2000" b="0" dirty="0">
                <a:solidFill>
                  <a:schemeClr val="accent2"/>
                </a:solidFill>
              </a:rPr>
              <a:t>(AUTH)</a:t>
            </a:r>
            <a:r>
              <a:rPr lang="en-US" sz="2000" dirty="0">
                <a:solidFill>
                  <a:schemeClr val="accent2"/>
                </a:solidFill>
              </a:rPr>
              <a:t>:</a:t>
            </a:r>
            <a:r>
              <a:rPr lang="en-US" sz="2000" dirty="0"/>
              <a:t> </a:t>
            </a:r>
          </a:p>
          <a:p>
            <a:pPr>
              <a:lnSpc>
                <a:spcPct val="80000"/>
              </a:lnSpc>
              <a:buFontTx/>
              <a:buNone/>
            </a:pPr>
            <a:r>
              <a:rPr lang="en-US" sz="2000" dirty="0"/>
              <a:t>		</a:t>
            </a:r>
            <a:r>
              <a:rPr lang="en-US" sz="2000" dirty="0">
                <a:solidFill>
                  <a:schemeClr val="accent2"/>
                </a:solidFill>
                <a:hlinkClick r:id="rId3"/>
              </a:rPr>
              <a:t>http://www.grid.auth.gr/pki/seegrid-ca/</a:t>
            </a:r>
            <a:r>
              <a:rPr lang="en-US" sz="2000" dirty="0">
                <a:solidFill>
                  <a:schemeClr val="accent2"/>
                </a:solidFill>
              </a:rPr>
              <a:t> </a:t>
            </a:r>
          </a:p>
          <a:p>
            <a:pPr>
              <a:lnSpc>
                <a:spcPct val="80000"/>
              </a:lnSpc>
            </a:pPr>
            <a:endParaRPr lang="en-US" sz="2000" dirty="0">
              <a:solidFill>
                <a:schemeClr val="accent2"/>
              </a:solidFill>
            </a:endParaRPr>
          </a:p>
          <a:p>
            <a:pPr>
              <a:lnSpc>
                <a:spcPct val="80000"/>
              </a:lnSpc>
            </a:pPr>
            <a:r>
              <a:rPr lang="en-US" sz="2000" dirty="0">
                <a:solidFill>
                  <a:schemeClr val="accent2"/>
                </a:solidFill>
              </a:rPr>
              <a:t>Helpdesk (</a:t>
            </a:r>
            <a:r>
              <a:rPr lang="en-US" sz="1800" dirty="0">
                <a:solidFill>
                  <a:schemeClr val="accent2"/>
                </a:solidFill>
              </a:rPr>
              <a:t>CTI</a:t>
            </a:r>
            <a:r>
              <a:rPr lang="en-US" sz="2000" dirty="0">
                <a:solidFill>
                  <a:schemeClr val="accent2"/>
                </a:solidFill>
              </a:rPr>
              <a:t>):</a:t>
            </a:r>
            <a:endParaRPr lang="el-GR" sz="2000" dirty="0">
              <a:solidFill>
                <a:schemeClr val="accent2"/>
              </a:solidFill>
            </a:endParaRPr>
          </a:p>
          <a:p>
            <a:pPr lvl="3">
              <a:lnSpc>
                <a:spcPct val="80000"/>
              </a:lnSpc>
              <a:buFontTx/>
              <a:buNone/>
            </a:pPr>
            <a:r>
              <a:rPr lang="el-GR" sz="2400" b="1" dirty="0">
                <a:hlinkClick r:id="rId4"/>
              </a:rPr>
              <a:t>user-support@hellasgrid.g</a:t>
            </a:r>
            <a:r>
              <a:rPr lang="el-GR" sz="2000" b="1" dirty="0">
                <a:hlinkClick r:id="rId4"/>
              </a:rPr>
              <a:t>r</a:t>
            </a:r>
            <a:endParaRPr lang="en-US" sz="2000" b="1" dirty="0"/>
          </a:p>
          <a:p>
            <a:pPr lvl="3">
              <a:lnSpc>
                <a:spcPct val="80000"/>
              </a:lnSpc>
              <a:buFontTx/>
              <a:buNone/>
            </a:pPr>
            <a:r>
              <a:rPr lang="el-GR" sz="1600" dirty="0"/>
              <a:t> </a:t>
            </a:r>
            <a:endParaRPr lang="en-US" sz="1600" dirty="0"/>
          </a:p>
          <a:p>
            <a:pPr>
              <a:lnSpc>
                <a:spcPct val="80000"/>
              </a:lnSpc>
            </a:pPr>
            <a:r>
              <a:rPr lang="el-GR" sz="2000" dirty="0" err="1">
                <a:solidFill>
                  <a:schemeClr val="accent2"/>
                </a:solidFill>
              </a:rPr>
              <a:t>Regional</a:t>
            </a:r>
            <a:r>
              <a:rPr lang="el-GR" sz="2000" dirty="0">
                <a:solidFill>
                  <a:schemeClr val="accent2"/>
                </a:solidFill>
              </a:rPr>
              <a:t> </a:t>
            </a:r>
            <a:r>
              <a:rPr lang="el-GR" sz="2000" dirty="0" err="1">
                <a:solidFill>
                  <a:schemeClr val="accent2"/>
                </a:solidFill>
              </a:rPr>
              <a:t>monitoring</a:t>
            </a:r>
            <a:r>
              <a:rPr lang="el-GR" sz="2000" dirty="0">
                <a:solidFill>
                  <a:schemeClr val="accent2"/>
                </a:solidFill>
              </a:rPr>
              <a:t> </a:t>
            </a:r>
            <a:r>
              <a:rPr lang="el-GR" sz="2000" dirty="0" err="1">
                <a:solidFill>
                  <a:schemeClr val="accent2"/>
                </a:solidFill>
              </a:rPr>
              <a:t>tools</a:t>
            </a:r>
            <a:r>
              <a:rPr lang="en-US" sz="2000" dirty="0">
                <a:solidFill>
                  <a:schemeClr val="accent2"/>
                </a:solidFill>
              </a:rPr>
              <a:t> </a:t>
            </a:r>
            <a:r>
              <a:rPr lang="en-US" sz="1800" dirty="0">
                <a:solidFill>
                  <a:schemeClr val="accent2"/>
                </a:solidFill>
              </a:rPr>
              <a:t>(</a:t>
            </a:r>
            <a:r>
              <a:rPr lang="el-GR" sz="1800" dirty="0">
                <a:solidFill>
                  <a:schemeClr val="accent2"/>
                </a:solidFill>
              </a:rPr>
              <a:t>FORTH</a:t>
            </a:r>
            <a:r>
              <a:rPr lang="en-US" sz="1800" dirty="0">
                <a:solidFill>
                  <a:schemeClr val="accent2"/>
                </a:solidFill>
              </a:rPr>
              <a:t>):</a:t>
            </a:r>
          </a:p>
          <a:p>
            <a:pPr>
              <a:lnSpc>
                <a:spcPct val="80000"/>
              </a:lnSpc>
              <a:buFontTx/>
              <a:buNone/>
            </a:pPr>
            <a:r>
              <a:rPr lang="en-US" sz="2000" dirty="0"/>
              <a:t>               </a:t>
            </a:r>
            <a:r>
              <a:rPr lang="en-US" sz="2000" dirty="0">
                <a:hlinkClick r:id="rId5"/>
              </a:rPr>
              <a:t>http://hellasgrid-ui.ics.forth.gr/acctROC/</a:t>
            </a:r>
            <a:r>
              <a:rPr lang="en-US" sz="2000" dirty="0"/>
              <a:t> </a:t>
            </a:r>
            <a:endParaRPr lang="en-US" sz="1800" dirty="0">
              <a:solidFill>
                <a:schemeClr val="accent2"/>
              </a:solidFill>
            </a:endParaRPr>
          </a:p>
          <a:p>
            <a:pPr>
              <a:lnSpc>
                <a:spcPct val="80000"/>
              </a:lnSpc>
            </a:pPr>
            <a:endParaRPr lang="en-US" sz="1800" dirty="0"/>
          </a:p>
          <a:p>
            <a:pPr>
              <a:lnSpc>
                <a:spcPct val="80000"/>
              </a:lnSpc>
            </a:pPr>
            <a:r>
              <a:rPr lang="en-US" sz="2000" dirty="0">
                <a:solidFill>
                  <a:schemeClr val="accent2"/>
                </a:solidFill>
              </a:rPr>
              <a:t>Apps support</a:t>
            </a:r>
            <a:r>
              <a:rPr lang="el-GR" sz="2000" dirty="0">
                <a:solidFill>
                  <a:schemeClr val="accent2"/>
                </a:solidFill>
              </a:rPr>
              <a:t> </a:t>
            </a:r>
            <a:r>
              <a:rPr lang="en-US" sz="2000" b="0" dirty="0">
                <a:solidFill>
                  <a:schemeClr val="accent2"/>
                </a:solidFill>
              </a:rPr>
              <a:t>(IASA)</a:t>
            </a:r>
            <a:r>
              <a:rPr lang="el-GR" sz="2000" b="0" dirty="0">
                <a:solidFill>
                  <a:schemeClr val="accent2"/>
                </a:solidFill>
              </a:rPr>
              <a:t>:</a:t>
            </a:r>
            <a:r>
              <a:rPr lang="el-GR" sz="2000" dirty="0">
                <a:solidFill>
                  <a:schemeClr val="accent2"/>
                </a:solidFill>
              </a:rPr>
              <a:t> </a:t>
            </a:r>
            <a:endParaRPr lang="en-US" sz="2000" dirty="0">
              <a:solidFill>
                <a:schemeClr val="accent2"/>
              </a:solidFill>
            </a:endParaRPr>
          </a:p>
          <a:p>
            <a:pPr>
              <a:lnSpc>
                <a:spcPct val="80000"/>
              </a:lnSpc>
              <a:buFontTx/>
              <a:buNone/>
            </a:pPr>
            <a:r>
              <a:rPr lang="en-US" sz="1600" dirty="0"/>
              <a:t>	                 </a:t>
            </a:r>
            <a:r>
              <a:rPr lang="el-GR" sz="2000" dirty="0" err="1">
                <a:hlinkClick r:id="rId6"/>
              </a:rPr>
              <a:t>application</a:t>
            </a:r>
            <a:r>
              <a:rPr lang="el-GR" sz="2000" dirty="0">
                <a:hlinkClick r:id="rId6"/>
              </a:rPr>
              <a:t>-</a:t>
            </a:r>
            <a:r>
              <a:rPr lang="el-GR" sz="2000" dirty="0" err="1">
                <a:hlinkClick r:id="rId6"/>
              </a:rPr>
              <a:t>support</a:t>
            </a:r>
            <a:r>
              <a:rPr lang="en-US" sz="2000" dirty="0">
                <a:hlinkClick r:id="rId6"/>
              </a:rPr>
              <a:t>@</a:t>
            </a:r>
            <a:r>
              <a:rPr lang="el-GR" sz="2000" dirty="0" err="1">
                <a:hlinkClick r:id="rId6"/>
              </a:rPr>
              <a:t>hellasgrid.gr</a:t>
            </a:r>
            <a:r>
              <a:rPr lang="el-GR" sz="1600" dirty="0"/>
              <a:t> </a:t>
            </a:r>
            <a:endParaRPr lang="en-US" sz="1600" dirty="0"/>
          </a:p>
          <a:p>
            <a:pPr>
              <a:lnSpc>
                <a:spcPct val="80000"/>
              </a:lnSpc>
              <a:buFontTx/>
              <a:buNone/>
            </a:pPr>
            <a:endParaRPr lang="en-US" sz="1600" dirty="0"/>
          </a:p>
          <a:p>
            <a:pPr>
              <a:lnSpc>
                <a:spcPct val="80000"/>
              </a:lnSpc>
              <a:buFontTx/>
              <a:buNone/>
            </a:pPr>
            <a:endParaRPr lang="en-GB" sz="2000" b="0" dirty="0"/>
          </a:p>
          <a:p>
            <a:pPr>
              <a:lnSpc>
                <a:spcPct val="80000"/>
              </a:lnSpc>
            </a:pPr>
            <a:endParaRPr lang="en-GB" sz="2000" b="0" dirty="0"/>
          </a:p>
          <a:p>
            <a:pPr>
              <a:lnSpc>
                <a:spcPct val="80000"/>
              </a:lnSpc>
            </a:pPr>
            <a:endParaRPr lang="en-GB" sz="2000" b="0" dirty="0"/>
          </a:p>
          <a:p>
            <a:pPr>
              <a:lnSpc>
                <a:spcPct val="80000"/>
              </a:lnSpc>
            </a:pPr>
            <a:endParaRPr lang="en-GB" sz="2000" dirty="0"/>
          </a:p>
          <a:p>
            <a:pPr>
              <a:lnSpc>
                <a:spcPct val="80000"/>
              </a:lnSpc>
              <a:buFontTx/>
              <a:buNone/>
            </a:pPr>
            <a:endParaRPr lang="el-GR" sz="2000" dirty="0"/>
          </a:p>
        </p:txBody>
      </p:sp>
      <p:pic>
        <p:nvPicPr>
          <p:cNvPr id="493574" name="Picture 6" descr="logo_episey_small"/>
          <p:cNvPicPr>
            <a:picLocks noChangeAspect="1" noChangeArrowheads="1"/>
          </p:cNvPicPr>
          <p:nvPr/>
        </p:nvPicPr>
        <p:blipFill>
          <a:blip r:embed="rId7" cstate="print"/>
          <a:srcRect/>
          <a:stretch>
            <a:fillRect/>
          </a:stretch>
        </p:blipFill>
        <p:spPr bwMode="auto">
          <a:xfrm>
            <a:off x="7877175" y="1479550"/>
            <a:ext cx="793750" cy="776288"/>
          </a:xfrm>
          <a:prstGeom prst="rect">
            <a:avLst/>
          </a:prstGeom>
          <a:noFill/>
          <a:ln w="9525">
            <a:noFill/>
            <a:miter lim="800000"/>
            <a:headEnd/>
            <a:tailEnd/>
          </a:ln>
        </p:spPr>
      </p:pic>
      <p:pic>
        <p:nvPicPr>
          <p:cNvPr id="493575" name="Picture 7"/>
          <p:cNvPicPr>
            <a:picLocks noChangeAspect="1" noChangeArrowheads="1"/>
          </p:cNvPicPr>
          <p:nvPr/>
        </p:nvPicPr>
        <p:blipFill>
          <a:blip r:embed="rId8" cstate="print"/>
          <a:srcRect/>
          <a:stretch>
            <a:fillRect/>
          </a:stretch>
        </p:blipFill>
        <p:spPr bwMode="auto">
          <a:xfrm>
            <a:off x="7747000" y="2501900"/>
            <a:ext cx="1223963" cy="679450"/>
          </a:xfrm>
          <a:prstGeom prst="rect">
            <a:avLst/>
          </a:prstGeom>
          <a:noFill/>
          <a:ln w="9525" algn="ctr">
            <a:noFill/>
            <a:miter lim="800000"/>
            <a:headEnd/>
            <a:tailEnd/>
          </a:ln>
          <a:effectLst/>
        </p:spPr>
      </p:pic>
      <p:pic>
        <p:nvPicPr>
          <p:cNvPr id="493576" name="Picture 8"/>
          <p:cNvPicPr>
            <a:picLocks noChangeAspect="1" noChangeArrowheads="1"/>
          </p:cNvPicPr>
          <p:nvPr/>
        </p:nvPicPr>
        <p:blipFill>
          <a:blip r:embed="rId9" cstate="print"/>
          <a:srcRect/>
          <a:stretch>
            <a:fillRect/>
          </a:stretch>
        </p:blipFill>
        <p:spPr bwMode="auto">
          <a:xfrm>
            <a:off x="6070600" y="3246438"/>
            <a:ext cx="2651125" cy="476250"/>
          </a:xfrm>
          <a:prstGeom prst="rect">
            <a:avLst/>
          </a:prstGeom>
          <a:noFill/>
          <a:ln w="9525" algn="ctr">
            <a:noFill/>
            <a:miter lim="800000"/>
            <a:headEnd/>
            <a:tailEnd/>
          </a:ln>
          <a:effectLst/>
        </p:spPr>
      </p:pic>
      <p:pic>
        <p:nvPicPr>
          <p:cNvPr id="493577" name="Picture 9"/>
          <p:cNvPicPr>
            <a:picLocks noChangeAspect="1" noChangeArrowheads="1"/>
          </p:cNvPicPr>
          <p:nvPr/>
        </p:nvPicPr>
        <p:blipFill>
          <a:blip r:embed="rId10" cstate="print"/>
          <a:srcRect/>
          <a:stretch>
            <a:fillRect/>
          </a:stretch>
        </p:blipFill>
        <p:spPr bwMode="auto">
          <a:xfrm>
            <a:off x="7500938" y="3925888"/>
            <a:ext cx="1042987" cy="1236662"/>
          </a:xfrm>
          <a:prstGeom prst="rect">
            <a:avLst/>
          </a:prstGeom>
          <a:noFill/>
          <a:ln w="9525" algn="ctr">
            <a:noFill/>
            <a:miter lim="800000"/>
            <a:headEnd/>
            <a:tailEnd/>
          </a:ln>
          <a:effectLst/>
        </p:spPr>
      </p:pic>
      <p:pic>
        <p:nvPicPr>
          <p:cNvPr id="493578" name="Picture 10"/>
          <p:cNvPicPr>
            <a:picLocks noChangeAspect="1" noChangeArrowheads="1"/>
          </p:cNvPicPr>
          <p:nvPr/>
        </p:nvPicPr>
        <p:blipFill>
          <a:blip r:embed="rId11" cstate="print"/>
          <a:srcRect/>
          <a:stretch>
            <a:fillRect/>
          </a:stretch>
        </p:blipFill>
        <p:spPr bwMode="auto">
          <a:xfrm>
            <a:off x="6494463" y="4471988"/>
            <a:ext cx="695325" cy="628650"/>
          </a:xfrm>
          <a:prstGeom prst="rect">
            <a:avLst/>
          </a:prstGeom>
          <a:noFill/>
          <a:ln w="9525" algn="ctr">
            <a:noFill/>
            <a:miter lim="800000"/>
            <a:headEnd/>
            <a:tailEnd/>
          </a:ln>
          <a:effectLst/>
        </p:spPr>
      </p:pic>
      <p:pic>
        <p:nvPicPr>
          <p:cNvPr id="493579" name="Picture 11"/>
          <p:cNvPicPr>
            <a:picLocks noChangeAspect="1" noChangeArrowheads="1"/>
          </p:cNvPicPr>
          <p:nvPr/>
        </p:nvPicPr>
        <p:blipFill>
          <a:blip r:embed="rId12" cstate="print"/>
          <a:srcRect/>
          <a:stretch>
            <a:fillRect/>
          </a:stretch>
        </p:blipFill>
        <p:spPr bwMode="auto">
          <a:xfrm>
            <a:off x="7102475" y="5330825"/>
            <a:ext cx="677863" cy="688975"/>
          </a:xfrm>
          <a:prstGeom prst="rect">
            <a:avLst/>
          </a:prstGeom>
          <a:noFill/>
          <a:ln w="9525" algn="ctr">
            <a:noFill/>
            <a:miter lim="800000"/>
            <a:headEnd/>
            <a:tailEnd/>
          </a:ln>
          <a:effectLst/>
        </p:spPr>
      </p:pic>
      <p:pic>
        <p:nvPicPr>
          <p:cNvPr id="493580" name="Picture 12"/>
          <p:cNvPicPr>
            <a:picLocks noChangeAspect="1" noChangeArrowheads="1"/>
          </p:cNvPicPr>
          <p:nvPr/>
        </p:nvPicPr>
        <p:blipFill>
          <a:blip r:embed="rId13" cstate="print"/>
          <a:srcRect/>
          <a:stretch>
            <a:fillRect/>
          </a:stretch>
        </p:blipFill>
        <p:spPr bwMode="auto">
          <a:xfrm>
            <a:off x="7964488" y="5192713"/>
            <a:ext cx="838200" cy="876300"/>
          </a:xfrm>
          <a:prstGeom prst="rect">
            <a:avLst/>
          </a:prstGeom>
          <a:noFill/>
          <a:ln w="9525" algn="ctr">
            <a:noFill/>
            <a:miter lim="800000"/>
            <a:headEnd/>
            <a:tailEnd/>
          </a:ln>
          <a:effectLst/>
        </p:spPr>
      </p:pic>
      <p:pic>
        <p:nvPicPr>
          <p:cNvPr id="493581" name="Picture 13"/>
          <p:cNvPicPr>
            <a:picLocks noChangeAspect="1" noChangeArrowheads="1"/>
          </p:cNvPicPr>
          <p:nvPr/>
        </p:nvPicPr>
        <p:blipFill>
          <a:blip r:embed="rId14" cstate="print"/>
          <a:srcRect/>
          <a:stretch>
            <a:fillRect/>
          </a:stretch>
        </p:blipFill>
        <p:spPr bwMode="auto">
          <a:xfrm>
            <a:off x="7123113" y="1460500"/>
            <a:ext cx="865187" cy="836613"/>
          </a:xfrm>
          <a:prstGeom prst="rect">
            <a:avLst/>
          </a:prstGeom>
          <a:noFill/>
          <a:ln w="9525" algn="ctr">
            <a:noFill/>
            <a:miter lim="800000"/>
            <a:headEnd/>
            <a:tailEnd/>
          </a:ln>
          <a:effectLst/>
        </p:spPr>
      </p:pic>
      <p:pic>
        <p:nvPicPr>
          <p:cNvPr id="493582" name="Picture 14" descr="logo_big"/>
          <p:cNvPicPr>
            <a:picLocks noChangeAspect="1" noChangeArrowheads="1"/>
          </p:cNvPicPr>
          <p:nvPr/>
        </p:nvPicPr>
        <p:blipFill>
          <a:blip r:embed="rId15" cstate="print"/>
          <a:srcRect t="-7692" r="77852"/>
          <a:stretch>
            <a:fillRect/>
          </a:stretch>
        </p:blipFill>
        <p:spPr bwMode="auto">
          <a:xfrm>
            <a:off x="7829550" y="1044575"/>
            <a:ext cx="1100138" cy="407988"/>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2057400" y="141288"/>
            <a:ext cx="7086600" cy="579437"/>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Infrastructure, Isabella </a:t>
            </a:r>
          </a:p>
        </p:txBody>
      </p:sp>
      <p:pic>
        <p:nvPicPr>
          <p:cNvPr id="337923" name="Picture 3"/>
          <p:cNvPicPr>
            <a:picLocks noChangeAspect="1" noChangeArrowheads="1"/>
          </p:cNvPicPr>
          <p:nvPr/>
        </p:nvPicPr>
        <p:blipFill>
          <a:blip r:embed="rId3" cstate="print"/>
          <a:srcRect/>
          <a:stretch>
            <a:fillRect/>
          </a:stretch>
        </p:blipFill>
        <p:spPr bwMode="auto">
          <a:xfrm>
            <a:off x="304800" y="1219200"/>
            <a:ext cx="3943350" cy="5257800"/>
          </a:xfrm>
          <a:prstGeom prst="rect">
            <a:avLst/>
          </a:prstGeom>
          <a:noFill/>
          <a:ln w="9525">
            <a:noFill/>
            <a:round/>
            <a:headEnd/>
            <a:tailEnd/>
          </a:ln>
          <a:effectLst/>
        </p:spPr>
      </p:pic>
      <p:pic>
        <p:nvPicPr>
          <p:cNvPr id="337924" name="Picture 4"/>
          <p:cNvPicPr>
            <a:picLocks noChangeAspect="1" noChangeArrowheads="1"/>
          </p:cNvPicPr>
          <p:nvPr/>
        </p:nvPicPr>
        <p:blipFill>
          <a:blip r:embed="rId4" cstate="print"/>
          <a:srcRect/>
          <a:stretch>
            <a:fillRect/>
          </a:stretch>
        </p:blipFill>
        <p:spPr bwMode="auto">
          <a:xfrm>
            <a:off x="4648200" y="1219200"/>
            <a:ext cx="3943350" cy="52578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2254250" y="258763"/>
            <a:ext cx="6735763" cy="301625"/>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Isabella: Network</a:t>
            </a:r>
          </a:p>
        </p:txBody>
      </p:sp>
      <p:pic>
        <p:nvPicPr>
          <p:cNvPr id="342019" name="Picture 3"/>
          <p:cNvPicPr>
            <a:picLocks noChangeAspect="1" noChangeArrowheads="1"/>
          </p:cNvPicPr>
          <p:nvPr/>
        </p:nvPicPr>
        <p:blipFill>
          <a:blip r:embed="rId3" cstate="print"/>
          <a:srcRect/>
          <a:stretch>
            <a:fillRect/>
          </a:stretch>
        </p:blipFill>
        <p:spPr bwMode="auto">
          <a:xfrm>
            <a:off x="304800" y="1447800"/>
            <a:ext cx="8461375" cy="4652963"/>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a:xfrm>
            <a:off x="2254250" y="258763"/>
            <a:ext cx="6735763" cy="301625"/>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Isabella: Storage</a:t>
            </a:r>
          </a:p>
        </p:txBody>
      </p:sp>
      <p:sp>
        <p:nvSpPr>
          <p:cNvPr id="514051" name="Rectangle 3"/>
          <p:cNvSpPr>
            <a:spLocks noGrp="1" noChangeArrowheads="1"/>
          </p:cNvSpPr>
          <p:nvPr>
            <p:ph type="body" idx="1"/>
          </p:nvPr>
        </p:nvSpPr>
        <p:spPr>
          <a:xfrm>
            <a:off x="4657725" y="1331913"/>
            <a:ext cx="4219575" cy="3418501"/>
          </a:xfrm>
          <a:ln/>
        </p:spPr>
        <p:txBody>
          <a:bodyPr lIns="90000" tIns="46800" rIns="90000" bIns="46800">
            <a:spAutoFit/>
          </a:bodyPr>
          <a:lstStyle/>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The first node of the Greek Grid Infrastructure, consisting a prototype for the next </a:t>
            </a:r>
            <a:r>
              <a:rPr lang="en-GB" sz="2000" dirty="0" err="1"/>
              <a:t>HellasGrid</a:t>
            </a:r>
            <a:r>
              <a:rPr lang="en-GB" sz="2000" dirty="0"/>
              <a:t> nodes</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Remarkable and innovative organization of SAN and </a:t>
            </a:r>
            <a:r>
              <a:rPr lang="en-GB" sz="2000" dirty="0" err="1"/>
              <a:t>filesystems</a:t>
            </a:r>
            <a:endParaRPr lang="en-GB" sz="2000" dirty="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l-GR" sz="2000" dirty="0"/>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sym typeface="Wingdings 3" pitchFamily="18" charset="2"/>
            </a:endParaRPr>
          </a:p>
        </p:txBody>
      </p:sp>
      <p:pic>
        <p:nvPicPr>
          <p:cNvPr id="514052" name="Picture 4"/>
          <p:cNvPicPr>
            <a:picLocks noChangeAspect="1" noChangeArrowheads="1"/>
          </p:cNvPicPr>
          <p:nvPr/>
        </p:nvPicPr>
        <p:blipFill>
          <a:blip r:embed="rId3" cstate="print"/>
          <a:srcRect/>
          <a:stretch>
            <a:fillRect/>
          </a:stretch>
        </p:blipFill>
        <p:spPr bwMode="auto">
          <a:xfrm>
            <a:off x="304800" y="1524000"/>
            <a:ext cx="4019550" cy="40830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p:txBody>
          <a:bodyPr/>
          <a:lstStyle/>
          <a:p>
            <a:r>
              <a:rPr lang="en-US"/>
              <a:t>Core Services (HG-01-GRNET)</a:t>
            </a:r>
            <a:endParaRPr lang="el-GR"/>
          </a:p>
        </p:txBody>
      </p:sp>
      <p:sp>
        <p:nvSpPr>
          <p:cNvPr id="638979" name="Rectangle 3"/>
          <p:cNvSpPr>
            <a:spLocks noGrp="1" noChangeArrowheads="1"/>
          </p:cNvSpPr>
          <p:nvPr>
            <p:ph type="body" idx="1"/>
          </p:nvPr>
        </p:nvSpPr>
        <p:spPr>
          <a:noFill/>
          <a:ln/>
        </p:spPr>
        <p:txBody>
          <a:bodyPr/>
          <a:lstStyle/>
          <a:p>
            <a:pPr>
              <a:lnSpc>
                <a:spcPct val="90000"/>
              </a:lnSpc>
            </a:pPr>
            <a:r>
              <a:rPr lang="en-US" sz="1800"/>
              <a:t>Core Services</a:t>
            </a:r>
          </a:p>
          <a:p>
            <a:pPr lvl="1">
              <a:lnSpc>
                <a:spcPct val="90000"/>
              </a:lnSpc>
            </a:pPr>
            <a:r>
              <a:rPr lang="en-US" sz="1700"/>
              <a:t>Central LCG File Catalog (LFC) for the users of the VOs:</a:t>
            </a:r>
          </a:p>
          <a:p>
            <a:pPr lvl="2">
              <a:lnSpc>
                <a:spcPct val="90000"/>
              </a:lnSpc>
            </a:pPr>
            <a:r>
              <a:rPr lang="en-US" sz="1500"/>
              <a:t>eumed, hgdemo, see</a:t>
            </a:r>
          </a:p>
          <a:p>
            <a:pPr lvl="1">
              <a:lnSpc>
                <a:spcPct val="90000"/>
              </a:lnSpc>
            </a:pPr>
            <a:r>
              <a:rPr lang="en-US" sz="1700"/>
              <a:t>Resource Broker and Information Index (BDII) which can be accessed by the users of the VOs:</a:t>
            </a:r>
          </a:p>
          <a:p>
            <a:pPr lvl="2">
              <a:lnSpc>
                <a:spcPct val="90000"/>
              </a:lnSpc>
            </a:pPr>
            <a:r>
              <a:rPr lang="en-US" sz="1500"/>
              <a:t>atlas, alice, lhcb, cms, dteam, sixt, biomed, esr, magic, compchem, see, planck, hgdemo, eumed</a:t>
            </a:r>
          </a:p>
          <a:p>
            <a:pPr lvl="1">
              <a:lnSpc>
                <a:spcPct val="90000"/>
              </a:lnSpc>
            </a:pPr>
            <a:r>
              <a:rPr lang="en-US" sz="1700"/>
              <a:t>Catch-All User Interface for HellasGrid</a:t>
            </a:r>
          </a:p>
          <a:p>
            <a:pPr lvl="2">
              <a:lnSpc>
                <a:spcPct val="90000"/>
              </a:lnSpc>
            </a:pPr>
            <a:r>
              <a:rPr lang="en-US" sz="1500"/>
              <a:t>Registration is handled through the Hellasgrid User-Support Team</a:t>
            </a:r>
          </a:p>
          <a:p>
            <a:pPr lvl="2">
              <a:lnSpc>
                <a:spcPct val="90000"/>
              </a:lnSpc>
            </a:pPr>
            <a:r>
              <a:rPr lang="en-US" sz="1500"/>
              <a:t>UI services are offered by all HG sites</a:t>
            </a:r>
          </a:p>
          <a:p>
            <a:pPr lvl="2">
              <a:lnSpc>
                <a:spcPct val="90000"/>
              </a:lnSpc>
            </a:pPr>
            <a:endParaRPr lang="en-US" sz="1500"/>
          </a:p>
          <a:p>
            <a:pPr>
              <a:lnSpc>
                <a:spcPct val="90000"/>
              </a:lnSpc>
            </a:pPr>
            <a:r>
              <a:rPr lang="en-US" sz="1800"/>
              <a:t>Certification Services for new sites (SFTs)</a:t>
            </a:r>
          </a:p>
          <a:p>
            <a:pPr lvl="1">
              <a:lnSpc>
                <a:spcPct val="90000"/>
              </a:lnSpc>
            </a:pPr>
            <a:r>
              <a:rPr lang="en-US" sz="1700">
                <a:hlinkClick r:id="rId2"/>
              </a:rPr>
              <a:t>https://mon.isabella.grnet.gr/sft/lastreport.cgi</a:t>
            </a:r>
            <a:r>
              <a:rPr lang="en-US" sz="1700"/>
              <a:t> (Need a valid HellasGrid Certificate)</a:t>
            </a:r>
          </a:p>
          <a:p>
            <a:pPr lvl="1">
              <a:lnSpc>
                <a:spcPct val="90000"/>
              </a:lnSpc>
            </a:pPr>
            <a:endParaRPr lang="el-GR" sz="17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ChangeArrowheads="1"/>
          </p:cNvSpPr>
          <p:nvPr>
            <p:ph type="title"/>
          </p:nvPr>
        </p:nvSpPr>
        <p:spPr>
          <a:xfrm>
            <a:off x="2254250" y="119063"/>
            <a:ext cx="6734175"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II Infrastructure </a:t>
            </a:r>
          </a:p>
        </p:txBody>
      </p:sp>
      <p:pic>
        <p:nvPicPr>
          <p:cNvPr id="483331" name="Picture 3" descr="grid"/>
          <p:cNvPicPr>
            <a:picLocks noGrp="1" noChangeAspect="1" noChangeArrowheads="1"/>
          </p:cNvPicPr>
          <p:nvPr>
            <p:ph sz="half" idx="1"/>
          </p:nvPr>
        </p:nvPicPr>
        <p:blipFill>
          <a:blip r:embed="rId4" cstate="print"/>
          <a:srcRect/>
          <a:stretch>
            <a:fillRect/>
          </a:stretch>
        </p:blipFill>
        <p:spPr>
          <a:xfrm>
            <a:off x="4179888" y="1309688"/>
            <a:ext cx="1782762" cy="2376487"/>
          </a:xfrm>
          <a:noFill/>
          <a:ln/>
        </p:spPr>
      </p:pic>
      <p:graphicFrame>
        <p:nvGraphicFramePr>
          <p:cNvPr id="483333" name="Object 5"/>
          <p:cNvGraphicFramePr>
            <a:graphicFrameLocks noChangeAspect="1"/>
          </p:cNvGraphicFramePr>
          <p:nvPr/>
        </p:nvGraphicFramePr>
        <p:xfrm>
          <a:off x="6227763" y="4318000"/>
          <a:ext cx="2916237" cy="2187575"/>
        </p:xfrm>
        <a:graphic>
          <a:graphicData uri="http://schemas.openxmlformats.org/presentationml/2006/ole">
            <p:oleObj spid="_x0000_s483333" r:id="rId5" imgW="6095238" imgH="4571429" progId="">
              <p:embed/>
            </p:oleObj>
          </a:graphicData>
        </a:graphic>
      </p:graphicFrame>
      <p:pic>
        <p:nvPicPr>
          <p:cNvPr id="483334" name="Picture 6"/>
          <p:cNvPicPr>
            <a:picLocks noGrp="1" noChangeAspect="1" noChangeArrowheads="1"/>
          </p:cNvPicPr>
          <p:nvPr>
            <p:ph sz="half" idx="2"/>
          </p:nvPr>
        </p:nvPicPr>
        <p:blipFill>
          <a:blip r:embed="rId6" cstate="print"/>
          <a:srcRect/>
          <a:stretch>
            <a:fillRect/>
          </a:stretch>
        </p:blipFill>
        <p:spPr>
          <a:xfrm>
            <a:off x="6772275" y="1312863"/>
            <a:ext cx="1792288" cy="2338387"/>
          </a:xfrm>
          <a:noFill/>
          <a:ln/>
        </p:spPr>
      </p:pic>
      <p:pic>
        <p:nvPicPr>
          <p:cNvPr id="483335" name="Picture 7" descr="IMG_0918-1"/>
          <p:cNvPicPr>
            <a:picLocks noChangeAspect="1" noChangeArrowheads="1"/>
          </p:cNvPicPr>
          <p:nvPr/>
        </p:nvPicPr>
        <p:blipFill>
          <a:blip r:embed="rId7" cstate="print"/>
          <a:srcRect/>
          <a:stretch>
            <a:fillRect/>
          </a:stretch>
        </p:blipFill>
        <p:spPr bwMode="auto">
          <a:xfrm>
            <a:off x="4233863" y="4078288"/>
            <a:ext cx="1782762" cy="2374900"/>
          </a:xfrm>
          <a:prstGeom prst="rect">
            <a:avLst/>
          </a:prstGeom>
          <a:noFill/>
        </p:spPr>
      </p:pic>
      <p:pic>
        <p:nvPicPr>
          <p:cNvPr id="483336" name="Picture 8" descr="100_1023"/>
          <p:cNvPicPr>
            <a:picLocks noChangeAspect="1" noChangeArrowheads="1"/>
          </p:cNvPicPr>
          <p:nvPr/>
        </p:nvPicPr>
        <p:blipFill>
          <a:blip r:embed="rId8" cstate="print"/>
          <a:srcRect/>
          <a:stretch>
            <a:fillRect/>
          </a:stretch>
        </p:blipFill>
        <p:spPr bwMode="auto">
          <a:xfrm>
            <a:off x="366713" y="1550988"/>
            <a:ext cx="3565525" cy="4745037"/>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a:t>The Grid </a:t>
            </a:r>
            <a:endParaRPr lang="el-GR"/>
          </a:p>
        </p:txBody>
      </p:sp>
      <p:grpSp>
        <p:nvGrpSpPr>
          <p:cNvPr id="631811" name="Group 3"/>
          <p:cNvGrpSpPr>
            <a:grpSpLocks/>
          </p:cNvGrpSpPr>
          <p:nvPr/>
        </p:nvGrpSpPr>
        <p:grpSpPr bwMode="auto">
          <a:xfrm>
            <a:off x="2503488" y="4221163"/>
            <a:ext cx="3175000" cy="1862137"/>
            <a:chOff x="1172" y="1728"/>
            <a:chExt cx="3430" cy="2003"/>
          </a:xfrm>
        </p:grpSpPr>
        <p:grpSp>
          <p:nvGrpSpPr>
            <p:cNvPr id="631812" name="Group 4"/>
            <p:cNvGrpSpPr>
              <a:grpSpLocks/>
            </p:cNvGrpSpPr>
            <p:nvPr/>
          </p:nvGrpSpPr>
          <p:grpSpPr bwMode="auto">
            <a:xfrm>
              <a:off x="1172" y="1728"/>
              <a:ext cx="3427" cy="2003"/>
              <a:chOff x="1752" y="1854"/>
              <a:chExt cx="2016" cy="1179"/>
            </a:xfrm>
          </p:grpSpPr>
          <p:sp>
            <p:nvSpPr>
              <p:cNvPr id="631813" name="Line 5"/>
              <p:cNvSpPr>
                <a:spLocks noChangeShapeType="1"/>
              </p:cNvSpPr>
              <p:nvPr/>
            </p:nvSpPr>
            <p:spPr bwMode="auto">
              <a:xfrm>
                <a:off x="1926" y="2220"/>
                <a:ext cx="1023" cy="696"/>
              </a:xfrm>
              <a:prstGeom prst="line">
                <a:avLst/>
              </a:prstGeom>
              <a:noFill/>
              <a:ln w="9525">
                <a:solidFill>
                  <a:schemeClr val="bg2"/>
                </a:solidFill>
                <a:round/>
                <a:headEnd/>
                <a:tailEnd/>
              </a:ln>
              <a:effectLst/>
            </p:spPr>
            <p:txBody>
              <a:bodyPr wrap="none" anchor="ctr"/>
              <a:lstStyle/>
              <a:p>
                <a:endParaRPr lang="el-GR"/>
              </a:p>
            </p:txBody>
          </p:sp>
          <p:sp>
            <p:nvSpPr>
              <p:cNvPr id="631814" name="Line 6"/>
              <p:cNvSpPr>
                <a:spLocks noChangeShapeType="1"/>
              </p:cNvSpPr>
              <p:nvPr/>
            </p:nvSpPr>
            <p:spPr bwMode="auto">
              <a:xfrm>
                <a:off x="2106" y="2139"/>
                <a:ext cx="1011" cy="666"/>
              </a:xfrm>
              <a:prstGeom prst="line">
                <a:avLst/>
              </a:prstGeom>
              <a:noFill/>
              <a:ln w="9525">
                <a:solidFill>
                  <a:schemeClr val="bg2"/>
                </a:solidFill>
                <a:round/>
                <a:headEnd/>
                <a:tailEnd/>
              </a:ln>
              <a:effectLst/>
            </p:spPr>
            <p:txBody>
              <a:bodyPr wrap="none" anchor="ctr"/>
              <a:lstStyle/>
              <a:p>
                <a:endParaRPr lang="el-GR"/>
              </a:p>
            </p:txBody>
          </p:sp>
          <p:sp>
            <p:nvSpPr>
              <p:cNvPr id="631815" name="Line 7"/>
              <p:cNvSpPr>
                <a:spLocks noChangeShapeType="1"/>
              </p:cNvSpPr>
              <p:nvPr/>
            </p:nvSpPr>
            <p:spPr bwMode="auto">
              <a:xfrm>
                <a:off x="2277" y="2064"/>
                <a:ext cx="1035" cy="636"/>
              </a:xfrm>
              <a:prstGeom prst="line">
                <a:avLst/>
              </a:prstGeom>
              <a:noFill/>
              <a:ln w="9525">
                <a:solidFill>
                  <a:schemeClr val="bg2"/>
                </a:solidFill>
                <a:round/>
                <a:headEnd/>
                <a:tailEnd/>
              </a:ln>
              <a:effectLst/>
            </p:spPr>
            <p:txBody>
              <a:bodyPr wrap="none" anchor="ctr"/>
              <a:lstStyle/>
              <a:p>
                <a:endParaRPr lang="el-GR"/>
              </a:p>
            </p:txBody>
          </p:sp>
          <p:sp>
            <p:nvSpPr>
              <p:cNvPr id="631816" name="Line 8"/>
              <p:cNvSpPr>
                <a:spLocks noChangeShapeType="1"/>
              </p:cNvSpPr>
              <p:nvPr/>
            </p:nvSpPr>
            <p:spPr bwMode="auto">
              <a:xfrm>
                <a:off x="2439" y="1989"/>
                <a:ext cx="1032" cy="612"/>
              </a:xfrm>
              <a:prstGeom prst="line">
                <a:avLst/>
              </a:prstGeom>
              <a:noFill/>
              <a:ln w="9525">
                <a:solidFill>
                  <a:schemeClr val="bg2"/>
                </a:solidFill>
                <a:round/>
                <a:headEnd/>
                <a:tailEnd/>
              </a:ln>
              <a:effectLst/>
            </p:spPr>
            <p:txBody>
              <a:bodyPr wrap="none" anchor="ctr"/>
              <a:lstStyle/>
              <a:p>
                <a:endParaRPr lang="el-GR"/>
              </a:p>
            </p:txBody>
          </p:sp>
          <p:sp>
            <p:nvSpPr>
              <p:cNvPr id="631817" name="Line 9"/>
              <p:cNvSpPr>
                <a:spLocks noChangeShapeType="1"/>
              </p:cNvSpPr>
              <p:nvPr/>
            </p:nvSpPr>
            <p:spPr bwMode="auto">
              <a:xfrm>
                <a:off x="2595" y="1920"/>
                <a:ext cx="1014" cy="579"/>
              </a:xfrm>
              <a:prstGeom prst="line">
                <a:avLst/>
              </a:prstGeom>
              <a:noFill/>
              <a:ln w="9525">
                <a:solidFill>
                  <a:schemeClr val="bg2"/>
                </a:solidFill>
                <a:round/>
                <a:headEnd/>
                <a:tailEnd/>
              </a:ln>
              <a:effectLst/>
            </p:spPr>
            <p:txBody>
              <a:bodyPr wrap="none" anchor="ctr"/>
              <a:lstStyle/>
              <a:p>
                <a:endParaRPr lang="el-GR"/>
              </a:p>
            </p:txBody>
          </p:sp>
          <p:sp>
            <p:nvSpPr>
              <p:cNvPr id="631818" name="Line 10"/>
              <p:cNvSpPr>
                <a:spLocks noChangeShapeType="1"/>
              </p:cNvSpPr>
              <p:nvPr/>
            </p:nvSpPr>
            <p:spPr bwMode="auto">
              <a:xfrm flipV="1">
                <a:off x="1929" y="1956"/>
                <a:ext cx="993" cy="468"/>
              </a:xfrm>
              <a:prstGeom prst="line">
                <a:avLst/>
              </a:prstGeom>
              <a:noFill/>
              <a:ln w="9525">
                <a:solidFill>
                  <a:schemeClr val="bg2"/>
                </a:solidFill>
                <a:round/>
                <a:headEnd/>
                <a:tailEnd/>
              </a:ln>
              <a:effectLst/>
            </p:spPr>
            <p:txBody>
              <a:bodyPr wrap="none" anchor="ctr"/>
              <a:lstStyle/>
              <a:p>
                <a:endParaRPr lang="el-GR"/>
              </a:p>
            </p:txBody>
          </p:sp>
          <p:sp>
            <p:nvSpPr>
              <p:cNvPr id="631819" name="Line 11"/>
              <p:cNvSpPr>
                <a:spLocks noChangeShapeType="1"/>
              </p:cNvSpPr>
              <p:nvPr/>
            </p:nvSpPr>
            <p:spPr bwMode="auto">
              <a:xfrm flipV="1">
                <a:off x="2118" y="2064"/>
                <a:ext cx="996" cy="498"/>
              </a:xfrm>
              <a:prstGeom prst="line">
                <a:avLst/>
              </a:prstGeom>
              <a:noFill/>
              <a:ln w="9525">
                <a:solidFill>
                  <a:schemeClr val="bg2"/>
                </a:solidFill>
                <a:round/>
                <a:headEnd/>
                <a:tailEnd/>
              </a:ln>
              <a:effectLst/>
            </p:spPr>
            <p:txBody>
              <a:bodyPr wrap="none" anchor="ctr"/>
              <a:lstStyle/>
              <a:p>
                <a:endParaRPr lang="el-GR"/>
              </a:p>
            </p:txBody>
          </p:sp>
          <p:sp>
            <p:nvSpPr>
              <p:cNvPr id="631820" name="Line 12"/>
              <p:cNvSpPr>
                <a:spLocks noChangeShapeType="1"/>
              </p:cNvSpPr>
              <p:nvPr/>
            </p:nvSpPr>
            <p:spPr bwMode="auto">
              <a:xfrm flipV="1">
                <a:off x="2313" y="2169"/>
                <a:ext cx="1005" cy="537"/>
              </a:xfrm>
              <a:prstGeom prst="line">
                <a:avLst/>
              </a:prstGeom>
              <a:noFill/>
              <a:ln w="9525">
                <a:solidFill>
                  <a:schemeClr val="bg2"/>
                </a:solidFill>
                <a:round/>
                <a:headEnd/>
                <a:tailEnd/>
              </a:ln>
              <a:effectLst/>
            </p:spPr>
            <p:txBody>
              <a:bodyPr wrap="none" anchor="ctr"/>
              <a:lstStyle/>
              <a:p>
                <a:endParaRPr lang="el-GR"/>
              </a:p>
            </p:txBody>
          </p:sp>
          <p:sp>
            <p:nvSpPr>
              <p:cNvPr id="631821" name="Line 13"/>
              <p:cNvSpPr>
                <a:spLocks noChangeShapeType="1"/>
              </p:cNvSpPr>
              <p:nvPr/>
            </p:nvSpPr>
            <p:spPr bwMode="auto">
              <a:xfrm flipV="1">
                <a:off x="2526" y="2292"/>
                <a:ext cx="1011" cy="570"/>
              </a:xfrm>
              <a:prstGeom prst="line">
                <a:avLst/>
              </a:prstGeom>
              <a:noFill/>
              <a:ln w="9525">
                <a:solidFill>
                  <a:schemeClr val="bg2"/>
                </a:solidFill>
                <a:round/>
                <a:headEnd/>
                <a:tailEnd/>
              </a:ln>
              <a:effectLst/>
            </p:spPr>
            <p:txBody>
              <a:bodyPr wrap="none" anchor="ctr"/>
              <a:lstStyle/>
              <a:p>
                <a:endParaRPr lang="el-GR"/>
              </a:p>
            </p:txBody>
          </p:sp>
          <p:sp>
            <p:nvSpPr>
              <p:cNvPr id="631822" name="Freeform 14"/>
              <p:cNvSpPr>
                <a:spLocks/>
              </p:cNvSpPr>
              <p:nvPr/>
            </p:nvSpPr>
            <p:spPr bwMode="auto">
              <a:xfrm>
                <a:off x="1752" y="1854"/>
                <a:ext cx="2016" cy="1179"/>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grpSp>
        <p:grpSp>
          <p:nvGrpSpPr>
            <p:cNvPr id="631823" name="Group 15"/>
            <p:cNvGrpSpPr>
              <a:grpSpLocks/>
            </p:cNvGrpSpPr>
            <p:nvPr/>
          </p:nvGrpSpPr>
          <p:grpSpPr bwMode="auto">
            <a:xfrm>
              <a:off x="1592" y="2143"/>
              <a:ext cx="3010" cy="1451"/>
              <a:chOff x="2002" y="2098"/>
              <a:chExt cx="1771" cy="854"/>
            </a:xfrm>
          </p:grpSpPr>
          <p:grpSp>
            <p:nvGrpSpPr>
              <p:cNvPr id="631824" name="Group 16"/>
              <p:cNvGrpSpPr>
                <a:grpSpLocks/>
              </p:cNvGrpSpPr>
              <p:nvPr/>
            </p:nvGrpSpPr>
            <p:grpSpPr bwMode="auto">
              <a:xfrm>
                <a:off x="2002" y="2098"/>
                <a:ext cx="1771" cy="854"/>
                <a:chOff x="2002" y="2098"/>
                <a:chExt cx="1771" cy="854"/>
              </a:xfrm>
            </p:grpSpPr>
            <p:sp>
              <p:nvSpPr>
                <p:cNvPr id="631825" name="Freeform 1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6" name="Freeform 1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7" name="Freeform 1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8" name="Freeform 2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9" name="Freeform 2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0" name="Freeform 2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1" name="Freeform 2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2" name="Freeform 2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3" name="Freeform 2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4" name="Freeform 2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5" name="Freeform 2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6" name="Freeform 2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7" name="Freeform 2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8" name="Freeform 3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9" name="Freeform 3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grpSp>
          <p:grpSp>
            <p:nvGrpSpPr>
              <p:cNvPr id="631840" name="Group 32"/>
              <p:cNvGrpSpPr>
                <a:grpSpLocks/>
              </p:cNvGrpSpPr>
              <p:nvPr/>
            </p:nvGrpSpPr>
            <p:grpSpPr bwMode="auto">
              <a:xfrm>
                <a:off x="2072" y="2168"/>
                <a:ext cx="1376" cy="578"/>
                <a:chOff x="2072" y="2168"/>
                <a:chExt cx="1376" cy="578"/>
              </a:xfrm>
            </p:grpSpPr>
            <p:sp>
              <p:nvSpPr>
                <p:cNvPr id="631841" name="Freeform 33"/>
                <p:cNvSpPr>
                  <a:spLocks/>
                </p:cNvSpPr>
                <p:nvPr/>
              </p:nvSpPr>
              <p:spPr bwMode="auto">
                <a:xfrm>
                  <a:off x="2072" y="2168"/>
                  <a:ext cx="506" cy="292"/>
                </a:xfrm>
                <a:custGeom>
                  <a:avLst/>
                  <a:gdLst/>
                  <a:ahLst/>
                  <a:cxnLst>
                    <a:cxn ang="0">
                      <a:pos x="0" y="130"/>
                    </a:cxn>
                    <a:cxn ang="0">
                      <a:pos x="96" y="194"/>
                    </a:cxn>
                    <a:cxn ang="0">
                      <a:pos x="448" y="164"/>
                    </a:cxn>
                    <a:cxn ang="0">
                      <a:pos x="506" y="196"/>
                    </a:cxn>
                    <a:cxn ang="0">
                      <a:pos x="476" y="234"/>
                    </a:cxn>
                    <a:cxn ang="0">
                      <a:pos x="458" y="292"/>
                    </a:cxn>
                    <a:cxn ang="0">
                      <a:pos x="430" y="228"/>
                    </a:cxn>
                    <a:cxn ang="0">
                      <a:pos x="450" y="168"/>
                    </a:cxn>
                    <a:cxn ang="0">
                      <a:pos x="504" y="92"/>
                    </a:cxn>
                    <a:cxn ang="0">
                      <a:pos x="506" y="0"/>
                    </a:cxn>
                  </a:cxnLst>
                  <a:rect l="0" t="0" r="r" b="b"/>
                  <a:pathLst>
                    <a:path w="506" h="292">
                      <a:moveTo>
                        <a:pt x="0" y="130"/>
                      </a:moveTo>
                      <a:lnTo>
                        <a:pt x="96" y="194"/>
                      </a:lnTo>
                      <a:lnTo>
                        <a:pt x="448" y="164"/>
                      </a:lnTo>
                      <a:lnTo>
                        <a:pt x="506" y="196"/>
                      </a:lnTo>
                      <a:lnTo>
                        <a:pt x="476" y="234"/>
                      </a:lnTo>
                      <a:lnTo>
                        <a:pt x="458" y="292"/>
                      </a:lnTo>
                      <a:lnTo>
                        <a:pt x="430" y="228"/>
                      </a:lnTo>
                      <a:lnTo>
                        <a:pt x="450" y="168"/>
                      </a:lnTo>
                      <a:lnTo>
                        <a:pt x="504" y="92"/>
                      </a:lnTo>
                      <a:lnTo>
                        <a:pt x="506"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2" name="Freeform 34"/>
                <p:cNvSpPr>
                  <a:spLocks/>
                </p:cNvSpPr>
                <p:nvPr/>
              </p:nvSpPr>
              <p:spPr bwMode="auto">
                <a:xfrm>
                  <a:off x="2580" y="2364"/>
                  <a:ext cx="552" cy="168"/>
                </a:xfrm>
                <a:custGeom>
                  <a:avLst/>
                  <a:gdLst/>
                  <a:ahLst/>
                  <a:cxnLst>
                    <a:cxn ang="0">
                      <a:pos x="0" y="0"/>
                    </a:cxn>
                    <a:cxn ang="0">
                      <a:pos x="16" y="18"/>
                    </a:cxn>
                    <a:cxn ang="0">
                      <a:pos x="88" y="30"/>
                    </a:cxn>
                    <a:cxn ang="0">
                      <a:pos x="320" y="46"/>
                    </a:cxn>
                    <a:cxn ang="0">
                      <a:pos x="232" y="102"/>
                    </a:cxn>
                    <a:cxn ang="0">
                      <a:pos x="412" y="168"/>
                    </a:cxn>
                    <a:cxn ang="0">
                      <a:pos x="446" y="62"/>
                    </a:cxn>
                    <a:cxn ang="0">
                      <a:pos x="476" y="38"/>
                    </a:cxn>
                    <a:cxn ang="0">
                      <a:pos x="552" y="18"/>
                    </a:cxn>
                  </a:cxnLst>
                  <a:rect l="0" t="0" r="r" b="b"/>
                  <a:pathLst>
                    <a:path w="552" h="168">
                      <a:moveTo>
                        <a:pt x="0" y="0"/>
                      </a:moveTo>
                      <a:lnTo>
                        <a:pt x="16" y="18"/>
                      </a:lnTo>
                      <a:lnTo>
                        <a:pt x="88" y="30"/>
                      </a:lnTo>
                      <a:lnTo>
                        <a:pt x="320" y="46"/>
                      </a:lnTo>
                      <a:lnTo>
                        <a:pt x="232" y="102"/>
                      </a:lnTo>
                      <a:lnTo>
                        <a:pt x="412" y="168"/>
                      </a:lnTo>
                      <a:lnTo>
                        <a:pt x="446" y="62"/>
                      </a:lnTo>
                      <a:lnTo>
                        <a:pt x="476" y="38"/>
                      </a:lnTo>
                      <a:lnTo>
                        <a:pt x="552" y="1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3" name="Freeform 35"/>
                <p:cNvSpPr>
                  <a:spLocks/>
                </p:cNvSpPr>
                <p:nvPr/>
              </p:nvSpPr>
              <p:spPr bwMode="auto">
                <a:xfrm>
                  <a:off x="2942" y="2228"/>
                  <a:ext cx="506" cy="206"/>
                </a:xfrm>
                <a:custGeom>
                  <a:avLst/>
                  <a:gdLst/>
                  <a:ahLst/>
                  <a:cxnLst>
                    <a:cxn ang="0">
                      <a:pos x="0" y="0"/>
                    </a:cxn>
                    <a:cxn ang="0">
                      <a:pos x="26" y="66"/>
                    </a:cxn>
                    <a:cxn ang="0">
                      <a:pos x="228" y="84"/>
                    </a:cxn>
                    <a:cxn ang="0">
                      <a:pos x="296" y="196"/>
                    </a:cxn>
                    <a:cxn ang="0">
                      <a:pos x="506" y="206"/>
                    </a:cxn>
                  </a:cxnLst>
                  <a:rect l="0" t="0" r="r" b="b"/>
                  <a:pathLst>
                    <a:path w="506" h="206">
                      <a:moveTo>
                        <a:pt x="0" y="0"/>
                      </a:moveTo>
                      <a:lnTo>
                        <a:pt x="26" y="66"/>
                      </a:lnTo>
                      <a:lnTo>
                        <a:pt x="228" y="84"/>
                      </a:lnTo>
                      <a:lnTo>
                        <a:pt x="296" y="196"/>
                      </a:lnTo>
                      <a:lnTo>
                        <a:pt x="506" y="206"/>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4" name="Freeform 36"/>
                <p:cNvSpPr>
                  <a:spLocks/>
                </p:cNvSpPr>
                <p:nvPr/>
              </p:nvSpPr>
              <p:spPr bwMode="auto">
                <a:xfrm>
                  <a:off x="2508" y="2428"/>
                  <a:ext cx="284" cy="318"/>
                </a:xfrm>
                <a:custGeom>
                  <a:avLst/>
                  <a:gdLst/>
                  <a:ahLst/>
                  <a:cxnLst>
                    <a:cxn ang="0">
                      <a:pos x="60" y="318"/>
                    </a:cxn>
                    <a:cxn ang="0">
                      <a:pos x="106" y="248"/>
                    </a:cxn>
                    <a:cxn ang="0">
                      <a:pos x="120" y="132"/>
                    </a:cxn>
                    <a:cxn ang="0">
                      <a:pos x="284" y="68"/>
                    </a:cxn>
                    <a:cxn ang="0">
                      <a:pos x="134" y="30"/>
                    </a:cxn>
                    <a:cxn ang="0">
                      <a:pos x="138" y="0"/>
                    </a:cxn>
                    <a:cxn ang="0">
                      <a:pos x="28" y="32"/>
                    </a:cxn>
                    <a:cxn ang="0">
                      <a:pos x="12" y="78"/>
                    </a:cxn>
                    <a:cxn ang="0">
                      <a:pos x="0" y="178"/>
                    </a:cxn>
                  </a:cxnLst>
                  <a:rect l="0" t="0" r="r" b="b"/>
                  <a:pathLst>
                    <a:path w="284" h="318">
                      <a:moveTo>
                        <a:pt x="60" y="318"/>
                      </a:moveTo>
                      <a:lnTo>
                        <a:pt x="106" y="248"/>
                      </a:lnTo>
                      <a:lnTo>
                        <a:pt x="120" y="132"/>
                      </a:lnTo>
                      <a:lnTo>
                        <a:pt x="284" y="68"/>
                      </a:lnTo>
                      <a:lnTo>
                        <a:pt x="134" y="30"/>
                      </a:lnTo>
                      <a:lnTo>
                        <a:pt x="138" y="0"/>
                      </a:lnTo>
                      <a:lnTo>
                        <a:pt x="28" y="32"/>
                      </a:lnTo>
                      <a:lnTo>
                        <a:pt x="12" y="78"/>
                      </a:lnTo>
                      <a:lnTo>
                        <a:pt x="0" y="17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5" name="Freeform 37"/>
                <p:cNvSpPr>
                  <a:spLocks/>
                </p:cNvSpPr>
                <p:nvPr/>
              </p:nvSpPr>
              <p:spPr bwMode="auto">
                <a:xfrm>
                  <a:off x="2614" y="2614"/>
                  <a:ext cx="166" cy="62"/>
                </a:xfrm>
                <a:custGeom>
                  <a:avLst/>
                  <a:gdLst/>
                  <a:ahLst/>
                  <a:cxnLst>
                    <a:cxn ang="0">
                      <a:pos x="0" y="62"/>
                    </a:cxn>
                    <a:cxn ang="0">
                      <a:pos x="166" y="0"/>
                    </a:cxn>
                    <a:cxn ang="0">
                      <a:pos x="164" y="54"/>
                    </a:cxn>
                  </a:cxnLst>
                  <a:rect l="0" t="0" r="r" b="b"/>
                  <a:pathLst>
                    <a:path w="166" h="62">
                      <a:moveTo>
                        <a:pt x="0" y="62"/>
                      </a:moveTo>
                      <a:lnTo>
                        <a:pt x="166" y="0"/>
                      </a:lnTo>
                      <a:lnTo>
                        <a:pt x="164" y="54"/>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6" name="Freeform 38"/>
                <p:cNvSpPr>
                  <a:spLocks/>
                </p:cNvSpPr>
                <p:nvPr/>
              </p:nvSpPr>
              <p:spPr bwMode="auto">
                <a:xfrm>
                  <a:off x="2790" y="2494"/>
                  <a:ext cx="200" cy="96"/>
                </a:xfrm>
                <a:custGeom>
                  <a:avLst/>
                  <a:gdLst/>
                  <a:ahLst/>
                  <a:cxnLst>
                    <a:cxn ang="0">
                      <a:pos x="200" y="38"/>
                    </a:cxn>
                    <a:cxn ang="0">
                      <a:pos x="102" y="96"/>
                    </a:cxn>
                    <a:cxn ang="0">
                      <a:pos x="0" y="0"/>
                    </a:cxn>
                  </a:cxnLst>
                  <a:rect l="0" t="0" r="r" b="b"/>
                  <a:pathLst>
                    <a:path w="200" h="96">
                      <a:moveTo>
                        <a:pt x="200" y="38"/>
                      </a:moveTo>
                      <a:lnTo>
                        <a:pt x="102" y="96"/>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7" name="Freeform 39"/>
                <p:cNvSpPr>
                  <a:spLocks/>
                </p:cNvSpPr>
                <p:nvPr/>
              </p:nvSpPr>
              <p:spPr bwMode="auto">
                <a:xfrm>
                  <a:off x="2578" y="2300"/>
                  <a:ext cx="390" cy="128"/>
                </a:xfrm>
                <a:custGeom>
                  <a:avLst/>
                  <a:gdLst/>
                  <a:ahLst/>
                  <a:cxnLst>
                    <a:cxn ang="0">
                      <a:pos x="68" y="128"/>
                    </a:cxn>
                    <a:cxn ang="0">
                      <a:pos x="0" y="98"/>
                    </a:cxn>
                    <a:cxn ang="0">
                      <a:pos x="22" y="84"/>
                    </a:cxn>
                    <a:cxn ang="0">
                      <a:pos x="6" y="26"/>
                    </a:cxn>
                    <a:cxn ang="0">
                      <a:pos x="36" y="22"/>
                    </a:cxn>
                    <a:cxn ang="0">
                      <a:pos x="246" y="6"/>
                    </a:cxn>
                    <a:cxn ang="0">
                      <a:pos x="390" y="0"/>
                    </a:cxn>
                    <a:cxn ang="0">
                      <a:pos x="210" y="102"/>
                    </a:cxn>
                    <a:cxn ang="0">
                      <a:pos x="16" y="30"/>
                    </a:cxn>
                  </a:cxnLst>
                  <a:rect l="0" t="0" r="r" b="b"/>
                  <a:pathLst>
                    <a:path w="390" h="128">
                      <a:moveTo>
                        <a:pt x="68" y="128"/>
                      </a:moveTo>
                      <a:lnTo>
                        <a:pt x="0" y="98"/>
                      </a:lnTo>
                      <a:lnTo>
                        <a:pt x="22" y="84"/>
                      </a:lnTo>
                      <a:lnTo>
                        <a:pt x="6" y="26"/>
                      </a:lnTo>
                      <a:lnTo>
                        <a:pt x="36" y="22"/>
                      </a:lnTo>
                      <a:lnTo>
                        <a:pt x="246" y="6"/>
                      </a:lnTo>
                      <a:lnTo>
                        <a:pt x="390" y="0"/>
                      </a:lnTo>
                      <a:lnTo>
                        <a:pt x="210" y="102"/>
                      </a:lnTo>
                      <a:lnTo>
                        <a:pt x="16" y="3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8" name="Line 40"/>
                <p:cNvSpPr>
                  <a:spLocks noChangeShapeType="1"/>
                </p:cNvSpPr>
                <p:nvPr/>
              </p:nvSpPr>
              <p:spPr bwMode="auto">
                <a:xfrm flipH="1" flipV="1">
                  <a:off x="2577" y="2260"/>
                  <a:ext cx="7" cy="66"/>
                </a:xfrm>
                <a:prstGeom prst="line">
                  <a:avLst/>
                </a:prstGeom>
                <a:noFill/>
                <a:ln w="9525">
                  <a:solidFill>
                    <a:srgbClr val="0033CC"/>
                  </a:solidFill>
                  <a:round/>
                  <a:headEnd/>
                  <a:tailEnd/>
                </a:ln>
                <a:effectLst/>
              </p:spPr>
              <p:txBody>
                <a:bodyPr wrap="none" anchor="ctr"/>
                <a:lstStyle/>
                <a:p>
                  <a:endParaRPr lang="el-GR"/>
                </a:p>
              </p:txBody>
            </p:sp>
            <p:sp>
              <p:nvSpPr>
                <p:cNvPr id="631849" name="Freeform 41"/>
                <p:cNvSpPr>
                  <a:spLocks/>
                </p:cNvSpPr>
                <p:nvPr/>
              </p:nvSpPr>
              <p:spPr bwMode="auto">
                <a:xfrm>
                  <a:off x="3136" y="2382"/>
                  <a:ext cx="196" cy="190"/>
                </a:xfrm>
                <a:custGeom>
                  <a:avLst/>
                  <a:gdLst/>
                  <a:ahLst/>
                  <a:cxnLst>
                    <a:cxn ang="0">
                      <a:pos x="196" y="190"/>
                    </a:cxn>
                    <a:cxn ang="0">
                      <a:pos x="100" y="42"/>
                    </a:cxn>
                    <a:cxn ang="0">
                      <a:pos x="18" y="58"/>
                    </a:cxn>
                    <a:cxn ang="0">
                      <a:pos x="0" y="0"/>
                    </a:cxn>
                  </a:cxnLst>
                  <a:rect l="0" t="0" r="r" b="b"/>
                  <a:pathLst>
                    <a:path w="196" h="190">
                      <a:moveTo>
                        <a:pt x="196" y="190"/>
                      </a:moveTo>
                      <a:lnTo>
                        <a:pt x="100" y="42"/>
                      </a:lnTo>
                      <a:lnTo>
                        <a:pt x="18" y="58"/>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50" name="Freeform 42"/>
                <p:cNvSpPr>
                  <a:spLocks/>
                </p:cNvSpPr>
                <p:nvPr/>
              </p:nvSpPr>
              <p:spPr bwMode="auto">
                <a:xfrm>
                  <a:off x="2944" y="2226"/>
                  <a:ext cx="384" cy="86"/>
                </a:xfrm>
                <a:custGeom>
                  <a:avLst/>
                  <a:gdLst/>
                  <a:ahLst/>
                  <a:cxnLst>
                    <a:cxn ang="0">
                      <a:pos x="0" y="0"/>
                    </a:cxn>
                    <a:cxn ang="0">
                      <a:pos x="188" y="4"/>
                    </a:cxn>
                    <a:cxn ang="0">
                      <a:pos x="234" y="86"/>
                    </a:cxn>
                    <a:cxn ang="0">
                      <a:pos x="384" y="4"/>
                    </a:cxn>
                  </a:cxnLst>
                  <a:rect l="0" t="0" r="r" b="b"/>
                  <a:pathLst>
                    <a:path w="384" h="86">
                      <a:moveTo>
                        <a:pt x="0" y="0"/>
                      </a:moveTo>
                      <a:lnTo>
                        <a:pt x="188" y="4"/>
                      </a:lnTo>
                      <a:lnTo>
                        <a:pt x="234" y="86"/>
                      </a:lnTo>
                      <a:lnTo>
                        <a:pt x="384" y="4"/>
                      </a:lnTo>
                    </a:path>
                  </a:pathLst>
                </a:custGeom>
                <a:noFill/>
                <a:ln w="9525" cap="flat" cmpd="sng">
                  <a:solidFill>
                    <a:srgbClr val="0033CC"/>
                  </a:solidFill>
                  <a:prstDash val="solid"/>
                  <a:round/>
                  <a:headEnd/>
                  <a:tailEnd/>
                </a:ln>
                <a:effectLst/>
              </p:spPr>
              <p:txBody>
                <a:bodyPr wrap="none" anchor="ctr"/>
                <a:lstStyle/>
                <a:p>
                  <a:endParaRPr lang="el-GR"/>
                </a:p>
              </p:txBody>
            </p:sp>
          </p:grpSp>
        </p:grpSp>
      </p:grpSp>
      <p:sp>
        <p:nvSpPr>
          <p:cNvPr id="631851" name="Oval 43"/>
          <p:cNvSpPr>
            <a:spLocks noChangeArrowheads="1"/>
          </p:cNvSpPr>
          <p:nvPr/>
        </p:nvSpPr>
        <p:spPr bwMode="auto">
          <a:xfrm flipV="1">
            <a:off x="3995738" y="4221163"/>
            <a:ext cx="155575" cy="25082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rot="10800000" wrap="none" anchor="ctr">
            <a:flatTx/>
          </a:bodyPr>
          <a:lstStyle/>
          <a:p>
            <a:pPr algn="ctr" eaLnBrk="0" hangingPunct="0">
              <a:spcBef>
                <a:spcPct val="0"/>
              </a:spcBef>
              <a:buClrTx/>
              <a:buFontTx/>
              <a:buNone/>
            </a:pPr>
            <a:endParaRPr lang="el-GR" sz="2200">
              <a:solidFill>
                <a:srgbClr val="CC0066"/>
              </a:solidFill>
            </a:endParaRPr>
          </a:p>
        </p:txBody>
      </p:sp>
      <p:sp>
        <p:nvSpPr>
          <p:cNvPr id="631852" name="Oval 44"/>
          <p:cNvSpPr>
            <a:spLocks noChangeArrowheads="1"/>
          </p:cNvSpPr>
          <p:nvPr/>
        </p:nvSpPr>
        <p:spPr bwMode="auto">
          <a:xfrm>
            <a:off x="4033838" y="2916238"/>
            <a:ext cx="155575" cy="396875"/>
          </a:xfrm>
          <a:prstGeom prst="ellipse">
            <a:avLst/>
          </a:prstGeom>
          <a:solidFill>
            <a:schemeClr val="accent1"/>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accent1"/>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3" name="Oval 45"/>
          <p:cNvSpPr>
            <a:spLocks noChangeArrowheads="1"/>
          </p:cNvSpPr>
          <p:nvPr/>
        </p:nvSpPr>
        <p:spPr bwMode="auto">
          <a:xfrm>
            <a:off x="5076825" y="3573463"/>
            <a:ext cx="153988"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4" name="Line 46"/>
          <p:cNvSpPr>
            <a:spLocks noChangeShapeType="1"/>
          </p:cNvSpPr>
          <p:nvPr/>
        </p:nvSpPr>
        <p:spPr bwMode="auto">
          <a:xfrm>
            <a:off x="2781300" y="3381375"/>
            <a:ext cx="1609725" cy="1098550"/>
          </a:xfrm>
          <a:prstGeom prst="line">
            <a:avLst/>
          </a:prstGeom>
          <a:noFill/>
          <a:ln w="9525">
            <a:solidFill>
              <a:srgbClr val="006600"/>
            </a:solidFill>
            <a:round/>
            <a:headEnd/>
            <a:tailEnd/>
          </a:ln>
          <a:effectLst/>
        </p:spPr>
        <p:txBody>
          <a:bodyPr wrap="none" anchor="ctr"/>
          <a:lstStyle/>
          <a:p>
            <a:endParaRPr lang="el-GR"/>
          </a:p>
        </p:txBody>
      </p:sp>
      <p:sp>
        <p:nvSpPr>
          <p:cNvPr id="631855" name="Line 47"/>
          <p:cNvSpPr>
            <a:spLocks noChangeShapeType="1"/>
          </p:cNvSpPr>
          <p:nvPr/>
        </p:nvSpPr>
        <p:spPr bwMode="auto">
          <a:xfrm>
            <a:off x="3063875" y="3252788"/>
            <a:ext cx="1592263" cy="1050925"/>
          </a:xfrm>
          <a:prstGeom prst="line">
            <a:avLst/>
          </a:prstGeom>
          <a:noFill/>
          <a:ln w="9525">
            <a:solidFill>
              <a:srgbClr val="006600"/>
            </a:solidFill>
            <a:round/>
            <a:headEnd/>
            <a:tailEnd/>
          </a:ln>
          <a:effectLst/>
        </p:spPr>
        <p:txBody>
          <a:bodyPr wrap="none" anchor="ctr"/>
          <a:lstStyle/>
          <a:p>
            <a:endParaRPr lang="el-GR"/>
          </a:p>
        </p:txBody>
      </p:sp>
      <p:sp>
        <p:nvSpPr>
          <p:cNvPr id="631856" name="Line 48"/>
          <p:cNvSpPr>
            <a:spLocks noChangeShapeType="1"/>
          </p:cNvSpPr>
          <p:nvPr/>
        </p:nvSpPr>
        <p:spPr bwMode="auto">
          <a:xfrm>
            <a:off x="3333750" y="3133725"/>
            <a:ext cx="1628775" cy="1004888"/>
          </a:xfrm>
          <a:prstGeom prst="line">
            <a:avLst/>
          </a:prstGeom>
          <a:noFill/>
          <a:ln w="9525">
            <a:solidFill>
              <a:srgbClr val="006600"/>
            </a:solidFill>
            <a:round/>
            <a:headEnd/>
            <a:tailEnd/>
          </a:ln>
          <a:effectLst/>
        </p:spPr>
        <p:txBody>
          <a:bodyPr wrap="none" anchor="ctr"/>
          <a:lstStyle/>
          <a:p>
            <a:endParaRPr lang="el-GR"/>
          </a:p>
        </p:txBody>
      </p:sp>
      <p:sp>
        <p:nvSpPr>
          <p:cNvPr id="631857" name="Line 49"/>
          <p:cNvSpPr>
            <a:spLocks noChangeShapeType="1"/>
          </p:cNvSpPr>
          <p:nvPr/>
        </p:nvSpPr>
        <p:spPr bwMode="auto">
          <a:xfrm>
            <a:off x="3589338" y="3016250"/>
            <a:ext cx="1622425" cy="966788"/>
          </a:xfrm>
          <a:prstGeom prst="line">
            <a:avLst/>
          </a:prstGeom>
          <a:noFill/>
          <a:ln w="9525">
            <a:solidFill>
              <a:srgbClr val="006600"/>
            </a:solidFill>
            <a:round/>
            <a:headEnd/>
            <a:tailEnd/>
          </a:ln>
          <a:effectLst/>
        </p:spPr>
        <p:txBody>
          <a:bodyPr wrap="none" anchor="ctr"/>
          <a:lstStyle/>
          <a:p>
            <a:endParaRPr lang="el-GR"/>
          </a:p>
        </p:txBody>
      </p:sp>
      <p:sp>
        <p:nvSpPr>
          <p:cNvPr id="631858" name="Line 50"/>
          <p:cNvSpPr>
            <a:spLocks noChangeShapeType="1"/>
          </p:cNvSpPr>
          <p:nvPr/>
        </p:nvSpPr>
        <p:spPr bwMode="auto">
          <a:xfrm>
            <a:off x="3833813" y="2906713"/>
            <a:ext cx="1595437" cy="914400"/>
          </a:xfrm>
          <a:prstGeom prst="line">
            <a:avLst/>
          </a:prstGeom>
          <a:noFill/>
          <a:ln w="9525">
            <a:solidFill>
              <a:srgbClr val="006600"/>
            </a:solidFill>
            <a:round/>
            <a:headEnd/>
            <a:tailEnd/>
          </a:ln>
          <a:effectLst/>
        </p:spPr>
        <p:txBody>
          <a:bodyPr wrap="none" anchor="ctr"/>
          <a:lstStyle/>
          <a:p>
            <a:endParaRPr lang="el-GR"/>
          </a:p>
        </p:txBody>
      </p:sp>
      <p:sp>
        <p:nvSpPr>
          <p:cNvPr id="631859" name="Line 51"/>
          <p:cNvSpPr>
            <a:spLocks noChangeShapeType="1"/>
          </p:cNvSpPr>
          <p:nvPr/>
        </p:nvSpPr>
        <p:spPr bwMode="auto">
          <a:xfrm flipV="1">
            <a:off x="2786063" y="2963863"/>
            <a:ext cx="1562100" cy="739775"/>
          </a:xfrm>
          <a:prstGeom prst="line">
            <a:avLst/>
          </a:prstGeom>
          <a:noFill/>
          <a:ln w="9525">
            <a:solidFill>
              <a:srgbClr val="006600"/>
            </a:solidFill>
            <a:round/>
            <a:headEnd/>
            <a:tailEnd/>
          </a:ln>
          <a:effectLst/>
        </p:spPr>
        <p:txBody>
          <a:bodyPr wrap="none" anchor="ctr"/>
          <a:lstStyle/>
          <a:p>
            <a:endParaRPr lang="el-GR"/>
          </a:p>
        </p:txBody>
      </p:sp>
      <p:sp>
        <p:nvSpPr>
          <p:cNvPr id="631860" name="Line 52"/>
          <p:cNvSpPr>
            <a:spLocks noChangeShapeType="1"/>
          </p:cNvSpPr>
          <p:nvPr/>
        </p:nvSpPr>
        <p:spPr bwMode="auto">
          <a:xfrm flipV="1">
            <a:off x="3082925" y="3133725"/>
            <a:ext cx="1568450" cy="787400"/>
          </a:xfrm>
          <a:prstGeom prst="line">
            <a:avLst/>
          </a:prstGeom>
          <a:noFill/>
          <a:ln w="9525">
            <a:solidFill>
              <a:srgbClr val="006600"/>
            </a:solidFill>
            <a:round/>
            <a:headEnd/>
            <a:tailEnd/>
          </a:ln>
          <a:effectLst/>
        </p:spPr>
        <p:txBody>
          <a:bodyPr wrap="none" anchor="ctr"/>
          <a:lstStyle/>
          <a:p>
            <a:endParaRPr lang="el-GR"/>
          </a:p>
        </p:txBody>
      </p:sp>
      <p:sp>
        <p:nvSpPr>
          <p:cNvPr id="631861" name="Line 53"/>
          <p:cNvSpPr>
            <a:spLocks noChangeShapeType="1"/>
          </p:cNvSpPr>
          <p:nvPr/>
        </p:nvSpPr>
        <p:spPr bwMode="auto">
          <a:xfrm flipV="1">
            <a:off x="3390900" y="3300413"/>
            <a:ext cx="1581150" cy="847725"/>
          </a:xfrm>
          <a:prstGeom prst="line">
            <a:avLst/>
          </a:prstGeom>
          <a:noFill/>
          <a:ln w="9525">
            <a:solidFill>
              <a:srgbClr val="006600"/>
            </a:solidFill>
            <a:round/>
            <a:headEnd/>
            <a:tailEnd/>
          </a:ln>
          <a:effectLst/>
        </p:spPr>
        <p:txBody>
          <a:bodyPr wrap="none" anchor="ctr"/>
          <a:lstStyle/>
          <a:p>
            <a:endParaRPr lang="el-GR"/>
          </a:p>
        </p:txBody>
      </p:sp>
      <p:sp>
        <p:nvSpPr>
          <p:cNvPr id="631862" name="Line 54"/>
          <p:cNvSpPr>
            <a:spLocks noChangeShapeType="1"/>
          </p:cNvSpPr>
          <p:nvPr/>
        </p:nvSpPr>
        <p:spPr bwMode="auto">
          <a:xfrm flipV="1">
            <a:off x="3725863" y="3494088"/>
            <a:ext cx="1590675" cy="900112"/>
          </a:xfrm>
          <a:prstGeom prst="line">
            <a:avLst/>
          </a:prstGeom>
          <a:noFill/>
          <a:ln w="9525">
            <a:solidFill>
              <a:srgbClr val="006600"/>
            </a:solidFill>
            <a:round/>
            <a:headEnd/>
            <a:tailEnd/>
          </a:ln>
          <a:effectLst/>
        </p:spPr>
        <p:txBody>
          <a:bodyPr wrap="none" anchor="ctr"/>
          <a:lstStyle/>
          <a:p>
            <a:endParaRPr lang="el-GR"/>
          </a:p>
        </p:txBody>
      </p:sp>
      <p:sp>
        <p:nvSpPr>
          <p:cNvPr id="631863" name="Freeform 55"/>
          <p:cNvSpPr>
            <a:spLocks/>
          </p:cNvSpPr>
          <p:nvPr/>
        </p:nvSpPr>
        <p:spPr bwMode="auto">
          <a:xfrm>
            <a:off x="2552700" y="2781300"/>
            <a:ext cx="3171825" cy="1860550"/>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rgbClr val="006600"/>
            </a:solidFill>
            <a:prstDash val="solid"/>
            <a:round/>
            <a:headEnd/>
            <a:tailEnd/>
          </a:ln>
          <a:effectLst/>
        </p:spPr>
        <p:txBody>
          <a:bodyPr wrap="none" anchor="ctr"/>
          <a:lstStyle/>
          <a:p>
            <a:endParaRPr lang="el-GR"/>
          </a:p>
        </p:txBody>
      </p:sp>
      <p:grpSp>
        <p:nvGrpSpPr>
          <p:cNvPr id="631864" name="Group 56"/>
          <p:cNvGrpSpPr>
            <a:grpSpLocks/>
          </p:cNvGrpSpPr>
          <p:nvPr/>
        </p:nvGrpSpPr>
        <p:grpSpPr bwMode="auto">
          <a:xfrm>
            <a:off x="2897188" y="3187700"/>
            <a:ext cx="2786062" cy="1350963"/>
            <a:chOff x="2002" y="2098"/>
            <a:chExt cx="1771" cy="854"/>
          </a:xfrm>
        </p:grpSpPr>
        <p:sp>
          <p:nvSpPr>
            <p:cNvPr id="631865" name="Freeform 5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6" name="Freeform 5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7" name="Freeform 5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8" name="Freeform 6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9" name="Freeform 6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0" name="Freeform 6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1" name="Freeform 6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2" name="Freeform 6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3" name="Freeform 6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4" name="Freeform 6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5" name="Freeform 6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6" name="Freeform 6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7" name="Freeform 6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8" name="Freeform 7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9" name="Freeform 7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grpSp>
      <p:sp>
        <p:nvSpPr>
          <p:cNvPr id="631880" name="Text Box 72"/>
          <p:cNvSpPr txBox="1">
            <a:spLocks noChangeArrowheads="1"/>
          </p:cNvSpPr>
          <p:nvPr/>
        </p:nvSpPr>
        <p:spPr bwMode="auto">
          <a:xfrm>
            <a:off x="4284663" y="5651500"/>
            <a:ext cx="2881312" cy="641350"/>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Network infrastructure linking resource centres</a:t>
            </a:r>
          </a:p>
        </p:txBody>
      </p:sp>
      <p:sp>
        <p:nvSpPr>
          <p:cNvPr id="631881" name="Text Box 73"/>
          <p:cNvSpPr txBox="1">
            <a:spLocks noChangeArrowheads="1"/>
          </p:cNvSpPr>
          <p:nvPr/>
        </p:nvSpPr>
        <p:spPr bwMode="auto">
          <a:xfrm rot="16200000">
            <a:off x="4943475" y="3417888"/>
            <a:ext cx="3279775" cy="711200"/>
          </a:xfrm>
          <a:prstGeom prst="rect">
            <a:avLst/>
          </a:prstGeom>
          <a:noFill/>
          <a:ln w="9525">
            <a:solidFill>
              <a:schemeClr val="tx1"/>
            </a:solidFill>
            <a:miter lim="800000"/>
            <a:headEnd/>
            <a:tailEnd/>
          </a:ln>
          <a:effectLst/>
        </p:spPr>
        <p:txBody>
          <a:bodyPr>
            <a:spAutoFit/>
          </a:bodyPr>
          <a:lstStyle/>
          <a:p>
            <a:pPr>
              <a:spcBef>
                <a:spcPct val="50000"/>
              </a:spcBef>
              <a:buClrTx/>
              <a:buFontTx/>
              <a:buNone/>
            </a:pPr>
            <a:r>
              <a:rPr lang="en-GB" sz="2000" b="1">
                <a:solidFill>
                  <a:schemeClr val="tx2"/>
                </a:solidFill>
              </a:rPr>
              <a:t>Operations,  Support and training</a:t>
            </a:r>
          </a:p>
        </p:txBody>
      </p:sp>
      <p:sp>
        <p:nvSpPr>
          <p:cNvPr id="631882" name="AutoShape 74"/>
          <p:cNvSpPr>
            <a:spLocks noChangeArrowheads="1"/>
          </p:cNvSpPr>
          <p:nvPr/>
        </p:nvSpPr>
        <p:spPr bwMode="auto">
          <a:xfrm>
            <a:off x="5738813" y="2100263"/>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3" name="AutoShape 75"/>
          <p:cNvSpPr>
            <a:spLocks noChangeArrowheads="1"/>
          </p:cNvSpPr>
          <p:nvPr/>
        </p:nvSpPr>
        <p:spPr bwMode="auto">
          <a:xfrm>
            <a:off x="5724525" y="3573463"/>
            <a:ext cx="457200" cy="217487"/>
          </a:xfrm>
          <a:prstGeom prst="leftArrow">
            <a:avLst>
              <a:gd name="adj1" fmla="val 50000"/>
              <a:gd name="adj2" fmla="val 52555"/>
            </a:avLst>
          </a:prstGeom>
          <a:solidFill>
            <a:schemeClr val="accent1"/>
          </a:solidFill>
          <a:ln w="9525">
            <a:solidFill>
              <a:schemeClr val="tx1"/>
            </a:solidFill>
            <a:miter lim="800000"/>
            <a:headEnd/>
            <a:tailEnd/>
          </a:ln>
          <a:effectLst/>
        </p:spPr>
        <p:txBody>
          <a:bodyPr wrap="none" anchor="ctr"/>
          <a:lstStyle/>
          <a:p>
            <a:endParaRPr lang="el-GR"/>
          </a:p>
        </p:txBody>
      </p:sp>
      <p:sp>
        <p:nvSpPr>
          <p:cNvPr id="631884" name="AutoShape 76"/>
          <p:cNvSpPr>
            <a:spLocks noChangeArrowheads="1"/>
          </p:cNvSpPr>
          <p:nvPr/>
        </p:nvSpPr>
        <p:spPr bwMode="auto">
          <a:xfrm>
            <a:off x="5724525" y="5013325"/>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5" name="Oval 77"/>
          <p:cNvSpPr>
            <a:spLocks noChangeArrowheads="1"/>
          </p:cNvSpPr>
          <p:nvPr/>
        </p:nvSpPr>
        <p:spPr bwMode="auto">
          <a:xfrm>
            <a:off x="3059113" y="3502025"/>
            <a:ext cx="153987"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6" name="Freeform 78"/>
          <p:cNvSpPr>
            <a:spLocks/>
          </p:cNvSpPr>
          <p:nvPr/>
        </p:nvSpPr>
        <p:spPr bwMode="auto">
          <a:xfrm>
            <a:off x="2527300" y="2719388"/>
            <a:ext cx="3175000" cy="1862137"/>
          </a:xfrm>
          <a:custGeom>
            <a:avLst/>
            <a:gdLst/>
            <a:ahLst/>
            <a:cxnLst>
              <a:cxn ang="0">
                <a:pos x="0" y="585"/>
              </a:cxn>
              <a:cxn ang="0">
                <a:pos x="1554" y="1545"/>
              </a:cxn>
              <a:cxn ang="0">
                <a:pos x="3142" y="742"/>
              </a:cxn>
              <a:cxn ang="0">
                <a:pos x="1536" y="0"/>
              </a:cxn>
              <a:cxn ang="0">
                <a:pos x="0" y="585"/>
              </a:cxn>
            </a:cxnLst>
            <a:rect l="0" t="0" r="r" b="b"/>
            <a:pathLst>
              <a:path w="3142" h="1545">
                <a:moveTo>
                  <a:pt x="0" y="585"/>
                </a:moveTo>
                <a:lnTo>
                  <a:pt x="1554" y="1545"/>
                </a:lnTo>
                <a:lnTo>
                  <a:pt x="3142" y="742"/>
                </a:lnTo>
                <a:lnTo>
                  <a:pt x="1536" y="0"/>
                </a:lnTo>
                <a:lnTo>
                  <a:pt x="0" y="585"/>
                </a:lnTo>
                <a:close/>
              </a:path>
            </a:pathLst>
          </a:custGeom>
          <a:solidFill>
            <a:srgbClr val="CCECFF"/>
          </a:solidFill>
          <a:ln w="9525" cap="flat" cmpd="sng">
            <a:noFill/>
            <a:prstDash val="solid"/>
            <a:round/>
            <a:headEnd/>
            <a:tailEnd/>
          </a:ln>
          <a:effectLst/>
        </p:spPr>
        <p:txBody>
          <a:bodyPr wrap="none" anchor="ctr"/>
          <a:lstStyle/>
          <a:p>
            <a:endParaRPr lang="el-GR"/>
          </a:p>
        </p:txBody>
      </p:sp>
      <p:sp>
        <p:nvSpPr>
          <p:cNvPr id="631887" name="Oval 79"/>
          <p:cNvSpPr>
            <a:spLocks noChangeArrowheads="1"/>
          </p:cNvSpPr>
          <p:nvPr/>
        </p:nvSpPr>
        <p:spPr bwMode="auto">
          <a:xfrm>
            <a:off x="3995738" y="2565400"/>
            <a:ext cx="155575"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8" name="Oval 80"/>
          <p:cNvSpPr>
            <a:spLocks noChangeArrowheads="1"/>
          </p:cNvSpPr>
          <p:nvPr/>
        </p:nvSpPr>
        <p:spPr bwMode="auto">
          <a:xfrm>
            <a:off x="3059113" y="1901825"/>
            <a:ext cx="153987"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9" name="Oval 81"/>
          <p:cNvSpPr>
            <a:spLocks noChangeArrowheads="1"/>
          </p:cNvSpPr>
          <p:nvPr/>
        </p:nvSpPr>
        <p:spPr bwMode="auto">
          <a:xfrm>
            <a:off x="5076825" y="1989138"/>
            <a:ext cx="153988" cy="398462"/>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grpSp>
        <p:nvGrpSpPr>
          <p:cNvPr id="631890" name="Group 82"/>
          <p:cNvGrpSpPr>
            <a:grpSpLocks/>
          </p:cNvGrpSpPr>
          <p:nvPr/>
        </p:nvGrpSpPr>
        <p:grpSpPr bwMode="auto">
          <a:xfrm>
            <a:off x="2627313" y="1196975"/>
            <a:ext cx="3228975" cy="1862138"/>
            <a:chOff x="1350" y="1429"/>
            <a:chExt cx="3197" cy="1545"/>
          </a:xfrm>
        </p:grpSpPr>
        <p:sp>
          <p:nvSpPr>
            <p:cNvPr id="631891" name="Freeform 83"/>
            <p:cNvSpPr>
              <a:spLocks/>
            </p:cNvSpPr>
            <p:nvPr/>
          </p:nvSpPr>
          <p:spPr bwMode="auto">
            <a:xfrm>
              <a:off x="1789" y="1845"/>
              <a:ext cx="2758" cy="800"/>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892" name="Line 84"/>
            <p:cNvSpPr>
              <a:spLocks noChangeShapeType="1"/>
            </p:cNvSpPr>
            <p:nvPr/>
          </p:nvSpPr>
          <p:spPr bwMode="auto">
            <a:xfrm>
              <a:off x="1621" y="1909"/>
              <a:ext cx="1593" cy="912"/>
            </a:xfrm>
            <a:prstGeom prst="line">
              <a:avLst/>
            </a:prstGeom>
            <a:noFill/>
            <a:ln w="9525">
              <a:solidFill>
                <a:schemeClr val="bg2"/>
              </a:solidFill>
              <a:round/>
              <a:headEnd/>
              <a:tailEnd/>
            </a:ln>
            <a:effectLst/>
          </p:spPr>
          <p:txBody>
            <a:bodyPr wrap="none" anchor="ctr"/>
            <a:lstStyle/>
            <a:p>
              <a:endParaRPr lang="el-GR"/>
            </a:p>
          </p:txBody>
        </p:sp>
        <p:sp>
          <p:nvSpPr>
            <p:cNvPr id="631893" name="Line 85"/>
            <p:cNvSpPr>
              <a:spLocks noChangeShapeType="1"/>
            </p:cNvSpPr>
            <p:nvPr/>
          </p:nvSpPr>
          <p:spPr bwMode="auto">
            <a:xfrm>
              <a:off x="1901" y="1802"/>
              <a:ext cx="1575" cy="873"/>
            </a:xfrm>
            <a:prstGeom prst="line">
              <a:avLst/>
            </a:prstGeom>
            <a:noFill/>
            <a:ln w="9525">
              <a:solidFill>
                <a:schemeClr val="bg2"/>
              </a:solidFill>
              <a:round/>
              <a:headEnd/>
              <a:tailEnd/>
            </a:ln>
            <a:effectLst/>
          </p:spPr>
          <p:txBody>
            <a:bodyPr wrap="none" anchor="ctr"/>
            <a:lstStyle/>
            <a:p>
              <a:endParaRPr lang="el-GR"/>
            </a:p>
          </p:txBody>
        </p:sp>
        <p:sp>
          <p:nvSpPr>
            <p:cNvPr id="631894" name="Line 86"/>
            <p:cNvSpPr>
              <a:spLocks noChangeShapeType="1"/>
            </p:cNvSpPr>
            <p:nvPr/>
          </p:nvSpPr>
          <p:spPr bwMode="auto">
            <a:xfrm flipV="1">
              <a:off x="1626" y="1563"/>
              <a:ext cx="1546" cy="613"/>
            </a:xfrm>
            <a:prstGeom prst="line">
              <a:avLst/>
            </a:prstGeom>
            <a:noFill/>
            <a:ln w="9525">
              <a:solidFill>
                <a:schemeClr val="bg2"/>
              </a:solidFill>
              <a:round/>
              <a:headEnd/>
              <a:tailEnd/>
            </a:ln>
            <a:effectLst/>
          </p:spPr>
          <p:txBody>
            <a:bodyPr wrap="none" anchor="ctr"/>
            <a:lstStyle/>
            <a:p>
              <a:endParaRPr lang="el-GR"/>
            </a:p>
          </p:txBody>
        </p:sp>
        <p:sp>
          <p:nvSpPr>
            <p:cNvPr id="631895" name="Line 87"/>
            <p:cNvSpPr>
              <a:spLocks noChangeShapeType="1"/>
            </p:cNvSpPr>
            <p:nvPr/>
          </p:nvSpPr>
          <p:spPr bwMode="auto">
            <a:xfrm flipV="1">
              <a:off x="1920" y="1704"/>
              <a:ext cx="1551" cy="653"/>
            </a:xfrm>
            <a:prstGeom prst="line">
              <a:avLst/>
            </a:prstGeom>
            <a:noFill/>
            <a:ln w="9525">
              <a:solidFill>
                <a:schemeClr val="bg2"/>
              </a:solidFill>
              <a:round/>
              <a:headEnd/>
              <a:tailEnd/>
            </a:ln>
            <a:effectLst/>
          </p:spPr>
          <p:txBody>
            <a:bodyPr wrap="none" anchor="ctr"/>
            <a:lstStyle/>
            <a:p>
              <a:endParaRPr lang="el-GR"/>
            </a:p>
          </p:txBody>
        </p:sp>
        <p:sp>
          <p:nvSpPr>
            <p:cNvPr id="631896" name="Freeform 88"/>
            <p:cNvSpPr>
              <a:spLocks/>
            </p:cNvSpPr>
            <p:nvPr/>
          </p:nvSpPr>
          <p:spPr bwMode="auto">
            <a:xfrm>
              <a:off x="1350" y="1429"/>
              <a:ext cx="3140" cy="1545"/>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sp>
          <p:nvSpPr>
            <p:cNvPr id="631897" name="Line 89"/>
            <p:cNvSpPr>
              <a:spLocks noChangeShapeType="1"/>
            </p:cNvSpPr>
            <p:nvPr/>
          </p:nvSpPr>
          <p:spPr bwMode="auto">
            <a:xfrm>
              <a:off x="2159" y="1704"/>
              <a:ext cx="1612" cy="834"/>
            </a:xfrm>
            <a:prstGeom prst="line">
              <a:avLst/>
            </a:prstGeom>
            <a:noFill/>
            <a:ln w="9525">
              <a:solidFill>
                <a:schemeClr val="bg2"/>
              </a:solidFill>
              <a:round/>
              <a:headEnd/>
              <a:tailEnd/>
            </a:ln>
            <a:effectLst/>
          </p:spPr>
          <p:txBody>
            <a:bodyPr wrap="none" anchor="ctr"/>
            <a:lstStyle/>
            <a:p>
              <a:endParaRPr lang="el-GR"/>
            </a:p>
          </p:txBody>
        </p:sp>
        <p:sp>
          <p:nvSpPr>
            <p:cNvPr id="631898" name="Line 90"/>
            <p:cNvSpPr>
              <a:spLocks noChangeShapeType="1"/>
            </p:cNvSpPr>
            <p:nvPr/>
          </p:nvSpPr>
          <p:spPr bwMode="auto">
            <a:xfrm>
              <a:off x="2411" y="1606"/>
              <a:ext cx="1607" cy="802"/>
            </a:xfrm>
            <a:prstGeom prst="line">
              <a:avLst/>
            </a:prstGeom>
            <a:noFill/>
            <a:ln w="9525">
              <a:solidFill>
                <a:schemeClr val="bg2"/>
              </a:solidFill>
              <a:round/>
              <a:headEnd/>
              <a:tailEnd/>
            </a:ln>
            <a:effectLst/>
          </p:spPr>
          <p:txBody>
            <a:bodyPr wrap="none" anchor="ctr"/>
            <a:lstStyle/>
            <a:p>
              <a:endParaRPr lang="el-GR"/>
            </a:p>
          </p:txBody>
        </p:sp>
        <p:sp>
          <p:nvSpPr>
            <p:cNvPr id="631899" name="Line 91"/>
            <p:cNvSpPr>
              <a:spLocks noChangeShapeType="1"/>
            </p:cNvSpPr>
            <p:nvPr/>
          </p:nvSpPr>
          <p:spPr bwMode="auto">
            <a:xfrm>
              <a:off x="2654" y="1515"/>
              <a:ext cx="1579" cy="759"/>
            </a:xfrm>
            <a:prstGeom prst="line">
              <a:avLst/>
            </a:prstGeom>
            <a:noFill/>
            <a:ln w="9525">
              <a:solidFill>
                <a:schemeClr val="bg2"/>
              </a:solidFill>
              <a:round/>
              <a:headEnd/>
              <a:tailEnd/>
            </a:ln>
            <a:effectLst/>
          </p:spPr>
          <p:txBody>
            <a:bodyPr wrap="none" anchor="ctr"/>
            <a:lstStyle/>
            <a:p>
              <a:endParaRPr lang="el-GR"/>
            </a:p>
          </p:txBody>
        </p:sp>
        <p:sp>
          <p:nvSpPr>
            <p:cNvPr id="631900" name="Line 92"/>
            <p:cNvSpPr>
              <a:spLocks noChangeShapeType="1"/>
            </p:cNvSpPr>
            <p:nvPr/>
          </p:nvSpPr>
          <p:spPr bwMode="auto">
            <a:xfrm flipV="1">
              <a:off x="2215" y="1842"/>
              <a:ext cx="1565" cy="703"/>
            </a:xfrm>
            <a:prstGeom prst="line">
              <a:avLst/>
            </a:prstGeom>
            <a:noFill/>
            <a:ln w="9525">
              <a:solidFill>
                <a:schemeClr val="bg2"/>
              </a:solidFill>
              <a:round/>
              <a:headEnd/>
              <a:tailEnd/>
            </a:ln>
            <a:effectLst/>
          </p:spPr>
          <p:txBody>
            <a:bodyPr wrap="none" anchor="ctr"/>
            <a:lstStyle/>
            <a:p>
              <a:endParaRPr lang="el-GR"/>
            </a:p>
          </p:txBody>
        </p:sp>
        <p:sp>
          <p:nvSpPr>
            <p:cNvPr id="631901" name="Line 93"/>
            <p:cNvSpPr>
              <a:spLocks noChangeShapeType="1"/>
            </p:cNvSpPr>
            <p:nvPr/>
          </p:nvSpPr>
          <p:spPr bwMode="auto">
            <a:xfrm flipV="1">
              <a:off x="2547" y="2003"/>
              <a:ext cx="1574" cy="747"/>
            </a:xfrm>
            <a:prstGeom prst="line">
              <a:avLst/>
            </a:prstGeom>
            <a:noFill/>
            <a:ln w="9525">
              <a:solidFill>
                <a:schemeClr val="bg2"/>
              </a:solidFill>
              <a:round/>
              <a:headEnd/>
              <a:tailEnd/>
            </a:ln>
            <a:effectLst/>
          </p:spPr>
          <p:txBody>
            <a:bodyPr wrap="none" anchor="ctr"/>
            <a:lstStyle/>
            <a:p>
              <a:endParaRPr lang="el-GR"/>
            </a:p>
          </p:txBody>
        </p:sp>
        <p:sp>
          <p:nvSpPr>
            <p:cNvPr id="631902" name="Freeform 94"/>
            <p:cNvSpPr>
              <a:spLocks/>
            </p:cNvSpPr>
            <p:nvPr/>
          </p:nvSpPr>
          <p:spPr bwMode="auto">
            <a:xfrm>
              <a:off x="2771" y="2603"/>
              <a:ext cx="618" cy="227"/>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3" name="Freeform 95"/>
            <p:cNvSpPr>
              <a:spLocks/>
            </p:cNvSpPr>
            <p:nvPr/>
          </p:nvSpPr>
          <p:spPr bwMode="auto">
            <a:xfrm>
              <a:off x="2955" y="2814"/>
              <a:ext cx="120" cy="54"/>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4" name="Freeform 96"/>
            <p:cNvSpPr>
              <a:spLocks/>
            </p:cNvSpPr>
            <p:nvPr/>
          </p:nvSpPr>
          <p:spPr bwMode="auto">
            <a:xfrm>
              <a:off x="2562" y="2677"/>
              <a:ext cx="144" cy="68"/>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5" name="Freeform 97"/>
            <p:cNvSpPr>
              <a:spLocks/>
            </p:cNvSpPr>
            <p:nvPr/>
          </p:nvSpPr>
          <p:spPr bwMode="auto">
            <a:xfrm>
              <a:off x="2271" y="2430"/>
              <a:ext cx="97" cy="67"/>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6" name="Freeform 98"/>
            <p:cNvSpPr>
              <a:spLocks/>
            </p:cNvSpPr>
            <p:nvPr/>
          </p:nvSpPr>
          <p:spPr bwMode="auto">
            <a:xfrm>
              <a:off x="2223" y="2295"/>
              <a:ext cx="113" cy="57"/>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7" name="Freeform 99"/>
            <p:cNvSpPr>
              <a:spLocks/>
            </p:cNvSpPr>
            <p:nvPr/>
          </p:nvSpPr>
          <p:spPr bwMode="auto">
            <a:xfrm>
              <a:off x="2336" y="2257"/>
              <a:ext cx="86" cy="4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8" name="Freeform 100"/>
            <p:cNvSpPr>
              <a:spLocks/>
            </p:cNvSpPr>
            <p:nvPr/>
          </p:nvSpPr>
          <p:spPr bwMode="auto">
            <a:xfrm>
              <a:off x="2080" y="2206"/>
              <a:ext cx="46" cy="33"/>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9" name="Freeform 101"/>
            <p:cNvSpPr>
              <a:spLocks/>
            </p:cNvSpPr>
            <p:nvPr/>
          </p:nvSpPr>
          <p:spPr bwMode="auto">
            <a:xfrm>
              <a:off x="2456" y="1805"/>
              <a:ext cx="234" cy="8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0" name="Freeform 102"/>
            <p:cNvSpPr>
              <a:spLocks/>
            </p:cNvSpPr>
            <p:nvPr/>
          </p:nvSpPr>
          <p:spPr bwMode="auto">
            <a:xfrm>
              <a:off x="3008" y="1817"/>
              <a:ext cx="32" cy="34"/>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1" name="Freeform 103"/>
            <p:cNvSpPr>
              <a:spLocks/>
            </p:cNvSpPr>
            <p:nvPr/>
          </p:nvSpPr>
          <p:spPr bwMode="auto">
            <a:xfrm>
              <a:off x="2997" y="1749"/>
              <a:ext cx="48" cy="16"/>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2" name="Freeform 104"/>
            <p:cNvSpPr>
              <a:spLocks/>
            </p:cNvSpPr>
            <p:nvPr/>
          </p:nvSpPr>
          <p:spPr bwMode="auto">
            <a:xfrm>
              <a:off x="2888" y="1817"/>
              <a:ext cx="65" cy="36"/>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3" name="Freeform 105"/>
            <p:cNvSpPr>
              <a:spLocks/>
            </p:cNvSpPr>
            <p:nvPr/>
          </p:nvSpPr>
          <p:spPr bwMode="auto">
            <a:xfrm>
              <a:off x="2456" y="1821"/>
              <a:ext cx="438" cy="178"/>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4" name="Freeform 106"/>
            <p:cNvSpPr>
              <a:spLocks/>
            </p:cNvSpPr>
            <p:nvPr/>
          </p:nvSpPr>
          <p:spPr bwMode="auto">
            <a:xfrm>
              <a:off x="2827" y="1791"/>
              <a:ext cx="22" cy="20"/>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5" name="Freeform 107"/>
            <p:cNvSpPr>
              <a:spLocks/>
            </p:cNvSpPr>
            <p:nvPr/>
          </p:nvSpPr>
          <p:spPr bwMode="auto">
            <a:xfrm>
              <a:off x="3247" y="2071"/>
              <a:ext cx="44" cy="30"/>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grpSp>
      <p:sp>
        <p:nvSpPr>
          <p:cNvPr id="631916" name="Text Box 108"/>
          <p:cNvSpPr txBox="1">
            <a:spLocks noChangeArrowheads="1"/>
          </p:cNvSpPr>
          <p:nvPr/>
        </p:nvSpPr>
        <p:spPr bwMode="auto">
          <a:xfrm>
            <a:off x="5076825" y="1485900"/>
            <a:ext cx="1800225" cy="366713"/>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Collaboration</a:t>
            </a:r>
          </a:p>
        </p:txBody>
      </p:sp>
      <p:sp>
        <p:nvSpPr>
          <p:cNvPr id="631917" name="Text Box 109"/>
          <p:cNvSpPr txBox="1">
            <a:spLocks noChangeArrowheads="1"/>
          </p:cNvSpPr>
          <p:nvPr/>
        </p:nvSpPr>
        <p:spPr bwMode="auto">
          <a:xfrm>
            <a:off x="4251325" y="3040063"/>
            <a:ext cx="654050" cy="885825"/>
          </a:xfrm>
          <a:prstGeom prst="rect">
            <a:avLst/>
          </a:prstGeom>
          <a:noFill/>
          <a:ln w="9525">
            <a:noFill/>
            <a:miter lim="800000"/>
            <a:headEnd/>
            <a:tailEnd/>
          </a:ln>
          <a:effectLst/>
        </p:spPr>
        <p:txBody>
          <a:bodyPr wrap="none">
            <a:spAutoFit/>
          </a:bodyPr>
          <a:lstStyle/>
          <a:p>
            <a:pPr algn="ctr" eaLnBrk="0" hangingPunct="0">
              <a:spcBef>
                <a:spcPct val="0"/>
              </a:spcBef>
              <a:buClrTx/>
              <a:buFontTx/>
              <a:buNone/>
            </a:pPr>
            <a:endParaRPr lang="fr-BE" sz="1600" b="1">
              <a:solidFill>
                <a:srgbClr val="CC0066"/>
              </a:solidFill>
            </a:endParaRPr>
          </a:p>
          <a:p>
            <a:pPr algn="ctr" eaLnBrk="0" hangingPunct="0">
              <a:spcBef>
                <a:spcPct val="0"/>
              </a:spcBef>
              <a:buClrTx/>
              <a:buFontTx/>
              <a:buNone/>
            </a:pPr>
            <a:endParaRPr lang="fr-BE" b="1">
              <a:solidFill>
                <a:srgbClr val="CC0066"/>
              </a:solidFill>
            </a:endParaRPr>
          </a:p>
          <a:p>
            <a:pPr algn="ctr" eaLnBrk="0" hangingPunct="0">
              <a:spcBef>
                <a:spcPct val="0"/>
              </a:spcBef>
              <a:buClrTx/>
              <a:buFontTx/>
              <a:buNone/>
            </a:pPr>
            <a:r>
              <a:rPr lang="fr-BE" b="1">
                <a:solidFill>
                  <a:srgbClr val="CC0066"/>
                </a:solidFill>
              </a:rPr>
              <a:t>Grid</a:t>
            </a:r>
            <a:endParaRPr lang="en-GB" b="1">
              <a:solidFill>
                <a:srgbClr val="CC0066"/>
              </a:solidFill>
            </a:endParaRPr>
          </a:p>
        </p:txBody>
      </p:sp>
      <p:sp>
        <p:nvSpPr>
          <p:cNvPr id="631918" name="Freeform 110"/>
          <p:cNvSpPr>
            <a:spLocks/>
          </p:cNvSpPr>
          <p:nvPr/>
        </p:nvSpPr>
        <p:spPr bwMode="auto">
          <a:xfrm>
            <a:off x="3348038" y="1773238"/>
            <a:ext cx="1439862" cy="1008062"/>
          </a:xfrm>
          <a:custGeom>
            <a:avLst/>
            <a:gdLst/>
            <a:ahLst/>
            <a:cxnLst>
              <a:cxn ang="0">
                <a:pos x="0" y="136"/>
              </a:cxn>
              <a:cxn ang="0">
                <a:pos x="363" y="0"/>
              </a:cxn>
              <a:cxn ang="0">
                <a:pos x="363" y="136"/>
              </a:cxn>
              <a:cxn ang="0">
                <a:pos x="771" y="45"/>
              </a:cxn>
              <a:cxn ang="0">
                <a:pos x="907" y="272"/>
              </a:cxn>
              <a:cxn ang="0">
                <a:pos x="408" y="454"/>
              </a:cxn>
              <a:cxn ang="0">
                <a:pos x="499" y="635"/>
              </a:cxn>
              <a:cxn ang="0">
                <a:pos x="272" y="363"/>
              </a:cxn>
              <a:cxn ang="0">
                <a:pos x="317" y="181"/>
              </a:cxn>
              <a:cxn ang="0">
                <a:pos x="0" y="136"/>
              </a:cxn>
            </a:cxnLst>
            <a:rect l="0" t="0" r="r" b="b"/>
            <a:pathLst>
              <a:path w="907" h="635">
                <a:moveTo>
                  <a:pt x="0" y="136"/>
                </a:moveTo>
                <a:lnTo>
                  <a:pt x="363" y="0"/>
                </a:lnTo>
                <a:lnTo>
                  <a:pt x="363" y="136"/>
                </a:lnTo>
                <a:lnTo>
                  <a:pt x="771" y="45"/>
                </a:lnTo>
                <a:lnTo>
                  <a:pt x="907" y="272"/>
                </a:lnTo>
                <a:lnTo>
                  <a:pt x="408" y="454"/>
                </a:lnTo>
                <a:lnTo>
                  <a:pt x="499" y="635"/>
                </a:lnTo>
                <a:lnTo>
                  <a:pt x="272" y="363"/>
                </a:lnTo>
                <a:lnTo>
                  <a:pt x="317" y="181"/>
                </a:lnTo>
                <a:lnTo>
                  <a:pt x="0" y="136"/>
                </a:lnTo>
                <a:close/>
              </a:path>
            </a:pathLst>
          </a:custGeom>
          <a:noFill/>
          <a:ln w="38100" cap="flat" cmpd="sng">
            <a:solidFill>
              <a:schemeClr val="bg2"/>
            </a:solidFill>
            <a:prstDash val="solid"/>
            <a:round/>
            <a:headEnd/>
            <a:tailEnd/>
          </a:ln>
          <a:effectLst/>
        </p:spPr>
        <p:txBody>
          <a:bodyPr wrap="none">
            <a:spAutoFit/>
          </a:bodyPr>
          <a:lstStyle/>
          <a:p>
            <a:endParaRPr lang="el-GR"/>
          </a:p>
        </p:txBody>
      </p:sp>
      <p:sp>
        <p:nvSpPr>
          <p:cNvPr id="631919" name="Freeform 111"/>
          <p:cNvSpPr>
            <a:spLocks/>
          </p:cNvSpPr>
          <p:nvPr/>
        </p:nvSpPr>
        <p:spPr bwMode="auto">
          <a:xfrm>
            <a:off x="3873500" y="1689100"/>
            <a:ext cx="1296988" cy="647700"/>
          </a:xfrm>
          <a:custGeom>
            <a:avLst/>
            <a:gdLst/>
            <a:ahLst/>
            <a:cxnLst>
              <a:cxn ang="0">
                <a:pos x="0" y="181"/>
              </a:cxn>
              <a:cxn ang="0">
                <a:pos x="181" y="0"/>
              </a:cxn>
              <a:cxn ang="0">
                <a:pos x="817" y="317"/>
              </a:cxn>
              <a:cxn ang="0">
                <a:pos x="272" y="272"/>
              </a:cxn>
              <a:cxn ang="0">
                <a:pos x="227" y="408"/>
              </a:cxn>
              <a:cxn ang="0">
                <a:pos x="45" y="317"/>
              </a:cxn>
              <a:cxn ang="0">
                <a:pos x="0" y="181"/>
              </a:cxn>
            </a:cxnLst>
            <a:rect l="0" t="0" r="r" b="b"/>
            <a:pathLst>
              <a:path w="817" h="408">
                <a:moveTo>
                  <a:pt x="0" y="181"/>
                </a:moveTo>
                <a:lnTo>
                  <a:pt x="181" y="0"/>
                </a:lnTo>
                <a:lnTo>
                  <a:pt x="817" y="317"/>
                </a:lnTo>
                <a:lnTo>
                  <a:pt x="272" y="272"/>
                </a:lnTo>
                <a:lnTo>
                  <a:pt x="227" y="408"/>
                </a:lnTo>
                <a:lnTo>
                  <a:pt x="45" y="317"/>
                </a:lnTo>
                <a:lnTo>
                  <a:pt x="0" y="181"/>
                </a:lnTo>
                <a:close/>
              </a:path>
            </a:pathLst>
          </a:custGeom>
          <a:noFill/>
          <a:ln w="38100" cap="flat" cmpd="sng">
            <a:solidFill>
              <a:srgbClr val="CC0000"/>
            </a:solidFill>
            <a:prstDash val="solid"/>
            <a:round/>
            <a:headEnd/>
            <a:tailEnd/>
          </a:ln>
          <a:effectLst/>
        </p:spPr>
        <p:txBody>
          <a:bodyPr wrap="none">
            <a:spAutoFit/>
          </a:bodyPr>
          <a:lstStyle/>
          <a:p>
            <a:endParaRPr lang="el-GR"/>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p:txBody>
          <a:bodyPr/>
          <a:lstStyle/>
          <a:p>
            <a:r>
              <a:rPr lang="en-US"/>
              <a:t>Registration to HellasGrid</a:t>
            </a:r>
            <a:endParaRPr lang="el-GR"/>
          </a:p>
        </p:txBody>
      </p:sp>
      <p:pic>
        <p:nvPicPr>
          <p:cNvPr id="640003" name="Picture 3"/>
          <p:cNvPicPr>
            <a:picLocks noChangeAspect="1" noChangeArrowheads="1"/>
          </p:cNvPicPr>
          <p:nvPr/>
        </p:nvPicPr>
        <p:blipFill>
          <a:blip r:embed="rId2" cstate="print"/>
          <a:srcRect/>
          <a:stretch>
            <a:fillRect/>
          </a:stretch>
        </p:blipFill>
        <p:spPr bwMode="auto">
          <a:xfrm>
            <a:off x="1128713" y="1543050"/>
            <a:ext cx="6953250" cy="4805363"/>
          </a:xfrm>
          <a:prstGeom prst="rect">
            <a:avLst/>
          </a:prstGeom>
          <a:noFill/>
        </p:spPr>
      </p:pic>
      <p:sp>
        <p:nvSpPr>
          <p:cNvPr id="640004" name="Text Box 4"/>
          <p:cNvSpPr txBox="1">
            <a:spLocks noChangeArrowheads="1"/>
          </p:cNvSpPr>
          <p:nvPr/>
        </p:nvSpPr>
        <p:spPr bwMode="auto">
          <a:xfrm>
            <a:off x="1314450" y="1023938"/>
            <a:ext cx="7270750" cy="396875"/>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US" sz="2000" b="1">
                <a:hlinkClick r:id="rId3"/>
              </a:rPr>
              <a:t>https://access.hellasgrid.gr/register/registration_form</a:t>
            </a:r>
            <a:r>
              <a:rPr lang="en-US" sz="2000" b="1"/>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p:txBody>
          <a:bodyPr/>
          <a:lstStyle/>
          <a:p>
            <a:r>
              <a:rPr lang="en-US" sz="2800"/>
              <a:t>Accounting statistics for the HellasGrid Infrastructure</a:t>
            </a:r>
            <a:endParaRPr lang="el-GR" sz="2800"/>
          </a:p>
        </p:txBody>
      </p:sp>
      <p:pic>
        <p:nvPicPr>
          <p:cNvPr id="637956" name="Picture 4" descr="accounting"/>
          <p:cNvPicPr>
            <a:picLocks noGrp="1" noChangeAspect="1" noChangeArrowheads="1"/>
          </p:cNvPicPr>
          <p:nvPr>
            <p:ph type="body" idx="1"/>
          </p:nvPr>
        </p:nvPicPr>
        <p:blipFill>
          <a:blip r:embed="rId2" cstate="print"/>
          <a:srcRect/>
          <a:stretch>
            <a:fillRect/>
          </a:stretch>
        </p:blipFill>
        <p:spPr>
          <a:xfrm>
            <a:off x="2605088" y="1054100"/>
            <a:ext cx="6148387" cy="5429250"/>
          </a:xfrm>
          <a:noFill/>
          <a:ln/>
        </p:spPr>
      </p:pic>
      <p:sp>
        <p:nvSpPr>
          <p:cNvPr id="637957" name="Text Box 5"/>
          <p:cNvSpPr txBox="1">
            <a:spLocks noChangeArrowheads="1"/>
          </p:cNvSpPr>
          <p:nvPr/>
        </p:nvSpPr>
        <p:spPr bwMode="auto">
          <a:xfrm>
            <a:off x="266700" y="1068388"/>
            <a:ext cx="4541838" cy="392112"/>
          </a:xfrm>
          <a:prstGeom prst="rect">
            <a:avLst/>
          </a:prstGeom>
          <a:solidFill>
            <a:srgbClr val="E3E2BB"/>
          </a:solid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n-US">
                <a:solidFill>
                  <a:schemeClr val="tx1"/>
                </a:solidFill>
                <a:hlinkClick r:id="rId3"/>
              </a:rPr>
              <a:t>http://hellasgrid-ui.ics.forth.gr/HG/</a:t>
            </a:r>
            <a:r>
              <a:rPr lang="en-US">
                <a:solidFill>
                  <a:schemeClr val="tx1"/>
                </a:solidFill>
              </a:rPr>
              <a:t> </a:t>
            </a:r>
            <a:endParaRPr lang="el-GR">
              <a:solidFill>
                <a:schemeClr val="tx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a:t>Q&amp;A</a:t>
            </a:r>
            <a:endParaRPr lang="el-GR"/>
          </a:p>
        </p:txBody>
      </p:sp>
      <p:pic>
        <p:nvPicPr>
          <p:cNvPr id="271363" name="Picture 3"/>
          <p:cNvPicPr>
            <a:picLocks noGrp="1" noChangeAspect="1" noChangeArrowheads="1"/>
          </p:cNvPicPr>
          <p:nvPr>
            <p:ph idx="1"/>
          </p:nvPr>
        </p:nvPicPr>
        <p:blipFill>
          <a:blip r:embed="rId3" cstate="print"/>
          <a:srcRect/>
          <a:stretch>
            <a:fillRect/>
          </a:stretch>
        </p:blipFill>
        <p:spPr>
          <a:xfrm>
            <a:off x="1668463" y="1535113"/>
            <a:ext cx="5832475" cy="4895850"/>
          </a:xfrm>
          <a:noFill/>
          <a:ln/>
        </p:spPr>
      </p:pic>
      <p:sp>
        <p:nvSpPr>
          <p:cNvPr id="271364" name="Text Box 4"/>
          <p:cNvSpPr txBox="1">
            <a:spLocks noChangeArrowheads="1"/>
          </p:cNvSpPr>
          <p:nvPr/>
        </p:nvSpPr>
        <p:spPr bwMode="auto">
          <a:xfrm>
            <a:off x="6138863" y="5394325"/>
            <a:ext cx="2481262" cy="396875"/>
          </a:xfrm>
          <a:prstGeom prst="rect">
            <a:avLst/>
          </a:prstGeom>
          <a:noFill/>
          <a:ln w="25400" algn="ctr">
            <a:noFill/>
            <a:miter lim="800000"/>
            <a:headEnd/>
            <a:tailEnd/>
          </a:ln>
          <a:effectLst/>
        </p:spPr>
        <p:txBody>
          <a:bodyPr lIns="90000" tIns="46800" rIns="90000" bIns="46800">
            <a:spAutoFit/>
          </a:bodyPr>
          <a:lstStyle/>
          <a:p>
            <a:pPr>
              <a:buFontTx/>
              <a:buNone/>
            </a:pPr>
            <a:r>
              <a:rPr lang="en-US" sz="2000" b="1">
                <a:solidFill>
                  <a:schemeClr val="hlink"/>
                </a:solidFill>
              </a:rPr>
              <a:t>Thank you!</a:t>
            </a:r>
            <a:endParaRPr lang="el-GR" sz="2000" b="1"/>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p:txBody>
          <a:bodyPr/>
          <a:lstStyle/>
          <a:p>
            <a:r>
              <a:rPr lang="el-GR"/>
              <a:t>Αναφορές</a:t>
            </a:r>
          </a:p>
        </p:txBody>
      </p:sp>
      <p:sp>
        <p:nvSpPr>
          <p:cNvPr id="665603" name="Rectangle 3"/>
          <p:cNvSpPr>
            <a:spLocks noGrp="1" noChangeArrowheads="1"/>
          </p:cNvSpPr>
          <p:nvPr>
            <p:ph type="body" idx="1"/>
          </p:nvPr>
        </p:nvSpPr>
        <p:spPr/>
        <p:txBody>
          <a:bodyPr/>
          <a:lstStyle/>
          <a:p>
            <a:pPr marL="457200" indent="-457200">
              <a:lnSpc>
                <a:spcPct val="80000"/>
              </a:lnSpc>
            </a:pPr>
            <a:r>
              <a:rPr lang="en-US" sz="1900">
                <a:sym typeface="Wingdings" pitchFamily="2" charset="2"/>
              </a:rPr>
              <a:t>Grid café:</a:t>
            </a:r>
            <a:br>
              <a:rPr lang="en-US" sz="1900">
                <a:sym typeface="Wingdings" pitchFamily="2" charset="2"/>
              </a:rPr>
            </a:br>
            <a:r>
              <a:rPr lang="en-US" sz="1900">
                <a:sym typeface="Wingdings" pitchFamily="2" charset="2"/>
              </a:rPr>
              <a:t>      </a:t>
            </a:r>
            <a:r>
              <a:rPr lang="en-US" sz="1900" b="0">
                <a:solidFill>
                  <a:srgbClr val="000099"/>
                </a:solidFill>
                <a:sym typeface="Wingdings" pitchFamily="2" charset="2"/>
                <a:hlinkClick r:id="rId2"/>
              </a:rPr>
              <a:t>http://gridcafe.web.cern.ch/gridcafe</a:t>
            </a:r>
            <a:endParaRPr lang="en-US" sz="1900" b="0">
              <a:solidFill>
                <a:srgbClr val="000099"/>
              </a:solidFill>
              <a:sym typeface="Wingdings" pitchFamily="2" charset="2"/>
            </a:endParaRPr>
          </a:p>
          <a:p>
            <a:pPr marL="457200" indent="-457200">
              <a:lnSpc>
                <a:spcPct val="80000"/>
              </a:lnSpc>
            </a:pPr>
            <a:r>
              <a:rPr lang="en-US" sz="1900">
                <a:sym typeface="Wingdings" pitchFamily="2" charset="2"/>
              </a:rPr>
              <a:t>Open Grid Forum:</a:t>
            </a:r>
          </a:p>
          <a:p>
            <a:pPr marL="800100" lvl="1" indent="-455613">
              <a:lnSpc>
                <a:spcPct val="80000"/>
              </a:lnSpc>
              <a:buFont typeface="Arial" charset="0"/>
              <a:buNone/>
            </a:pPr>
            <a:r>
              <a:rPr lang="en-US">
                <a:sym typeface="Wingdings" pitchFamily="2" charset="2"/>
              </a:rPr>
              <a:t>	</a:t>
            </a:r>
            <a:r>
              <a:rPr lang="el-GR">
                <a:sym typeface="Wingdings" pitchFamily="2" charset="2"/>
                <a:hlinkClick r:id="rId3"/>
              </a:rPr>
              <a:t>http://www.gridforum.org/</a:t>
            </a:r>
            <a:endParaRPr lang="en-US">
              <a:sym typeface="Wingdings" pitchFamily="2" charset="2"/>
            </a:endParaRPr>
          </a:p>
          <a:p>
            <a:pPr marL="457200" indent="-457200">
              <a:lnSpc>
                <a:spcPct val="80000"/>
              </a:lnSpc>
            </a:pPr>
            <a:r>
              <a:rPr lang="en-US" sz="1900">
                <a:sym typeface="Wingdings" pitchFamily="2" charset="2"/>
              </a:rPr>
              <a:t>HellasGrid Task Force</a:t>
            </a:r>
          </a:p>
          <a:p>
            <a:pPr marL="800100" lvl="1" indent="-455613">
              <a:lnSpc>
                <a:spcPct val="80000"/>
              </a:lnSpc>
              <a:buFont typeface="Arial" charset="0"/>
              <a:buNone/>
            </a:pPr>
            <a:r>
              <a:rPr lang="en-US" sz="1800">
                <a:sym typeface="Wingdings" pitchFamily="2" charset="2"/>
              </a:rPr>
              <a:t>	</a:t>
            </a:r>
            <a:r>
              <a:rPr lang="en-US" b="1">
                <a:sym typeface="Wingdings" pitchFamily="2" charset="2"/>
                <a:hlinkClick r:id="rId4"/>
              </a:rPr>
              <a:t>http://www.hellasgrid.gr/</a:t>
            </a:r>
            <a:r>
              <a:rPr lang="en-US" b="1">
                <a:sym typeface="Wingdings" pitchFamily="2" charset="2"/>
              </a:rPr>
              <a:t> </a:t>
            </a:r>
          </a:p>
          <a:p>
            <a:pPr marL="457200" indent="-457200">
              <a:lnSpc>
                <a:spcPct val="80000"/>
              </a:lnSpc>
            </a:pPr>
            <a:r>
              <a:rPr lang="en-US" sz="1900">
                <a:sym typeface="Wingdings" pitchFamily="2" charset="2"/>
              </a:rPr>
              <a:t>EGEE (Enabling Grids for E-science)</a:t>
            </a:r>
          </a:p>
          <a:p>
            <a:pPr marL="800100" lvl="1" indent="-455613">
              <a:lnSpc>
                <a:spcPct val="80000"/>
              </a:lnSpc>
              <a:buFont typeface="Arial" charset="0"/>
              <a:buNone/>
            </a:pPr>
            <a:r>
              <a:rPr lang="en-US" sz="1800">
                <a:sym typeface="Wingdings" pitchFamily="2" charset="2"/>
              </a:rPr>
              <a:t>	</a:t>
            </a:r>
            <a:r>
              <a:rPr lang="en-US" sz="2000" b="1">
                <a:sym typeface="Wingdings" pitchFamily="2" charset="2"/>
                <a:hlinkClick r:id="rId5"/>
              </a:rPr>
              <a:t>http://public.eu-egee.org/intro/</a:t>
            </a:r>
            <a:endParaRPr lang="en-US" sz="2000" b="1">
              <a:sym typeface="Wingdings" pitchFamily="2" charset="2"/>
            </a:endParaRPr>
          </a:p>
          <a:p>
            <a:pPr marL="457200" indent="-457200">
              <a:lnSpc>
                <a:spcPct val="80000"/>
              </a:lnSpc>
            </a:pPr>
            <a:r>
              <a:rPr lang="en-US" sz="2000"/>
              <a:t>The Globus Alliance</a:t>
            </a:r>
          </a:p>
          <a:p>
            <a:pPr marL="457200" indent="-457200">
              <a:lnSpc>
                <a:spcPct val="80000"/>
              </a:lnSpc>
              <a:buFontTx/>
              <a:buNone/>
            </a:pPr>
            <a:r>
              <a:rPr lang="en-US" sz="2000"/>
              <a:t>		</a:t>
            </a:r>
            <a:r>
              <a:rPr lang="el-GR" sz="2000" b="0">
                <a:hlinkClick r:id="rId6"/>
              </a:rPr>
              <a:t>http://www.globus.org/</a:t>
            </a:r>
            <a:endParaRPr lang="en-US" sz="2000" b="0"/>
          </a:p>
          <a:p>
            <a:pPr marL="457200" indent="-457200">
              <a:lnSpc>
                <a:spcPct val="80000"/>
              </a:lnSpc>
            </a:pPr>
            <a:r>
              <a:rPr lang="en-US" sz="2000"/>
              <a:t>Worldwide LHC Computing Grid</a:t>
            </a:r>
          </a:p>
          <a:p>
            <a:pPr marL="457200" indent="-457200">
              <a:lnSpc>
                <a:spcPct val="80000"/>
              </a:lnSpc>
              <a:buFontTx/>
              <a:buNone/>
            </a:pPr>
            <a:r>
              <a:rPr lang="en-US" sz="2000"/>
              <a:t>		</a:t>
            </a:r>
            <a:r>
              <a:rPr lang="el-GR" sz="2000" b="0">
                <a:hlinkClick r:id="rId7"/>
              </a:rPr>
              <a:t>http://goc.grid.sinica.edu.tw/seegridwiki/</a:t>
            </a:r>
            <a:endParaRPr lang="en-US" sz="2000" b="0"/>
          </a:p>
          <a:p>
            <a:pPr marL="457200" indent="-457200">
              <a:lnSpc>
                <a:spcPct val="80000"/>
              </a:lnSpc>
            </a:pPr>
            <a:r>
              <a:rPr lang="en-US" sz="2000"/>
              <a:t>Grid Operations Centre</a:t>
            </a:r>
          </a:p>
          <a:p>
            <a:pPr marL="457200" indent="-457200">
              <a:lnSpc>
                <a:spcPct val="80000"/>
              </a:lnSpc>
              <a:buFontTx/>
              <a:buNone/>
            </a:pPr>
            <a:r>
              <a:rPr lang="en-US" sz="2000" b="0"/>
              <a:t>		</a:t>
            </a:r>
            <a:r>
              <a:rPr lang="en-US" sz="2000" b="0">
                <a:hlinkClick r:id="rId8"/>
              </a:rPr>
              <a:t>http://goc.grid-support.ac.uk/gridsite/gocmain/</a:t>
            </a:r>
            <a:endParaRPr lang="en-US" sz="2000" b="0"/>
          </a:p>
          <a:p>
            <a:pPr marL="457200" indent="-457200">
              <a:lnSpc>
                <a:spcPct val="80000"/>
              </a:lnSpc>
            </a:pPr>
            <a:r>
              <a:rPr lang="en-US" sz="2000"/>
              <a:t>gLite UserGuide</a:t>
            </a:r>
          </a:p>
          <a:p>
            <a:pPr marL="457200" indent="-457200">
              <a:lnSpc>
                <a:spcPct val="80000"/>
              </a:lnSpc>
              <a:buFontTx/>
              <a:buNone/>
            </a:pPr>
            <a:r>
              <a:rPr lang="en-US" sz="2000"/>
              <a:t>		</a:t>
            </a:r>
            <a:r>
              <a:rPr lang="el-GR" sz="2000" b="0">
                <a:hlinkClick r:id="rId9"/>
              </a:rPr>
              <a:t>https://edms.cern.ch/file/722398//gLite-3-UserGuide.pdf</a:t>
            </a:r>
            <a:endParaRPr lang="en-US" sz="2000" b="0"/>
          </a:p>
          <a:p>
            <a:pPr marL="457200" indent="-457200">
              <a:lnSpc>
                <a:spcPct val="80000"/>
              </a:lnSpc>
              <a:buFontTx/>
              <a:buNone/>
            </a:pPr>
            <a:endParaRPr lang="en-US" sz="1600" b="0"/>
          </a:p>
          <a:p>
            <a:pPr marL="800100" lvl="1" indent="-455613">
              <a:lnSpc>
                <a:spcPct val="80000"/>
              </a:lnSpc>
              <a:buFont typeface="Wingdings" pitchFamily="2" charset="2"/>
              <a:buNone/>
            </a:pPr>
            <a:endParaRPr lang="en-US" sz="1400">
              <a:sym typeface="Wingdings" pitchFamily="2" charset="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
          <p:cNvSpPr>
            <a:spLocks noGrp="1" noChangeArrowheads="1"/>
          </p:cNvSpPr>
          <p:nvPr>
            <p:ph type="title"/>
          </p:nvPr>
        </p:nvSpPr>
        <p:spPr/>
        <p:txBody>
          <a:bodyPr/>
          <a:lstStyle/>
          <a:p>
            <a:r>
              <a:rPr lang="el-GR"/>
              <a:t>Χρήσιμα </a:t>
            </a:r>
            <a:r>
              <a:rPr lang="en-US"/>
              <a:t>web links</a:t>
            </a:r>
            <a:endParaRPr lang="el-GR"/>
          </a:p>
        </p:txBody>
      </p:sp>
      <p:sp>
        <p:nvSpPr>
          <p:cNvPr id="666627" name="Rectangle 3"/>
          <p:cNvSpPr>
            <a:spLocks noGrp="1" noChangeArrowheads="1"/>
          </p:cNvSpPr>
          <p:nvPr>
            <p:ph type="body" idx="1"/>
          </p:nvPr>
        </p:nvSpPr>
        <p:spPr/>
        <p:txBody>
          <a:bodyPr/>
          <a:lstStyle/>
          <a:p>
            <a:pPr>
              <a:lnSpc>
                <a:spcPct val="80000"/>
              </a:lnSpc>
            </a:pPr>
            <a:r>
              <a:rPr lang="en-US" sz="1800"/>
              <a:t>EGEE</a:t>
            </a:r>
          </a:p>
          <a:p>
            <a:pPr>
              <a:lnSpc>
                <a:spcPct val="80000"/>
              </a:lnSpc>
              <a:buFontTx/>
              <a:buNone/>
            </a:pPr>
            <a:r>
              <a:rPr lang="en-US" sz="1800"/>
              <a:t>		</a:t>
            </a:r>
            <a:r>
              <a:rPr lang="en-US" sz="1800" b="0">
                <a:hlinkClick r:id="rId3"/>
              </a:rPr>
              <a:t>http://www.eu-egee.org/</a:t>
            </a:r>
            <a:r>
              <a:rPr lang="en-US" sz="1800"/>
              <a:t> </a:t>
            </a:r>
          </a:p>
          <a:p>
            <a:pPr>
              <a:lnSpc>
                <a:spcPct val="80000"/>
              </a:lnSpc>
            </a:pPr>
            <a:r>
              <a:rPr lang="en-US" sz="1800"/>
              <a:t>EGEE – South East Europe</a:t>
            </a:r>
          </a:p>
          <a:p>
            <a:pPr>
              <a:lnSpc>
                <a:spcPct val="80000"/>
              </a:lnSpc>
              <a:buFontTx/>
              <a:buNone/>
            </a:pPr>
            <a:r>
              <a:rPr lang="en-US" sz="1800"/>
              <a:t>		</a:t>
            </a:r>
            <a:r>
              <a:rPr lang="en-US" sz="1800" b="0">
                <a:hlinkClick r:id="rId4"/>
              </a:rPr>
              <a:t>http://www.egee-see.org/</a:t>
            </a:r>
            <a:endParaRPr lang="en-US" sz="1800" b="0"/>
          </a:p>
          <a:p>
            <a:pPr>
              <a:lnSpc>
                <a:spcPct val="80000"/>
              </a:lnSpc>
            </a:pPr>
            <a:r>
              <a:rPr lang="en-US" sz="1800"/>
              <a:t>SEE-GRID</a:t>
            </a:r>
          </a:p>
          <a:p>
            <a:pPr>
              <a:lnSpc>
                <a:spcPct val="80000"/>
              </a:lnSpc>
              <a:buFontTx/>
              <a:buNone/>
            </a:pPr>
            <a:r>
              <a:rPr lang="en-US" sz="1800"/>
              <a:t>		</a:t>
            </a:r>
            <a:r>
              <a:rPr lang="en-US" sz="1800" b="0">
                <a:hlinkClick r:id="rId5"/>
              </a:rPr>
              <a:t>http://www.see-grid.org/</a:t>
            </a:r>
            <a:endParaRPr lang="en-US" sz="1800" b="0"/>
          </a:p>
          <a:p>
            <a:pPr>
              <a:lnSpc>
                <a:spcPct val="80000"/>
              </a:lnSpc>
            </a:pPr>
            <a:r>
              <a:rPr lang="en-GB" sz="1800">
                <a:effectLst>
                  <a:outerShdw blurRad="38100" dist="38100" dir="2700000" algn="tl">
                    <a:srgbClr val="C0C0C0"/>
                  </a:outerShdw>
                </a:effectLst>
              </a:rPr>
              <a:t>Hellas Grid Task Force</a:t>
            </a:r>
            <a:r>
              <a:rPr lang="en-GB" sz="1800"/>
              <a:t> </a:t>
            </a:r>
            <a:r>
              <a:rPr lang="el-GR" sz="1800"/>
              <a:t>	</a:t>
            </a:r>
            <a:endParaRPr lang="en-US" sz="1800"/>
          </a:p>
          <a:p>
            <a:pPr>
              <a:lnSpc>
                <a:spcPct val="80000"/>
              </a:lnSpc>
              <a:buFontTx/>
              <a:buNone/>
            </a:pPr>
            <a:r>
              <a:rPr lang="en-US" sz="1800"/>
              <a:t>		</a:t>
            </a:r>
            <a:r>
              <a:rPr lang="el-GR" sz="1800" b="0">
                <a:hlinkClick r:id="rId6"/>
              </a:rPr>
              <a:t>http://www.hellasgrid.gr/</a:t>
            </a:r>
            <a:endParaRPr lang="en-US" sz="1800" b="0"/>
          </a:p>
          <a:p>
            <a:pPr>
              <a:lnSpc>
                <a:spcPct val="80000"/>
              </a:lnSpc>
            </a:pPr>
            <a:r>
              <a:rPr lang="en-US" sz="1800">
                <a:effectLst>
                  <a:outerShdw blurRad="38100" dist="38100" dir="2700000" algn="tl">
                    <a:srgbClr val="C0C0C0"/>
                  </a:outerShdw>
                </a:effectLst>
              </a:rPr>
              <a:t>GRNET</a:t>
            </a:r>
          </a:p>
          <a:p>
            <a:pPr>
              <a:lnSpc>
                <a:spcPct val="80000"/>
              </a:lnSpc>
              <a:buFontTx/>
              <a:buNone/>
            </a:pPr>
            <a:r>
              <a:rPr lang="en-US" sz="1800" b="0"/>
              <a:t>		</a:t>
            </a:r>
            <a:r>
              <a:rPr lang="en-US" sz="1800" b="0">
                <a:hlinkClick r:id="rId7"/>
              </a:rPr>
              <a:t>http://www.grnet.gr/</a:t>
            </a:r>
            <a:r>
              <a:rPr lang="en-US" sz="1800" b="0"/>
              <a:t> </a:t>
            </a:r>
          </a:p>
          <a:p>
            <a:pPr>
              <a:lnSpc>
                <a:spcPct val="80000"/>
              </a:lnSpc>
            </a:pPr>
            <a:r>
              <a:rPr lang="en-US" sz="1800"/>
              <a:t>gLite</a:t>
            </a:r>
          </a:p>
          <a:p>
            <a:pPr>
              <a:lnSpc>
                <a:spcPct val="80000"/>
              </a:lnSpc>
              <a:buFontTx/>
              <a:buNone/>
            </a:pPr>
            <a:r>
              <a:rPr lang="en-US" sz="1800" b="0"/>
              <a:t>		</a:t>
            </a:r>
            <a:r>
              <a:rPr lang="en-US" sz="1800" b="0">
                <a:hlinkClick r:id="rId8"/>
              </a:rPr>
              <a:t>http://glite.web.cern.ch/glite</a:t>
            </a:r>
            <a:r>
              <a:rPr lang="en-US" sz="1800">
                <a:hlinkClick r:id="rId8"/>
              </a:rPr>
              <a:t>/</a:t>
            </a:r>
            <a:r>
              <a:rPr lang="en-US" sz="1800"/>
              <a:t> </a:t>
            </a:r>
          </a:p>
          <a:p>
            <a:pPr>
              <a:lnSpc>
                <a:spcPct val="80000"/>
              </a:lnSpc>
            </a:pPr>
            <a:r>
              <a:rPr lang="en-US" sz="1800"/>
              <a:t>SEE-GRID Wiki</a:t>
            </a:r>
          </a:p>
          <a:p>
            <a:pPr>
              <a:lnSpc>
                <a:spcPct val="80000"/>
              </a:lnSpc>
              <a:buFontTx/>
              <a:buNone/>
            </a:pPr>
            <a:r>
              <a:rPr lang="en-US" sz="1800"/>
              <a:t>		</a:t>
            </a:r>
            <a:r>
              <a:rPr lang="el-GR" sz="1800" b="0">
                <a:hlinkClick r:id="rId9"/>
              </a:rPr>
              <a:t>http://goc.grid.sinica.edu.tw/seegridwiki/</a:t>
            </a:r>
            <a:endParaRPr lang="en-US" sz="1800" b="0"/>
          </a:p>
          <a:p>
            <a:pPr>
              <a:lnSpc>
                <a:spcPct val="80000"/>
              </a:lnSpc>
            </a:pPr>
            <a:r>
              <a:rPr lang="en-US" sz="1800"/>
              <a:t>GOC Wiki</a:t>
            </a:r>
          </a:p>
          <a:p>
            <a:pPr>
              <a:lnSpc>
                <a:spcPct val="80000"/>
              </a:lnSpc>
              <a:buFontTx/>
              <a:buNone/>
            </a:pPr>
            <a:r>
              <a:rPr lang="en-US" sz="1800" b="0"/>
              <a:t>		</a:t>
            </a:r>
            <a:r>
              <a:rPr lang="en-US" sz="1800" b="0">
                <a:hlinkClick r:id="rId10"/>
              </a:rPr>
              <a:t>http://goc.grid.sinica.edu.tw/gocwiki/</a:t>
            </a:r>
            <a:endParaRPr lang="en-US" sz="1800" b="0"/>
          </a:p>
          <a:p>
            <a:pPr>
              <a:lnSpc>
                <a:spcPct val="80000"/>
              </a:lnSpc>
            </a:pPr>
            <a:r>
              <a:rPr lang="en-US" sz="1800"/>
              <a:t>SEEREN2</a:t>
            </a:r>
          </a:p>
          <a:p>
            <a:pPr>
              <a:lnSpc>
                <a:spcPct val="80000"/>
              </a:lnSpc>
              <a:buFontTx/>
              <a:buNone/>
            </a:pPr>
            <a:r>
              <a:rPr lang="en-US" sz="1800"/>
              <a:t>		</a:t>
            </a:r>
            <a:r>
              <a:rPr lang="en-US" sz="1800" b="0">
                <a:hlinkClick r:id="rId11"/>
              </a:rPr>
              <a:t>http://www.seeren.org/</a:t>
            </a:r>
            <a:r>
              <a:rPr lang="en-US" sz="1400" b="0"/>
              <a:t> </a:t>
            </a:r>
          </a:p>
          <a:p>
            <a:pPr>
              <a:lnSpc>
                <a:spcPct val="80000"/>
              </a:lnSpc>
            </a:pPr>
            <a:endParaRPr lang="el-GR" sz="1400" b="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p:txBody>
          <a:bodyPr/>
          <a:lstStyle/>
          <a:p>
            <a:r>
              <a:rPr lang="en-US"/>
              <a:t>Definition of Grid systems</a:t>
            </a:r>
            <a:endParaRPr lang="el-GR"/>
          </a:p>
        </p:txBody>
      </p:sp>
      <p:sp>
        <p:nvSpPr>
          <p:cNvPr id="537603" name="Rectangle 3"/>
          <p:cNvSpPr>
            <a:spLocks noGrp="1" noChangeArrowheads="1"/>
          </p:cNvSpPr>
          <p:nvPr>
            <p:ph type="body" idx="1"/>
          </p:nvPr>
        </p:nvSpPr>
        <p:spPr>
          <a:xfrm>
            <a:off x="323850" y="1196975"/>
            <a:ext cx="8610600" cy="5256213"/>
          </a:xfrm>
        </p:spPr>
        <p:txBody>
          <a:bodyPr/>
          <a:lstStyle/>
          <a:p>
            <a:pPr>
              <a:lnSpc>
                <a:spcPct val="90000"/>
              </a:lnSpc>
            </a:pPr>
            <a:r>
              <a:rPr lang="en-US"/>
              <a:t>Collection of geographically distributed heterogeneous resources</a:t>
            </a:r>
          </a:p>
          <a:p>
            <a:pPr>
              <a:lnSpc>
                <a:spcPct val="90000"/>
              </a:lnSpc>
              <a:buFontTx/>
              <a:buNone/>
            </a:pPr>
            <a:r>
              <a:rPr lang="en-US" sz="2000" b="0" i="1"/>
              <a:t>	“Most generalized, globalized form of distributed computing”</a:t>
            </a:r>
            <a:endParaRPr lang="el-GR" sz="2000" b="0" i="1"/>
          </a:p>
          <a:p>
            <a:pPr lvl="1">
              <a:lnSpc>
                <a:spcPct val="90000"/>
              </a:lnSpc>
            </a:pPr>
            <a:endParaRPr lang="el-GR" sz="1700"/>
          </a:p>
          <a:p>
            <a:pPr>
              <a:lnSpc>
                <a:spcPct val="90000"/>
              </a:lnSpc>
            </a:pPr>
            <a:r>
              <a:rPr lang="en-GB">
                <a:solidFill>
                  <a:schemeClr val="tx2"/>
                </a:solidFill>
              </a:rPr>
              <a:t>“</a:t>
            </a:r>
            <a:r>
              <a:rPr lang="en-GB" b="0">
                <a:solidFill>
                  <a:schemeClr val="tx2"/>
                </a:solidFill>
              </a:rPr>
              <a:t>An infrastructure that enables flexible, secure, coordinated</a:t>
            </a:r>
            <a:r>
              <a:rPr lang="en-GB">
                <a:solidFill>
                  <a:schemeClr val="tx2"/>
                </a:solidFill>
              </a:rPr>
              <a:t> </a:t>
            </a:r>
            <a:r>
              <a:rPr lang="en-GB" b="0">
                <a:solidFill>
                  <a:schemeClr val="tx2"/>
                </a:solidFill>
              </a:rPr>
              <a:t>resource sharing</a:t>
            </a:r>
            <a:r>
              <a:rPr lang="en-GB">
                <a:solidFill>
                  <a:schemeClr val="tx2"/>
                </a:solidFill>
              </a:rPr>
              <a:t> </a:t>
            </a:r>
            <a:r>
              <a:rPr lang="en-GB" b="0">
                <a:solidFill>
                  <a:schemeClr val="tx2"/>
                </a:solidFill>
              </a:rPr>
              <a:t>among</a:t>
            </a:r>
            <a:r>
              <a:rPr lang="en-GB">
                <a:solidFill>
                  <a:schemeClr val="tx2"/>
                </a:solidFill>
              </a:rPr>
              <a:t> </a:t>
            </a:r>
            <a:r>
              <a:rPr lang="en-GB" b="0">
                <a:solidFill>
                  <a:schemeClr val="tx2"/>
                </a:solidFill>
              </a:rPr>
              <a:t>dynamic</a:t>
            </a:r>
            <a:r>
              <a:rPr lang="en-GB">
                <a:solidFill>
                  <a:schemeClr val="tx2"/>
                </a:solidFill>
              </a:rPr>
              <a:t> </a:t>
            </a:r>
            <a:r>
              <a:rPr lang="en-GB" b="0">
                <a:solidFill>
                  <a:schemeClr val="tx2"/>
                </a:solidFill>
              </a:rPr>
              <a:t>collections of individuals, institutions and resources</a:t>
            </a:r>
            <a:r>
              <a:rPr lang="en-GB">
                <a:solidFill>
                  <a:schemeClr val="tx2"/>
                </a:solidFill>
              </a:rPr>
              <a:t>” </a:t>
            </a:r>
            <a:br>
              <a:rPr lang="en-GB">
                <a:solidFill>
                  <a:schemeClr val="tx2"/>
                </a:solidFill>
              </a:rPr>
            </a:br>
            <a:r>
              <a:rPr lang="en-GB" i="1"/>
              <a:t>Ian Foster and Carl Kesselman</a:t>
            </a:r>
          </a:p>
          <a:p>
            <a:pPr>
              <a:lnSpc>
                <a:spcPct val="90000"/>
              </a:lnSpc>
            </a:pPr>
            <a:endParaRPr lang="el-GR"/>
          </a:p>
          <a:p>
            <a:pPr>
              <a:lnSpc>
                <a:spcPct val="90000"/>
              </a:lnSpc>
            </a:pPr>
            <a:r>
              <a:rPr lang="en-US"/>
              <a:t>Offers access to a virtual and very powerful computing system</a:t>
            </a:r>
          </a:p>
          <a:p>
            <a:pPr>
              <a:lnSpc>
                <a:spcPct val="90000"/>
              </a:lnSpc>
            </a:pPr>
            <a:endParaRPr lang="el-GR"/>
          </a:p>
          <a:p>
            <a:pPr>
              <a:lnSpc>
                <a:spcPct val="90000"/>
              </a:lnSpc>
            </a:pPr>
            <a:r>
              <a:rPr lang="en-US"/>
              <a:t>A user does not care, in which resource his / her job / jobs is going to be executed</a:t>
            </a:r>
            <a:endParaRPr lang="el-GR"/>
          </a:p>
          <a:p>
            <a:pPr>
              <a:lnSpc>
                <a:spcPct val="90000"/>
              </a:lnSpc>
            </a:pPr>
            <a:endParaRPr lang="el-G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2" name="Rectangle 2"/>
          <p:cNvSpPr>
            <a:spLocks noGrp="1" noChangeArrowheads="1"/>
          </p:cNvSpPr>
          <p:nvPr>
            <p:ph type="title" idx="4294967295"/>
          </p:nvPr>
        </p:nvSpPr>
        <p:spPr/>
        <p:txBody>
          <a:bodyPr/>
          <a:lstStyle/>
          <a:p>
            <a:r>
              <a:rPr lang="en-GB"/>
              <a:t>Defining the Grid </a:t>
            </a:r>
          </a:p>
        </p:txBody>
      </p:sp>
      <p:sp>
        <p:nvSpPr>
          <p:cNvPr id="770053" name="Rectangle 3"/>
          <p:cNvSpPr>
            <a:spLocks noGrp="1" noChangeArrowheads="1"/>
          </p:cNvSpPr>
          <p:nvPr>
            <p:ph type="body" idx="4294967295"/>
          </p:nvPr>
        </p:nvSpPr>
        <p:spPr/>
        <p:txBody>
          <a:bodyPr/>
          <a:lstStyle/>
          <a:p>
            <a:endParaRPr lang="en-GB" sz="3600" b="0" dirty="0"/>
          </a:p>
          <a:p>
            <a:r>
              <a:rPr lang="en-GB" sz="3600" b="0" dirty="0"/>
              <a:t>A Grid is the combination </a:t>
            </a:r>
            <a:br>
              <a:rPr lang="en-GB" sz="3600" b="0" dirty="0"/>
            </a:br>
            <a:r>
              <a:rPr lang="en-GB" sz="3600" b="0" dirty="0"/>
              <a:t>of networked resources and the corresponding middleware, which provides services for the user. </a:t>
            </a:r>
            <a:endParaRPr lang="en-GB"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p:txBody>
          <a:bodyPr/>
          <a:lstStyle/>
          <a:p>
            <a:r>
              <a:rPr lang="en-US"/>
              <a:t>Resources</a:t>
            </a:r>
            <a:endParaRPr lang="el-GR"/>
          </a:p>
        </p:txBody>
      </p:sp>
      <p:sp>
        <p:nvSpPr>
          <p:cNvPr id="657411" name="Rectangle 3"/>
          <p:cNvSpPr>
            <a:spLocks noGrp="1" noChangeArrowheads="1"/>
          </p:cNvSpPr>
          <p:nvPr>
            <p:ph type="body" sz="half" idx="1"/>
          </p:nvPr>
        </p:nvSpPr>
        <p:spPr>
          <a:xfrm>
            <a:off x="285750" y="996950"/>
            <a:ext cx="5414963" cy="5429250"/>
          </a:xfrm>
        </p:spPr>
        <p:txBody>
          <a:bodyPr/>
          <a:lstStyle/>
          <a:p>
            <a:r>
              <a:rPr lang="en-US" sz="1800"/>
              <a:t>An entity that is going to be shared</a:t>
            </a:r>
          </a:p>
          <a:p>
            <a:endParaRPr lang="en-US" sz="900"/>
          </a:p>
          <a:p>
            <a:pPr>
              <a:buFontTx/>
              <a:buNone/>
            </a:pPr>
            <a:r>
              <a:rPr lang="en-US" sz="1800"/>
              <a:t>	such as:</a:t>
            </a:r>
            <a:endParaRPr lang="el-GR" sz="1800"/>
          </a:p>
          <a:p>
            <a:pPr>
              <a:buFontTx/>
              <a:buNone/>
            </a:pPr>
            <a:r>
              <a:rPr lang="en-US" sz="1800"/>
              <a:t>	</a:t>
            </a:r>
            <a:r>
              <a:rPr lang="en-US" sz="1800">
                <a:sym typeface="Wingdings 2" pitchFamily="18" charset="2"/>
              </a:rPr>
              <a:t> </a:t>
            </a:r>
            <a:r>
              <a:rPr lang="en-US" sz="1800"/>
              <a:t>computational units</a:t>
            </a:r>
          </a:p>
          <a:p>
            <a:pPr>
              <a:buFontTx/>
              <a:buNone/>
            </a:pPr>
            <a:r>
              <a:rPr lang="en-US" sz="1800">
                <a:sym typeface="Wingdings 2" pitchFamily="18" charset="2"/>
              </a:rPr>
              <a:t>	 </a:t>
            </a:r>
            <a:r>
              <a:rPr lang="en-US" sz="1800"/>
              <a:t>storage units</a:t>
            </a:r>
          </a:p>
          <a:p>
            <a:pPr>
              <a:buFontTx/>
              <a:buNone/>
            </a:pPr>
            <a:r>
              <a:rPr lang="en-US" sz="1800"/>
              <a:t>	</a:t>
            </a:r>
            <a:r>
              <a:rPr lang="en-US" sz="1800">
                <a:sym typeface="Wingdings 2" pitchFamily="18" charset="2"/>
              </a:rPr>
              <a:t></a:t>
            </a:r>
            <a:r>
              <a:rPr lang="en-US" sz="1800"/>
              <a:t> sensors</a:t>
            </a:r>
          </a:p>
          <a:p>
            <a:pPr>
              <a:buFontTx/>
              <a:buNone/>
            </a:pPr>
            <a:r>
              <a:rPr lang="en-US" sz="1800"/>
              <a:t>	</a:t>
            </a:r>
            <a:r>
              <a:rPr lang="en-US" sz="1800">
                <a:sym typeface="Wingdings 2" pitchFamily="18" charset="2"/>
              </a:rPr>
              <a:t> visualization tools</a:t>
            </a:r>
            <a:endParaRPr lang="el-GR" sz="1800"/>
          </a:p>
          <a:p>
            <a:pPr>
              <a:buFontTx/>
              <a:buNone/>
            </a:pPr>
            <a:r>
              <a:rPr lang="el-GR" sz="1800"/>
              <a:t>	</a:t>
            </a:r>
            <a:r>
              <a:rPr lang="en-US" sz="1800">
                <a:sym typeface="Wingdings 2" pitchFamily="18" charset="2"/>
              </a:rPr>
              <a:t></a:t>
            </a:r>
            <a:r>
              <a:rPr lang="el-GR" sz="1800"/>
              <a:t> </a:t>
            </a:r>
            <a:r>
              <a:rPr lang="en-US" sz="1800"/>
              <a:t>software</a:t>
            </a:r>
            <a:endParaRPr lang="el-GR" sz="1800"/>
          </a:p>
          <a:p>
            <a:pPr>
              <a:buFontTx/>
              <a:buNone/>
            </a:pPr>
            <a:endParaRPr lang="el-GR" sz="1800"/>
          </a:p>
          <a:p>
            <a:pPr>
              <a:buFontTx/>
              <a:buNone/>
            </a:pPr>
            <a:r>
              <a:rPr lang="el-GR" sz="2000"/>
              <a:t>	</a:t>
            </a:r>
          </a:p>
        </p:txBody>
      </p:sp>
      <p:grpSp>
        <p:nvGrpSpPr>
          <p:cNvPr id="657412" name="Group 4"/>
          <p:cNvGrpSpPr>
            <a:grpSpLocks/>
          </p:cNvGrpSpPr>
          <p:nvPr/>
        </p:nvGrpSpPr>
        <p:grpSpPr bwMode="auto">
          <a:xfrm>
            <a:off x="1331913" y="4483100"/>
            <a:ext cx="7056437" cy="1584325"/>
            <a:chOff x="3261" y="810"/>
            <a:chExt cx="2377" cy="720"/>
          </a:xfrm>
        </p:grpSpPr>
        <p:pic>
          <p:nvPicPr>
            <p:cNvPr id="657413" name="Picture 5"/>
            <p:cNvPicPr>
              <a:picLocks noChangeAspect="1" noChangeArrowheads="1"/>
            </p:cNvPicPr>
            <p:nvPr/>
          </p:nvPicPr>
          <p:blipFill>
            <a:blip r:embed="rId3" cstate="print"/>
            <a:srcRect/>
            <a:stretch>
              <a:fillRect/>
            </a:stretch>
          </p:blipFill>
          <p:spPr bwMode="auto">
            <a:xfrm>
              <a:off x="5031" y="810"/>
              <a:ext cx="608" cy="721"/>
            </a:xfrm>
            <a:prstGeom prst="rect">
              <a:avLst/>
            </a:prstGeom>
            <a:noFill/>
          </p:spPr>
        </p:pic>
        <p:pic>
          <p:nvPicPr>
            <p:cNvPr id="657414" name="Picture 6"/>
            <p:cNvPicPr>
              <a:picLocks noChangeAspect="1" noChangeArrowheads="1"/>
            </p:cNvPicPr>
            <p:nvPr/>
          </p:nvPicPr>
          <p:blipFill>
            <a:blip r:embed="rId4" cstate="print"/>
            <a:srcRect/>
            <a:stretch>
              <a:fillRect/>
            </a:stretch>
          </p:blipFill>
          <p:spPr bwMode="auto">
            <a:xfrm>
              <a:off x="3261" y="908"/>
              <a:ext cx="700" cy="580"/>
            </a:xfrm>
            <a:prstGeom prst="rect">
              <a:avLst/>
            </a:prstGeom>
            <a:noFill/>
          </p:spPr>
        </p:pic>
        <p:pic>
          <p:nvPicPr>
            <p:cNvPr id="657415" name="Picture 7"/>
            <p:cNvPicPr>
              <a:picLocks noChangeAspect="1" noChangeArrowheads="1"/>
            </p:cNvPicPr>
            <p:nvPr/>
          </p:nvPicPr>
          <p:blipFill>
            <a:blip r:embed="rId5" cstate="print"/>
            <a:srcRect/>
            <a:stretch>
              <a:fillRect/>
            </a:stretch>
          </p:blipFill>
          <p:spPr bwMode="auto">
            <a:xfrm>
              <a:off x="4091" y="957"/>
              <a:ext cx="838" cy="548"/>
            </a:xfrm>
            <a:prstGeom prst="rect">
              <a:avLst/>
            </a:prstGeom>
            <a:noFill/>
          </p:spPr>
        </p:pic>
      </p:grpSp>
      <p:pic>
        <p:nvPicPr>
          <p:cNvPr id="657416" name="Picture 8" descr="atlas"/>
          <p:cNvPicPr>
            <a:picLocks noGrp="1" noChangeAspect="1" noChangeArrowheads="1"/>
          </p:cNvPicPr>
          <p:nvPr>
            <p:ph sz="half" idx="4294967295"/>
          </p:nvPr>
        </p:nvPicPr>
        <p:blipFill>
          <a:blip r:embed="rId6" cstate="print"/>
          <a:srcRect/>
          <a:stretch>
            <a:fillRect/>
          </a:stretch>
        </p:blipFill>
        <p:spPr>
          <a:xfrm>
            <a:off x="4452938" y="3046413"/>
            <a:ext cx="1722437" cy="1592262"/>
          </a:xfrm>
          <a:noFill/>
          <a:ln/>
        </p:spPr>
      </p:pic>
      <p:pic>
        <p:nvPicPr>
          <p:cNvPr id="657417" name="Picture 9" descr="octopus_348"/>
          <p:cNvPicPr>
            <a:picLocks noGrp="1" noChangeAspect="1" noChangeArrowheads="1"/>
          </p:cNvPicPr>
          <p:nvPr>
            <p:ph sz="half" idx="2"/>
          </p:nvPr>
        </p:nvPicPr>
        <p:blipFill>
          <a:blip r:embed="rId7" cstate="print"/>
          <a:srcRect/>
          <a:stretch>
            <a:fillRect/>
          </a:stretch>
        </p:blipFill>
        <p:spPr>
          <a:xfrm>
            <a:off x="6965950" y="1155700"/>
            <a:ext cx="1792288" cy="2652713"/>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p:cNvSpPr>
            <a:spLocks noGrp="1" noChangeArrowheads="1"/>
          </p:cNvSpPr>
          <p:nvPr>
            <p:ph type="title"/>
          </p:nvPr>
        </p:nvSpPr>
        <p:spPr/>
        <p:txBody>
          <a:bodyPr/>
          <a:lstStyle/>
          <a:p>
            <a:r>
              <a:rPr lang="en-US"/>
              <a:t>Principles of grid</a:t>
            </a:r>
            <a:endParaRPr lang="el-GR"/>
          </a:p>
        </p:txBody>
      </p:sp>
      <p:sp>
        <p:nvSpPr>
          <p:cNvPr id="653315" name="Rectangle 3"/>
          <p:cNvSpPr>
            <a:spLocks noGrp="1" noChangeArrowheads="1"/>
          </p:cNvSpPr>
          <p:nvPr>
            <p:ph type="body" idx="1"/>
          </p:nvPr>
        </p:nvSpPr>
        <p:spPr/>
        <p:txBody>
          <a:bodyPr/>
          <a:lstStyle/>
          <a:p>
            <a:r>
              <a:rPr lang="en-US"/>
              <a:t>Resource sharing</a:t>
            </a:r>
          </a:p>
          <a:p>
            <a:pPr lvl="1"/>
            <a:r>
              <a:rPr lang="en-US"/>
              <a:t>Geographically distributed resources offer computational power, storage capacity and bandwidth to the users</a:t>
            </a:r>
          </a:p>
          <a:p>
            <a:pPr lvl="1"/>
            <a:endParaRPr lang="en-US"/>
          </a:p>
          <a:p>
            <a:r>
              <a:rPr lang="en-US"/>
              <a:t>Secure and reliable access</a:t>
            </a:r>
          </a:p>
          <a:p>
            <a:pPr lvl="1"/>
            <a:r>
              <a:rPr lang="en-US"/>
              <a:t>Authentication</a:t>
            </a:r>
          </a:p>
          <a:p>
            <a:pPr lvl="1"/>
            <a:r>
              <a:rPr lang="en-US"/>
              <a:t>Authorization</a:t>
            </a:r>
          </a:p>
          <a:p>
            <a:pPr lvl="1"/>
            <a:r>
              <a:rPr lang="en-US"/>
              <a:t>Access policy</a:t>
            </a:r>
          </a:p>
          <a:p>
            <a:pPr lvl="1"/>
            <a:endParaRPr lang="en-US"/>
          </a:p>
          <a:p>
            <a:r>
              <a:rPr lang="en-US"/>
              <a:t>Open standards</a:t>
            </a:r>
          </a:p>
          <a:p>
            <a:endParaRPr lang="en-US"/>
          </a:p>
          <a:p>
            <a:r>
              <a:rPr lang="en-US"/>
              <a:t>Co-operation among people belonging to different organizations, institutes, groups</a:t>
            </a:r>
          </a:p>
          <a:p>
            <a:pPr lvl="1"/>
            <a:endParaRPr lang="el-G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EGEE_Template</Template>
  <TotalTime>1880</TotalTime>
  <Words>2005</Words>
  <Application>Microsoft Office PowerPoint</Application>
  <PresentationFormat>Προβολή στην οθόνη (4:3)</PresentationFormat>
  <Paragraphs>530</Paragraphs>
  <Slides>54</Slides>
  <Notes>35</Notes>
  <HiddenSlides>1</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54</vt:i4>
      </vt:variant>
    </vt:vector>
  </HeadingPairs>
  <TitlesOfParts>
    <vt:vector size="57" baseType="lpstr">
      <vt:lpstr>EGEE_Template</vt:lpstr>
      <vt:lpstr>Photo Editor Photo</vt:lpstr>
      <vt:lpstr>Εικόνα bitmap</vt:lpstr>
      <vt:lpstr>Εισαγωγή  στo Grid,EGEE και το HellasGrid Introduction to Grid, EGEE and HellasGrid</vt:lpstr>
      <vt:lpstr>Contents</vt:lpstr>
      <vt:lpstr>Grid Technologies (Grids)</vt:lpstr>
      <vt:lpstr>What is the Grid?</vt:lpstr>
      <vt:lpstr>The Grid </vt:lpstr>
      <vt:lpstr>Definition of Grid systems</vt:lpstr>
      <vt:lpstr>Defining the Grid </vt:lpstr>
      <vt:lpstr>Resources</vt:lpstr>
      <vt:lpstr>Principles of grid</vt:lpstr>
      <vt:lpstr>Why is this  Hard or Different?</vt:lpstr>
      <vt:lpstr>Grid metaphorically …</vt:lpstr>
      <vt:lpstr>Grid middleware </vt:lpstr>
      <vt:lpstr>Grid Middleware</vt:lpstr>
      <vt:lpstr>Why now?</vt:lpstr>
      <vt:lpstr>E-science </vt:lpstr>
      <vt:lpstr>Why Grid?</vt:lpstr>
      <vt:lpstr>VO concept</vt:lpstr>
      <vt:lpstr>Virtual Organizations</vt:lpstr>
      <vt:lpstr>Virtual Organizations (VOs)</vt:lpstr>
      <vt:lpstr>Contents</vt:lpstr>
      <vt:lpstr>LHC Data Challenge</vt:lpstr>
      <vt:lpstr>Διαφάνεια 22</vt:lpstr>
      <vt:lpstr>LHC Computing Grid</vt:lpstr>
      <vt:lpstr>Some examples</vt:lpstr>
      <vt:lpstr>Some examples</vt:lpstr>
      <vt:lpstr>Some examples</vt:lpstr>
      <vt:lpstr>Contents</vt:lpstr>
      <vt:lpstr>From EGEE to ΕGEE III</vt:lpstr>
      <vt:lpstr>EGEE   Enabling Grids for E-Science</vt:lpstr>
      <vt:lpstr>Infrastructure of EGEE</vt:lpstr>
      <vt:lpstr>EGEE Mission</vt:lpstr>
      <vt:lpstr>Operations centres in EGEE</vt:lpstr>
      <vt:lpstr>What is happening now?</vt:lpstr>
      <vt:lpstr>gLite Lightweight Middleware for Grid Computing</vt:lpstr>
      <vt:lpstr>The European Network - GÉANT 2</vt:lpstr>
      <vt:lpstr>GÉANT 2</vt:lpstr>
      <vt:lpstr>Grid systems’ related software</vt:lpstr>
      <vt:lpstr>VOs software</vt:lpstr>
      <vt:lpstr>Infrastructure Sites </vt:lpstr>
      <vt:lpstr>GridICE Monitoring for SEE </vt:lpstr>
      <vt:lpstr>Contents</vt:lpstr>
      <vt:lpstr>HellasGrid Infrastructure, Phase Ι &amp; ΙΙ</vt:lpstr>
      <vt:lpstr>HellasGrid e-Infrastructure</vt:lpstr>
      <vt:lpstr>HellasGrid structure</vt:lpstr>
      <vt:lpstr>HellasGrid I Infrastructure, Isabella </vt:lpstr>
      <vt:lpstr>HellasGrid I, Isabella: Network</vt:lpstr>
      <vt:lpstr>HellasGrid I, Isabella: Storage</vt:lpstr>
      <vt:lpstr>Core Services (HG-01-GRNET)</vt:lpstr>
      <vt:lpstr>HellasGrid II Infrastructure </vt:lpstr>
      <vt:lpstr>Registration to HellasGrid</vt:lpstr>
      <vt:lpstr>Accounting statistics for the HellasGrid Infrastructure</vt:lpstr>
      <vt:lpstr>Q&amp;A</vt:lpstr>
      <vt:lpstr>Αναφορές</vt:lpstr>
      <vt:lpstr>Χρήσιμα web 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Εισαγωγή στις Τεχνολογίες Πλέγματος Introduction to Grid Technologies</dc:title>
  <dc:creator>ΑΣΙΚΗ ΑΘΑΝΑΣΙΑ</dc:creator>
  <cp:lastModifiedBy>user</cp:lastModifiedBy>
  <cp:revision>585</cp:revision>
  <dcterms:created xsi:type="dcterms:W3CDTF">2006-06-28T18:08:21Z</dcterms:created>
  <dcterms:modified xsi:type="dcterms:W3CDTF">2010-04-28T19:52:16Z</dcterms:modified>
</cp:coreProperties>
</file>