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diagrams/drawing5.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diagrams/layout4.xml" ContentType="application/vnd.openxmlformats-officedocument.drawingml.diagramLayout+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notesSlides/notesSlide8.xml" ContentType="application/vnd.openxmlformats-officedocument.presentationml.notesSlide+xml"/>
  <Override PartName="/ppt/diagrams/layout2.xml" ContentType="application/vnd.openxmlformats-officedocument.drawingml.diagramLayout+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diagrams/data5.xml" ContentType="application/vnd.openxmlformats-officedocument.drawingml.diagramData+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21.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52"/>
  </p:notesMasterIdLst>
  <p:handoutMasterIdLst>
    <p:handoutMasterId r:id="rId53"/>
  </p:handoutMasterIdLst>
  <p:sldIdLst>
    <p:sldId id="256" r:id="rId2"/>
    <p:sldId id="529" r:id="rId3"/>
    <p:sldId id="257" r:id="rId4"/>
    <p:sldId id="545" r:id="rId5"/>
    <p:sldId id="497" r:id="rId6"/>
    <p:sldId id="442" r:id="rId7"/>
    <p:sldId id="530" r:id="rId8"/>
    <p:sldId id="512" r:id="rId9"/>
    <p:sldId id="510" r:id="rId10"/>
    <p:sldId id="543" r:id="rId11"/>
    <p:sldId id="549" r:id="rId12"/>
    <p:sldId id="445" r:id="rId13"/>
    <p:sldId id="498" r:id="rId14"/>
    <p:sldId id="507" r:id="rId15"/>
    <p:sldId id="525" r:id="rId16"/>
    <p:sldId id="526" r:id="rId17"/>
    <p:sldId id="527" r:id="rId18"/>
    <p:sldId id="551" r:id="rId19"/>
    <p:sldId id="533" r:id="rId20"/>
    <p:sldId id="534" r:id="rId21"/>
    <p:sldId id="535" r:id="rId22"/>
    <p:sldId id="536" r:id="rId23"/>
    <p:sldId id="537" r:id="rId24"/>
    <p:sldId id="538" r:id="rId25"/>
    <p:sldId id="562" r:id="rId26"/>
    <p:sldId id="376" r:id="rId27"/>
    <p:sldId id="550" r:id="rId28"/>
    <p:sldId id="398" r:id="rId29"/>
    <p:sldId id="385" r:id="rId30"/>
    <p:sldId id="541" r:id="rId31"/>
    <p:sldId id="532" r:id="rId32"/>
    <p:sldId id="358" r:id="rId33"/>
    <p:sldId id="411" r:id="rId34"/>
    <p:sldId id="552" r:id="rId35"/>
    <p:sldId id="553" r:id="rId36"/>
    <p:sldId id="554" r:id="rId37"/>
    <p:sldId id="555" r:id="rId38"/>
    <p:sldId id="556" r:id="rId39"/>
    <p:sldId id="559" r:id="rId40"/>
    <p:sldId id="414" r:id="rId41"/>
    <p:sldId id="561" r:id="rId42"/>
    <p:sldId id="433" r:id="rId43"/>
    <p:sldId id="364" r:id="rId44"/>
    <p:sldId id="430" r:id="rId45"/>
    <p:sldId id="503" r:id="rId46"/>
    <p:sldId id="501" r:id="rId47"/>
    <p:sldId id="560" r:id="rId48"/>
    <p:sldId id="336" r:id="rId49"/>
    <p:sldId id="516" r:id="rId50"/>
    <p:sldId id="517" r:id="rId51"/>
  </p:sldIdLst>
  <p:sldSz cx="9144000" cy="6858000" type="screen4x3"/>
  <p:notesSz cx="6746875" cy="9867900"/>
  <p:defaultTextStyle>
    <a:defPPr>
      <a:defRPr lang="en-GB"/>
    </a:defPPr>
    <a:lvl1pPr algn="l" rtl="0" fontAlgn="base">
      <a:spcBef>
        <a:spcPct val="20000"/>
      </a:spcBef>
      <a:spcAft>
        <a:spcPct val="0"/>
      </a:spcAft>
      <a:buClr>
        <a:srgbClr val="FFCC66"/>
      </a:buClr>
      <a:buChar char="•"/>
      <a:defRPr kern="1200">
        <a:solidFill>
          <a:schemeClr val="accent2"/>
        </a:solidFill>
        <a:latin typeface="Arial" charset="0"/>
        <a:ea typeface="+mn-ea"/>
        <a:cs typeface="+mn-cs"/>
      </a:defRPr>
    </a:lvl1pPr>
    <a:lvl2pPr marL="457200" algn="l" rtl="0" fontAlgn="base">
      <a:spcBef>
        <a:spcPct val="20000"/>
      </a:spcBef>
      <a:spcAft>
        <a:spcPct val="0"/>
      </a:spcAft>
      <a:buClr>
        <a:srgbClr val="FFCC66"/>
      </a:buClr>
      <a:buChar char="•"/>
      <a:defRPr kern="1200">
        <a:solidFill>
          <a:schemeClr val="accent2"/>
        </a:solidFill>
        <a:latin typeface="Arial" charset="0"/>
        <a:ea typeface="+mn-ea"/>
        <a:cs typeface="+mn-cs"/>
      </a:defRPr>
    </a:lvl2pPr>
    <a:lvl3pPr marL="914400" algn="l" rtl="0" fontAlgn="base">
      <a:spcBef>
        <a:spcPct val="20000"/>
      </a:spcBef>
      <a:spcAft>
        <a:spcPct val="0"/>
      </a:spcAft>
      <a:buClr>
        <a:srgbClr val="FFCC66"/>
      </a:buClr>
      <a:buChar char="•"/>
      <a:defRPr kern="1200">
        <a:solidFill>
          <a:schemeClr val="accent2"/>
        </a:solidFill>
        <a:latin typeface="Arial" charset="0"/>
        <a:ea typeface="+mn-ea"/>
        <a:cs typeface="+mn-cs"/>
      </a:defRPr>
    </a:lvl3pPr>
    <a:lvl4pPr marL="1371600" algn="l" rtl="0" fontAlgn="base">
      <a:spcBef>
        <a:spcPct val="20000"/>
      </a:spcBef>
      <a:spcAft>
        <a:spcPct val="0"/>
      </a:spcAft>
      <a:buClr>
        <a:srgbClr val="FFCC66"/>
      </a:buClr>
      <a:buChar char="•"/>
      <a:defRPr kern="1200">
        <a:solidFill>
          <a:schemeClr val="accent2"/>
        </a:solidFill>
        <a:latin typeface="Arial" charset="0"/>
        <a:ea typeface="+mn-ea"/>
        <a:cs typeface="+mn-cs"/>
      </a:defRPr>
    </a:lvl4pPr>
    <a:lvl5pPr marL="1828800" algn="l" rtl="0" fontAlgn="base">
      <a:spcBef>
        <a:spcPct val="20000"/>
      </a:spcBef>
      <a:spcAft>
        <a:spcPct val="0"/>
      </a:spcAft>
      <a:buClr>
        <a:srgbClr val="FFCC66"/>
      </a:buClr>
      <a:buChar char="•"/>
      <a:defRPr kern="1200">
        <a:solidFill>
          <a:schemeClr val="accent2"/>
        </a:solidFill>
        <a:latin typeface="Arial" charset="0"/>
        <a:ea typeface="+mn-ea"/>
        <a:cs typeface="+mn-cs"/>
      </a:defRPr>
    </a:lvl5pPr>
    <a:lvl6pPr marL="2286000" algn="l" defTabSz="914400" rtl="0" eaLnBrk="1" latinLnBrk="0" hangingPunct="1">
      <a:defRPr kern="1200">
        <a:solidFill>
          <a:schemeClr val="accent2"/>
        </a:solidFill>
        <a:latin typeface="Arial" charset="0"/>
        <a:ea typeface="+mn-ea"/>
        <a:cs typeface="+mn-cs"/>
      </a:defRPr>
    </a:lvl6pPr>
    <a:lvl7pPr marL="2743200" algn="l" defTabSz="914400" rtl="0" eaLnBrk="1" latinLnBrk="0" hangingPunct="1">
      <a:defRPr kern="1200">
        <a:solidFill>
          <a:schemeClr val="accent2"/>
        </a:solidFill>
        <a:latin typeface="Arial" charset="0"/>
        <a:ea typeface="+mn-ea"/>
        <a:cs typeface="+mn-cs"/>
      </a:defRPr>
    </a:lvl7pPr>
    <a:lvl8pPr marL="3200400" algn="l" defTabSz="914400" rtl="0" eaLnBrk="1" latinLnBrk="0" hangingPunct="1">
      <a:defRPr kern="1200">
        <a:solidFill>
          <a:schemeClr val="accent2"/>
        </a:solidFill>
        <a:latin typeface="Arial" charset="0"/>
        <a:ea typeface="+mn-ea"/>
        <a:cs typeface="+mn-cs"/>
      </a:defRPr>
    </a:lvl8pPr>
    <a:lvl9pPr marL="3657600" algn="l" defTabSz="914400" rtl="0" eaLnBrk="1" latinLnBrk="0" hangingPunct="1">
      <a:defRPr kern="1200">
        <a:solidFill>
          <a:schemeClr val="accent2"/>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05BA9"/>
    <a:srgbClr val="E3E2BB"/>
    <a:srgbClr val="F1AF00"/>
    <a:srgbClr val="008080"/>
    <a:srgbClr val="FFFF99"/>
    <a:srgbClr val="66CCFF"/>
    <a:srgbClr val="DDDDDD"/>
    <a:srgbClr val="EAEAEA"/>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05" autoAdjust="0"/>
    <p:restoredTop sz="79301" autoAdjust="0"/>
  </p:normalViewPr>
  <p:slideViewPr>
    <p:cSldViewPr snapToGrid="0">
      <p:cViewPr varScale="1">
        <p:scale>
          <a:sx n="69" d="100"/>
          <a:sy n="69" d="100"/>
        </p:scale>
        <p:origin x="-156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4" d="100"/>
          <a:sy n="54" d="100"/>
        </p:scale>
        <p:origin x="-1302" y="-96"/>
      </p:cViewPr>
      <p:guideLst>
        <p:guide orient="horz" pos="3108"/>
        <p:guide pos="2125"/>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_rels/data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image" Target="../media/image6.jpeg"/><Relationship Id="rId5" Type="http://schemas.openxmlformats.org/officeDocument/2006/relationships/image" Target="../media/image10.gif"/><Relationship Id="rId4" Type="http://schemas.openxmlformats.org/officeDocument/2006/relationships/image" Target="../media/image9.jpeg"/></Relationships>
</file>

<file path=ppt/diagrams/_rels/data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image" Target="../media/image6.jpeg"/><Relationship Id="rId5" Type="http://schemas.openxmlformats.org/officeDocument/2006/relationships/image" Target="../media/image10.gif"/><Relationship Id="rId4" Type="http://schemas.openxmlformats.org/officeDocument/2006/relationships/image" Target="../media/image9.jpeg"/></Relationships>
</file>

<file path=ppt/diagrams/_rels/data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image" Target="../media/image6.jpeg"/><Relationship Id="rId5" Type="http://schemas.openxmlformats.org/officeDocument/2006/relationships/image" Target="../media/image10.gif"/><Relationship Id="rId4" Type="http://schemas.openxmlformats.org/officeDocument/2006/relationships/image" Target="../media/image9.jpeg"/></Relationships>
</file>

<file path=ppt/diagrams/_rels/data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image" Target="../media/image6.jpeg"/><Relationship Id="rId5" Type="http://schemas.openxmlformats.org/officeDocument/2006/relationships/image" Target="../media/image10.gif"/><Relationship Id="rId4" Type="http://schemas.openxmlformats.org/officeDocument/2006/relationships/image" Target="../media/image9.jpeg"/></Relationships>
</file>

<file path=ppt/diagrams/_rels/data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image" Target="../media/image6.jpeg"/><Relationship Id="rId5" Type="http://schemas.openxmlformats.org/officeDocument/2006/relationships/image" Target="../media/image10.gif"/><Relationship Id="rId4" Type="http://schemas.openxmlformats.org/officeDocument/2006/relationships/image" Target="../media/image9.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image" Target="../media/image6.jpeg"/><Relationship Id="rId5" Type="http://schemas.openxmlformats.org/officeDocument/2006/relationships/image" Target="../media/image10.gif"/><Relationship Id="rId4" Type="http://schemas.openxmlformats.org/officeDocument/2006/relationships/image" Target="../media/image9.jpeg"/></Relationships>
</file>

<file path=ppt/diagrams/_rels/drawing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image" Target="../media/image6.jpeg"/><Relationship Id="rId5" Type="http://schemas.openxmlformats.org/officeDocument/2006/relationships/image" Target="../media/image10.gif"/><Relationship Id="rId4" Type="http://schemas.openxmlformats.org/officeDocument/2006/relationships/image" Target="../media/image9.jpeg"/></Relationships>
</file>

<file path=ppt/diagrams/_rels/drawing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image" Target="../media/image6.jpeg"/><Relationship Id="rId5" Type="http://schemas.openxmlformats.org/officeDocument/2006/relationships/image" Target="../media/image10.gif"/><Relationship Id="rId4" Type="http://schemas.openxmlformats.org/officeDocument/2006/relationships/image" Target="../media/image9.jpeg"/></Relationships>
</file>

<file path=ppt/diagrams/_rels/drawing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image" Target="../media/image6.jpeg"/><Relationship Id="rId5" Type="http://schemas.openxmlformats.org/officeDocument/2006/relationships/image" Target="../media/image10.gif"/><Relationship Id="rId4" Type="http://schemas.openxmlformats.org/officeDocument/2006/relationships/image" Target="../media/image9.jpeg"/></Relationships>
</file>

<file path=ppt/diagrams/_rels/drawing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image" Target="../media/image6.jpeg"/><Relationship Id="rId5" Type="http://schemas.openxmlformats.org/officeDocument/2006/relationships/image" Target="../media/image10.gif"/><Relationship Id="rId4" Type="http://schemas.openxmlformats.org/officeDocument/2006/relationships/image" Target="../media/image9.jpeg"/></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1AF39EE-BAC1-417E-9483-EA2A4F55DBB7}" type="doc">
      <dgm:prSet loTypeId="urn:microsoft.com/office/officeart/2005/8/layout/pList1" loCatId="list" qsTypeId="urn:microsoft.com/office/officeart/2005/8/quickstyle/simple5" qsCatId="simple" csTypeId="urn:microsoft.com/office/officeart/2005/8/colors/colorful3" csCatId="colorful" phldr="1"/>
      <dgm:spPr/>
      <dgm:t>
        <a:bodyPr/>
        <a:lstStyle/>
        <a:p>
          <a:endParaRPr lang="el-GR"/>
        </a:p>
      </dgm:t>
    </dgm:pt>
    <dgm:pt modelId="{B65059A7-2F02-40F8-9878-5AD8E2BA8E28}">
      <dgm:prSet/>
      <dgm:spPr/>
      <dgm:t>
        <a:bodyPr/>
        <a:lstStyle/>
        <a:p>
          <a:pPr rtl="0"/>
          <a:r>
            <a:rPr lang="en-US" dirty="0" smtClean="0"/>
            <a:t>What is the Grid?</a:t>
          </a:r>
          <a:endParaRPr lang="el-GR" dirty="0"/>
        </a:p>
      </dgm:t>
    </dgm:pt>
    <dgm:pt modelId="{322B056E-6968-4A9E-AE11-E20212C91936}" type="parTrans" cxnId="{B3A14E3B-794E-42AD-B7EA-3D0D1692A87A}">
      <dgm:prSet/>
      <dgm:spPr/>
      <dgm:t>
        <a:bodyPr/>
        <a:lstStyle/>
        <a:p>
          <a:endParaRPr lang="el-GR"/>
        </a:p>
      </dgm:t>
    </dgm:pt>
    <dgm:pt modelId="{B68D34EA-1D8C-4F8F-BFCA-C3C64DC6A84C}" type="sibTrans" cxnId="{B3A14E3B-794E-42AD-B7EA-3D0D1692A87A}">
      <dgm:prSet/>
      <dgm:spPr/>
      <dgm:t>
        <a:bodyPr/>
        <a:lstStyle/>
        <a:p>
          <a:endParaRPr lang="el-GR"/>
        </a:p>
      </dgm:t>
    </dgm:pt>
    <dgm:pt modelId="{5AFBE525-A1B8-42A7-8B74-E8339470115A}">
      <dgm:prSet/>
      <dgm:spPr/>
      <dgm:t>
        <a:bodyPr/>
        <a:lstStyle/>
        <a:p>
          <a:pPr rtl="0"/>
          <a:r>
            <a:rPr lang="en-US" smtClean="0"/>
            <a:t>Grid paradigms</a:t>
          </a:r>
          <a:endParaRPr lang="el-GR" dirty="0"/>
        </a:p>
      </dgm:t>
    </dgm:pt>
    <dgm:pt modelId="{6B421F52-8923-4E31-83C7-7684E47E5ACE}" type="parTrans" cxnId="{EA5B8CED-4A67-44CC-AF97-94E4B2135E47}">
      <dgm:prSet/>
      <dgm:spPr/>
      <dgm:t>
        <a:bodyPr/>
        <a:lstStyle/>
        <a:p>
          <a:endParaRPr lang="el-GR"/>
        </a:p>
      </dgm:t>
    </dgm:pt>
    <dgm:pt modelId="{C71321A4-B084-4AA2-B0F0-F165FDBCD1B0}" type="sibTrans" cxnId="{EA5B8CED-4A67-44CC-AF97-94E4B2135E47}">
      <dgm:prSet/>
      <dgm:spPr/>
      <dgm:t>
        <a:bodyPr/>
        <a:lstStyle/>
        <a:p>
          <a:endParaRPr lang="el-GR"/>
        </a:p>
      </dgm:t>
    </dgm:pt>
    <dgm:pt modelId="{F6C41E19-C320-4E26-9634-EC1EDF68CB82}">
      <dgm:prSet/>
      <dgm:spPr/>
      <dgm:t>
        <a:bodyPr/>
        <a:lstStyle/>
        <a:p>
          <a:pPr rtl="0"/>
          <a:r>
            <a:rPr lang="en-US" dirty="0" smtClean="0"/>
            <a:t>Enabling Grid for E-</a:t>
          </a:r>
          <a:r>
            <a:rPr lang="en-US" dirty="0" err="1" smtClean="0"/>
            <a:t>sciencE</a:t>
          </a:r>
          <a:r>
            <a:rPr lang="en-US" dirty="0" smtClean="0"/>
            <a:t> (EGEE)</a:t>
          </a:r>
          <a:endParaRPr lang="el-GR" dirty="0"/>
        </a:p>
      </dgm:t>
    </dgm:pt>
    <dgm:pt modelId="{81B59AC3-4A6C-4FCA-9716-296E0AE15627}" type="parTrans" cxnId="{AEC9AD91-67A9-4F52-9B18-361F8B3F8F8D}">
      <dgm:prSet/>
      <dgm:spPr/>
      <dgm:t>
        <a:bodyPr/>
        <a:lstStyle/>
        <a:p>
          <a:endParaRPr lang="el-GR"/>
        </a:p>
      </dgm:t>
    </dgm:pt>
    <dgm:pt modelId="{D6949BBC-B1E3-4689-AEF4-109F1D43B428}" type="sibTrans" cxnId="{AEC9AD91-67A9-4F52-9B18-361F8B3F8F8D}">
      <dgm:prSet/>
      <dgm:spPr/>
      <dgm:t>
        <a:bodyPr/>
        <a:lstStyle/>
        <a:p>
          <a:endParaRPr lang="el-GR"/>
        </a:p>
      </dgm:t>
    </dgm:pt>
    <dgm:pt modelId="{9197B878-9FE9-472B-988A-EFCE1AD81A2B}">
      <dgm:prSet/>
      <dgm:spPr/>
      <dgm:t>
        <a:bodyPr/>
        <a:lstStyle/>
        <a:p>
          <a:pPr rtl="0"/>
          <a:r>
            <a:rPr lang="en-US" dirty="0" err="1" smtClean="0"/>
            <a:t>HellasGrid</a:t>
          </a:r>
          <a:r>
            <a:rPr lang="en-US" dirty="0" smtClean="0"/>
            <a:t> Taskforce</a:t>
          </a:r>
          <a:endParaRPr lang="el-GR" dirty="0"/>
        </a:p>
      </dgm:t>
    </dgm:pt>
    <dgm:pt modelId="{CD15762C-2EDD-4882-8A4D-1562CFBD55FB}" type="parTrans" cxnId="{E1F39ECF-F0AB-4771-AA3A-5E772F183930}">
      <dgm:prSet/>
      <dgm:spPr/>
      <dgm:t>
        <a:bodyPr/>
        <a:lstStyle/>
        <a:p>
          <a:endParaRPr lang="el-GR"/>
        </a:p>
      </dgm:t>
    </dgm:pt>
    <dgm:pt modelId="{577F89F6-822F-4EFA-B151-CA148900D051}" type="sibTrans" cxnId="{E1F39ECF-F0AB-4771-AA3A-5E772F183930}">
      <dgm:prSet/>
      <dgm:spPr/>
      <dgm:t>
        <a:bodyPr/>
        <a:lstStyle/>
        <a:p>
          <a:endParaRPr lang="el-GR"/>
        </a:p>
      </dgm:t>
    </dgm:pt>
    <dgm:pt modelId="{A01FC1B9-AA71-4EAA-8C15-1720CC8DD003}">
      <dgm:prSet/>
      <dgm:spPr/>
      <dgm:t>
        <a:bodyPr/>
        <a:lstStyle/>
        <a:p>
          <a:pPr rtl="0"/>
          <a:r>
            <a:rPr lang="en-US" smtClean="0"/>
            <a:t>gLite middleware</a:t>
          </a:r>
          <a:endParaRPr lang="el-GR" dirty="0"/>
        </a:p>
      </dgm:t>
    </dgm:pt>
    <dgm:pt modelId="{87CEAD90-AD23-4666-B5EE-FFF715014747}" type="parTrans" cxnId="{4E84556A-A986-4C0D-967F-4D290758F03E}">
      <dgm:prSet/>
      <dgm:spPr/>
      <dgm:t>
        <a:bodyPr/>
        <a:lstStyle/>
        <a:p>
          <a:endParaRPr lang="el-GR"/>
        </a:p>
      </dgm:t>
    </dgm:pt>
    <dgm:pt modelId="{180D30D1-F4C5-4C78-A74C-1D8012086619}" type="sibTrans" cxnId="{4E84556A-A986-4C0D-967F-4D290758F03E}">
      <dgm:prSet/>
      <dgm:spPr/>
      <dgm:t>
        <a:bodyPr/>
        <a:lstStyle/>
        <a:p>
          <a:endParaRPr lang="el-GR"/>
        </a:p>
      </dgm:t>
    </dgm:pt>
    <dgm:pt modelId="{02A9901D-9543-42F1-8039-DF0DE17052FD}" type="pres">
      <dgm:prSet presAssocID="{61AF39EE-BAC1-417E-9483-EA2A4F55DBB7}" presName="Name0" presStyleCnt="0">
        <dgm:presLayoutVars>
          <dgm:dir/>
          <dgm:resizeHandles val="exact"/>
        </dgm:presLayoutVars>
      </dgm:prSet>
      <dgm:spPr/>
      <dgm:t>
        <a:bodyPr/>
        <a:lstStyle/>
        <a:p>
          <a:endParaRPr lang="el-GR"/>
        </a:p>
      </dgm:t>
    </dgm:pt>
    <dgm:pt modelId="{40FAFFBD-4D20-4D26-9043-D3D61C047099}" type="pres">
      <dgm:prSet presAssocID="{B65059A7-2F02-40F8-9878-5AD8E2BA8E28}" presName="compNode" presStyleCnt="0"/>
      <dgm:spPr/>
      <dgm:t>
        <a:bodyPr/>
        <a:lstStyle/>
        <a:p>
          <a:endParaRPr lang="el-GR"/>
        </a:p>
      </dgm:t>
    </dgm:pt>
    <dgm:pt modelId="{22734370-3A9E-4ADA-AC77-4E10193D712F}" type="pres">
      <dgm:prSet presAssocID="{B65059A7-2F02-40F8-9878-5AD8E2BA8E28}" presName="pictRect" presStyleLbl="node1" presStyleIdx="0" presStyleCnt="5"/>
      <dgm:spPr>
        <a:blipFill rotWithShape="0">
          <a:blip xmlns:r="http://schemas.openxmlformats.org/officeDocument/2006/relationships" r:embed="rId1"/>
          <a:stretch>
            <a:fillRect/>
          </a:stretch>
        </a:blipFill>
      </dgm:spPr>
      <dgm:t>
        <a:bodyPr/>
        <a:lstStyle/>
        <a:p>
          <a:endParaRPr lang="el-GR"/>
        </a:p>
      </dgm:t>
    </dgm:pt>
    <dgm:pt modelId="{13FB9897-0D05-47BC-8E3A-90EF52B7D5DC}" type="pres">
      <dgm:prSet presAssocID="{B65059A7-2F02-40F8-9878-5AD8E2BA8E28}" presName="textRect" presStyleLbl="revTx" presStyleIdx="0" presStyleCnt="5">
        <dgm:presLayoutVars>
          <dgm:bulletEnabled val="1"/>
        </dgm:presLayoutVars>
      </dgm:prSet>
      <dgm:spPr/>
      <dgm:t>
        <a:bodyPr/>
        <a:lstStyle/>
        <a:p>
          <a:endParaRPr lang="el-GR"/>
        </a:p>
      </dgm:t>
    </dgm:pt>
    <dgm:pt modelId="{C720B75D-7A2F-4ED8-94CC-8C91D5B346FD}" type="pres">
      <dgm:prSet presAssocID="{B68D34EA-1D8C-4F8F-BFCA-C3C64DC6A84C}" presName="sibTrans" presStyleLbl="sibTrans2D1" presStyleIdx="0" presStyleCnt="0"/>
      <dgm:spPr/>
      <dgm:t>
        <a:bodyPr/>
        <a:lstStyle/>
        <a:p>
          <a:endParaRPr lang="el-GR"/>
        </a:p>
      </dgm:t>
    </dgm:pt>
    <dgm:pt modelId="{D3194C61-59E7-4517-926E-A69E210FE6EB}" type="pres">
      <dgm:prSet presAssocID="{5AFBE525-A1B8-42A7-8B74-E8339470115A}" presName="compNode" presStyleCnt="0"/>
      <dgm:spPr/>
      <dgm:t>
        <a:bodyPr/>
        <a:lstStyle/>
        <a:p>
          <a:endParaRPr lang="el-GR"/>
        </a:p>
      </dgm:t>
    </dgm:pt>
    <dgm:pt modelId="{EE910F37-D009-43DF-9577-9978DF4C0CE2}" type="pres">
      <dgm:prSet presAssocID="{5AFBE525-A1B8-42A7-8B74-E8339470115A}" presName="pictRect" presStyleLbl="node1" presStyleIdx="1" presStyleCnt="5"/>
      <dgm:spPr>
        <a:blipFill rotWithShape="0">
          <a:blip xmlns:r="http://schemas.openxmlformats.org/officeDocument/2006/relationships" r:embed="rId2"/>
          <a:stretch>
            <a:fillRect/>
          </a:stretch>
        </a:blipFill>
      </dgm:spPr>
      <dgm:t>
        <a:bodyPr/>
        <a:lstStyle/>
        <a:p>
          <a:endParaRPr lang="el-GR"/>
        </a:p>
      </dgm:t>
    </dgm:pt>
    <dgm:pt modelId="{3AF2E547-8658-4F2E-93AB-391AA771AFAE}" type="pres">
      <dgm:prSet presAssocID="{5AFBE525-A1B8-42A7-8B74-E8339470115A}" presName="textRect" presStyleLbl="revTx" presStyleIdx="1" presStyleCnt="5">
        <dgm:presLayoutVars>
          <dgm:bulletEnabled val="1"/>
        </dgm:presLayoutVars>
      </dgm:prSet>
      <dgm:spPr/>
      <dgm:t>
        <a:bodyPr/>
        <a:lstStyle/>
        <a:p>
          <a:endParaRPr lang="el-GR"/>
        </a:p>
      </dgm:t>
    </dgm:pt>
    <dgm:pt modelId="{ECDF0CD0-CC0B-4519-A799-209D456E7197}" type="pres">
      <dgm:prSet presAssocID="{C71321A4-B084-4AA2-B0F0-F165FDBCD1B0}" presName="sibTrans" presStyleLbl="sibTrans2D1" presStyleIdx="0" presStyleCnt="0"/>
      <dgm:spPr/>
      <dgm:t>
        <a:bodyPr/>
        <a:lstStyle/>
        <a:p>
          <a:endParaRPr lang="el-GR"/>
        </a:p>
      </dgm:t>
    </dgm:pt>
    <dgm:pt modelId="{819BE528-EBE7-4327-94AD-AE50B86EFE5C}" type="pres">
      <dgm:prSet presAssocID="{F6C41E19-C320-4E26-9634-EC1EDF68CB82}" presName="compNode" presStyleCnt="0"/>
      <dgm:spPr/>
      <dgm:t>
        <a:bodyPr/>
        <a:lstStyle/>
        <a:p>
          <a:endParaRPr lang="el-GR"/>
        </a:p>
      </dgm:t>
    </dgm:pt>
    <dgm:pt modelId="{26E321B9-B5CC-4EDC-A032-538D935DCB56}" type="pres">
      <dgm:prSet presAssocID="{F6C41E19-C320-4E26-9634-EC1EDF68CB82}" presName="pictRect" presStyleLbl="node1" presStyleIdx="2" presStyleCnt="5"/>
      <dgm:spPr>
        <a:blipFill rotWithShape="0">
          <a:blip xmlns:r="http://schemas.openxmlformats.org/officeDocument/2006/relationships" r:embed="rId3"/>
          <a:stretch>
            <a:fillRect/>
          </a:stretch>
        </a:blipFill>
      </dgm:spPr>
      <dgm:t>
        <a:bodyPr/>
        <a:lstStyle/>
        <a:p>
          <a:endParaRPr lang="el-GR"/>
        </a:p>
      </dgm:t>
    </dgm:pt>
    <dgm:pt modelId="{EF1C0091-DA24-47D8-8BCF-910596EB9C74}" type="pres">
      <dgm:prSet presAssocID="{F6C41E19-C320-4E26-9634-EC1EDF68CB82}" presName="textRect" presStyleLbl="revTx" presStyleIdx="2" presStyleCnt="5">
        <dgm:presLayoutVars>
          <dgm:bulletEnabled val="1"/>
        </dgm:presLayoutVars>
      </dgm:prSet>
      <dgm:spPr/>
      <dgm:t>
        <a:bodyPr/>
        <a:lstStyle/>
        <a:p>
          <a:endParaRPr lang="el-GR"/>
        </a:p>
      </dgm:t>
    </dgm:pt>
    <dgm:pt modelId="{76FF6472-129B-4A09-9896-9FC349F947FB}" type="pres">
      <dgm:prSet presAssocID="{D6949BBC-B1E3-4689-AEF4-109F1D43B428}" presName="sibTrans" presStyleLbl="sibTrans2D1" presStyleIdx="0" presStyleCnt="0"/>
      <dgm:spPr/>
      <dgm:t>
        <a:bodyPr/>
        <a:lstStyle/>
        <a:p>
          <a:endParaRPr lang="el-GR"/>
        </a:p>
      </dgm:t>
    </dgm:pt>
    <dgm:pt modelId="{EE39E351-8ECF-4C01-9A23-EB6AFD320A76}" type="pres">
      <dgm:prSet presAssocID="{A01FC1B9-AA71-4EAA-8C15-1720CC8DD003}" presName="compNode" presStyleCnt="0"/>
      <dgm:spPr/>
    </dgm:pt>
    <dgm:pt modelId="{E6998A2E-EFC6-4065-A23A-53176D9D119A}" type="pres">
      <dgm:prSet presAssocID="{A01FC1B9-AA71-4EAA-8C15-1720CC8DD003}" presName="pictRect" presStyleLbl="node1" presStyleIdx="3" presStyleCnt="5"/>
      <dgm:spPr>
        <a:blipFill rotWithShape="0">
          <a:blip xmlns:r="http://schemas.openxmlformats.org/officeDocument/2006/relationships" r:embed="rId4"/>
          <a:stretch>
            <a:fillRect/>
          </a:stretch>
        </a:blipFill>
      </dgm:spPr>
      <dgm:t>
        <a:bodyPr/>
        <a:lstStyle/>
        <a:p>
          <a:endParaRPr lang="el-GR"/>
        </a:p>
      </dgm:t>
    </dgm:pt>
    <dgm:pt modelId="{97DC2271-0BCA-4A43-9293-2AC4B00D6F8B}" type="pres">
      <dgm:prSet presAssocID="{A01FC1B9-AA71-4EAA-8C15-1720CC8DD003}" presName="textRect" presStyleLbl="revTx" presStyleIdx="3" presStyleCnt="5">
        <dgm:presLayoutVars>
          <dgm:bulletEnabled val="1"/>
        </dgm:presLayoutVars>
      </dgm:prSet>
      <dgm:spPr/>
      <dgm:t>
        <a:bodyPr/>
        <a:lstStyle/>
        <a:p>
          <a:endParaRPr lang="el-GR"/>
        </a:p>
      </dgm:t>
    </dgm:pt>
    <dgm:pt modelId="{52B36A63-9A4C-4A76-A600-0D8898D4E970}" type="pres">
      <dgm:prSet presAssocID="{180D30D1-F4C5-4C78-A74C-1D8012086619}" presName="sibTrans" presStyleLbl="sibTrans2D1" presStyleIdx="0" presStyleCnt="0"/>
      <dgm:spPr/>
      <dgm:t>
        <a:bodyPr/>
        <a:lstStyle/>
        <a:p>
          <a:endParaRPr lang="el-GR"/>
        </a:p>
      </dgm:t>
    </dgm:pt>
    <dgm:pt modelId="{1BE0821E-D942-4E7E-9EC3-0A5C11B8CC54}" type="pres">
      <dgm:prSet presAssocID="{9197B878-9FE9-472B-988A-EFCE1AD81A2B}" presName="compNode" presStyleCnt="0"/>
      <dgm:spPr/>
      <dgm:t>
        <a:bodyPr/>
        <a:lstStyle/>
        <a:p>
          <a:endParaRPr lang="el-GR"/>
        </a:p>
      </dgm:t>
    </dgm:pt>
    <dgm:pt modelId="{C76A2590-C705-4BF0-8C4C-FD1AF1F82F57}" type="pres">
      <dgm:prSet presAssocID="{9197B878-9FE9-472B-988A-EFCE1AD81A2B}" presName="pictRect" presStyleLbl="node1" presStyleIdx="4" presStyleCnt="5"/>
      <dgm:spPr>
        <a:blipFill rotWithShape="0">
          <a:blip xmlns:r="http://schemas.openxmlformats.org/officeDocument/2006/relationships" r:embed="rId5"/>
          <a:stretch>
            <a:fillRect/>
          </a:stretch>
        </a:blipFill>
      </dgm:spPr>
      <dgm:t>
        <a:bodyPr/>
        <a:lstStyle/>
        <a:p>
          <a:endParaRPr lang="el-GR"/>
        </a:p>
      </dgm:t>
    </dgm:pt>
    <dgm:pt modelId="{BDE889DC-3393-40DF-A4A0-06CBEDBABD20}" type="pres">
      <dgm:prSet presAssocID="{9197B878-9FE9-472B-988A-EFCE1AD81A2B}" presName="textRect" presStyleLbl="revTx" presStyleIdx="4" presStyleCnt="5">
        <dgm:presLayoutVars>
          <dgm:bulletEnabled val="1"/>
        </dgm:presLayoutVars>
      </dgm:prSet>
      <dgm:spPr/>
      <dgm:t>
        <a:bodyPr/>
        <a:lstStyle/>
        <a:p>
          <a:endParaRPr lang="el-GR"/>
        </a:p>
      </dgm:t>
    </dgm:pt>
  </dgm:ptLst>
  <dgm:cxnLst>
    <dgm:cxn modelId="{B3A14E3B-794E-42AD-B7EA-3D0D1692A87A}" srcId="{61AF39EE-BAC1-417E-9483-EA2A4F55DBB7}" destId="{B65059A7-2F02-40F8-9878-5AD8E2BA8E28}" srcOrd="0" destOrd="0" parTransId="{322B056E-6968-4A9E-AE11-E20212C91936}" sibTransId="{B68D34EA-1D8C-4F8F-BFCA-C3C64DC6A84C}"/>
    <dgm:cxn modelId="{E1F39ECF-F0AB-4771-AA3A-5E772F183930}" srcId="{61AF39EE-BAC1-417E-9483-EA2A4F55DBB7}" destId="{9197B878-9FE9-472B-988A-EFCE1AD81A2B}" srcOrd="4" destOrd="0" parTransId="{CD15762C-2EDD-4882-8A4D-1562CFBD55FB}" sibTransId="{577F89F6-822F-4EFA-B151-CA148900D051}"/>
    <dgm:cxn modelId="{654D6D88-9FAB-4739-B106-DE2046EDF96F}" type="presOf" srcId="{D6949BBC-B1E3-4689-AEF4-109F1D43B428}" destId="{76FF6472-129B-4A09-9896-9FC349F947FB}" srcOrd="0" destOrd="0" presId="urn:microsoft.com/office/officeart/2005/8/layout/pList1"/>
    <dgm:cxn modelId="{EA5B8CED-4A67-44CC-AF97-94E4B2135E47}" srcId="{61AF39EE-BAC1-417E-9483-EA2A4F55DBB7}" destId="{5AFBE525-A1B8-42A7-8B74-E8339470115A}" srcOrd="1" destOrd="0" parTransId="{6B421F52-8923-4E31-83C7-7684E47E5ACE}" sibTransId="{C71321A4-B084-4AA2-B0F0-F165FDBCD1B0}"/>
    <dgm:cxn modelId="{34E728C7-D4FF-46DC-ABC0-DDB4B0E07D48}" type="presOf" srcId="{5AFBE525-A1B8-42A7-8B74-E8339470115A}" destId="{3AF2E547-8658-4F2E-93AB-391AA771AFAE}" srcOrd="0" destOrd="0" presId="urn:microsoft.com/office/officeart/2005/8/layout/pList1"/>
    <dgm:cxn modelId="{F073F8C0-891C-4072-8022-2DB50B9E5DBE}" type="presOf" srcId="{180D30D1-F4C5-4C78-A74C-1D8012086619}" destId="{52B36A63-9A4C-4A76-A600-0D8898D4E970}" srcOrd="0" destOrd="0" presId="urn:microsoft.com/office/officeart/2005/8/layout/pList1"/>
    <dgm:cxn modelId="{A6DD85D2-E235-42C7-9057-87BAE0273BD3}" type="presOf" srcId="{A01FC1B9-AA71-4EAA-8C15-1720CC8DD003}" destId="{97DC2271-0BCA-4A43-9293-2AC4B00D6F8B}" srcOrd="0" destOrd="0" presId="urn:microsoft.com/office/officeart/2005/8/layout/pList1"/>
    <dgm:cxn modelId="{8A240661-9711-4B98-BE8F-118457BD320E}" type="presOf" srcId="{B68D34EA-1D8C-4F8F-BFCA-C3C64DC6A84C}" destId="{C720B75D-7A2F-4ED8-94CC-8C91D5B346FD}" srcOrd="0" destOrd="0" presId="urn:microsoft.com/office/officeart/2005/8/layout/pList1"/>
    <dgm:cxn modelId="{97C98DA2-C308-4A1E-9130-1AF07508F714}" type="presOf" srcId="{61AF39EE-BAC1-417E-9483-EA2A4F55DBB7}" destId="{02A9901D-9543-42F1-8039-DF0DE17052FD}" srcOrd="0" destOrd="0" presId="urn:microsoft.com/office/officeart/2005/8/layout/pList1"/>
    <dgm:cxn modelId="{4E84556A-A986-4C0D-967F-4D290758F03E}" srcId="{61AF39EE-BAC1-417E-9483-EA2A4F55DBB7}" destId="{A01FC1B9-AA71-4EAA-8C15-1720CC8DD003}" srcOrd="3" destOrd="0" parTransId="{87CEAD90-AD23-4666-B5EE-FFF715014747}" sibTransId="{180D30D1-F4C5-4C78-A74C-1D8012086619}"/>
    <dgm:cxn modelId="{F1D1DE21-7F6F-4C1B-8767-5110CFB52DEB}" type="presOf" srcId="{F6C41E19-C320-4E26-9634-EC1EDF68CB82}" destId="{EF1C0091-DA24-47D8-8BCF-910596EB9C74}" srcOrd="0" destOrd="0" presId="urn:microsoft.com/office/officeart/2005/8/layout/pList1"/>
    <dgm:cxn modelId="{2D90C3E0-38AF-4AB3-AE10-A9274068607A}" type="presOf" srcId="{C71321A4-B084-4AA2-B0F0-F165FDBCD1B0}" destId="{ECDF0CD0-CC0B-4519-A799-209D456E7197}" srcOrd="0" destOrd="0" presId="urn:microsoft.com/office/officeart/2005/8/layout/pList1"/>
    <dgm:cxn modelId="{AEC9AD91-67A9-4F52-9B18-361F8B3F8F8D}" srcId="{61AF39EE-BAC1-417E-9483-EA2A4F55DBB7}" destId="{F6C41E19-C320-4E26-9634-EC1EDF68CB82}" srcOrd="2" destOrd="0" parTransId="{81B59AC3-4A6C-4FCA-9716-296E0AE15627}" sibTransId="{D6949BBC-B1E3-4689-AEF4-109F1D43B428}"/>
    <dgm:cxn modelId="{EA7A8E8A-DF13-4A82-B87D-345480E712D0}" type="presOf" srcId="{B65059A7-2F02-40F8-9878-5AD8E2BA8E28}" destId="{13FB9897-0D05-47BC-8E3A-90EF52B7D5DC}" srcOrd="0" destOrd="0" presId="urn:microsoft.com/office/officeart/2005/8/layout/pList1"/>
    <dgm:cxn modelId="{71CAB1CE-DDF6-4D33-AF1E-6C88640D27B0}" type="presOf" srcId="{9197B878-9FE9-472B-988A-EFCE1AD81A2B}" destId="{BDE889DC-3393-40DF-A4A0-06CBEDBABD20}" srcOrd="0" destOrd="0" presId="urn:microsoft.com/office/officeart/2005/8/layout/pList1"/>
    <dgm:cxn modelId="{9D95B0E9-52FB-4E17-99E9-2D0CE4EBCE23}" type="presParOf" srcId="{02A9901D-9543-42F1-8039-DF0DE17052FD}" destId="{40FAFFBD-4D20-4D26-9043-D3D61C047099}" srcOrd="0" destOrd="0" presId="urn:microsoft.com/office/officeart/2005/8/layout/pList1"/>
    <dgm:cxn modelId="{B12F72DF-6CCA-4619-AA33-CA5AA8FEE3D6}" type="presParOf" srcId="{40FAFFBD-4D20-4D26-9043-D3D61C047099}" destId="{22734370-3A9E-4ADA-AC77-4E10193D712F}" srcOrd="0" destOrd="0" presId="urn:microsoft.com/office/officeart/2005/8/layout/pList1"/>
    <dgm:cxn modelId="{DC8A4101-7D80-4350-8988-DC516499F7BC}" type="presParOf" srcId="{40FAFFBD-4D20-4D26-9043-D3D61C047099}" destId="{13FB9897-0D05-47BC-8E3A-90EF52B7D5DC}" srcOrd="1" destOrd="0" presId="urn:microsoft.com/office/officeart/2005/8/layout/pList1"/>
    <dgm:cxn modelId="{DC4C32CD-E5A9-4068-AF38-B019082BEAE9}" type="presParOf" srcId="{02A9901D-9543-42F1-8039-DF0DE17052FD}" destId="{C720B75D-7A2F-4ED8-94CC-8C91D5B346FD}" srcOrd="1" destOrd="0" presId="urn:microsoft.com/office/officeart/2005/8/layout/pList1"/>
    <dgm:cxn modelId="{23927E27-CB41-4E77-83BC-96531347F248}" type="presParOf" srcId="{02A9901D-9543-42F1-8039-DF0DE17052FD}" destId="{D3194C61-59E7-4517-926E-A69E210FE6EB}" srcOrd="2" destOrd="0" presId="urn:microsoft.com/office/officeart/2005/8/layout/pList1"/>
    <dgm:cxn modelId="{95AEB16B-CDC4-4771-AC81-17DB4363E577}" type="presParOf" srcId="{D3194C61-59E7-4517-926E-A69E210FE6EB}" destId="{EE910F37-D009-43DF-9577-9978DF4C0CE2}" srcOrd="0" destOrd="0" presId="urn:microsoft.com/office/officeart/2005/8/layout/pList1"/>
    <dgm:cxn modelId="{76F58649-F197-4688-9DAC-8C3833B89B35}" type="presParOf" srcId="{D3194C61-59E7-4517-926E-A69E210FE6EB}" destId="{3AF2E547-8658-4F2E-93AB-391AA771AFAE}" srcOrd="1" destOrd="0" presId="urn:microsoft.com/office/officeart/2005/8/layout/pList1"/>
    <dgm:cxn modelId="{C8CB2EF7-90AC-4E30-B551-12FEC8357574}" type="presParOf" srcId="{02A9901D-9543-42F1-8039-DF0DE17052FD}" destId="{ECDF0CD0-CC0B-4519-A799-209D456E7197}" srcOrd="3" destOrd="0" presId="urn:microsoft.com/office/officeart/2005/8/layout/pList1"/>
    <dgm:cxn modelId="{EFE9DF2A-F75B-4822-8C76-814CA53BDED6}" type="presParOf" srcId="{02A9901D-9543-42F1-8039-DF0DE17052FD}" destId="{819BE528-EBE7-4327-94AD-AE50B86EFE5C}" srcOrd="4" destOrd="0" presId="urn:microsoft.com/office/officeart/2005/8/layout/pList1"/>
    <dgm:cxn modelId="{3E927C87-5EA3-4982-8F6C-E5E32B466956}" type="presParOf" srcId="{819BE528-EBE7-4327-94AD-AE50B86EFE5C}" destId="{26E321B9-B5CC-4EDC-A032-538D935DCB56}" srcOrd="0" destOrd="0" presId="urn:microsoft.com/office/officeart/2005/8/layout/pList1"/>
    <dgm:cxn modelId="{667D2682-7422-420A-985B-FE07D80AF8D2}" type="presParOf" srcId="{819BE528-EBE7-4327-94AD-AE50B86EFE5C}" destId="{EF1C0091-DA24-47D8-8BCF-910596EB9C74}" srcOrd="1" destOrd="0" presId="urn:microsoft.com/office/officeart/2005/8/layout/pList1"/>
    <dgm:cxn modelId="{281D6699-DCC0-4402-947B-2AB7D718F957}" type="presParOf" srcId="{02A9901D-9543-42F1-8039-DF0DE17052FD}" destId="{76FF6472-129B-4A09-9896-9FC349F947FB}" srcOrd="5" destOrd="0" presId="urn:microsoft.com/office/officeart/2005/8/layout/pList1"/>
    <dgm:cxn modelId="{82F59B17-4DA0-4F9A-9D91-1B2072DBE361}" type="presParOf" srcId="{02A9901D-9543-42F1-8039-DF0DE17052FD}" destId="{EE39E351-8ECF-4C01-9A23-EB6AFD320A76}" srcOrd="6" destOrd="0" presId="urn:microsoft.com/office/officeart/2005/8/layout/pList1"/>
    <dgm:cxn modelId="{C76A674C-7B3F-4D21-8031-93400EEDCE6B}" type="presParOf" srcId="{EE39E351-8ECF-4C01-9A23-EB6AFD320A76}" destId="{E6998A2E-EFC6-4065-A23A-53176D9D119A}" srcOrd="0" destOrd="0" presId="urn:microsoft.com/office/officeart/2005/8/layout/pList1"/>
    <dgm:cxn modelId="{74F3D794-9CCD-4EE8-A11E-496EBCBFBBC6}" type="presParOf" srcId="{EE39E351-8ECF-4C01-9A23-EB6AFD320A76}" destId="{97DC2271-0BCA-4A43-9293-2AC4B00D6F8B}" srcOrd="1" destOrd="0" presId="urn:microsoft.com/office/officeart/2005/8/layout/pList1"/>
    <dgm:cxn modelId="{037DE8C6-53E3-4CF1-93AB-55F450D3B3AA}" type="presParOf" srcId="{02A9901D-9543-42F1-8039-DF0DE17052FD}" destId="{52B36A63-9A4C-4A76-A600-0D8898D4E970}" srcOrd="7" destOrd="0" presId="urn:microsoft.com/office/officeart/2005/8/layout/pList1"/>
    <dgm:cxn modelId="{0FF8FA4A-AC46-493D-A69E-7837CE9E44E3}" type="presParOf" srcId="{02A9901D-9543-42F1-8039-DF0DE17052FD}" destId="{1BE0821E-D942-4E7E-9EC3-0A5C11B8CC54}" srcOrd="8" destOrd="0" presId="urn:microsoft.com/office/officeart/2005/8/layout/pList1"/>
    <dgm:cxn modelId="{C4EF7E1D-2778-4665-91EF-0FBDD450315F}" type="presParOf" srcId="{1BE0821E-D942-4E7E-9EC3-0A5C11B8CC54}" destId="{C76A2590-C705-4BF0-8C4C-FD1AF1F82F57}" srcOrd="0" destOrd="0" presId="urn:microsoft.com/office/officeart/2005/8/layout/pList1"/>
    <dgm:cxn modelId="{576B0FEC-557A-4356-BE8F-9A0EB7AE3F42}" type="presParOf" srcId="{1BE0821E-D942-4E7E-9EC3-0A5C11B8CC54}" destId="{BDE889DC-3393-40DF-A4A0-06CBEDBABD20}" srcOrd="1" destOrd="0" presId="urn:microsoft.com/office/officeart/2005/8/layout/p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1AF39EE-BAC1-417E-9483-EA2A4F55DBB7}" type="doc">
      <dgm:prSet loTypeId="urn:microsoft.com/office/officeart/2005/8/layout/pList1" loCatId="list" qsTypeId="urn:microsoft.com/office/officeart/2005/8/quickstyle/simple5" qsCatId="simple" csTypeId="urn:microsoft.com/office/officeart/2005/8/colors/colorful3" csCatId="colorful" phldr="1"/>
      <dgm:spPr/>
      <dgm:t>
        <a:bodyPr/>
        <a:lstStyle/>
        <a:p>
          <a:endParaRPr lang="el-GR"/>
        </a:p>
      </dgm:t>
    </dgm:pt>
    <dgm:pt modelId="{B65059A7-2F02-40F8-9878-5AD8E2BA8E28}">
      <dgm:prSet/>
      <dgm:spPr/>
      <dgm:t>
        <a:bodyPr/>
        <a:lstStyle/>
        <a:p>
          <a:pPr rtl="0"/>
          <a:r>
            <a:rPr lang="en-US" dirty="0" smtClean="0"/>
            <a:t>What is the Grid?</a:t>
          </a:r>
          <a:endParaRPr lang="el-GR" dirty="0"/>
        </a:p>
      </dgm:t>
    </dgm:pt>
    <dgm:pt modelId="{322B056E-6968-4A9E-AE11-E20212C91936}" type="parTrans" cxnId="{B3A14E3B-794E-42AD-B7EA-3D0D1692A87A}">
      <dgm:prSet/>
      <dgm:spPr/>
      <dgm:t>
        <a:bodyPr/>
        <a:lstStyle/>
        <a:p>
          <a:endParaRPr lang="el-GR"/>
        </a:p>
      </dgm:t>
    </dgm:pt>
    <dgm:pt modelId="{B68D34EA-1D8C-4F8F-BFCA-C3C64DC6A84C}" type="sibTrans" cxnId="{B3A14E3B-794E-42AD-B7EA-3D0D1692A87A}">
      <dgm:prSet/>
      <dgm:spPr/>
      <dgm:t>
        <a:bodyPr/>
        <a:lstStyle/>
        <a:p>
          <a:endParaRPr lang="el-GR"/>
        </a:p>
      </dgm:t>
    </dgm:pt>
    <dgm:pt modelId="{5AFBE525-A1B8-42A7-8B74-E8339470115A}">
      <dgm:prSet/>
      <dgm:spPr/>
      <dgm:t>
        <a:bodyPr/>
        <a:lstStyle/>
        <a:p>
          <a:pPr rtl="0"/>
          <a:r>
            <a:rPr lang="en-US" dirty="0" smtClean="0"/>
            <a:t>Grid paradigms</a:t>
          </a:r>
          <a:endParaRPr lang="el-GR" dirty="0"/>
        </a:p>
      </dgm:t>
    </dgm:pt>
    <dgm:pt modelId="{6B421F52-8923-4E31-83C7-7684E47E5ACE}" type="parTrans" cxnId="{EA5B8CED-4A67-44CC-AF97-94E4B2135E47}">
      <dgm:prSet/>
      <dgm:spPr/>
      <dgm:t>
        <a:bodyPr/>
        <a:lstStyle/>
        <a:p>
          <a:endParaRPr lang="el-GR"/>
        </a:p>
      </dgm:t>
    </dgm:pt>
    <dgm:pt modelId="{C71321A4-B084-4AA2-B0F0-F165FDBCD1B0}" type="sibTrans" cxnId="{EA5B8CED-4A67-44CC-AF97-94E4B2135E47}">
      <dgm:prSet/>
      <dgm:spPr/>
      <dgm:t>
        <a:bodyPr/>
        <a:lstStyle/>
        <a:p>
          <a:endParaRPr lang="el-GR"/>
        </a:p>
      </dgm:t>
    </dgm:pt>
    <dgm:pt modelId="{F6C41E19-C320-4E26-9634-EC1EDF68CB82}">
      <dgm:prSet/>
      <dgm:spPr/>
      <dgm:t>
        <a:bodyPr/>
        <a:lstStyle/>
        <a:p>
          <a:pPr rtl="0"/>
          <a:r>
            <a:rPr lang="en-US" dirty="0" smtClean="0"/>
            <a:t>Enabling Grid for E-</a:t>
          </a:r>
          <a:r>
            <a:rPr lang="en-US" dirty="0" err="1" smtClean="0"/>
            <a:t>sciencE</a:t>
          </a:r>
          <a:r>
            <a:rPr lang="en-US" dirty="0" smtClean="0"/>
            <a:t> (EGEE)</a:t>
          </a:r>
          <a:endParaRPr lang="el-GR" dirty="0"/>
        </a:p>
      </dgm:t>
    </dgm:pt>
    <dgm:pt modelId="{81B59AC3-4A6C-4FCA-9716-296E0AE15627}" type="parTrans" cxnId="{AEC9AD91-67A9-4F52-9B18-361F8B3F8F8D}">
      <dgm:prSet/>
      <dgm:spPr/>
      <dgm:t>
        <a:bodyPr/>
        <a:lstStyle/>
        <a:p>
          <a:endParaRPr lang="el-GR"/>
        </a:p>
      </dgm:t>
    </dgm:pt>
    <dgm:pt modelId="{D6949BBC-B1E3-4689-AEF4-109F1D43B428}" type="sibTrans" cxnId="{AEC9AD91-67A9-4F52-9B18-361F8B3F8F8D}">
      <dgm:prSet/>
      <dgm:spPr/>
      <dgm:t>
        <a:bodyPr/>
        <a:lstStyle/>
        <a:p>
          <a:endParaRPr lang="el-GR"/>
        </a:p>
      </dgm:t>
    </dgm:pt>
    <dgm:pt modelId="{9197B878-9FE9-472B-988A-EFCE1AD81A2B}">
      <dgm:prSet/>
      <dgm:spPr/>
      <dgm:t>
        <a:bodyPr/>
        <a:lstStyle/>
        <a:p>
          <a:pPr rtl="0"/>
          <a:r>
            <a:rPr lang="en-US" dirty="0" err="1" smtClean="0"/>
            <a:t>HellasGrid</a:t>
          </a:r>
          <a:r>
            <a:rPr lang="en-US" dirty="0" smtClean="0"/>
            <a:t> Taskforce</a:t>
          </a:r>
          <a:endParaRPr lang="el-GR" dirty="0"/>
        </a:p>
      </dgm:t>
    </dgm:pt>
    <dgm:pt modelId="{CD15762C-2EDD-4882-8A4D-1562CFBD55FB}" type="parTrans" cxnId="{E1F39ECF-F0AB-4771-AA3A-5E772F183930}">
      <dgm:prSet/>
      <dgm:spPr/>
      <dgm:t>
        <a:bodyPr/>
        <a:lstStyle/>
        <a:p>
          <a:endParaRPr lang="el-GR"/>
        </a:p>
      </dgm:t>
    </dgm:pt>
    <dgm:pt modelId="{577F89F6-822F-4EFA-B151-CA148900D051}" type="sibTrans" cxnId="{E1F39ECF-F0AB-4771-AA3A-5E772F183930}">
      <dgm:prSet/>
      <dgm:spPr/>
      <dgm:t>
        <a:bodyPr/>
        <a:lstStyle/>
        <a:p>
          <a:endParaRPr lang="el-GR"/>
        </a:p>
      </dgm:t>
    </dgm:pt>
    <dgm:pt modelId="{A01FC1B9-AA71-4EAA-8C15-1720CC8DD003}">
      <dgm:prSet/>
      <dgm:spPr/>
      <dgm:t>
        <a:bodyPr/>
        <a:lstStyle/>
        <a:p>
          <a:pPr rtl="0"/>
          <a:r>
            <a:rPr lang="en-US" dirty="0" err="1" smtClean="0"/>
            <a:t>gLite</a:t>
          </a:r>
          <a:r>
            <a:rPr lang="en-US" dirty="0" smtClean="0"/>
            <a:t> middleware</a:t>
          </a:r>
          <a:endParaRPr lang="el-GR" dirty="0"/>
        </a:p>
      </dgm:t>
    </dgm:pt>
    <dgm:pt modelId="{87CEAD90-AD23-4666-B5EE-FFF715014747}" type="parTrans" cxnId="{4E84556A-A986-4C0D-967F-4D290758F03E}">
      <dgm:prSet/>
      <dgm:spPr/>
      <dgm:t>
        <a:bodyPr/>
        <a:lstStyle/>
        <a:p>
          <a:endParaRPr lang="el-GR"/>
        </a:p>
      </dgm:t>
    </dgm:pt>
    <dgm:pt modelId="{180D30D1-F4C5-4C78-A74C-1D8012086619}" type="sibTrans" cxnId="{4E84556A-A986-4C0D-967F-4D290758F03E}">
      <dgm:prSet/>
      <dgm:spPr/>
      <dgm:t>
        <a:bodyPr/>
        <a:lstStyle/>
        <a:p>
          <a:endParaRPr lang="el-GR"/>
        </a:p>
      </dgm:t>
    </dgm:pt>
    <dgm:pt modelId="{02A9901D-9543-42F1-8039-DF0DE17052FD}" type="pres">
      <dgm:prSet presAssocID="{61AF39EE-BAC1-417E-9483-EA2A4F55DBB7}" presName="Name0" presStyleCnt="0">
        <dgm:presLayoutVars>
          <dgm:dir/>
          <dgm:resizeHandles val="exact"/>
        </dgm:presLayoutVars>
      </dgm:prSet>
      <dgm:spPr/>
      <dgm:t>
        <a:bodyPr/>
        <a:lstStyle/>
        <a:p>
          <a:endParaRPr lang="el-GR"/>
        </a:p>
      </dgm:t>
    </dgm:pt>
    <dgm:pt modelId="{40FAFFBD-4D20-4D26-9043-D3D61C047099}" type="pres">
      <dgm:prSet presAssocID="{B65059A7-2F02-40F8-9878-5AD8E2BA8E28}" presName="compNode" presStyleCnt="0"/>
      <dgm:spPr/>
      <dgm:t>
        <a:bodyPr/>
        <a:lstStyle/>
        <a:p>
          <a:endParaRPr lang="el-GR"/>
        </a:p>
      </dgm:t>
    </dgm:pt>
    <dgm:pt modelId="{22734370-3A9E-4ADA-AC77-4E10193D712F}" type="pres">
      <dgm:prSet presAssocID="{B65059A7-2F02-40F8-9878-5AD8E2BA8E28}" presName="pictRect" presStyleLbl="node1" presStyleIdx="0" presStyleCnt="5"/>
      <dgm:spPr>
        <a:blipFill rotWithShape="0">
          <a:blip xmlns:r="http://schemas.openxmlformats.org/officeDocument/2006/relationships" r:embed="rId1"/>
          <a:stretch>
            <a:fillRect/>
          </a:stretch>
        </a:blipFill>
      </dgm:spPr>
      <dgm:t>
        <a:bodyPr/>
        <a:lstStyle/>
        <a:p>
          <a:endParaRPr lang="el-GR"/>
        </a:p>
      </dgm:t>
    </dgm:pt>
    <dgm:pt modelId="{13FB9897-0D05-47BC-8E3A-90EF52B7D5DC}" type="pres">
      <dgm:prSet presAssocID="{B65059A7-2F02-40F8-9878-5AD8E2BA8E28}" presName="textRect" presStyleLbl="revTx" presStyleIdx="0" presStyleCnt="5">
        <dgm:presLayoutVars>
          <dgm:bulletEnabled val="1"/>
        </dgm:presLayoutVars>
      </dgm:prSet>
      <dgm:spPr/>
      <dgm:t>
        <a:bodyPr/>
        <a:lstStyle/>
        <a:p>
          <a:endParaRPr lang="el-GR"/>
        </a:p>
      </dgm:t>
    </dgm:pt>
    <dgm:pt modelId="{C720B75D-7A2F-4ED8-94CC-8C91D5B346FD}" type="pres">
      <dgm:prSet presAssocID="{B68D34EA-1D8C-4F8F-BFCA-C3C64DC6A84C}" presName="sibTrans" presStyleLbl="sibTrans2D1" presStyleIdx="0" presStyleCnt="0"/>
      <dgm:spPr/>
      <dgm:t>
        <a:bodyPr/>
        <a:lstStyle/>
        <a:p>
          <a:endParaRPr lang="el-GR"/>
        </a:p>
      </dgm:t>
    </dgm:pt>
    <dgm:pt modelId="{D3194C61-59E7-4517-926E-A69E210FE6EB}" type="pres">
      <dgm:prSet presAssocID="{5AFBE525-A1B8-42A7-8B74-E8339470115A}" presName="compNode" presStyleCnt="0"/>
      <dgm:spPr/>
      <dgm:t>
        <a:bodyPr/>
        <a:lstStyle/>
        <a:p>
          <a:endParaRPr lang="el-GR"/>
        </a:p>
      </dgm:t>
    </dgm:pt>
    <dgm:pt modelId="{EE910F37-D009-43DF-9577-9978DF4C0CE2}" type="pres">
      <dgm:prSet presAssocID="{5AFBE525-A1B8-42A7-8B74-E8339470115A}" presName="pictRect" presStyleLbl="node1" presStyleIdx="1" presStyleCnt="5"/>
      <dgm:spPr>
        <a:blipFill rotWithShape="0">
          <a:blip xmlns:r="http://schemas.openxmlformats.org/officeDocument/2006/relationships" r:embed="rId2"/>
          <a:stretch>
            <a:fillRect/>
          </a:stretch>
        </a:blipFill>
      </dgm:spPr>
      <dgm:t>
        <a:bodyPr/>
        <a:lstStyle/>
        <a:p>
          <a:endParaRPr lang="el-GR"/>
        </a:p>
      </dgm:t>
    </dgm:pt>
    <dgm:pt modelId="{3AF2E547-8658-4F2E-93AB-391AA771AFAE}" type="pres">
      <dgm:prSet presAssocID="{5AFBE525-A1B8-42A7-8B74-E8339470115A}" presName="textRect" presStyleLbl="revTx" presStyleIdx="1" presStyleCnt="5">
        <dgm:presLayoutVars>
          <dgm:bulletEnabled val="1"/>
        </dgm:presLayoutVars>
      </dgm:prSet>
      <dgm:spPr/>
      <dgm:t>
        <a:bodyPr/>
        <a:lstStyle/>
        <a:p>
          <a:endParaRPr lang="el-GR"/>
        </a:p>
      </dgm:t>
    </dgm:pt>
    <dgm:pt modelId="{ECDF0CD0-CC0B-4519-A799-209D456E7197}" type="pres">
      <dgm:prSet presAssocID="{C71321A4-B084-4AA2-B0F0-F165FDBCD1B0}" presName="sibTrans" presStyleLbl="sibTrans2D1" presStyleIdx="0" presStyleCnt="0"/>
      <dgm:spPr/>
      <dgm:t>
        <a:bodyPr/>
        <a:lstStyle/>
        <a:p>
          <a:endParaRPr lang="el-GR"/>
        </a:p>
      </dgm:t>
    </dgm:pt>
    <dgm:pt modelId="{819BE528-EBE7-4327-94AD-AE50B86EFE5C}" type="pres">
      <dgm:prSet presAssocID="{F6C41E19-C320-4E26-9634-EC1EDF68CB82}" presName="compNode" presStyleCnt="0"/>
      <dgm:spPr/>
      <dgm:t>
        <a:bodyPr/>
        <a:lstStyle/>
        <a:p>
          <a:endParaRPr lang="el-GR"/>
        </a:p>
      </dgm:t>
    </dgm:pt>
    <dgm:pt modelId="{26E321B9-B5CC-4EDC-A032-538D935DCB56}" type="pres">
      <dgm:prSet presAssocID="{F6C41E19-C320-4E26-9634-EC1EDF68CB82}" presName="pictRect" presStyleLbl="node1" presStyleIdx="2" presStyleCnt="5"/>
      <dgm:spPr>
        <a:blipFill rotWithShape="0">
          <a:blip xmlns:r="http://schemas.openxmlformats.org/officeDocument/2006/relationships" r:embed="rId3"/>
          <a:stretch>
            <a:fillRect/>
          </a:stretch>
        </a:blipFill>
      </dgm:spPr>
      <dgm:t>
        <a:bodyPr/>
        <a:lstStyle/>
        <a:p>
          <a:endParaRPr lang="el-GR"/>
        </a:p>
      </dgm:t>
    </dgm:pt>
    <dgm:pt modelId="{EF1C0091-DA24-47D8-8BCF-910596EB9C74}" type="pres">
      <dgm:prSet presAssocID="{F6C41E19-C320-4E26-9634-EC1EDF68CB82}" presName="textRect" presStyleLbl="revTx" presStyleIdx="2" presStyleCnt="5">
        <dgm:presLayoutVars>
          <dgm:bulletEnabled val="1"/>
        </dgm:presLayoutVars>
      </dgm:prSet>
      <dgm:spPr/>
      <dgm:t>
        <a:bodyPr/>
        <a:lstStyle/>
        <a:p>
          <a:endParaRPr lang="el-GR"/>
        </a:p>
      </dgm:t>
    </dgm:pt>
    <dgm:pt modelId="{76FF6472-129B-4A09-9896-9FC349F947FB}" type="pres">
      <dgm:prSet presAssocID="{D6949BBC-B1E3-4689-AEF4-109F1D43B428}" presName="sibTrans" presStyleLbl="sibTrans2D1" presStyleIdx="0" presStyleCnt="0"/>
      <dgm:spPr/>
      <dgm:t>
        <a:bodyPr/>
        <a:lstStyle/>
        <a:p>
          <a:endParaRPr lang="el-GR"/>
        </a:p>
      </dgm:t>
    </dgm:pt>
    <dgm:pt modelId="{EE39E351-8ECF-4C01-9A23-EB6AFD320A76}" type="pres">
      <dgm:prSet presAssocID="{A01FC1B9-AA71-4EAA-8C15-1720CC8DD003}" presName="compNode" presStyleCnt="0"/>
      <dgm:spPr/>
    </dgm:pt>
    <dgm:pt modelId="{E6998A2E-EFC6-4065-A23A-53176D9D119A}" type="pres">
      <dgm:prSet presAssocID="{A01FC1B9-AA71-4EAA-8C15-1720CC8DD003}" presName="pictRect" presStyleLbl="node1" presStyleIdx="3" presStyleCnt="5"/>
      <dgm:spPr>
        <a:blipFill rotWithShape="0">
          <a:blip xmlns:r="http://schemas.openxmlformats.org/officeDocument/2006/relationships" r:embed="rId4"/>
          <a:stretch>
            <a:fillRect/>
          </a:stretch>
        </a:blipFill>
      </dgm:spPr>
      <dgm:t>
        <a:bodyPr/>
        <a:lstStyle/>
        <a:p>
          <a:endParaRPr lang="el-GR"/>
        </a:p>
      </dgm:t>
    </dgm:pt>
    <dgm:pt modelId="{97DC2271-0BCA-4A43-9293-2AC4B00D6F8B}" type="pres">
      <dgm:prSet presAssocID="{A01FC1B9-AA71-4EAA-8C15-1720CC8DD003}" presName="textRect" presStyleLbl="revTx" presStyleIdx="3" presStyleCnt="5">
        <dgm:presLayoutVars>
          <dgm:bulletEnabled val="1"/>
        </dgm:presLayoutVars>
      </dgm:prSet>
      <dgm:spPr/>
      <dgm:t>
        <a:bodyPr/>
        <a:lstStyle/>
        <a:p>
          <a:endParaRPr lang="el-GR"/>
        </a:p>
      </dgm:t>
    </dgm:pt>
    <dgm:pt modelId="{52B36A63-9A4C-4A76-A600-0D8898D4E970}" type="pres">
      <dgm:prSet presAssocID="{180D30D1-F4C5-4C78-A74C-1D8012086619}" presName="sibTrans" presStyleLbl="sibTrans2D1" presStyleIdx="0" presStyleCnt="0"/>
      <dgm:spPr/>
      <dgm:t>
        <a:bodyPr/>
        <a:lstStyle/>
        <a:p>
          <a:endParaRPr lang="el-GR"/>
        </a:p>
      </dgm:t>
    </dgm:pt>
    <dgm:pt modelId="{1BE0821E-D942-4E7E-9EC3-0A5C11B8CC54}" type="pres">
      <dgm:prSet presAssocID="{9197B878-9FE9-472B-988A-EFCE1AD81A2B}" presName="compNode" presStyleCnt="0"/>
      <dgm:spPr/>
      <dgm:t>
        <a:bodyPr/>
        <a:lstStyle/>
        <a:p>
          <a:endParaRPr lang="el-GR"/>
        </a:p>
      </dgm:t>
    </dgm:pt>
    <dgm:pt modelId="{C76A2590-C705-4BF0-8C4C-FD1AF1F82F57}" type="pres">
      <dgm:prSet presAssocID="{9197B878-9FE9-472B-988A-EFCE1AD81A2B}" presName="pictRect" presStyleLbl="node1" presStyleIdx="4" presStyleCnt="5"/>
      <dgm:spPr>
        <a:blipFill rotWithShape="0">
          <a:blip xmlns:r="http://schemas.openxmlformats.org/officeDocument/2006/relationships" r:embed="rId5"/>
          <a:stretch>
            <a:fillRect/>
          </a:stretch>
        </a:blipFill>
      </dgm:spPr>
      <dgm:t>
        <a:bodyPr/>
        <a:lstStyle/>
        <a:p>
          <a:endParaRPr lang="el-GR"/>
        </a:p>
      </dgm:t>
    </dgm:pt>
    <dgm:pt modelId="{BDE889DC-3393-40DF-A4A0-06CBEDBABD20}" type="pres">
      <dgm:prSet presAssocID="{9197B878-9FE9-472B-988A-EFCE1AD81A2B}" presName="textRect" presStyleLbl="revTx" presStyleIdx="4" presStyleCnt="5">
        <dgm:presLayoutVars>
          <dgm:bulletEnabled val="1"/>
        </dgm:presLayoutVars>
      </dgm:prSet>
      <dgm:spPr/>
      <dgm:t>
        <a:bodyPr/>
        <a:lstStyle/>
        <a:p>
          <a:endParaRPr lang="el-GR"/>
        </a:p>
      </dgm:t>
    </dgm:pt>
  </dgm:ptLst>
  <dgm:cxnLst>
    <dgm:cxn modelId="{77D164B5-9CCF-409C-82D4-0742E3A94221}" type="presOf" srcId="{B65059A7-2F02-40F8-9878-5AD8E2BA8E28}" destId="{13FB9897-0D05-47BC-8E3A-90EF52B7D5DC}" srcOrd="0" destOrd="0" presId="urn:microsoft.com/office/officeart/2005/8/layout/pList1"/>
    <dgm:cxn modelId="{B3A14E3B-794E-42AD-B7EA-3D0D1692A87A}" srcId="{61AF39EE-BAC1-417E-9483-EA2A4F55DBB7}" destId="{B65059A7-2F02-40F8-9878-5AD8E2BA8E28}" srcOrd="0" destOrd="0" parTransId="{322B056E-6968-4A9E-AE11-E20212C91936}" sibTransId="{B68D34EA-1D8C-4F8F-BFCA-C3C64DC6A84C}"/>
    <dgm:cxn modelId="{E1F39ECF-F0AB-4771-AA3A-5E772F183930}" srcId="{61AF39EE-BAC1-417E-9483-EA2A4F55DBB7}" destId="{9197B878-9FE9-472B-988A-EFCE1AD81A2B}" srcOrd="4" destOrd="0" parTransId="{CD15762C-2EDD-4882-8A4D-1562CFBD55FB}" sibTransId="{577F89F6-822F-4EFA-B151-CA148900D051}"/>
    <dgm:cxn modelId="{EA5B8CED-4A67-44CC-AF97-94E4B2135E47}" srcId="{61AF39EE-BAC1-417E-9483-EA2A4F55DBB7}" destId="{5AFBE525-A1B8-42A7-8B74-E8339470115A}" srcOrd="1" destOrd="0" parTransId="{6B421F52-8923-4E31-83C7-7684E47E5ACE}" sibTransId="{C71321A4-B084-4AA2-B0F0-F165FDBCD1B0}"/>
    <dgm:cxn modelId="{5C1AC5C9-464C-4A99-B550-CEB83145D3AE}" type="presOf" srcId="{B68D34EA-1D8C-4F8F-BFCA-C3C64DC6A84C}" destId="{C720B75D-7A2F-4ED8-94CC-8C91D5B346FD}" srcOrd="0" destOrd="0" presId="urn:microsoft.com/office/officeart/2005/8/layout/pList1"/>
    <dgm:cxn modelId="{F39F24C8-ECA6-4C7E-ABCA-26A323A5FDB4}" type="presOf" srcId="{F6C41E19-C320-4E26-9634-EC1EDF68CB82}" destId="{EF1C0091-DA24-47D8-8BCF-910596EB9C74}" srcOrd="0" destOrd="0" presId="urn:microsoft.com/office/officeart/2005/8/layout/pList1"/>
    <dgm:cxn modelId="{D7BFCE0D-75E8-46CA-ABBF-2FDCFF004FC2}" type="presOf" srcId="{A01FC1B9-AA71-4EAA-8C15-1720CC8DD003}" destId="{97DC2271-0BCA-4A43-9293-2AC4B00D6F8B}" srcOrd="0" destOrd="0" presId="urn:microsoft.com/office/officeart/2005/8/layout/pList1"/>
    <dgm:cxn modelId="{26897DF1-FD5C-48B2-A92C-B4D08239454D}" type="presOf" srcId="{D6949BBC-B1E3-4689-AEF4-109F1D43B428}" destId="{76FF6472-129B-4A09-9896-9FC349F947FB}" srcOrd="0" destOrd="0" presId="urn:microsoft.com/office/officeart/2005/8/layout/pList1"/>
    <dgm:cxn modelId="{35B3ED63-D24C-477B-96E7-C28513CBBD67}" type="presOf" srcId="{9197B878-9FE9-472B-988A-EFCE1AD81A2B}" destId="{BDE889DC-3393-40DF-A4A0-06CBEDBABD20}" srcOrd="0" destOrd="0" presId="urn:microsoft.com/office/officeart/2005/8/layout/pList1"/>
    <dgm:cxn modelId="{E0425325-BC68-426B-8D36-D03B36A891D9}" type="presOf" srcId="{180D30D1-F4C5-4C78-A74C-1D8012086619}" destId="{52B36A63-9A4C-4A76-A600-0D8898D4E970}" srcOrd="0" destOrd="0" presId="urn:microsoft.com/office/officeart/2005/8/layout/pList1"/>
    <dgm:cxn modelId="{D0F43560-EE4B-417F-A110-24A205A8AECB}" type="presOf" srcId="{5AFBE525-A1B8-42A7-8B74-E8339470115A}" destId="{3AF2E547-8658-4F2E-93AB-391AA771AFAE}" srcOrd="0" destOrd="0" presId="urn:microsoft.com/office/officeart/2005/8/layout/pList1"/>
    <dgm:cxn modelId="{4E84556A-A986-4C0D-967F-4D290758F03E}" srcId="{61AF39EE-BAC1-417E-9483-EA2A4F55DBB7}" destId="{A01FC1B9-AA71-4EAA-8C15-1720CC8DD003}" srcOrd="3" destOrd="0" parTransId="{87CEAD90-AD23-4666-B5EE-FFF715014747}" sibTransId="{180D30D1-F4C5-4C78-A74C-1D8012086619}"/>
    <dgm:cxn modelId="{50910381-2843-4F05-96B6-7BFFB02A4DF5}" type="presOf" srcId="{C71321A4-B084-4AA2-B0F0-F165FDBCD1B0}" destId="{ECDF0CD0-CC0B-4519-A799-209D456E7197}" srcOrd="0" destOrd="0" presId="urn:microsoft.com/office/officeart/2005/8/layout/pList1"/>
    <dgm:cxn modelId="{9B6607C9-F897-474D-93F4-5A4FB3604F4A}" type="presOf" srcId="{61AF39EE-BAC1-417E-9483-EA2A4F55DBB7}" destId="{02A9901D-9543-42F1-8039-DF0DE17052FD}" srcOrd="0" destOrd="0" presId="urn:microsoft.com/office/officeart/2005/8/layout/pList1"/>
    <dgm:cxn modelId="{AEC9AD91-67A9-4F52-9B18-361F8B3F8F8D}" srcId="{61AF39EE-BAC1-417E-9483-EA2A4F55DBB7}" destId="{F6C41E19-C320-4E26-9634-EC1EDF68CB82}" srcOrd="2" destOrd="0" parTransId="{81B59AC3-4A6C-4FCA-9716-296E0AE15627}" sibTransId="{D6949BBC-B1E3-4689-AEF4-109F1D43B428}"/>
    <dgm:cxn modelId="{FAE656AD-3711-4E99-8A23-C3E748214C68}" type="presParOf" srcId="{02A9901D-9543-42F1-8039-DF0DE17052FD}" destId="{40FAFFBD-4D20-4D26-9043-D3D61C047099}" srcOrd="0" destOrd="0" presId="urn:microsoft.com/office/officeart/2005/8/layout/pList1"/>
    <dgm:cxn modelId="{49932CB4-A9FE-46B7-964B-07194AF5FEFD}" type="presParOf" srcId="{40FAFFBD-4D20-4D26-9043-D3D61C047099}" destId="{22734370-3A9E-4ADA-AC77-4E10193D712F}" srcOrd="0" destOrd="0" presId="urn:microsoft.com/office/officeart/2005/8/layout/pList1"/>
    <dgm:cxn modelId="{995B4CF8-371A-450F-8AA0-0C548D41A18C}" type="presParOf" srcId="{40FAFFBD-4D20-4D26-9043-D3D61C047099}" destId="{13FB9897-0D05-47BC-8E3A-90EF52B7D5DC}" srcOrd="1" destOrd="0" presId="urn:microsoft.com/office/officeart/2005/8/layout/pList1"/>
    <dgm:cxn modelId="{8487FD08-99A3-4CE1-A905-DB59BFA2BCBC}" type="presParOf" srcId="{02A9901D-9543-42F1-8039-DF0DE17052FD}" destId="{C720B75D-7A2F-4ED8-94CC-8C91D5B346FD}" srcOrd="1" destOrd="0" presId="urn:microsoft.com/office/officeart/2005/8/layout/pList1"/>
    <dgm:cxn modelId="{F7F95CAB-3C77-4A5C-B20C-D14520C30DF6}" type="presParOf" srcId="{02A9901D-9543-42F1-8039-DF0DE17052FD}" destId="{D3194C61-59E7-4517-926E-A69E210FE6EB}" srcOrd="2" destOrd="0" presId="urn:microsoft.com/office/officeart/2005/8/layout/pList1"/>
    <dgm:cxn modelId="{743A1076-1ED4-4D89-9A51-246D23A5EB92}" type="presParOf" srcId="{D3194C61-59E7-4517-926E-A69E210FE6EB}" destId="{EE910F37-D009-43DF-9577-9978DF4C0CE2}" srcOrd="0" destOrd="0" presId="urn:microsoft.com/office/officeart/2005/8/layout/pList1"/>
    <dgm:cxn modelId="{FBDD4E03-E0A5-409B-B34E-B0793F8970D8}" type="presParOf" srcId="{D3194C61-59E7-4517-926E-A69E210FE6EB}" destId="{3AF2E547-8658-4F2E-93AB-391AA771AFAE}" srcOrd="1" destOrd="0" presId="urn:microsoft.com/office/officeart/2005/8/layout/pList1"/>
    <dgm:cxn modelId="{CAD1608E-A6E1-43F9-B30A-7543C9A6251A}" type="presParOf" srcId="{02A9901D-9543-42F1-8039-DF0DE17052FD}" destId="{ECDF0CD0-CC0B-4519-A799-209D456E7197}" srcOrd="3" destOrd="0" presId="urn:microsoft.com/office/officeart/2005/8/layout/pList1"/>
    <dgm:cxn modelId="{07A205BD-0880-4BBE-9823-0234C8048186}" type="presParOf" srcId="{02A9901D-9543-42F1-8039-DF0DE17052FD}" destId="{819BE528-EBE7-4327-94AD-AE50B86EFE5C}" srcOrd="4" destOrd="0" presId="urn:microsoft.com/office/officeart/2005/8/layout/pList1"/>
    <dgm:cxn modelId="{1EE36A34-64DE-4346-BF48-D1C64DD1AEBD}" type="presParOf" srcId="{819BE528-EBE7-4327-94AD-AE50B86EFE5C}" destId="{26E321B9-B5CC-4EDC-A032-538D935DCB56}" srcOrd="0" destOrd="0" presId="urn:microsoft.com/office/officeart/2005/8/layout/pList1"/>
    <dgm:cxn modelId="{5ED2691D-3EFE-42F8-B7ED-F631F6A86A3E}" type="presParOf" srcId="{819BE528-EBE7-4327-94AD-AE50B86EFE5C}" destId="{EF1C0091-DA24-47D8-8BCF-910596EB9C74}" srcOrd="1" destOrd="0" presId="urn:microsoft.com/office/officeart/2005/8/layout/pList1"/>
    <dgm:cxn modelId="{D7DEF1FA-4BB6-45F3-8A4C-69373A5570EC}" type="presParOf" srcId="{02A9901D-9543-42F1-8039-DF0DE17052FD}" destId="{76FF6472-129B-4A09-9896-9FC349F947FB}" srcOrd="5" destOrd="0" presId="urn:microsoft.com/office/officeart/2005/8/layout/pList1"/>
    <dgm:cxn modelId="{65BD9E91-5EF0-42E1-8C4F-3175E4A6B855}" type="presParOf" srcId="{02A9901D-9543-42F1-8039-DF0DE17052FD}" destId="{EE39E351-8ECF-4C01-9A23-EB6AFD320A76}" srcOrd="6" destOrd="0" presId="urn:microsoft.com/office/officeart/2005/8/layout/pList1"/>
    <dgm:cxn modelId="{4F790774-C0F6-4106-9F8A-88B9E19633CD}" type="presParOf" srcId="{EE39E351-8ECF-4C01-9A23-EB6AFD320A76}" destId="{E6998A2E-EFC6-4065-A23A-53176D9D119A}" srcOrd="0" destOrd="0" presId="urn:microsoft.com/office/officeart/2005/8/layout/pList1"/>
    <dgm:cxn modelId="{380DB30A-6E19-4688-B873-77B394C7D510}" type="presParOf" srcId="{EE39E351-8ECF-4C01-9A23-EB6AFD320A76}" destId="{97DC2271-0BCA-4A43-9293-2AC4B00D6F8B}" srcOrd="1" destOrd="0" presId="urn:microsoft.com/office/officeart/2005/8/layout/pList1"/>
    <dgm:cxn modelId="{28B9337C-46D2-4650-AB5D-816C92B58729}" type="presParOf" srcId="{02A9901D-9543-42F1-8039-DF0DE17052FD}" destId="{52B36A63-9A4C-4A76-A600-0D8898D4E970}" srcOrd="7" destOrd="0" presId="urn:microsoft.com/office/officeart/2005/8/layout/pList1"/>
    <dgm:cxn modelId="{4607AECD-69D0-4119-8983-2FB9C2D0677F}" type="presParOf" srcId="{02A9901D-9543-42F1-8039-DF0DE17052FD}" destId="{1BE0821E-D942-4E7E-9EC3-0A5C11B8CC54}" srcOrd="8" destOrd="0" presId="urn:microsoft.com/office/officeart/2005/8/layout/pList1"/>
    <dgm:cxn modelId="{24E11EDC-90D3-4441-96CF-4E36FB35087F}" type="presParOf" srcId="{1BE0821E-D942-4E7E-9EC3-0A5C11B8CC54}" destId="{C76A2590-C705-4BF0-8C4C-FD1AF1F82F57}" srcOrd="0" destOrd="0" presId="urn:microsoft.com/office/officeart/2005/8/layout/pList1"/>
    <dgm:cxn modelId="{E41C561A-30EA-433E-ABA5-1AC4DC8E814C}" type="presParOf" srcId="{1BE0821E-D942-4E7E-9EC3-0A5C11B8CC54}" destId="{BDE889DC-3393-40DF-A4A0-06CBEDBABD20}" srcOrd="1" destOrd="0" presId="urn:microsoft.com/office/officeart/2005/8/layout/p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1AF39EE-BAC1-417E-9483-EA2A4F55DBB7}" type="doc">
      <dgm:prSet loTypeId="urn:microsoft.com/office/officeart/2005/8/layout/pList1" loCatId="list" qsTypeId="urn:microsoft.com/office/officeart/2005/8/quickstyle/simple5" qsCatId="simple" csTypeId="urn:microsoft.com/office/officeart/2005/8/colors/colorful3" csCatId="colorful" phldr="1"/>
      <dgm:spPr/>
      <dgm:t>
        <a:bodyPr/>
        <a:lstStyle/>
        <a:p>
          <a:endParaRPr lang="el-GR"/>
        </a:p>
      </dgm:t>
    </dgm:pt>
    <dgm:pt modelId="{B65059A7-2F02-40F8-9878-5AD8E2BA8E28}">
      <dgm:prSet/>
      <dgm:spPr/>
      <dgm:t>
        <a:bodyPr/>
        <a:lstStyle/>
        <a:p>
          <a:pPr rtl="0"/>
          <a:r>
            <a:rPr lang="en-US" dirty="0" smtClean="0"/>
            <a:t>What is the Grid?</a:t>
          </a:r>
          <a:endParaRPr lang="el-GR" dirty="0"/>
        </a:p>
      </dgm:t>
    </dgm:pt>
    <dgm:pt modelId="{322B056E-6968-4A9E-AE11-E20212C91936}" type="parTrans" cxnId="{B3A14E3B-794E-42AD-B7EA-3D0D1692A87A}">
      <dgm:prSet/>
      <dgm:spPr/>
      <dgm:t>
        <a:bodyPr/>
        <a:lstStyle/>
        <a:p>
          <a:endParaRPr lang="el-GR"/>
        </a:p>
      </dgm:t>
    </dgm:pt>
    <dgm:pt modelId="{B68D34EA-1D8C-4F8F-BFCA-C3C64DC6A84C}" type="sibTrans" cxnId="{B3A14E3B-794E-42AD-B7EA-3D0D1692A87A}">
      <dgm:prSet/>
      <dgm:spPr/>
      <dgm:t>
        <a:bodyPr/>
        <a:lstStyle/>
        <a:p>
          <a:endParaRPr lang="el-GR"/>
        </a:p>
      </dgm:t>
    </dgm:pt>
    <dgm:pt modelId="{5AFBE525-A1B8-42A7-8B74-E8339470115A}">
      <dgm:prSet/>
      <dgm:spPr/>
      <dgm:t>
        <a:bodyPr/>
        <a:lstStyle/>
        <a:p>
          <a:pPr rtl="0"/>
          <a:r>
            <a:rPr lang="en-US" dirty="0" smtClean="0"/>
            <a:t>Grid paradigms</a:t>
          </a:r>
          <a:endParaRPr lang="el-GR" dirty="0"/>
        </a:p>
      </dgm:t>
    </dgm:pt>
    <dgm:pt modelId="{6B421F52-8923-4E31-83C7-7684E47E5ACE}" type="parTrans" cxnId="{EA5B8CED-4A67-44CC-AF97-94E4B2135E47}">
      <dgm:prSet/>
      <dgm:spPr/>
      <dgm:t>
        <a:bodyPr/>
        <a:lstStyle/>
        <a:p>
          <a:endParaRPr lang="el-GR"/>
        </a:p>
      </dgm:t>
    </dgm:pt>
    <dgm:pt modelId="{C71321A4-B084-4AA2-B0F0-F165FDBCD1B0}" type="sibTrans" cxnId="{EA5B8CED-4A67-44CC-AF97-94E4B2135E47}">
      <dgm:prSet/>
      <dgm:spPr/>
      <dgm:t>
        <a:bodyPr/>
        <a:lstStyle/>
        <a:p>
          <a:endParaRPr lang="el-GR"/>
        </a:p>
      </dgm:t>
    </dgm:pt>
    <dgm:pt modelId="{F6C41E19-C320-4E26-9634-EC1EDF68CB82}">
      <dgm:prSet/>
      <dgm:spPr/>
      <dgm:t>
        <a:bodyPr/>
        <a:lstStyle/>
        <a:p>
          <a:pPr rtl="0"/>
          <a:r>
            <a:rPr lang="en-US" dirty="0" smtClean="0"/>
            <a:t>Enabling Grid for E-</a:t>
          </a:r>
          <a:r>
            <a:rPr lang="en-US" dirty="0" err="1" smtClean="0"/>
            <a:t>sciencE</a:t>
          </a:r>
          <a:r>
            <a:rPr lang="en-US" dirty="0" smtClean="0"/>
            <a:t> (EGEE)</a:t>
          </a:r>
          <a:endParaRPr lang="el-GR" dirty="0"/>
        </a:p>
      </dgm:t>
    </dgm:pt>
    <dgm:pt modelId="{81B59AC3-4A6C-4FCA-9716-296E0AE15627}" type="parTrans" cxnId="{AEC9AD91-67A9-4F52-9B18-361F8B3F8F8D}">
      <dgm:prSet/>
      <dgm:spPr/>
      <dgm:t>
        <a:bodyPr/>
        <a:lstStyle/>
        <a:p>
          <a:endParaRPr lang="el-GR"/>
        </a:p>
      </dgm:t>
    </dgm:pt>
    <dgm:pt modelId="{D6949BBC-B1E3-4689-AEF4-109F1D43B428}" type="sibTrans" cxnId="{AEC9AD91-67A9-4F52-9B18-361F8B3F8F8D}">
      <dgm:prSet/>
      <dgm:spPr/>
      <dgm:t>
        <a:bodyPr/>
        <a:lstStyle/>
        <a:p>
          <a:endParaRPr lang="el-GR"/>
        </a:p>
      </dgm:t>
    </dgm:pt>
    <dgm:pt modelId="{9197B878-9FE9-472B-988A-EFCE1AD81A2B}">
      <dgm:prSet/>
      <dgm:spPr/>
      <dgm:t>
        <a:bodyPr/>
        <a:lstStyle/>
        <a:p>
          <a:pPr rtl="0"/>
          <a:r>
            <a:rPr lang="en-US" dirty="0" err="1" smtClean="0"/>
            <a:t>HellasGrid</a:t>
          </a:r>
          <a:r>
            <a:rPr lang="en-US" dirty="0" smtClean="0"/>
            <a:t> Taskforce</a:t>
          </a:r>
          <a:endParaRPr lang="el-GR" dirty="0"/>
        </a:p>
      </dgm:t>
    </dgm:pt>
    <dgm:pt modelId="{CD15762C-2EDD-4882-8A4D-1562CFBD55FB}" type="parTrans" cxnId="{E1F39ECF-F0AB-4771-AA3A-5E772F183930}">
      <dgm:prSet/>
      <dgm:spPr/>
      <dgm:t>
        <a:bodyPr/>
        <a:lstStyle/>
        <a:p>
          <a:endParaRPr lang="el-GR"/>
        </a:p>
      </dgm:t>
    </dgm:pt>
    <dgm:pt modelId="{577F89F6-822F-4EFA-B151-CA148900D051}" type="sibTrans" cxnId="{E1F39ECF-F0AB-4771-AA3A-5E772F183930}">
      <dgm:prSet/>
      <dgm:spPr/>
      <dgm:t>
        <a:bodyPr/>
        <a:lstStyle/>
        <a:p>
          <a:endParaRPr lang="el-GR"/>
        </a:p>
      </dgm:t>
    </dgm:pt>
    <dgm:pt modelId="{A01FC1B9-AA71-4EAA-8C15-1720CC8DD003}">
      <dgm:prSet/>
      <dgm:spPr/>
      <dgm:t>
        <a:bodyPr/>
        <a:lstStyle/>
        <a:p>
          <a:pPr rtl="0"/>
          <a:r>
            <a:rPr lang="en-US" dirty="0" err="1" smtClean="0"/>
            <a:t>gLite</a:t>
          </a:r>
          <a:r>
            <a:rPr lang="en-US" dirty="0" smtClean="0"/>
            <a:t> middleware</a:t>
          </a:r>
          <a:endParaRPr lang="el-GR" dirty="0"/>
        </a:p>
      </dgm:t>
    </dgm:pt>
    <dgm:pt modelId="{87CEAD90-AD23-4666-B5EE-FFF715014747}" type="parTrans" cxnId="{4E84556A-A986-4C0D-967F-4D290758F03E}">
      <dgm:prSet/>
      <dgm:spPr/>
      <dgm:t>
        <a:bodyPr/>
        <a:lstStyle/>
        <a:p>
          <a:endParaRPr lang="el-GR"/>
        </a:p>
      </dgm:t>
    </dgm:pt>
    <dgm:pt modelId="{180D30D1-F4C5-4C78-A74C-1D8012086619}" type="sibTrans" cxnId="{4E84556A-A986-4C0D-967F-4D290758F03E}">
      <dgm:prSet/>
      <dgm:spPr/>
      <dgm:t>
        <a:bodyPr/>
        <a:lstStyle/>
        <a:p>
          <a:endParaRPr lang="el-GR"/>
        </a:p>
      </dgm:t>
    </dgm:pt>
    <dgm:pt modelId="{02A9901D-9543-42F1-8039-DF0DE17052FD}" type="pres">
      <dgm:prSet presAssocID="{61AF39EE-BAC1-417E-9483-EA2A4F55DBB7}" presName="Name0" presStyleCnt="0">
        <dgm:presLayoutVars>
          <dgm:dir/>
          <dgm:resizeHandles val="exact"/>
        </dgm:presLayoutVars>
      </dgm:prSet>
      <dgm:spPr/>
      <dgm:t>
        <a:bodyPr/>
        <a:lstStyle/>
        <a:p>
          <a:endParaRPr lang="el-GR"/>
        </a:p>
      </dgm:t>
    </dgm:pt>
    <dgm:pt modelId="{40FAFFBD-4D20-4D26-9043-D3D61C047099}" type="pres">
      <dgm:prSet presAssocID="{B65059A7-2F02-40F8-9878-5AD8E2BA8E28}" presName="compNode" presStyleCnt="0"/>
      <dgm:spPr/>
      <dgm:t>
        <a:bodyPr/>
        <a:lstStyle/>
        <a:p>
          <a:endParaRPr lang="el-GR"/>
        </a:p>
      </dgm:t>
    </dgm:pt>
    <dgm:pt modelId="{22734370-3A9E-4ADA-AC77-4E10193D712F}" type="pres">
      <dgm:prSet presAssocID="{B65059A7-2F02-40F8-9878-5AD8E2BA8E28}" presName="pictRect" presStyleLbl="node1" presStyleIdx="0" presStyleCnt="5"/>
      <dgm:spPr>
        <a:blipFill rotWithShape="0">
          <a:blip xmlns:r="http://schemas.openxmlformats.org/officeDocument/2006/relationships" r:embed="rId1"/>
          <a:stretch>
            <a:fillRect/>
          </a:stretch>
        </a:blipFill>
      </dgm:spPr>
      <dgm:t>
        <a:bodyPr/>
        <a:lstStyle/>
        <a:p>
          <a:endParaRPr lang="el-GR"/>
        </a:p>
      </dgm:t>
    </dgm:pt>
    <dgm:pt modelId="{13FB9897-0D05-47BC-8E3A-90EF52B7D5DC}" type="pres">
      <dgm:prSet presAssocID="{B65059A7-2F02-40F8-9878-5AD8E2BA8E28}" presName="textRect" presStyleLbl="revTx" presStyleIdx="0" presStyleCnt="5">
        <dgm:presLayoutVars>
          <dgm:bulletEnabled val="1"/>
        </dgm:presLayoutVars>
      </dgm:prSet>
      <dgm:spPr/>
      <dgm:t>
        <a:bodyPr/>
        <a:lstStyle/>
        <a:p>
          <a:endParaRPr lang="el-GR"/>
        </a:p>
      </dgm:t>
    </dgm:pt>
    <dgm:pt modelId="{C720B75D-7A2F-4ED8-94CC-8C91D5B346FD}" type="pres">
      <dgm:prSet presAssocID="{B68D34EA-1D8C-4F8F-BFCA-C3C64DC6A84C}" presName="sibTrans" presStyleLbl="sibTrans2D1" presStyleIdx="0" presStyleCnt="0"/>
      <dgm:spPr/>
      <dgm:t>
        <a:bodyPr/>
        <a:lstStyle/>
        <a:p>
          <a:endParaRPr lang="el-GR"/>
        </a:p>
      </dgm:t>
    </dgm:pt>
    <dgm:pt modelId="{D3194C61-59E7-4517-926E-A69E210FE6EB}" type="pres">
      <dgm:prSet presAssocID="{5AFBE525-A1B8-42A7-8B74-E8339470115A}" presName="compNode" presStyleCnt="0"/>
      <dgm:spPr/>
      <dgm:t>
        <a:bodyPr/>
        <a:lstStyle/>
        <a:p>
          <a:endParaRPr lang="el-GR"/>
        </a:p>
      </dgm:t>
    </dgm:pt>
    <dgm:pt modelId="{EE910F37-D009-43DF-9577-9978DF4C0CE2}" type="pres">
      <dgm:prSet presAssocID="{5AFBE525-A1B8-42A7-8B74-E8339470115A}" presName="pictRect" presStyleLbl="node1" presStyleIdx="1" presStyleCnt="5"/>
      <dgm:spPr>
        <a:blipFill rotWithShape="0">
          <a:blip xmlns:r="http://schemas.openxmlformats.org/officeDocument/2006/relationships" r:embed="rId2"/>
          <a:stretch>
            <a:fillRect/>
          </a:stretch>
        </a:blipFill>
      </dgm:spPr>
      <dgm:t>
        <a:bodyPr/>
        <a:lstStyle/>
        <a:p>
          <a:endParaRPr lang="el-GR"/>
        </a:p>
      </dgm:t>
    </dgm:pt>
    <dgm:pt modelId="{3AF2E547-8658-4F2E-93AB-391AA771AFAE}" type="pres">
      <dgm:prSet presAssocID="{5AFBE525-A1B8-42A7-8B74-E8339470115A}" presName="textRect" presStyleLbl="revTx" presStyleIdx="1" presStyleCnt="5">
        <dgm:presLayoutVars>
          <dgm:bulletEnabled val="1"/>
        </dgm:presLayoutVars>
      </dgm:prSet>
      <dgm:spPr/>
      <dgm:t>
        <a:bodyPr/>
        <a:lstStyle/>
        <a:p>
          <a:endParaRPr lang="el-GR"/>
        </a:p>
      </dgm:t>
    </dgm:pt>
    <dgm:pt modelId="{ECDF0CD0-CC0B-4519-A799-209D456E7197}" type="pres">
      <dgm:prSet presAssocID="{C71321A4-B084-4AA2-B0F0-F165FDBCD1B0}" presName="sibTrans" presStyleLbl="sibTrans2D1" presStyleIdx="0" presStyleCnt="0"/>
      <dgm:spPr/>
      <dgm:t>
        <a:bodyPr/>
        <a:lstStyle/>
        <a:p>
          <a:endParaRPr lang="el-GR"/>
        </a:p>
      </dgm:t>
    </dgm:pt>
    <dgm:pt modelId="{819BE528-EBE7-4327-94AD-AE50B86EFE5C}" type="pres">
      <dgm:prSet presAssocID="{F6C41E19-C320-4E26-9634-EC1EDF68CB82}" presName="compNode" presStyleCnt="0"/>
      <dgm:spPr/>
      <dgm:t>
        <a:bodyPr/>
        <a:lstStyle/>
        <a:p>
          <a:endParaRPr lang="el-GR"/>
        </a:p>
      </dgm:t>
    </dgm:pt>
    <dgm:pt modelId="{26E321B9-B5CC-4EDC-A032-538D935DCB56}" type="pres">
      <dgm:prSet presAssocID="{F6C41E19-C320-4E26-9634-EC1EDF68CB82}" presName="pictRect" presStyleLbl="node1" presStyleIdx="2" presStyleCnt="5"/>
      <dgm:spPr>
        <a:blipFill rotWithShape="0">
          <a:blip xmlns:r="http://schemas.openxmlformats.org/officeDocument/2006/relationships" r:embed="rId3"/>
          <a:stretch>
            <a:fillRect/>
          </a:stretch>
        </a:blipFill>
      </dgm:spPr>
      <dgm:t>
        <a:bodyPr/>
        <a:lstStyle/>
        <a:p>
          <a:endParaRPr lang="el-GR"/>
        </a:p>
      </dgm:t>
    </dgm:pt>
    <dgm:pt modelId="{EF1C0091-DA24-47D8-8BCF-910596EB9C74}" type="pres">
      <dgm:prSet presAssocID="{F6C41E19-C320-4E26-9634-EC1EDF68CB82}" presName="textRect" presStyleLbl="revTx" presStyleIdx="2" presStyleCnt="5">
        <dgm:presLayoutVars>
          <dgm:bulletEnabled val="1"/>
        </dgm:presLayoutVars>
      </dgm:prSet>
      <dgm:spPr/>
      <dgm:t>
        <a:bodyPr/>
        <a:lstStyle/>
        <a:p>
          <a:endParaRPr lang="el-GR"/>
        </a:p>
      </dgm:t>
    </dgm:pt>
    <dgm:pt modelId="{76FF6472-129B-4A09-9896-9FC349F947FB}" type="pres">
      <dgm:prSet presAssocID="{D6949BBC-B1E3-4689-AEF4-109F1D43B428}" presName="sibTrans" presStyleLbl="sibTrans2D1" presStyleIdx="0" presStyleCnt="0"/>
      <dgm:spPr/>
      <dgm:t>
        <a:bodyPr/>
        <a:lstStyle/>
        <a:p>
          <a:endParaRPr lang="el-GR"/>
        </a:p>
      </dgm:t>
    </dgm:pt>
    <dgm:pt modelId="{EE39E351-8ECF-4C01-9A23-EB6AFD320A76}" type="pres">
      <dgm:prSet presAssocID="{A01FC1B9-AA71-4EAA-8C15-1720CC8DD003}" presName="compNode" presStyleCnt="0"/>
      <dgm:spPr/>
    </dgm:pt>
    <dgm:pt modelId="{E6998A2E-EFC6-4065-A23A-53176D9D119A}" type="pres">
      <dgm:prSet presAssocID="{A01FC1B9-AA71-4EAA-8C15-1720CC8DD003}" presName="pictRect" presStyleLbl="node1" presStyleIdx="3" presStyleCnt="5"/>
      <dgm:spPr>
        <a:blipFill rotWithShape="0">
          <a:blip xmlns:r="http://schemas.openxmlformats.org/officeDocument/2006/relationships" r:embed="rId4"/>
          <a:stretch>
            <a:fillRect/>
          </a:stretch>
        </a:blipFill>
      </dgm:spPr>
      <dgm:t>
        <a:bodyPr/>
        <a:lstStyle/>
        <a:p>
          <a:endParaRPr lang="el-GR"/>
        </a:p>
      </dgm:t>
    </dgm:pt>
    <dgm:pt modelId="{97DC2271-0BCA-4A43-9293-2AC4B00D6F8B}" type="pres">
      <dgm:prSet presAssocID="{A01FC1B9-AA71-4EAA-8C15-1720CC8DD003}" presName="textRect" presStyleLbl="revTx" presStyleIdx="3" presStyleCnt="5">
        <dgm:presLayoutVars>
          <dgm:bulletEnabled val="1"/>
        </dgm:presLayoutVars>
      </dgm:prSet>
      <dgm:spPr/>
      <dgm:t>
        <a:bodyPr/>
        <a:lstStyle/>
        <a:p>
          <a:endParaRPr lang="el-GR"/>
        </a:p>
      </dgm:t>
    </dgm:pt>
    <dgm:pt modelId="{52B36A63-9A4C-4A76-A600-0D8898D4E970}" type="pres">
      <dgm:prSet presAssocID="{180D30D1-F4C5-4C78-A74C-1D8012086619}" presName="sibTrans" presStyleLbl="sibTrans2D1" presStyleIdx="0" presStyleCnt="0"/>
      <dgm:spPr/>
      <dgm:t>
        <a:bodyPr/>
        <a:lstStyle/>
        <a:p>
          <a:endParaRPr lang="el-GR"/>
        </a:p>
      </dgm:t>
    </dgm:pt>
    <dgm:pt modelId="{1BE0821E-D942-4E7E-9EC3-0A5C11B8CC54}" type="pres">
      <dgm:prSet presAssocID="{9197B878-9FE9-472B-988A-EFCE1AD81A2B}" presName="compNode" presStyleCnt="0"/>
      <dgm:spPr/>
      <dgm:t>
        <a:bodyPr/>
        <a:lstStyle/>
        <a:p>
          <a:endParaRPr lang="el-GR"/>
        </a:p>
      </dgm:t>
    </dgm:pt>
    <dgm:pt modelId="{C76A2590-C705-4BF0-8C4C-FD1AF1F82F57}" type="pres">
      <dgm:prSet presAssocID="{9197B878-9FE9-472B-988A-EFCE1AD81A2B}" presName="pictRect" presStyleLbl="node1" presStyleIdx="4" presStyleCnt="5"/>
      <dgm:spPr>
        <a:blipFill rotWithShape="0">
          <a:blip xmlns:r="http://schemas.openxmlformats.org/officeDocument/2006/relationships" r:embed="rId5"/>
          <a:stretch>
            <a:fillRect/>
          </a:stretch>
        </a:blipFill>
      </dgm:spPr>
      <dgm:t>
        <a:bodyPr/>
        <a:lstStyle/>
        <a:p>
          <a:endParaRPr lang="el-GR"/>
        </a:p>
      </dgm:t>
    </dgm:pt>
    <dgm:pt modelId="{BDE889DC-3393-40DF-A4A0-06CBEDBABD20}" type="pres">
      <dgm:prSet presAssocID="{9197B878-9FE9-472B-988A-EFCE1AD81A2B}" presName="textRect" presStyleLbl="revTx" presStyleIdx="4" presStyleCnt="5">
        <dgm:presLayoutVars>
          <dgm:bulletEnabled val="1"/>
        </dgm:presLayoutVars>
      </dgm:prSet>
      <dgm:spPr/>
      <dgm:t>
        <a:bodyPr/>
        <a:lstStyle/>
        <a:p>
          <a:endParaRPr lang="el-GR"/>
        </a:p>
      </dgm:t>
    </dgm:pt>
  </dgm:ptLst>
  <dgm:cxnLst>
    <dgm:cxn modelId="{B3A14E3B-794E-42AD-B7EA-3D0D1692A87A}" srcId="{61AF39EE-BAC1-417E-9483-EA2A4F55DBB7}" destId="{B65059A7-2F02-40F8-9878-5AD8E2BA8E28}" srcOrd="0" destOrd="0" parTransId="{322B056E-6968-4A9E-AE11-E20212C91936}" sibTransId="{B68D34EA-1D8C-4F8F-BFCA-C3C64DC6A84C}"/>
    <dgm:cxn modelId="{447AC38B-7994-442B-8BB5-1D18159983EF}" type="presOf" srcId="{B68D34EA-1D8C-4F8F-BFCA-C3C64DC6A84C}" destId="{C720B75D-7A2F-4ED8-94CC-8C91D5B346FD}" srcOrd="0" destOrd="0" presId="urn:microsoft.com/office/officeart/2005/8/layout/pList1"/>
    <dgm:cxn modelId="{E1F39ECF-F0AB-4771-AA3A-5E772F183930}" srcId="{61AF39EE-BAC1-417E-9483-EA2A4F55DBB7}" destId="{9197B878-9FE9-472B-988A-EFCE1AD81A2B}" srcOrd="4" destOrd="0" parTransId="{CD15762C-2EDD-4882-8A4D-1562CFBD55FB}" sibTransId="{577F89F6-822F-4EFA-B151-CA148900D051}"/>
    <dgm:cxn modelId="{A4CE533B-99B4-46A6-B38F-91DA02D98DE2}" type="presOf" srcId="{5AFBE525-A1B8-42A7-8B74-E8339470115A}" destId="{3AF2E547-8658-4F2E-93AB-391AA771AFAE}" srcOrd="0" destOrd="0" presId="urn:microsoft.com/office/officeart/2005/8/layout/pList1"/>
    <dgm:cxn modelId="{EA5B8CED-4A67-44CC-AF97-94E4B2135E47}" srcId="{61AF39EE-BAC1-417E-9483-EA2A4F55DBB7}" destId="{5AFBE525-A1B8-42A7-8B74-E8339470115A}" srcOrd="1" destOrd="0" parTransId="{6B421F52-8923-4E31-83C7-7684E47E5ACE}" sibTransId="{C71321A4-B084-4AA2-B0F0-F165FDBCD1B0}"/>
    <dgm:cxn modelId="{41D0AD8A-CD73-4082-A577-EDFF6DBA8808}" type="presOf" srcId="{9197B878-9FE9-472B-988A-EFCE1AD81A2B}" destId="{BDE889DC-3393-40DF-A4A0-06CBEDBABD20}" srcOrd="0" destOrd="0" presId="urn:microsoft.com/office/officeart/2005/8/layout/pList1"/>
    <dgm:cxn modelId="{C4ACF5B9-919C-43E2-B7FB-0987A35B2CC4}" type="presOf" srcId="{A01FC1B9-AA71-4EAA-8C15-1720CC8DD003}" destId="{97DC2271-0BCA-4A43-9293-2AC4B00D6F8B}" srcOrd="0" destOrd="0" presId="urn:microsoft.com/office/officeart/2005/8/layout/pList1"/>
    <dgm:cxn modelId="{9D8D6729-9929-43E1-B364-75AD21627223}" type="presOf" srcId="{B65059A7-2F02-40F8-9878-5AD8E2BA8E28}" destId="{13FB9897-0D05-47BC-8E3A-90EF52B7D5DC}" srcOrd="0" destOrd="0" presId="urn:microsoft.com/office/officeart/2005/8/layout/pList1"/>
    <dgm:cxn modelId="{9A46225E-3EE5-48A4-97C8-B941BF672B1E}" type="presOf" srcId="{C71321A4-B084-4AA2-B0F0-F165FDBCD1B0}" destId="{ECDF0CD0-CC0B-4519-A799-209D456E7197}" srcOrd="0" destOrd="0" presId="urn:microsoft.com/office/officeart/2005/8/layout/pList1"/>
    <dgm:cxn modelId="{55CC4A6D-7E40-44ED-B069-2C6AB4DEF709}" type="presOf" srcId="{180D30D1-F4C5-4C78-A74C-1D8012086619}" destId="{52B36A63-9A4C-4A76-A600-0D8898D4E970}" srcOrd="0" destOrd="0" presId="urn:microsoft.com/office/officeart/2005/8/layout/pList1"/>
    <dgm:cxn modelId="{5571CF35-27E7-4791-8659-1891310B37DF}" type="presOf" srcId="{F6C41E19-C320-4E26-9634-EC1EDF68CB82}" destId="{EF1C0091-DA24-47D8-8BCF-910596EB9C74}" srcOrd="0" destOrd="0" presId="urn:microsoft.com/office/officeart/2005/8/layout/pList1"/>
    <dgm:cxn modelId="{E804CE7F-866D-42BF-AC05-5A844748846C}" type="presOf" srcId="{D6949BBC-B1E3-4689-AEF4-109F1D43B428}" destId="{76FF6472-129B-4A09-9896-9FC349F947FB}" srcOrd="0" destOrd="0" presId="urn:microsoft.com/office/officeart/2005/8/layout/pList1"/>
    <dgm:cxn modelId="{49C614DD-068F-43F4-B507-EE3EF6700F7E}" type="presOf" srcId="{61AF39EE-BAC1-417E-9483-EA2A4F55DBB7}" destId="{02A9901D-9543-42F1-8039-DF0DE17052FD}" srcOrd="0" destOrd="0" presId="urn:microsoft.com/office/officeart/2005/8/layout/pList1"/>
    <dgm:cxn modelId="{4E84556A-A986-4C0D-967F-4D290758F03E}" srcId="{61AF39EE-BAC1-417E-9483-EA2A4F55DBB7}" destId="{A01FC1B9-AA71-4EAA-8C15-1720CC8DD003}" srcOrd="3" destOrd="0" parTransId="{87CEAD90-AD23-4666-B5EE-FFF715014747}" sibTransId="{180D30D1-F4C5-4C78-A74C-1D8012086619}"/>
    <dgm:cxn modelId="{AEC9AD91-67A9-4F52-9B18-361F8B3F8F8D}" srcId="{61AF39EE-BAC1-417E-9483-EA2A4F55DBB7}" destId="{F6C41E19-C320-4E26-9634-EC1EDF68CB82}" srcOrd="2" destOrd="0" parTransId="{81B59AC3-4A6C-4FCA-9716-296E0AE15627}" sibTransId="{D6949BBC-B1E3-4689-AEF4-109F1D43B428}"/>
    <dgm:cxn modelId="{4C2EF9EA-20E3-4B03-9E35-99AA9491A7A9}" type="presParOf" srcId="{02A9901D-9543-42F1-8039-DF0DE17052FD}" destId="{40FAFFBD-4D20-4D26-9043-D3D61C047099}" srcOrd="0" destOrd="0" presId="urn:microsoft.com/office/officeart/2005/8/layout/pList1"/>
    <dgm:cxn modelId="{9193903E-28B6-4E57-A2B6-86771C44D9AD}" type="presParOf" srcId="{40FAFFBD-4D20-4D26-9043-D3D61C047099}" destId="{22734370-3A9E-4ADA-AC77-4E10193D712F}" srcOrd="0" destOrd="0" presId="urn:microsoft.com/office/officeart/2005/8/layout/pList1"/>
    <dgm:cxn modelId="{019E40E1-3798-4F38-8223-ECE51D3B7A2C}" type="presParOf" srcId="{40FAFFBD-4D20-4D26-9043-D3D61C047099}" destId="{13FB9897-0D05-47BC-8E3A-90EF52B7D5DC}" srcOrd="1" destOrd="0" presId="urn:microsoft.com/office/officeart/2005/8/layout/pList1"/>
    <dgm:cxn modelId="{10F308DC-0FBD-40CD-902D-0305529F6B13}" type="presParOf" srcId="{02A9901D-9543-42F1-8039-DF0DE17052FD}" destId="{C720B75D-7A2F-4ED8-94CC-8C91D5B346FD}" srcOrd="1" destOrd="0" presId="urn:microsoft.com/office/officeart/2005/8/layout/pList1"/>
    <dgm:cxn modelId="{61BDDFD2-4DF7-4D35-AE94-3F581A330B54}" type="presParOf" srcId="{02A9901D-9543-42F1-8039-DF0DE17052FD}" destId="{D3194C61-59E7-4517-926E-A69E210FE6EB}" srcOrd="2" destOrd="0" presId="urn:microsoft.com/office/officeart/2005/8/layout/pList1"/>
    <dgm:cxn modelId="{FDE23820-D8D0-4450-AADD-3643F9D4E859}" type="presParOf" srcId="{D3194C61-59E7-4517-926E-A69E210FE6EB}" destId="{EE910F37-D009-43DF-9577-9978DF4C0CE2}" srcOrd="0" destOrd="0" presId="urn:microsoft.com/office/officeart/2005/8/layout/pList1"/>
    <dgm:cxn modelId="{85126723-6E1C-4554-B115-69BAAB6512F3}" type="presParOf" srcId="{D3194C61-59E7-4517-926E-A69E210FE6EB}" destId="{3AF2E547-8658-4F2E-93AB-391AA771AFAE}" srcOrd="1" destOrd="0" presId="urn:microsoft.com/office/officeart/2005/8/layout/pList1"/>
    <dgm:cxn modelId="{FAF2DD82-C8CE-4F80-9680-5B62C78A5074}" type="presParOf" srcId="{02A9901D-9543-42F1-8039-DF0DE17052FD}" destId="{ECDF0CD0-CC0B-4519-A799-209D456E7197}" srcOrd="3" destOrd="0" presId="urn:microsoft.com/office/officeart/2005/8/layout/pList1"/>
    <dgm:cxn modelId="{A08375EB-B391-4E2D-B7D2-F47EEAEF288F}" type="presParOf" srcId="{02A9901D-9543-42F1-8039-DF0DE17052FD}" destId="{819BE528-EBE7-4327-94AD-AE50B86EFE5C}" srcOrd="4" destOrd="0" presId="urn:microsoft.com/office/officeart/2005/8/layout/pList1"/>
    <dgm:cxn modelId="{11DD53E3-E3B2-4853-AEF4-11631685B08D}" type="presParOf" srcId="{819BE528-EBE7-4327-94AD-AE50B86EFE5C}" destId="{26E321B9-B5CC-4EDC-A032-538D935DCB56}" srcOrd="0" destOrd="0" presId="urn:microsoft.com/office/officeart/2005/8/layout/pList1"/>
    <dgm:cxn modelId="{05D63012-70B9-4BE8-8CF2-EC213BD74719}" type="presParOf" srcId="{819BE528-EBE7-4327-94AD-AE50B86EFE5C}" destId="{EF1C0091-DA24-47D8-8BCF-910596EB9C74}" srcOrd="1" destOrd="0" presId="urn:microsoft.com/office/officeart/2005/8/layout/pList1"/>
    <dgm:cxn modelId="{CFB42FB8-23AC-4973-9567-D38FEB6A5C8D}" type="presParOf" srcId="{02A9901D-9543-42F1-8039-DF0DE17052FD}" destId="{76FF6472-129B-4A09-9896-9FC349F947FB}" srcOrd="5" destOrd="0" presId="urn:microsoft.com/office/officeart/2005/8/layout/pList1"/>
    <dgm:cxn modelId="{A830E268-A68B-49A6-B068-0C34E95B36CC}" type="presParOf" srcId="{02A9901D-9543-42F1-8039-DF0DE17052FD}" destId="{EE39E351-8ECF-4C01-9A23-EB6AFD320A76}" srcOrd="6" destOrd="0" presId="urn:microsoft.com/office/officeart/2005/8/layout/pList1"/>
    <dgm:cxn modelId="{CA17B9D7-2E77-4476-AEAA-775816D573DF}" type="presParOf" srcId="{EE39E351-8ECF-4C01-9A23-EB6AFD320A76}" destId="{E6998A2E-EFC6-4065-A23A-53176D9D119A}" srcOrd="0" destOrd="0" presId="urn:microsoft.com/office/officeart/2005/8/layout/pList1"/>
    <dgm:cxn modelId="{0D175403-C001-493B-A8D1-7B6C329BF4DC}" type="presParOf" srcId="{EE39E351-8ECF-4C01-9A23-EB6AFD320A76}" destId="{97DC2271-0BCA-4A43-9293-2AC4B00D6F8B}" srcOrd="1" destOrd="0" presId="urn:microsoft.com/office/officeart/2005/8/layout/pList1"/>
    <dgm:cxn modelId="{2E2C4765-3271-4EE7-B5B0-DDC8D7A52C9E}" type="presParOf" srcId="{02A9901D-9543-42F1-8039-DF0DE17052FD}" destId="{52B36A63-9A4C-4A76-A600-0D8898D4E970}" srcOrd="7" destOrd="0" presId="urn:microsoft.com/office/officeart/2005/8/layout/pList1"/>
    <dgm:cxn modelId="{05C8EED5-67B8-4D84-9F7F-34D00C5F63CC}" type="presParOf" srcId="{02A9901D-9543-42F1-8039-DF0DE17052FD}" destId="{1BE0821E-D942-4E7E-9EC3-0A5C11B8CC54}" srcOrd="8" destOrd="0" presId="urn:microsoft.com/office/officeart/2005/8/layout/pList1"/>
    <dgm:cxn modelId="{96FADF64-3593-41F4-B652-18E031D2F9E0}" type="presParOf" srcId="{1BE0821E-D942-4E7E-9EC3-0A5C11B8CC54}" destId="{C76A2590-C705-4BF0-8C4C-FD1AF1F82F57}" srcOrd="0" destOrd="0" presId="urn:microsoft.com/office/officeart/2005/8/layout/pList1"/>
    <dgm:cxn modelId="{25E98133-F7D9-4D37-93D2-4929108638AD}" type="presParOf" srcId="{1BE0821E-D942-4E7E-9EC3-0A5C11B8CC54}" destId="{BDE889DC-3393-40DF-A4A0-06CBEDBABD20}" srcOrd="1" destOrd="0" presId="urn:microsoft.com/office/officeart/2005/8/layout/p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1AF39EE-BAC1-417E-9483-EA2A4F55DBB7}" type="doc">
      <dgm:prSet loTypeId="urn:microsoft.com/office/officeart/2005/8/layout/pList1" loCatId="list" qsTypeId="urn:microsoft.com/office/officeart/2005/8/quickstyle/simple5" qsCatId="simple" csTypeId="urn:microsoft.com/office/officeart/2005/8/colors/colorful3" csCatId="colorful" phldr="1"/>
      <dgm:spPr/>
      <dgm:t>
        <a:bodyPr/>
        <a:lstStyle/>
        <a:p>
          <a:endParaRPr lang="el-GR"/>
        </a:p>
      </dgm:t>
    </dgm:pt>
    <dgm:pt modelId="{B65059A7-2F02-40F8-9878-5AD8E2BA8E28}">
      <dgm:prSet/>
      <dgm:spPr/>
      <dgm:t>
        <a:bodyPr/>
        <a:lstStyle/>
        <a:p>
          <a:pPr rtl="0"/>
          <a:r>
            <a:rPr lang="en-US" dirty="0" smtClean="0"/>
            <a:t>What is the Grid?</a:t>
          </a:r>
          <a:endParaRPr lang="el-GR" dirty="0"/>
        </a:p>
      </dgm:t>
    </dgm:pt>
    <dgm:pt modelId="{322B056E-6968-4A9E-AE11-E20212C91936}" type="parTrans" cxnId="{B3A14E3B-794E-42AD-B7EA-3D0D1692A87A}">
      <dgm:prSet/>
      <dgm:spPr/>
      <dgm:t>
        <a:bodyPr/>
        <a:lstStyle/>
        <a:p>
          <a:endParaRPr lang="el-GR"/>
        </a:p>
      </dgm:t>
    </dgm:pt>
    <dgm:pt modelId="{B68D34EA-1D8C-4F8F-BFCA-C3C64DC6A84C}" type="sibTrans" cxnId="{B3A14E3B-794E-42AD-B7EA-3D0D1692A87A}">
      <dgm:prSet/>
      <dgm:spPr/>
      <dgm:t>
        <a:bodyPr/>
        <a:lstStyle/>
        <a:p>
          <a:endParaRPr lang="el-GR"/>
        </a:p>
      </dgm:t>
    </dgm:pt>
    <dgm:pt modelId="{5AFBE525-A1B8-42A7-8B74-E8339470115A}">
      <dgm:prSet/>
      <dgm:spPr/>
      <dgm:t>
        <a:bodyPr/>
        <a:lstStyle/>
        <a:p>
          <a:pPr rtl="0"/>
          <a:r>
            <a:rPr lang="en-US" dirty="0" smtClean="0"/>
            <a:t>Grid paradigms</a:t>
          </a:r>
          <a:endParaRPr lang="el-GR" dirty="0"/>
        </a:p>
      </dgm:t>
    </dgm:pt>
    <dgm:pt modelId="{6B421F52-8923-4E31-83C7-7684E47E5ACE}" type="parTrans" cxnId="{EA5B8CED-4A67-44CC-AF97-94E4B2135E47}">
      <dgm:prSet/>
      <dgm:spPr/>
      <dgm:t>
        <a:bodyPr/>
        <a:lstStyle/>
        <a:p>
          <a:endParaRPr lang="el-GR"/>
        </a:p>
      </dgm:t>
    </dgm:pt>
    <dgm:pt modelId="{C71321A4-B084-4AA2-B0F0-F165FDBCD1B0}" type="sibTrans" cxnId="{EA5B8CED-4A67-44CC-AF97-94E4B2135E47}">
      <dgm:prSet/>
      <dgm:spPr/>
      <dgm:t>
        <a:bodyPr/>
        <a:lstStyle/>
        <a:p>
          <a:endParaRPr lang="el-GR"/>
        </a:p>
      </dgm:t>
    </dgm:pt>
    <dgm:pt modelId="{F6C41E19-C320-4E26-9634-EC1EDF68CB82}">
      <dgm:prSet/>
      <dgm:spPr/>
      <dgm:t>
        <a:bodyPr/>
        <a:lstStyle/>
        <a:p>
          <a:pPr rtl="0"/>
          <a:r>
            <a:rPr lang="en-US" dirty="0" smtClean="0"/>
            <a:t>Enabling Grid for E-</a:t>
          </a:r>
          <a:r>
            <a:rPr lang="en-US" dirty="0" err="1" smtClean="0"/>
            <a:t>sciencE</a:t>
          </a:r>
          <a:r>
            <a:rPr lang="en-US" dirty="0" smtClean="0"/>
            <a:t> (EGEE)</a:t>
          </a:r>
          <a:endParaRPr lang="el-GR" dirty="0"/>
        </a:p>
      </dgm:t>
    </dgm:pt>
    <dgm:pt modelId="{81B59AC3-4A6C-4FCA-9716-296E0AE15627}" type="parTrans" cxnId="{AEC9AD91-67A9-4F52-9B18-361F8B3F8F8D}">
      <dgm:prSet/>
      <dgm:spPr/>
      <dgm:t>
        <a:bodyPr/>
        <a:lstStyle/>
        <a:p>
          <a:endParaRPr lang="el-GR"/>
        </a:p>
      </dgm:t>
    </dgm:pt>
    <dgm:pt modelId="{D6949BBC-B1E3-4689-AEF4-109F1D43B428}" type="sibTrans" cxnId="{AEC9AD91-67A9-4F52-9B18-361F8B3F8F8D}">
      <dgm:prSet/>
      <dgm:spPr/>
      <dgm:t>
        <a:bodyPr/>
        <a:lstStyle/>
        <a:p>
          <a:endParaRPr lang="el-GR"/>
        </a:p>
      </dgm:t>
    </dgm:pt>
    <dgm:pt modelId="{9197B878-9FE9-472B-988A-EFCE1AD81A2B}">
      <dgm:prSet/>
      <dgm:spPr/>
      <dgm:t>
        <a:bodyPr/>
        <a:lstStyle/>
        <a:p>
          <a:pPr rtl="0"/>
          <a:r>
            <a:rPr lang="en-US" dirty="0" err="1" smtClean="0"/>
            <a:t>HellasGrid</a:t>
          </a:r>
          <a:r>
            <a:rPr lang="en-US" dirty="0" smtClean="0"/>
            <a:t> Taskforce</a:t>
          </a:r>
          <a:endParaRPr lang="el-GR" dirty="0"/>
        </a:p>
      </dgm:t>
    </dgm:pt>
    <dgm:pt modelId="{CD15762C-2EDD-4882-8A4D-1562CFBD55FB}" type="parTrans" cxnId="{E1F39ECF-F0AB-4771-AA3A-5E772F183930}">
      <dgm:prSet/>
      <dgm:spPr/>
      <dgm:t>
        <a:bodyPr/>
        <a:lstStyle/>
        <a:p>
          <a:endParaRPr lang="el-GR"/>
        </a:p>
      </dgm:t>
    </dgm:pt>
    <dgm:pt modelId="{577F89F6-822F-4EFA-B151-CA148900D051}" type="sibTrans" cxnId="{E1F39ECF-F0AB-4771-AA3A-5E772F183930}">
      <dgm:prSet/>
      <dgm:spPr/>
      <dgm:t>
        <a:bodyPr/>
        <a:lstStyle/>
        <a:p>
          <a:endParaRPr lang="el-GR"/>
        </a:p>
      </dgm:t>
    </dgm:pt>
    <dgm:pt modelId="{A01FC1B9-AA71-4EAA-8C15-1720CC8DD003}">
      <dgm:prSet/>
      <dgm:spPr/>
      <dgm:t>
        <a:bodyPr/>
        <a:lstStyle/>
        <a:p>
          <a:pPr rtl="0"/>
          <a:r>
            <a:rPr lang="en-US" dirty="0" err="1" smtClean="0"/>
            <a:t>gLite</a:t>
          </a:r>
          <a:r>
            <a:rPr lang="en-US" dirty="0" smtClean="0"/>
            <a:t> middleware</a:t>
          </a:r>
          <a:endParaRPr lang="el-GR" dirty="0"/>
        </a:p>
      </dgm:t>
    </dgm:pt>
    <dgm:pt modelId="{87CEAD90-AD23-4666-B5EE-FFF715014747}" type="parTrans" cxnId="{4E84556A-A986-4C0D-967F-4D290758F03E}">
      <dgm:prSet/>
      <dgm:spPr/>
      <dgm:t>
        <a:bodyPr/>
        <a:lstStyle/>
        <a:p>
          <a:endParaRPr lang="el-GR"/>
        </a:p>
      </dgm:t>
    </dgm:pt>
    <dgm:pt modelId="{180D30D1-F4C5-4C78-A74C-1D8012086619}" type="sibTrans" cxnId="{4E84556A-A986-4C0D-967F-4D290758F03E}">
      <dgm:prSet/>
      <dgm:spPr/>
      <dgm:t>
        <a:bodyPr/>
        <a:lstStyle/>
        <a:p>
          <a:endParaRPr lang="el-GR"/>
        </a:p>
      </dgm:t>
    </dgm:pt>
    <dgm:pt modelId="{02A9901D-9543-42F1-8039-DF0DE17052FD}" type="pres">
      <dgm:prSet presAssocID="{61AF39EE-BAC1-417E-9483-EA2A4F55DBB7}" presName="Name0" presStyleCnt="0">
        <dgm:presLayoutVars>
          <dgm:dir/>
          <dgm:resizeHandles val="exact"/>
        </dgm:presLayoutVars>
      </dgm:prSet>
      <dgm:spPr/>
      <dgm:t>
        <a:bodyPr/>
        <a:lstStyle/>
        <a:p>
          <a:endParaRPr lang="el-GR"/>
        </a:p>
      </dgm:t>
    </dgm:pt>
    <dgm:pt modelId="{40FAFFBD-4D20-4D26-9043-D3D61C047099}" type="pres">
      <dgm:prSet presAssocID="{B65059A7-2F02-40F8-9878-5AD8E2BA8E28}" presName="compNode" presStyleCnt="0"/>
      <dgm:spPr/>
      <dgm:t>
        <a:bodyPr/>
        <a:lstStyle/>
        <a:p>
          <a:endParaRPr lang="el-GR"/>
        </a:p>
      </dgm:t>
    </dgm:pt>
    <dgm:pt modelId="{22734370-3A9E-4ADA-AC77-4E10193D712F}" type="pres">
      <dgm:prSet presAssocID="{B65059A7-2F02-40F8-9878-5AD8E2BA8E28}" presName="pictRect" presStyleLbl="node1" presStyleIdx="0" presStyleCnt="5"/>
      <dgm:spPr>
        <a:blipFill rotWithShape="0">
          <a:blip xmlns:r="http://schemas.openxmlformats.org/officeDocument/2006/relationships" r:embed="rId1"/>
          <a:stretch>
            <a:fillRect/>
          </a:stretch>
        </a:blipFill>
      </dgm:spPr>
      <dgm:t>
        <a:bodyPr/>
        <a:lstStyle/>
        <a:p>
          <a:endParaRPr lang="el-GR"/>
        </a:p>
      </dgm:t>
    </dgm:pt>
    <dgm:pt modelId="{13FB9897-0D05-47BC-8E3A-90EF52B7D5DC}" type="pres">
      <dgm:prSet presAssocID="{B65059A7-2F02-40F8-9878-5AD8E2BA8E28}" presName="textRect" presStyleLbl="revTx" presStyleIdx="0" presStyleCnt="5">
        <dgm:presLayoutVars>
          <dgm:bulletEnabled val="1"/>
        </dgm:presLayoutVars>
      </dgm:prSet>
      <dgm:spPr/>
      <dgm:t>
        <a:bodyPr/>
        <a:lstStyle/>
        <a:p>
          <a:endParaRPr lang="el-GR"/>
        </a:p>
      </dgm:t>
    </dgm:pt>
    <dgm:pt modelId="{C720B75D-7A2F-4ED8-94CC-8C91D5B346FD}" type="pres">
      <dgm:prSet presAssocID="{B68D34EA-1D8C-4F8F-BFCA-C3C64DC6A84C}" presName="sibTrans" presStyleLbl="sibTrans2D1" presStyleIdx="0" presStyleCnt="0"/>
      <dgm:spPr/>
      <dgm:t>
        <a:bodyPr/>
        <a:lstStyle/>
        <a:p>
          <a:endParaRPr lang="el-GR"/>
        </a:p>
      </dgm:t>
    </dgm:pt>
    <dgm:pt modelId="{D3194C61-59E7-4517-926E-A69E210FE6EB}" type="pres">
      <dgm:prSet presAssocID="{5AFBE525-A1B8-42A7-8B74-E8339470115A}" presName="compNode" presStyleCnt="0"/>
      <dgm:spPr/>
      <dgm:t>
        <a:bodyPr/>
        <a:lstStyle/>
        <a:p>
          <a:endParaRPr lang="el-GR"/>
        </a:p>
      </dgm:t>
    </dgm:pt>
    <dgm:pt modelId="{EE910F37-D009-43DF-9577-9978DF4C0CE2}" type="pres">
      <dgm:prSet presAssocID="{5AFBE525-A1B8-42A7-8B74-E8339470115A}" presName="pictRect" presStyleLbl="node1" presStyleIdx="1" presStyleCnt="5"/>
      <dgm:spPr>
        <a:blipFill rotWithShape="0">
          <a:blip xmlns:r="http://schemas.openxmlformats.org/officeDocument/2006/relationships" r:embed="rId2"/>
          <a:stretch>
            <a:fillRect/>
          </a:stretch>
        </a:blipFill>
      </dgm:spPr>
      <dgm:t>
        <a:bodyPr/>
        <a:lstStyle/>
        <a:p>
          <a:endParaRPr lang="el-GR"/>
        </a:p>
      </dgm:t>
    </dgm:pt>
    <dgm:pt modelId="{3AF2E547-8658-4F2E-93AB-391AA771AFAE}" type="pres">
      <dgm:prSet presAssocID="{5AFBE525-A1B8-42A7-8B74-E8339470115A}" presName="textRect" presStyleLbl="revTx" presStyleIdx="1" presStyleCnt="5">
        <dgm:presLayoutVars>
          <dgm:bulletEnabled val="1"/>
        </dgm:presLayoutVars>
      </dgm:prSet>
      <dgm:spPr/>
      <dgm:t>
        <a:bodyPr/>
        <a:lstStyle/>
        <a:p>
          <a:endParaRPr lang="el-GR"/>
        </a:p>
      </dgm:t>
    </dgm:pt>
    <dgm:pt modelId="{ECDF0CD0-CC0B-4519-A799-209D456E7197}" type="pres">
      <dgm:prSet presAssocID="{C71321A4-B084-4AA2-B0F0-F165FDBCD1B0}" presName="sibTrans" presStyleLbl="sibTrans2D1" presStyleIdx="0" presStyleCnt="0"/>
      <dgm:spPr/>
      <dgm:t>
        <a:bodyPr/>
        <a:lstStyle/>
        <a:p>
          <a:endParaRPr lang="el-GR"/>
        </a:p>
      </dgm:t>
    </dgm:pt>
    <dgm:pt modelId="{819BE528-EBE7-4327-94AD-AE50B86EFE5C}" type="pres">
      <dgm:prSet presAssocID="{F6C41E19-C320-4E26-9634-EC1EDF68CB82}" presName="compNode" presStyleCnt="0"/>
      <dgm:spPr/>
      <dgm:t>
        <a:bodyPr/>
        <a:lstStyle/>
        <a:p>
          <a:endParaRPr lang="el-GR"/>
        </a:p>
      </dgm:t>
    </dgm:pt>
    <dgm:pt modelId="{26E321B9-B5CC-4EDC-A032-538D935DCB56}" type="pres">
      <dgm:prSet presAssocID="{F6C41E19-C320-4E26-9634-EC1EDF68CB82}" presName="pictRect" presStyleLbl="node1" presStyleIdx="2" presStyleCnt="5"/>
      <dgm:spPr>
        <a:blipFill rotWithShape="0">
          <a:blip xmlns:r="http://schemas.openxmlformats.org/officeDocument/2006/relationships" r:embed="rId3"/>
          <a:stretch>
            <a:fillRect/>
          </a:stretch>
        </a:blipFill>
      </dgm:spPr>
      <dgm:t>
        <a:bodyPr/>
        <a:lstStyle/>
        <a:p>
          <a:endParaRPr lang="el-GR"/>
        </a:p>
      </dgm:t>
    </dgm:pt>
    <dgm:pt modelId="{EF1C0091-DA24-47D8-8BCF-910596EB9C74}" type="pres">
      <dgm:prSet presAssocID="{F6C41E19-C320-4E26-9634-EC1EDF68CB82}" presName="textRect" presStyleLbl="revTx" presStyleIdx="2" presStyleCnt="5">
        <dgm:presLayoutVars>
          <dgm:bulletEnabled val="1"/>
        </dgm:presLayoutVars>
      </dgm:prSet>
      <dgm:spPr/>
      <dgm:t>
        <a:bodyPr/>
        <a:lstStyle/>
        <a:p>
          <a:endParaRPr lang="el-GR"/>
        </a:p>
      </dgm:t>
    </dgm:pt>
    <dgm:pt modelId="{76FF6472-129B-4A09-9896-9FC349F947FB}" type="pres">
      <dgm:prSet presAssocID="{D6949BBC-B1E3-4689-AEF4-109F1D43B428}" presName="sibTrans" presStyleLbl="sibTrans2D1" presStyleIdx="0" presStyleCnt="0"/>
      <dgm:spPr/>
      <dgm:t>
        <a:bodyPr/>
        <a:lstStyle/>
        <a:p>
          <a:endParaRPr lang="el-GR"/>
        </a:p>
      </dgm:t>
    </dgm:pt>
    <dgm:pt modelId="{EE39E351-8ECF-4C01-9A23-EB6AFD320A76}" type="pres">
      <dgm:prSet presAssocID="{A01FC1B9-AA71-4EAA-8C15-1720CC8DD003}" presName="compNode" presStyleCnt="0"/>
      <dgm:spPr/>
    </dgm:pt>
    <dgm:pt modelId="{E6998A2E-EFC6-4065-A23A-53176D9D119A}" type="pres">
      <dgm:prSet presAssocID="{A01FC1B9-AA71-4EAA-8C15-1720CC8DD003}" presName="pictRect" presStyleLbl="node1" presStyleIdx="3" presStyleCnt="5"/>
      <dgm:spPr>
        <a:blipFill rotWithShape="0">
          <a:blip xmlns:r="http://schemas.openxmlformats.org/officeDocument/2006/relationships" r:embed="rId4"/>
          <a:stretch>
            <a:fillRect/>
          </a:stretch>
        </a:blipFill>
      </dgm:spPr>
      <dgm:t>
        <a:bodyPr/>
        <a:lstStyle/>
        <a:p>
          <a:endParaRPr lang="el-GR"/>
        </a:p>
      </dgm:t>
    </dgm:pt>
    <dgm:pt modelId="{97DC2271-0BCA-4A43-9293-2AC4B00D6F8B}" type="pres">
      <dgm:prSet presAssocID="{A01FC1B9-AA71-4EAA-8C15-1720CC8DD003}" presName="textRect" presStyleLbl="revTx" presStyleIdx="3" presStyleCnt="5">
        <dgm:presLayoutVars>
          <dgm:bulletEnabled val="1"/>
        </dgm:presLayoutVars>
      </dgm:prSet>
      <dgm:spPr/>
      <dgm:t>
        <a:bodyPr/>
        <a:lstStyle/>
        <a:p>
          <a:endParaRPr lang="el-GR"/>
        </a:p>
      </dgm:t>
    </dgm:pt>
    <dgm:pt modelId="{52B36A63-9A4C-4A76-A600-0D8898D4E970}" type="pres">
      <dgm:prSet presAssocID="{180D30D1-F4C5-4C78-A74C-1D8012086619}" presName="sibTrans" presStyleLbl="sibTrans2D1" presStyleIdx="0" presStyleCnt="0"/>
      <dgm:spPr/>
      <dgm:t>
        <a:bodyPr/>
        <a:lstStyle/>
        <a:p>
          <a:endParaRPr lang="el-GR"/>
        </a:p>
      </dgm:t>
    </dgm:pt>
    <dgm:pt modelId="{1BE0821E-D942-4E7E-9EC3-0A5C11B8CC54}" type="pres">
      <dgm:prSet presAssocID="{9197B878-9FE9-472B-988A-EFCE1AD81A2B}" presName="compNode" presStyleCnt="0"/>
      <dgm:spPr/>
      <dgm:t>
        <a:bodyPr/>
        <a:lstStyle/>
        <a:p>
          <a:endParaRPr lang="el-GR"/>
        </a:p>
      </dgm:t>
    </dgm:pt>
    <dgm:pt modelId="{C76A2590-C705-4BF0-8C4C-FD1AF1F82F57}" type="pres">
      <dgm:prSet presAssocID="{9197B878-9FE9-472B-988A-EFCE1AD81A2B}" presName="pictRect" presStyleLbl="node1" presStyleIdx="4" presStyleCnt="5"/>
      <dgm:spPr>
        <a:blipFill rotWithShape="0">
          <a:blip xmlns:r="http://schemas.openxmlformats.org/officeDocument/2006/relationships" r:embed="rId5"/>
          <a:stretch>
            <a:fillRect/>
          </a:stretch>
        </a:blipFill>
      </dgm:spPr>
      <dgm:t>
        <a:bodyPr/>
        <a:lstStyle/>
        <a:p>
          <a:endParaRPr lang="el-GR"/>
        </a:p>
      </dgm:t>
    </dgm:pt>
    <dgm:pt modelId="{BDE889DC-3393-40DF-A4A0-06CBEDBABD20}" type="pres">
      <dgm:prSet presAssocID="{9197B878-9FE9-472B-988A-EFCE1AD81A2B}" presName="textRect" presStyleLbl="revTx" presStyleIdx="4" presStyleCnt="5">
        <dgm:presLayoutVars>
          <dgm:bulletEnabled val="1"/>
        </dgm:presLayoutVars>
      </dgm:prSet>
      <dgm:spPr/>
      <dgm:t>
        <a:bodyPr/>
        <a:lstStyle/>
        <a:p>
          <a:endParaRPr lang="el-GR"/>
        </a:p>
      </dgm:t>
    </dgm:pt>
  </dgm:ptLst>
  <dgm:cxnLst>
    <dgm:cxn modelId="{B3A14E3B-794E-42AD-B7EA-3D0D1692A87A}" srcId="{61AF39EE-BAC1-417E-9483-EA2A4F55DBB7}" destId="{B65059A7-2F02-40F8-9878-5AD8E2BA8E28}" srcOrd="0" destOrd="0" parTransId="{322B056E-6968-4A9E-AE11-E20212C91936}" sibTransId="{B68D34EA-1D8C-4F8F-BFCA-C3C64DC6A84C}"/>
    <dgm:cxn modelId="{110D5AED-EC5A-45D1-83DE-ADBE4CA603BB}" type="presOf" srcId="{9197B878-9FE9-472B-988A-EFCE1AD81A2B}" destId="{BDE889DC-3393-40DF-A4A0-06CBEDBABD20}" srcOrd="0" destOrd="0" presId="urn:microsoft.com/office/officeart/2005/8/layout/pList1"/>
    <dgm:cxn modelId="{E1F39ECF-F0AB-4771-AA3A-5E772F183930}" srcId="{61AF39EE-BAC1-417E-9483-EA2A4F55DBB7}" destId="{9197B878-9FE9-472B-988A-EFCE1AD81A2B}" srcOrd="4" destOrd="0" parTransId="{CD15762C-2EDD-4882-8A4D-1562CFBD55FB}" sibTransId="{577F89F6-822F-4EFA-B151-CA148900D051}"/>
    <dgm:cxn modelId="{EA5B8CED-4A67-44CC-AF97-94E4B2135E47}" srcId="{61AF39EE-BAC1-417E-9483-EA2A4F55DBB7}" destId="{5AFBE525-A1B8-42A7-8B74-E8339470115A}" srcOrd="1" destOrd="0" parTransId="{6B421F52-8923-4E31-83C7-7684E47E5ACE}" sibTransId="{C71321A4-B084-4AA2-B0F0-F165FDBCD1B0}"/>
    <dgm:cxn modelId="{0FD1FC31-BC17-4C9A-9E69-953A60CC9CEC}" type="presOf" srcId="{B65059A7-2F02-40F8-9878-5AD8E2BA8E28}" destId="{13FB9897-0D05-47BC-8E3A-90EF52B7D5DC}" srcOrd="0" destOrd="0" presId="urn:microsoft.com/office/officeart/2005/8/layout/pList1"/>
    <dgm:cxn modelId="{F5702AB4-FB93-464A-9467-E4247E909E79}" type="presOf" srcId="{5AFBE525-A1B8-42A7-8B74-E8339470115A}" destId="{3AF2E547-8658-4F2E-93AB-391AA771AFAE}" srcOrd="0" destOrd="0" presId="urn:microsoft.com/office/officeart/2005/8/layout/pList1"/>
    <dgm:cxn modelId="{AAB64A82-3C8E-4856-9261-34FF62569371}" type="presOf" srcId="{61AF39EE-BAC1-417E-9483-EA2A4F55DBB7}" destId="{02A9901D-9543-42F1-8039-DF0DE17052FD}" srcOrd="0" destOrd="0" presId="urn:microsoft.com/office/officeart/2005/8/layout/pList1"/>
    <dgm:cxn modelId="{B6657193-D2FA-49FB-AADC-3084F9F95B06}" type="presOf" srcId="{F6C41E19-C320-4E26-9634-EC1EDF68CB82}" destId="{EF1C0091-DA24-47D8-8BCF-910596EB9C74}" srcOrd="0" destOrd="0" presId="urn:microsoft.com/office/officeart/2005/8/layout/pList1"/>
    <dgm:cxn modelId="{6C5CAA3E-63BE-43DE-88DD-A5954F662FBC}" type="presOf" srcId="{D6949BBC-B1E3-4689-AEF4-109F1D43B428}" destId="{76FF6472-129B-4A09-9896-9FC349F947FB}" srcOrd="0" destOrd="0" presId="urn:microsoft.com/office/officeart/2005/8/layout/pList1"/>
    <dgm:cxn modelId="{83234227-9141-436C-9D1C-5DC668A46D7B}" type="presOf" srcId="{180D30D1-F4C5-4C78-A74C-1D8012086619}" destId="{52B36A63-9A4C-4A76-A600-0D8898D4E970}" srcOrd="0" destOrd="0" presId="urn:microsoft.com/office/officeart/2005/8/layout/pList1"/>
    <dgm:cxn modelId="{599D60E3-DE8A-4431-A6DB-800E3FEF33F2}" type="presOf" srcId="{B68D34EA-1D8C-4F8F-BFCA-C3C64DC6A84C}" destId="{C720B75D-7A2F-4ED8-94CC-8C91D5B346FD}" srcOrd="0" destOrd="0" presId="urn:microsoft.com/office/officeart/2005/8/layout/pList1"/>
    <dgm:cxn modelId="{4E84556A-A986-4C0D-967F-4D290758F03E}" srcId="{61AF39EE-BAC1-417E-9483-EA2A4F55DBB7}" destId="{A01FC1B9-AA71-4EAA-8C15-1720CC8DD003}" srcOrd="3" destOrd="0" parTransId="{87CEAD90-AD23-4666-B5EE-FFF715014747}" sibTransId="{180D30D1-F4C5-4C78-A74C-1D8012086619}"/>
    <dgm:cxn modelId="{291589FD-8057-4922-A2CA-BEB564B2616B}" type="presOf" srcId="{C71321A4-B084-4AA2-B0F0-F165FDBCD1B0}" destId="{ECDF0CD0-CC0B-4519-A799-209D456E7197}" srcOrd="0" destOrd="0" presId="urn:microsoft.com/office/officeart/2005/8/layout/pList1"/>
    <dgm:cxn modelId="{AEC9AD91-67A9-4F52-9B18-361F8B3F8F8D}" srcId="{61AF39EE-BAC1-417E-9483-EA2A4F55DBB7}" destId="{F6C41E19-C320-4E26-9634-EC1EDF68CB82}" srcOrd="2" destOrd="0" parTransId="{81B59AC3-4A6C-4FCA-9716-296E0AE15627}" sibTransId="{D6949BBC-B1E3-4689-AEF4-109F1D43B428}"/>
    <dgm:cxn modelId="{28A07190-0E6B-45E5-B974-E0B073ECA0C9}" type="presOf" srcId="{A01FC1B9-AA71-4EAA-8C15-1720CC8DD003}" destId="{97DC2271-0BCA-4A43-9293-2AC4B00D6F8B}" srcOrd="0" destOrd="0" presId="urn:microsoft.com/office/officeart/2005/8/layout/pList1"/>
    <dgm:cxn modelId="{1B5E8D14-2022-43AD-A58C-BA620E151C5A}" type="presParOf" srcId="{02A9901D-9543-42F1-8039-DF0DE17052FD}" destId="{40FAFFBD-4D20-4D26-9043-D3D61C047099}" srcOrd="0" destOrd="0" presId="urn:microsoft.com/office/officeart/2005/8/layout/pList1"/>
    <dgm:cxn modelId="{3FC4CF17-1D27-4E61-BD17-5F3A40F3DBD4}" type="presParOf" srcId="{40FAFFBD-4D20-4D26-9043-D3D61C047099}" destId="{22734370-3A9E-4ADA-AC77-4E10193D712F}" srcOrd="0" destOrd="0" presId="urn:microsoft.com/office/officeart/2005/8/layout/pList1"/>
    <dgm:cxn modelId="{EBCF62C1-6DB0-488C-BC7D-6097CC096805}" type="presParOf" srcId="{40FAFFBD-4D20-4D26-9043-D3D61C047099}" destId="{13FB9897-0D05-47BC-8E3A-90EF52B7D5DC}" srcOrd="1" destOrd="0" presId="urn:microsoft.com/office/officeart/2005/8/layout/pList1"/>
    <dgm:cxn modelId="{FE0943DE-AA73-4ABF-BBC8-853E78CE3ED4}" type="presParOf" srcId="{02A9901D-9543-42F1-8039-DF0DE17052FD}" destId="{C720B75D-7A2F-4ED8-94CC-8C91D5B346FD}" srcOrd="1" destOrd="0" presId="urn:microsoft.com/office/officeart/2005/8/layout/pList1"/>
    <dgm:cxn modelId="{F5DB19D0-0D07-4567-A13D-36FEB40C8DD3}" type="presParOf" srcId="{02A9901D-9543-42F1-8039-DF0DE17052FD}" destId="{D3194C61-59E7-4517-926E-A69E210FE6EB}" srcOrd="2" destOrd="0" presId="urn:microsoft.com/office/officeart/2005/8/layout/pList1"/>
    <dgm:cxn modelId="{641F96BE-A634-4818-9173-69A96DC28FBF}" type="presParOf" srcId="{D3194C61-59E7-4517-926E-A69E210FE6EB}" destId="{EE910F37-D009-43DF-9577-9978DF4C0CE2}" srcOrd="0" destOrd="0" presId="urn:microsoft.com/office/officeart/2005/8/layout/pList1"/>
    <dgm:cxn modelId="{902FA5EA-1BB5-437F-945D-06D1F0EDC9F1}" type="presParOf" srcId="{D3194C61-59E7-4517-926E-A69E210FE6EB}" destId="{3AF2E547-8658-4F2E-93AB-391AA771AFAE}" srcOrd="1" destOrd="0" presId="urn:microsoft.com/office/officeart/2005/8/layout/pList1"/>
    <dgm:cxn modelId="{F226990E-2A31-4C24-BF1C-4196E3937B92}" type="presParOf" srcId="{02A9901D-9543-42F1-8039-DF0DE17052FD}" destId="{ECDF0CD0-CC0B-4519-A799-209D456E7197}" srcOrd="3" destOrd="0" presId="urn:microsoft.com/office/officeart/2005/8/layout/pList1"/>
    <dgm:cxn modelId="{C9A7C709-D2AD-4148-81AF-C0E76741ED6D}" type="presParOf" srcId="{02A9901D-9543-42F1-8039-DF0DE17052FD}" destId="{819BE528-EBE7-4327-94AD-AE50B86EFE5C}" srcOrd="4" destOrd="0" presId="urn:microsoft.com/office/officeart/2005/8/layout/pList1"/>
    <dgm:cxn modelId="{B7C556A8-08E1-4529-9496-093BBF23A5BB}" type="presParOf" srcId="{819BE528-EBE7-4327-94AD-AE50B86EFE5C}" destId="{26E321B9-B5CC-4EDC-A032-538D935DCB56}" srcOrd="0" destOrd="0" presId="urn:microsoft.com/office/officeart/2005/8/layout/pList1"/>
    <dgm:cxn modelId="{9195DB21-938C-421A-8D11-0FDA5EFD0FA5}" type="presParOf" srcId="{819BE528-EBE7-4327-94AD-AE50B86EFE5C}" destId="{EF1C0091-DA24-47D8-8BCF-910596EB9C74}" srcOrd="1" destOrd="0" presId="urn:microsoft.com/office/officeart/2005/8/layout/pList1"/>
    <dgm:cxn modelId="{62D9B690-4EFB-4297-9B53-F441858D01CF}" type="presParOf" srcId="{02A9901D-9543-42F1-8039-DF0DE17052FD}" destId="{76FF6472-129B-4A09-9896-9FC349F947FB}" srcOrd="5" destOrd="0" presId="urn:microsoft.com/office/officeart/2005/8/layout/pList1"/>
    <dgm:cxn modelId="{BE217F27-C2B0-41A0-9D77-F74DAC9ED7D7}" type="presParOf" srcId="{02A9901D-9543-42F1-8039-DF0DE17052FD}" destId="{EE39E351-8ECF-4C01-9A23-EB6AFD320A76}" srcOrd="6" destOrd="0" presId="urn:microsoft.com/office/officeart/2005/8/layout/pList1"/>
    <dgm:cxn modelId="{8D462E29-529E-4DE1-B855-8CE67D17C3F9}" type="presParOf" srcId="{EE39E351-8ECF-4C01-9A23-EB6AFD320A76}" destId="{E6998A2E-EFC6-4065-A23A-53176D9D119A}" srcOrd="0" destOrd="0" presId="urn:microsoft.com/office/officeart/2005/8/layout/pList1"/>
    <dgm:cxn modelId="{3ECB116D-5C52-47F6-BE76-AFE1A7F6E805}" type="presParOf" srcId="{EE39E351-8ECF-4C01-9A23-EB6AFD320A76}" destId="{97DC2271-0BCA-4A43-9293-2AC4B00D6F8B}" srcOrd="1" destOrd="0" presId="urn:microsoft.com/office/officeart/2005/8/layout/pList1"/>
    <dgm:cxn modelId="{1CBEB4C9-482C-40BB-9FE5-1AF3A10B8B2E}" type="presParOf" srcId="{02A9901D-9543-42F1-8039-DF0DE17052FD}" destId="{52B36A63-9A4C-4A76-A600-0D8898D4E970}" srcOrd="7" destOrd="0" presId="urn:microsoft.com/office/officeart/2005/8/layout/pList1"/>
    <dgm:cxn modelId="{44AF2929-A686-4ACF-9364-D926614BB9FF}" type="presParOf" srcId="{02A9901D-9543-42F1-8039-DF0DE17052FD}" destId="{1BE0821E-D942-4E7E-9EC3-0A5C11B8CC54}" srcOrd="8" destOrd="0" presId="urn:microsoft.com/office/officeart/2005/8/layout/pList1"/>
    <dgm:cxn modelId="{A4333646-3B25-48A9-89CF-5C66064A7B61}" type="presParOf" srcId="{1BE0821E-D942-4E7E-9EC3-0A5C11B8CC54}" destId="{C76A2590-C705-4BF0-8C4C-FD1AF1F82F57}" srcOrd="0" destOrd="0" presId="urn:microsoft.com/office/officeart/2005/8/layout/pList1"/>
    <dgm:cxn modelId="{7AFD1ADE-F96C-411F-A34D-70112781EA0B}" type="presParOf" srcId="{1BE0821E-D942-4E7E-9EC3-0A5C11B8CC54}" destId="{BDE889DC-3393-40DF-A4A0-06CBEDBABD20}" srcOrd="1" destOrd="0" presId="urn:microsoft.com/office/officeart/2005/8/layout/p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1AF39EE-BAC1-417E-9483-EA2A4F55DBB7}" type="doc">
      <dgm:prSet loTypeId="urn:microsoft.com/office/officeart/2005/8/layout/pList1" loCatId="list" qsTypeId="urn:microsoft.com/office/officeart/2005/8/quickstyle/simple5" qsCatId="simple" csTypeId="urn:microsoft.com/office/officeart/2005/8/colors/colorful3" csCatId="colorful" phldr="1"/>
      <dgm:spPr/>
      <dgm:t>
        <a:bodyPr/>
        <a:lstStyle/>
        <a:p>
          <a:endParaRPr lang="el-GR"/>
        </a:p>
      </dgm:t>
    </dgm:pt>
    <dgm:pt modelId="{B65059A7-2F02-40F8-9878-5AD8E2BA8E28}">
      <dgm:prSet/>
      <dgm:spPr/>
      <dgm:t>
        <a:bodyPr/>
        <a:lstStyle/>
        <a:p>
          <a:pPr rtl="0"/>
          <a:r>
            <a:rPr lang="en-US" dirty="0" smtClean="0"/>
            <a:t>What is the Grid?</a:t>
          </a:r>
          <a:endParaRPr lang="el-GR" dirty="0"/>
        </a:p>
      </dgm:t>
    </dgm:pt>
    <dgm:pt modelId="{322B056E-6968-4A9E-AE11-E20212C91936}" type="parTrans" cxnId="{B3A14E3B-794E-42AD-B7EA-3D0D1692A87A}">
      <dgm:prSet/>
      <dgm:spPr/>
      <dgm:t>
        <a:bodyPr/>
        <a:lstStyle/>
        <a:p>
          <a:endParaRPr lang="el-GR"/>
        </a:p>
      </dgm:t>
    </dgm:pt>
    <dgm:pt modelId="{B68D34EA-1D8C-4F8F-BFCA-C3C64DC6A84C}" type="sibTrans" cxnId="{B3A14E3B-794E-42AD-B7EA-3D0D1692A87A}">
      <dgm:prSet/>
      <dgm:spPr/>
      <dgm:t>
        <a:bodyPr/>
        <a:lstStyle/>
        <a:p>
          <a:endParaRPr lang="el-GR"/>
        </a:p>
      </dgm:t>
    </dgm:pt>
    <dgm:pt modelId="{5AFBE525-A1B8-42A7-8B74-E8339470115A}">
      <dgm:prSet/>
      <dgm:spPr/>
      <dgm:t>
        <a:bodyPr/>
        <a:lstStyle/>
        <a:p>
          <a:pPr rtl="0"/>
          <a:r>
            <a:rPr lang="en-US" dirty="0" smtClean="0"/>
            <a:t>Grid paradigms</a:t>
          </a:r>
          <a:endParaRPr lang="el-GR" dirty="0"/>
        </a:p>
      </dgm:t>
    </dgm:pt>
    <dgm:pt modelId="{6B421F52-8923-4E31-83C7-7684E47E5ACE}" type="parTrans" cxnId="{EA5B8CED-4A67-44CC-AF97-94E4B2135E47}">
      <dgm:prSet/>
      <dgm:spPr/>
      <dgm:t>
        <a:bodyPr/>
        <a:lstStyle/>
        <a:p>
          <a:endParaRPr lang="el-GR"/>
        </a:p>
      </dgm:t>
    </dgm:pt>
    <dgm:pt modelId="{C71321A4-B084-4AA2-B0F0-F165FDBCD1B0}" type="sibTrans" cxnId="{EA5B8CED-4A67-44CC-AF97-94E4B2135E47}">
      <dgm:prSet/>
      <dgm:spPr/>
      <dgm:t>
        <a:bodyPr/>
        <a:lstStyle/>
        <a:p>
          <a:endParaRPr lang="el-GR"/>
        </a:p>
      </dgm:t>
    </dgm:pt>
    <dgm:pt modelId="{F6C41E19-C320-4E26-9634-EC1EDF68CB82}">
      <dgm:prSet/>
      <dgm:spPr/>
      <dgm:t>
        <a:bodyPr/>
        <a:lstStyle/>
        <a:p>
          <a:pPr rtl="0"/>
          <a:r>
            <a:rPr lang="en-US" dirty="0" smtClean="0"/>
            <a:t>Enabling Grid for E-</a:t>
          </a:r>
          <a:r>
            <a:rPr lang="en-US" dirty="0" err="1" smtClean="0"/>
            <a:t>sciencE</a:t>
          </a:r>
          <a:r>
            <a:rPr lang="en-US" dirty="0" smtClean="0"/>
            <a:t> (EGEE)</a:t>
          </a:r>
          <a:endParaRPr lang="el-GR" dirty="0"/>
        </a:p>
      </dgm:t>
    </dgm:pt>
    <dgm:pt modelId="{81B59AC3-4A6C-4FCA-9716-296E0AE15627}" type="parTrans" cxnId="{AEC9AD91-67A9-4F52-9B18-361F8B3F8F8D}">
      <dgm:prSet/>
      <dgm:spPr/>
      <dgm:t>
        <a:bodyPr/>
        <a:lstStyle/>
        <a:p>
          <a:endParaRPr lang="el-GR"/>
        </a:p>
      </dgm:t>
    </dgm:pt>
    <dgm:pt modelId="{D6949BBC-B1E3-4689-AEF4-109F1D43B428}" type="sibTrans" cxnId="{AEC9AD91-67A9-4F52-9B18-361F8B3F8F8D}">
      <dgm:prSet/>
      <dgm:spPr/>
      <dgm:t>
        <a:bodyPr/>
        <a:lstStyle/>
        <a:p>
          <a:endParaRPr lang="el-GR"/>
        </a:p>
      </dgm:t>
    </dgm:pt>
    <dgm:pt modelId="{9197B878-9FE9-472B-988A-EFCE1AD81A2B}">
      <dgm:prSet/>
      <dgm:spPr/>
      <dgm:t>
        <a:bodyPr/>
        <a:lstStyle/>
        <a:p>
          <a:pPr rtl="0"/>
          <a:r>
            <a:rPr lang="en-US" dirty="0" err="1" smtClean="0"/>
            <a:t>HellasGrid</a:t>
          </a:r>
          <a:r>
            <a:rPr lang="en-US" dirty="0" smtClean="0"/>
            <a:t> Taskforce</a:t>
          </a:r>
          <a:endParaRPr lang="el-GR" dirty="0"/>
        </a:p>
      </dgm:t>
    </dgm:pt>
    <dgm:pt modelId="{CD15762C-2EDD-4882-8A4D-1562CFBD55FB}" type="parTrans" cxnId="{E1F39ECF-F0AB-4771-AA3A-5E772F183930}">
      <dgm:prSet/>
      <dgm:spPr/>
      <dgm:t>
        <a:bodyPr/>
        <a:lstStyle/>
        <a:p>
          <a:endParaRPr lang="el-GR"/>
        </a:p>
      </dgm:t>
    </dgm:pt>
    <dgm:pt modelId="{577F89F6-822F-4EFA-B151-CA148900D051}" type="sibTrans" cxnId="{E1F39ECF-F0AB-4771-AA3A-5E772F183930}">
      <dgm:prSet/>
      <dgm:spPr/>
      <dgm:t>
        <a:bodyPr/>
        <a:lstStyle/>
        <a:p>
          <a:endParaRPr lang="el-GR"/>
        </a:p>
      </dgm:t>
    </dgm:pt>
    <dgm:pt modelId="{A01FC1B9-AA71-4EAA-8C15-1720CC8DD003}">
      <dgm:prSet/>
      <dgm:spPr/>
      <dgm:t>
        <a:bodyPr/>
        <a:lstStyle/>
        <a:p>
          <a:pPr rtl="0"/>
          <a:r>
            <a:rPr lang="en-US" dirty="0" err="1" smtClean="0"/>
            <a:t>gLite</a:t>
          </a:r>
          <a:r>
            <a:rPr lang="en-US" dirty="0" smtClean="0"/>
            <a:t> middleware</a:t>
          </a:r>
          <a:endParaRPr lang="el-GR" dirty="0"/>
        </a:p>
      </dgm:t>
    </dgm:pt>
    <dgm:pt modelId="{87CEAD90-AD23-4666-B5EE-FFF715014747}" type="parTrans" cxnId="{4E84556A-A986-4C0D-967F-4D290758F03E}">
      <dgm:prSet/>
      <dgm:spPr/>
      <dgm:t>
        <a:bodyPr/>
        <a:lstStyle/>
        <a:p>
          <a:endParaRPr lang="el-GR"/>
        </a:p>
      </dgm:t>
    </dgm:pt>
    <dgm:pt modelId="{180D30D1-F4C5-4C78-A74C-1D8012086619}" type="sibTrans" cxnId="{4E84556A-A986-4C0D-967F-4D290758F03E}">
      <dgm:prSet/>
      <dgm:spPr/>
      <dgm:t>
        <a:bodyPr/>
        <a:lstStyle/>
        <a:p>
          <a:endParaRPr lang="el-GR"/>
        </a:p>
      </dgm:t>
    </dgm:pt>
    <dgm:pt modelId="{02A9901D-9543-42F1-8039-DF0DE17052FD}" type="pres">
      <dgm:prSet presAssocID="{61AF39EE-BAC1-417E-9483-EA2A4F55DBB7}" presName="Name0" presStyleCnt="0">
        <dgm:presLayoutVars>
          <dgm:dir/>
          <dgm:resizeHandles val="exact"/>
        </dgm:presLayoutVars>
      </dgm:prSet>
      <dgm:spPr/>
      <dgm:t>
        <a:bodyPr/>
        <a:lstStyle/>
        <a:p>
          <a:endParaRPr lang="el-GR"/>
        </a:p>
      </dgm:t>
    </dgm:pt>
    <dgm:pt modelId="{40FAFFBD-4D20-4D26-9043-D3D61C047099}" type="pres">
      <dgm:prSet presAssocID="{B65059A7-2F02-40F8-9878-5AD8E2BA8E28}" presName="compNode" presStyleCnt="0"/>
      <dgm:spPr/>
      <dgm:t>
        <a:bodyPr/>
        <a:lstStyle/>
        <a:p>
          <a:endParaRPr lang="el-GR"/>
        </a:p>
      </dgm:t>
    </dgm:pt>
    <dgm:pt modelId="{22734370-3A9E-4ADA-AC77-4E10193D712F}" type="pres">
      <dgm:prSet presAssocID="{B65059A7-2F02-40F8-9878-5AD8E2BA8E28}" presName="pictRect" presStyleLbl="node1" presStyleIdx="0" presStyleCnt="5"/>
      <dgm:spPr>
        <a:blipFill rotWithShape="0">
          <a:blip xmlns:r="http://schemas.openxmlformats.org/officeDocument/2006/relationships" r:embed="rId1"/>
          <a:stretch>
            <a:fillRect/>
          </a:stretch>
        </a:blipFill>
      </dgm:spPr>
      <dgm:t>
        <a:bodyPr/>
        <a:lstStyle/>
        <a:p>
          <a:endParaRPr lang="el-GR"/>
        </a:p>
      </dgm:t>
    </dgm:pt>
    <dgm:pt modelId="{13FB9897-0D05-47BC-8E3A-90EF52B7D5DC}" type="pres">
      <dgm:prSet presAssocID="{B65059A7-2F02-40F8-9878-5AD8E2BA8E28}" presName="textRect" presStyleLbl="revTx" presStyleIdx="0" presStyleCnt="5">
        <dgm:presLayoutVars>
          <dgm:bulletEnabled val="1"/>
        </dgm:presLayoutVars>
      </dgm:prSet>
      <dgm:spPr/>
      <dgm:t>
        <a:bodyPr/>
        <a:lstStyle/>
        <a:p>
          <a:endParaRPr lang="el-GR"/>
        </a:p>
      </dgm:t>
    </dgm:pt>
    <dgm:pt modelId="{C720B75D-7A2F-4ED8-94CC-8C91D5B346FD}" type="pres">
      <dgm:prSet presAssocID="{B68D34EA-1D8C-4F8F-BFCA-C3C64DC6A84C}" presName="sibTrans" presStyleLbl="sibTrans2D1" presStyleIdx="0" presStyleCnt="0"/>
      <dgm:spPr/>
      <dgm:t>
        <a:bodyPr/>
        <a:lstStyle/>
        <a:p>
          <a:endParaRPr lang="el-GR"/>
        </a:p>
      </dgm:t>
    </dgm:pt>
    <dgm:pt modelId="{D3194C61-59E7-4517-926E-A69E210FE6EB}" type="pres">
      <dgm:prSet presAssocID="{5AFBE525-A1B8-42A7-8B74-E8339470115A}" presName="compNode" presStyleCnt="0"/>
      <dgm:spPr/>
      <dgm:t>
        <a:bodyPr/>
        <a:lstStyle/>
        <a:p>
          <a:endParaRPr lang="el-GR"/>
        </a:p>
      </dgm:t>
    </dgm:pt>
    <dgm:pt modelId="{EE910F37-D009-43DF-9577-9978DF4C0CE2}" type="pres">
      <dgm:prSet presAssocID="{5AFBE525-A1B8-42A7-8B74-E8339470115A}" presName="pictRect" presStyleLbl="node1" presStyleIdx="1" presStyleCnt="5"/>
      <dgm:spPr>
        <a:blipFill rotWithShape="0">
          <a:blip xmlns:r="http://schemas.openxmlformats.org/officeDocument/2006/relationships" r:embed="rId2"/>
          <a:stretch>
            <a:fillRect/>
          </a:stretch>
        </a:blipFill>
      </dgm:spPr>
      <dgm:t>
        <a:bodyPr/>
        <a:lstStyle/>
        <a:p>
          <a:endParaRPr lang="el-GR"/>
        </a:p>
      </dgm:t>
    </dgm:pt>
    <dgm:pt modelId="{3AF2E547-8658-4F2E-93AB-391AA771AFAE}" type="pres">
      <dgm:prSet presAssocID="{5AFBE525-A1B8-42A7-8B74-E8339470115A}" presName="textRect" presStyleLbl="revTx" presStyleIdx="1" presStyleCnt="5">
        <dgm:presLayoutVars>
          <dgm:bulletEnabled val="1"/>
        </dgm:presLayoutVars>
      </dgm:prSet>
      <dgm:spPr/>
      <dgm:t>
        <a:bodyPr/>
        <a:lstStyle/>
        <a:p>
          <a:endParaRPr lang="el-GR"/>
        </a:p>
      </dgm:t>
    </dgm:pt>
    <dgm:pt modelId="{ECDF0CD0-CC0B-4519-A799-209D456E7197}" type="pres">
      <dgm:prSet presAssocID="{C71321A4-B084-4AA2-B0F0-F165FDBCD1B0}" presName="sibTrans" presStyleLbl="sibTrans2D1" presStyleIdx="0" presStyleCnt="0"/>
      <dgm:spPr/>
      <dgm:t>
        <a:bodyPr/>
        <a:lstStyle/>
        <a:p>
          <a:endParaRPr lang="el-GR"/>
        </a:p>
      </dgm:t>
    </dgm:pt>
    <dgm:pt modelId="{819BE528-EBE7-4327-94AD-AE50B86EFE5C}" type="pres">
      <dgm:prSet presAssocID="{F6C41E19-C320-4E26-9634-EC1EDF68CB82}" presName="compNode" presStyleCnt="0"/>
      <dgm:spPr/>
      <dgm:t>
        <a:bodyPr/>
        <a:lstStyle/>
        <a:p>
          <a:endParaRPr lang="el-GR"/>
        </a:p>
      </dgm:t>
    </dgm:pt>
    <dgm:pt modelId="{26E321B9-B5CC-4EDC-A032-538D935DCB56}" type="pres">
      <dgm:prSet presAssocID="{F6C41E19-C320-4E26-9634-EC1EDF68CB82}" presName="pictRect" presStyleLbl="node1" presStyleIdx="2" presStyleCnt="5"/>
      <dgm:spPr>
        <a:blipFill rotWithShape="0">
          <a:blip xmlns:r="http://schemas.openxmlformats.org/officeDocument/2006/relationships" r:embed="rId3"/>
          <a:stretch>
            <a:fillRect/>
          </a:stretch>
        </a:blipFill>
      </dgm:spPr>
      <dgm:t>
        <a:bodyPr/>
        <a:lstStyle/>
        <a:p>
          <a:endParaRPr lang="el-GR"/>
        </a:p>
      </dgm:t>
    </dgm:pt>
    <dgm:pt modelId="{EF1C0091-DA24-47D8-8BCF-910596EB9C74}" type="pres">
      <dgm:prSet presAssocID="{F6C41E19-C320-4E26-9634-EC1EDF68CB82}" presName="textRect" presStyleLbl="revTx" presStyleIdx="2" presStyleCnt="5">
        <dgm:presLayoutVars>
          <dgm:bulletEnabled val="1"/>
        </dgm:presLayoutVars>
      </dgm:prSet>
      <dgm:spPr/>
      <dgm:t>
        <a:bodyPr/>
        <a:lstStyle/>
        <a:p>
          <a:endParaRPr lang="el-GR"/>
        </a:p>
      </dgm:t>
    </dgm:pt>
    <dgm:pt modelId="{76FF6472-129B-4A09-9896-9FC349F947FB}" type="pres">
      <dgm:prSet presAssocID="{D6949BBC-B1E3-4689-AEF4-109F1D43B428}" presName="sibTrans" presStyleLbl="sibTrans2D1" presStyleIdx="0" presStyleCnt="0"/>
      <dgm:spPr/>
      <dgm:t>
        <a:bodyPr/>
        <a:lstStyle/>
        <a:p>
          <a:endParaRPr lang="el-GR"/>
        </a:p>
      </dgm:t>
    </dgm:pt>
    <dgm:pt modelId="{EE39E351-8ECF-4C01-9A23-EB6AFD320A76}" type="pres">
      <dgm:prSet presAssocID="{A01FC1B9-AA71-4EAA-8C15-1720CC8DD003}" presName="compNode" presStyleCnt="0"/>
      <dgm:spPr/>
    </dgm:pt>
    <dgm:pt modelId="{E6998A2E-EFC6-4065-A23A-53176D9D119A}" type="pres">
      <dgm:prSet presAssocID="{A01FC1B9-AA71-4EAA-8C15-1720CC8DD003}" presName="pictRect" presStyleLbl="node1" presStyleIdx="3" presStyleCnt="5"/>
      <dgm:spPr>
        <a:blipFill rotWithShape="0">
          <a:blip xmlns:r="http://schemas.openxmlformats.org/officeDocument/2006/relationships" r:embed="rId4"/>
          <a:stretch>
            <a:fillRect/>
          </a:stretch>
        </a:blipFill>
      </dgm:spPr>
      <dgm:t>
        <a:bodyPr/>
        <a:lstStyle/>
        <a:p>
          <a:endParaRPr lang="el-GR"/>
        </a:p>
      </dgm:t>
    </dgm:pt>
    <dgm:pt modelId="{97DC2271-0BCA-4A43-9293-2AC4B00D6F8B}" type="pres">
      <dgm:prSet presAssocID="{A01FC1B9-AA71-4EAA-8C15-1720CC8DD003}" presName="textRect" presStyleLbl="revTx" presStyleIdx="3" presStyleCnt="5">
        <dgm:presLayoutVars>
          <dgm:bulletEnabled val="1"/>
        </dgm:presLayoutVars>
      </dgm:prSet>
      <dgm:spPr/>
      <dgm:t>
        <a:bodyPr/>
        <a:lstStyle/>
        <a:p>
          <a:endParaRPr lang="el-GR"/>
        </a:p>
      </dgm:t>
    </dgm:pt>
    <dgm:pt modelId="{52B36A63-9A4C-4A76-A600-0D8898D4E970}" type="pres">
      <dgm:prSet presAssocID="{180D30D1-F4C5-4C78-A74C-1D8012086619}" presName="sibTrans" presStyleLbl="sibTrans2D1" presStyleIdx="0" presStyleCnt="0"/>
      <dgm:spPr/>
      <dgm:t>
        <a:bodyPr/>
        <a:lstStyle/>
        <a:p>
          <a:endParaRPr lang="el-GR"/>
        </a:p>
      </dgm:t>
    </dgm:pt>
    <dgm:pt modelId="{1BE0821E-D942-4E7E-9EC3-0A5C11B8CC54}" type="pres">
      <dgm:prSet presAssocID="{9197B878-9FE9-472B-988A-EFCE1AD81A2B}" presName="compNode" presStyleCnt="0"/>
      <dgm:spPr/>
      <dgm:t>
        <a:bodyPr/>
        <a:lstStyle/>
        <a:p>
          <a:endParaRPr lang="el-GR"/>
        </a:p>
      </dgm:t>
    </dgm:pt>
    <dgm:pt modelId="{C76A2590-C705-4BF0-8C4C-FD1AF1F82F57}" type="pres">
      <dgm:prSet presAssocID="{9197B878-9FE9-472B-988A-EFCE1AD81A2B}" presName="pictRect" presStyleLbl="node1" presStyleIdx="4" presStyleCnt="5"/>
      <dgm:spPr>
        <a:blipFill rotWithShape="0">
          <a:blip xmlns:r="http://schemas.openxmlformats.org/officeDocument/2006/relationships" r:embed="rId5"/>
          <a:stretch>
            <a:fillRect/>
          </a:stretch>
        </a:blipFill>
      </dgm:spPr>
      <dgm:t>
        <a:bodyPr/>
        <a:lstStyle/>
        <a:p>
          <a:endParaRPr lang="el-GR"/>
        </a:p>
      </dgm:t>
    </dgm:pt>
    <dgm:pt modelId="{BDE889DC-3393-40DF-A4A0-06CBEDBABD20}" type="pres">
      <dgm:prSet presAssocID="{9197B878-9FE9-472B-988A-EFCE1AD81A2B}" presName="textRect" presStyleLbl="revTx" presStyleIdx="4" presStyleCnt="5">
        <dgm:presLayoutVars>
          <dgm:bulletEnabled val="1"/>
        </dgm:presLayoutVars>
      </dgm:prSet>
      <dgm:spPr/>
      <dgm:t>
        <a:bodyPr/>
        <a:lstStyle/>
        <a:p>
          <a:endParaRPr lang="el-GR"/>
        </a:p>
      </dgm:t>
    </dgm:pt>
  </dgm:ptLst>
  <dgm:cxnLst>
    <dgm:cxn modelId="{B3A14E3B-794E-42AD-B7EA-3D0D1692A87A}" srcId="{61AF39EE-BAC1-417E-9483-EA2A4F55DBB7}" destId="{B65059A7-2F02-40F8-9878-5AD8E2BA8E28}" srcOrd="0" destOrd="0" parTransId="{322B056E-6968-4A9E-AE11-E20212C91936}" sibTransId="{B68D34EA-1D8C-4F8F-BFCA-C3C64DC6A84C}"/>
    <dgm:cxn modelId="{375A7C9E-A561-4333-9D7A-FA9E699725A1}" type="presOf" srcId="{180D30D1-F4C5-4C78-A74C-1D8012086619}" destId="{52B36A63-9A4C-4A76-A600-0D8898D4E970}" srcOrd="0" destOrd="0" presId="urn:microsoft.com/office/officeart/2005/8/layout/pList1"/>
    <dgm:cxn modelId="{E1F39ECF-F0AB-4771-AA3A-5E772F183930}" srcId="{61AF39EE-BAC1-417E-9483-EA2A4F55DBB7}" destId="{9197B878-9FE9-472B-988A-EFCE1AD81A2B}" srcOrd="4" destOrd="0" parTransId="{CD15762C-2EDD-4882-8A4D-1562CFBD55FB}" sibTransId="{577F89F6-822F-4EFA-B151-CA148900D051}"/>
    <dgm:cxn modelId="{EA5B8CED-4A67-44CC-AF97-94E4B2135E47}" srcId="{61AF39EE-BAC1-417E-9483-EA2A4F55DBB7}" destId="{5AFBE525-A1B8-42A7-8B74-E8339470115A}" srcOrd="1" destOrd="0" parTransId="{6B421F52-8923-4E31-83C7-7684E47E5ACE}" sibTransId="{C71321A4-B084-4AA2-B0F0-F165FDBCD1B0}"/>
    <dgm:cxn modelId="{083F9460-70EB-464A-A065-123B166777B4}" type="presOf" srcId="{61AF39EE-BAC1-417E-9483-EA2A4F55DBB7}" destId="{02A9901D-9543-42F1-8039-DF0DE17052FD}" srcOrd="0" destOrd="0" presId="urn:microsoft.com/office/officeart/2005/8/layout/pList1"/>
    <dgm:cxn modelId="{5C188751-B2B9-4DB0-B5CA-E3388E733D7F}" type="presOf" srcId="{F6C41E19-C320-4E26-9634-EC1EDF68CB82}" destId="{EF1C0091-DA24-47D8-8BCF-910596EB9C74}" srcOrd="0" destOrd="0" presId="urn:microsoft.com/office/officeart/2005/8/layout/pList1"/>
    <dgm:cxn modelId="{0A2DB422-A722-4534-A644-B60ADD98C669}" type="presOf" srcId="{A01FC1B9-AA71-4EAA-8C15-1720CC8DD003}" destId="{97DC2271-0BCA-4A43-9293-2AC4B00D6F8B}" srcOrd="0" destOrd="0" presId="urn:microsoft.com/office/officeart/2005/8/layout/pList1"/>
    <dgm:cxn modelId="{E19A02E3-B260-482B-B0AD-89A8232F45A7}" type="presOf" srcId="{9197B878-9FE9-472B-988A-EFCE1AD81A2B}" destId="{BDE889DC-3393-40DF-A4A0-06CBEDBABD20}" srcOrd="0" destOrd="0" presId="urn:microsoft.com/office/officeart/2005/8/layout/pList1"/>
    <dgm:cxn modelId="{D2C4CFF7-73E2-457B-963D-B8656C031088}" type="presOf" srcId="{B68D34EA-1D8C-4F8F-BFCA-C3C64DC6A84C}" destId="{C720B75D-7A2F-4ED8-94CC-8C91D5B346FD}" srcOrd="0" destOrd="0" presId="urn:microsoft.com/office/officeart/2005/8/layout/pList1"/>
    <dgm:cxn modelId="{6B8E2DB9-D6EA-4E9E-AE3C-7FB3FDA0BDB6}" type="presOf" srcId="{D6949BBC-B1E3-4689-AEF4-109F1D43B428}" destId="{76FF6472-129B-4A09-9896-9FC349F947FB}" srcOrd="0" destOrd="0" presId="urn:microsoft.com/office/officeart/2005/8/layout/pList1"/>
    <dgm:cxn modelId="{4E84556A-A986-4C0D-967F-4D290758F03E}" srcId="{61AF39EE-BAC1-417E-9483-EA2A4F55DBB7}" destId="{A01FC1B9-AA71-4EAA-8C15-1720CC8DD003}" srcOrd="3" destOrd="0" parTransId="{87CEAD90-AD23-4666-B5EE-FFF715014747}" sibTransId="{180D30D1-F4C5-4C78-A74C-1D8012086619}"/>
    <dgm:cxn modelId="{C065845D-CFB3-4516-A9B7-DE8882BA360A}" type="presOf" srcId="{C71321A4-B084-4AA2-B0F0-F165FDBCD1B0}" destId="{ECDF0CD0-CC0B-4519-A799-209D456E7197}" srcOrd="0" destOrd="0" presId="urn:microsoft.com/office/officeart/2005/8/layout/pList1"/>
    <dgm:cxn modelId="{6FD56ED6-E695-414D-9B53-B9A4C58D77D3}" type="presOf" srcId="{5AFBE525-A1B8-42A7-8B74-E8339470115A}" destId="{3AF2E547-8658-4F2E-93AB-391AA771AFAE}" srcOrd="0" destOrd="0" presId="urn:microsoft.com/office/officeart/2005/8/layout/pList1"/>
    <dgm:cxn modelId="{AEC9AD91-67A9-4F52-9B18-361F8B3F8F8D}" srcId="{61AF39EE-BAC1-417E-9483-EA2A4F55DBB7}" destId="{F6C41E19-C320-4E26-9634-EC1EDF68CB82}" srcOrd="2" destOrd="0" parTransId="{81B59AC3-4A6C-4FCA-9716-296E0AE15627}" sibTransId="{D6949BBC-B1E3-4689-AEF4-109F1D43B428}"/>
    <dgm:cxn modelId="{57BDA82B-0791-4E3A-8AEE-3390495F23E4}" type="presOf" srcId="{B65059A7-2F02-40F8-9878-5AD8E2BA8E28}" destId="{13FB9897-0D05-47BC-8E3A-90EF52B7D5DC}" srcOrd="0" destOrd="0" presId="urn:microsoft.com/office/officeart/2005/8/layout/pList1"/>
    <dgm:cxn modelId="{40401CB8-DF1A-47F9-95BB-23CFA749635F}" type="presParOf" srcId="{02A9901D-9543-42F1-8039-DF0DE17052FD}" destId="{40FAFFBD-4D20-4D26-9043-D3D61C047099}" srcOrd="0" destOrd="0" presId="urn:microsoft.com/office/officeart/2005/8/layout/pList1"/>
    <dgm:cxn modelId="{0C6BEB9A-8E09-4B74-BCA2-4274F6B5CD0F}" type="presParOf" srcId="{40FAFFBD-4D20-4D26-9043-D3D61C047099}" destId="{22734370-3A9E-4ADA-AC77-4E10193D712F}" srcOrd="0" destOrd="0" presId="urn:microsoft.com/office/officeart/2005/8/layout/pList1"/>
    <dgm:cxn modelId="{C845F5FE-D2F7-4101-8C96-F39EFCC4B62D}" type="presParOf" srcId="{40FAFFBD-4D20-4D26-9043-D3D61C047099}" destId="{13FB9897-0D05-47BC-8E3A-90EF52B7D5DC}" srcOrd="1" destOrd="0" presId="urn:microsoft.com/office/officeart/2005/8/layout/pList1"/>
    <dgm:cxn modelId="{4A27D8AC-3057-441E-9BF9-7DA8C253ACD8}" type="presParOf" srcId="{02A9901D-9543-42F1-8039-DF0DE17052FD}" destId="{C720B75D-7A2F-4ED8-94CC-8C91D5B346FD}" srcOrd="1" destOrd="0" presId="urn:microsoft.com/office/officeart/2005/8/layout/pList1"/>
    <dgm:cxn modelId="{F97AC356-EED7-4746-AA6F-D6C237D5F797}" type="presParOf" srcId="{02A9901D-9543-42F1-8039-DF0DE17052FD}" destId="{D3194C61-59E7-4517-926E-A69E210FE6EB}" srcOrd="2" destOrd="0" presId="urn:microsoft.com/office/officeart/2005/8/layout/pList1"/>
    <dgm:cxn modelId="{901E14F7-E7D3-4D39-AE0D-E6A9B9250972}" type="presParOf" srcId="{D3194C61-59E7-4517-926E-A69E210FE6EB}" destId="{EE910F37-D009-43DF-9577-9978DF4C0CE2}" srcOrd="0" destOrd="0" presId="urn:microsoft.com/office/officeart/2005/8/layout/pList1"/>
    <dgm:cxn modelId="{00FA79EE-6CAC-4BE9-BC3E-D59709CF7066}" type="presParOf" srcId="{D3194C61-59E7-4517-926E-A69E210FE6EB}" destId="{3AF2E547-8658-4F2E-93AB-391AA771AFAE}" srcOrd="1" destOrd="0" presId="urn:microsoft.com/office/officeart/2005/8/layout/pList1"/>
    <dgm:cxn modelId="{B8F9115B-5A27-4751-B284-85A49EBD4450}" type="presParOf" srcId="{02A9901D-9543-42F1-8039-DF0DE17052FD}" destId="{ECDF0CD0-CC0B-4519-A799-209D456E7197}" srcOrd="3" destOrd="0" presId="urn:microsoft.com/office/officeart/2005/8/layout/pList1"/>
    <dgm:cxn modelId="{1F5F3CCF-35DA-4D63-8021-976CE102C8BC}" type="presParOf" srcId="{02A9901D-9543-42F1-8039-DF0DE17052FD}" destId="{819BE528-EBE7-4327-94AD-AE50B86EFE5C}" srcOrd="4" destOrd="0" presId="urn:microsoft.com/office/officeart/2005/8/layout/pList1"/>
    <dgm:cxn modelId="{D6A19386-AC32-4F5E-93EC-827A7411077C}" type="presParOf" srcId="{819BE528-EBE7-4327-94AD-AE50B86EFE5C}" destId="{26E321B9-B5CC-4EDC-A032-538D935DCB56}" srcOrd="0" destOrd="0" presId="urn:microsoft.com/office/officeart/2005/8/layout/pList1"/>
    <dgm:cxn modelId="{6E95BFED-9C0F-4A85-8DBA-0042059B9327}" type="presParOf" srcId="{819BE528-EBE7-4327-94AD-AE50B86EFE5C}" destId="{EF1C0091-DA24-47D8-8BCF-910596EB9C74}" srcOrd="1" destOrd="0" presId="urn:microsoft.com/office/officeart/2005/8/layout/pList1"/>
    <dgm:cxn modelId="{6181D113-9B28-4321-9F38-95BF2F108BD8}" type="presParOf" srcId="{02A9901D-9543-42F1-8039-DF0DE17052FD}" destId="{76FF6472-129B-4A09-9896-9FC349F947FB}" srcOrd="5" destOrd="0" presId="urn:microsoft.com/office/officeart/2005/8/layout/pList1"/>
    <dgm:cxn modelId="{51547BA8-F47D-43CE-ABBD-59D8ABCDC6F6}" type="presParOf" srcId="{02A9901D-9543-42F1-8039-DF0DE17052FD}" destId="{EE39E351-8ECF-4C01-9A23-EB6AFD320A76}" srcOrd="6" destOrd="0" presId="urn:microsoft.com/office/officeart/2005/8/layout/pList1"/>
    <dgm:cxn modelId="{4C48E16C-3896-4F3A-82C0-01344A441B64}" type="presParOf" srcId="{EE39E351-8ECF-4C01-9A23-EB6AFD320A76}" destId="{E6998A2E-EFC6-4065-A23A-53176D9D119A}" srcOrd="0" destOrd="0" presId="urn:microsoft.com/office/officeart/2005/8/layout/pList1"/>
    <dgm:cxn modelId="{99DCEA38-B6C5-40A9-A9DA-0526D10C0738}" type="presParOf" srcId="{EE39E351-8ECF-4C01-9A23-EB6AFD320A76}" destId="{97DC2271-0BCA-4A43-9293-2AC4B00D6F8B}" srcOrd="1" destOrd="0" presId="urn:microsoft.com/office/officeart/2005/8/layout/pList1"/>
    <dgm:cxn modelId="{971C4A29-A4A7-4F3D-8895-AE55015442DD}" type="presParOf" srcId="{02A9901D-9543-42F1-8039-DF0DE17052FD}" destId="{52B36A63-9A4C-4A76-A600-0D8898D4E970}" srcOrd="7" destOrd="0" presId="urn:microsoft.com/office/officeart/2005/8/layout/pList1"/>
    <dgm:cxn modelId="{4410C517-F5D8-4FF7-9BA0-CEA31269B6FA}" type="presParOf" srcId="{02A9901D-9543-42F1-8039-DF0DE17052FD}" destId="{1BE0821E-D942-4E7E-9EC3-0A5C11B8CC54}" srcOrd="8" destOrd="0" presId="urn:microsoft.com/office/officeart/2005/8/layout/pList1"/>
    <dgm:cxn modelId="{1B0BFC59-BE6E-4A25-9685-A733A3DFDC11}" type="presParOf" srcId="{1BE0821E-D942-4E7E-9EC3-0A5C11B8CC54}" destId="{C76A2590-C705-4BF0-8C4C-FD1AF1F82F57}" srcOrd="0" destOrd="0" presId="urn:microsoft.com/office/officeart/2005/8/layout/pList1"/>
    <dgm:cxn modelId="{8D9BF70B-8916-48B2-8866-93D45B81A719}" type="presParOf" srcId="{1BE0821E-D942-4E7E-9EC3-0A5C11B8CC54}" destId="{BDE889DC-3393-40DF-A4A0-06CBEDBABD20}" srcOrd="1" destOrd="0" presId="urn:microsoft.com/office/officeart/2005/8/layout/p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2734370-3A9E-4ADA-AC77-4E10193D712F}">
      <dsp:nvSpPr>
        <dsp:cNvPr id="0" name=""/>
        <dsp:cNvSpPr/>
      </dsp:nvSpPr>
      <dsp:spPr>
        <a:xfrm>
          <a:off x="997780" y="180"/>
          <a:ext cx="1948085" cy="1342231"/>
        </a:xfrm>
        <a:prstGeom prst="roundRect">
          <a:avLst/>
        </a:prstGeom>
        <a:blipFill rotWithShape="0">
          <a:blip xmlns:r="http://schemas.openxmlformats.org/officeDocument/2006/relationships" r:embed="rId1"/>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13FB9897-0D05-47BC-8E3A-90EF52B7D5DC}">
      <dsp:nvSpPr>
        <dsp:cNvPr id="0" name=""/>
        <dsp:cNvSpPr/>
      </dsp:nvSpPr>
      <dsp:spPr>
        <a:xfrm>
          <a:off x="997780" y="1342411"/>
          <a:ext cx="1948085" cy="7227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lvl="0" algn="ctr" defTabSz="711200" rtl="0">
            <a:lnSpc>
              <a:spcPct val="90000"/>
            </a:lnSpc>
            <a:spcBef>
              <a:spcPct val="0"/>
            </a:spcBef>
            <a:spcAft>
              <a:spcPct val="35000"/>
            </a:spcAft>
          </a:pPr>
          <a:r>
            <a:rPr lang="en-US" sz="1600" kern="1200" dirty="0" smtClean="0"/>
            <a:t>What is the Grid?</a:t>
          </a:r>
          <a:endParaRPr lang="el-GR" sz="1600" kern="1200" dirty="0"/>
        </a:p>
      </dsp:txBody>
      <dsp:txXfrm>
        <a:off x="997780" y="1342411"/>
        <a:ext cx="1948085" cy="722739"/>
      </dsp:txXfrm>
    </dsp:sp>
    <dsp:sp modelId="{EE910F37-D009-43DF-9577-9978DF4C0CE2}">
      <dsp:nvSpPr>
        <dsp:cNvPr id="0" name=""/>
        <dsp:cNvSpPr/>
      </dsp:nvSpPr>
      <dsp:spPr>
        <a:xfrm>
          <a:off x="3140757" y="180"/>
          <a:ext cx="1948085" cy="1342231"/>
        </a:xfrm>
        <a:prstGeom prst="roundRect">
          <a:avLst/>
        </a:prstGeom>
        <a:blipFill rotWithShape="0">
          <a:blip xmlns:r="http://schemas.openxmlformats.org/officeDocument/2006/relationships" r:embed="rId2"/>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3AF2E547-8658-4F2E-93AB-391AA771AFAE}">
      <dsp:nvSpPr>
        <dsp:cNvPr id="0" name=""/>
        <dsp:cNvSpPr/>
      </dsp:nvSpPr>
      <dsp:spPr>
        <a:xfrm>
          <a:off x="3140757" y="1342411"/>
          <a:ext cx="1948085" cy="7227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lvl="0" algn="ctr" defTabSz="711200" rtl="0">
            <a:lnSpc>
              <a:spcPct val="90000"/>
            </a:lnSpc>
            <a:spcBef>
              <a:spcPct val="0"/>
            </a:spcBef>
            <a:spcAft>
              <a:spcPct val="35000"/>
            </a:spcAft>
          </a:pPr>
          <a:r>
            <a:rPr lang="en-US" sz="1600" kern="1200" smtClean="0"/>
            <a:t>Grid paradigms</a:t>
          </a:r>
          <a:endParaRPr lang="el-GR" sz="1600" kern="1200" dirty="0"/>
        </a:p>
      </dsp:txBody>
      <dsp:txXfrm>
        <a:off x="3140757" y="1342411"/>
        <a:ext cx="1948085" cy="722739"/>
      </dsp:txXfrm>
    </dsp:sp>
    <dsp:sp modelId="{26E321B9-B5CC-4EDC-A032-538D935DCB56}">
      <dsp:nvSpPr>
        <dsp:cNvPr id="0" name=""/>
        <dsp:cNvSpPr/>
      </dsp:nvSpPr>
      <dsp:spPr>
        <a:xfrm>
          <a:off x="5283733" y="180"/>
          <a:ext cx="1948085" cy="1342231"/>
        </a:xfrm>
        <a:prstGeom prst="roundRect">
          <a:avLst/>
        </a:prstGeom>
        <a:blipFill rotWithShape="0">
          <a:blip xmlns:r="http://schemas.openxmlformats.org/officeDocument/2006/relationships" r:embed="rId3"/>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EF1C0091-DA24-47D8-8BCF-910596EB9C74}">
      <dsp:nvSpPr>
        <dsp:cNvPr id="0" name=""/>
        <dsp:cNvSpPr/>
      </dsp:nvSpPr>
      <dsp:spPr>
        <a:xfrm>
          <a:off x="5283733" y="1342411"/>
          <a:ext cx="1948085" cy="7227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lvl="0" algn="ctr" defTabSz="711200" rtl="0">
            <a:lnSpc>
              <a:spcPct val="90000"/>
            </a:lnSpc>
            <a:spcBef>
              <a:spcPct val="0"/>
            </a:spcBef>
            <a:spcAft>
              <a:spcPct val="35000"/>
            </a:spcAft>
          </a:pPr>
          <a:r>
            <a:rPr lang="en-US" sz="1600" kern="1200" dirty="0" smtClean="0"/>
            <a:t>Enabling Grid for E-</a:t>
          </a:r>
          <a:r>
            <a:rPr lang="en-US" sz="1600" kern="1200" dirty="0" err="1" smtClean="0"/>
            <a:t>sciencE</a:t>
          </a:r>
          <a:r>
            <a:rPr lang="en-US" sz="1600" kern="1200" dirty="0" smtClean="0"/>
            <a:t> (EGEE)</a:t>
          </a:r>
          <a:endParaRPr lang="el-GR" sz="1600" kern="1200" dirty="0"/>
        </a:p>
      </dsp:txBody>
      <dsp:txXfrm>
        <a:off x="5283733" y="1342411"/>
        <a:ext cx="1948085" cy="722739"/>
      </dsp:txXfrm>
    </dsp:sp>
    <dsp:sp modelId="{E6998A2E-EFC6-4065-A23A-53176D9D119A}">
      <dsp:nvSpPr>
        <dsp:cNvPr id="0" name=""/>
        <dsp:cNvSpPr/>
      </dsp:nvSpPr>
      <dsp:spPr>
        <a:xfrm>
          <a:off x="2069269" y="2259960"/>
          <a:ext cx="1948085" cy="1342231"/>
        </a:xfrm>
        <a:prstGeom prst="roundRect">
          <a:avLst/>
        </a:prstGeom>
        <a:blipFill rotWithShape="0">
          <a:blip xmlns:r="http://schemas.openxmlformats.org/officeDocument/2006/relationships" r:embed="rId4"/>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97DC2271-0BCA-4A43-9293-2AC4B00D6F8B}">
      <dsp:nvSpPr>
        <dsp:cNvPr id="0" name=""/>
        <dsp:cNvSpPr/>
      </dsp:nvSpPr>
      <dsp:spPr>
        <a:xfrm>
          <a:off x="2069269" y="3602191"/>
          <a:ext cx="1948085" cy="7227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lvl="0" algn="ctr" defTabSz="711200" rtl="0">
            <a:lnSpc>
              <a:spcPct val="90000"/>
            </a:lnSpc>
            <a:spcBef>
              <a:spcPct val="0"/>
            </a:spcBef>
            <a:spcAft>
              <a:spcPct val="35000"/>
            </a:spcAft>
          </a:pPr>
          <a:r>
            <a:rPr lang="en-US" sz="1600" kern="1200" smtClean="0"/>
            <a:t>gLite middleware</a:t>
          </a:r>
          <a:endParaRPr lang="el-GR" sz="1600" kern="1200" dirty="0"/>
        </a:p>
      </dsp:txBody>
      <dsp:txXfrm>
        <a:off x="2069269" y="3602191"/>
        <a:ext cx="1948085" cy="722739"/>
      </dsp:txXfrm>
    </dsp:sp>
    <dsp:sp modelId="{C76A2590-C705-4BF0-8C4C-FD1AF1F82F57}">
      <dsp:nvSpPr>
        <dsp:cNvPr id="0" name=""/>
        <dsp:cNvSpPr/>
      </dsp:nvSpPr>
      <dsp:spPr>
        <a:xfrm>
          <a:off x="4212245" y="2259960"/>
          <a:ext cx="1948085" cy="1342231"/>
        </a:xfrm>
        <a:prstGeom prst="roundRect">
          <a:avLst/>
        </a:prstGeom>
        <a:blipFill rotWithShape="0">
          <a:blip xmlns:r="http://schemas.openxmlformats.org/officeDocument/2006/relationships" r:embed="rId5"/>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BDE889DC-3393-40DF-A4A0-06CBEDBABD20}">
      <dsp:nvSpPr>
        <dsp:cNvPr id="0" name=""/>
        <dsp:cNvSpPr/>
      </dsp:nvSpPr>
      <dsp:spPr>
        <a:xfrm>
          <a:off x="4212245" y="3602191"/>
          <a:ext cx="1948085" cy="7227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lvl="0" algn="ctr" defTabSz="711200" rtl="0">
            <a:lnSpc>
              <a:spcPct val="90000"/>
            </a:lnSpc>
            <a:spcBef>
              <a:spcPct val="0"/>
            </a:spcBef>
            <a:spcAft>
              <a:spcPct val="35000"/>
            </a:spcAft>
          </a:pPr>
          <a:r>
            <a:rPr lang="en-US" sz="1600" kern="1200" dirty="0" err="1" smtClean="0"/>
            <a:t>HellasGrid</a:t>
          </a:r>
          <a:r>
            <a:rPr lang="en-US" sz="1600" kern="1200" dirty="0" smtClean="0"/>
            <a:t> Taskforce</a:t>
          </a:r>
          <a:endParaRPr lang="el-GR" sz="1600" kern="1200" dirty="0"/>
        </a:p>
      </dsp:txBody>
      <dsp:txXfrm>
        <a:off x="4212245" y="3602191"/>
        <a:ext cx="1948085" cy="722739"/>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2734370-3A9E-4ADA-AC77-4E10193D712F}">
      <dsp:nvSpPr>
        <dsp:cNvPr id="0" name=""/>
        <dsp:cNvSpPr/>
      </dsp:nvSpPr>
      <dsp:spPr>
        <a:xfrm>
          <a:off x="997780" y="180"/>
          <a:ext cx="1948085" cy="1342231"/>
        </a:xfrm>
        <a:prstGeom prst="roundRect">
          <a:avLst/>
        </a:prstGeom>
        <a:blipFill rotWithShape="0">
          <a:blip xmlns:r="http://schemas.openxmlformats.org/officeDocument/2006/relationships" r:embed="rId1"/>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13FB9897-0D05-47BC-8E3A-90EF52B7D5DC}">
      <dsp:nvSpPr>
        <dsp:cNvPr id="0" name=""/>
        <dsp:cNvSpPr/>
      </dsp:nvSpPr>
      <dsp:spPr>
        <a:xfrm>
          <a:off x="997780" y="1342411"/>
          <a:ext cx="1948085" cy="7227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lvl="0" algn="ctr" defTabSz="711200" rtl="0">
            <a:lnSpc>
              <a:spcPct val="90000"/>
            </a:lnSpc>
            <a:spcBef>
              <a:spcPct val="0"/>
            </a:spcBef>
            <a:spcAft>
              <a:spcPct val="35000"/>
            </a:spcAft>
          </a:pPr>
          <a:r>
            <a:rPr lang="en-US" sz="1600" kern="1200" dirty="0" smtClean="0"/>
            <a:t>What is the Grid?</a:t>
          </a:r>
          <a:endParaRPr lang="el-GR" sz="1600" kern="1200" dirty="0"/>
        </a:p>
      </dsp:txBody>
      <dsp:txXfrm>
        <a:off x="997780" y="1342411"/>
        <a:ext cx="1948085" cy="722739"/>
      </dsp:txXfrm>
    </dsp:sp>
    <dsp:sp modelId="{EE910F37-D009-43DF-9577-9978DF4C0CE2}">
      <dsp:nvSpPr>
        <dsp:cNvPr id="0" name=""/>
        <dsp:cNvSpPr/>
      </dsp:nvSpPr>
      <dsp:spPr>
        <a:xfrm>
          <a:off x="3140757" y="180"/>
          <a:ext cx="1948085" cy="1342231"/>
        </a:xfrm>
        <a:prstGeom prst="roundRect">
          <a:avLst/>
        </a:prstGeom>
        <a:blipFill rotWithShape="0">
          <a:blip xmlns:r="http://schemas.openxmlformats.org/officeDocument/2006/relationships" r:embed="rId2"/>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3AF2E547-8658-4F2E-93AB-391AA771AFAE}">
      <dsp:nvSpPr>
        <dsp:cNvPr id="0" name=""/>
        <dsp:cNvSpPr/>
      </dsp:nvSpPr>
      <dsp:spPr>
        <a:xfrm>
          <a:off x="3140757" y="1342411"/>
          <a:ext cx="1948085" cy="7227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lvl="0" algn="ctr" defTabSz="711200" rtl="0">
            <a:lnSpc>
              <a:spcPct val="90000"/>
            </a:lnSpc>
            <a:spcBef>
              <a:spcPct val="0"/>
            </a:spcBef>
            <a:spcAft>
              <a:spcPct val="35000"/>
            </a:spcAft>
          </a:pPr>
          <a:r>
            <a:rPr lang="en-US" sz="1600" kern="1200" dirty="0" smtClean="0"/>
            <a:t>Grid paradigms</a:t>
          </a:r>
          <a:endParaRPr lang="el-GR" sz="1600" kern="1200" dirty="0"/>
        </a:p>
      </dsp:txBody>
      <dsp:txXfrm>
        <a:off x="3140757" y="1342411"/>
        <a:ext cx="1948085" cy="722739"/>
      </dsp:txXfrm>
    </dsp:sp>
    <dsp:sp modelId="{26E321B9-B5CC-4EDC-A032-538D935DCB56}">
      <dsp:nvSpPr>
        <dsp:cNvPr id="0" name=""/>
        <dsp:cNvSpPr/>
      </dsp:nvSpPr>
      <dsp:spPr>
        <a:xfrm>
          <a:off x="5283733" y="180"/>
          <a:ext cx="1948085" cy="1342231"/>
        </a:xfrm>
        <a:prstGeom prst="roundRect">
          <a:avLst/>
        </a:prstGeom>
        <a:blipFill rotWithShape="0">
          <a:blip xmlns:r="http://schemas.openxmlformats.org/officeDocument/2006/relationships" r:embed="rId3"/>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EF1C0091-DA24-47D8-8BCF-910596EB9C74}">
      <dsp:nvSpPr>
        <dsp:cNvPr id="0" name=""/>
        <dsp:cNvSpPr/>
      </dsp:nvSpPr>
      <dsp:spPr>
        <a:xfrm>
          <a:off x="5283733" y="1342411"/>
          <a:ext cx="1948085" cy="7227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lvl="0" algn="ctr" defTabSz="711200" rtl="0">
            <a:lnSpc>
              <a:spcPct val="90000"/>
            </a:lnSpc>
            <a:spcBef>
              <a:spcPct val="0"/>
            </a:spcBef>
            <a:spcAft>
              <a:spcPct val="35000"/>
            </a:spcAft>
          </a:pPr>
          <a:r>
            <a:rPr lang="en-US" sz="1600" kern="1200" dirty="0" smtClean="0"/>
            <a:t>Enabling Grid for E-</a:t>
          </a:r>
          <a:r>
            <a:rPr lang="en-US" sz="1600" kern="1200" dirty="0" err="1" smtClean="0"/>
            <a:t>sciencE</a:t>
          </a:r>
          <a:r>
            <a:rPr lang="en-US" sz="1600" kern="1200" dirty="0" smtClean="0"/>
            <a:t> (EGEE)</a:t>
          </a:r>
          <a:endParaRPr lang="el-GR" sz="1600" kern="1200" dirty="0"/>
        </a:p>
      </dsp:txBody>
      <dsp:txXfrm>
        <a:off x="5283733" y="1342411"/>
        <a:ext cx="1948085" cy="722739"/>
      </dsp:txXfrm>
    </dsp:sp>
    <dsp:sp modelId="{E6998A2E-EFC6-4065-A23A-53176D9D119A}">
      <dsp:nvSpPr>
        <dsp:cNvPr id="0" name=""/>
        <dsp:cNvSpPr/>
      </dsp:nvSpPr>
      <dsp:spPr>
        <a:xfrm>
          <a:off x="2069269" y="2259960"/>
          <a:ext cx="1948085" cy="1342231"/>
        </a:xfrm>
        <a:prstGeom prst="roundRect">
          <a:avLst/>
        </a:prstGeom>
        <a:blipFill rotWithShape="0">
          <a:blip xmlns:r="http://schemas.openxmlformats.org/officeDocument/2006/relationships" r:embed="rId4"/>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97DC2271-0BCA-4A43-9293-2AC4B00D6F8B}">
      <dsp:nvSpPr>
        <dsp:cNvPr id="0" name=""/>
        <dsp:cNvSpPr/>
      </dsp:nvSpPr>
      <dsp:spPr>
        <a:xfrm>
          <a:off x="2069269" y="3602191"/>
          <a:ext cx="1948085" cy="7227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lvl="0" algn="ctr" defTabSz="711200" rtl="0">
            <a:lnSpc>
              <a:spcPct val="90000"/>
            </a:lnSpc>
            <a:spcBef>
              <a:spcPct val="0"/>
            </a:spcBef>
            <a:spcAft>
              <a:spcPct val="35000"/>
            </a:spcAft>
          </a:pPr>
          <a:r>
            <a:rPr lang="en-US" sz="1600" kern="1200" dirty="0" err="1" smtClean="0"/>
            <a:t>gLite</a:t>
          </a:r>
          <a:r>
            <a:rPr lang="en-US" sz="1600" kern="1200" dirty="0" smtClean="0"/>
            <a:t> middleware</a:t>
          </a:r>
          <a:endParaRPr lang="el-GR" sz="1600" kern="1200" dirty="0"/>
        </a:p>
      </dsp:txBody>
      <dsp:txXfrm>
        <a:off x="2069269" y="3602191"/>
        <a:ext cx="1948085" cy="722739"/>
      </dsp:txXfrm>
    </dsp:sp>
    <dsp:sp modelId="{C76A2590-C705-4BF0-8C4C-FD1AF1F82F57}">
      <dsp:nvSpPr>
        <dsp:cNvPr id="0" name=""/>
        <dsp:cNvSpPr/>
      </dsp:nvSpPr>
      <dsp:spPr>
        <a:xfrm>
          <a:off x="4212245" y="2259960"/>
          <a:ext cx="1948085" cy="1342231"/>
        </a:xfrm>
        <a:prstGeom prst="roundRect">
          <a:avLst/>
        </a:prstGeom>
        <a:blipFill rotWithShape="0">
          <a:blip xmlns:r="http://schemas.openxmlformats.org/officeDocument/2006/relationships" r:embed="rId5"/>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BDE889DC-3393-40DF-A4A0-06CBEDBABD20}">
      <dsp:nvSpPr>
        <dsp:cNvPr id="0" name=""/>
        <dsp:cNvSpPr/>
      </dsp:nvSpPr>
      <dsp:spPr>
        <a:xfrm>
          <a:off x="4212245" y="3602191"/>
          <a:ext cx="1948085" cy="7227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lvl="0" algn="ctr" defTabSz="711200" rtl="0">
            <a:lnSpc>
              <a:spcPct val="90000"/>
            </a:lnSpc>
            <a:spcBef>
              <a:spcPct val="0"/>
            </a:spcBef>
            <a:spcAft>
              <a:spcPct val="35000"/>
            </a:spcAft>
          </a:pPr>
          <a:r>
            <a:rPr lang="en-US" sz="1600" kern="1200" dirty="0" err="1" smtClean="0"/>
            <a:t>HellasGrid</a:t>
          </a:r>
          <a:r>
            <a:rPr lang="en-US" sz="1600" kern="1200" dirty="0" smtClean="0"/>
            <a:t> Taskforce</a:t>
          </a:r>
          <a:endParaRPr lang="el-GR" sz="1600" kern="1200" dirty="0"/>
        </a:p>
      </dsp:txBody>
      <dsp:txXfrm>
        <a:off x="4212245" y="3602191"/>
        <a:ext cx="1948085" cy="722739"/>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2734370-3A9E-4ADA-AC77-4E10193D712F}">
      <dsp:nvSpPr>
        <dsp:cNvPr id="0" name=""/>
        <dsp:cNvSpPr/>
      </dsp:nvSpPr>
      <dsp:spPr>
        <a:xfrm>
          <a:off x="997780" y="180"/>
          <a:ext cx="1948085" cy="1342231"/>
        </a:xfrm>
        <a:prstGeom prst="roundRect">
          <a:avLst/>
        </a:prstGeom>
        <a:blipFill rotWithShape="0">
          <a:blip xmlns:r="http://schemas.openxmlformats.org/officeDocument/2006/relationships" r:embed="rId1"/>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13FB9897-0D05-47BC-8E3A-90EF52B7D5DC}">
      <dsp:nvSpPr>
        <dsp:cNvPr id="0" name=""/>
        <dsp:cNvSpPr/>
      </dsp:nvSpPr>
      <dsp:spPr>
        <a:xfrm>
          <a:off x="997780" y="1342411"/>
          <a:ext cx="1948085" cy="7227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lvl="0" algn="ctr" defTabSz="711200" rtl="0">
            <a:lnSpc>
              <a:spcPct val="90000"/>
            </a:lnSpc>
            <a:spcBef>
              <a:spcPct val="0"/>
            </a:spcBef>
            <a:spcAft>
              <a:spcPct val="35000"/>
            </a:spcAft>
          </a:pPr>
          <a:r>
            <a:rPr lang="en-US" sz="1600" kern="1200" dirty="0" smtClean="0"/>
            <a:t>What is the Grid?</a:t>
          </a:r>
          <a:endParaRPr lang="el-GR" sz="1600" kern="1200" dirty="0"/>
        </a:p>
      </dsp:txBody>
      <dsp:txXfrm>
        <a:off x="997780" y="1342411"/>
        <a:ext cx="1948085" cy="722739"/>
      </dsp:txXfrm>
    </dsp:sp>
    <dsp:sp modelId="{EE910F37-D009-43DF-9577-9978DF4C0CE2}">
      <dsp:nvSpPr>
        <dsp:cNvPr id="0" name=""/>
        <dsp:cNvSpPr/>
      </dsp:nvSpPr>
      <dsp:spPr>
        <a:xfrm>
          <a:off x="3140757" y="180"/>
          <a:ext cx="1948085" cy="1342231"/>
        </a:xfrm>
        <a:prstGeom prst="roundRect">
          <a:avLst/>
        </a:prstGeom>
        <a:blipFill rotWithShape="0">
          <a:blip xmlns:r="http://schemas.openxmlformats.org/officeDocument/2006/relationships" r:embed="rId2"/>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3AF2E547-8658-4F2E-93AB-391AA771AFAE}">
      <dsp:nvSpPr>
        <dsp:cNvPr id="0" name=""/>
        <dsp:cNvSpPr/>
      </dsp:nvSpPr>
      <dsp:spPr>
        <a:xfrm>
          <a:off x="3140757" y="1342411"/>
          <a:ext cx="1948085" cy="7227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lvl="0" algn="ctr" defTabSz="711200" rtl="0">
            <a:lnSpc>
              <a:spcPct val="90000"/>
            </a:lnSpc>
            <a:spcBef>
              <a:spcPct val="0"/>
            </a:spcBef>
            <a:spcAft>
              <a:spcPct val="35000"/>
            </a:spcAft>
          </a:pPr>
          <a:r>
            <a:rPr lang="en-US" sz="1600" kern="1200" dirty="0" smtClean="0"/>
            <a:t>Grid paradigms</a:t>
          </a:r>
          <a:endParaRPr lang="el-GR" sz="1600" kern="1200" dirty="0"/>
        </a:p>
      </dsp:txBody>
      <dsp:txXfrm>
        <a:off x="3140757" y="1342411"/>
        <a:ext cx="1948085" cy="722739"/>
      </dsp:txXfrm>
    </dsp:sp>
    <dsp:sp modelId="{26E321B9-B5CC-4EDC-A032-538D935DCB56}">
      <dsp:nvSpPr>
        <dsp:cNvPr id="0" name=""/>
        <dsp:cNvSpPr/>
      </dsp:nvSpPr>
      <dsp:spPr>
        <a:xfrm>
          <a:off x="5283733" y="180"/>
          <a:ext cx="1948085" cy="1342231"/>
        </a:xfrm>
        <a:prstGeom prst="roundRect">
          <a:avLst/>
        </a:prstGeom>
        <a:blipFill rotWithShape="0">
          <a:blip xmlns:r="http://schemas.openxmlformats.org/officeDocument/2006/relationships" r:embed="rId3"/>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EF1C0091-DA24-47D8-8BCF-910596EB9C74}">
      <dsp:nvSpPr>
        <dsp:cNvPr id="0" name=""/>
        <dsp:cNvSpPr/>
      </dsp:nvSpPr>
      <dsp:spPr>
        <a:xfrm>
          <a:off x="5283733" y="1342411"/>
          <a:ext cx="1948085" cy="7227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lvl="0" algn="ctr" defTabSz="711200" rtl="0">
            <a:lnSpc>
              <a:spcPct val="90000"/>
            </a:lnSpc>
            <a:spcBef>
              <a:spcPct val="0"/>
            </a:spcBef>
            <a:spcAft>
              <a:spcPct val="35000"/>
            </a:spcAft>
          </a:pPr>
          <a:r>
            <a:rPr lang="en-US" sz="1600" kern="1200" dirty="0" smtClean="0"/>
            <a:t>Enabling Grid for E-</a:t>
          </a:r>
          <a:r>
            <a:rPr lang="en-US" sz="1600" kern="1200" dirty="0" err="1" smtClean="0"/>
            <a:t>sciencE</a:t>
          </a:r>
          <a:r>
            <a:rPr lang="en-US" sz="1600" kern="1200" dirty="0" smtClean="0"/>
            <a:t> (EGEE)</a:t>
          </a:r>
          <a:endParaRPr lang="el-GR" sz="1600" kern="1200" dirty="0"/>
        </a:p>
      </dsp:txBody>
      <dsp:txXfrm>
        <a:off x="5283733" y="1342411"/>
        <a:ext cx="1948085" cy="722739"/>
      </dsp:txXfrm>
    </dsp:sp>
    <dsp:sp modelId="{E6998A2E-EFC6-4065-A23A-53176D9D119A}">
      <dsp:nvSpPr>
        <dsp:cNvPr id="0" name=""/>
        <dsp:cNvSpPr/>
      </dsp:nvSpPr>
      <dsp:spPr>
        <a:xfrm>
          <a:off x="2069269" y="2259960"/>
          <a:ext cx="1948085" cy="1342231"/>
        </a:xfrm>
        <a:prstGeom prst="roundRect">
          <a:avLst/>
        </a:prstGeom>
        <a:blipFill rotWithShape="0">
          <a:blip xmlns:r="http://schemas.openxmlformats.org/officeDocument/2006/relationships" r:embed="rId4"/>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97DC2271-0BCA-4A43-9293-2AC4B00D6F8B}">
      <dsp:nvSpPr>
        <dsp:cNvPr id="0" name=""/>
        <dsp:cNvSpPr/>
      </dsp:nvSpPr>
      <dsp:spPr>
        <a:xfrm>
          <a:off x="2069269" y="3602191"/>
          <a:ext cx="1948085" cy="7227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lvl="0" algn="ctr" defTabSz="711200" rtl="0">
            <a:lnSpc>
              <a:spcPct val="90000"/>
            </a:lnSpc>
            <a:spcBef>
              <a:spcPct val="0"/>
            </a:spcBef>
            <a:spcAft>
              <a:spcPct val="35000"/>
            </a:spcAft>
          </a:pPr>
          <a:r>
            <a:rPr lang="en-US" sz="1600" kern="1200" dirty="0" err="1" smtClean="0"/>
            <a:t>gLite</a:t>
          </a:r>
          <a:r>
            <a:rPr lang="en-US" sz="1600" kern="1200" dirty="0" smtClean="0"/>
            <a:t> middleware</a:t>
          </a:r>
          <a:endParaRPr lang="el-GR" sz="1600" kern="1200" dirty="0"/>
        </a:p>
      </dsp:txBody>
      <dsp:txXfrm>
        <a:off x="2069269" y="3602191"/>
        <a:ext cx="1948085" cy="722739"/>
      </dsp:txXfrm>
    </dsp:sp>
    <dsp:sp modelId="{C76A2590-C705-4BF0-8C4C-FD1AF1F82F57}">
      <dsp:nvSpPr>
        <dsp:cNvPr id="0" name=""/>
        <dsp:cNvSpPr/>
      </dsp:nvSpPr>
      <dsp:spPr>
        <a:xfrm>
          <a:off x="4212245" y="2259960"/>
          <a:ext cx="1948085" cy="1342231"/>
        </a:xfrm>
        <a:prstGeom prst="roundRect">
          <a:avLst/>
        </a:prstGeom>
        <a:blipFill rotWithShape="0">
          <a:blip xmlns:r="http://schemas.openxmlformats.org/officeDocument/2006/relationships" r:embed="rId5"/>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BDE889DC-3393-40DF-A4A0-06CBEDBABD20}">
      <dsp:nvSpPr>
        <dsp:cNvPr id="0" name=""/>
        <dsp:cNvSpPr/>
      </dsp:nvSpPr>
      <dsp:spPr>
        <a:xfrm>
          <a:off x="4212245" y="3602191"/>
          <a:ext cx="1948085" cy="7227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lvl="0" algn="ctr" defTabSz="711200" rtl="0">
            <a:lnSpc>
              <a:spcPct val="90000"/>
            </a:lnSpc>
            <a:spcBef>
              <a:spcPct val="0"/>
            </a:spcBef>
            <a:spcAft>
              <a:spcPct val="35000"/>
            </a:spcAft>
          </a:pPr>
          <a:r>
            <a:rPr lang="en-US" sz="1600" kern="1200" dirty="0" err="1" smtClean="0"/>
            <a:t>HellasGrid</a:t>
          </a:r>
          <a:r>
            <a:rPr lang="en-US" sz="1600" kern="1200" dirty="0" smtClean="0"/>
            <a:t> Taskforce</a:t>
          </a:r>
          <a:endParaRPr lang="el-GR" sz="1600" kern="1200" dirty="0"/>
        </a:p>
      </dsp:txBody>
      <dsp:txXfrm>
        <a:off x="4212245" y="3602191"/>
        <a:ext cx="1948085" cy="722739"/>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2734370-3A9E-4ADA-AC77-4E10193D712F}">
      <dsp:nvSpPr>
        <dsp:cNvPr id="0" name=""/>
        <dsp:cNvSpPr/>
      </dsp:nvSpPr>
      <dsp:spPr>
        <a:xfrm>
          <a:off x="997780" y="180"/>
          <a:ext cx="1948085" cy="1342231"/>
        </a:xfrm>
        <a:prstGeom prst="roundRect">
          <a:avLst/>
        </a:prstGeom>
        <a:blipFill rotWithShape="0">
          <a:blip xmlns:r="http://schemas.openxmlformats.org/officeDocument/2006/relationships" r:embed="rId1"/>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13FB9897-0D05-47BC-8E3A-90EF52B7D5DC}">
      <dsp:nvSpPr>
        <dsp:cNvPr id="0" name=""/>
        <dsp:cNvSpPr/>
      </dsp:nvSpPr>
      <dsp:spPr>
        <a:xfrm>
          <a:off x="997780" y="1342411"/>
          <a:ext cx="1948085" cy="7227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lvl="0" algn="ctr" defTabSz="711200" rtl="0">
            <a:lnSpc>
              <a:spcPct val="90000"/>
            </a:lnSpc>
            <a:spcBef>
              <a:spcPct val="0"/>
            </a:spcBef>
            <a:spcAft>
              <a:spcPct val="35000"/>
            </a:spcAft>
          </a:pPr>
          <a:r>
            <a:rPr lang="en-US" sz="1600" kern="1200" dirty="0" smtClean="0"/>
            <a:t>What is the Grid?</a:t>
          </a:r>
          <a:endParaRPr lang="el-GR" sz="1600" kern="1200" dirty="0"/>
        </a:p>
      </dsp:txBody>
      <dsp:txXfrm>
        <a:off x="997780" y="1342411"/>
        <a:ext cx="1948085" cy="722739"/>
      </dsp:txXfrm>
    </dsp:sp>
    <dsp:sp modelId="{EE910F37-D009-43DF-9577-9978DF4C0CE2}">
      <dsp:nvSpPr>
        <dsp:cNvPr id="0" name=""/>
        <dsp:cNvSpPr/>
      </dsp:nvSpPr>
      <dsp:spPr>
        <a:xfrm>
          <a:off x="3140757" y="180"/>
          <a:ext cx="1948085" cy="1342231"/>
        </a:xfrm>
        <a:prstGeom prst="roundRect">
          <a:avLst/>
        </a:prstGeom>
        <a:blipFill rotWithShape="0">
          <a:blip xmlns:r="http://schemas.openxmlformats.org/officeDocument/2006/relationships" r:embed="rId2"/>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3AF2E547-8658-4F2E-93AB-391AA771AFAE}">
      <dsp:nvSpPr>
        <dsp:cNvPr id="0" name=""/>
        <dsp:cNvSpPr/>
      </dsp:nvSpPr>
      <dsp:spPr>
        <a:xfrm>
          <a:off x="3140757" y="1342411"/>
          <a:ext cx="1948085" cy="7227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lvl="0" algn="ctr" defTabSz="711200" rtl="0">
            <a:lnSpc>
              <a:spcPct val="90000"/>
            </a:lnSpc>
            <a:spcBef>
              <a:spcPct val="0"/>
            </a:spcBef>
            <a:spcAft>
              <a:spcPct val="35000"/>
            </a:spcAft>
          </a:pPr>
          <a:r>
            <a:rPr lang="en-US" sz="1600" kern="1200" dirty="0" smtClean="0"/>
            <a:t>Grid paradigms</a:t>
          </a:r>
          <a:endParaRPr lang="el-GR" sz="1600" kern="1200" dirty="0"/>
        </a:p>
      </dsp:txBody>
      <dsp:txXfrm>
        <a:off x="3140757" y="1342411"/>
        <a:ext cx="1948085" cy="722739"/>
      </dsp:txXfrm>
    </dsp:sp>
    <dsp:sp modelId="{26E321B9-B5CC-4EDC-A032-538D935DCB56}">
      <dsp:nvSpPr>
        <dsp:cNvPr id="0" name=""/>
        <dsp:cNvSpPr/>
      </dsp:nvSpPr>
      <dsp:spPr>
        <a:xfrm>
          <a:off x="5283733" y="180"/>
          <a:ext cx="1948085" cy="1342231"/>
        </a:xfrm>
        <a:prstGeom prst="roundRect">
          <a:avLst/>
        </a:prstGeom>
        <a:blipFill rotWithShape="0">
          <a:blip xmlns:r="http://schemas.openxmlformats.org/officeDocument/2006/relationships" r:embed="rId3"/>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EF1C0091-DA24-47D8-8BCF-910596EB9C74}">
      <dsp:nvSpPr>
        <dsp:cNvPr id="0" name=""/>
        <dsp:cNvSpPr/>
      </dsp:nvSpPr>
      <dsp:spPr>
        <a:xfrm>
          <a:off x="5283733" y="1342411"/>
          <a:ext cx="1948085" cy="7227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lvl="0" algn="ctr" defTabSz="711200" rtl="0">
            <a:lnSpc>
              <a:spcPct val="90000"/>
            </a:lnSpc>
            <a:spcBef>
              <a:spcPct val="0"/>
            </a:spcBef>
            <a:spcAft>
              <a:spcPct val="35000"/>
            </a:spcAft>
          </a:pPr>
          <a:r>
            <a:rPr lang="en-US" sz="1600" kern="1200" dirty="0" smtClean="0"/>
            <a:t>Enabling Grid for E-</a:t>
          </a:r>
          <a:r>
            <a:rPr lang="en-US" sz="1600" kern="1200" dirty="0" err="1" smtClean="0"/>
            <a:t>sciencE</a:t>
          </a:r>
          <a:r>
            <a:rPr lang="en-US" sz="1600" kern="1200" dirty="0" smtClean="0"/>
            <a:t> (EGEE)</a:t>
          </a:r>
          <a:endParaRPr lang="el-GR" sz="1600" kern="1200" dirty="0"/>
        </a:p>
      </dsp:txBody>
      <dsp:txXfrm>
        <a:off x="5283733" y="1342411"/>
        <a:ext cx="1948085" cy="722739"/>
      </dsp:txXfrm>
    </dsp:sp>
    <dsp:sp modelId="{E6998A2E-EFC6-4065-A23A-53176D9D119A}">
      <dsp:nvSpPr>
        <dsp:cNvPr id="0" name=""/>
        <dsp:cNvSpPr/>
      </dsp:nvSpPr>
      <dsp:spPr>
        <a:xfrm>
          <a:off x="2069269" y="2259960"/>
          <a:ext cx="1948085" cy="1342231"/>
        </a:xfrm>
        <a:prstGeom prst="roundRect">
          <a:avLst/>
        </a:prstGeom>
        <a:blipFill rotWithShape="0">
          <a:blip xmlns:r="http://schemas.openxmlformats.org/officeDocument/2006/relationships" r:embed="rId4"/>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97DC2271-0BCA-4A43-9293-2AC4B00D6F8B}">
      <dsp:nvSpPr>
        <dsp:cNvPr id="0" name=""/>
        <dsp:cNvSpPr/>
      </dsp:nvSpPr>
      <dsp:spPr>
        <a:xfrm>
          <a:off x="2069269" y="3602191"/>
          <a:ext cx="1948085" cy="7227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lvl="0" algn="ctr" defTabSz="711200" rtl="0">
            <a:lnSpc>
              <a:spcPct val="90000"/>
            </a:lnSpc>
            <a:spcBef>
              <a:spcPct val="0"/>
            </a:spcBef>
            <a:spcAft>
              <a:spcPct val="35000"/>
            </a:spcAft>
          </a:pPr>
          <a:r>
            <a:rPr lang="en-US" sz="1600" kern="1200" dirty="0" err="1" smtClean="0"/>
            <a:t>gLite</a:t>
          </a:r>
          <a:r>
            <a:rPr lang="en-US" sz="1600" kern="1200" dirty="0" smtClean="0"/>
            <a:t> middleware</a:t>
          </a:r>
          <a:endParaRPr lang="el-GR" sz="1600" kern="1200" dirty="0"/>
        </a:p>
      </dsp:txBody>
      <dsp:txXfrm>
        <a:off x="2069269" y="3602191"/>
        <a:ext cx="1948085" cy="722739"/>
      </dsp:txXfrm>
    </dsp:sp>
    <dsp:sp modelId="{C76A2590-C705-4BF0-8C4C-FD1AF1F82F57}">
      <dsp:nvSpPr>
        <dsp:cNvPr id="0" name=""/>
        <dsp:cNvSpPr/>
      </dsp:nvSpPr>
      <dsp:spPr>
        <a:xfrm>
          <a:off x="4212245" y="2259960"/>
          <a:ext cx="1948085" cy="1342231"/>
        </a:xfrm>
        <a:prstGeom prst="roundRect">
          <a:avLst/>
        </a:prstGeom>
        <a:blipFill rotWithShape="0">
          <a:blip xmlns:r="http://schemas.openxmlformats.org/officeDocument/2006/relationships" r:embed="rId5"/>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BDE889DC-3393-40DF-A4A0-06CBEDBABD20}">
      <dsp:nvSpPr>
        <dsp:cNvPr id="0" name=""/>
        <dsp:cNvSpPr/>
      </dsp:nvSpPr>
      <dsp:spPr>
        <a:xfrm>
          <a:off x="4212245" y="3602191"/>
          <a:ext cx="1948085" cy="7227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lvl="0" algn="ctr" defTabSz="711200" rtl="0">
            <a:lnSpc>
              <a:spcPct val="90000"/>
            </a:lnSpc>
            <a:spcBef>
              <a:spcPct val="0"/>
            </a:spcBef>
            <a:spcAft>
              <a:spcPct val="35000"/>
            </a:spcAft>
          </a:pPr>
          <a:r>
            <a:rPr lang="en-US" sz="1600" kern="1200" dirty="0" err="1" smtClean="0"/>
            <a:t>HellasGrid</a:t>
          </a:r>
          <a:r>
            <a:rPr lang="en-US" sz="1600" kern="1200" dirty="0" smtClean="0"/>
            <a:t> Taskforce</a:t>
          </a:r>
          <a:endParaRPr lang="el-GR" sz="1600" kern="1200" dirty="0"/>
        </a:p>
      </dsp:txBody>
      <dsp:txXfrm>
        <a:off x="4212245" y="3602191"/>
        <a:ext cx="1948085" cy="722739"/>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2734370-3A9E-4ADA-AC77-4E10193D712F}">
      <dsp:nvSpPr>
        <dsp:cNvPr id="0" name=""/>
        <dsp:cNvSpPr/>
      </dsp:nvSpPr>
      <dsp:spPr>
        <a:xfrm>
          <a:off x="997780" y="180"/>
          <a:ext cx="1948085" cy="1342231"/>
        </a:xfrm>
        <a:prstGeom prst="roundRect">
          <a:avLst/>
        </a:prstGeom>
        <a:blipFill rotWithShape="0">
          <a:blip xmlns:r="http://schemas.openxmlformats.org/officeDocument/2006/relationships" r:embed="rId1"/>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13FB9897-0D05-47BC-8E3A-90EF52B7D5DC}">
      <dsp:nvSpPr>
        <dsp:cNvPr id="0" name=""/>
        <dsp:cNvSpPr/>
      </dsp:nvSpPr>
      <dsp:spPr>
        <a:xfrm>
          <a:off x="997780" y="1342411"/>
          <a:ext cx="1948085" cy="7227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lvl="0" algn="ctr" defTabSz="711200" rtl="0">
            <a:lnSpc>
              <a:spcPct val="90000"/>
            </a:lnSpc>
            <a:spcBef>
              <a:spcPct val="0"/>
            </a:spcBef>
            <a:spcAft>
              <a:spcPct val="35000"/>
            </a:spcAft>
          </a:pPr>
          <a:r>
            <a:rPr lang="en-US" sz="1600" kern="1200" dirty="0" smtClean="0"/>
            <a:t>What is the Grid?</a:t>
          </a:r>
          <a:endParaRPr lang="el-GR" sz="1600" kern="1200" dirty="0"/>
        </a:p>
      </dsp:txBody>
      <dsp:txXfrm>
        <a:off x="997780" y="1342411"/>
        <a:ext cx="1948085" cy="722739"/>
      </dsp:txXfrm>
    </dsp:sp>
    <dsp:sp modelId="{EE910F37-D009-43DF-9577-9978DF4C0CE2}">
      <dsp:nvSpPr>
        <dsp:cNvPr id="0" name=""/>
        <dsp:cNvSpPr/>
      </dsp:nvSpPr>
      <dsp:spPr>
        <a:xfrm>
          <a:off x="3140757" y="180"/>
          <a:ext cx="1948085" cy="1342231"/>
        </a:xfrm>
        <a:prstGeom prst="roundRect">
          <a:avLst/>
        </a:prstGeom>
        <a:blipFill rotWithShape="0">
          <a:blip xmlns:r="http://schemas.openxmlformats.org/officeDocument/2006/relationships" r:embed="rId2"/>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3AF2E547-8658-4F2E-93AB-391AA771AFAE}">
      <dsp:nvSpPr>
        <dsp:cNvPr id="0" name=""/>
        <dsp:cNvSpPr/>
      </dsp:nvSpPr>
      <dsp:spPr>
        <a:xfrm>
          <a:off x="3140757" y="1342411"/>
          <a:ext cx="1948085" cy="7227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lvl="0" algn="ctr" defTabSz="711200" rtl="0">
            <a:lnSpc>
              <a:spcPct val="90000"/>
            </a:lnSpc>
            <a:spcBef>
              <a:spcPct val="0"/>
            </a:spcBef>
            <a:spcAft>
              <a:spcPct val="35000"/>
            </a:spcAft>
          </a:pPr>
          <a:r>
            <a:rPr lang="en-US" sz="1600" kern="1200" dirty="0" smtClean="0"/>
            <a:t>Grid paradigms</a:t>
          </a:r>
          <a:endParaRPr lang="el-GR" sz="1600" kern="1200" dirty="0"/>
        </a:p>
      </dsp:txBody>
      <dsp:txXfrm>
        <a:off x="3140757" y="1342411"/>
        <a:ext cx="1948085" cy="722739"/>
      </dsp:txXfrm>
    </dsp:sp>
    <dsp:sp modelId="{26E321B9-B5CC-4EDC-A032-538D935DCB56}">
      <dsp:nvSpPr>
        <dsp:cNvPr id="0" name=""/>
        <dsp:cNvSpPr/>
      </dsp:nvSpPr>
      <dsp:spPr>
        <a:xfrm>
          <a:off x="5283733" y="180"/>
          <a:ext cx="1948085" cy="1342231"/>
        </a:xfrm>
        <a:prstGeom prst="roundRect">
          <a:avLst/>
        </a:prstGeom>
        <a:blipFill rotWithShape="0">
          <a:blip xmlns:r="http://schemas.openxmlformats.org/officeDocument/2006/relationships" r:embed="rId3"/>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EF1C0091-DA24-47D8-8BCF-910596EB9C74}">
      <dsp:nvSpPr>
        <dsp:cNvPr id="0" name=""/>
        <dsp:cNvSpPr/>
      </dsp:nvSpPr>
      <dsp:spPr>
        <a:xfrm>
          <a:off x="5283733" y="1342411"/>
          <a:ext cx="1948085" cy="7227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lvl="0" algn="ctr" defTabSz="711200" rtl="0">
            <a:lnSpc>
              <a:spcPct val="90000"/>
            </a:lnSpc>
            <a:spcBef>
              <a:spcPct val="0"/>
            </a:spcBef>
            <a:spcAft>
              <a:spcPct val="35000"/>
            </a:spcAft>
          </a:pPr>
          <a:r>
            <a:rPr lang="en-US" sz="1600" kern="1200" dirty="0" smtClean="0"/>
            <a:t>Enabling Grid for E-</a:t>
          </a:r>
          <a:r>
            <a:rPr lang="en-US" sz="1600" kern="1200" dirty="0" err="1" smtClean="0"/>
            <a:t>sciencE</a:t>
          </a:r>
          <a:r>
            <a:rPr lang="en-US" sz="1600" kern="1200" dirty="0" smtClean="0"/>
            <a:t> (EGEE)</a:t>
          </a:r>
          <a:endParaRPr lang="el-GR" sz="1600" kern="1200" dirty="0"/>
        </a:p>
      </dsp:txBody>
      <dsp:txXfrm>
        <a:off x="5283733" y="1342411"/>
        <a:ext cx="1948085" cy="722739"/>
      </dsp:txXfrm>
    </dsp:sp>
    <dsp:sp modelId="{E6998A2E-EFC6-4065-A23A-53176D9D119A}">
      <dsp:nvSpPr>
        <dsp:cNvPr id="0" name=""/>
        <dsp:cNvSpPr/>
      </dsp:nvSpPr>
      <dsp:spPr>
        <a:xfrm>
          <a:off x="2069269" y="2259960"/>
          <a:ext cx="1948085" cy="1342231"/>
        </a:xfrm>
        <a:prstGeom prst="roundRect">
          <a:avLst/>
        </a:prstGeom>
        <a:blipFill rotWithShape="0">
          <a:blip xmlns:r="http://schemas.openxmlformats.org/officeDocument/2006/relationships" r:embed="rId4"/>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97DC2271-0BCA-4A43-9293-2AC4B00D6F8B}">
      <dsp:nvSpPr>
        <dsp:cNvPr id="0" name=""/>
        <dsp:cNvSpPr/>
      </dsp:nvSpPr>
      <dsp:spPr>
        <a:xfrm>
          <a:off x="2069269" y="3602191"/>
          <a:ext cx="1948085" cy="7227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lvl="0" algn="ctr" defTabSz="711200" rtl="0">
            <a:lnSpc>
              <a:spcPct val="90000"/>
            </a:lnSpc>
            <a:spcBef>
              <a:spcPct val="0"/>
            </a:spcBef>
            <a:spcAft>
              <a:spcPct val="35000"/>
            </a:spcAft>
          </a:pPr>
          <a:r>
            <a:rPr lang="en-US" sz="1600" kern="1200" dirty="0" err="1" smtClean="0"/>
            <a:t>gLite</a:t>
          </a:r>
          <a:r>
            <a:rPr lang="en-US" sz="1600" kern="1200" dirty="0" smtClean="0"/>
            <a:t> middleware</a:t>
          </a:r>
          <a:endParaRPr lang="el-GR" sz="1600" kern="1200" dirty="0"/>
        </a:p>
      </dsp:txBody>
      <dsp:txXfrm>
        <a:off x="2069269" y="3602191"/>
        <a:ext cx="1948085" cy="722739"/>
      </dsp:txXfrm>
    </dsp:sp>
    <dsp:sp modelId="{C76A2590-C705-4BF0-8C4C-FD1AF1F82F57}">
      <dsp:nvSpPr>
        <dsp:cNvPr id="0" name=""/>
        <dsp:cNvSpPr/>
      </dsp:nvSpPr>
      <dsp:spPr>
        <a:xfrm>
          <a:off x="4212245" y="2259960"/>
          <a:ext cx="1948085" cy="1342231"/>
        </a:xfrm>
        <a:prstGeom prst="roundRect">
          <a:avLst/>
        </a:prstGeom>
        <a:blipFill rotWithShape="0">
          <a:blip xmlns:r="http://schemas.openxmlformats.org/officeDocument/2006/relationships" r:embed="rId5"/>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BDE889DC-3393-40DF-A4A0-06CBEDBABD20}">
      <dsp:nvSpPr>
        <dsp:cNvPr id="0" name=""/>
        <dsp:cNvSpPr/>
      </dsp:nvSpPr>
      <dsp:spPr>
        <a:xfrm>
          <a:off x="4212245" y="3602191"/>
          <a:ext cx="1948085" cy="7227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lvl="0" algn="ctr" defTabSz="711200" rtl="0">
            <a:lnSpc>
              <a:spcPct val="90000"/>
            </a:lnSpc>
            <a:spcBef>
              <a:spcPct val="0"/>
            </a:spcBef>
            <a:spcAft>
              <a:spcPct val="35000"/>
            </a:spcAft>
          </a:pPr>
          <a:r>
            <a:rPr lang="en-US" sz="1600" kern="1200" dirty="0" err="1" smtClean="0"/>
            <a:t>HellasGrid</a:t>
          </a:r>
          <a:r>
            <a:rPr lang="en-US" sz="1600" kern="1200" dirty="0" smtClean="0"/>
            <a:t> Taskforce</a:t>
          </a:r>
          <a:endParaRPr lang="el-GR" sz="1600" kern="1200" dirty="0"/>
        </a:p>
      </dsp:txBody>
      <dsp:txXfrm>
        <a:off x="4212245" y="3602191"/>
        <a:ext cx="1948085" cy="722739"/>
      </dsp:txXfrm>
    </dsp:sp>
  </dsp:spTree>
</dsp:drawing>
</file>

<file path=ppt/diagrams/layout1.xml><?xml version="1.0" encoding="utf-8"?>
<dgm:layoutDef xmlns:dgm="http://schemas.openxmlformats.org/drawingml/2006/diagram" xmlns:a="http://schemas.openxmlformats.org/drawingml/2006/main" uniqueId="urn:microsoft.com/office/officeart/2005/8/layout/pList1">
  <dgm:title val=""/>
  <dgm:desc val=""/>
  <dgm:catLst>
    <dgm:cat type="list" pri="20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List1">
  <dgm:title val=""/>
  <dgm:desc val=""/>
  <dgm:catLst>
    <dgm:cat type="list" pri="20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List1">
  <dgm:title val=""/>
  <dgm:desc val=""/>
  <dgm:catLst>
    <dgm:cat type="list" pri="20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List1">
  <dgm:title val=""/>
  <dgm:desc val=""/>
  <dgm:catLst>
    <dgm:cat type="list" pri="20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List1">
  <dgm:title val=""/>
  <dgm:desc val=""/>
  <dgm:catLst>
    <dgm:cat type="list" pri="20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8.png"/></Relationships>
</file>

<file path=ppt/drawings/_rels/vmlDrawing2.v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image" Target="../media/image52.png"/><Relationship Id="rId4" Type="http://schemas.openxmlformats.org/officeDocument/2006/relationships/image" Target="../media/image55.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bwMode="auto">
          <a:xfrm>
            <a:off x="0" y="0"/>
            <a:ext cx="2922588" cy="49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FontTx/>
              <a:buNone/>
              <a:defRPr sz="1200">
                <a:solidFill>
                  <a:schemeClr val="tx1"/>
                </a:solidFill>
              </a:defRPr>
            </a:lvl1pPr>
          </a:lstStyle>
          <a:p>
            <a:endParaRPr lang="en-GB"/>
          </a:p>
        </p:txBody>
      </p:sp>
      <p:sp>
        <p:nvSpPr>
          <p:cNvPr id="70659" name="Rectangle 3"/>
          <p:cNvSpPr>
            <a:spLocks noGrp="1" noChangeArrowheads="1"/>
          </p:cNvSpPr>
          <p:nvPr>
            <p:ph type="dt" sz="quarter" idx="1"/>
          </p:nvPr>
        </p:nvSpPr>
        <p:spPr bwMode="auto">
          <a:xfrm>
            <a:off x="3822700" y="0"/>
            <a:ext cx="2922588" cy="49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FontTx/>
              <a:buNone/>
              <a:defRPr sz="1200">
                <a:solidFill>
                  <a:schemeClr val="tx1"/>
                </a:solidFill>
              </a:defRPr>
            </a:lvl1pPr>
          </a:lstStyle>
          <a:p>
            <a:endParaRPr lang="en-GB"/>
          </a:p>
        </p:txBody>
      </p:sp>
      <p:sp>
        <p:nvSpPr>
          <p:cNvPr id="70660" name="Rectangle 4"/>
          <p:cNvSpPr>
            <a:spLocks noGrp="1" noChangeArrowheads="1"/>
          </p:cNvSpPr>
          <p:nvPr>
            <p:ph type="ftr" sz="quarter" idx="2"/>
          </p:nvPr>
        </p:nvSpPr>
        <p:spPr bwMode="auto">
          <a:xfrm>
            <a:off x="0" y="9374188"/>
            <a:ext cx="2922588" cy="4921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FontTx/>
              <a:buNone/>
              <a:defRPr sz="1200">
                <a:solidFill>
                  <a:schemeClr val="tx1"/>
                </a:solidFill>
              </a:defRPr>
            </a:lvl1pPr>
          </a:lstStyle>
          <a:p>
            <a:endParaRPr lang="en-GB"/>
          </a:p>
        </p:txBody>
      </p:sp>
      <p:sp>
        <p:nvSpPr>
          <p:cNvPr id="70661" name="Rectangle 5"/>
          <p:cNvSpPr>
            <a:spLocks noGrp="1" noChangeArrowheads="1"/>
          </p:cNvSpPr>
          <p:nvPr>
            <p:ph type="sldNum" sz="quarter" idx="3"/>
          </p:nvPr>
        </p:nvSpPr>
        <p:spPr bwMode="auto">
          <a:xfrm>
            <a:off x="3822700" y="9374188"/>
            <a:ext cx="2922588" cy="4921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1200">
                <a:solidFill>
                  <a:schemeClr val="tx1"/>
                </a:solidFill>
              </a:defRPr>
            </a:lvl1pPr>
          </a:lstStyle>
          <a:p>
            <a:fld id="{19333F15-D834-43CB-8715-FE8B3DB93A05}" type="slidenum">
              <a:rPr lang="en-GB"/>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22588" cy="49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FontTx/>
              <a:buNone/>
              <a:defRPr sz="1200">
                <a:solidFill>
                  <a:schemeClr val="tx1"/>
                </a:solidFill>
              </a:defRPr>
            </a:lvl1pPr>
          </a:lstStyle>
          <a:p>
            <a:endParaRPr lang="en-GB"/>
          </a:p>
        </p:txBody>
      </p:sp>
      <p:sp>
        <p:nvSpPr>
          <p:cNvPr id="6147" name="Rectangle 3"/>
          <p:cNvSpPr>
            <a:spLocks noGrp="1" noChangeArrowheads="1"/>
          </p:cNvSpPr>
          <p:nvPr>
            <p:ph type="dt" idx="1"/>
          </p:nvPr>
        </p:nvSpPr>
        <p:spPr bwMode="auto">
          <a:xfrm>
            <a:off x="3822700" y="0"/>
            <a:ext cx="2922588" cy="49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FontTx/>
              <a:buNone/>
              <a:defRPr sz="1200">
                <a:solidFill>
                  <a:schemeClr val="tx1"/>
                </a:solidFill>
              </a:defRPr>
            </a:lvl1pPr>
          </a:lstStyle>
          <a:p>
            <a:endParaRPr lang="en-GB"/>
          </a:p>
        </p:txBody>
      </p:sp>
      <p:sp>
        <p:nvSpPr>
          <p:cNvPr id="6148" name="Rectangle 4"/>
          <p:cNvSpPr>
            <a:spLocks noGrp="1" noRot="1" noChangeAspect="1" noChangeArrowheads="1" noTextEdit="1"/>
          </p:cNvSpPr>
          <p:nvPr>
            <p:ph type="sldImg" idx="2"/>
          </p:nvPr>
        </p:nvSpPr>
        <p:spPr bwMode="auto">
          <a:xfrm>
            <a:off x="906463" y="741363"/>
            <a:ext cx="4933950" cy="3700462"/>
          </a:xfrm>
          <a:prstGeom prst="rect">
            <a:avLst/>
          </a:prstGeom>
          <a:noFill/>
          <a:ln w="9525">
            <a:solidFill>
              <a:srgbClr val="000000"/>
            </a:solidFill>
            <a:miter lim="800000"/>
            <a:headEnd/>
            <a:tailEnd/>
          </a:ln>
          <a:effectLst/>
        </p:spPr>
      </p:sp>
      <p:sp>
        <p:nvSpPr>
          <p:cNvPr id="6149" name="Rectangle 5"/>
          <p:cNvSpPr>
            <a:spLocks noGrp="1" noChangeArrowheads="1"/>
          </p:cNvSpPr>
          <p:nvPr>
            <p:ph type="body" sz="quarter" idx="3"/>
          </p:nvPr>
        </p:nvSpPr>
        <p:spPr bwMode="auto">
          <a:xfrm>
            <a:off x="674688" y="4687888"/>
            <a:ext cx="5397500" cy="44386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6150" name="Rectangle 6"/>
          <p:cNvSpPr>
            <a:spLocks noGrp="1" noChangeArrowheads="1"/>
          </p:cNvSpPr>
          <p:nvPr>
            <p:ph type="ftr" sz="quarter" idx="4"/>
          </p:nvPr>
        </p:nvSpPr>
        <p:spPr bwMode="auto">
          <a:xfrm>
            <a:off x="0" y="9374188"/>
            <a:ext cx="2922588" cy="4921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FontTx/>
              <a:buNone/>
              <a:defRPr sz="1200">
                <a:solidFill>
                  <a:schemeClr val="tx1"/>
                </a:solidFill>
              </a:defRPr>
            </a:lvl1pPr>
          </a:lstStyle>
          <a:p>
            <a:endParaRPr lang="en-GB"/>
          </a:p>
        </p:txBody>
      </p:sp>
      <p:sp>
        <p:nvSpPr>
          <p:cNvPr id="6151" name="Rectangle 7"/>
          <p:cNvSpPr>
            <a:spLocks noGrp="1" noChangeArrowheads="1"/>
          </p:cNvSpPr>
          <p:nvPr>
            <p:ph type="sldNum" sz="quarter" idx="5"/>
          </p:nvPr>
        </p:nvSpPr>
        <p:spPr bwMode="auto">
          <a:xfrm>
            <a:off x="3822700" y="9374188"/>
            <a:ext cx="2922588" cy="4921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1200">
                <a:solidFill>
                  <a:schemeClr val="tx1"/>
                </a:solidFill>
              </a:defRPr>
            </a:lvl1pPr>
          </a:lstStyle>
          <a:p>
            <a:fld id="{BD4F50D1-2369-4ECB-8A78-B2613174B20A}" type="slidenum">
              <a:rPr lang="en-GB"/>
              <a:pPr/>
              <a:t>‹#›</a:t>
            </a:fld>
            <a:endParaRPr lang="en-GB"/>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BF027F5-F96B-4919-8468-1372DFE88AE0}" type="slidenum">
              <a:rPr lang="en-GB"/>
              <a:pPr/>
              <a:t>1</a:t>
            </a:fld>
            <a:endParaRPr lang="en-GB"/>
          </a:p>
        </p:txBody>
      </p:sp>
      <p:sp>
        <p:nvSpPr>
          <p:cNvPr id="150530" name="Rectangle 2"/>
          <p:cNvSpPr>
            <a:spLocks noGrp="1" noRot="1" noChangeAspect="1" noChangeArrowheads="1" noTextEdit="1"/>
          </p:cNvSpPr>
          <p:nvPr>
            <p:ph type="sldImg"/>
          </p:nvPr>
        </p:nvSpPr>
        <p:spPr>
          <a:xfrm>
            <a:off x="908050" y="741363"/>
            <a:ext cx="4932363" cy="3698875"/>
          </a:xfrm>
          <a:ln/>
        </p:spPr>
      </p:sp>
      <p:sp>
        <p:nvSpPr>
          <p:cNvPr id="150531" name="Rectangle 3"/>
          <p:cNvSpPr>
            <a:spLocks noGrp="1" noChangeArrowheads="1"/>
          </p:cNvSpPr>
          <p:nvPr>
            <p:ph type="body" idx="1"/>
          </p:nvPr>
        </p:nvSpPr>
        <p:spPr>
          <a:xfrm>
            <a:off x="674688" y="4686300"/>
            <a:ext cx="5397500" cy="4440238"/>
          </a:xfrm>
        </p:spPr>
        <p:txBody>
          <a:bodyPr/>
          <a:lstStyle/>
          <a:p>
            <a:endParaRPr lang="el-G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74B85FD-A940-4130-A2BD-43D8D35EC803}" type="slidenum">
              <a:rPr lang="en-GB"/>
              <a:pPr/>
              <a:t>20</a:t>
            </a:fld>
            <a:endParaRPr lang="en-GB"/>
          </a:p>
        </p:txBody>
      </p:sp>
      <p:sp>
        <p:nvSpPr>
          <p:cNvPr id="676866" name="Rectangle 2"/>
          <p:cNvSpPr>
            <a:spLocks noGrp="1" noRot="1" noChangeAspect="1" noChangeArrowheads="1" noTextEdit="1"/>
          </p:cNvSpPr>
          <p:nvPr>
            <p:ph type="sldImg"/>
          </p:nvPr>
        </p:nvSpPr>
        <p:spPr>
          <a:xfrm>
            <a:off x="908050" y="741363"/>
            <a:ext cx="4932363" cy="3698875"/>
          </a:xfrm>
          <a:ln/>
        </p:spPr>
      </p:sp>
      <p:sp>
        <p:nvSpPr>
          <p:cNvPr id="676867" name="Rectangle 3"/>
          <p:cNvSpPr>
            <a:spLocks noGrp="1" noChangeArrowheads="1"/>
          </p:cNvSpPr>
          <p:nvPr>
            <p:ph type="body" idx="1"/>
          </p:nvPr>
        </p:nvSpPr>
        <p:spPr>
          <a:xfrm>
            <a:off x="900113" y="4686300"/>
            <a:ext cx="4946650" cy="4440238"/>
          </a:xfrm>
        </p:spPr>
        <p:txBody>
          <a:bodyPr/>
          <a:lstStyle/>
          <a:p>
            <a:endParaRPr lang="el-G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0D30344-C4D6-4900-B9E1-A1E839F92B05}" type="slidenum">
              <a:rPr lang="en-GB"/>
              <a:pPr/>
              <a:t>21</a:t>
            </a:fld>
            <a:endParaRPr lang="en-GB"/>
          </a:p>
        </p:txBody>
      </p:sp>
      <p:sp>
        <p:nvSpPr>
          <p:cNvPr id="678914" name="Rectangle 2"/>
          <p:cNvSpPr>
            <a:spLocks noGrp="1" noRot="1" noChangeAspect="1" noChangeArrowheads="1" noTextEdit="1"/>
          </p:cNvSpPr>
          <p:nvPr>
            <p:ph type="sldImg"/>
          </p:nvPr>
        </p:nvSpPr>
        <p:spPr>
          <a:ln/>
        </p:spPr>
      </p:sp>
      <p:sp>
        <p:nvSpPr>
          <p:cNvPr id="678915" name="Rectangle 3"/>
          <p:cNvSpPr>
            <a:spLocks noGrp="1" noChangeArrowheads="1"/>
          </p:cNvSpPr>
          <p:nvPr>
            <p:ph type="body" idx="1"/>
          </p:nvPr>
        </p:nvSpPr>
        <p:spPr/>
        <p:txBody>
          <a:bodyPr/>
          <a:lstStyle/>
          <a:p>
            <a:endParaRPr lang="el-G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42256B1-8B9C-4334-9B3F-AA0148720101}" type="slidenum">
              <a:rPr lang="en-GB"/>
              <a:pPr/>
              <a:t>22</a:t>
            </a:fld>
            <a:endParaRPr lang="en-GB"/>
          </a:p>
        </p:txBody>
      </p:sp>
      <p:sp>
        <p:nvSpPr>
          <p:cNvPr id="670722" name="Rectangle 2"/>
          <p:cNvSpPr>
            <a:spLocks noGrp="1" noRot="1" noChangeAspect="1" noChangeArrowheads="1" noTextEdit="1"/>
          </p:cNvSpPr>
          <p:nvPr>
            <p:ph type="sldImg"/>
          </p:nvPr>
        </p:nvSpPr>
        <p:spPr>
          <a:ln/>
        </p:spPr>
      </p:sp>
      <p:sp>
        <p:nvSpPr>
          <p:cNvPr id="670723" name="Rectangle 3"/>
          <p:cNvSpPr>
            <a:spLocks noGrp="1" noChangeArrowheads="1"/>
          </p:cNvSpPr>
          <p:nvPr>
            <p:ph type="body" idx="1"/>
          </p:nvPr>
        </p:nvSpPr>
        <p:spPr/>
        <p:txBody>
          <a:bodyPr/>
          <a:lstStyle/>
          <a:p>
            <a:endParaRPr lang="el-G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4EC6C59-7F27-4885-A640-ECCD44A8DFB6}" type="slidenum">
              <a:rPr lang="en-GB"/>
              <a:pPr/>
              <a:t>23</a:t>
            </a:fld>
            <a:endParaRPr lang="en-GB"/>
          </a:p>
        </p:txBody>
      </p:sp>
      <p:sp>
        <p:nvSpPr>
          <p:cNvPr id="672770" name="Rectangle 2"/>
          <p:cNvSpPr>
            <a:spLocks noGrp="1" noRot="1" noChangeAspect="1" noChangeArrowheads="1" noTextEdit="1"/>
          </p:cNvSpPr>
          <p:nvPr>
            <p:ph type="sldImg"/>
          </p:nvPr>
        </p:nvSpPr>
        <p:spPr>
          <a:ln/>
        </p:spPr>
      </p:sp>
      <p:sp>
        <p:nvSpPr>
          <p:cNvPr id="672771" name="Rectangle 3"/>
          <p:cNvSpPr>
            <a:spLocks noGrp="1" noChangeArrowheads="1"/>
          </p:cNvSpPr>
          <p:nvPr>
            <p:ph type="body" idx="1"/>
          </p:nvPr>
        </p:nvSpPr>
        <p:spPr/>
        <p:txBody>
          <a:bodyPr/>
          <a:lstStyle/>
          <a:p>
            <a:r>
              <a:rPr lang="en-US" dirty="0"/>
              <a:t>Parallel Blood Flow Simulation -&gt;SEE-GRID-2</a:t>
            </a:r>
            <a:endParaRPr lang="el-G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854FE49-4D52-4092-9AC7-BD314108388F}" type="slidenum">
              <a:rPr lang="en-GB"/>
              <a:pPr/>
              <a:t>26</a:t>
            </a:fld>
            <a:endParaRPr lang="en-GB"/>
          </a:p>
        </p:txBody>
      </p:sp>
      <p:sp>
        <p:nvSpPr>
          <p:cNvPr id="357378" name="Rectangle 2"/>
          <p:cNvSpPr>
            <a:spLocks noGrp="1" noRot="1" noChangeAspect="1" noChangeArrowheads="1" noTextEdit="1"/>
          </p:cNvSpPr>
          <p:nvPr>
            <p:ph type="sldImg"/>
          </p:nvPr>
        </p:nvSpPr>
        <p:spPr>
          <a:xfrm>
            <a:off x="906463" y="739775"/>
            <a:ext cx="4933950" cy="3700463"/>
          </a:xfrm>
          <a:ln/>
        </p:spPr>
      </p:sp>
      <p:sp>
        <p:nvSpPr>
          <p:cNvPr id="357379" name="Rectangle 3"/>
          <p:cNvSpPr>
            <a:spLocks noGrp="1" noChangeArrowheads="1"/>
          </p:cNvSpPr>
          <p:nvPr>
            <p:ph type="body" idx="1"/>
          </p:nvPr>
        </p:nvSpPr>
        <p:spPr>
          <a:xfrm>
            <a:off x="674688" y="4687888"/>
            <a:ext cx="5397500" cy="4440237"/>
          </a:xfrm>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F664641-9BEC-4072-AC5D-C780A3B1D61B}" type="slidenum">
              <a:rPr lang="en-GB"/>
              <a:pPr/>
              <a:t>27</a:t>
            </a:fld>
            <a:endParaRPr lang="en-GB"/>
          </a:p>
        </p:txBody>
      </p:sp>
      <p:sp>
        <p:nvSpPr>
          <p:cNvPr id="359426" name="Rectangle 2"/>
          <p:cNvSpPr>
            <a:spLocks noGrp="1" noRot="1" noChangeAspect="1" noChangeArrowheads="1" noTextEdit="1"/>
          </p:cNvSpPr>
          <p:nvPr>
            <p:ph type="sldImg"/>
          </p:nvPr>
        </p:nvSpPr>
        <p:spPr>
          <a:xfrm>
            <a:off x="906463" y="739775"/>
            <a:ext cx="4933950" cy="3700463"/>
          </a:xfrm>
          <a:ln/>
        </p:spPr>
      </p:sp>
      <p:sp>
        <p:nvSpPr>
          <p:cNvPr id="359427" name="Rectangle 3"/>
          <p:cNvSpPr>
            <a:spLocks noGrp="1" noChangeArrowheads="1"/>
          </p:cNvSpPr>
          <p:nvPr>
            <p:ph type="body" idx="1"/>
          </p:nvPr>
        </p:nvSpPr>
        <p:spPr>
          <a:xfrm>
            <a:off x="674688" y="4687888"/>
            <a:ext cx="5397500" cy="4440237"/>
          </a:xfrm>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91394D8-1E54-44FF-9BBB-A1C954D68C85}" type="slidenum">
              <a:rPr lang="en-GB"/>
              <a:pPr/>
              <a:t>28</a:t>
            </a:fld>
            <a:endParaRPr lang="en-GB"/>
          </a:p>
        </p:txBody>
      </p:sp>
      <p:sp>
        <p:nvSpPr>
          <p:cNvPr id="401410" name="Rectangle 2"/>
          <p:cNvSpPr>
            <a:spLocks noGrp="1" noRot="1" noChangeAspect="1" noChangeArrowheads="1" noTextEdit="1"/>
          </p:cNvSpPr>
          <p:nvPr>
            <p:ph type="sldImg"/>
          </p:nvPr>
        </p:nvSpPr>
        <p:spPr>
          <a:xfrm>
            <a:off x="908050" y="741363"/>
            <a:ext cx="4932363" cy="3698875"/>
          </a:xfrm>
          <a:ln/>
        </p:spPr>
      </p:sp>
      <p:sp>
        <p:nvSpPr>
          <p:cNvPr id="401411" name="Rectangle 3"/>
          <p:cNvSpPr>
            <a:spLocks noGrp="1" noChangeArrowheads="1"/>
          </p:cNvSpPr>
          <p:nvPr>
            <p:ph type="body" idx="1"/>
          </p:nvPr>
        </p:nvSpPr>
        <p:spPr>
          <a:xfrm>
            <a:off x="674688" y="4686300"/>
            <a:ext cx="5397500" cy="4440238"/>
          </a:xfrm>
        </p:spPr>
        <p:txBody>
          <a:bodyPr/>
          <a:lstStyle/>
          <a:p>
            <a:endParaRPr lang="el-G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EA31A1-2A54-4B32-B80D-CF2E464A506B}" type="slidenum">
              <a:rPr lang="en-GB"/>
              <a:pPr/>
              <a:t>29</a:t>
            </a:fld>
            <a:endParaRPr lang="en-GB"/>
          </a:p>
        </p:txBody>
      </p:sp>
      <p:sp>
        <p:nvSpPr>
          <p:cNvPr id="375810" name="Rectangle 2"/>
          <p:cNvSpPr>
            <a:spLocks noGrp="1" noRot="1" noChangeAspect="1" noChangeArrowheads="1" noTextEdit="1"/>
          </p:cNvSpPr>
          <p:nvPr>
            <p:ph type="sldImg"/>
          </p:nvPr>
        </p:nvSpPr>
        <p:spPr>
          <a:ln/>
        </p:spPr>
      </p:sp>
      <p:sp>
        <p:nvSpPr>
          <p:cNvPr id="3758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982D8C-D445-43DF-ABA7-E1EA80A1EAEF}" type="slidenum">
              <a:rPr lang="en-GB"/>
              <a:pPr/>
              <a:t>31</a:t>
            </a:fld>
            <a:endParaRPr lang="en-GB"/>
          </a:p>
        </p:txBody>
      </p:sp>
      <p:sp>
        <p:nvSpPr>
          <p:cNvPr id="604162" name="Rectangle 2"/>
          <p:cNvSpPr>
            <a:spLocks noGrp="1" noRot="1" noChangeAspect="1" noChangeArrowheads="1" noTextEdit="1"/>
          </p:cNvSpPr>
          <p:nvPr>
            <p:ph type="sldImg"/>
          </p:nvPr>
        </p:nvSpPr>
        <p:spPr>
          <a:ln/>
        </p:spPr>
      </p:sp>
      <p:sp>
        <p:nvSpPr>
          <p:cNvPr id="604163" name="Rectangle 3"/>
          <p:cNvSpPr>
            <a:spLocks noGrp="1" noChangeArrowheads="1"/>
          </p:cNvSpPr>
          <p:nvPr>
            <p:ph type="body" idx="1"/>
          </p:nvPr>
        </p:nvSpPr>
        <p:spPr/>
        <p:txBody>
          <a:bodyPr/>
          <a:lstStyle/>
          <a:p>
            <a:endParaRPr lang="el-GR" sz="100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0CDC38B-2287-426A-B354-D4C62B44B95C}" type="slidenum">
              <a:rPr lang="en-GB"/>
              <a:pPr/>
              <a:t>32</a:t>
            </a:fld>
            <a:endParaRPr lang="en-GB"/>
          </a:p>
        </p:txBody>
      </p:sp>
      <p:sp>
        <p:nvSpPr>
          <p:cNvPr id="325634" name="Rectangle 2"/>
          <p:cNvSpPr txBox="1">
            <a:spLocks noGrp="1" noRot="1" noChangeAspect="1" noChangeArrowheads="1" noTextEdit="1"/>
          </p:cNvSpPr>
          <p:nvPr>
            <p:ph type="sldImg"/>
          </p:nvPr>
        </p:nvSpPr>
        <p:spPr>
          <a:xfrm>
            <a:off x="906463" y="741363"/>
            <a:ext cx="4932362" cy="3698875"/>
          </a:xfrm>
          <a:ln/>
        </p:spPr>
      </p:sp>
      <p:sp>
        <p:nvSpPr>
          <p:cNvPr id="325635" name="Rectangle 3"/>
          <p:cNvSpPr txBox="1">
            <a:spLocks noGrp="1" noChangeArrowheads="1"/>
          </p:cNvSpPr>
          <p:nvPr>
            <p:ph type="body" idx="1"/>
          </p:nvPr>
        </p:nvSpPr>
        <p:spPr>
          <a:xfrm>
            <a:off x="674688" y="4686300"/>
            <a:ext cx="5395912" cy="4441825"/>
          </a:xfrm>
          <a:ln/>
        </p:spPr>
        <p:txBody>
          <a:bodyPr wrap="none" anchor="ctr"/>
          <a:lstStyle/>
          <a:p>
            <a:pPr defTabSz="449263"/>
            <a:endParaRPr lang="el-G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3EDE2E-6596-44AC-BF59-57A9C7FD423C}" type="slidenum">
              <a:rPr lang="en-GB"/>
              <a:pPr/>
              <a:t>3</a:t>
            </a:fld>
            <a:endParaRPr lang="en-GB"/>
          </a:p>
        </p:txBody>
      </p:sp>
      <p:sp>
        <p:nvSpPr>
          <p:cNvPr id="517122" name="Rectangle 2"/>
          <p:cNvSpPr>
            <a:spLocks noGrp="1" noRot="1" noChangeAspect="1" noChangeArrowheads="1" noTextEdit="1"/>
          </p:cNvSpPr>
          <p:nvPr>
            <p:ph type="sldImg"/>
          </p:nvPr>
        </p:nvSpPr>
        <p:spPr>
          <a:ln/>
        </p:spPr>
      </p:sp>
      <p:sp>
        <p:nvSpPr>
          <p:cNvPr id="517123" name="Rectangle 3"/>
          <p:cNvSpPr>
            <a:spLocks noGrp="1" noChangeArrowheads="1"/>
          </p:cNvSpPr>
          <p:nvPr>
            <p:ph type="body" idx="1"/>
          </p:nvPr>
        </p:nvSpPr>
        <p:spPr/>
        <p:txBody>
          <a:bodyPr/>
          <a:lstStyle/>
          <a:p>
            <a:endParaRPr lang="el-G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B416A09-5A42-491D-B3CA-DC3F731E8A88}" type="slidenum">
              <a:rPr lang="en-GB"/>
              <a:pPr/>
              <a:t>33</a:t>
            </a:fld>
            <a:endParaRPr lang="en-GB"/>
          </a:p>
        </p:txBody>
      </p:sp>
      <p:sp>
        <p:nvSpPr>
          <p:cNvPr id="528386" name="Rectangle 2"/>
          <p:cNvSpPr>
            <a:spLocks noGrp="1" noRot="1" noChangeAspect="1" noChangeArrowheads="1" noTextEdit="1"/>
          </p:cNvSpPr>
          <p:nvPr>
            <p:ph type="sldImg"/>
          </p:nvPr>
        </p:nvSpPr>
        <p:spPr>
          <a:ln/>
        </p:spPr>
      </p:sp>
      <p:sp>
        <p:nvSpPr>
          <p:cNvPr id="528387" name="Rectangle 3"/>
          <p:cNvSpPr>
            <a:spLocks noGrp="1" noChangeArrowheads="1"/>
          </p:cNvSpPr>
          <p:nvPr>
            <p:ph type="body" idx="1"/>
          </p:nvPr>
        </p:nvSpPr>
        <p:spPr/>
        <p:txBody>
          <a:bodyPr/>
          <a:lstStyle/>
          <a:p>
            <a:endParaRPr lang="el-G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5E5896-E100-4FB5-9374-B01CBE9A2875}" type="slidenum">
              <a:rPr lang="en-GB"/>
              <a:pPr/>
              <a:t>35</a:t>
            </a:fld>
            <a:endParaRPr lang="en-GB"/>
          </a:p>
        </p:txBody>
      </p:sp>
      <p:sp>
        <p:nvSpPr>
          <p:cNvPr id="662530" name="Rectangle 2"/>
          <p:cNvSpPr>
            <a:spLocks noGrp="1" noRot="1" noChangeAspect="1" noChangeArrowheads="1" noTextEdit="1"/>
          </p:cNvSpPr>
          <p:nvPr>
            <p:ph type="sldImg"/>
          </p:nvPr>
        </p:nvSpPr>
        <p:spPr>
          <a:xfrm>
            <a:off x="908050" y="738188"/>
            <a:ext cx="4933950" cy="3700462"/>
          </a:xfrm>
          <a:ln/>
        </p:spPr>
      </p:sp>
      <p:sp>
        <p:nvSpPr>
          <p:cNvPr id="662531" name="Rectangle 3"/>
          <p:cNvSpPr>
            <a:spLocks noGrp="1" noChangeArrowheads="1"/>
          </p:cNvSpPr>
          <p:nvPr>
            <p:ph type="body" idx="1"/>
          </p:nvPr>
        </p:nvSpPr>
        <p:spPr>
          <a:xfrm>
            <a:off x="674688" y="4686300"/>
            <a:ext cx="5397500" cy="4443413"/>
          </a:xfrm>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B06512-1F33-4541-8898-40E54EE47D51}" type="slidenum">
              <a:rPr lang="en-GB"/>
              <a:pPr/>
              <a:t>36</a:t>
            </a:fld>
            <a:endParaRPr lang="en-GB"/>
          </a:p>
        </p:txBody>
      </p:sp>
      <p:sp>
        <p:nvSpPr>
          <p:cNvPr id="664578" name="Rectangle 2"/>
          <p:cNvSpPr>
            <a:spLocks noGrp="1" noRot="1" noChangeAspect="1" noChangeArrowheads="1" noTextEdit="1"/>
          </p:cNvSpPr>
          <p:nvPr>
            <p:ph type="sldImg"/>
          </p:nvPr>
        </p:nvSpPr>
        <p:spPr>
          <a:ln/>
        </p:spPr>
      </p:sp>
      <p:sp>
        <p:nvSpPr>
          <p:cNvPr id="664579" name="Rectangle 3"/>
          <p:cNvSpPr>
            <a:spLocks noGrp="1" noChangeArrowheads="1"/>
          </p:cNvSpPr>
          <p:nvPr>
            <p:ph type="body" idx="1"/>
          </p:nvPr>
        </p:nvSpPr>
        <p:spPr/>
        <p:txBody>
          <a:bodyPr/>
          <a:lstStyle/>
          <a:p>
            <a:r>
              <a:rPr lang="en-GB"/>
              <a:t>“services” = data storage, CPUs</a:t>
            </a:r>
          </a:p>
          <a:p>
            <a:r>
              <a:rPr lang="en-GB"/>
              <a:t>In effect, restating the idea that “the network becomes the computer”.</a:t>
            </a:r>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99C541F-CE7F-4A6E-B2C1-AF9D6BEC2B31}" type="slidenum">
              <a:rPr lang="en-GB"/>
              <a:pPr/>
              <a:t>40</a:t>
            </a:fld>
            <a:endParaRPr lang="en-GB"/>
          </a:p>
        </p:txBody>
      </p:sp>
      <p:sp>
        <p:nvSpPr>
          <p:cNvPr id="440322" name="Rectangle 2"/>
          <p:cNvSpPr txBox="1">
            <a:spLocks noGrp="1" noRot="1" noChangeAspect="1" noChangeArrowheads="1" noTextEdit="1"/>
          </p:cNvSpPr>
          <p:nvPr>
            <p:ph type="sldImg"/>
          </p:nvPr>
        </p:nvSpPr>
        <p:spPr>
          <a:xfrm>
            <a:off x="906463" y="741363"/>
            <a:ext cx="4932362" cy="3698875"/>
          </a:xfrm>
          <a:ln/>
        </p:spPr>
      </p:sp>
      <p:sp>
        <p:nvSpPr>
          <p:cNvPr id="440323" name="Rectangle 3"/>
          <p:cNvSpPr txBox="1">
            <a:spLocks noGrp="1" noChangeArrowheads="1"/>
          </p:cNvSpPr>
          <p:nvPr>
            <p:ph type="body" idx="1"/>
          </p:nvPr>
        </p:nvSpPr>
        <p:spPr>
          <a:xfrm>
            <a:off x="674688" y="4686300"/>
            <a:ext cx="5395912" cy="4441825"/>
          </a:xfrm>
          <a:ln/>
        </p:spPr>
        <p:txBody>
          <a:bodyPr wrap="none" anchor="ctr"/>
          <a:lstStyle/>
          <a:p>
            <a:pPr defTabSz="449263"/>
            <a:endParaRPr lang="el-GR" b="1"/>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6A194CA-89C5-4FAB-B6B2-446CBA629DFD}" type="slidenum">
              <a:rPr lang="en-GB"/>
              <a:pPr/>
              <a:t>42</a:t>
            </a:fld>
            <a:endParaRPr lang="en-GB"/>
          </a:p>
        </p:txBody>
      </p:sp>
      <p:sp>
        <p:nvSpPr>
          <p:cNvPr id="494594" name="Rectangle 2"/>
          <p:cNvSpPr>
            <a:spLocks noGrp="1" noRot="1" noChangeAspect="1" noChangeArrowheads="1" noTextEdit="1"/>
          </p:cNvSpPr>
          <p:nvPr>
            <p:ph type="sldImg"/>
          </p:nvPr>
        </p:nvSpPr>
        <p:spPr>
          <a:xfrm>
            <a:off x="908050" y="741363"/>
            <a:ext cx="4932363" cy="3698875"/>
          </a:xfrm>
          <a:ln/>
        </p:spPr>
      </p:sp>
      <p:sp>
        <p:nvSpPr>
          <p:cNvPr id="494595" name="Rectangle 3"/>
          <p:cNvSpPr>
            <a:spLocks noGrp="1" noChangeArrowheads="1"/>
          </p:cNvSpPr>
          <p:nvPr>
            <p:ph type="body" idx="1"/>
          </p:nvPr>
        </p:nvSpPr>
        <p:spPr>
          <a:xfrm>
            <a:off x="674688" y="4686300"/>
            <a:ext cx="5397500" cy="4440238"/>
          </a:xfrm>
        </p:spPr>
        <p:txBody>
          <a:bodyPr/>
          <a:lstStyle/>
          <a:p>
            <a:endParaRPr lang="el-GR"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6A993C1-AC7C-47C8-9D8A-AD864CB56D3C}" type="slidenum">
              <a:rPr lang="en-GB"/>
              <a:pPr/>
              <a:t>43</a:t>
            </a:fld>
            <a:endParaRPr lang="en-GB"/>
          </a:p>
        </p:txBody>
      </p:sp>
      <p:sp>
        <p:nvSpPr>
          <p:cNvPr id="338946" name="Rectangle 2"/>
          <p:cNvSpPr txBox="1">
            <a:spLocks noGrp="1" noRot="1" noChangeAspect="1" noChangeArrowheads="1" noTextEdit="1"/>
          </p:cNvSpPr>
          <p:nvPr>
            <p:ph type="sldImg"/>
          </p:nvPr>
        </p:nvSpPr>
        <p:spPr>
          <a:xfrm>
            <a:off x="906463" y="741363"/>
            <a:ext cx="4932362" cy="3698875"/>
          </a:xfrm>
          <a:ln/>
        </p:spPr>
      </p:sp>
      <p:sp>
        <p:nvSpPr>
          <p:cNvPr id="338947" name="Rectangle 3"/>
          <p:cNvSpPr txBox="1">
            <a:spLocks noGrp="1" noChangeArrowheads="1"/>
          </p:cNvSpPr>
          <p:nvPr>
            <p:ph type="body" idx="1"/>
          </p:nvPr>
        </p:nvSpPr>
        <p:spPr>
          <a:xfrm>
            <a:off x="674688" y="4686300"/>
            <a:ext cx="5395912" cy="4441825"/>
          </a:xfrm>
          <a:ln/>
        </p:spPr>
        <p:txBody>
          <a:bodyPr wrap="none" anchor="ctr"/>
          <a:lstStyle/>
          <a:p>
            <a:pPr defTabSz="449263"/>
            <a:endParaRPr lang="el-G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F17AEF-3B9D-4B58-B3F8-0A97F15B0D9C}" type="slidenum">
              <a:rPr lang="en-GB"/>
              <a:pPr/>
              <a:t>44</a:t>
            </a:fld>
            <a:endParaRPr lang="en-GB"/>
          </a:p>
        </p:txBody>
      </p:sp>
      <p:sp>
        <p:nvSpPr>
          <p:cNvPr id="484354" name="Rectangle 2"/>
          <p:cNvSpPr txBox="1">
            <a:spLocks noGrp="1" noRot="1" noChangeAspect="1" noChangeArrowheads="1" noTextEdit="1"/>
          </p:cNvSpPr>
          <p:nvPr>
            <p:ph type="sldImg"/>
          </p:nvPr>
        </p:nvSpPr>
        <p:spPr>
          <a:xfrm>
            <a:off x="906463" y="741363"/>
            <a:ext cx="4932362" cy="3698875"/>
          </a:xfrm>
          <a:ln/>
        </p:spPr>
      </p:sp>
      <p:sp>
        <p:nvSpPr>
          <p:cNvPr id="484355" name="Rectangle 3"/>
          <p:cNvSpPr txBox="1">
            <a:spLocks noGrp="1" noChangeArrowheads="1"/>
          </p:cNvSpPr>
          <p:nvPr>
            <p:ph type="body" idx="1"/>
          </p:nvPr>
        </p:nvSpPr>
        <p:spPr>
          <a:xfrm>
            <a:off x="674688" y="4686300"/>
            <a:ext cx="5395912" cy="4441825"/>
          </a:xfrm>
          <a:ln/>
        </p:spPr>
        <p:txBody>
          <a:bodyPr wrap="none" anchor="ctr"/>
          <a:lstStyle/>
          <a:p>
            <a:pPr defTabSz="449263"/>
            <a:endParaRPr lang="el-G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76ACBFE-77FC-4E44-9C0C-E5F68F0985B2}" type="slidenum">
              <a:rPr lang="en-GB"/>
              <a:pPr/>
              <a:t>48</a:t>
            </a:fld>
            <a:endParaRPr lang="en-GB"/>
          </a:p>
        </p:txBody>
      </p:sp>
      <p:sp>
        <p:nvSpPr>
          <p:cNvPr id="526338" name="Rectangle 2"/>
          <p:cNvSpPr>
            <a:spLocks noGrp="1" noRot="1" noChangeAspect="1" noChangeArrowheads="1" noTextEdit="1"/>
          </p:cNvSpPr>
          <p:nvPr>
            <p:ph type="sldImg"/>
          </p:nvPr>
        </p:nvSpPr>
        <p:spPr>
          <a:ln/>
        </p:spPr>
      </p:sp>
      <p:sp>
        <p:nvSpPr>
          <p:cNvPr id="526339" name="Rectangle 3"/>
          <p:cNvSpPr>
            <a:spLocks noGrp="1" noChangeArrowheads="1"/>
          </p:cNvSpPr>
          <p:nvPr>
            <p:ph type="body" idx="1"/>
          </p:nvPr>
        </p:nvSpPr>
        <p:spPr/>
        <p:txBody>
          <a:bodyPr/>
          <a:lstStyle/>
          <a:p>
            <a:endParaRPr lang="el-G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F39E74-04BE-4F8A-9145-1AD5771E122F}" type="slidenum">
              <a:rPr lang="en-GB"/>
              <a:pPr/>
              <a:t>50</a:t>
            </a:fld>
            <a:endParaRPr lang="en-GB"/>
          </a:p>
        </p:txBody>
      </p:sp>
      <p:sp>
        <p:nvSpPr>
          <p:cNvPr id="667650" name="Rectangle 2"/>
          <p:cNvSpPr>
            <a:spLocks noGrp="1" noRot="1" noChangeAspect="1" noChangeArrowheads="1" noTextEdit="1"/>
          </p:cNvSpPr>
          <p:nvPr>
            <p:ph type="sldImg"/>
          </p:nvPr>
        </p:nvSpPr>
        <p:spPr>
          <a:ln/>
        </p:spPr>
      </p:sp>
      <p:sp>
        <p:nvSpPr>
          <p:cNvPr id="667651" name="Rectangle 3"/>
          <p:cNvSpPr>
            <a:spLocks noGrp="1" noChangeArrowheads="1"/>
          </p:cNvSpPr>
          <p:nvPr>
            <p:ph type="body" idx="1"/>
          </p:nvPr>
        </p:nvSpPr>
        <p:spPr/>
        <p:txBody>
          <a:bodyPr/>
          <a:lstStyle/>
          <a:p>
            <a:endParaRPr lang="el-G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2FE6FC-85A6-43D9-B6A7-B936CE614446}" type="slidenum">
              <a:rPr lang="en-GB"/>
              <a:pPr/>
              <a:t>4</a:t>
            </a:fld>
            <a:endParaRPr lang="en-GB"/>
          </a:p>
        </p:txBody>
      </p:sp>
      <p:sp>
        <p:nvSpPr>
          <p:cNvPr id="656386" name="Rectangle 2"/>
          <p:cNvSpPr>
            <a:spLocks noGrp="1" noRot="1" noChangeAspect="1" noChangeArrowheads="1" noTextEdit="1"/>
          </p:cNvSpPr>
          <p:nvPr>
            <p:ph type="sldImg"/>
          </p:nvPr>
        </p:nvSpPr>
        <p:spPr>
          <a:ln/>
        </p:spPr>
      </p:sp>
      <p:sp>
        <p:nvSpPr>
          <p:cNvPr id="656387" name="Rectangle 3"/>
          <p:cNvSpPr>
            <a:spLocks noGrp="1" noChangeArrowheads="1"/>
          </p:cNvSpPr>
          <p:nvPr>
            <p:ph type="body" idx="1"/>
          </p:nvPr>
        </p:nvSpPr>
        <p:spPr/>
        <p:txBody>
          <a:bodyPr/>
          <a:lstStyle/>
          <a:p>
            <a:endParaRPr lang="el-G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0DCBEB-51C3-40B2-8908-0D2FE7530146}" type="slidenum">
              <a:rPr lang="en-GB"/>
              <a:pPr/>
              <a:t>6</a:t>
            </a:fld>
            <a:endParaRPr lang="en-GB"/>
          </a:p>
        </p:txBody>
      </p:sp>
      <p:sp>
        <p:nvSpPr>
          <p:cNvPr id="538626" name="Rectangle 2"/>
          <p:cNvSpPr>
            <a:spLocks noGrp="1" noRot="1" noChangeAspect="1" noChangeArrowheads="1" noTextEdit="1"/>
          </p:cNvSpPr>
          <p:nvPr>
            <p:ph type="sldImg"/>
          </p:nvPr>
        </p:nvSpPr>
        <p:spPr>
          <a:xfrm>
            <a:off x="908050" y="741363"/>
            <a:ext cx="4932363" cy="3698875"/>
          </a:xfrm>
          <a:ln/>
        </p:spPr>
      </p:sp>
      <p:sp>
        <p:nvSpPr>
          <p:cNvPr id="538627" name="Rectangle 3"/>
          <p:cNvSpPr>
            <a:spLocks noGrp="1" noChangeArrowheads="1"/>
          </p:cNvSpPr>
          <p:nvPr>
            <p:ph type="body" idx="1"/>
          </p:nvPr>
        </p:nvSpPr>
        <p:spPr>
          <a:xfrm>
            <a:off x="674688" y="4686300"/>
            <a:ext cx="5397500" cy="4440238"/>
          </a:xfrm>
        </p:spPr>
        <p:txBody>
          <a:bodyPr/>
          <a:lstStyle/>
          <a:p>
            <a:endParaRPr lang="el-G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99AA2B12-3C4B-4A90-857B-79A92080321B}" type="slidenum">
              <a:rPr lang="en-US"/>
              <a:pPr/>
              <a:t>7</a:t>
            </a:fld>
            <a:endParaRPr lang="en-US"/>
          </a:p>
        </p:txBody>
      </p:sp>
      <p:sp>
        <p:nvSpPr>
          <p:cNvPr id="771074" name="Rectangle 7"/>
          <p:cNvSpPr txBox="1">
            <a:spLocks noGrp="1" noChangeArrowheads="1"/>
          </p:cNvSpPr>
          <p:nvPr/>
        </p:nvSpPr>
        <p:spPr bwMode="auto">
          <a:xfrm>
            <a:off x="3820920" y="9372376"/>
            <a:ext cx="2924381" cy="493947"/>
          </a:xfrm>
          <a:prstGeom prst="rect">
            <a:avLst/>
          </a:prstGeom>
          <a:noFill/>
          <a:ln w="9525">
            <a:noFill/>
            <a:miter lim="800000"/>
            <a:headEnd/>
            <a:tailEnd/>
          </a:ln>
        </p:spPr>
        <p:txBody>
          <a:bodyPr lIns="90827" tIns="45414" rIns="90827" bIns="45414" anchor="b"/>
          <a:lstStyle/>
          <a:p>
            <a:pPr algn="r"/>
            <a:fld id="{37FA7A2A-231E-49B6-BC68-2F396EC7A00F}" type="slidenum">
              <a:rPr lang="en-GB" sz="1200"/>
              <a:pPr algn="r"/>
              <a:t>7</a:t>
            </a:fld>
            <a:endParaRPr lang="en-GB" sz="1200" dirty="0"/>
          </a:p>
        </p:txBody>
      </p:sp>
      <p:sp>
        <p:nvSpPr>
          <p:cNvPr id="771075" name="Rectangle 2"/>
          <p:cNvSpPr>
            <a:spLocks noGrp="1" noRot="1" noChangeAspect="1" noChangeArrowheads="1" noTextEdit="1"/>
          </p:cNvSpPr>
          <p:nvPr>
            <p:ph type="sldImg"/>
          </p:nvPr>
        </p:nvSpPr>
        <p:spPr>
          <a:xfrm>
            <a:off x="906463" y="739775"/>
            <a:ext cx="4933950" cy="3700463"/>
          </a:xfrm>
          <a:ln/>
        </p:spPr>
      </p:sp>
      <p:sp>
        <p:nvSpPr>
          <p:cNvPr id="771076"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F75D92-A927-4B56-B465-8EA7C7745272}" type="slidenum">
              <a:rPr lang="en-GB"/>
              <a:pPr/>
              <a:t>8</a:t>
            </a:fld>
            <a:endParaRPr lang="en-GB"/>
          </a:p>
        </p:txBody>
      </p:sp>
      <p:sp>
        <p:nvSpPr>
          <p:cNvPr id="658434" name="Rectangle 2"/>
          <p:cNvSpPr>
            <a:spLocks noGrp="1" noRot="1" noChangeAspect="1" noChangeArrowheads="1" noTextEdit="1"/>
          </p:cNvSpPr>
          <p:nvPr>
            <p:ph type="sldImg"/>
          </p:nvPr>
        </p:nvSpPr>
        <p:spPr>
          <a:xfrm>
            <a:off x="908050" y="741363"/>
            <a:ext cx="4932363" cy="3698875"/>
          </a:xfrm>
          <a:ln/>
        </p:spPr>
      </p:sp>
      <p:sp>
        <p:nvSpPr>
          <p:cNvPr id="658435" name="Rectangle 3"/>
          <p:cNvSpPr>
            <a:spLocks noGrp="1" noChangeArrowheads="1"/>
          </p:cNvSpPr>
          <p:nvPr>
            <p:ph type="body" idx="1"/>
          </p:nvPr>
        </p:nvSpPr>
        <p:spPr>
          <a:xfrm>
            <a:off x="674688" y="4686300"/>
            <a:ext cx="5397500" cy="4440238"/>
          </a:xfrm>
        </p:spPr>
        <p:txBody>
          <a:bodyPr/>
          <a:lstStyle/>
          <a:p>
            <a:endParaRPr lang="el-GR" sz="16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961DF0E-81AB-4B4D-B53D-CFEA6A308A15}" type="slidenum">
              <a:rPr lang="en-GB"/>
              <a:pPr/>
              <a:t>9</a:t>
            </a:fld>
            <a:endParaRPr lang="en-GB"/>
          </a:p>
        </p:txBody>
      </p:sp>
      <p:sp>
        <p:nvSpPr>
          <p:cNvPr id="654338" name="Rectangle 2"/>
          <p:cNvSpPr>
            <a:spLocks noGrp="1" noRot="1" noChangeAspect="1" noChangeArrowheads="1" noTextEdit="1"/>
          </p:cNvSpPr>
          <p:nvPr>
            <p:ph type="sldImg"/>
          </p:nvPr>
        </p:nvSpPr>
        <p:spPr>
          <a:ln/>
        </p:spPr>
      </p:sp>
      <p:sp>
        <p:nvSpPr>
          <p:cNvPr id="654339" name="Rectangle 3"/>
          <p:cNvSpPr>
            <a:spLocks noGrp="1" noChangeArrowheads="1"/>
          </p:cNvSpPr>
          <p:nvPr>
            <p:ph type="body" idx="1"/>
          </p:nvPr>
        </p:nvSpPr>
        <p:spPr/>
        <p:txBody>
          <a:bodyPr/>
          <a:lstStyle/>
          <a:p>
            <a:endParaRPr lang="el-GR"/>
          </a:p>
          <a:p>
            <a:endParaRPr lang="el-GR" b="1"/>
          </a:p>
          <a:p>
            <a:endParaRPr lang="el-G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6B3CB3-20C4-427E-ADC2-2EB86F50B53A}" type="slidenum">
              <a:rPr lang="en-GB"/>
              <a:pPr/>
              <a:t>15</a:t>
            </a:fld>
            <a:endParaRPr lang="en-GB"/>
          </a:p>
        </p:txBody>
      </p:sp>
      <p:sp>
        <p:nvSpPr>
          <p:cNvPr id="680962" name="Rectangle 2"/>
          <p:cNvSpPr>
            <a:spLocks noGrp="1" noRot="1" noChangeAspect="1" noChangeArrowheads="1" noTextEdit="1"/>
          </p:cNvSpPr>
          <p:nvPr>
            <p:ph type="sldImg"/>
          </p:nvPr>
        </p:nvSpPr>
        <p:spPr>
          <a:ln/>
        </p:spPr>
      </p:sp>
      <p:sp>
        <p:nvSpPr>
          <p:cNvPr id="680963" name="Rectangle 3"/>
          <p:cNvSpPr>
            <a:spLocks noGrp="1" noChangeArrowheads="1"/>
          </p:cNvSpPr>
          <p:nvPr>
            <p:ph type="body" idx="1"/>
          </p:nvPr>
        </p:nvSpPr>
        <p:spPr/>
        <p:txBody>
          <a:bodyPr/>
          <a:lstStyle/>
          <a:p>
            <a:r>
              <a:rPr lang="en-GB"/>
              <a:t>Single sign-on – instead of individual usernames and passwords at each resource (many being used by software clients) have a digital credential that can be securely passed to identify user… more later.</a:t>
            </a:r>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9FD6922-BE32-4F0A-B2A4-11F057C83CB5}" type="slidenum">
              <a:rPr lang="en-GB"/>
              <a:pPr/>
              <a:t>16</a:t>
            </a:fld>
            <a:endParaRPr lang="en-GB"/>
          </a:p>
        </p:txBody>
      </p:sp>
      <p:sp>
        <p:nvSpPr>
          <p:cNvPr id="683010" name="Rectangle 2"/>
          <p:cNvSpPr>
            <a:spLocks noGrp="1" noRot="1" noChangeAspect="1" noChangeArrowheads="1" noTextEdit="1"/>
          </p:cNvSpPr>
          <p:nvPr>
            <p:ph type="sldImg"/>
          </p:nvPr>
        </p:nvSpPr>
        <p:spPr>
          <a:xfrm>
            <a:off x="908050" y="741363"/>
            <a:ext cx="4932363" cy="3698875"/>
          </a:xfrm>
          <a:ln/>
        </p:spPr>
      </p:sp>
      <p:sp>
        <p:nvSpPr>
          <p:cNvPr id="683011" name="Rectangle 3"/>
          <p:cNvSpPr>
            <a:spLocks noGrp="1" noChangeArrowheads="1"/>
          </p:cNvSpPr>
          <p:nvPr>
            <p:ph type="body" idx="1"/>
          </p:nvPr>
        </p:nvSpPr>
        <p:spPr>
          <a:xfrm>
            <a:off x="674688" y="4686300"/>
            <a:ext cx="5397500" cy="4440238"/>
          </a:xfrm>
        </p:spPr>
        <p:txBody>
          <a:bodyPr/>
          <a:lstStyle/>
          <a:p>
            <a:endParaRPr lang="el-G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sp>
        <p:nvSpPr>
          <p:cNvPr id="23574" name="Rectangle 22"/>
          <p:cNvSpPr>
            <a:spLocks noChangeArrowheads="1"/>
          </p:cNvSpPr>
          <p:nvPr/>
        </p:nvSpPr>
        <p:spPr bwMode="auto">
          <a:xfrm>
            <a:off x="0" y="0"/>
            <a:ext cx="9144000" cy="212725"/>
          </a:xfrm>
          <a:prstGeom prst="rect">
            <a:avLst/>
          </a:prstGeom>
          <a:solidFill>
            <a:schemeClr val="tx1"/>
          </a:solidFill>
          <a:ln w="9525" algn="ctr">
            <a:noFill/>
            <a:miter lim="800000"/>
            <a:headEnd/>
            <a:tailEnd/>
          </a:ln>
          <a:effectLst/>
        </p:spPr>
        <p:txBody>
          <a:bodyPr wrap="none" anchor="ctr"/>
          <a:lstStyle/>
          <a:p>
            <a:pPr algn="ctr"/>
            <a:endParaRPr lang="fr-FR">
              <a:solidFill>
                <a:srgbClr val="E5E5FF"/>
              </a:solidFill>
              <a:latin typeface="Verdana" pitchFamily="34" charset="0"/>
            </a:endParaRPr>
          </a:p>
        </p:txBody>
      </p:sp>
      <p:sp>
        <p:nvSpPr>
          <p:cNvPr id="23575" name="Rectangle 23"/>
          <p:cNvSpPr>
            <a:spLocks noGrp="1" noChangeArrowheads="1"/>
          </p:cNvSpPr>
          <p:nvPr>
            <p:ph type="subTitle" idx="1"/>
          </p:nvPr>
        </p:nvSpPr>
        <p:spPr>
          <a:xfrm>
            <a:off x="2160588" y="3676650"/>
            <a:ext cx="6518275" cy="1397000"/>
          </a:xfrm>
        </p:spPr>
        <p:txBody>
          <a:bodyPr/>
          <a:lstStyle>
            <a:lvl1pPr marL="0" indent="0">
              <a:buFontTx/>
              <a:buNone/>
              <a:defRPr sz="2000" i="1"/>
            </a:lvl1pPr>
          </a:lstStyle>
          <a:p>
            <a:r>
              <a:rPr lang="en-GB"/>
              <a:t>Click to edit Master subtitle style</a:t>
            </a:r>
          </a:p>
          <a:p>
            <a:r>
              <a:rPr lang="en-GB"/>
              <a:t>Date of Event</a:t>
            </a:r>
          </a:p>
        </p:txBody>
      </p:sp>
      <p:sp>
        <p:nvSpPr>
          <p:cNvPr id="23576" name="Rectangle 24"/>
          <p:cNvSpPr>
            <a:spLocks noChangeArrowheads="1"/>
          </p:cNvSpPr>
          <p:nvPr/>
        </p:nvSpPr>
        <p:spPr bwMode="auto">
          <a:xfrm>
            <a:off x="0" y="6553200"/>
            <a:ext cx="9144000" cy="304800"/>
          </a:xfrm>
          <a:prstGeom prst="rect">
            <a:avLst/>
          </a:prstGeom>
          <a:solidFill>
            <a:schemeClr val="tx2"/>
          </a:solidFill>
          <a:ln w="9525">
            <a:noFill/>
            <a:miter lim="800000"/>
            <a:headEnd/>
            <a:tailEnd/>
          </a:ln>
          <a:effectLst/>
        </p:spPr>
        <p:txBody>
          <a:bodyPr wrap="none" anchor="ctr"/>
          <a:lstStyle/>
          <a:p>
            <a:pPr algn="ctr"/>
            <a:endParaRPr lang="fr-FR">
              <a:solidFill>
                <a:schemeClr val="bg2"/>
              </a:solidFill>
              <a:latin typeface="Verdana" pitchFamily="34" charset="0"/>
            </a:endParaRPr>
          </a:p>
        </p:txBody>
      </p:sp>
      <p:sp>
        <p:nvSpPr>
          <p:cNvPr id="23579" name="Rectangle 27"/>
          <p:cNvSpPr>
            <a:spLocks noGrp="1" noChangeArrowheads="1"/>
          </p:cNvSpPr>
          <p:nvPr>
            <p:ph type="ctrTitle"/>
          </p:nvPr>
        </p:nvSpPr>
        <p:spPr>
          <a:xfrm>
            <a:off x="2155825" y="2493963"/>
            <a:ext cx="6518275" cy="1076325"/>
          </a:xfrm>
        </p:spPr>
        <p:txBody>
          <a:bodyPr anchor="t"/>
          <a:lstStyle>
            <a:lvl1pPr algn="l">
              <a:defRPr sz="3600">
                <a:solidFill>
                  <a:schemeClr val="tx1"/>
                </a:solidFill>
              </a:defRPr>
            </a:lvl1pPr>
          </a:lstStyle>
          <a:p>
            <a:r>
              <a:rPr lang="en-GB"/>
              <a:t>Click to edit Master title style</a:t>
            </a:r>
          </a:p>
        </p:txBody>
      </p:sp>
      <p:sp>
        <p:nvSpPr>
          <p:cNvPr id="23583" name="Rectangle 31"/>
          <p:cNvSpPr>
            <a:spLocks noChangeArrowheads="1"/>
          </p:cNvSpPr>
          <p:nvPr/>
        </p:nvSpPr>
        <p:spPr bwMode="auto">
          <a:xfrm>
            <a:off x="0" y="836613"/>
            <a:ext cx="9144000" cy="860425"/>
          </a:xfrm>
          <a:prstGeom prst="rect">
            <a:avLst/>
          </a:prstGeom>
          <a:solidFill>
            <a:schemeClr val="bg1"/>
          </a:solidFill>
          <a:ln w="9525" algn="ctr">
            <a:noFill/>
            <a:miter lim="800000"/>
            <a:headEnd/>
            <a:tailEnd/>
          </a:ln>
          <a:effectLst/>
        </p:spPr>
        <p:txBody>
          <a:bodyPr wrap="none" anchor="ctr"/>
          <a:lstStyle/>
          <a:p>
            <a:endParaRPr lang="el-GR"/>
          </a:p>
        </p:txBody>
      </p:sp>
      <p:sp>
        <p:nvSpPr>
          <p:cNvPr id="23591" name="Rectangle 39"/>
          <p:cNvSpPr>
            <a:spLocks noChangeArrowheads="1"/>
          </p:cNvSpPr>
          <p:nvPr/>
        </p:nvSpPr>
        <p:spPr bwMode="auto">
          <a:xfrm>
            <a:off x="4341813" y="209550"/>
            <a:ext cx="4802187" cy="852488"/>
          </a:xfrm>
          <a:prstGeom prst="rect">
            <a:avLst/>
          </a:prstGeom>
          <a:solidFill>
            <a:schemeClr val="tx1"/>
          </a:solidFill>
          <a:ln w="9525" algn="ctr">
            <a:noFill/>
            <a:miter lim="800000"/>
            <a:headEnd/>
            <a:tailEnd/>
          </a:ln>
          <a:effectLst/>
        </p:spPr>
        <p:txBody>
          <a:bodyPr wrap="none" anchor="ctr"/>
          <a:lstStyle/>
          <a:p>
            <a:pPr algn="ctr"/>
            <a:endParaRPr lang="fr-FR">
              <a:latin typeface="Verdana" pitchFamily="34" charset="0"/>
            </a:endParaRPr>
          </a:p>
        </p:txBody>
      </p:sp>
      <p:sp>
        <p:nvSpPr>
          <p:cNvPr id="23592" name="Oval 40"/>
          <p:cNvSpPr>
            <a:spLocks noChangeArrowheads="1"/>
          </p:cNvSpPr>
          <p:nvPr/>
        </p:nvSpPr>
        <p:spPr bwMode="auto">
          <a:xfrm>
            <a:off x="3884613" y="207963"/>
            <a:ext cx="887412" cy="860425"/>
          </a:xfrm>
          <a:prstGeom prst="ellipse">
            <a:avLst/>
          </a:prstGeom>
          <a:solidFill>
            <a:schemeClr val="bg1"/>
          </a:solidFill>
          <a:ln w="9525" algn="ctr">
            <a:noFill/>
            <a:round/>
            <a:headEnd/>
            <a:tailEnd/>
          </a:ln>
          <a:effectLst/>
        </p:spPr>
        <p:txBody>
          <a:bodyPr wrap="none" anchor="ctr"/>
          <a:lstStyle/>
          <a:p>
            <a:endParaRPr lang="el-GR"/>
          </a:p>
        </p:txBody>
      </p:sp>
      <p:pic>
        <p:nvPicPr>
          <p:cNvPr id="23598" name="Picture 46" descr="eu_logo2"/>
          <p:cNvPicPr>
            <a:picLocks noChangeAspect="1" noChangeArrowheads="1"/>
          </p:cNvPicPr>
          <p:nvPr/>
        </p:nvPicPr>
        <p:blipFill>
          <a:blip r:embed="rId2" cstate="print"/>
          <a:srcRect/>
          <a:stretch>
            <a:fillRect/>
          </a:stretch>
        </p:blipFill>
        <p:spPr bwMode="auto">
          <a:xfrm>
            <a:off x="7870825" y="5694363"/>
            <a:ext cx="809625" cy="571500"/>
          </a:xfrm>
          <a:prstGeom prst="rect">
            <a:avLst/>
          </a:prstGeom>
          <a:noFill/>
          <a:ln w="25400">
            <a:noFill/>
            <a:miter lim="800000"/>
            <a:headEnd/>
            <a:tailEnd/>
          </a:ln>
        </p:spPr>
      </p:pic>
      <p:sp>
        <p:nvSpPr>
          <p:cNvPr id="23600" name="Text Box 48"/>
          <p:cNvSpPr txBox="1">
            <a:spLocks noChangeArrowheads="1"/>
          </p:cNvSpPr>
          <p:nvPr/>
        </p:nvSpPr>
        <p:spPr bwMode="auto">
          <a:xfrm>
            <a:off x="0" y="6491288"/>
            <a:ext cx="2238375" cy="366712"/>
          </a:xfrm>
          <a:prstGeom prst="rect">
            <a:avLst/>
          </a:prstGeom>
          <a:noFill/>
          <a:ln w="9525" algn="ctr">
            <a:noFill/>
            <a:miter lim="800000"/>
            <a:headEnd/>
            <a:tailEnd/>
          </a:ln>
          <a:effectLst/>
        </p:spPr>
        <p:txBody>
          <a:bodyPr>
            <a:spAutoFit/>
          </a:bodyPr>
          <a:lstStyle/>
          <a:p>
            <a:pPr>
              <a:spcBef>
                <a:spcPct val="50000"/>
              </a:spcBef>
              <a:buFontTx/>
              <a:buNone/>
            </a:pPr>
            <a:r>
              <a:rPr lang="en-GB" sz="1200">
                <a:solidFill>
                  <a:schemeClr val="tx1"/>
                </a:solidFill>
                <a:latin typeface="Verdana" pitchFamily="34" charset="0"/>
              </a:rPr>
              <a:t>INFSO-RI-508833</a:t>
            </a:r>
            <a:r>
              <a:rPr lang="en-GB">
                <a:solidFill>
                  <a:schemeClr val="tx1"/>
                </a:solidFill>
                <a:latin typeface="Verdana" pitchFamily="34" charset="0"/>
              </a:rPr>
              <a:t> </a:t>
            </a:r>
          </a:p>
        </p:txBody>
      </p:sp>
      <p:pic>
        <p:nvPicPr>
          <p:cNvPr id="23605" name="Picture 53" descr="egee_bigger"/>
          <p:cNvPicPr>
            <a:picLocks noChangeAspect="1" noChangeArrowheads="1"/>
          </p:cNvPicPr>
          <p:nvPr/>
        </p:nvPicPr>
        <p:blipFill>
          <a:blip r:embed="rId3" cstate="print"/>
          <a:srcRect/>
          <a:stretch>
            <a:fillRect/>
          </a:stretch>
        </p:blipFill>
        <p:spPr bwMode="auto">
          <a:xfrm>
            <a:off x="2168525" y="344488"/>
            <a:ext cx="2390775" cy="590550"/>
          </a:xfrm>
          <a:prstGeom prst="rect">
            <a:avLst/>
          </a:prstGeom>
          <a:noFill/>
        </p:spPr>
      </p:pic>
      <p:sp>
        <p:nvSpPr>
          <p:cNvPr id="23608" name="Text Box 56"/>
          <p:cNvSpPr txBox="1">
            <a:spLocks noChangeArrowheads="1"/>
          </p:cNvSpPr>
          <p:nvPr/>
        </p:nvSpPr>
        <p:spPr bwMode="auto">
          <a:xfrm>
            <a:off x="4903788" y="696913"/>
            <a:ext cx="4025900" cy="366712"/>
          </a:xfrm>
          <a:prstGeom prst="rect">
            <a:avLst/>
          </a:prstGeom>
          <a:noFill/>
          <a:ln w="9525" algn="ctr">
            <a:noFill/>
            <a:miter lim="800000"/>
            <a:headEnd/>
            <a:tailEnd/>
          </a:ln>
          <a:effectLst/>
        </p:spPr>
        <p:txBody>
          <a:bodyPr>
            <a:spAutoFit/>
          </a:bodyPr>
          <a:lstStyle/>
          <a:p>
            <a:pPr>
              <a:buFontTx/>
              <a:buNone/>
            </a:pPr>
            <a:r>
              <a:rPr lang="en-GB">
                <a:solidFill>
                  <a:schemeClr val="bg1"/>
                </a:solidFill>
              </a:rPr>
              <a:t>Enabling Grids for E-sciencE</a:t>
            </a:r>
          </a:p>
        </p:txBody>
      </p:sp>
      <p:pic>
        <p:nvPicPr>
          <p:cNvPr id="23611" name="Picture 59" descr="EGEE 30y"/>
          <p:cNvPicPr>
            <a:picLocks noChangeAspect="1" noChangeArrowheads="1"/>
          </p:cNvPicPr>
          <p:nvPr/>
        </p:nvPicPr>
        <p:blipFill>
          <a:blip r:embed="rId4" cstate="print"/>
          <a:srcRect/>
          <a:stretch>
            <a:fillRect/>
          </a:stretch>
        </p:blipFill>
        <p:spPr bwMode="auto">
          <a:xfrm>
            <a:off x="0" y="212725"/>
            <a:ext cx="1798638" cy="5400675"/>
          </a:xfrm>
          <a:prstGeom prst="rect">
            <a:avLst/>
          </a:prstGeom>
          <a:noFill/>
        </p:spPr>
      </p:pic>
      <p:sp>
        <p:nvSpPr>
          <p:cNvPr id="23614" name="Text Box 62"/>
          <p:cNvSpPr txBox="1">
            <a:spLocks noChangeArrowheads="1"/>
          </p:cNvSpPr>
          <p:nvPr/>
        </p:nvSpPr>
        <p:spPr bwMode="auto">
          <a:xfrm>
            <a:off x="0" y="5861050"/>
            <a:ext cx="1868488" cy="336550"/>
          </a:xfrm>
          <a:prstGeom prst="rect">
            <a:avLst/>
          </a:prstGeom>
          <a:noFill/>
          <a:ln w="25400" algn="ctr">
            <a:noFill/>
            <a:miter lim="800000"/>
            <a:headEnd/>
            <a:tailEnd/>
          </a:ln>
          <a:effectLst/>
        </p:spPr>
        <p:txBody>
          <a:bodyPr wrap="none">
            <a:spAutoFit/>
          </a:bodyPr>
          <a:lstStyle/>
          <a:p>
            <a:pPr>
              <a:buFontTx/>
              <a:buNone/>
            </a:pPr>
            <a:r>
              <a:rPr lang="en-GB" sz="1600" b="1"/>
              <a:t>www.eu-egee.org</a:t>
            </a:r>
          </a:p>
        </p:txBody>
      </p:sp>
      <p:pic>
        <p:nvPicPr>
          <p:cNvPr id="23615" name="Picture 63" descr="InfsoMedia_EN_RGB_Hi"/>
          <p:cNvPicPr>
            <a:picLocks noChangeAspect="1" noChangeArrowheads="1"/>
          </p:cNvPicPr>
          <p:nvPr/>
        </p:nvPicPr>
        <p:blipFill>
          <a:blip r:embed="rId5" cstate="print"/>
          <a:srcRect/>
          <a:stretch>
            <a:fillRect/>
          </a:stretch>
        </p:blipFill>
        <p:spPr bwMode="auto">
          <a:xfrm>
            <a:off x="6329363" y="5592763"/>
            <a:ext cx="1336675" cy="858837"/>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813550" y="66675"/>
            <a:ext cx="2174875" cy="6359525"/>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285750" y="66675"/>
            <a:ext cx="6375400" cy="6359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Τίτλος, Κείμενο και 2 Αντικείμενα">
    <p:spTree>
      <p:nvGrpSpPr>
        <p:cNvPr id="1" name=""/>
        <p:cNvGrpSpPr/>
        <p:nvPr/>
      </p:nvGrpSpPr>
      <p:grpSpPr>
        <a:xfrm>
          <a:off x="0" y="0"/>
          <a:ext cx="0" cy="0"/>
          <a:chOff x="0" y="0"/>
          <a:chExt cx="0" cy="0"/>
        </a:xfrm>
      </p:grpSpPr>
      <p:sp>
        <p:nvSpPr>
          <p:cNvPr id="2" name="1 - Τίτλος"/>
          <p:cNvSpPr>
            <a:spLocks noGrp="1"/>
          </p:cNvSpPr>
          <p:nvPr>
            <p:ph type="title"/>
          </p:nvPr>
        </p:nvSpPr>
        <p:spPr>
          <a:xfrm>
            <a:off x="2254250" y="66675"/>
            <a:ext cx="6734175" cy="685800"/>
          </a:xfrm>
        </p:spPr>
        <p:txBody>
          <a:bodyPr/>
          <a:lstStyle/>
          <a:p>
            <a:r>
              <a:rPr lang="el-GR" smtClean="0"/>
              <a:t>Kλικ για επεξεργασία του τίτλου</a:t>
            </a:r>
            <a:endParaRPr lang="el-GR"/>
          </a:p>
        </p:txBody>
      </p:sp>
      <p:sp>
        <p:nvSpPr>
          <p:cNvPr id="3" name="2 - Θέση κειμένου"/>
          <p:cNvSpPr>
            <a:spLocks noGrp="1"/>
          </p:cNvSpPr>
          <p:nvPr>
            <p:ph type="body" sz="half" idx="1"/>
          </p:nvPr>
        </p:nvSpPr>
        <p:spPr>
          <a:xfrm>
            <a:off x="285750" y="996950"/>
            <a:ext cx="4217988" cy="5429250"/>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quarter" idx="2"/>
          </p:nvPr>
        </p:nvSpPr>
        <p:spPr>
          <a:xfrm>
            <a:off x="4656138" y="996950"/>
            <a:ext cx="4219575" cy="2638425"/>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περιεχομένου"/>
          <p:cNvSpPr>
            <a:spLocks noGrp="1"/>
          </p:cNvSpPr>
          <p:nvPr>
            <p:ph sz="quarter" idx="3"/>
          </p:nvPr>
        </p:nvSpPr>
        <p:spPr>
          <a:xfrm>
            <a:off x="4656138" y="3787775"/>
            <a:ext cx="4219575" cy="2638425"/>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Τίτλος, Κείμενο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a:xfrm>
            <a:off x="2254250" y="66675"/>
            <a:ext cx="6734175" cy="685800"/>
          </a:xfrm>
        </p:spPr>
        <p:txBody>
          <a:bodyPr/>
          <a:lstStyle/>
          <a:p>
            <a:r>
              <a:rPr lang="el-GR" smtClean="0"/>
              <a:t>Kλικ για επεξεργασία του τίτλου</a:t>
            </a:r>
            <a:endParaRPr lang="el-GR"/>
          </a:p>
        </p:txBody>
      </p:sp>
      <p:sp>
        <p:nvSpPr>
          <p:cNvPr id="3" name="2 - Θέση κειμένου"/>
          <p:cNvSpPr>
            <a:spLocks noGrp="1"/>
          </p:cNvSpPr>
          <p:nvPr>
            <p:ph type="body" sz="half" idx="1"/>
          </p:nvPr>
        </p:nvSpPr>
        <p:spPr>
          <a:xfrm>
            <a:off x="285750" y="996950"/>
            <a:ext cx="4217988" cy="5429250"/>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56138" y="996950"/>
            <a:ext cx="4219575" cy="5429250"/>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x" preserve="1">
  <p:cSld name="Τίτλος, Αντικείμενο και Κείμενο">
    <p:spTree>
      <p:nvGrpSpPr>
        <p:cNvPr id="1" name=""/>
        <p:cNvGrpSpPr/>
        <p:nvPr/>
      </p:nvGrpSpPr>
      <p:grpSpPr>
        <a:xfrm>
          <a:off x="0" y="0"/>
          <a:ext cx="0" cy="0"/>
          <a:chOff x="0" y="0"/>
          <a:chExt cx="0" cy="0"/>
        </a:xfrm>
      </p:grpSpPr>
      <p:sp>
        <p:nvSpPr>
          <p:cNvPr id="2" name="1 - Τίτλος"/>
          <p:cNvSpPr>
            <a:spLocks noGrp="1"/>
          </p:cNvSpPr>
          <p:nvPr>
            <p:ph type="title"/>
          </p:nvPr>
        </p:nvSpPr>
        <p:spPr>
          <a:xfrm>
            <a:off x="2254250" y="66675"/>
            <a:ext cx="6734175" cy="685800"/>
          </a:xfrm>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285750" y="996950"/>
            <a:ext cx="4217988" cy="5429250"/>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656138" y="996950"/>
            <a:ext cx="4219575" cy="5429250"/>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fourObj" preserve="1">
  <p:cSld name="Τίτλος και 4 Αντικείμενα">
    <p:spTree>
      <p:nvGrpSpPr>
        <p:cNvPr id="1" name=""/>
        <p:cNvGrpSpPr/>
        <p:nvPr/>
      </p:nvGrpSpPr>
      <p:grpSpPr>
        <a:xfrm>
          <a:off x="0" y="0"/>
          <a:ext cx="0" cy="0"/>
          <a:chOff x="0" y="0"/>
          <a:chExt cx="0" cy="0"/>
        </a:xfrm>
      </p:grpSpPr>
      <p:sp>
        <p:nvSpPr>
          <p:cNvPr id="2" name="1 - Τίτλος"/>
          <p:cNvSpPr>
            <a:spLocks noGrp="1"/>
          </p:cNvSpPr>
          <p:nvPr>
            <p:ph type="title" sz="quarter"/>
          </p:nvPr>
        </p:nvSpPr>
        <p:spPr>
          <a:xfrm>
            <a:off x="2254250" y="66675"/>
            <a:ext cx="6734175" cy="685800"/>
          </a:xfrm>
        </p:spPr>
        <p:txBody>
          <a:bodyPr/>
          <a:lstStyle/>
          <a:p>
            <a:r>
              <a:rPr lang="el-GR" smtClean="0"/>
              <a:t>Kλικ για επεξεργασία του τίτλου</a:t>
            </a:r>
            <a:endParaRPr lang="el-GR"/>
          </a:p>
        </p:txBody>
      </p:sp>
      <p:sp>
        <p:nvSpPr>
          <p:cNvPr id="3" name="2 - Θέση περιεχομένου"/>
          <p:cNvSpPr>
            <a:spLocks noGrp="1"/>
          </p:cNvSpPr>
          <p:nvPr>
            <p:ph sz="quarter" idx="1"/>
          </p:nvPr>
        </p:nvSpPr>
        <p:spPr>
          <a:xfrm>
            <a:off x="285750" y="996950"/>
            <a:ext cx="4217988" cy="2638425"/>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quarter" idx="2"/>
          </p:nvPr>
        </p:nvSpPr>
        <p:spPr>
          <a:xfrm>
            <a:off x="4656138" y="996950"/>
            <a:ext cx="4219575" cy="2638425"/>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περιεχομένου"/>
          <p:cNvSpPr>
            <a:spLocks noGrp="1"/>
          </p:cNvSpPr>
          <p:nvPr>
            <p:ph sz="quarter" idx="3"/>
          </p:nvPr>
        </p:nvSpPr>
        <p:spPr>
          <a:xfrm>
            <a:off x="285750" y="3787775"/>
            <a:ext cx="4217988" cy="2638425"/>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περιεχομένου"/>
          <p:cNvSpPr>
            <a:spLocks noGrp="1"/>
          </p:cNvSpPr>
          <p:nvPr>
            <p:ph sz="quarter" idx="4"/>
          </p:nvPr>
        </p:nvSpPr>
        <p:spPr>
          <a:xfrm>
            <a:off x="4656138" y="3787775"/>
            <a:ext cx="4219575" cy="2638425"/>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l-GR" smtClean="0"/>
              <a:t>Kλικ για επεξεργασία των στυλ του υποδείγματος</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285750" y="996950"/>
            <a:ext cx="4217988" cy="5429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56138" y="996950"/>
            <a:ext cx="4219575" cy="5429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4638"/>
            <a:ext cx="8229600" cy="1143000"/>
          </a:xfrm>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2536" name="Rectangle 8"/>
          <p:cNvSpPr>
            <a:spLocks noChangeArrowheads="1"/>
          </p:cNvSpPr>
          <p:nvPr/>
        </p:nvSpPr>
        <p:spPr bwMode="auto">
          <a:xfrm>
            <a:off x="0" y="6553200"/>
            <a:ext cx="9144000" cy="304800"/>
          </a:xfrm>
          <a:prstGeom prst="rect">
            <a:avLst/>
          </a:prstGeom>
          <a:solidFill>
            <a:schemeClr val="tx2"/>
          </a:solidFill>
          <a:ln w="9525">
            <a:noFill/>
            <a:miter lim="800000"/>
            <a:headEnd/>
            <a:tailEnd/>
          </a:ln>
          <a:effectLst/>
        </p:spPr>
        <p:txBody>
          <a:bodyPr wrap="none" anchor="ctr"/>
          <a:lstStyle/>
          <a:p>
            <a:endParaRPr lang="el-GR"/>
          </a:p>
        </p:txBody>
      </p:sp>
      <p:sp>
        <p:nvSpPr>
          <p:cNvPr id="22541" name="Rectangle 13"/>
          <p:cNvSpPr>
            <a:spLocks noChangeArrowheads="1"/>
          </p:cNvSpPr>
          <p:nvPr/>
        </p:nvSpPr>
        <p:spPr bwMode="auto">
          <a:xfrm>
            <a:off x="1825625" y="0"/>
            <a:ext cx="7315200" cy="838200"/>
          </a:xfrm>
          <a:prstGeom prst="rect">
            <a:avLst/>
          </a:prstGeom>
          <a:solidFill>
            <a:srgbClr val="325FAF"/>
          </a:solidFill>
          <a:ln w="9525">
            <a:noFill/>
            <a:miter lim="800000"/>
            <a:headEnd/>
            <a:tailEnd/>
          </a:ln>
          <a:effectLst/>
        </p:spPr>
        <p:txBody>
          <a:bodyPr wrap="none" anchor="ctr"/>
          <a:lstStyle/>
          <a:p>
            <a:pPr algn="ctr"/>
            <a:endParaRPr lang="fr-FR">
              <a:solidFill>
                <a:schemeClr val="tx1"/>
              </a:solidFill>
            </a:endParaRPr>
          </a:p>
        </p:txBody>
      </p:sp>
      <p:sp>
        <p:nvSpPr>
          <p:cNvPr id="22638" name="Rectangle 110"/>
          <p:cNvSpPr>
            <a:spLocks noGrp="1" noChangeArrowheads="1"/>
          </p:cNvSpPr>
          <p:nvPr>
            <p:ph type="body" idx="1"/>
          </p:nvPr>
        </p:nvSpPr>
        <p:spPr bwMode="auto">
          <a:xfrm>
            <a:off x="285750" y="996950"/>
            <a:ext cx="8589963" cy="5429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22648" name="Rectangle 120"/>
          <p:cNvSpPr>
            <a:spLocks noChangeArrowheads="1"/>
          </p:cNvSpPr>
          <p:nvPr/>
        </p:nvSpPr>
        <p:spPr bwMode="auto">
          <a:xfrm>
            <a:off x="1774825" y="687388"/>
            <a:ext cx="7369175" cy="146050"/>
          </a:xfrm>
          <a:prstGeom prst="rect">
            <a:avLst/>
          </a:prstGeom>
          <a:solidFill>
            <a:srgbClr val="2B519A"/>
          </a:solidFill>
          <a:ln w="9525">
            <a:noFill/>
            <a:miter lim="800000"/>
            <a:headEnd/>
            <a:tailEnd/>
          </a:ln>
          <a:effectLst/>
        </p:spPr>
        <p:txBody>
          <a:bodyPr wrap="none" anchor="ctr"/>
          <a:lstStyle/>
          <a:p>
            <a:pPr algn="ctr">
              <a:spcBef>
                <a:spcPct val="0"/>
              </a:spcBef>
              <a:buClrTx/>
              <a:buFontTx/>
              <a:buNone/>
            </a:pPr>
            <a:endParaRPr lang="fr-FR">
              <a:solidFill>
                <a:schemeClr val="tx1"/>
              </a:solidFill>
              <a:latin typeface="Verdana" pitchFamily="34" charset="0"/>
            </a:endParaRPr>
          </a:p>
        </p:txBody>
      </p:sp>
      <p:sp>
        <p:nvSpPr>
          <p:cNvPr id="22649" name="Oval 121"/>
          <p:cNvSpPr>
            <a:spLocks noChangeArrowheads="1"/>
          </p:cNvSpPr>
          <p:nvPr/>
        </p:nvSpPr>
        <p:spPr bwMode="auto">
          <a:xfrm>
            <a:off x="1398588" y="0"/>
            <a:ext cx="838200" cy="838200"/>
          </a:xfrm>
          <a:prstGeom prst="ellipse">
            <a:avLst/>
          </a:prstGeom>
          <a:solidFill>
            <a:schemeClr val="bg1"/>
          </a:solidFill>
          <a:ln w="9525">
            <a:noFill/>
            <a:round/>
            <a:headEnd/>
            <a:tailEnd/>
          </a:ln>
          <a:effectLst/>
        </p:spPr>
        <p:txBody>
          <a:bodyPr wrap="none" anchor="ctr"/>
          <a:lstStyle/>
          <a:p>
            <a:endParaRPr lang="el-GR"/>
          </a:p>
        </p:txBody>
      </p:sp>
      <p:graphicFrame>
        <p:nvGraphicFramePr>
          <p:cNvPr id="22651" name="Group 123"/>
          <p:cNvGraphicFramePr>
            <a:graphicFrameLocks noGrp="1"/>
          </p:cNvGraphicFramePr>
          <p:nvPr/>
        </p:nvGraphicFramePr>
        <p:xfrm>
          <a:off x="255588" y="644525"/>
          <a:ext cx="3652837" cy="327025"/>
        </p:xfrm>
        <a:graphic>
          <a:graphicData uri="http://schemas.openxmlformats.org/drawingml/2006/table">
            <a:tbl>
              <a:tblPr/>
              <a:tblGrid>
                <a:gridCol w="3652837"/>
              </a:tblGrid>
              <a:tr h="327025">
                <a:tc>
                  <a:txBody>
                    <a:bodyPr/>
                    <a:lstStyle/>
                    <a:p>
                      <a:pPr marL="0" marR="0" lvl="0" indent="0" algn="r" defTabSz="914400" rtl="0" eaLnBrk="1" fontAlgn="base" latinLnBrk="0" hangingPunct="1">
                        <a:lnSpc>
                          <a:spcPct val="100000"/>
                        </a:lnSpc>
                        <a:spcBef>
                          <a:spcPct val="20000"/>
                        </a:spcBef>
                        <a:spcAft>
                          <a:spcPct val="0"/>
                        </a:spcAft>
                        <a:buClr>
                          <a:srgbClr val="F1AF00"/>
                        </a:buClr>
                        <a:buSzTx/>
                        <a:buFontTx/>
                        <a:buNone/>
                        <a:tabLst/>
                      </a:pPr>
                      <a:r>
                        <a:rPr kumimoji="0" lang="en-GB" sz="900" b="1" i="0" u="none" strike="noStrike" cap="none" normalizeH="0" baseline="0" smtClean="0">
                          <a:ln>
                            <a:noFill/>
                          </a:ln>
                          <a:solidFill>
                            <a:schemeClr val="bg1"/>
                          </a:solidFill>
                          <a:effectLst/>
                          <a:latin typeface="Arial" charset="0"/>
                        </a:rPr>
                        <a:t>Enabling Grids for E-sciencE</a:t>
                      </a:r>
                    </a:p>
                  </a:txBody>
                  <a:tcPr horzOverflow="overflow">
                    <a:lnL cap="flat">
                      <a:noFill/>
                    </a:lnL>
                    <a:lnR cap="flat">
                      <a:noFill/>
                    </a:lnR>
                    <a:lnT cap="flat">
                      <a:noFill/>
                    </a:lnT>
                    <a:lnB cap="flat">
                      <a:noFill/>
                    </a:lnB>
                    <a:lnTlToBr>
                      <a:noFill/>
                    </a:lnTlToBr>
                    <a:lnBlToTr>
                      <a:noFill/>
                    </a:lnBlToTr>
                    <a:noFill/>
                  </a:tcPr>
                </a:tc>
              </a:tr>
            </a:tbl>
          </a:graphicData>
        </a:graphic>
      </p:graphicFrame>
      <p:sp>
        <p:nvSpPr>
          <p:cNvPr id="22542" name="Rectangle 14"/>
          <p:cNvSpPr>
            <a:spLocks noGrp="1" noChangeArrowheads="1"/>
          </p:cNvSpPr>
          <p:nvPr>
            <p:ph type="title"/>
          </p:nvPr>
        </p:nvSpPr>
        <p:spPr bwMode="auto">
          <a:xfrm>
            <a:off x="2254250" y="66675"/>
            <a:ext cx="6734175" cy="685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22658" name="Text Box 130"/>
          <p:cNvSpPr txBox="1">
            <a:spLocks noChangeArrowheads="1"/>
          </p:cNvSpPr>
          <p:nvPr/>
        </p:nvSpPr>
        <p:spPr bwMode="auto">
          <a:xfrm>
            <a:off x="0" y="6491288"/>
            <a:ext cx="2238375" cy="366712"/>
          </a:xfrm>
          <a:prstGeom prst="rect">
            <a:avLst/>
          </a:prstGeom>
          <a:noFill/>
          <a:ln w="9525" algn="ctr">
            <a:noFill/>
            <a:miter lim="800000"/>
            <a:headEnd/>
            <a:tailEnd/>
          </a:ln>
          <a:effectLst/>
        </p:spPr>
        <p:txBody>
          <a:bodyPr>
            <a:spAutoFit/>
          </a:bodyPr>
          <a:lstStyle/>
          <a:p>
            <a:pPr>
              <a:spcBef>
                <a:spcPct val="50000"/>
              </a:spcBef>
              <a:buFontTx/>
              <a:buNone/>
            </a:pPr>
            <a:r>
              <a:rPr lang="en-GB" sz="1200">
                <a:solidFill>
                  <a:schemeClr val="tx1"/>
                </a:solidFill>
                <a:latin typeface="Verdana" pitchFamily="34" charset="0"/>
              </a:rPr>
              <a:t>INFSO-RI-508833</a:t>
            </a:r>
            <a:r>
              <a:rPr lang="en-GB">
                <a:solidFill>
                  <a:schemeClr val="tx1"/>
                </a:solidFill>
                <a:latin typeface="Verdana" pitchFamily="34" charset="0"/>
              </a:rPr>
              <a:t> </a:t>
            </a:r>
          </a:p>
        </p:txBody>
      </p:sp>
      <p:pic>
        <p:nvPicPr>
          <p:cNvPr id="22664" name="Picture 136" descr="egee"/>
          <p:cNvPicPr>
            <a:picLocks noChangeAspect="1" noChangeArrowheads="1"/>
          </p:cNvPicPr>
          <p:nvPr/>
        </p:nvPicPr>
        <p:blipFill>
          <a:blip r:embed="rId17" cstate="print"/>
          <a:srcRect/>
          <a:stretch>
            <a:fillRect/>
          </a:stretch>
        </p:blipFill>
        <p:spPr bwMode="auto">
          <a:xfrm>
            <a:off x="114300" y="184150"/>
            <a:ext cx="2009775" cy="495300"/>
          </a:xfrm>
          <a:prstGeom prst="rect">
            <a:avLst/>
          </a:prstGeom>
          <a:noFill/>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Lst>
  <p:timing>
    <p:tnLst>
      <p:par>
        <p:cTn id="1" dur="indefinite" restart="never" nodeType="tmRoot"/>
      </p:par>
    </p:tnLst>
  </p:timing>
  <p:txStyles>
    <p:titleStyle>
      <a:lvl1pPr algn="r" rtl="0" fontAlgn="base">
        <a:spcBef>
          <a:spcPct val="0"/>
        </a:spcBef>
        <a:spcAft>
          <a:spcPct val="0"/>
        </a:spcAft>
        <a:defRPr sz="3200" b="1">
          <a:solidFill>
            <a:schemeClr val="bg1"/>
          </a:solidFill>
          <a:latin typeface="+mj-lt"/>
          <a:ea typeface="+mj-ea"/>
          <a:cs typeface="+mj-cs"/>
        </a:defRPr>
      </a:lvl1pPr>
      <a:lvl2pPr algn="r" rtl="0" fontAlgn="base">
        <a:spcBef>
          <a:spcPct val="0"/>
        </a:spcBef>
        <a:spcAft>
          <a:spcPct val="0"/>
        </a:spcAft>
        <a:defRPr sz="3200" b="1">
          <a:solidFill>
            <a:schemeClr val="bg1"/>
          </a:solidFill>
          <a:latin typeface="Arial" charset="0"/>
        </a:defRPr>
      </a:lvl2pPr>
      <a:lvl3pPr algn="r" rtl="0" fontAlgn="base">
        <a:spcBef>
          <a:spcPct val="0"/>
        </a:spcBef>
        <a:spcAft>
          <a:spcPct val="0"/>
        </a:spcAft>
        <a:defRPr sz="3200" b="1">
          <a:solidFill>
            <a:schemeClr val="bg1"/>
          </a:solidFill>
          <a:latin typeface="Arial" charset="0"/>
        </a:defRPr>
      </a:lvl3pPr>
      <a:lvl4pPr algn="r" rtl="0" fontAlgn="base">
        <a:spcBef>
          <a:spcPct val="0"/>
        </a:spcBef>
        <a:spcAft>
          <a:spcPct val="0"/>
        </a:spcAft>
        <a:defRPr sz="3200" b="1">
          <a:solidFill>
            <a:schemeClr val="bg1"/>
          </a:solidFill>
          <a:latin typeface="Arial" charset="0"/>
        </a:defRPr>
      </a:lvl4pPr>
      <a:lvl5pPr algn="r" rtl="0" fontAlgn="base">
        <a:spcBef>
          <a:spcPct val="0"/>
        </a:spcBef>
        <a:spcAft>
          <a:spcPct val="0"/>
        </a:spcAft>
        <a:defRPr sz="3200" b="1">
          <a:solidFill>
            <a:schemeClr val="bg1"/>
          </a:solidFill>
          <a:latin typeface="Arial" charset="0"/>
        </a:defRPr>
      </a:lvl5pPr>
      <a:lvl6pPr marL="457200" algn="r" rtl="0" fontAlgn="base">
        <a:spcBef>
          <a:spcPct val="0"/>
        </a:spcBef>
        <a:spcAft>
          <a:spcPct val="0"/>
        </a:spcAft>
        <a:defRPr sz="3200" b="1">
          <a:solidFill>
            <a:schemeClr val="bg1"/>
          </a:solidFill>
          <a:latin typeface="Arial" charset="0"/>
        </a:defRPr>
      </a:lvl6pPr>
      <a:lvl7pPr marL="914400" algn="r" rtl="0" fontAlgn="base">
        <a:spcBef>
          <a:spcPct val="0"/>
        </a:spcBef>
        <a:spcAft>
          <a:spcPct val="0"/>
        </a:spcAft>
        <a:defRPr sz="3200" b="1">
          <a:solidFill>
            <a:schemeClr val="bg1"/>
          </a:solidFill>
          <a:latin typeface="Arial" charset="0"/>
        </a:defRPr>
      </a:lvl7pPr>
      <a:lvl8pPr marL="1371600" algn="r" rtl="0" fontAlgn="base">
        <a:spcBef>
          <a:spcPct val="0"/>
        </a:spcBef>
        <a:spcAft>
          <a:spcPct val="0"/>
        </a:spcAft>
        <a:defRPr sz="3200" b="1">
          <a:solidFill>
            <a:schemeClr val="bg1"/>
          </a:solidFill>
          <a:latin typeface="Arial" charset="0"/>
        </a:defRPr>
      </a:lvl8pPr>
      <a:lvl9pPr marL="1828800" algn="r" rtl="0" fontAlgn="base">
        <a:spcBef>
          <a:spcPct val="0"/>
        </a:spcBef>
        <a:spcAft>
          <a:spcPct val="0"/>
        </a:spcAft>
        <a:defRPr sz="3200" b="1">
          <a:solidFill>
            <a:schemeClr val="bg1"/>
          </a:solidFill>
          <a:latin typeface="Arial" charset="0"/>
        </a:defRPr>
      </a:lvl9pPr>
    </p:titleStyle>
    <p:bodyStyle>
      <a:lvl1pPr marL="342900" indent="-342900" algn="l" rtl="0" fontAlgn="base">
        <a:spcBef>
          <a:spcPct val="20000"/>
        </a:spcBef>
        <a:spcAft>
          <a:spcPct val="0"/>
        </a:spcAft>
        <a:buClr>
          <a:srgbClr val="F1AF00"/>
        </a:buClr>
        <a:buChar char="•"/>
        <a:defRPr sz="2400" b="1">
          <a:solidFill>
            <a:schemeClr val="tx1"/>
          </a:solidFill>
          <a:latin typeface="+mn-lt"/>
          <a:ea typeface="+mn-ea"/>
          <a:cs typeface="+mn-cs"/>
        </a:defRPr>
      </a:lvl1pPr>
      <a:lvl2pPr marL="742950" indent="-285750" algn="l" rtl="0" fontAlgn="base">
        <a:spcBef>
          <a:spcPct val="20000"/>
        </a:spcBef>
        <a:spcAft>
          <a:spcPct val="0"/>
        </a:spcAft>
        <a:buClr>
          <a:srgbClr val="F1AF00"/>
        </a:buClr>
        <a:buFont typeface="Arial" charset="0"/>
        <a:buChar char="–"/>
        <a:defRPr sz="2100">
          <a:solidFill>
            <a:srgbClr val="00338F"/>
          </a:solidFill>
          <a:latin typeface="+mn-lt"/>
        </a:defRPr>
      </a:lvl2pPr>
      <a:lvl3pPr marL="1143000" indent="-228600" algn="l" rtl="0" fontAlgn="base">
        <a:spcBef>
          <a:spcPct val="20000"/>
        </a:spcBef>
        <a:spcAft>
          <a:spcPct val="0"/>
        </a:spcAft>
        <a:buClr>
          <a:srgbClr val="F1AF00"/>
        </a:buClr>
        <a:buFont typeface="Wingdings" pitchFamily="2" charset="2"/>
        <a:buChar char="§"/>
        <a:defRPr sz="1900">
          <a:solidFill>
            <a:srgbClr val="00338F"/>
          </a:solidFill>
          <a:latin typeface="+mn-lt"/>
        </a:defRPr>
      </a:lvl3pPr>
      <a:lvl4pPr marL="1600200" indent="-228600" algn="l" rtl="0" fontAlgn="base">
        <a:spcBef>
          <a:spcPct val="20000"/>
        </a:spcBef>
        <a:spcAft>
          <a:spcPct val="0"/>
        </a:spcAft>
        <a:buClr>
          <a:srgbClr val="F1AF00"/>
        </a:buClr>
        <a:buChar char="•"/>
        <a:defRPr i="1">
          <a:solidFill>
            <a:srgbClr val="00338F"/>
          </a:solidFill>
          <a:latin typeface="+mn-lt"/>
        </a:defRPr>
      </a:lvl4pPr>
      <a:lvl5pPr marL="2057400" indent="-228600" algn="l" rtl="0" fontAlgn="base">
        <a:spcBef>
          <a:spcPct val="20000"/>
        </a:spcBef>
        <a:spcAft>
          <a:spcPct val="0"/>
        </a:spcAft>
        <a:buClr>
          <a:srgbClr val="F1AF00"/>
        </a:buClr>
        <a:buChar char="o"/>
        <a:defRPr sz="1600">
          <a:solidFill>
            <a:srgbClr val="00338F"/>
          </a:solidFill>
          <a:latin typeface="+mn-lt"/>
        </a:defRPr>
      </a:lvl5pPr>
      <a:lvl6pPr marL="2514600" indent="-228600" algn="l" rtl="0" fontAlgn="base">
        <a:spcBef>
          <a:spcPct val="20000"/>
        </a:spcBef>
        <a:spcAft>
          <a:spcPct val="0"/>
        </a:spcAft>
        <a:buClr>
          <a:srgbClr val="F1AF00"/>
        </a:buClr>
        <a:buChar char="o"/>
        <a:defRPr sz="1600">
          <a:solidFill>
            <a:srgbClr val="00338F"/>
          </a:solidFill>
          <a:latin typeface="+mn-lt"/>
        </a:defRPr>
      </a:lvl6pPr>
      <a:lvl7pPr marL="2971800" indent="-228600" algn="l" rtl="0" fontAlgn="base">
        <a:spcBef>
          <a:spcPct val="20000"/>
        </a:spcBef>
        <a:spcAft>
          <a:spcPct val="0"/>
        </a:spcAft>
        <a:buClr>
          <a:srgbClr val="F1AF00"/>
        </a:buClr>
        <a:buChar char="o"/>
        <a:defRPr sz="1600">
          <a:solidFill>
            <a:srgbClr val="00338F"/>
          </a:solidFill>
          <a:latin typeface="+mn-lt"/>
        </a:defRPr>
      </a:lvl7pPr>
      <a:lvl8pPr marL="3429000" indent="-228600" algn="l" rtl="0" fontAlgn="base">
        <a:spcBef>
          <a:spcPct val="20000"/>
        </a:spcBef>
        <a:spcAft>
          <a:spcPct val="0"/>
        </a:spcAft>
        <a:buClr>
          <a:srgbClr val="F1AF00"/>
        </a:buClr>
        <a:buChar char="o"/>
        <a:defRPr sz="1600">
          <a:solidFill>
            <a:srgbClr val="00338F"/>
          </a:solidFill>
          <a:latin typeface="+mn-lt"/>
        </a:defRPr>
      </a:lvl8pPr>
      <a:lvl9pPr marL="3886200" indent="-228600" algn="l" rtl="0" fontAlgn="base">
        <a:spcBef>
          <a:spcPct val="20000"/>
        </a:spcBef>
        <a:spcAft>
          <a:spcPct val="0"/>
        </a:spcAft>
        <a:buClr>
          <a:srgbClr val="F1AF00"/>
        </a:buClr>
        <a:buChar char="o"/>
        <a:defRPr sz="1600">
          <a:solidFill>
            <a:srgbClr val="00338F"/>
          </a:solidFill>
          <a:latin typeface="+mn-lt"/>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assiki@cslab.ece.ntua.gr"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23.wmf"/><Relationship Id="rId3" Type="http://schemas.openxmlformats.org/officeDocument/2006/relationships/oleObject" Target="../embeddings/oleObject1.bin"/><Relationship Id="rId7" Type="http://schemas.openxmlformats.org/officeDocument/2006/relationships/image" Target="../media/image22.jpeg"/><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21.wmf"/><Relationship Id="rId5" Type="http://schemas.openxmlformats.org/officeDocument/2006/relationships/image" Target="../media/image20.png"/><Relationship Id="rId10" Type="http://schemas.openxmlformats.org/officeDocument/2006/relationships/image" Target="../media/image25.jpeg"/><Relationship Id="rId4" Type="http://schemas.openxmlformats.org/officeDocument/2006/relationships/image" Target="../media/image19.png"/><Relationship Id="rId9" Type="http://schemas.openxmlformats.org/officeDocument/2006/relationships/image" Target="../media/image2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cic.gridops.org/index.php?section=home&amp;page=volist#1"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32.jpe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2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23.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7.jpeg"/></Relationships>
</file>

<file path=ppt/slides/_rels/slide24.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 Id="rId4" Type="http://schemas.openxmlformats.org/officeDocument/2006/relationships/hyperlink" Target="http://www.ea.com/language.jsp" TargetMode="Externa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6.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image" Target="../media/image46.jpeg"/><Relationship Id="rId3" Type="http://schemas.openxmlformats.org/officeDocument/2006/relationships/image" Target="../media/image41.wmf"/><Relationship Id="rId7" Type="http://schemas.openxmlformats.org/officeDocument/2006/relationships/image" Target="../media/image45.wmf"/><Relationship Id="rId2" Type="http://schemas.openxmlformats.org/officeDocument/2006/relationships/notesSlide" Target="../notesSlides/notesSlide15.xml"/><Relationship Id="rId1" Type="http://schemas.openxmlformats.org/officeDocument/2006/relationships/slideLayout" Target="../slideLayouts/slideLayout13.xml"/><Relationship Id="rId6" Type="http://schemas.openxmlformats.org/officeDocument/2006/relationships/image" Target="../media/image44.png"/><Relationship Id="rId5" Type="http://schemas.openxmlformats.org/officeDocument/2006/relationships/image" Target="../media/image43.jpeg"/><Relationship Id="rId4" Type="http://schemas.openxmlformats.org/officeDocument/2006/relationships/image" Target="../media/image42.png"/><Relationship Id="rId9" Type="http://schemas.openxmlformats.org/officeDocument/2006/relationships/image" Target="../media/image47.png"/></Relationships>
</file>

<file path=ppt/slides/_rels/slide28.xml.rels><?xml version="1.0" encoding="UTF-8" standalone="yes"?>
<Relationships xmlns="http://schemas.openxmlformats.org/package/2006/relationships"><Relationship Id="rId3" Type="http://schemas.openxmlformats.org/officeDocument/2006/relationships/hyperlink" Target="http://www.eu-egee.org/" TargetMode="External"/><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hyperlink" Target="https://gus.fzk.de/pages/home.php" TargetMode="External"/><Relationship Id="rId2" Type="http://schemas.openxmlformats.org/officeDocument/2006/relationships/notesSlide" Target="../notesSlides/notesSlide17.xml"/><Relationship Id="rId1" Type="http://schemas.openxmlformats.org/officeDocument/2006/relationships/slideLayout" Target="../slideLayouts/slideLayout14.xml"/><Relationship Id="rId4" Type="http://schemas.openxmlformats.org/officeDocument/2006/relationships/image" Target="../media/image48.png"/></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hyperlink" Target="http://gridportal.hep.ph.ic.ac.uk/rtm/" TargetMode="Externa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hyperlink" Target="http://www.egee-see.org/User_documentation.php" TargetMode="External"/><Relationship Id="rId3" Type="http://schemas.openxmlformats.org/officeDocument/2006/relationships/notesSlide" Target="../notesSlides/notesSlide20.xml"/><Relationship Id="rId7" Type="http://schemas.openxmlformats.org/officeDocument/2006/relationships/oleObject" Target="../embeddings/oleObject5.bin"/><Relationship Id="rId12" Type="http://schemas.openxmlformats.org/officeDocument/2006/relationships/hyperlink" Target="http://www.grid.auth.gr/pki/seegrid-ca/" TargetMode="External"/><Relationship Id="rId2" Type="http://schemas.openxmlformats.org/officeDocument/2006/relationships/slideLayout" Target="../slideLayouts/slideLayout15.xml"/><Relationship Id="rId1" Type="http://schemas.openxmlformats.org/officeDocument/2006/relationships/vmlDrawing" Target="../drawings/vmlDrawing2.vml"/><Relationship Id="rId6" Type="http://schemas.openxmlformats.org/officeDocument/2006/relationships/oleObject" Target="../embeddings/oleObject4.bin"/><Relationship Id="rId11" Type="http://schemas.openxmlformats.org/officeDocument/2006/relationships/hyperlink" Target="https://helpdesk.egee-see.org/index2.php" TargetMode="External"/><Relationship Id="rId5" Type="http://schemas.openxmlformats.org/officeDocument/2006/relationships/oleObject" Target="../embeddings/oleObject3.bin"/><Relationship Id="rId10" Type="http://schemas.openxmlformats.org/officeDocument/2006/relationships/hyperlink" Target="http://wiki.egee-see.org/index.php/SEE-GRID_Wiki" TargetMode="External"/><Relationship Id="rId4" Type="http://schemas.openxmlformats.org/officeDocument/2006/relationships/oleObject" Target="../embeddings/oleObject2.bin"/><Relationship Id="rId9" Type="http://schemas.openxmlformats.org/officeDocument/2006/relationships/hyperlink" Target="https://voms.irb.hr:8443/edg-voms-admin/seegrid/index.html" TargetMode="Externa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12.png"/></Relationships>
</file>

<file path=ppt/slides/_rels/slide40.xml.rels><?xml version="1.0" encoding="UTF-8" standalone="yes"?>
<Relationships xmlns="http://schemas.openxmlformats.org/package/2006/relationships"><Relationship Id="rId3" Type="http://schemas.openxmlformats.org/officeDocument/2006/relationships/hyperlink" Target="http://www.hellasgrid.gr/"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8" Type="http://schemas.openxmlformats.org/officeDocument/2006/relationships/image" Target="../media/image61.png"/><Relationship Id="rId13" Type="http://schemas.openxmlformats.org/officeDocument/2006/relationships/image" Target="../media/image66.png"/><Relationship Id="rId3" Type="http://schemas.openxmlformats.org/officeDocument/2006/relationships/hyperlink" Target="http://www.grid.auth.gr/pki/seegrid-ca/" TargetMode="External"/><Relationship Id="rId7" Type="http://schemas.openxmlformats.org/officeDocument/2006/relationships/image" Target="../media/image60.jpeg"/><Relationship Id="rId12" Type="http://schemas.openxmlformats.org/officeDocument/2006/relationships/image" Target="../media/image65.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hyperlink" Target="mailto:application-support@hellasgrid.gr" TargetMode="External"/><Relationship Id="rId11" Type="http://schemas.openxmlformats.org/officeDocument/2006/relationships/image" Target="../media/image64.png"/><Relationship Id="rId5" Type="http://schemas.openxmlformats.org/officeDocument/2006/relationships/hyperlink" Target="http://hellasgrid-ui.ics.forth.gr/acctROC/" TargetMode="External"/><Relationship Id="rId15" Type="http://schemas.openxmlformats.org/officeDocument/2006/relationships/image" Target="../media/image68.jpeg"/><Relationship Id="rId10" Type="http://schemas.openxmlformats.org/officeDocument/2006/relationships/image" Target="../media/image63.png"/><Relationship Id="rId4" Type="http://schemas.openxmlformats.org/officeDocument/2006/relationships/hyperlink" Target="mailto:user-support@hellasgrid.gr" TargetMode="External"/><Relationship Id="rId9" Type="http://schemas.openxmlformats.org/officeDocument/2006/relationships/image" Target="../media/image62.png"/><Relationship Id="rId14" Type="http://schemas.openxmlformats.org/officeDocument/2006/relationships/image" Target="../media/image67.png"/></Relationships>
</file>

<file path=ppt/slides/_rels/slide43.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70.jpeg"/></Relationships>
</file>

<file path=ppt/slides/_rels/slide44.xml.rels><?xml version="1.0" encoding="UTF-8" standalone="yes"?>
<Relationships xmlns="http://schemas.openxmlformats.org/package/2006/relationships"><Relationship Id="rId8" Type="http://schemas.openxmlformats.org/officeDocument/2006/relationships/image" Target="../media/image75.jpeg"/><Relationship Id="rId3" Type="http://schemas.openxmlformats.org/officeDocument/2006/relationships/notesSlide" Target="../notesSlides/notesSlide26.xml"/><Relationship Id="rId7" Type="http://schemas.openxmlformats.org/officeDocument/2006/relationships/image" Target="../media/image74.jpeg"/><Relationship Id="rId2" Type="http://schemas.openxmlformats.org/officeDocument/2006/relationships/slideLayout" Target="../slideLayouts/slideLayout4.xml"/><Relationship Id="rId1" Type="http://schemas.openxmlformats.org/officeDocument/2006/relationships/vmlDrawing" Target="../drawings/vmlDrawing3.vml"/><Relationship Id="rId6" Type="http://schemas.openxmlformats.org/officeDocument/2006/relationships/image" Target="../media/image73.wmf"/><Relationship Id="rId5" Type="http://schemas.openxmlformats.org/officeDocument/2006/relationships/oleObject" Target="../embeddings/oleObject6.bin"/><Relationship Id="rId4" Type="http://schemas.openxmlformats.org/officeDocument/2006/relationships/image" Target="../media/image72.jpeg"/></Relationships>
</file>

<file path=ppt/slides/_rels/slide45.xml.rels><?xml version="1.0" encoding="UTF-8" standalone="yes"?>
<Relationships xmlns="http://schemas.openxmlformats.org/package/2006/relationships"><Relationship Id="rId3" Type="http://schemas.openxmlformats.org/officeDocument/2006/relationships/hyperlink" Target="https://access.hellasgrid.gr/register/registration_form" TargetMode="External"/><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http://hellasgrid-ui.ics.forth.gr/HG/" TargetMode="External"/><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hyperlink" Target="https://mon.isabella.grnet.gr/sft/lastreport.cgi" TargetMode="Externa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78.wmf"/><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8" Type="http://schemas.openxmlformats.org/officeDocument/2006/relationships/hyperlink" Target="http://glite.web.cern.ch/glite/documentation/" TargetMode="External"/><Relationship Id="rId3" Type="http://schemas.openxmlformats.org/officeDocument/2006/relationships/hyperlink" Target="http://www.gridforum.org/" TargetMode="External"/><Relationship Id="rId7" Type="http://schemas.openxmlformats.org/officeDocument/2006/relationships/hyperlink" Target="http://goc.grid-support.ac.uk/gridsite/gocmain/" TargetMode="External"/><Relationship Id="rId2" Type="http://schemas.openxmlformats.org/officeDocument/2006/relationships/hyperlink" Target="http://www.gridcafe.org/" TargetMode="External"/><Relationship Id="rId1" Type="http://schemas.openxmlformats.org/officeDocument/2006/relationships/slideLayout" Target="../slideLayouts/slideLayout2.xml"/><Relationship Id="rId6" Type="http://schemas.openxmlformats.org/officeDocument/2006/relationships/hyperlink" Target="http://www.globus.org/" TargetMode="External"/><Relationship Id="rId5" Type="http://schemas.openxmlformats.org/officeDocument/2006/relationships/hyperlink" Target="http://www.eu-egee.org/" TargetMode="External"/><Relationship Id="rId4" Type="http://schemas.openxmlformats.org/officeDocument/2006/relationships/hyperlink" Target="http://www.hellasgrid.gr/"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8" Type="http://schemas.openxmlformats.org/officeDocument/2006/relationships/hyperlink" Target="http://www.seeren.org/" TargetMode="External"/><Relationship Id="rId3" Type="http://schemas.openxmlformats.org/officeDocument/2006/relationships/hyperlink" Target="http://www.egee-see.org/" TargetMode="External"/><Relationship Id="rId7" Type="http://schemas.openxmlformats.org/officeDocument/2006/relationships/hyperlink" Target="http://goc.grid.sinica.edu.tw/gocwiki/"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hyperlink" Target="http://glite.web.cern.ch/glite/" TargetMode="External"/><Relationship Id="rId5" Type="http://schemas.openxmlformats.org/officeDocument/2006/relationships/hyperlink" Target="http://www.grnet.gr/" TargetMode="External"/><Relationship Id="rId4" Type="http://schemas.openxmlformats.org/officeDocument/2006/relationships/hyperlink" Target="http://www.see-grid.org/"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jpeg"/><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image" Target="../media/image16.png"/><Relationship Id="rId5" Type="http://schemas.openxmlformats.org/officeDocument/2006/relationships/image" Target="../media/image15.jpe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subTitle" idx="1"/>
          </p:nvPr>
        </p:nvSpPr>
        <p:spPr>
          <a:xfrm>
            <a:off x="2090738" y="4258682"/>
            <a:ext cx="6518275" cy="1382713"/>
          </a:xfrm>
          <a:noFill/>
          <a:ln/>
        </p:spPr>
        <p:txBody>
          <a:bodyPr/>
          <a:lstStyle/>
          <a:p>
            <a:pPr>
              <a:lnSpc>
                <a:spcPct val="90000"/>
              </a:lnSpc>
            </a:pPr>
            <a:r>
              <a:rPr lang="en-US" dirty="0" err="1"/>
              <a:t>Athanasia</a:t>
            </a:r>
            <a:r>
              <a:rPr lang="en-US" dirty="0"/>
              <a:t> </a:t>
            </a:r>
            <a:r>
              <a:rPr lang="en-US" dirty="0" err="1"/>
              <a:t>Asiki</a:t>
            </a:r>
            <a:endParaRPr lang="en-US" dirty="0"/>
          </a:p>
          <a:p>
            <a:pPr>
              <a:lnSpc>
                <a:spcPct val="90000"/>
              </a:lnSpc>
            </a:pPr>
            <a:r>
              <a:rPr lang="en-US" dirty="0">
                <a:hlinkClick r:id="rId3"/>
              </a:rPr>
              <a:t>aassiki@cslab.ece.ntua.gr</a:t>
            </a:r>
            <a:endParaRPr lang="en-US" dirty="0"/>
          </a:p>
          <a:p>
            <a:pPr>
              <a:lnSpc>
                <a:spcPct val="90000"/>
              </a:lnSpc>
            </a:pPr>
            <a:r>
              <a:rPr lang="el-GR" dirty="0" err="1"/>
              <a:t>Computing</a:t>
            </a:r>
            <a:r>
              <a:rPr lang="el-GR" dirty="0"/>
              <a:t> </a:t>
            </a:r>
            <a:r>
              <a:rPr lang="el-GR" dirty="0" err="1"/>
              <a:t>Systems</a:t>
            </a:r>
            <a:r>
              <a:rPr lang="el-GR" dirty="0"/>
              <a:t> </a:t>
            </a:r>
            <a:r>
              <a:rPr lang="el-GR" dirty="0" err="1"/>
              <a:t>Laboratory</a:t>
            </a:r>
            <a:r>
              <a:rPr lang="el-GR" dirty="0"/>
              <a:t>, </a:t>
            </a:r>
            <a:endParaRPr lang="en-US" dirty="0"/>
          </a:p>
          <a:p>
            <a:pPr>
              <a:lnSpc>
                <a:spcPct val="90000"/>
              </a:lnSpc>
            </a:pPr>
            <a:r>
              <a:rPr lang="el-GR" dirty="0" err="1"/>
              <a:t>National</a:t>
            </a:r>
            <a:r>
              <a:rPr lang="el-GR" dirty="0"/>
              <a:t> </a:t>
            </a:r>
            <a:r>
              <a:rPr lang="el-GR" dirty="0" err="1"/>
              <a:t>Technical</a:t>
            </a:r>
            <a:r>
              <a:rPr lang="el-GR" dirty="0"/>
              <a:t> </a:t>
            </a:r>
            <a:r>
              <a:rPr lang="el-GR" dirty="0" err="1"/>
              <a:t>University</a:t>
            </a:r>
            <a:r>
              <a:rPr lang="el-GR" dirty="0"/>
              <a:t> </a:t>
            </a:r>
            <a:r>
              <a:rPr lang="el-GR" dirty="0" err="1"/>
              <a:t>of</a:t>
            </a:r>
            <a:r>
              <a:rPr lang="el-GR" dirty="0"/>
              <a:t> </a:t>
            </a:r>
            <a:r>
              <a:rPr lang="el-GR" dirty="0" err="1"/>
              <a:t>Athens</a:t>
            </a:r>
            <a:r>
              <a:rPr lang="el-GR" dirty="0"/>
              <a:t> </a:t>
            </a:r>
            <a:endParaRPr lang="en-US" dirty="0"/>
          </a:p>
        </p:txBody>
      </p:sp>
      <p:sp>
        <p:nvSpPr>
          <p:cNvPr id="149507" name="Rectangle 3"/>
          <p:cNvSpPr>
            <a:spLocks noGrp="1" noChangeArrowheads="1"/>
          </p:cNvSpPr>
          <p:nvPr>
            <p:ph type="ctrTitle"/>
          </p:nvPr>
        </p:nvSpPr>
        <p:spPr>
          <a:xfrm>
            <a:off x="1887538" y="1406525"/>
            <a:ext cx="6615112" cy="2479675"/>
          </a:xfrm>
          <a:noFill/>
          <a:ln/>
        </p:spPr>
        <p:txBody>
          <a:bodyPr/>
          <a:lstStyle/>
          <a:p>
            <a:r>
              <a:rPr lang="el-GR" b="0" dirty="0"/>
              <a:t>Εισαγωγή </a:t>
            </a:r>
            <a:br>
              <a:rPr lang="el-GR" b="0" dirty="0"/>
            </a:br>
            <a:r>
              <a:rPr lang="el-GR" b="0" dirty="0"/>
              <a:t>στ</a:t>
            </a:r>
            <a:r>
              <a:rPr lang="en-US" b="0" dirty="0"/>
              <a:t>o </a:t>
            </a:r>
            <a:r>
              <a:rPr lang="en-US" b="0" dirty="0" err="1" smtClean="0"/>
              <a:t>Grid,EGEE</a:t>
            </a:r>
            <a:r>
              <a:rPr lang="en-US" b="0" dirty="0" smtClean="0"/>
              <a:t> </a:t>
            </a:r>
            <a:r>
              <a:rPr lang="el-GR" b="0" dirty="0"/>
              <a:t>και το </a:t>
            </a:r>
            <a:r>
              <a:rPr lang="en-US" b="0" dirty="0" err="1"/>
              <a:t>HellasGrid</a:t>
            </a:r>
            <a:r>
              <a:rPr lang="en-US" b="0" dirty="0"/>
              <a:t/>
            </a:r>
            <a:br>
              <a:rPr lang="en-US" b="0" dirty="0"/>
            </a:br>
            <a:r>
              <a:rPr lang="en-US" b="0" i="1" dirty="0"/>
              <a:t>Introduction </a:t>
            </a:r>
            <a:r>
              <a:rPr lang="en-US" b="0" i="1" dirty="0" smtClean="0"/>
              <a:t>to Grid, </a:t>
            </a:r>
            <a:r>
              <a:rPr lang="en-US" b="0" i="1" dirty="0"/>
              <a:t>EGEE and </a:t>
            </a:r>
            <a:r>
              <a:rPr lang="en-US" b="0" i="1" dirty="0" err="1"/>
              <a:t>HellasGrid</a:t>
            </a:r>
            <a:endParaRPr lang="el-GR" b="0" i="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n-US" dirty="0" smtClean="0"/>
              <a:t>Why is this  Difficult or Different?</a:t>
            </a:r>
            <a:endParaRPr lang="el-GR" dirty="0"/>
          </a:p>
        </p:txBody>
      </p:sp>
      <p:sp>
        <p:nvSpPr>
          <p:cNvPr id="3" name="2 - Θέση περιεχομένου"/>
          <p:cNvSpPr>
            <a:spLocks noGrp="1"/>
          </p:cNvSpPr>
          <p:nvPr>
            <p:ph idx="1"/>
          </p:nvPr>
        </p:nvSpPr>
        <p:spPr/>
        <p:txBody>
          <a:bodyPr/>
          <a:lstStyle/>
          <a:p>
            <a:r>
              <a:rPr lang="en-US" dirty="0" smtClean="0"/>
              <a:t>Lack of central control</a:t>
            </a:r>
          </a:p>
          <a:p>
            <a:pPr lvl="1"/>
            <a:r>
              <a:rPr lang="en-US" dirty="0" smtClean="0"/>
              <a:t>Where things run?</a:t>
            </a:r>
          </a:p>
          <a:p>
            <a:pPr lvl="1"/>
            <a:r>
              <a:rPr lang="en-US" dirty="0" smtClean="0"/>
              <a:t>When jobs run?</a:t>
            </a:r>
          </a:p>
          <a:p>
            <a:pPr lvl="1"/>
            <a:r>
              <a:rPr lang="en-US" dirty="0" smtClean="0"/>
              <a:t>What are the permissions of each user?</a:t>
            </a:r>
          </a:p>
          <a:p>
            <a:pPr lvl="1"/>
            <a:endParaRPr lang="en-US" dirty="0" smtClean="0"/>
          </a:p>
          <a:p>
            <a:r>
              <a:rPr lang="en-US" dirty="0" smtClean="0"/>
              <a:t>Shared resources</a:t>
            </a:r>
          </a:p>
          <a:p>
            <a:pPr lvl="1"/>
            <a:r>
              <a:rPr lang="en-US" dirty="0" smtClean="0"/>
              <a:t>Variability</a:t>
            </a:r>
          </a:p>
          <a:p>
            <a:pPr lvl="1"/>
            <a:endParaRPr lang="en-US" dirty="0" smtClean="0"/>
          </a:p>
          <a:p>
            <a:r>
              <a:rPr lang="en-US" dirty="0" smtClean="0"/>
              <a:t>Communication and coordination</a:t>
            </a:r>
          </a:p>
          <a:p>
            <a:pPr lvl="1"/>
            <a:r>
              <a:rPr lang="en-US" dirty="0" smtClean="0"/>
              <a:t>Different sites implies  different administration rules, users, institutional goals and other constraints</a:t>
            </a:r>
            <a:endParaRPr lang="el-G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n-US" dirty="0" smtClean="0"/>
              <a:t>Why Grid?</a:t>
            </a:r>
            <a:endParaRPr lang="el-GR" dirty="0"/>
          </a:p>
        </p:txBody>
      </p:sp>
      <p:sp>
        <p:nvSpPr>
          <p:cNvPr id="3" name="2 - Θέση περιεχομένου"/>
          <p:cNvSpPr>
            <a:spLocks noGrp="1"/>
          </p:cNvSpPr>
          <p:nvPr>
            <p:ph idx="1"/>
          </p:nvPr>
        </p:nvSpPr>
        <p:spPr/>
        <p:txBody>
          <a:bodyPr/>
          <a:lstStyle/>
          <a:p>
            <a:r>
              <a:rPr lang="en-US" dirty="0" smtClean="0"/>
              <a:t>Complex computation</a:t>
            </a:r>
          </a:p>
          <a:p>
            <a:endParaRPr lang="en-US" dirty="0" smtClean="0"/>
          </a:p>
          <a:p>
            <a:r>
              <a:rPr lang="en-US" dirty="0" smtClean="0"/>
              <a:t>Data that can’t  fit on one site</a:t>
            </a:r>
          </a:p>
          <a:p>
            <a:endParaRPr lang="en-US" dirty="0" smtClean="0"/>
          </a:p>
          <a:p>
            <a:r>
              <a:rPr lang="en-US" dirty="0" smtClean="0"/>
              <a:t>Data owned by multiple sites</a:t>
            </a:r>
          </a:p>
          <a:p>
            <a:endParaRPr lang="en-US" dirty="0" smtClean="0"/>
          </a:p>
          <a:p>
            <a:r>
              <a:rPr lang="en-US" dirty="0" smtClean="0"/>
              <a:t>Applications that need  to </a:t>
            </a:r>
            <a:r>
              <a:rPr lang="en-US" dirty="0" smtClean="0"/>
              <a:t> </a:t>
            </a:r>
            <a:r>
              <a:rPr lang="en-US" dirty="0" smtClean="0"/>
              <a:t>run  faster and in a more complex manner</a:t>
            </a:r>
            <a:endParaRPr lang="el-GR"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2722" name="Group 2"/>
          <p:cNvGrpSpPr>
            <a:grpSpLocks/>
          </p:cNvGrpSpPr>
          <p:nvPr/>
        </p:nvGrpSpPr>
        <p:grpSpPr bwMode="auto">
          <a:xfrm>
            <a:off x="468313" y="1208088"/>
            <a:ext cx="8251825" cy="5649912"/>
            <a:chOff x="278" y="576"/>
            <a:chExt cx="5198" cy="3559"/>
          </a:xfrm>
        </p:grpSpPr>
        <p:grpSp>
          <p:nvGrpSpPr>
            <p:cNvPr id="542723" name="Group 3"/>
            <p:cNvGrpSpPr>
              <a:grpSpLocks/>
            </p:cNvGrpSpPr>
            <p:nvPr/>
          </p:nvGrpSpPr>
          <p:grpSpPr bwMode="auto">
            <a:xfrm>
              <a:off x="1632" y="576"/>
              <a:ext cx="816" cy="3264"/>
              <a:chOff x="2064" y="918"/>
              <a:chExt cx="1630" cy="2669"/>
            </a:xfrm>
          </p:grpSpPr>
          <p:grpSp>
            <p:nvGrpSpPr>
              <p:cNvPr id="542724" name="Group 4"/>
              <p:cNvGrpSpPr>
                <a:grpSpLocks/>
              </p:cNvGrpSpPr>
              <p:nvPr/>
            </p:nvGrpSpPr>
            <p:grpSpPr bwMode="auto">
              <a:xfrm>
                <a:off x="2096" y="941"/>
                <a:ext cx="1567" cy="2646"/>
                <a:chOff x="2096" y="941"/>
                <a:chExt cx="1567" cy="2646"/>
              </a:xfrm>
            </p:grpSpPr>
            <p:sp>
              <p:nvSpPr>
                <p:cNvPr id="542725" name="Rectangle 5"/>
                <p:cNvSpPr>
                  <a:spLocks noChangeArrowheads="1"/>
                </p:cNvSpPr>
                <p:nvPr/>
              </p:nvSpPr>
              <p:spPr bwMode="auto">
                <a:xfrm>
                  <a:off x="3061" y="1239"/>
                  <a:ext cx="580" cy="2348"/>
                </a:xfrm>
                <a:prstGeom prst="rect">
                  <a:avLst/>
                </a:prstGeom>
                <a:solidFill>
                  <a:srgbClr val="E0E0E0"/>
                </a:solidFill>
                <a:ln w="9525">
                  <a:noFill/>
                  <a:miter lim="800000"/>
                  <a:headEnd/>
                  <a:tailEnd/>
                </a:ln>
              </p:spPr>
              <p:txBody>
                <a:bodyPr/>
                <a:lstStyle/>
                <a:p>
                  <a:endParaRPr lang="el-GR"/>
                </a:p>
              </p:txBody>
            </p:sp>
            <p:sp>
              <p:nvSpPr>
                <p:cNvPr id="542726" name="Freeform 6"/>
                <p:cNvSpPr>
                  <a:spLocks/>
                </p:cNvSpPr>
                <p:nvPr/>
              </p:nvSpPr>
              <p:spPr bwMode="auto">
                <a:xfrm>
                  <a:off x="2117" y="941"/>
                  <a:ext cx="944" cy="2643"/>
                </a:xfrm>
                <a:custGeom>
                  <a:avLst/>
                  <a:gdLst/>
                  <a:ahLst/>
                  <a:cxnLst>
                    <a:cxn ang="0">
                      <a:pos x="0" y="2010"/>
                    </a:cxn>
                    <a:cxn ang="0">
                      <a:pos x="944" y="2643"/>
                    </a:cxn>
                    <a:cxn ang="0">
                      <a:pos x="944" y="317"/>
                    </a:cxn>
                    <a:cxn ang="0">
                      <a:pos x="794" y="204"/>
                    </a:cxn>
                    <a:cxn ang="0">
                      <a:pos x="0" y="0"/>
                    </a:cxn>
                    <a:cxn ang="0">
                      <a:pos x="0" y="2010"/>
                    </a:cxn>
                  </a:cxnLst>
                  <a:rect l="0" t="0" r="r" b="b"/>
                  <a:pathLst>
                    <a:path w="944" h="2643">
                      <a:moveTo>
                        <a:pt x="0" y="2010"/>
                      </a:moveTo>
                      <a:lnTo>
                        <a:pt x="944" y="2643"/>
                      </a:lnTo>
                      <a:lnTo>
                        <a:pt x="944" y="317"/>
                      </a:lnTo>
                      <a:lnTo>
                        <a:pt x="794" y="204"/>
                      </a:lnTo>
                      <a:lnTo>
                        <a:pt x="0" y="0"/>
                      </a:lnTo>
                      <a:lnTo>
                        <a:pt x="0" y="2010"/>
                      </a:lnTo>
                      <a:close/>
                    </a:path>
                  </a:pathLst>
                </a:custGeom>
                <a:solidFill>
                  <a:srgbClr val="606060"/>
                </a:solidFill>
                <a:ln w="9525">
                  <a:noFill/>
                  <a:round/>
                  <a:headEnd/>
                  <a:tailEnd/>
                </a:ln>
              </p:spPr>
              <p:txBody>
                <a:bodyPr/>
                <a:lstStyle/>
                <a:p>
                  <a:endParaRPr lang="el-GR"/>
                </a:p>
              </p:txBody>
            </p:sp>
            <p:sp>
              <p:nvSpPr>
                <p:cNvPr id="542727" name="Freeform 7"/>
                <p:cNvSpPr>
                  <a:spLocks/>
                </p:cNvSpPr>
                <p:nvPr/>
              </p:nvSpPr>
              <p:spPr bwMode="auto">
                <a:xfrm>
                  <a:off x="3051" y="1239"/>
                  <a:ext cx="580" cy="267"/>
                </a:xfrm>
                <a:custGeom>
                  <a:avLst/>
                  <a:gdLst/>
                  <a:ahLst/>
                  <a:cxnLst>
                    <a:cxn ang="0">
                      <a:pos x="0" y="0"/>
                    </a:cxn>
                    <a:cxn ang="0">
                      <a:pos x="580" y="0"/>
                    </a:cxn>
                    <a:cxn ang="0">
                      <a:pos x="580" y="267"/>
                    </a:cxn>
                    <a:cxn ang="0">
                      <a:pos x="0" y="126"/>
                    </a:cxn>
                    <a:cxn ang="0">
                      <a:pos x="0" y="0"/>
                    </a:cxn>
                  </a:cxnLst>
                  <a:rect l="0" t="0" r="r" b="b"/>
                  <a:pathLst>
                    <a:path w="580" h="267">
                      <a:moveTo>
                        <a:pt x="0" y="0"/>
                      </a:moveTo>
                      <a:lnTo>
                        <a:pt x="580" y="0"/>
                      </a:lnTo>
                      <a:lnTo>
                        <a:pt x="580" y="267"/>
                      </a:lnTo>
                      <a:lnTo>
                        <a:pt x="0" y="126"/>
                      </a:lnTo>
                      <a:lnTo>
                        <a:pt x="0" y="0"/>
                      </a:lnTo>
                      <a:close/>
                    </a:path>
                  </a:pathLst>
                </a:custGeom>
                <a:solidFill>
                  <a:srgbClr val="808080"/>
                </a:solidFill>
                <a:ln w="9525">
                  <a:noFill/>
                  <a:round/>
                  <a:headEnd/>
                  <a:tailEnd/>
                </a:ln>
              </p:spPr>
              <p:txBody>
                <a:bodyPr/>
                <a:lstStyle/>
                <a:p>
                  <a:endParaRPr lang="el-GR"/>
                </a:p>
              </p:txBody>
            </p:sp>
            <p:sp>
              <p:nvSpPr>
                <p:cNvPr id="542728" name="Rectangle 8"/>
                <p:cNvSpPr>
                  <a:spLocks noChangeArrowheads="1"/>
                </p:cNvSpPr>
                <p:nvPr/>
              </p:nvSpPr>
              <p:spPr bwMode="auto">
                <a:xfrm>
                  <a:off x="3061" y="1584"/>
                  <a:ext cx="282" cy="135"/>
                </a:xfrm>
                <a:prstGeom prst="rect">
                  <a:avLst/>
                </a:prstGeom>
                <a:solidFill>
                  <a:srgbClr val="E00000"/>
                </a:solidFill>
                <a:ln w="9525">
                  <a:noFill/>
                  <a:miter lim="800000"/>
                  <a:headEnd/>
                  <a:tailEnd/>
                </a:ln>
              </p:spPr>
              <p:txBody>
                <a:bodyPr/>
                <a:lstStyle/>
                <a:p>
                  <a:endParaRPr lang="el-GR"/>
                </a:p>
              </p:txBody>
            </p:sp>
            <p:sp>
              <p:nvSpPr>
                <p:cNvPr id="542729" name="Rectangle 9"/>
                <p:cNvSpPr>
                  <a:spLocks noChangeArrowheads="1"/>
                </p:cNvSpPr>
                <p:nvPr/>
              </p:nvSpPr>
              <p:spPr bwMode="auto">
                <a:xfrm>
                  <a:off x="3365" y="1580"/>
                  <a:ext cx="292" cy="139"/>
                </a:xfrm>
                <a:prstGeom prst="rect">
                  <a:avLst/>
                </a:prstGeom>
                <a:solidFill>
                  <a:srgbClr val="E00000"/>
                </a:solidFill>
                <a:ln w="9525">
                  <a:noFill/>
                  <a:miter lim="800000"/>
                  <a:headEnd/>
                  <a:tailEnd/>
                </a:ln>
              </p:spPr>
              <p:txBody>
                <a:bodyPr/>
                <a:lstStyle/>
                <a:p>
                  <a:endParaRPr lang="el-GR"/>
                </a:p>
              </p:txBody>
            </p:sp>
            <p:sp>
              <p:nvSpPr>
                <p:cNvPr id="542730" name="Rectangle 10"/>
                <p:cNvSpPr>
                  <a:spLocks noChangeArrowheads="1"/>
                </p:cNvSpPr>
                <p:nvPr/>
              </p:nvSpPr>
              <p:spPr bwMode="auto">
                <a:xfrm>
                  <a:off x="3209" y="1425"/>
                  <a:ext cx="293" cy="134"/>
                </a:xfrm>
                <a:prstGeom prst="rect">
                  <a:avLst/>
                </a:prstGeom>
                <a:solidFill>
                  <a:srgbClr val="600000"/>
                </a:solidFill>
                <a:ln w="9525">
                  <a:noFill/>
                  <a:miter lim="800000"/>
                  <a:headEnd/>
                  <a:tailEnd/>
                </a:ln>
              </p:spPr>
              <p:txBody>
                <a:bodyPr/>
                <a:lstStyle/>
                <a:p>
                  <a:endParaRPr lang="el-GR"/>
                </a:p>
              </p:txBody>
            </p:sp>
            <p:sp>
              <p:nvSpPr>
                <p:cNvPr id="542731" name="Rectangle 11"/>
                <p:cNvSpPr>
                  <a:spLocks noChangeArrowheads="1"/>
                </p:cNvSpPr>
                <p:nvPr/>
              </p:nvSpPr>
              <p:spPr bwMode="auto">
                <a:xfrm>
                  <a:off x="3512" y="1424"/>
                  <a:ext cx="148" cy="135"/>
                </a:xfrm>
                <a:prstGeom prst="rect">
                  <a:avLst/>
                </a:prstGeom>
                <a:solidFill>
                  <a:srgbClr val="E00000"/>
                </a:solidFill>
                <a:ln w="9525">
                  <a:noFill/>
                  <a:miter lim="800000"/>
                  <a:headEnd/>
                  <a:tailEnd/>
                </a:ln>
              </p:spPr>
              <p:txBody>
                <a:bodyPr/>
                <a:lstStyle/>
                <a:p>
                  <a:endParaRPr lang="el-GR"/>
                </a:p>
              </p:txBody>
            </p:sp>
            <p:sp>
              <p:nvSpPr>
                <p:cNvPr id="542732" name="Rectangle 12"/>
                <p:cNvSpPr>
                  <a:spLocks noChangeArrowheads="1"/>
                </p:cNvSpPr>
                <p:nvPr/>
              </p:nvSpPr>
              <p:spPr bwMode="auto">
                <a:xfrm>
                  <a:off x="3044" y="1424"/>
                  <a:ext cx="149" cy="135"/>
                </a:xfrm>
                <a:prstGeom prst="rect">
                  <a:avLst/>
                </a:prstGeom>
                <a:solidFill>
                  <a:srgbClr val="E00000"/>
                </a:solidFill>
                <a:ln w="9525">
                  <a:noFill/>
                  <a:miter lim="800000"/>
                  <a:headEnd/>
                  <a:tailEnd/>
                </a:ln>
              </p:spPr>
              <p:txBody>
                <a:bodyPr/>
                <a:lstStyle/>
                <a:p>
                  <a:endParaRPr lang="el-GR"/>
                </a:p>
              </p:txBody>
            </p:sp>
            <p:sp>
              <p:nvSpPr>
                <p:cNvPr id="542733" name="Rectangle 13"/>
                <p:cNvSpPr>
                  <a:spLocks noChangeArrowheads="1"/>
                </p:cNvSpPr>
                <p:nvPr/>
              </p:nvSpPr>
              <p:spPr bwMode="auto">
                <a:xfrm>
                  <a:off x="3060" y="1264"/>
                  <a:ext cx="290" cy="140"/>
                </a:xfrm>
                <a:prstGeom prst="rect">
                  <a:avLst/>
                </a:prstGeom>
                <a:solidFill>
                  <a:srgbClr val="E00000"/>
                </a:solidFill>
                <a:ln w="9525">
                  <a:noFill/>
                  <a:miter lim="800000"/>
                  <a:headEnd/>
                  <a:tailEnd/>
                </a:ln>
              </p:spPr>
              <p:txBody>
                <a:bodyPr/>
                <a:lstStyle/>
                <a:p>
                  <a:endParaRPr lang="el-GR"/>
                </a:p>
              </p:txBody>
            </p:sp>
            <p:sp>
              <p:nvSpPr>
                <p:cNvPr id="542734" name="Rectangle 14"/>
                <p:cNvSpPr>
                  <a:spLocks noChangeArrowheads="1"/>
                </p:cNvSpPr>
                <p:nvPr/>
              </p:nvSpPr>
              <p:spPr bwMode="auto">
                <a:xfrm>
                  <a:off x="3371" y="1268"/>
                  <a:ext cx="292" cy="138"/>
                </a:xfrm>
                <a:prstGeom prst="rect">
                  <a:avLst/>
                </a:prstGeom>
                <a:solidFill>
                  <a:srgbClr val="E00000"/>
                </a:solidFill>
                <a:ln w="9525">
                  <a:noFill/>
                  <a:miter lim="800000"/>
                  <a:headEnd/>
                  <a:tailEnd/>
                </a:ln>
              </p:spPr>
              <p:txBody>
                <a:bodyPr/>
                <a:lstStyle/>
                <a:p>
                  <a:endParaRPr lang="el-GR"/>
                </a:p>
              </p:txBody>
            </p:sp>
            <p:sp>
              <p:nvSpPr>
                <p:cNvPr id="542735" name="Rectangle 15"/>
                <p:cNvSpPr>
                  <a:spLocks noChangeArrowheads="1"/>
                </p:cNvSpPr>
                <p:nvPr/>
              </p:nvSpPr>
              <p:spPr bwMode="auto">
                <a:xfrm>
                  <a:off x="3060" y="1896"/>
                  <a:ext cx="280" cy="134"/>
                </a:xfrm>
                <a:prstGeom prst="rect">
                  <a:avLst/>
                </a:prstGeom>
                <a:solidFill>
                  <a:srgbClr val="E00000"/>
                </a:solidFill>
                <a:ln w="9525">
                  <a:noFill/>
                  <a:miter lim="800000"/>
                  <a:headEnd/>
                  <a:tailEnd/>
                </a:ln>
              </p:spPr>
              <p:txBody>
                <a:bodyPr/>
                <a:lstStyle/>
                <a:p>
                  <a:endParaRPr lang="el-GR"/>
                </a:p>
              </p:txBody>
            </p:sp>
            <p:sp>
              <p:nvSpPr>
                <p:cNvPr id="542736" name="Rectangle 16"/>
                <p:cNvSpPr>
                  <a:spLocks noChangeArrowheads="1"/>
                </p:cNvSpPr>
                <p:nvPr/>
              </p:nvSpPr>
              <p:spPr bwMode="auto">
                <a:xfrm>
                  <a:off x="3361" y="1893"/>
                  <a:ext cx="293" cy="138"/>
                </a:xfrm>
                <a:prstGeom prst="rect">
                  <a:avLst/>
                </a:prstGeom>
                <a:solidFill>
                  <a:srgbClr val="E00000"/>
                </a:solidFill>
                <a:ln w="9525">
                  <a:noFill/>
                  <a:miter lim="800000"/>
                  <a:headEnd/>
                  <a:tailEnd/>
                </a:ln>
              </p:spPr>
              <p:txBody>
                <a:bodyPr/>
                <a:lstStyle/>
                <a:p>
                  <a:endParaRPr lang="el-GR"/>
                </a:p>
              </p:txBody>
            </p:sp>
            <p:sp>
              <p:nvSpPr>
                <p:cNvPr id="542737" name="Rectangle 17"/>
                <p:cNvSpPr>
                  <a:spLocks noChangeArrowheads="1"/>
                </p:cNvSpPr>
                <p:nvPr/>
              </p:nvSpPr>
              <p:spPr bwMode="auto">
                <a:xfrm>
                  <a:off x="3206" y="1739"/>
                  <a:ext cx="292" cy="132"/>
                </a:xfrm>
                <a:prstGeom prst="rect">
                  <a:avLst/>
                </a:prstGeom>
                <a:solidFill>
                  <a:srgbClr val="600000"/>
                </a:solidFill>
                <a:ln w="9525">
                  <a:noFill/>
                  <a:miter lim="800000"/>
                  <a:headEnd/>
                  <a:tailEnd/>
                </a:ln>
              </p:spPr>
              <p:txBody>
                <a:bodyPr/>
                <a:lstStyle/>
                <a:p>
                  <a:endParaRPr lang="el-GR"/>
                </a:p>
              </p:txBody>
            </p:sp>
            <p:sp>
              <p:nvSpPr>
                <p:cNvPr id="542738" name="Rectangle 18"/>
                <p:cNvSpPr>
                  <a:spLocks noChangeArrowheads="1"/>
                </p:cNvSpPr>
                <p:nvPr/>
              </p:nvSpPr>
              <p:spPr bwMode="auto">
                <a:xfrm>
                  <a:off x="3509" y="1738"/>
                  <a:ext cx="148" cy="133"/>
                </a:xfrm>
                <a:prstGeom prst="rect">
                  <a:avLst/>
                </a:prstGeom>
                <a:solidFill>
                  <a:srgbClr val="E00000"/>
                </a:solidFill>
                <a:ln w="9525">
                  <a:noFill/>
                  <a:miter lim="800000"/>
                  <a:headEnd/>
                  <a:tailEnd/>
                </a:ln>
              </p:spPr>
              <p:txBody>
                <a:bodyPr/>
                <a:lstStyle/>
                <a:p>
                  <a:endParaRPr lang="el-GR"/>
                </a:p>
              </p:txBody>
            </p:sp>
            <p:sp>
              <p:nvSpPr>
                <p:cNvPr id="542739" name="Rectangle 19"/>
                <p:cNvSpPr>
                  <a:spLocks noChangeArrowheads="1"/>
                </p:cNvSpPr>
                <p:nvPr/>
              </p:nvSpPr>
              <p:spPr bwMode="auto">
                <a:xfrm>
                  <a:off x="3061" y="1738"/>
                  <a:ext cx="127" cy="133"/>
                </a:xfrm>
                <a:prstGeom prst="rect">
                  <a:avLst/>
                </a:prstGeom>
                <a:solidFill>
                  <a:srgbClr val="E00000"/>
                </a:solidFill>
                <a:ln w="9525">
                  <a:noFill/>
                  <a:miter lim="800000"/>
                  <a:headEnd/>
                  <a:tailEnd/>
                </a:ln>
              </p:spPr>
              <p:txBody>
                <a:bodyPr/>
                <a:lstStyle/>
                <a:p>
                  <a:endParaRPr lang="el-GR"/>
                </a:p>
              </p:txBody>
            </p:sp>
            <p:sp>
              <p:nvSpPr>
                <p:cNvPr id="542740" name="Rectangle 20"/>
                <p:cNvSpPr>
                  <a:spLocks noChangeArrowheads="1"/>
                </p:cNvSpPr>
                <p:nvPr/>
              </p:nvSpPr>
              <p:spPr bwMode="auto">
                <a:xfrm>
                  <a:off x="3056" y="2201"/>
                  <a:ext cx="284" cy="134"/>
                </a:xfrm>
                <a:prstGeom prst="rect">
                  <a:avLst/>
                </a:prstGeom>
                <a:solidFill>
                  <a:srgbClr val="E00000"/>
                </a:solidFill>
                <a:ln w="9525">
                  <a:noFill/>
                  <a:miter lim="800000"/>
                  <a:headEnd/>
                  <a:tailEnd/>
                </a:ln>
              </p:spPr>
              <p:txBody>
                <a:bodyPr/>
                <a:lstStyle/>
                <a:p>
                  <a:endParaRPr lang="el-GR"/>
                </a:p>
              </p:txBody>
            </p:sp>
            <p:sp>
              <p:nvSpPr>
                <p:cNvPr id="542741" name="Rectangle 21"/>
                <p:cNvSpPr>
                  <a:spLocks noChangeArrowheads="1"/>
                </p:cNvSpPr>
                <p:nvPr/>
              </p:nvSpPr>
              <p:spPr bwMode="auto">
                <a:xfrm>
                  <a:off x="3361" y="2197"/>
                  <a:ext cx="293" cy="139"/>
                </a:xfrm>
                <a:prstGeom prst="rect">
                  <a:avLst/>
                </a:prstGeom>
                <a:solidFill>
                  <a:srgbClr val="E00000"/>
                </a:solidFill>
                <a:ln w="9525">
                  <a:noFill/>
                  <a:miter lim="800000"/>
                  <a:headEnd/>
                  <a:tailEnd/>
                </a:ln>
              </p:spPr>
              <p:txBody>
                <a:bodyPr/>
                <a:lstStyle/>
                <a:p>
                  <a:endParaRPr lang="el-GR"/>
                </a:p>
              </p:txBody>
            </p:sp>
            <p:sp>
              <p:nvSpPr>
                <p:cNvPr id="542742" name="Rectangle 22"/>
                <p:cNvSpPr>
                  <a:spLocks noChangeArrowheads="1"/>
                </p:cNvSpPr>
                <p:nvPr/>
              </p:nvSpPr>
              <p:spPr bwMode="auto">
                <a:xfrm>
                  <a:off x="3206" y="2044"/>
                  <a:ext cx="292" cy="132"/>
                </a:xfrm>
                <a:prstGeom prst="rect">
                  <a:avLst/>
                </a:prstGeom>
                <a:solidFill>
                  <a:srgbClr val="E00000"/>
                </a:solidFill>
                <a:ln w="9525">
                  <a:noFill/>
                  <a:miter lim="800000"/>
                  <a:headEnd/>
                  <a:tailEnd/>
                </a:ln>
              </p:spPr>
              <p:txBody>
                <a:bodyPr/>
                <a:lstStyle/>
                <a:p>
                  <a:endParaRPr lang="el-GR"/>
                </a:p>
              </p:txBody>
            </p:sp>
            <p:sp>
              <p:nvSpPr>
                <p:cNvPr id="542743" name="Rectangle 23"/>
                <p:cNvSpPr>
                  <a:spLocks noChangeArrowheads="1"/>
                </p:cNvSpPr>
                <p:nvPr/>
              </p:nvSpPr>
              <p:spPr bwMode="auto">
                <a:xfrm>
                  <a:off x="3509" y="2042"/>
                  <a:ext cx="148" cy="134"/>
                </a:xfrm>
                <a:prstGeom prst="rect">
                  <a:avLst/>
                </a:prstGeom>
                <a:solidFill>
                  <a:srgbClr val="600000"/>
                </a:solidFill>
                <a:ln w="9525">
                  <a:noFill/>
                  <a:miter lim="800000"/>
                  <a:headEnd/>
                  <a:tailEnd/>
                </a:ln>
              </p:spPr>
              <p:txBody>
                <a:bodyPr/>
                <a:lstStyle/>
                <a:p>
                  <a:endParaRPr lang="el-GR"/>
                </a:p>
              </p:txBody>
            </p:sp>
            <p:sp>
              <p:nvSpPr>
                <p:cNvPr id="542744" name="Rectangle 24"/>
                <p:cNvSpPr>
                  <a:spLocks noChangeArrowheads="1"/>
                </p:cNvSpPr>
                <p:nvPr/>
              </p:nvSpPr>
              <p:spPr bwMode="auto">
                <a:xfrm>
                  <a:off x="3058" y="2042"/>
                  <a:ext cx="130" cy="134"/>
                </a:xfrm>
                <a:prstGeom prst="rect">
                  <a:avLst/>
                </a:prstGeom>
                <a:solidFill>
                  <a:srgbClr val="E00000"/>
                </a:solidFill>
                <a:ln w="9525">
                  <a:noFill/>
                  <a:miter lim="800000"/>
                  <a:headEnd/>
                  <a:tailEnd/>
                </a:ln>
              </p:spPr>
              <p:txBody>
                <a:bodyPr/>
                <a:lstStyle/>
                <a:p>
                  <a:endParaRPr lang="el-GR"/>
                </a:p>
              </p:txBody>
            </p:sp>
            <p:sp>
              <p:nvSpPr>
                <p:cNvPr id="542745" name="Rectangle 25"/>
                <p:cNvSpPr>
                  <a:spLocks noChangeArrowheads="1"/>
                </p:cNvSpPr>
                <p:nvPr/>
              </p:nvSpPr>
              <p:spPr bwMode="auto">
                <a:xfrm>
                  <a:off x="3060" y="2515"/>
                  <a:ext cx="276" cy="132"/>
                </a:xfrm>
                <a:prstGeom prst="rect">
                  <a:avLst/>
                </a:prstGeom>
                <a:solidFill>
                  <a:srgbClr val="E00000"/>
                </a:solidFill>
                <a:ln w="9525">
                  <a:noFill/>
                  <a:miter lim="800000"/>
                  <a:headEnd/>
                  <a:tailEnd/>
                </a:ln>
              </p:spPr>
              <p:txBody>
                <a:bodyPr/>
                <a:lstStyle/>
                <a:p>
                  <a:endParaRPr lang="el-GR"/>
                </a:p>
              </p:txBody>
            </p:sp>
            <p:sp>
              <p:nvSpPr>
                <p:cNvPr id="542746" name="Rectangle 26"/>
                <p:cNvSpPr>
                  <a:spLocks noChangeArrowheads="1"/>
                </p:cNvSpPr>
                <p:nvPr/>
              </p:nvSpPr>
              <p:spPr bwMode="auto">
                <a:xfrm>
                  <a:off x="3358" y="2511"/>
                  <a:ext cx="292" cy="137"/>
                </a:xfrm>
                <a:prstGeom prst="rect">
                  <a:avLst/>
                </a:prstGeom>
                <a:solidFill>
                  <a:srgbClr val="E00000"/>
                </a:solidFill>
                <a:ln w="9525">
                  <a:noFill/>
                  <a:miter lim="800000"/>
                  <a:headEnd/>
                  <a:tailEnd/>
                </a:ln>
              </p:spPr>
              <p:txBody>
                <a:bodyPr/>
                <a:lstStyle/>
                <a:p>
                  <a:endParaRPr lang="el-GR"/>
                </a:p>
              </p:txBody>
            </p:sp>
            <p:sp>
              <p:nvSpPr>
                <p:cNvPr id="542747" name="Rectangle 27"/>
                <p:cNvSpPr>
                  <a:spLocks noChangeArrowheads="1"/>
                </p:cNvSpPr>
                <p:nvPr/>
              </p:nvSpPr>
              <p:spPr bwMode="auto">
                <a:xfrm>
                  <a:off x="3203" y="2356"/>
                  <a:ext cx="292" cy="134"/>
                </a:xfrm>
                <a:prstGeom prst="rect">
                  <a:avLst/>
                </a:prstGeom>
                <a:solidFill>
                  <a:srgbClr val="600000"/>
                </a:solidFill>
                <a:ln w="9525">
                  <a:noFill/>
                  <a:miter lim="800000"/>
                  <a:headEnd/>
                  <a:tailEnd/>
                </a:ln>
              </p:spPr>
              <p:txBody>
                <a:bodyPr/>
                <a:lstStyle/>
                <a:p>
                  <a:endParaRPr lang="el-GR"/>
                </a:p>
              </p:txBody>
            </p:sp>
            <p:sp>
              <p:nvSpPr>
                <p:cNvPr id="542748" name="Rectangle 28"/>
                <p:cNvSpPr>
                  <a:spLocks noChangeArrowheads="1"/>
                </p:cNvSpPr>
                <p:nvPr/>
              </p:nvSpPr>
              <p:spPr bwMode="auto">
                <a:xfrm>
                  <a:off x="3505" y="2355"/>
                  <a:ext cx="149" cy="135"/>
                </a:xfrm>
                <a:prstGeom prst="rect">
                  <a:avLst/>
                </a:prstGeom>
                <a:solidFill>
                  <a:srgbClr val="E00000"/>
                </a:solidFill>
                <a:ln w="9525">
                  <a:noFill/>
                  <a:miter lim="800000"/>
                  <a:headEnd/>
                  <a:tailEnd/>
                </a:ln>
              </p:spPr>
              <p:txBody>
                <a:bodyPr/>
                <a:lstStyle/>
                <a:p>
                  <a:endParaRPr lang="el-GR"/>
                </a:p>
              </p:txBody>
            </p:sp>
            <p:sp>
              <p:nvSpPr>
                <p:cNvPr id="542749" name="Rectangle 29"/>
                <p:cNvSpPr>
                  <a:spLocks noChangeArrowheads="1"/>
                </p:cNvSpPr>
                <p:nvPr/>
              </p:nvSpPr>
              <p:spPr bwMode="auto">
                <a:xfrm>
                  <a:off x="3061" y="2355"/>
                  <a:ext cx="124" cy="135"/>
                </a:xfrm>
                <a:prstGeom prst="rect">
                  <a:avLst/>
                </a:prstGeom>
                <a:solidFill>
                  <a:srgbClr val="E00000"/>
                </a:solidFill>
                <a:ln w="9525">
                  <a:noFill/>
                  <a:miter lim="800000"/>
                  <a:headEnd/>
                  <a:tailEnd/>
                </a:ln>
              </p:spPr>
              <p:txBody>
                <a:bodyPr/>
                <a:lstStyle/>
                <a:p>
                  <a:endParaRPr lang="el-GR"/>
                </a:p>
              </p:txBody>
            </p:sp>
            <p:sp>
              <p:nvSpPr>
                <p:cNvPr id="542750" name="Rectangle 30"/>
                <p:cNvSpPr>
                  <a:spLocks noChangeArrowheads="1"/>
                </p:cNvSpPr>
                <p:nvPr/>
              </p:nvSpPr>
              <p:spPr bwMode="auto">
                <a:xfrm>
                  <a:off x="3058" y="2823"/>
                  <a:ext cx="285" cy="131"/>
                </a:xfrm>
                <a:prstGeom prst="rect">
                  <a:avLst/>
                </a:prstGeom>
                <a:solidFill>
                  <a:srgbClr val="E00000"/>
                </a:solidFill>
                <a:ln w="9525">
                  <a:noFill/>
                  <a:miter lim="800000"/>
                  <a:headEnd/>
                  <a:tailEnd/>
                </a:ln>
              </p:spPr>
              <p:txBody>
                <a:bodyPr/>
                <a:lstStyle/>
                <a:p>
                  <a:endParaRPr lang="el-GR"/>
                </a:p>
              </p:txBody>
            </p:sp>
            <p:sp>
              <p:nvSpPr>
                <p:cNvPr id="542751" name="Rectangle 31"/>
                <p:cNvSpPr>
                  <a:spLocks noChangeArrowheads="1"/>
                </p:cNvSpPr>
                <p:nvPr/>
              </p:nvSpPr>
              <p:spPr bwMode="auto">
                <a:xfrm>
                  <a:off x="3365" y="2819"/>
                  <a:ext cx="292" cy="139"/>
                </a:xfrm>
                <a:prstGeom prst="rect">
                  <a:avLst/>
                </a:prstGeom>
                <a:solidFill>
                  <a:srgbClr val="E00000"/>
                </a:solidFill>
                <a:ln w="9525">
                  <a:noFill/>
                  <a:miter lim="800000"/>
                  <a:headEnd/>
                  <a:tailEnd/>
                </a:ln>
              </p:spPr>
              <p:txBody>
                <a:bodyPr/>
                <a:lstStyle/>
                <a:p>
                  <a:endParaRPr lang="el-GR"/>
                </a:p>
              </p:txBody>
            </p:sp>
            <p:sp>
              <p:nvSpPr>
                <p:cNvPr id="542752" name="Rectangle 32"/>
                <p:cNvSpPr>
                  <a:spLocks noChangeArrowheads="1"/>
                </p:cNvSpPr>
                <p:nvPr/>
              </p:nvSpPr>
              <p:spPr bwMode="auto">
                <a:xfrm>
                  <a:off x="3209" y="2664"/>
                  <a:ext cx="293" cy="134"/>
                </a:xfrm>
                <a:prstGeom prst="rect">
                  <a:avLst/>
                </a:prstGeom>
                <a:solidFill>
                  <a:srgbClr val="E00000"/>
                </a:solidFill>
                <a:ln w="9525">
                  <a:noFill/>
                  <a:miter lim="800000"/>
                  <a:headEnd/>
                  <a:tailEnd/>
                </a:ln>
              </p:spPr>
              <p:txBody>
                <a:bodyPr/>
                <a:lstStyle/>
                <a:p>
                  <a:endParaRPr lang="el-GR"/>
                </a:p>
              </p:txBody>
            </p:sp>
            <p:sp>
              <p:nvSpPr>
                <p:cNvPr id="542753" name="Rectangle 33"/>
                <p:cNvSpPr>
                  <a:spLocks noChangeArrowheads="1"/>
                </p:cNvSpPr>
                <p:nvPr/>
              </p:nvSpPr>
              <p:spPr bwMode="auto">
                <a:xfrm>
                  <a:off x="3512" y="2663"/>
                  <a:ext cx="148" cy="135"/>
                </a:xfrm>
                <a:prstGeom prst="rect">
                  <a:avLst/>
                </a:prstGeom>
                <a:solidFill>
                  <a:srgbClr val="E00000"/>
                </a:solidFill>
                <a:ln w="9525">
                  <a:noFill/>
                  <a:miter lim="800000"/>
                  <a:headEnd/>
                  <a:tailEnd/>
                </a:ln>
              </p:spPr>
              <p:txBody>
                <a:bodyPr/>
                <a:lstStyle/>
                <a:p>
                  <a:endParaRPr lang="el-GR"/>
                </a:p>
              </p:txBody>
            </p:sp>
            <p:sp>
              <p:nvSpPr>
                <p:cNvPr id="542754" name="Rectangle 34"/>
                <p:cNvSpPr>
                  <a:spLocks noChangeArrowheads="1"/>
                </p:cNvSpPr>
                <p:nvPr/>
              </p:nvSpPr>
              <p:spPr bwMode="auto">
                <a:xfrm>
                  <a:off x="3056" y="3135"/>
                  <a:ext cx="284" cy="134"/>
                </a:xfrm>
                <a:prstGeom prst="rect">
                  <a:avLst/>
                </a:prstGeom>
                <a:solidFill>
                  <a:srgbClr val="600000"/>
                </a:solidFill>
                <a:ln w="9525">
                  <a:noFill/>
                  <a:miter lim="800000"/>
                  <a:headEnd/>
                  <a:tailEnd/>
                </a:ln>
              </p:spPr>
              <p:txBody>
                <a:bodyPr/>
                <a:lstStyle/>
                <a:p>
                  <a:endParaRPr lang="el-GR"/>
                </a:p>
              </p:txBody>
            </p:sp>
            <p:sp>
              <p:nvSpPr>
                <p:cNvPr id="542755" name="Rectangle 35"/>
                <p:cNvSpPr>
                  <a:spLocks noChangeArrowheads="1"/>
                </p:cNvSpPr>
                <p:nvPr/>
              </p:nvSpPr>
              <p:spPr bwMode="auto">
                <a:xfrm>
                  <a:off x="3361" y="3132"/>
                  <a:ext cx="293" cy="138"/>
                </a:xfrm>
                <a:prstGeom prst="rect">
                  <a:avLst/>
                </a:prstGeom>
                <a:solidFill>
                  <a:srgbClr val="E00000"/>
                </a:solidFill>
                <a:ln w="9525">
                  <a:noFill/>
                  <a:miter lim="800000"/>
                  <a:headEnd/>
                  <a:tailEnd/>
                </a:ln>
              </p:spPr>
              <p:txBody>
                <a:bodyPr/>
                <a:lstStyle/>
                <a:p>
                  <a:endParaRPr lang="el-GR"/>
                </a:p>
              </p:txBody>
            </p:sp>
            <p:sp>
              <p:nvSpPr>
                <p:cNvPr id="542756" name="Rectangle 36"/>
                <p:cNvSpPr>
                  <a:spLocks noChangeArrowheads="1"/>
                </p:cNvSpPr>
                <p:nvPr/>
              </p:nvSpPr>
              <p:spPr bwMode="auto">
                <a:xfrm>
                  <a:off x="3206" y="2977"/>
                  <a:ext cx="292" cy="133"/>
                </a:xfrm>
                <a:prstGeom prst="rect">
                  <a:avLst/>
                </a:prstGeom>
                <a:solidFill>
                  <a:srgbClr val="600000"/>
                </a:solidFill>
                <a:ln w="9525">
                  <a:noFill/>
                  <a:miter lim="800000"/>
                  <a:headEnd/>
                  <a:tailEnd/>
                </a:ln>
              </p:spPr>
              <p:txBody>
                <a:bodyPr/>
                <a:lstStyle/>
                <a:p>
                  <a:endParaRPr lang="el-GR"/>
                </a:p>
              </p:txBody>
            </p:sp>
            <p:sp>
              <p:nvSpPr>
                <p:cNvPr id="542757" name="Rectangle 37"/>
                <p:cNvSpPr>
                  <a:spLocks noChangeArrowheads="1"/>
                </p:cNvSpPr>
                <p:nvPr/>
              </p:nvSpPr>
              <p:spPr bwMode="auto">
                <a:xfrm>
                  <a:off x="3509" y="2975"/>
                  <a:ext cx="148" cy="135"/>
                </a:xfrm>
                <a:prstGeom prst="rect">
                  <a:avLst/>
                </a:prstGeom>
                <a:solidFill>
                  <a:srgbClr val="E00000"/>
                </a:solidFill>
                <a:ln w="9525">
                  <a:noFill/>
                  <a:miter lim="800000"/>
                  <a:headEnd/>
                  <a:tailEnd/>
                </a:ln>
              </p:spPr>
              <p:txBody>
                <a:bodyPr/>
                <a:lstStyle/>
                <a:p>
                  <a:endParaRPr lang="el-GR"/>
                </a:p>
              </p:txBody>
            </p:sp>
            <p:sp>
              <p:nvSpPr>
                <p:cNvPr id="542758" name="Rectangle 38"/>
                <p:cNvSpPr>
                  <a:spLocks noChangeArrowheads="1"/>
                </p:cNvSpPr>
                <p:nvPr/>
              </p:nvSpPr>
              <p:spPr bwMode="auto">
                <a:xfrm>
                  <a:off x="3061" y="2975"/>
                  <a:ext cx="127" cy="135"/>
                </a:xfrm>
                <a:prstGeom prst="rect">
                  <a:avLst/>
                </a:prstGeom>
                <a:solidFill>
                  <a:srgbClr val="E00000"/>
                </a:solidFill>
                <a:ln w="9525">
                  <a:noFill/>
                  <a:miter lim="800000"/>
                  <a:headEnd/>
                  <a:tailEnd/>
                </a:ln>
              </p:spPr>
              <p:txBody>
                <a:bodyPr/>
                <a:lstStyle/>
                <a:p>
                  <a:endParaRPr lang="el-GR"/>
                </a:p>
              </p:txBody>
            </p:sp>
            <p:sp>
              <p:nvSpPr>
                <p:cNvPr id="542759" name="Rectangle 39"/>
                <p:cNvSpPr>
                  <a:spLocks noChangeArrowheads="1"/>
                </p:cNvSpPr>
                <p:nvPr/>
              </p:nvSpPr>
              <p:spPr bwMode="auto">
                <a:xfrm>
                  <a:off x="3060" y="3440"/>
                  <a:ext cx="280" cy="134"/>
                </a:xfrm>
                <a:prstGeom prst="rect">
                  <a:avLst/>
                </a:prstGeom>
                <a:solidFill>
                  <a:srgbClr val="E00000"/>
                </a:solidFill>
                <a:ln w="9525">
                  <a:noFill/>
                  <a:miter lim="800000"/>
                  <a:headEnd/>
                  <a:tailEnd/>
                </a:ln>
              </p:spPr>
              <p:txBody>
                <a:bodyPr/>
                <a:lstStyle/>
                <a:p>
                  <a:endParaRPr lang="el-GR"/>
                </a:p>
              </p:txBody>
            </p:sp>
            <p:sp>
              <p:nvSpPr>
                <p:cNvPr id="542760" name="Rectangle 40"/>
                <p:cNvSpPr>
                  <a:spLocks noChangeArrowheads="1"/>
                </p:cNvSpPr>
                <p:nvPr/>
              </p:nvSpPr>
              <p:spPr bwMode="auto">
                <a:xfrm>
                  <a:off x="3361" y="3436"/>
                  <a:ext cx="293" cy="139"/>
                </a:xfrm>
                <a:prstGeom prst="rect">
                  <a:avLst/>
                </a:prstGeom>
                <a:solidFill>
                  <a:srgbClr val="400000"/>
                </a:solidFill>
                <a:ln w="9525">
                  <a:noFill/>
                  <a:miter lim="800000"/>
                  <a:headEnd/>
                  <a:tailEnd/>
                </a:ln>
              </p:spPr>
              <p:txBody>
                <a:bodyPr/>
                <a:lstStyle/>
                <a:p>
                  <a:endParaRPr lang="el-GR"/>
                </a:p>
              </p:txBody>
            </p:sp>
            <p:sp>
              <p:nvSpPr>
                <p:cNvPr id="542761" name="Rectangle 41"/>
                <p:cNvSpPr>
                  <a:spLocks noChangeArrowheads="1"/>
                </p:cNvSpPr>
                <p:nvPr/>
              </p:nvSpPr>
              <p:spPr bwMode="auto">
                <a:xfrm>
                  <a:off x="3206" y="3283"/>
                  <a:ext cx="292" cy="132"/>
                </a:xfrm>
                <a:prstGeom prst="rect">
                  <a:avLst/>
                </a:prstGeom>
                <a:solidFill>
                  <a:srgbClr val="600000"/>
                </a:solidFill>
                <a:ln w="9525">
                  <a:noFill/>
                  <a:miter lim="800000"/>
                  <a:headEnd/>
                  <a:tailEnd/>
                </a:ln>
              </p:spPr>
              <p:txBody>
                <a:bodyPr/>
                <a:lstStyle/>
                <a:p>
                  <a:endParaRPr lang="el-GR"/>
                </a:p>
              </p:txBody>
            </p:sp>
            <p:sp>
              <p:nvSpPr>
                <p:cNvPr id="542762" name="Rectangle 42"/>
                <p:cNvSpPr>
                  <a:spLocks noChangeArrowheads="1"/>
                </p:cNvSpPr>
                <p:nvPr/>
              </p:nvSpPr>
              <p:spPr bwMode="auto">
                <a:xfrm>
                  <a:off x="3509" y="3281"/>
                  <a:ext cx="148" cy="134"/>
                </a:xfrm>
                <a:prstGeom prst="rect">
                  <a:avLst/>
                </a:prstGeom>
                <a:solidFill>
                  <a:srgbClr val="E00000"/>
                </a:solidFill>
                <a:ln w="9525">
                  <a:noFill/>
                  <a:miter lim="800000"/>
                  <a:headEnd/>
                  <a:tailEnd/>
                </a:ln>
              </p:spPr>
              <p:txBody>
                <a:bodyPr/>
                <a:lstStyle/>
                <a:p>
                  <a:endParaRPr lang="el-GR"/>
                </a:p>
              </p:txBody>
            </p:sp>
            <p:sp>
              <p:nvSpPr>
                <p:cNvPr id="542763" name="Rectangle 43"/>
                <p:cNvSpPr>
                  <a:spLocks noChangeArrowheads="1"/>
                </p:cNvSpPr>
                <p:nvPr/>
              </p:nvSpPr>
              <p:spPr bwMode="auto">
                <a:xfrm>
                  <a:off x="3058" y="3281"/>
                  <a:ext cx="130" cy="134"/>
                </a:xfrm>
                <a:prstGeom prst="rect">
                  <a:avLst/>
                </a:prstGeom>
                <a:solidFill>
                  <a:srgbClr val="E00000"/>
                </a:solidFill>
                <a:ln w="9525">
                  <a:noFill/>
                  <a:miter lim="800000"/>
                  <a:headEnd/>
                  <a:tailEnd/>
                </a:ln>
              </p:spPr>
              <p:txBody>
                <a:bodyPr/>
                <a:lstStyle/>
                <a:p>
                  <a:endParaRPr lang="el-GR"/>
                </a:p>
              </p:txBody>
            </p:sp>
            <p:sp>
              <p:nvSpPr>
                <p:cNvPr id="542764" name="Freeform 44"/>
                <p:cNvSpPr>
                  <a:spLocks/>
                </p:cNvSpPr>
                <p:nvPr/>
              </p:nvSpPr>
              <p:spPr bwMode="auto">
                <a:xfrm>
                  <a:off x="2984" y="3396"/>
                  <a:ext cx="78" cy="169"/>
                </a:xfrm>
                <a:custGeom>
                  <a:avLst/>
                  <a:gdLst/>
                  <a:ahLst/>
                  <a:cxnLst>
                    <a:cxn ang="0">
                      <a:pos x="78" y="44"/>
                    </a:cxn>
                    <a:cxn ang="0">
                      <a:pos x="78" y="169"/>
                    </a:cxn>
                    <a:cxn ang="0">
                      <a:pos x="0" y="121"/>
                    </a:cxn>
                    <a:cxn ang="0">
                      <a:pos x="0" y="0"/>
                    </a:cxn>
                    <a:cxn ang="0">
                      <a:pos x="78" y="44"/>
                    </a:cxn>
                  </a:cxnLst>
                  <a:rect l="0" t="0" r="r" b="b"/>
                  <a:pathLst>
                    <a:path w="78" h="169">
                      <a:moveTo>
                        <a:pt x="78" y="44"/>
                      </a:moveTo>
                      <a:lnTo>
                        <a:pt x="78" y="169"/>
                      </a:lnTo>
                      <a:lnTo>
                        <a:pt x="0" y="121"/>
                      </a:lnTo>
                      <a:lnTo>
                        <a:pt x="0" y="0"/>
                      </a:lnTo>
                      <a:lnTo>
                        <a:pt x="78" y="44"/>
                      </a:lnTo>
                      <a:close/>
                    </a:path>
                  </a:pathLst>
                </a:custGeom>
                <a:solidFill>
                  <a:srgbClr val="800000"/>
                </a:solidFill>
                <a:ln w="9525">
                  <a:noFill/>
                  <a:round/>
                  <a:headEnd/>
                  <a:tailEnd/>
                </a:ln>
              </p:spPr>
              <p:txBody>
                <a:bodyPr/>
                <a:lstStyle/>
                <a:p>
                  <a:endParaRPr lang="el-GR"/>
                </a:p>
              </p:txBody>
            </p:sp>
            <p:sp>
              <p:nvSpPr>
                <p:cNvPr id="542765" name="Freeform 45"/>
                <p:cNvSpPr>
                  <a:spLocks/>
                </p:cNvSpPr>
                <p:nvPr/>
              </p:nvSpPr>
              <p:spPr bwMode="auto">
                <a:xfrm>
                  <a:off x="2728" y="3221"/>
                  <a:ext cx="240" cy="289"/>
                </a:xfrm>
                <a:custGeom>
                  <a:avLst/>
                  <a:gdLst/>
                  <a:ahLst/>
                  <a:cxnLst>
                    <a:cxn ang="0">
                      <a:pos x="240" y="163"/>
                    </a:cxn>
                    <a:cxn ang="0">
                      <a:pos x="240" y="289"/>
                    </a:cxn>
                    <a:cxn ang="0">
                      <a:pos x="0" y="124"/>
                    </a:cxn>
                    <a:cxn ang="0">
                      <a:pos x="0" y="0"/>
                    </a:cxn>
                    <a:cxn ang="0">
                      <a:pos x="240" y="163"/>
                    </a:cxn>
                  </a:cxnLst>
                  <a:rect l="0" t="0" r="r" b="b"/>
                  <a:pathLst>
                    <a:path w="240" h="289">
                      <a:moveTo>
                        <a:pt x="240" y="163"/>
                      </a:moveTo>
                      <a:lnTo>
                        <a:pt x="240" y="289"/>
                      </a:lnTo>
                      <a:lnTo>
                        <a:pt x="0" y="124"/>
                      </a:lnTo>
                      <a:lnTo>
                        <a:pt x="0" y="0"/>
                      </a:lnTo>
                      <a:lnTo>
                        <a:pt x="240" y="163"/>
                      </a:lnTo>
                      <a:close/>
                    </a:path>
                  </a:pathLst>
                </a:custGeom>
                <a:solidFill>
                  <a:srgbClr val="400000"/>
                </a:solidFill>
                <a:ln w="9525">
                  <a:noFill/>
                  <a:round/>
                  <a:headEnd/>
                  <a:tailEnd/>
                </a:ln>
              </p:spPr>
              <p:txBody>
                <a:bodyPr/>
                <a:lstStyle/>
                <a:p>
                  <a:endParaRPr lang="el-GR"/>
                </a:p>
              </p:txBody>
            </p:sp>
            <p:sp>
              <p:nvSpPr>
                <p:cNvPr id="542766" name="Freeform 46"/>
                <p:cNvSpPr>
                  <a:spLocks/>
                </p:cNvSpPr>
                <p:nvPr/>
              </p:nvSpPr>
              <p:spPr bwMode="auto">
                <a:xfrm>
                  <a:off x="2477" y="3059"/>
                  <a:ext cx="239" cy="277"/>
                </a:xfrm>
                <a:custGeom>
                  <a:avLst/>
                  <a:gdLst/>
                  <a:ahLst/>
                  <a:cxnLst>
                    <a:cxn ang="0">
                      <a:pos x="239" y="160"/>
                    </a:cxn>
                    <a:cxn ang="0">
                      <a:pos x="239" y="277"/>
                    </a:cxn>
                    <a:cxn ang="0">
                      <a:pos x="0" y="117"/>
                    </a:cxn>
                    <a:cxn ang="0">
                      <a:pos x="0" y="0"/>
                    </a:cxn>
                    <a:cxn ang="0">
                      <a:pos x="239" y="160"/>
                    </a:cxn>
                  </a:cxnLst>
                  <a:rect l="0" t="0" r="r" b="b"/>
                  <a:pathLst>
                    <a:path w="239" h="277">
                      <a:moveTo>
                        <a:pt x="239" y="160"/>
                      </a:moveTo>
                      <a:lnTo>
                        <a:pt x="239" y="277"/>
                      </a:lnTo>
                      <a:lnTo>
                        <a:pt x="0" y="117"/>
                      </a:lnTo>
                      <a:lnTo>
                        <a:pt x="0" y="0"/>
                      </a:lnTo>
                      <a:lnTo>
                        <a:pt x="239" y="160"/>
                      </a:lnTo>
                      <a:close/>
                    </a:path>
                  </a:pathLst>
                </a:custGeom>
                <a:solidFill>
                  <a:srgbClr val="800000"/>
                </a:solidFill>
                <a:ln w="9525">
                  <a:noFill/>
                  <a:round/>
                  <a:headEnd/>
                  <a:tailEnd/>
                </a:ln>
              </p:spPr>
              <p:txBody>
                <a:bodyPr/>
                <a:lstStyle/>
                <a:p>
                  <a:endParaRPr lang="el-GR"/>
                </a:p>
              </p:txBody>
            </p:sp>
            <p:sp>
              <p:nvSpPr>
                <p:cNvPr id="542767" name="Freeform 47"/>
                <p:cNvSpPr>
                  <a:spLocks/>
                </p:cNvSpPr>
                <p:nvPr/>
              </p:nvSpPr>
              <p:spPr bwMode="auto">
                <a:xfrm>
                  <a:off x="2226" y="2895"/>
                  <a:ext cx="239" cy="272"/>
                </a:xfrm>
                <a:custGeom>
                  <a:avLst/>
                  <a:gdLst/>
                  <a:ahLst/>
                  <a:cxnLst>
                    <a:cxn ang="0">
                      <a:pos x="239" y="156"/>
                    </a:cxn>
                    <a:cxn ang="0">
                      <a:pos x="239" y="272"/>
                    </a:cxn>
                    <a:cxn ang="0">
                      <a:pos x="0" y="115"/>
                    </a:cxn>
                    <a:cxn ang="0">
                      <a:pos x="0" y="0"/>
                    </a:cxn>
                    <a:cxn ang="0">
                      <a:pos x="239" y="156"/>
                    </a:cxn>
                  </a:cxnLst>
                  <a:rect l="0" t="0" r="r" b="b"/>
                  <a:pathLst>
                    <a:path w="239" h="272">
                      <a:moveTo>
                        <a:pt x="239" y="156"/>
                      </a:moveTo>
                      <a:lnTo>
                        <a:pt x="239" y="272"/>
                      </a:lnTo>
                      <a:lnTo>
                        <a:pt x="0" y="115"/>
                      </a:lnTo>
                      <a:lnTo>
                        <a:pt x="0" y="0"/>
                      </a:lnTo>
                      <a:lnTo>
                        <a:pt x="239" y="156"/>
                      </a:lnTo>
                      <a:close/>
                    </a:path>
                  </a:pathLst>
                </a:custGeom>
                <a:solidFill>
                  <a:srgbClr val="600000"/>
                </a:solidFill>
                <a:ln w="9525">
                  <a:noFill/>
                  <a:round/>
                  <a:headEnd/>
                  <a:tailEnd/>
                </a:ln>
              </p:spPr>
              <p:txBody>
                <a:bodyPr/>
                <a:lstStyle/>
                <a:p>
                  <a:endParaRPr lang="el-GR"/>
                </a:p>
              </p:txBody>
            </p:sp>
            <p:sp>
              <p:nvSpPr>
                <p:cNvPr id="542768" name="Freeform 48"/>
                <p:cNvSpPr>
                  <a:spLocks/>
                </p:cNvSpPr>
                <p:nvPr/>
              </p:nvSpPr>
              <p:spPr bwMode="auto">
                <a:xfrm>
                  <a:off x="2096" y="2808"/>
                  <a:ext cx="118" cy="193"/>
                </a:xfrm>
                <a:custGeom>
                  <a:avLst/>
                  <a:gdLst/>
                  <a:ahLst/>
                  <a:cxnLst>
                    <a:cxn ang="0">
                      <a:pos x="118" y="78"/>
                    </a:cxn>
                    <a:cxn ang="0">
                      <a:pos x="118" y="193"/>
                    </a:cxn>
                    <a:cxn ang="0">
                      <a:pos x="0" y="110"/>
                    </a:cxn>
                    <a:cxn ang="0">
                      <a:pos x="0" y="0"/>
                    </a:cxn>
                    <a:cxn ang="0">
                      <a:pos x="118" y="78"/>
                    </a:cxn>
                  </a:cxnLst>
                  <a:rect l="0" t="0" r="r" b="b"/>
                  <a:pathLst>
                    <a:path w="118" h="193">
                      <a:moveTo>
                        <a:pt x="118" y="78"/>
                      </a:moveTo>
                      <a:lnTo>
                        <a:pt x="118" y="193"/>
                      </a:lnTo>
                      <a:lnTo>
                        <a:pt x="0" y="110"/>
                      </a:lnTo>
                      <a:lnTo>
                        <a:pt x="0" y="0"/>
                      </a:lnTo>
                      <a:lnTo>
                        <a:pt x="118" y="78"/>
                      </a:lnTo>
                      <a:close/>
                    </a:path>
                  </a:pathLst>
                </a:custGeom>
                <a:solidFill>
                  <a:srgbClr val="800000"/>
                </a:solidFill>
                <a:ln w="9525">
                  <a:noFill/>
                  <a:round/>
                  <a:headEnd/>
                  <a:tailEnd/>
                </a:ln>
              </p:spPr>
              <p:txBody>
                <a:bodyPr/>
                <a:lstStyle/>
                <a:p>
                  <a:endParaRPr lang="el-GR"/>
                </a:p>
              </p:txBody>
            </p:sp>
            <p:sp>
              <p:nvSpPr>
                <p:cNvPr id="542769" name="Freeform 49"/>
                <p:cNvSpPr>
                  <a:spLocks/>
                </p:cNvSpPr>
                <p:nvPr/>
              </p:nvSpPr>
              <p:spPr bwMode="auto">
                <a:xfrm>
                  <a:off x="2984" y="1247"/>
                  <a:ext cx="78" cy="149"/>
                </a:xfrm>
                <a:custGeom>
                  <a:avLst/>
                  <a:gdLst/>
                  <a:ahLst/>
                  <a:cxnLst>
                    <a:cxn ang="0">
                      <a:pos x="78" y="18"/>
                    </a:cxn>
                    <a:cxn ang="0">
                      <a:pos x="78" y="149"/>
                    </a:cxn>
                    <a:cxn ang="0">
                      <a:pos x="0" y="122"/>
                    </a:cxn>
                    <a:cxn ang="0">
                      <a:pos x="0" y="0"/>
                    </a:cxn>
                    <a:cxn ang="0">
                      <a:pos x="78" y="18"/>
                    </a:cxn>
                  </a:cxnLst>
                  <a:rect l="0" t="0" r="r" b="b"/>
                  <a:pathLst>
                    <a:path w="78" h="149">
                      <a:moveTo>
                        <a:pt x="78" y="18"/>
                      </a:moveTo>
                      <a:lnTo>
                        <a:pt x="78" y="149"/>
                      </a:lnTo>
                      <a:lnTo>
                        <a:pt x="0" y="122"/>
                      </a:lnTo>
                      <a:lnTo>
                        <a:pt x="0" y="0"/>
                      </a:lnTo>
                      <a:lnTo>
                        <a:pt x="78" y="18"/>
                      </a:lnTo>
                      <a:close/>
                    </a:path>
                  </a:pathLst>
                </a:custGeom>
                <a:solidFill>
                  <a:srgbClr val="800000"/>
                </a:solidFill>
                <a:ln w="9525">
                  <a:noFill/>
                  <a:round/>
                  <a:headEnd/>
                  <a:tailEnd/>
                </a:ln>
              </p:spPr>
              <p:txBody>
                <a:bodyPr/>
                <a:lstStyle/>
                <a:p>
                  <a:endParaRPr lang="el-GR"/>
                </a:p>
              </p:txBody>
            </p:sp>
            <p:sp>
              <p:nvSpPr>
                <p:cNvPr id="542770" name="Freeform 50"/>
                <p:cNvSpPr>
                  <a:spLocks/>
                </p:cNvSpPr>
                <p:nvPr/>
              </p:nvSpPr>
              <p:spPr bwMode="auto">
                <a:xfrm>
                  <a:off x="2728" y="1162"/>
                  <a:ext cx="240" cy="202"/>
                </a:xfrm>
                <a:custGeom>
                  <a:avLst/>
                  <a:gdLst/>
                  <a:ahLst/>
                  <a:cxnLst>
                    <a:cxn ang="0">
                      <a:pos x="240" y="78"/>
                    </a:cxn>
                    <a:cxn ang="0">
                      <a:pos x="240" y="202"/>
                    </a:cxn>
                    <a:cxn ang="0">
                      <a:pos x="0" y="122"/>
                    </a:cxn>
                    <a:cxn ang="0">
                      <a:pos x="0" y="0"/>
                    </a:cxn>
                    <a:cxn ang="0">
                      <a:pos x="240" y="78"/>
                    </a:cxn>
                  </a:cxnLst>
                  <a:rect l="0" t="0" r="r" b="b"/>
                  <a:pathLst>
                    <a:path w="240" h="202">
                      <a:moveTo>
                        <a:pt x="240" y="78"/>
                      </a:moveTo>
                      <a:lnTo>
                        <a:pt x="240" y="202"/>
                      </a:lnTo>
                      <a:lnTo>
                        <a:pt x="0" y="122"/>
                      </a:lnTo>
                      <a:lnTo>
                        <a:pt x="0" y="0"/>
                      </a:lnTo>
                      <a:lnTo>
                        <a:pt x="240" y="78"/>
                      </a:lnTo>
                      <a:close/>
                    </a:path>
                  </a:pathLst>
                </a:custGeom>
                <a:solidFill>
                  <a:srgbClr val="600000"/>
                </a:solidFill>
                <a:ln w="9525">
                  <a:noFill/>
                  <a:round/>
                  <a:headEnd/>
                  <a:tailEnd/>
                </a:ln>
              </p:spPr>
              <p:txBody>
                <a:bodyPr/>
                <a:lstStyle/>
                <a:p>
                  <a:endParaRPr lang="el-GR"/>
                </a:p>
              </p:txBody>
            </p:sp>
            <p:sp>
              <p:nvSpPr>
                <p:cNvPr id="542771" name="Freeform 51"/>
                <p:cNvSpPr>
                  <a:spLocks/>
                </p:cNvSpPr>
                <p:nvPr/>
              </p:nvSpPr>
              <p:spPr bwMode="auto">
                <a:xfrm>
                  <a:off x="2477" y="1079"/>
                  <a:ext cx="239" cy="197"/>
                </a:xfrm>
                <a:custGeom>
                  <a:avLst/>
                  <a:gdLst/>
                  <a:ahLst/>
                  <a:cxnLst>
                    <a:cxn ang="0">
                      <a:pos x="239" y="78"/>
                    </a:cxn>
                    <a:cxn ang="0">
                      <a:pos x="239" y="197"/>
                    </a:cxn>
                    <a:cxn ang="0">
                      <a:pos x="0" y="117"/>
                    </a:cxn>
                    <a:cxn ang="0">
                      <a:pos x="0" y="0"/>
                    </a:cxn>
                    <a:cxn ang="0">
                      <a:pos x="239" y="78"/>
                    </a:cxn>
                  </a:cxnLst>
                  <a:rect l="0" t="0" r="r" b="b"/>
                  <a:pathLst>
                    <a:path w="239" h="197">
                      <a:moveTo>
                        <a:pt x="239" y="78"/>
                      </a:moveTo>
                      <a:lnTo>
                        <a:pt x="239" y="197"/>
                      </a:lnTo>
                      <a:lnTo>
                        <a:pt x="0" y="117"/>
                      </a:lnTo>
                      <a:lnTo>
                        <a:pt x="0" y="0"/>
                      </a:lnTo>
                      <a:lnTo>
                        <a:pt x="239" y="78"/>
                      </a:lnTo>
                      <a:close/>
                    </a:path>
                  </a:pathLst>
                </a:custGeom>
                <a:solidFill>
                  <a:srgbClr val="800000"/>
                </a:solidFill>
                <a:ln w="9525">
                  <a:noFill/>
                  <a:round/>
                  <a:headEnd/>
                  <a:tailEnd/>
                </a:ln>
              </p:spPr>
              <p:txBody>
                <a:bodyPr/>
                <a:lstStyle/>
                <a:p>
                  <a:endParaRPr lang="el-GR"/>
                </a:p>
              </p:txBody>
            </p:sp>
            <p:sp>
              <p:nvSpPr>
                <p:cNvPr id="542772" name="Freeform 52"/>
                <p:cNvSpPr>
                  <a:spLocks/>
                </p:cNvSpPr>
                <p:nvPr/>
              </p:nvSpPr>
              <p:spPr bwMode="auto">
                <a:xfrm>
                  <a:off x="2226" y="996"/>
                  <a:ext cx="239" cy="194"/>
                </a:xfrm>
                <a:custGeom>
                  <a:avLst/>
                  <a:gdLst/>
                  <a:ahLst/>
                  <a:cxnLst>
                    <a:cxn ang="0">
                      <a:pos x="239" y="78"/>
                    </a:cxn>
                    <a:cxn ang="0">
                      <a:pos x="238" y="194"/>
                    </a:cxn>
                    <a:cxn ang="0">
                      <a:pos x="0" y="117"/>
                    </a:cxn>
                    <a:cxn ang="0">
                      <a:pos x="0" y="0"/>
                    </a:cxn>
                    <a:cxn ang="0">
                      <a:pos x="239" y="78"/>
                    </a:cxn>
                  </a:cxnLst>
                  <a:rect l="0" t="0" r="r" b="b"/>
                  <a:pathLst>
                    <a:path w="239" h="194">
                      <a:moveTo>
                        <a:pt x="239" y="78"/>
                      </a:moveTo>
                      <a:lnTo>
                        <a:pt x="238" y="194"/>
                      </a:lnTo>
                      <a:lnTo>
                        <a:pt x="0" y="117"/>
                      </a:lnTo>
                      <a:lnTo>
                        <a:pt x="0" y="0"/>
                      </a:lnTo>
                      <a:lnTo>
                        <a:pt x="239" y="78"/>
                      </a:lnTo>
                      <a:close/>
                    </a:path>
                  </a:pathLst>
                </a:custGeom>
                <a:solidFill>
                  <a:srgbClr val="800000"/>
                </a:solidFill>
                <a:ln w="9525">
                  <a:noFill/>
                  <a:round/>
                  <a:headEnd/>
                  <a:tailEnd/>
                </a:ln>
              </p:spPr>
              <p:txBody>
                <a:bodyPr/>
                <a:lstStyle/>
                <a:p>
                  <a:endParaRPr lang="el-GR"/>
                </a:p>
              </p:txBody>
            </p:sp>
            <p:sp>
              <p:nvSpPr>
                <p:cNvPr id="542773" name="Freeform 53"/>
                <p:cNvSpPr>
                  <a:spLocks/>
                </p:cNvSpPr>
                <p:nvPr/>
              </p:nvSpPr>
              <p:spPr bwMode="auto">
                <a:xfrm>
                  <a:off x="2096" y="957"/>
                  <a:ext cx="118" cy="150"/>
                </a:xfrm>
                <a:custGeom>
                  <a:avLst/>
                  <a:gdLst/>
                  <a:ahLst/>
                  <a:cxnLst>
                    <a:cxn ang="0">
                      <a:pos x="118" y="34"/>
                    </a:cxn>
                    <a:cxn ang="0">
                      <a:pos x="118" y="150"/>
                    </a:cxn>
                    <a:cxn ang="0">
                      <a:pos x="0" y="112"/>
                    </a:cxn>
                    <a:cxn ang="0">
                      <a:pos x="0" y="0"/>
                    </a:cxn>
                    <a:cxn ang="0">
                      <a:pos x="118" y="34"/>
                    </a:cxn>
                  </a:cxnLst>
                  <a:rect l="0" t="0" r="r" b="b"/>
                  <a:pathLst>
                    <a:path w="118" h="150">
                      <a:moveTo>
                        <a:pt x="118" y="34"/>
                      </a:moveTo>
                      <a:lnTo>
                        <a:pt x="118" y="150"/>
                      </a:lnTo>
                      <a:lnTo>
                        <a:pt x="0" y="112"/>
                      </a:lnTo>
                      <a:lnTo>
                        <a:pt x="0" y="0"/>
                      </a:lnTo>
                      <a:lnTo>
                        <a:pt x="118" y="34"/>
                      </a:lnTo>
                      <a:close/>
                    </a:path>
                  </a:pathLst>
                </a:custGeom>
                <a:solidFill>
                  <a:srgbClr val="400000"/>
                </a:solidFill>
                <a:ln w="9525">
                  <a:noFill/>
                  <a:round/>
                  <a:headEnd/>
                  <a:tailEnd/>
                </a:ln>
              </p:spPr>
              <p:txBody>
                <a:bodyPr/>
                <a:lstStyle/>
                <a:p>
                  <a:endParaRPr lang="el-GR"/>
                </a:p>
              </p:txBody>
            </p:sp>
            <p:sp>
              <p:nvSpPr>
                <p:cNvPr id="542774" name="Freeform 54"/>
                <p:cNvSpPr>
                  <a:spLocks/>
                </p:cNvSpPr>
                <p:nvPr/>
              </p:nvSpPr>
              <p:spPr bwMode="auto">
                <a:xfrm>
                  <a:off x="2728" y="1454"/>
                  <a:ext cx="240" cy="217"/>
                </a:xfrm>
                <a:custGeom>
                  <a:avLst/>
                  <a:gdLst/>
                  <a:ahLst/>
                  <a:cxnLst>
                    <a:cxn ang="0">
                      <a:pos x="240" y="91"/>
                    </a:cxn>
                    <a:cxn ang="0">
                      <a:pos x="240" y="217"/>
                    </a:cxn>
                    <a:cxn ang="0">
                      <a:pos x="0" y="122"/>
                    </a:cxn>
                    <a:cxn ang="0">
                      <a:pos x="0" y="0"/>
                    </a:cxn>
                    <a:cxn ang="0">
                      <a:pos x="240" y="91"/>
                    </a:cxn>
                  </a:cxnLst>
                  <a:rect l="0" t="0" r="r" b="b"/>
                  <a:pathLst>
                    <a:path w="240" h="217">
                      <a:moveTo>
                        <a:pt x="240" y="91"/>
                      </a:moveTo>
                      <a:lnTo>
                        <a:pt x="240" y="217"/>
                      </a:lnTo>
                      <a:lnTo>
                        <a:pt x="0" y="122"/>
                      </a:lnTo>
                      <a:lnTo>
                        <a:pt x="0" y="0"/>
                      </a:lnTo>
                      <a:lnTo>
                        <a:pt x="240" y="91"/>
                      </a:lnTo>
                      <a:close/>
                    </a:path>
                  </a:pathLst>
                </a:custGeom>
                <a:solidFill>
                  <a:srgbClr val="800000"/>
                </a:solidFill>
                <a:ln w="9525">
                  <a:noFill/>
                  <a:round/>
                  <a:headEnd/>
                  <a:tailEnd/>
                </a:ln>
              </p:spPr>
              <p:txBody>
                <a:bodyPr/>
                <a:lstStyle/>
                <a:p>
                  <a:endParaRPr lang="el-GR"/>
                </a:p>
              </p:txBody>
            </p:sp>
            <p:sp>
              <p:nvSpPr>
                <p:cNvPr id="542775" name="Freeform 55"/>
                <p:cNvSpPr>
                  <a:spLocks/>
                </p:cNvSpPr>
                <p:nvPr/>
              </p:nvSpPr>
              <p:spPr bwMode="auto">
                <a:xfrm>
                  <a:off x="2477" y="1363"/>
                  <a:ext cx="239" cy="209"/>
                </a:xfrm>
                <a:custGeom>
                  <a:avLst/>
                  <a:gdLst/>
                  <a:ahLst/>
                  <a:cxnLst>
                    <a:cxn ang="0">
                      <a:pos x="239" y="91"/>
                    </a:cxn>
                    <a:cxn ang="0">
                      <a:pos x="239" y="209"/>
                    </a:cxn>
                    <a:cxn ang="0">
                      <a:pos x="0" y="118"/>
                    </a:cxn>
                    <a:cxn ang="0">
                      <a:pos x="0" y="0"/>
                    </a:cxn>
                    <a:cxn ang="0">
                      <a:pos x="239" y="91"/>
                    </a:cxn>
                  </a:cxnLst>
                  <a:rect l="0" t="0" r="r" b="b"/>
                  <a:pathLst>
                    <a:path w="239" h="209">
                      <a:moveTo>
                        <a:pt x="239" y="91"/>
                      </a:moveTo>
                      <a:lnTo>
                        <a:pt x="239" y="209"/>
                      </a:lnTo>
                      <a:lnTo>
                        <a:pt x="0" y="118"/>
                      </a:lnTo>
                      <a:lnTo>
                        <a:pt x="0" y="0"/>
                      </a:lnTo>
                      <a:lnTo>
                        <a:pt x="239" y="91"/>
                      </a:lnTo>
                      <a:close/>
                    </a:path>
                  </a:pathLst>
                </a:custGeom>
                <a:solidFill>
                  <a:srgbClr val="600000"/>
                </a:solidFill>
                <a:ln w="9525">
                  <a:noFill/>
                  <a:round/>
                  <a:headEnd/>
                  <a:tailEnd/>
                </a:ln>
              </p:spPr>
              <p:txBody>
                <a:bodyPr/>
                <a:lstStyle/>
                <a:p>
                  <a:endParaRPr lang="el-GR"/>
                </a:p>
              </p:txBody>
            </p:sp>
            <p:sp>
              <p:nvSpPr>
                <p:cNvPr id="542776" name="Freeform 56"/>
                <p:cNvSpPr>
                  <a:spLocks/>
                </p:cNvSpPr>
                <p:nvPr/>
              </p:nvSpPr>
              <p:spPr bwMode="auto">
                <a:xfrm>
                  <a:off x="2226" y="1268"/>
                  <a:ext cx="239" cy="206"/>
                </a:xfrm>
                <a:custGeom>
                  <a:avLst/>
                  <a:gdLst/>
                  <a:ahLst/>
                  <a:cxnLst>
                    <a:cxn ang="0">
                      <a:pos x="239" y="90"/>
                    </a:cxn>
                    <a:cxn ang="0">
                      <a:pos x="239" y="206"/>
                    </a:cxn>
                    <a:cxn ang="0">
                      <a:pos x="0" y="115"/>
                    </a:cxn>
                    <a:cxn ang="0">
                      <a:pos x="0" y="0"/>
                    </a:cxn>
                    <a:cxn ang="0">
                      <a:pos x="239" y="90"/>
                    </a:cxn>
                  </a:cxnLst>
                  <a:rect l="0" t="0" r="r" b="b"/>
                  <a:pathLst>
                    <a:path w="239" h="206">
                      <a:moveTo>
                        <a:pt x="239" y="90"/>
                      </a:moveTo>
                      <a:lnTo>
                        <a:pt x="239" y="206"/>
                      </a:lnTo>
                      <a:lnTo>
                        <a:pt x="0" y="115"/>
                      </a:lnTo>
                      <a:lnTo>
                        <a:pt x="0" y="0"/>
                      </a:lnTo>
                      <a:lnTo>
                        <a:pt x="239" y="90"/>
                      </a:lnTo>
                      <a:close/>
                    </a:path>
                  </a:pathLst>
                </a:custGeom>
                <a:solidFill>
                  <a:srgbClr val="400000"/>
                </a:solidFill>
                <a:ln w="9525">
                  <a:noFill/>
                  <a:round/>
                  <a:headEnd/>
                  <a:tailEnd/>
                </a:ln>
              </p:spPr>
              <p:txBody>
                <a:bodyPr/>
                <a:lstStyle/>
                <a:p>
                  <a:endParaRPr lang="el-GR"/>
                </a:p>
              </p:txBody>
            </p:sp>
            <p:sp>
              <p:nvSpPr>
                <p:cNvPr id="542777" name="Freeform 57"/>
                <p:cNvSpPr>
                  <a:spLocks/>
                </p:cNvSpPr>
                <p:nvPr/>
              </p:nvSpPr>
              <p:spPr bwMode="auto">
                <a:xfrm>
                  <a:off x="2096" y="1223"/>
                  <a:ext cx="118" cy="156"/>
                </a:xfrm>
                <a:custGeom>
                  <a:avLst/>
                  <a:gdLst/>
                  <a:ahLst/>
                  <a:cxnLst>
                    <a:cxn ang="0">
                      <a:pos x="118" y="42"/>
                    </a:cxn>
                    <a:cxn ang="0">
                      <a:pos x="118" y="156"/>
                    </a:cxn>
                    <a:cxn ang="0">
                      <a:pos x="0" y="111"/>
                    </a:cxn>
                    <a:cxn ang="0">
                      <a:pos x="0" y="0"/>
                    </a:cxn>
                    <a:cxn ang="0">
                      <a:pos x="118" y="42"/>
                    </a:cxn>
                  </a:cxnLst>
                  <a:rect l="0" t="0" r="r" b="b"/>
                  <a:pathLst>
                    <a:path w="118" h="156">
                      <a:moveTo>
                        <a:pt x="118" y="42"/>
                      </a:moveTo>
                      <a:lnTo>
                        <a:pt x="118" y="156"/>
                      </a:lnTo>
                      <a:lnTo>
                        <a:pt x="0" y="111"/>
                      </a:lnTo>
                      <a:lnTo>
                        <a:pt x="0" y="0"/>
                      </a:lnTo>
                      <a:lnTo>
                        <a:pt x="118" y="42"/>
                      </a:lnTo>
                      <a:close/>
                    </a:path>
                  </a:pathLst>
                </a:custGeom>
                <a:solidFill>
                  <a:srgbClr val="800000"/>
                </a:solidFill>
                <a:ln w="9525">
                  <a:noFill/>
                  <a:round/>
                  <a:headEnd/>
                  <a:tailEnd/>
                </a:ln>
              </p:spPr>
              <p:txBody>
                <a:bodyPr/>
                <a:lstStyle/>
                <a:p>
                  <a:endParaRPr lang="el-GR"/>
                </a:p>
              </p:txBody>
            </p:sp>
            <p:sp>
              <p:nvSpPr>
                <p:cNvPr id="542778" name="Freeform 58"/>
                <p:cNvSpPr>
                  <a:spLocks/>
                </p:cNvSpPr>
                <p:nvPr/>
              </p:nvSpPr>
              <p:spPr bwMode="auto">
                <a:xfrm>
                  <a:off x="2984" y="1862"/>
                  <a:ext cx="78" cy="159"/>
                </a:xfrm>
                <a:custGeom>
                  <a:avLst/>
                  <a:gdLst/>
                  <a:ahLst/>
                  <a:cxnLst>
                    <a:cxn ang="0">
                      <a:pos x="78" y="30"/>
                    </a:cxn>
                    <a:cxn ang="0">
                      <a:pos x="78" y="159"/>
                    </a:cxn>
                    <a:cxn ang="0">
                      <a:pos x="0" y="124"/>
                    </a:cxn>
                    <a:cxn ang="0">
                      <a:pos x="0" y="0"/>
                    </a:cxn>
                    <a:cxn ang="0">
                      <a:pos x="78" y="30"/>
                    </a:cxn>
                  </a:cxnLst>
                  <a:rect l="0" t="0" r="r" b="b"/>
                  <a:pathLst>
                    <a:path w="78" h="159">
                      <a:moveTo>
                        <a:pt x="78" y="30"/>
                      </a:moveTo>
                      <a:lnTo>
                        <a:pt x="78" y="159"/>
                      </a:lnTo>
                      <a:lnTo>
                        <a:pt x="0" y="124"/>
                      </a:lnTo>
                      <a:lnTo>
                        <a:pt x="0" y="0"/>
                      </a:lnTo>
                      <a:lnTo>
                        <a:pt x="78" y="30"/>
                      </a:lnTo>
                      <a:close/>
                    </a:path>
                  </a:pathLst>
                </a:custGeom>
                <a:solidFill>
                  <a:srgbClr val="800000"/>
                </a:solidFill>
                <a:ln w="9525">
                  <a:noFill/>
                  <a:round/>
                  <a:headEnd/>
                  <a:tailEnd/>
                </a:ln>
              </p:spPr>
              <p:txBody>
                <a:bodyPr/>
                <a:lstStyle/>
                <a:p>
                  <a:endParaRPr lang="el-GR"/>
                </a:p>
              </p:txBody>
            </p:sp>
            <p:sp>
              <p:nvSpPr>
                <p:cNvPr id="542779" name="Freeform 59"/>
                <p:cNvSpPr>
                  <a:spLocks/>
                </p:cNvSpPr>
                <p:nvPr/>
              </p:nvSpPr>
              <p:spPr bwMode="auto">
                <a:xfrm>
                  <a:off x="2728" y="1750"/>
                  <a:ext cx="240" cy="227"/>
                </a:xfrm>
                <a:custGeom>
                  <a:avLst/>
                  <a:gdLst/>
                  <a:ahLst/>
                  <a:cxnLst>
                    <a:cxn ang="0">
                      <a:pos x="240" y="101"/>
                    </a:cxn>
                    <a:cxn ang="0">
                      <a:pos x="240" y="227"/>
                    </a:cxn>
                    <a:cxn ang="0">
                      <a:pos x="0" y="122"/>
                    </a:cxn>
                    <a:cxn ang="0">
                      <a:pos x="0" y="0"/>
                    </a:cxn>
                    <a:cxn ang="0">
                      <a:pos x="240" y="101"/>
                    </a:cxn>
                  </a:cxnLst>
                  <a:rect l="0" t="0" r="r" b="b"/>
                  <a:pathLst>
                    <a:path w="240" h="227">
                      <a:moveTo>
                        <a:pt x="240" y="101"/>
                      </a:moveTo>
                      <a:lnTo>
                        <a:pt x="240" y="227"/>
                      </a:lnTo>
                      <a:lnTo>
                        <a:pt x="0" y="122"/>
                      </a:lnTo>
                      <a:lnTo>
                        <a:pt x="0" y="0"/>
                      </a:lnTo>
                      <a:lnTo>
                        <a:pt x="240" y="101"/>
                      </a:lnTo>
                      <a:close/>
                    </a:path>
                  </a:pathLst>
                </a:custGeom>
                <a:solidFill>
                  <a:srgbClr val="600000"/>
                </a:solidFill>
                <a:ln w="9525">
                  <a:noFill/>
                  <a:round/>
                  <a:headEnd/>
                  <a:tailEnd/>
                </a:ln>
              </p:spPr>
              <p:txBody>
                <a:bodyPr/>
                <a:lstStyle/>
                <a:p>
                  <a:endParaRPr lang="el-GR"/>
                </a:p>
              </p:txBody>
            </p:sp>
            <p:sp>
              <p:nvSpPr>
                <p:cNvPr id="542780" name="Freeform 60"/>
                <p:cNvSpPr>
                  <a:spLocks/>
                </p:cNvSpPr>
                <p:nvPr/>
              </p:nvSpPr>
              <p:spPr bwMode="auto">
                <a:xfrm>
                  <a:off x="2477" y="1642"/>
                  <a:ext cx="239" cy="223"/>
                </a:xfrm>
                <a:custGeom>
                  <a:avLst/>
                  <a:gdLst/>
                  <a:ahLst/>
                  <a:cxnLst>
                    <a:cxn ang="0">
                      <a:pos x="239" y="106"/>
                    </a:cxn>
                    <a:cxn ang="0">
                      <a:pos x="239" y="223"/>
                    </a:cxn>
                    <a:cxn ang="0">
                      <a:pos x="0" y="117"/>
                    </a:cxn>
                    <a:cxn ang="0">
                      <a:pos x="0" y="0"/>
                    </a:cxn>
                    <a:cxn ang="0">
                      <a:pos x="239" y="106"/>
                    </a:cxn>
                  </a:cxnLst>
                  <a:rect l="0" t="0" r="r" b="b"/>
                  <a:pathLst>
                    <a:path w="239" h="223">
                      <a:moveTo>
                        <a:pt x="239" y="106"/>
                      </a:moveTo>
                      <a:lnTo>
                        <a:pt x="239" y="223"/>
                      </a:lnTo>
                      <a:lnTo>
                        <a:pt x="0" y="117"/>
                      </a:lnTo>
                      <a:lnTo>
                        <a:pt x="0" y="0"/>
                      </a:lnTo>
                      <a:lnTo>
                        <a:pt x="239" y="106"/>
                      </a:lnTo>
                      <a:close/>
                    </a:path>
                  </a:pathLst>
                </a:custGeom>
                <a:solidFill>
                  <a:srgbClr val="800000"/>
                </a:solidFill>
                <a:ln w="9525">
                  <a:noFill/>
                  <a:round/>
                  <a:headEnd/>
                  <a:tailEnd/>
                </a:ln>
              </p:spPr>
              <p:txBody>
                <a:bodyPr/>
                <a:lstStyle/>
                <a:p>
                  <a:endParaRPr lang="el-GR"/>
                </a:p>
              </p:txBody>
            </p:sp>
            <p:sp>
              <p:nvSpPr>
                <p:cNvPr id="542781" name="Freeform 61"/>
                <p:cNvSpPr>
                  <a:spLocks/>
                </p:cNvSpPr>
                <p:nvPr/>
              </p:nvSpPr>
              <p:spPr bwMode="auto">
                <a:xfrm>
                  <a:off x="2226" y="1538"/>
                  <a:ext cx="239" cy="219"/>
                </a:xfrm>
                <a:custGeom>
                  <a:avLst/>
                  <a:gdLst/>
                  <a:ahLst/>
                  <a:cxnLst>
                    <a:cxn ang="0">
                      <a:pos x="239" y="104"/>
                    </a:cxn>
                    <a:cxn ang="0">
                      <a:pos x="239" y="219"/>
                    </a:cxn>
                    <a:cxn ang="0">
                      <a:pos x="0" y="117"/>
                    </a:cxn>
                    <a:cxn ang="0">
                      <a:pos x="0" y="0"/>
                    </a:cxn>
                    <a:cxn ang="0">
                      <a:pos x="239" y="104"/>
                    </a:cxn>
                  </a:cxnLst>
                  <a:rect l="0" t="0" r="r" b="b"/>
                  <a:pathLst>
                    <a:path w="239" h="219">
                      <a:moveTo>
                        <a:pt x="239" y="104"/>
                      </a:moveTo>
                      <a:lnTo>
                        <a:pt x="239" y="219"/>
                      </a:lnTo>
                      <a:lnTo>
                        <a:pt x="0" y="117"/>
                      </a:lnTo>
                      <a:lnTo>
                        <a:pt x="0" y="0"/>
                      </a:lnTo>
                      <a:lnTo>
                        <a:pt x="239" y="104"/>
                      </a:lnTo>
                      <a:close/>
                    </a:path>
                  </a:pathLst>
                </a:custGeom>
                <a:solidFill>
                  <a:srgbClr val="600000"/>
                </a:solidFill>
                <a:ln w="9525">
                  <a:noFill/>
                  <a:round/>
                  <a:headEnd/>
                  <a:tailEnd/>
                </a:ln>
              </p:spPr>
              <p:txBody>
                <a:bodyPr/>
                <a:lstStyle/>
                <a:p>
                  <a:endParaRPr lang="el-GR"/>
                </a:p>
              </p:txBody>
            </p:sp>
            <p:sp>
              <p:nvSpPr>
                <p:cNvPr id="542782" name="Freeform 62"/>
                <p:cNvSpPr>
                  <a:spLocks/>
                </p:cNvSpPr>
                <p:nvPr/>
              </p:nvSpPr>
              <p:spPr bwMode="auto">
                <a:xfrm>
                  <a:off x="2096" y="1486"/>
                  <a:ext cx="118" cy="163"/>
                </a:xfrm>
                <a:custGeom>
                  <a:avLst/>
                  <a:gdLst/>
                  <a:ahLst/>
                  <a:cxnLst>
                    <a:cxn ang="0">
                      <a:pos x="118" y="47"/>
                    </a:cxn>
                    <a:cxn ang="0">
                      <a:pos x="118" y="163"/>
                    </a:cxn>
                    <a:cxn ang="0">
                      <a:pos x="0" y="111"/>
                    </a:cxn>
                    <a:cxn ang="0">
                      <a:pos x="0" y="0"/>
                    </a:cxn>
                    <a:cxn ang="0">
                      <a:pos x="118" y="47"/>
                    </a:cxn>
                  </a:cxnLst>
                  <a:rect l="0" t="0" r="r" b="b"/>
                  <a:pathLst>
                    <a:path w="118" h="163">
                      <a:moveTo>
                        <a:pt x="118" y="47"/>
                      </a:moveTo>
                      <a:lnTo>
                        <a:pt x="118" y="163"/>
                      </a:lnTo>
                      <a:lnTo>
                        <a:pt x="0" y="111"/>
                      </a:lnTo>
                      <a:lnTo>
                        <a:pt x="0" y="0"/>
                      </a:lnTo>
                      <a:lnTo>
                        <a:pt x="118" y="47"/>
                      </a:lnTo>
                      <a:close/>
                    </a:path>
                  </a:pathLst>
                </a:custGeom>
                <a:solidFill>
                  <a:srgbClr val="800000"/>
                </a:solidFill>
                <a:ln w="9525">
                  <a:noFill/>
                  <a:round/>
                  <a:headEnd/>
                  <a:tailEnd/>
                </a:ln>
              </p:spPr>
              <p:txBody>
                <a:bodyPr/>
                <a:lstStyle/>
                <a:p>
                  <a:endParaRPr lang="el-GR"/>
                </a:p>
              </p:txBody>
            </p:sp>
            <p:sp>
              <p:nvSpPr>
                <p:cNvPr id="542783" name="Freeform 63"/>
                <p:cNvSpPr>
                  <a:spLocks/>
                </p:cNvSpPr>
                <p:nvPr/>
              </p:nvSpPr>
              <p:spPr bwMode="auto">
                <a:xfrm>
                  <a:off x="2984" y="2162"/>
                  <a:ext cx="75" cy="164"/>
                </a:xfrm>
                <a:custGeom>
                  <a:avLst/>
                  <a:gdLst/>
                  <a:ahLst/>
                  <a:cxnLst>
                    <a:cxn ang="0">
                      <a:pos x="75" y="39"/>
                    </a:cxn>
                    <a:cxn ang="0">
                      <a:pos x="75" y="164"/>
                    </a:cxn>
                    <a:cxn ang="0">
                      <a:pos x="0" y="129"/>
                    </a:cxn>
                    <a:cxn ang="0">
                      <a:pos x="0" y="0"/>
                    </a:cxn>
                    <a:cxn ang="0">
                      <a:pos x="75" y="39"/>
                    </a:cxn>
                  </a:cxnLst>
                  <a:rect l="0" t="0" r="r" b="b"/>
                  <a:pathLst>
                    <a:path w="75" h="164">
                      <a:moveTo>
                        <a:pt x="75" y="39"/>
                      </a:moveTo>
                      <a:lnTo>
                        <a:pt x="75" y="164"/>
                      </a:lnTo>
                      <a:lnTo>
                        <a:pt x="0" y="129"/>
                      </a:lnTo>
                      <a:lnTo>
                        <a:pt x="0" y="0"/>
                      </a:lnTo>
                      <a:lnTo>
                        <a:pt x="75" y="39"/>
                      </a:lnTo>
                      <a:close/>
                    </a:path>
                  </a:pathLst>
                </a:custGeom>
                <a:solidFill>
                  <a:srgbClr val="800000"/>
                </a:solidFill>
                <a:ln w="9525">
                  <a:noFill/>
                  <a:round/>
                  <a:headEnd/>
                  <a:tailEnd/>
                </a:ln>
              </p:spPr>
              <p:txBody>
                <a:bodyPr/>
                <a:lstStyle/>
                <a:p>
                  <a:endParaRPr lang="el-GR"/>
                </a:p>
              </p:txBody>
            </p:sp>
            <p:sp>
              <p:nvSpPr>
                <p:cNvPr id="542784" name="Freeform 64"/>
                <p:cNvSpPr>
                  <a:spLocks/>
                </p:cNvSpPr>
                <p:nvPr/>
              </p:nvSpPr>
              <p:spPr bwMode="auto">
                <a:xfrm>
                  <a:off x="2728" y="2045"/>
                  <a:ext cx="240" cy="236"/>
                </a:xfrm>
                <a:custGeom>
                  <a:avLst/>
                  <a:gdLst/>
                  <a:ahLst/>
                  <a:cxnLst>
                    <a:cxn ang="0">
                      <a:pos x="240" y="111"/>
                    </a:cxn>
                    <a:cxn ang="0">
                      <a:pos x="240" y="236"/>
                    </a:cxn>
                    <a:cxn ang="0">
                      <a:pos x="0" y="121"/>
                    </a:cxn>
                    <a:cxn ang="0">
                      <a:pos x="0" y="0"/>
                    </a:cxn>
                    <a:cxn ang="0">
                      <a:pos x="240" y="111"/>
                    </a:cxn>
                  </a:cxnLst>
                  <a:rect l="0" t="0" r="r" b="b"/>
                  <a:pathLst>
                    <a:path w="240" h="236">
                      <a:moveTo>
                        <a:pt x="240" y="111"/>
                      </a:moveTo>
                      <a:lnTo>
                        <a:pt x="240" y="236"/>
                      </a:lnTo>
                      <a:lnTo>
                        <a:pt x="0" y="121"/>
                      </a:lnTo>
                      <a:lnTo>
                        <a:pt x="0" y="0"/>
                      </a:lnTo>
                      <a:lnTo>
                        <a:pt x="240" y="111"/>
                      </a:lnTo>
                      <a:close/>
                    </a:path>
                  </a:pathLst>
                </a:custGeom>
                <a:solidFill>
                  <a:srgbClr val="800000"/>
                </a:solidFill>
                <a:ln w="9525">
                  <a:noFill/>
                  <a:round/>
                  <a:headEnd/>
                  <a:tailEnd/>
                </a:ln>
              </p:spPr>
              <p:txBody>
                <a:bodyPr/>
                <a:lstStyle/>
                <a:p>
                  <a:endParaRPr lang="el-GR"/>
                </a:p>
              </p:txBody>
            </p:sp>
            <p:sp>
              <p:nvSpPr>
                <p:cNvPr id="542785" name="Freeform 65"/>
                <p:cNvSpPr>
                  <a:spLocks/>
                </p:cNvSpPr>
                <p:nvPr/>
              </p:nvSpPr>
              <p:spPr bwMode="auto">
                <a:xfrm>
                  <a:off x="2477" y="1928"/>
                  <a:ext cx="239" cy="231"/>
                </a:xfrm>
                <a:custGeom>
                  <a:avLst/>
                  <a:gdLst/>
                  <a:ahLst/>
                  <a:cxnLst>
                    <a:cxn ang="0">
                      <a:pos x="239" y="114"/>
                    </a:cxn>
                    <a:cxn ang="0">
                      <a:pos x="239" y="231"/>
                    </a:cxn>
                    <a:cxn ang="0">
                      <a:pos x="0" y="117"/>
                    </a:cxn>
                    <a:cxn ang="0">
                      <a:pos x="0" y="0"/>
                    </a:cxn>
                    <a:cxn ang="0">
                      <a:pos x="239" y="114"/>
                    </a:cxn>
                  </a:cxnLst>
                  <a:rect l="0" t="0" r="r" b="b"/>
                  <a:pathLst>
                    <a:path w="239" h="231">
                      <a:moveTo>
                        <a:pt x="239" y="114"/>
                      </a:moveTo>
                      <a:lnTo>
                        <a:pt x="239" y="231"/>
                      </a:lnTo>
                      <a:lnTo>
                        <a:pt x="0" y="117"/>
                      </a:lnTo>
                      <a:lnTo>
                        <a:pt x="0" y="0"/>
                      </a:lnTo>
                      <a:lnTo>
                        <a:pt x="239" y="114"/>
                      </a:lnTo>
                      <a:close/>
                    </a:path>
                  </a:pathLst>
                </a:custGeom>
                <a:solidFill>
                  <a:srgbClr val="800000"/>
                </a:solidFill>
                <a:ln w="9525">
                  <a:noFill/>
                  <a:round/>
                  <a:headEnd/>
                  <a:tailEnd/>
                </a:ln>
              </p:spPr>
              <p:txBody>
                <a:bodyPr/>
                <a:lstStyle/>
                <a:p>
                  <a:endParaRPr lang="el-GR"/>
                </a:p>
              </p:txBody>
            </p:sp>
            <p:sp>
              <p:nvSpPr>
                <p:cNvPr id="542786" name="Freeform 66"/>
                <p:cNvSpPr>
                  <a:spLocks/>
                </p:cNvSpPr>
                <p:nvPr/>
              </p:nvSpPr>
              <p:spPr bwMode="auto">
                <a:xfrm>
                  <a:off x="2226" y="1807"/>
                  <a:ext cx="239" cy="232"/>
                </a:xfrm>
                <a:custGeom>
                  <a:avLst/>
                  <a:gdLst/>
                  <a:ahLst/>
                  <a:cxnLst>
                    <a:cxn ang="0">
                      <a:pos x="239" y="115"/>
                    </a:cxn>
                    <a:cxn ang="0">
                      <a:pos x="239" y="232"/>
                    </a:cxn>
                    <a:cxn ang="0">
                      <a:pos x="0" y="117"/>
                    </a:cxn>
                    <a:cxn ang="0">
                      <a:pos x="0" y="0"/>
                    </a:cxn>
                    <a:cxn ang="0">
                      <a:pos x="239" y="115"/>
                    </a:cxn>
                  </a:cxnLst>
                  <a:rect l="0" t="0" r="r" b="b"/>
                  <a:pathLst>
                    <a:path w="239" h="232">
                      <a:moveTo>
                        <a:pt x="239" y="115"/>
                      </a:moveTo>
                      <a:lnTo>
                        <a:pt x="239" y="232"/>
                      </a:lnTo>
                      <a:lnTo>
                        <a:pt x="0" y="117"/>
                      </a:lnTo>
                      <a:lnTo>
                        <a:pt x="0" y="0"/>
                      </a:lnTo>
                      <a:lnTo>
                        <a:pt x="239" y="115"/>
                      </a:lnTo>
                      <a:close/>
                    </a:path>
                  </a:pathLst>
                </a:custGeom>
                <a:solidFill>
                  <a:srgbClr val="800000"/>
                </a:solidFill>
                <a:ln w="9525">
                  <a:noFill/>
                  <a:round/>
                  <a:headEnd/>
                  <a:tailEnd/>
                </a:ln>
              </p:spPr>
              <p:txBody>
                <a:bodyPr/>
                <a:lstStyle/>
                <a:p>
                  <a:endParaRPr lang="el-GR"/>
                </a:p>
              </p:txBody>
            </p:sp>
            <p:sp>
              <p:nvSpPr>
                <p:cNvPr id="542787" name="Freeform 67"/>
                <p:cNvSpPr>
                  <a:spLocks/>
                </p:cNvSpPr>
                <p:nvPr/>
              </p:nvSpPr>
              <p:spPr bwMode="auto">
                <a:xfrm>
                  <a:off x="2096" y="1750"/>
                  <a:ext cx="118" cy="168"/>
                </a:xfrm>
                <a:custGeom>
                  <a:avLst/>
                  <a:gdLst/>
                  <a:ahLst/>
                  <a:cxnLst>
                    <a:cxn ang="0">
                      <a:pos x="118" y="52"/>
                    </a:cxn>
                    <a:cxn ang="0">
                      <a:pos x="118" y="168"/>
                    </a:cxn>
                    <a:cxn ang="0">
                      <a:pos x="0" y="107"/>
                    </a:cxn>
                    <a:cxn ang="0">
                      <a:pos x="0" y="0"/>
                    </a:cxn>
                    <a:cxn ang="0">
                      <a:pos x="118" y="52"/>
                    </a:cxn>
                  </a:cxnLst>
                  <a:rect l="0" t="0" r="r" b="b"/>
                  <a:pathLst>
                    <a:path w="118" h="168">
                      <a:moveTo>
                        <a:pt x="118" y="52"/>
                      </a:moveTo>
                      <a:lnTo>
                        <a:pt x="118" y="168"/>
                      </a:lnTo>
                      <a:lnTo>
                        <a:pt x="0" y="107"/>
                      </a:lnTo>
                      <a:lnTo>
                        <a:pt x="0" y="0"/>
                      </a:lnTo>
                      <a:lnTo>
                        <a:pt x="118" y="52"/>
                      </a:lnTo>
                      <a:close/>
                    </a:path>
                  </a:pathLst>
                </a:custGeom>
                <a:solidFill>
                  <a:srgbClr val="400000"/>
                </a:solidFill>
                <a:ln w="9525">
                  <a:noFill/>
                  <a:round/>
                  <a:headEnd/>
                  <a:tailEnd/>
                </a:ln>
              </p:spPr>
              <p:txBody>
                <a:bodyPr/>
                <a:lstStyle/>
                <a:p>
                  <a:endParaRPr lang="el-GR"/>
                </a:p>
              </p:txBody>
            </p:sp>
            <p:sp>
              <p:nvSpPr>
                <p:cNvPr id="542788" name="Freeform 68"/>
                <p:cNvSpPr>
                  <a:spLocks/>
                </p:cNvSpPr>
                <p:nvPr/>
              </p:nvSpPr>
              <p:spPr bwMode="auto">
                <a:xfrm>
                  <a:off x="2984" y="2472"/>
                  <a:ext cx="78" cy="166"/>
                </a:xfrm>
                <a:custGeom>
                  <a:avLst/>
                  <a:gdLst/>
                  <a:ahLst/>
                  <a:cxnLst>
                    <a:cxn ang="0">
                      <a:pos x="78" y="43"/>
                    </a:cxn>
                    <a:cxn ang="0">
                      <a:pos x="78" y="166"/>
                    </a:cxn>
                    <a:cxn ang="0">
                      <a:pos x="0" y="123"/>
                    </a:cxn>
                    <a:cxn ang="0">
                      <a:pos x="0" y="0"/>
                    </a:cxn>
                    <a:cxn ang="0">
                      <a:pos x="78" y="43"/>
                    </a:cxn>
                  </a:cxnLst>
                  <a:rect l="0" t="0" r="r" b="b"/>
                  <a:pathLst>
                    <a:path w="78" h="166">
                      <a:moveTo>
                        <a:pt x="78" y="43"/>
                      </a:moveTo>
                      <a:lnTo>
                        <a:pt x="78" y="166"/>
                      </a:lnTo>
                      <a:lnTo>
                        <a:pt x="0" y="123"/>
                      </a:lnTo>
                      <a:lnTo>
                        <a:pt x="0" y="0"/>
                      </a:lnTo>
                      <a:lnTo>
                        <a:pt x="78" y="43"/>
                      </a:lnTo>
                      <a:close/>
                    </a:path>
                  </a:pathLst>
                </a:custGeom>
                <a:solidFill>
                  <a:srgbClr val="800000"/>
                </a:solidFill>
                <a:ln w="9525">
                  <a:noFill/>
                  <a:round/>
                  <a:headEnd/>
                  <a:tailEnd/>
                </a:ln>
              </p:spPr>
              <p:txBody>
                <a:bodyPr/>
                <a:lstStyle/>
                <a:p>
                  <a:endParaRPr lang="el-GR"/>
                </a:p>
              </p:txBody>
            </p:sp>
            <p:sp>
              <p:nvSpPr>
                <p:cNvPr id="542789" name="Freeform 69"/>
                <p:cNvSpPr>
                  <a:spLocks/>
                </p:cNvSpPr>
                <p:nvPr/>
              </p:nvSpPr>
              <p:spPr bwMode="auto">
                <a:xfrm>
                  <a:off x="2728" y="2338"/>
                  <a:ext cx="240" cy="245"/>
                </a:xfrm>
                <a:custGeom>
                  <a:avLst/>
                  <a:gdLst/>
                  <a:ahLst/>
                  <a:cxnLst>
                    <a:cxn ang="0">
                      <a:pos x="240" y="121"/>
                    </a:cxn>
                    <a:cxn ang="0">
                      <a:pos x="240" y="245"/>
                    </a:cxn>
                    <a:cxn ang="0">
                      <a:pos x="0" y="124"/>
                    </a:cxn>
                    <a:cxn ang="0">
                      <a:pos x="0" y="0"/>
                    </a:cxn>
                    <a:cxn ang="0">
                      <a:pos x="240" y="121"/>
                    </a:cxn>
                  </a:cxnLst>
                  <a:rect l="0" t="0" r="r" b="b"/>
                  <a:pathLst>
                    <a:path w="240" h="245">
                      <a:moveTo>
                        <a:pt x="240" y="121"/>
                      </a:moveTo>
                      <a:lnTo>
                        <a:pt x="240" y="245"/>
                      </a:lnTo>
                      <a:lnTo>
                        <a:pt x="0" y="124"/>
                      </a:lnTo>
                      <a:lnTo>
                        <a:pt x="0" y="0"/>
                      </a:lnTo>
                      <a:lnTo>
                        <a:pt x="240" y="121"/>
                      </a:lnTo>
                      <a:close/>
                    </a:path>
                  </a:pathLst>
                </a:custGeom>
                <a:solidFill>
                  <a:srgbClr val="800000"/>
                </a:solidFill>
                <a:ln w="9525">
                  <a:noFill/>
                  <a:round/>
                  <a:headEnd/>
                  <a:tailEnd/>
                </a:ln>
              </p:spPr>
              <p:txBody>
                <a:bodyPr/>
                <a:lstStyle/>
                <a:p>
                  <a:endParaRPr lang="el-GR"/>
                </a:p>
              </p:txBody>
            </p:sp>
            <p:sp>
              <p:nvSpPr>
                <p:cNvPr id="542790" name="Freeform 70"/>
                <p:cNvSpPr>
                  <a:spLocks/>
                </p:cNvSpPr>
                <p:nvPr/>
              </p:nvSpPr>
              <p:spPr bwMode="auto">
                <a:xfrm>
                  <a:off x="2477" y="2210"/>
                  <a:ext cx="239" cy="243"/>
                </a:xfrm>
                <a:custGeom>
                  <a:avLst/>
                  <a:gdLst/>
                  <a:ahLst/>
                  <a:cxnLst>
                    <a:cxn ang="0">
                      <a:pos x="239" y="126"/>
                    </a:cxn>
                    <a:cxn ang="0">
                      <a:pos x="239" y="243"/>
                    </a:cxn>
                    <a:cxn ang="0">
                      <a:pos x="0" y="117"/>
                    </a:cxn>
                    <a:cxn ang="0">
                      <a:pos x="0" y="0"/>
                    </a:cxn>
                    <a:cxn ang="0">
                      <a:pos x="239" y="126"/>
                    </a:cxn>
                  </a:cxnLst>
                  <a:rect l="0" t="0" r="r" b="b"/>
                  <a:pathLst>
                    <a:path w="239" h="243">
                      <a:moveTo>
                        <a:pt x="239" y="126"/>
                      </a:moveTo>
                      <a:lnTo>
                        <a:pt x="239" y="243"/>
                      </a:lnTo>
                      <a:lnTo>
                        <a:pt x="0" y="117"/>
                      </a:lnTo>
                      <a:lnTo>
                        <a:pt x="0" y="0"/>
                      </a:lnTo>
                      <a:lnTo>
                        <a:pt x="239" y="126"/>
                      </a:lnTo>
                      <a:close/>
                    </a:path>
                  </a:pathLst>
                </a:custGeom>
                <a:solidFill>
                  <a:srgbClr val="800000"/>
                </a:solidFill>
                <a:ln w="9525">
                  <a:noFill/>
                  <a:round/>
                  <a:headEnd/>
                  <a:tailEnd/>
                </a:ln>
              </p:spPr>
              <p:txBody>
                <a:bodyPr/>
                <a:lstStyle/>
                <a:p>
                  <a:endParaRPr lang="el-GR"/>
                </a:p>
              </p:txBody>
            </p:sp>
            <p:sp>
              <p:nvSpPr>
                <p:cNvPr id="542791" name="Freeform 71"/>
                <p:cNvSpPr>
                  <a:spLocks/>
                </p:cNvSpPr>
                <p:nvPr/>
              </p:nvSpPr>
              <p:spPr bwMode="auto">
                <a:xfrm>
                  <a:off x="2226" y="2079"/>
                  <a:ext cx="239" cy="241"/>
                </a:xfrm>
                <a:custGeom>
                  <a:avLst/>
                  <a:gdLst/>
                  <a:ahLst/>
                  <a:cxnLst>
                    <a:cxn ang="0">
                      <a:pos x="239" y="124"/>
                    </a:cxn>
                    <a:cxn ang="0">
                      <a:pos x="239" y="241"/>
                    </a:cxn>
                    <a:cxn ang="0">
                      <a:pos x="0" y="117"/>
                    </a:cxn>
                    <a:cxn ang="0">
                      <a:pos x="0" y="0"/>
                    </a:cxn>
                    <a:cxn ang="0">
                      <a:pos x="239" y="124"/>
                    </a:cxn>
                  </a:cxnLst>
                  <a:rect l="0" t="0" r="r" b="b"/>
                  <a:pathLst>
                    <a:path w="239" h="241">
                      <a:moveTo>
                        <a:pt x="239" y="124"/>
                      </a:moveTo>
                      <a:lnTo>
                        <a:pt x="239" y="241"/>
                      </a:lnTo>
                      <a:lnTo>
                        <a:pt x="0" y="117"/>
                      </a:lnTo>
                      <a:lnTo>
                        <a:pt x="0" y="0"/>
                      </a:lnTo>
                      <a:lnTo>
                        <a:pt x="239" y="124"/>
                      </a:lnTo>
                      <a:close/>
                    </a:path>
                  </a:pathLst>
                </a:custGeom>
                <a:solidFill>
                  <a:srgbClr val="800000"/>
                </a:solidFill>
                <a:ln w="9525">
                  <a:noFill/>
                  <a:round/>
                  <a:headEnd/>
                  <a:tailEnd/>
                </a:ln>
              </p:spPr>
              <p:txBody>
                <a:bodyPr/>
                <a:lstStyle/>
                <a:p>
                  <a:endParaRPr lang="el-GR"/>
                </a:p>
              </p:txBody>
            </p:sp>
            <p:sp>
              <p:nvSpPr>
                <p:cNvPr id="542792" name="Freeform 72"/>
                <p:cNvSpPr>
                  <a:spLocks/>
                </p:cNvSpPr>
                <p:nvPr/>
              </p:nvSpPr>
              <p:spPr bwMode="auto">
                <a:xfrm>
                  <a:off x="2096" y="2015"/>
                  <a:ext cx="118" cy="173"/>
                </a:xfrm>
                <a:custGeom>
                  <a:avLst/>
                  <a:gdLst/>
                  <a:ahLst/>
                  <a:cxnLst>
                    <a:cxn ang="0">
                      <a:pos x="118" y="58"/>
                    </a:cxn>
                    <a:cxn ang="0">
                      <a:pos x="118" y="173"/>
                    </a:cxn>
                    <a:cxn ang="0">
                      <a:pos x="0" y="110"/>
                    </a:cxn>
                    <a:cxn ang="0">
                      <a:pos x="0" y="0"/>
                    </a:cxn>
                    <a:cxn ang="0">
                      <a:pos x="118" y="58"/>
                    </a:cxn>
                  </a:cxnLst>
                  <a:rect l="0" t="0" r="r" b="b"/>
                  <a:pathLst>
                    <a:path w="118" h="173">
                      <a:moveTo>
                        <a:pt x="118" y="58"/>
                      </a:moveTo>
                      <a:lnTo>
                        <a:pt x="118" y="173"/>
                      </a:lnTo>
                      <a:lnTo>
                        <a:pt x="0" y="110"/>
                      </a:lnTo>
                      <a:lnTo>
                        <a:pt x="0" y="0"/>
                      </a:lnTo>
                      <a:lnTo>
                        <a:pt x="118" y="58"/>
                      </a:lnTo>
                      <a:close/>
                    </a:path>
                  </a:pathLst>
                </a:custGeom>
                <a:solidFill>
                  <a:srgbClr val="600000"/>
                </a:solidFill>
                <a:ln w="9525">
                  <a:noFill/>
                  <a:round/>
                  <a:headEnd/>
                  <a:tailEnd/>
                </a:ln>
              </p:spPr>
              <p:txBody>
                <a:bodyPr/>
                <a:lstStyle/>
                <a:p>
                  <a:endParaRPr lang="el-GR"/>
                </a:p>
              </p:txBody>
            </p:sp>
            <p:sp>
              <p:nvSpPr>
                <p:cNvPr id="542793" name="Freeform 73"/>
                <p:cNvSpPr>
                  <a:spLocks/>
                </p:cNvSpPr>
                <p:nvPr/>
              </p:nvSpPr>
              <p:spPr bwMode="auto">
                <a:xfrm>
                  <a:off x="2981" y="2785"/>
                  <a:ext cx="78" cy="159"/>
                </a:xfrm>
                <a:custGeom>
                  <a:avLst/>
                  <a:gdLst/>
                  <a:ahLst/>
                  <a:cxnLst>
                    <a:cxn ang="0">
                      <a:pos x="78" y="34"/>
                    </a:cxn>
                    <a:cxn ang="0">
                      <a:pos x="78" y="159"/>
                    </a:cxn>
                    <a:cxn ang="0">
                      <a:pos x="0" y="110"/>
                    </a:cxn>
                    <a:cxn ang="0">
                      <a:pos x="0" y="0"/>
                    </a:cxn>
                    <a:cxn ang="0">
                      <a:pos x="78" y="34"/>
                    </a:cxn>
                  </a:cxnLst>
                  <a:rect l="0" t="0" r="r" b="b"/>
                  <a:pathLst>
                    <a:path w="78" h="159">
                      <a:moveTo>
                        <a:pt x="78" y="34"/>
                      </a:moveTo>
                      <a:lnTo>
                        <a:pt x="78" y="159"/>
                      </a:lnTo>
                      <a:lnTo>
                        <a:pt x="0" y="110"/>
                      </a:lnTo>
                      <a:lnTo>
                        <a:pt x="0" y="0"/>
                      </a:lnTo>
                      <a:lnTo>
                        <a:pt x="78" y="34"/>
                      </a:lnTo>
                      <a:close/>
                    </a:path>
                  </a:pathLst>
                </a:custGeom>
                <a:solidFill>
                  <a:srgbClr val="800000"/>
                </a:solidFill>
                <a:ln w="9525">
                  <a:noFill/>
                  <a:round/>
                  <a:headEnd/>
                  <a:tailEnd/>
                </a:ln>
              </p:spPr>
              <p:txBody>
                <a:bodyPr/>
                <a:lstStyle/>
                <a:p>
                  <a:endParaRPr lang="el-GR"/>
                </a:p>
              </p:txBody>
            </p:sp>
            <p:sp>
              <p:nvSpPr>
                <p:cNvPr id="542794" name="Freeform 74"/>
                <p:cNvSpPr>
                  <a:spLocks/>
                </p:cNvSpPr>
                <p:nvPr/>
              </p:nvSpPr>
              <p:spPr bwMode="auto">
                <a:xfrm>
                  <a:off x="2728" y="2633"/>
                  <a:ext cx="240" cy="262"/>
                </a:xfrm>
                <a:custGeom>
                  <a:avLst/>
                  <a:gdLst/>
                  <a:ahLst/>
                  <a:cxnLst>
                    <a:cxn ang="0">
                      <a:pos x="240" y="136"/>
                    </a:cxn>
                    <a:cxn ang="0">
                      <a:pos x="240" y="262"/>
                    </a:cxn>
                    <a:cxn ang="0">
                      <a:pos x="0" y="122"/>
                    </a:cxn>
                    <a:cxn ang="0">
                      <a:pos x="0" y="0"/>
                    </a:cxn>
                    <a:cxn ang="0">
                      <a:pos x="240" y="136"/>
                    </a:cxn>
                  </a:cxnLst>
                  <a:rect l="0" t="0" r="r" b="b"/>
                  <a:pathLst>
                    <a:path w="240" h="262">
                      <a:moveTo>
                        <a:pt x="240" y="136"/>
                      </a:moveTo>
                      <a:lnTo>
                        <a:pt x="240" y="262"/>
                      </a:lnTo>
                      <a:lnTo>
                        <a:pt x="0" y="122"/>
                      </a:lnTo>
                      <a:lnTo>
                        <a:pt x="0" y="0"/>
                      </a:lnTo>
                      <a:lnTo>
                        <a:pt x="240" y="136"/>
                      </a:lnTo>
                      <a:close/>
                    </a:path>
                  </a:pathLst>
                </a:custGeom>
                <a:solidFill>
                  <a:srgbClr val="800000"/>
                </a:solidFill>
                <a:ln w="9525">
                  <a:noFill/>
                  <a:round/>
                  <a:headEnd/>
                  <a:tailEnd/>
                </a:ln>
              </p:spPr>
              <p:txBody>
                <a:bodyPr/>
                <a:lstStyle/>
                <a:p>
                  <a:endParaRPr lang="el-GR"/>
                </a:p>
              </p:txBody>
            </p:sp>
            <p:sp>
              <p:nvSpPr>
                <p:cNvPr id="542795" name="Freeform 75"/>
                <p:cNvSpPr>
                  <a:spLocks/>
                </p:cNvSpPr>
                <p:nvPr/>
              </p:nvSpPr>
              <p:spPr bwMode="auto">
                <a:xfrm>
                  <a:off x="2477" y="2492"/>
                  <a:ext cx="239" cy="255"/>
                </a:xfrm>
                <a:custGeom>
                  <a:avLst/>
                  <a:gdLst/>
                  <a:ahLst/>
                  <a:cxnLst>
                    <a:cxn ang="0">
                      <a:pos x="239" y="136"/>
                    </a:cxn>
                    <a:cxn ang="0">
                      <a:pos x="239" y="255"/>
                    </a:cxn>
                    <a:cxn ang="0">
                      <a:pos x="0" y="116"/>
                    </a:cxn>
                    <a:cxn ang="0">
                      <a:pos x="0" y="0"/>
                    </a:cxn>
                    <a:cxn ang="0">
                      <a:pos x="239" y="136"/>
                    </a:cxn>
                  </a:cxnLst>
                  <a:rect l="0" t="0" r="r" b="b"/>
                  <a:pathLst>
                    <a:path w="239" h="255">
                      <a:moveTo>
                        <a:pt x="239" y="136"/>
                      </a:moveTo>
                      <a:lnTo>
                        <a:pt x="239" y="255"/>
                      </a:lnTo>
                      <a:lnTo>
                        <a:pt x="0" y="116"/>
                      </a:lnTo>
                      <a:lnTo>
                        <a:pt x="0" y="0"/>
                      </a:lnTo>
                      <a:lnTo>
                        <a:pt x="239" y="136"/>
                      </a:lnTo>
                      <a:close/>
                    </a:path>
                  </a:pathLst>
                </a:custGeom>
                <a:solidFill>
                  <a:srgbClr val="800000"/>
                </a:solidFill>
                <a:ln w="9525">
                  <a:noFill/>
                  <a:round/>
                  <a:headEnd/>
                  <a:tailEnd/>
                </a:ln>
              </p:spPr>
              <p:txBody>
                <a:bodyPr/>
                <a:lstStyle/>
                <a:p>
                  <a:endParaRPr lang="el-GR"/>
                </a:p>
              </p:txBody>
            </p:sp>
            <p:sp>
              <p:nvSpPr>
                <p:cNvPr id="542796" name="Freeform 76"/>
                <p:cNvSpPr>
                  <a:spLocks/>
                </p:cNvSpPr>
                <p:nvPr/>
              </p:nvSpPr>
              <p:spPr bwMode="auto">
                <a:xfrm>
                  <a:off x="2223" y="2346"/>
                  <a:ext cx="242" cy="256"/>
                </a:xfrm>
                <a:custGeom>
                  <a:avLst/>
                  <a:gdLst/>
                  <a:ahLst/>
                  <a:cxnLst>
                    <a:cxn ang="0">
                      <a:pos x="242" y="141"/>
                    </a:cxn>
                    <a:cxn ang="0">
                      <a:pos x="242" y="256"/>
                    </a:cxn>
                    <a:cxn ang="0">
                      <a:pos x="0" y="117"/>
                    </a:cxn>
                    <a:cxn ang="0">
                      <a:pos x="0" y="0"/>
                    </a:cxn>
                    <a:cxn ang="0">
                      <a:pos x="242" y="141"/>
                    </a:cxn>
                  </a:cxnLst>
                  <a:rect l="0" t="0" r="r" b="b"/>
                  <a:pathLst>
                    <a:path w="242" h="256">
                      <a:moveTo>
                        <a:pt x="242" y="141"/>
                      </a:moveTo>
                      <a:lnTo>
                        <a:pt x="242" y="256"/>
                      </a:lnTo>
                      <a:lnTo>
                        <a:pt x="0" y="117"/>
                      </a:lnTo>
                      <a:lnTo>
                        <a:pt x="0" y="0"/>
                      </a:lnTo>
                      <a:lnTo>
                        <a:pt x="242" y="141"/>
                      </a:lnTo>
                      <a:close/>
                    </a:path>
                  </a:pathLst>
                </a:custGeom>
                <a:solidFill>
                  <a:srgbClr val="800000"/>
                </a:solidFill>
                <a:ln w="9525">
                  <a:noFill/>
                  <a:round/>
                  <a:headEnd/>
                  <a:tailEnd/>
                </a:ln>
              </p:spPr>
              <p:txBody>
                <a:bodyPr/>
                <a:lstStyle/>
                <a:p>
                  <a:endParaRPr lang="el-GR"/>
                </a:p>
              </p:txBody>
            </p:sp>
            <p:sp>
              <p:nvSpPr>
                <p:cNvPr id="542797" name="Freeform 77"/>
                <p:cNvSpPr>
                  <a:spLocks/>
                </p:cNvSpPr>
                <p:nvPr/>
              </p:nvSpPr>
              <p:spPr bwMode="auto">
                <a:xfrm>
                  <a:off x="2096" y="2280"/>
                  <a:ext cx="118" cy="177"/>
                </a:xfrm>
                <a:custGeom>
                  <a:avLst/>
                  <a:gdLst/>
                  <a:ahLst/>
                  <a:cxnLst>
                    <a:cxn ang="0">
                      <a:pos x="118" y="61"/>
                    </a:cxn>
                    <a:cxn ang="0">
                      <a:pos x="118" y="177"/>
                    </a:cxn>
                    <a:cxn ang="0">
                      <a:pos x="0" y="107"/>
                    </a:cxn>
                    <a:cxn ang="0">
                      <a:pos x="0" y="0"/>
                    </a:cxn>
                    <a:cxn ang="0">
                      <a:pos x="118" y="61"/>
                    </a:cxn>
                  </a:cxnLst>
                  <a:rect l="0" t="0" r="r" b="b"/>
                  <a:pathLst>
                    <a:path w="118" h="177">
                      <a:moveTo>
                        <a:pt x="118" y="61"/>
                      </a:moveTo>
                      <a:lnTo>
                        <a:pt x="118" y="177"/>
                      </a:lnTo>
                      <a:lnTo>
                        <a:pt x="0" y="107"/>
                      </a:lnTo>
                      <a:lnTo>
                        <a:pt x="0" y="0"/>
                      </a:lnTo>
                      <a:lnTo>
                        <a:pt x="118" y="61"/>
                      </a:lnTo>
                      <a:close/>
                    </a:path>
                  </a:pathLst>
                </a:custGeom>
                <a:solidFill>
                  <a:srgbClr val="800000"/>
                </a:solidFill>
                <a:ln w="9525">
                  <a:noFill/>
                  <a:round/>
                  <a:headEnd/>
                  <a:tailEnd/>
                </a:ln>
              </p:spPr>
              <p:txBody>
                <a:bodyPr/>
                <a:lstStyle/>
                <a:p>
                  <a:endParaRPr lang="el-GR"/>
                </a:p>
              </p:txBody>
            </p:sp>
            <p:sp>
              <p:nvSpPr>
                <p:cNvPr id="542798" name="Freeform 78"/>
                <p:cNvSpPr>
                  <a:spLocks/>
                </p:cNvSpPr>
                <p:nvPr/>
              </p:nvSpPr>
              <p:spPr bwMode="auto">
                <a:xfrm>
                  <a:off x="2984" y="3082"/>
                  <a:ext cx="75" cy="182"/>
                </a:xfrm>
                <a:custGeom>
                  <a:avLst/>
                  <a:gdLst/>
                  <a:ahLst/>
                  <a:cxnLst>
                    <a:cxn ang="0">
                      <a:pos x="75" y="49"/>
                    </a:cxn>
                    <a:cxn ang="0">
                      <a:pos x="75" y="182"/>
                    </a:cxn>
                    <a:cxn ang="0">
                      <a:pos x="0" y="128"/>
                    </a:cxn>
                    <a:cxn ang="0">
                      <a:pos x="0" y="0"/>
                    </a:cxn>
                    <a:cxn ang="0">
                      <a:pos x="75" y="49"/>
                    </a:cxn>
                  </a:cxnLst>
                  <a:rect l="0" t="0" r="r" b="b"/>
                  <a:pathLst>
                    <a:path w="75" h="182">
                      <a:moveTo>
                        <a:pt x="75" y="49"/>
                      </a:moveTo>
                      <a:lnTo>
                        <a:pt x="75" y="182"/>
                      </a:lnTo>
                      <a:lnTo>
                        <a:pt x="0" y="128"/>
                      </a:lnTo>
                      <a:lnTo>
                        <a:pt x="0" y="0"/>
                      </a:lnTo>
                      <a:lnTo>
                        <a:pt x="75" y="49"/>
                      </a:lnTo>
                      <a:close/>
                    </a:path>
                  </a:pathLst>
                </a:custGeom>
                <a:solidFill>
                  <a:srgbClr val="800000"/>
                </a:solidFill>
                <a:ln w="9525">
                  <a:noFill/>
                  <a:round/>
                  <a:headEnd/>
                  <a:tailEnd/>
                </a:ln>
              </p:spPr>
              <p:txBody>
                <a:bodyPr/>
                <a:lstStyle/>
                <a:p>
                  <a:endParaRPr lang="el-GR"/>
                </a:p>
              </p:txBody>
            </p:sp>
            <p:sp>
              <p:nvSpPr>
                <p:cNvPr id="542799" name="Freeform 79"/>
                <p:cNvSpPr>
                  <a:spLocks/>
                </p:cNvSpPr>
                <p:nvPr/>
              </p:nvSpPr>
              <p:spPr bwMode="auto">
                <a:xfrm>
                  <a:off x="2728" y="2928"/>
                  <a:ext cx="240" cy="272"/>
                </a:xfrm>
                <a:custGeom>
                  <a:avLst/>
                  <a:gdLst/>
                  <a:ahLst/>
                  <a:cxnLst>
                    <a:cxn ang="0">
                      <a:pos x="240" y="146"/>
                    </a:cxn>
                    <a:cxn ang="0">
                      <a:pos x="240" y="272"/>
                    </a:cxn>
                    <a:cxn ang="0">
                      <a:pos x="0" y="122"/>
                    </a:cxn>
                    <a:cxn ang="0">
                      <a:pos x="0" y="0"/>
                    </a:cxn>
                    <a:cxn ang="0">
                      <a:pos x="240" y="146"/>
                    </a:cxn>
                  </a:cxnLst>
                  <a:rect l="0" t="0" r="r" b="b"/>
                  <a:pathLst>
                    <a:path w="240" h="272">
                      <a:moveTo>
                        <a:pt x="240" y="146"/>
                      </a:moveTo>
                      <a:lnTo>
                        <a:pt x="240" y="272"/>
                      </a:lnTo>
                      <a:lnTo>
                        <a:pt x="0" y="122"/>
                      </a:lnTo>
                      <a:lnTo>
                        <a:pt x="0" y="0"/>
                      </a:lnTo>
                      <a:lnTo>
                        <a:pt x="240" y="146"/>
                      </a:lnTo>
                      <a:close/>
                    </a:path>
                  </a:pathLst>
                </a:custGeom>
                <a:solidFill>
                  <a:srgbClr val="800000"/>
                </a:solidFill>
                <a:ln w="9525">
                  <a:noFill/>
                  <a:round/>
                  <a:headEnd/>
                  <a:tailEnd/>
                </a:ln>
              </p:spPr>
              <p:txBody>
                <a:bodyPr/>
                <a:lstStyle/>
                <a:p>
                  <a:endParaRPr lang="el-GR"/>
                </a:p>
              </p:txBody>
            </p:sp>
            <p:sp>
              <p:nvSpPr>
                <p:cNvPr id="542800" name="Freeform 80"/>
                <p:cNvSpPr>
                  <a:spLocks/>
                </p:cNvSpPr>
                <p:nvPr/>
              </p:nvSpPr>
              <p:spPr bwMode="auto">
                <a:xfrm>
                  <a:off x="2477" y="2776"/>
                  <a:ext cx="239" cy="267"/>
                </a:xfrm>
                <a:custGeom>
                  <a:avLst/>
                  <a:gdLst/>
                  <a:ahLst/>
                  <a:cxnLst>
                    <a:cxn ang="0">
                      <a:pos x="239" y="149"/>
                    </a:cxn>
                    <a:cxn ang="0">
                      <a:pos x="239" y="267"/>
                    </a:cxn>
                    <a:cxn ang="0">
                      <a:pos x="0" y="118"/>
                    </a:cxn>
                    <a:cxn ang="0">
                      <a:pos x="0" y="0"/>
                    </a:cxn>
                    <a:cxn ang="0">
                      <a:pos x="239" y="149"/>
                    </a:cxn>
                  </a:cxnLst>
                  <a:rect l="0" t="0" r="r" b="b"/>
                  <a:pathLst>
                    <a:path w="239" h="267">
                      <a:moveTo>
                        <a:pt x="239" y="149"/>
                      </a:moveTo>
                      <a:lnTo>
                        <a:pt x="239" y="267"/>
                      </a:lnTo>
                      <a:lnTo>
                        <a:pt x="0" y="118"/>
                      </a:lnTo>
                      <a:lnTo>
                        <a:pt x="0" y="0"/>
                      </a:lnTo>
                      <a:lnTo>
                        <a:pt x="239" y="149"/>
                      </a:lnTo>
                      <a:close/>
                    </a:path>
                  </a:pathLst>
                </a:custGeom>
                <a:solidFill>
                  <a:srgbClr val="800000"/>
                </a:solidFill>
                <a:ln w="9525">
                  <a:noFill/>
                  <a:round/>
                  <a:headEnd/>
                  <a:tailEnd/>
                </a:ln>
              </p:spPr>
              <p:txBody>
                <a:bodyPr/>
                <a:lstStyle/>
                <a:p>
                  <a:endParaRPr lang="el-GR"/>
                </a:p>
              </p:txBody>
            </p:sp>
            <p:sp>
              <p:nvSpPr>
                <p:cNvPr id="542801" name="Freeform 81"/>
                <p:cNvSpPr>
                  <a:spLocks/>
                </p:cNvSpPr>
                <p:nvPr/>
              </p:nvSpPr>
              <p:spPr bwMode="auto">
                <a:xfrm>
                  <a:off x="2226" y="2625"/>
                  <a:ext cx="239" cy="260"/>
                </a:xfrm>
                <a:custGeom>
                  <a:avLst/>
                  <a:gdLst/>
                  <a:ahLst/>
                  <a:cxnLst>
                    <a:cxn ang="0">
                      <a:pos x="239" y="144"/>
                    </a:cxn>
                    <a:cxn ang="0">
                      <a:pos x="239" y="260"/>
                    </a:cxn>
                    <a:cxn ang="0">
                      <a:pos x="0" y="117"/>
                    </a:cxn>
                    <a:cxn ang="0">
                      <a:pos x="0" y="0"/>
                    </a:cxn>
                    <a:cxn ang="0">
                      <a:pos x="239" y="144"/>
                    </a:cxn>
                  </a:cxnLst>
                  <a:rect l="0" t="0" r="r" b="b"/>
                  <a:pathLst>
                    <a:path w="239" h="260">
                      <a:moveTo>
                        <a:pt x="239" y="144"/>
                      </a:moveTo>
                      <a:lnTo>
                        <a:pt x="239" y="260"/>
                      </a:lnTo>
                      <a:lnTo>
                        <a:pt x="0" y="117"/>
                      </a:lnTo>
                      <a:lnTo>
                        <a:pt x="0" y="0"/>
                      </a:lnTo>
                      <a:lnTo>
                        <a:pt x="239" y="144"/>
                      </a:lnTo>
                      <a:close/>
                    </a:path>
                  </a:pathLst>
                </a:custGeom>
                <a:solidFill>
                  <a:srgbClr val="200000"/>
                </a:solidFill>
                <a:ln w="9525">
                  <a:noFill/>
                  <a:round/>
                  <a:headEnd/>
                  <a:tailEnd/>
                </a:ln>
              </p:spPr>
              <p:txBody>
                <a:bodyPr/>
                <a:lstStyle/>
                <a:p>
                  <a:endParaRPr lang="el-GR"/>
                </a:p>
              </p:txBody>
            </p:sp>
            <p:sp>
              <p:nvSpPr>
                <p:cNvPr id="542802" name="Freeform 82"/>
                <p:cNvSpPr>
                  <a:spLocks/>
                </p:cNvSpPr>
                <p:nvPr/>
              </p:nvSpPr>
              <p:spPr bwMode="auto">
                <a:xfrm>
                  <a:off x="2096" y="2551"/>
                  <a:ext cx="118" cy="183"/>
                </a:xfrm>
                <a:custGeom>
                  <a:avLst/>
                  <a:gdLst/>
                  <a:ahLst/>
                  <a:cxnLst>
                    <a:cxn ang="0">
                      <a:pos x="118" y="67"/>
                    </a:cxn>
                    <a:cxn ang="0">
                      <a:pos x="118" y="183"/>
                    </a:cxn>
                    <a:cxn ang="0">
                      <a:pos x="0" y="102"/>
                    </a:cxn>
                    <a:cxn ang="0">
                      <a:pos x="0" y="0"/>
                    </a:cxn>
                    <a:cxn ang="0">
                      <a:pos x="118" y="67"/>
                    </a:cxn>
                  </a:cxnLst>
                  <a:rect l="0" t="0" r="r" b="b"/>
                  <a:pathLst>
                    <a:path w="118" h="183">
                      <a:moveTo>
                        <a:pt x="118" y="67"/>
                      </a:moveTo>
                      <a:lnTo>
                        <a:pt x="118" y="183"/>
                      </a:lnTo>
                      <a:lnTo>
                        <a:pt x="0" y="102"/>
                      </a:lnTo>
                      <a:lnTo>
                        <a:pt x="0" y="0"/>
                      </a:lnTo>
                      <a:lnTo>
                        <a:pt x="118" y="67"/>
                      </a:lnTo>
                      <a:close/>
                    </a:path>
                  </a:pathLst>
                </a:custGeom>
                <a:solidFill>
                  <a:srgbClr val="800000"/>
                </a:solidFill>
                <a:ln w="9525">
                  <a:noFill/>
                  <a:round/>
                  <a:headEnd/>
                  <a:tailEnd/>
                </a:ln>
              </p:spPr>
              <p:txBody>
                <a:bodyPr/>
                <a:lstStyle/>
                <a:p>
                  <a:endParaRPr lang="el-GR"/>
                </a:p>
              </p:txBody>
            </p:sp>
            <p:sp>
              <p:nvSpPr>
                <p:cNvPr id="542803" name="Freeform 83"/>
                <p:cNvSpPr>
                  <a:spLocks/>
                </p:cNvSpPr>
                <p:nvPr/>
              </p:nvSpPr>
              <p:spPr bwMode="auto">
                <a:xfrm>
                  <a:off x="2096" y="2681"/>
                  <a:ext cx="197" cy="229"/>
                </a:xfrm>
                <a:custGeom>
                  <a:avLst/>
                  <a:gdLst/>
                  <a:ahLst/>
                  <a:cxnLst>
                    <a:cxn ang="0">
                      <a:pos x="197" y="125"/>
                    </a:cxn>
                    <a:cxn ang="0">
                      <a:pos x="197" y="229"/>
                    </a:cxn>
                    <a:cxn ang="0">
                      <a:pos x="0" y="112"/>
                    </a:cxn>
                    <a:cxn ang="0">
                      <a:pos x="0" y="0"/>
                    </a:cxn>
                    <a:cxn ang="0">
                      <a:pos x="197" y="125"/>
                    </a:cxn>
                  </a:cxnLst>
                  <a:rect l="0" t="0" r="r" b="b"/>
                  <a:pathLst>
                    <a:path w="197" h="229">
                      <a:moveTo>
                        <a:pt x="197" y="125"/>
                      </a:moveTo>
                      <a:lnTo>
                        <a:pt x="197" y="229"/>
                      </a:lnTo>
                      <a:lnTo>
                        <a:pt x="0" y="112"/>
                      </a:lnTo>
                      <a:lnTo>
                        <a:pt x="0" y="0"/>
                      </a:lnTo>
                      <a:lnTo>
                        <a:pt x="197" y="125"/>
                      </a:lnTo>
                      <a:close/>
                    </a:path>
                  </a:pathLst>
                </a:custGeom>
                <a:solidFill>
                  <a:srgbClr val="800000"/>
                </a:solidFill>
                <a:ln w="9525">
                  <a:noFill/>
                  <a:round/>
                  <a:headEnd/>
                  <a:tailEnd/>
                </a:ln>
              </p:spPr>
              <p:txBody>
                <a:bodyPr/>
                <a:lstStyle/>
                <a:p>
                  <a:endParaRPr lang="el-GR"/>
                </a:p>
              </p:txBody>
            </p:sp>
            <p:sp>
              <p:nvSpPr>
                <p:cNvPr id="542804" name="Freeform 84"/>
                <p:cNvSpPr>
                  <a:spLocks/>
                </p:cNvSpPr>
                <p:nvPr/>
              </p:nvSpPr>
              <p:spPr bwMode="auto">
                <a:xfrm>
                  <a:off x="2790" y="3111"/>
                  <a:ext cx="269" cy="295"/>
                </a:xfrm>
                <a:custGeom>
                  <a:avLst/>
                  <a:gdLst/>
                  <a:ahLst/>
                  <a:cxnLst>
                    <a:cxn ang="0">
                      <a:pos x="269" y="175"/>
                    </a:cxn>
                    <a:cxn ang="0">
                      <a:pos x="269" y="295"/>
                    </a:cxn>
                    <a:cxn ang="0">
                      <a:pos x="0" y="125"/>
                    </a:cxn>
                    <a:cxn ang="0">
                      <a:pos x="0" y="0"/>
                    </a:cxn>
                    <a:cxn ang="0">
                      <a:pos x="269" y="175"/>
                    </a:cxn>
                  </a:cxnLst>
                  <a:rect l="0" t="0" r="r" b="b"/>
                  <a:pathLst>
                    <a:path w="269" h="295">
                      <a:moveTo>
                        <a:pt x="269" y="175"/>
                      </a:moveTo>
                      <a:lnTo>
                        <a:pt x="269" y="295"/>
                      </a:lnTo>
                      <a:lnTo>
                        <a:pt x="0" y="125"/>
                      </a:lnTo>
                      <a:lnTo>
                        <a:pt x="0" y="0"/>
                      </a:lnTo>
                      <a:lnTo>
                        <a:pt x="269" y="175"/>
                      </a:lnTo>
                      <a:close/>
                    </a:path>
                  </a:pathLst>
                </a:custGeom>
                <a:solidFill>
                  <a:srgbClr val="800000"/>
                </a:solidFill>
                <a:ln w="9525">
                  <a:noFill/>
                  <a:round/>
                  <a:headEnd/>
                  <a:tailEnd/>
                </a:ln>
              </p:spPr>
              <p:txBody>
                <a:bodyPr/>
                <a:lstStyle/>
                <a:p>
                  <a:endParaRPr lang="el-GR"/>
                </a:p>
              </p:txBody>
            </p:sp>
            <p:sp>
              <p:nvSpPr>
                <p:cNvPr id="542805" name="Freeform 85"/>
                <p:cNvSpPr>
                  <a:spLocks/>
                </p:cNvSpPr>
                <p:nvPr/>
              </p:nvSpPr>
              <p:spPr bwMode="auto">
                <a:xfrm>
                  <a:off x="2556" y="2965"/>
                  <a:ext cx="223" cy="264"/>
                </a:xfrm>
                <a:custGeom>
                  <a:avLst/>
                  <a:gdLst/>
                  <a:ahLst/>
                  <a:cxnLst>
                    <a:cxn ang="0">
                      <a:pos x="223" y="140"/>
                    </a:cxn>
                    <a:cxn ang="0">
                      <a:pos x="223" y="264"/>
                    </a:cxn>
                    <a:cxn ang="0">
                      <a:pos x="0" y="121"/>
                    </a:cxn>
                    <a:cxn ang="0">
                      <a:pos x="0" y="0"/>
                    </a:cxn>
                    <a:cxn ang="0">
                      <a:pos x="223" y="140"/>
                    </a:cxn>
                  </a:cxnLst>
                  <a:rect l="0" t="0" r="r" b="b"/>
                  <a:pathLst>
                    <a:path w="223" h="264">
                      <a:moveTo>
                        <a:pt x="223" y="140"/>
                      </a:moveTo>
                      <a:lnTo>
                        <a:pt x="223" y="264"/>
                      </a:lnTo>
                      <a:lnTo>
                        <a:pt x="0" y="121"/>
                      </a:lnTo>
                      <a:lnTo>
                        <a:pt x="0" y="0"/>
                      </a:lnTo>
                      <a:lnTo>
                        <a:pt x="223" y="140"/>
                      </a:lnTo>
                      <a:close/>
                    </a:path>
                  </a:pathLst>
                </a:custGeom>
                <a:solidFill>
                  <a:srgbClr val="800000"/>
                </a:solidFill>
                <a:ln w="9525">
                  <a:noFill/>
                  <a:round/>
                  <a:headEnd/>
                  <a:tailEnd/>
                </a:ln>
              </p:spPr>
              <p:txBody>
                <a:bodyPr/>
                <a:lstStyle/>
                <a:p>
                  <a:endParaRPr lang="el-GR"/>
                </a:p>
              </p:txBody>
            </p:sp>
            <p:sp>
              <p:nvSpPr>
                <p:cNvPr id="542806" name="Freeform 86"/>
                <p:cNvSpPr>
                  <a:spLocks/>
                </p:cNvSpPr>
                <p:nvPr/>
              </p:nvSpPr>
              <p:spPr bwMode="auto">
                <a:xfrm>
                  <a:off x="2307" y="2813"/>
                  <a:ext cx="234" cy="259"/>
                </a:xfrm>
                <a:custGeom>
                  <a:avLst/>
                  <a:gdLst/>
                  <a:ahLst/>
                  <a:cxnLst>
                    <a:cxn ang="0">
                      <a:pos x="234" y="143"/>
                    </a:cxn>
                    <a:cxn ang="0">
                      <a:pos x="234" y="259"/>
                    </a:cxn>
                    <a:cxn ang="0">
                      <a:pos x="0" y="106"/>
                    </a:cxn>
                    <a:cxn ang="0">
                      <a:pos x="0" y="0"/>
                    </a:cxn>
                    <a:cxn ang="0">
                      <a:pos x="234" y="143"/>
                    </a:cxn>
                  </a:cxnLst>
                  <a:rect l="0" t="0" r="r" b="b"/>
                  <a:pathLst>
                    <a:path w="234" h="259">
                      <a:moveTo>
                        <a:pt x="234" y="143"/>
                      </a:moveTo>
                      <a:lnTo>
                        <a:pt x="234" y="259"/>
                      </a:lnTo>
                      <a:lnTo>
                        <a:pt x="0" y="106"/>
                      </a:lnTo>
                      <a:lnTo>
                        <a:pt x="0" y="0"/>
                      </a:lnTo>
                      <a:lnTo>
                        <a:pt x="234" y="143"/>
                      </a:lnTo>
                      <a:close/>
                    </a:path>
                  </a:pathLst>
                </a:custGeom>
                <a:solidFill>
                  <a:srgbClr val="800000"/>
                </a:solidFill>
                <a:ln w="9525">
                  <a:noFill/>
                  <a:round/>
                  <a:headEnd/>
                  <a:tailEnd/>
                </a:ln>
              </p:spPr>
              <p:txBody>
                <a:bodyPr/>
                <a:lstStyle/>
                <a:p>
                  <a:endParaRPr lang="el-GR"/>
                </a:p>
              </p:txBody>
            </p:sp>
            <p:sp>
              <p:nvSpPr>
                <p:cNvPr id="542807" name="Freeform 87"/>
                <p:cNvSpPr>
                  <a:spLocks/>
                </p:cNvSpPr>
                <p:nvPr/>
              </p:nvSpPr>
              <p:spPr bwMode="auto">
                <a:xfrm>
                  <a:off x="2096" y="1089"/>
                  <a:ext cx="207" cy="185"/>
                </a:xfrm>
                <a:custGeom>
                  <a:avLst/>
                  <a:gdLst/>
                  <a:ahLst/>
                  <a:cxnLst>
                    <a:cxn ang="0">
                      <a:pos x="207" y="73"/>
                    </a:cxn>
                    <a:cxn ang="0">
                      <a:pos x="207" y="185"/>
                    </a:cxn>
                    <a:cxn ang="0">
                      <a:pos x="0" y="112"/>
                    </a:cxn>
                    <a:cxn ang="0">
                      <a:pos x="0" y="0"/>
                    </a:cxn>
                    <a:cxn ang="0">
                      <a:pos x="207" y="73"/>
                    </a:cxn>
                  </a:cxnLst>
                  <a:rect l="0" t="0" r="r" b="b"/>
                  <a:pathLst>
                    <a:path w="207" h="185">
                      <a:moveTo>
                        <a:pt x="207" y="73"/>
                      </a:moveTo>
                      <a:lnTo>
                        <a:pt x="207" y="185"/>
                      </a:lnTo>
                      <a:lnTo>
                        <a:pt x="0" y="112"/>
                      </a:lnTo>
                      <a:lnTo>
                        <a:pt x="0" y="0"/>
                      </a:lnTo>
                      <a:lnTo>
                        <a:pt x="207" y="73"/>
                      </a:lnTo>
                      <a:close/>
                    </a:path>
                  </a:pathLst>
                </a:custGeom>
                <a:solidFill>
                  <a:srgbClr val="800000"/>
                </a:solidFill>
                <a:ln w="9525">
                  <a:noFill/>
                  <a:round/>
                  <a:headEnd/>
                  <a:tailEnd/>
                </a:ln>
              </p:spPr>
              <p:txBody>
                <a:bodyPr/>
                <a:lstStyle/>
                <a:p>
                  <a:endParaRPr lang="el-GR"/>
                </a:p>
              </p:txBody>
            </p:sp>
            <p:sp>
              <p:nvSpPr>
                <p:cNvPr id="542808" name="Freeform 88"/>
                <p:cNvSpPr>
                  <a:spLocks/>
                </p:cNvSpPr>
                <p:nvPr/>
              </p:nvSpPr>
              <p:spPr bwMode="auto">
                <a:xfrm>
                  <a:off x="2565" y="1249"/>
                  <a:ext cx="224" cy="206"/>
                </a:xfrm>
                <a:custGeom>
                  <a:avLst/>
                  <a:gdLst/>
                  <a:ahLst/>
                  <a:cxnLst>
                    <a:cxn ang="0">
                      <a:pos x="224" y="80"/>
                    </a:cxn>
                    <a:cxn ang="0">
                      <a:pos x="224" y="206"/>
                    </a:cxn>
                    <a:cxn ang="0">
                      <a:pos x="0" y="123"/>
                    </a:cxn>
                    <a:cxn ang="0">
                      <a:pos x="0" y="0"/>
                    </a:cxn>
                    <a:cxn ang="0">
                      <a:pos x="224" y="80"/>
                    </a:cxn>
                  </a:cxnLst>
                  <a:rect l="0" t="0" r="r" b="b"/>
                  <a:pathLst>
                    <a:path w="224" h="206">
                      <a:moveTo>
                        <a:pt x="224" y="80"/>
                      </a:moveTo>
                      <a:lnTo>
                        <a:pt x="224" y="206"/>
                      </a:lnTo>
                      <a:lnTo>
                        <a:pt x="0" y="123"/>
                      </a:lnTo>
                      <a:lnTo>
                        <a:pt x="0" y="0"/>
                      </a:lnTo>
                      <a:lnTo>
                        <a:pt x="224" y="80"/>
                      </a:lnTo>
                      <a:close/>
                    </a:path>
                  </a:pathLst>
                </a:custGeom>
                <a:solidFill>
                  <a:srgbClr val="800000"/>
                </a:solidFill>
                <a:ln w="9525">
                  <a:noFill/>
                  <a:round/>
                  <a:headEnd/>
                  <a:tailEnd/>
                </a:ln>
              </p:spPr>
              <p:txBody>
                <a:bodyPr/>
                <a:lstStyle/>
                <a:p>
                  <a:endParaRPr lang="el-GR"/>
                </a:p>
              </p:txBody>
            </p:sp>
            <p:sp>
              <p:nvSpPr>
                <p:cNvPr id="542809" name="Freeform 89"/>
                <p:cNvSpPr>
                  <a:spLocks/>
                </p:cNvSpPr>
                <p:nvPr/>
              </p:nvSpPr>
              <p:spPr bwMode="auto">
                <a:xfrm>
                  <a:off x="2316" y="1164"/>
                  <a:ext cx="236" cy="200"/>
                </a:xfrm>
                <a:custGeom>
                  <a:avLst/>
                  <a:gdLst/>
                  <a:ahLst/>
                  <a:cxnLst>
                    <a:cxn ang="0">
                      <a:pos x="236" y="84"/>
                    </a:cxn>
                    <a:cxn ang="0">
                      <a:pos x="236" y="200"/>
                    </a:cxn>
                    <a:cxn ang="0">
                      <a:pos x="0" y="117"/>
                    </a:cxn>
                    <a:cxn ang="0">
                      <a:pos x="0" y="0"/>
                    </a:cxn>
                    <a:cxn ang="0">
                      <a:pos x="236" y="84"/>
                    </a:cxn>
                  </a:cxnLst>
                  <a:rect l="0" t="0" r="r" b="b"/>
                  <a:pathLst>
                    <a:path w="236" h="200">
                      <a:moveTo>
                        <a:pt x="236" y="84"/>
                      </a:moveTo>
                      <a:lnTo>
                        <a:pt x="236" y="200"/>
                      </a:lnTo>
                      <a:lnTo>
                        <a:pt x="0" y="117"/>
                      </a:lnTo>
                      <a:lnTo>
                        <a:pt x="0" y="0"/>
                      </a:lnTo>
                      <a:lnTo>
                        <a:pt x="236" y="84"/>
                      </a:lnTo>
                      <a:close/>
                    </a:path>
                  </a:pathLst>
                </a:custGeom>
                <a:solidFill>
                  <a:srgbClr val="800000"/>
                </a:solidFill>
                <a:ln w="9525">
                  <a:noFill/>
                  <a:round/>
                  <a:headEnd/>
                  <a:tailEnd/>
                </a:ln>
              </p:spPr>
              <p:txBody>
                <a:bodyPr/>
                <a:lstStyle/>
                <a:p>
                  <a:endParaRPr lang="el-GR"/>
                </a:p>
              </p:txBody>
            </p:sp>
            <p:sp>
              <p:nvSpPr>
                <p:cNvPr id="542810" name="Freeform 90"/>
                <p:cNvSpPr>
                  <a:spLocks/>
                </p:cNvSpPr>
                <p:nvPr/>
              </p:nvSpPr>
              <p:spPr bwMode="auto">
                <a:xfrm>
                  <a:off x="2096" y="1352"/>
                  <a:ext cx="207" cy="197"/>
                </a:xfrm>
                <a:custGeom>
                  <a:avLst/>
                  <a:gdLst/>
                  <a:ahLst/>
                  <a:cxnLst>
                    <a:cxn ang="0">
                      <a:pos x="207" y="86"/>
                    </a:cxn>
                    <a:cxn ang="0">
                      <a:pos x="207" y="197"/>
                    </a:cxn>
                    <a:cxn ang="0">
                      <a:pos x="0" y="111"/>
                    </a:cxn>
                    <a:cxn ang="0">
                      <a:pos x="0" y="0"/>
                    </a:cxn>
                    <a:cxn ang="0">
                      <a:pos x="207" y="86"/>
                    </a:cxn>
                  </a:cxnLst>
                  <a:rect l="0" t="0" r="r" b="b"/>
                  <a:pathLst>
                    <a:path w="207" h="197">
                      <a:moveTo>
                        <a:pt x="207" y="86"/>
                      </a:moveTo>
                      <a:lnTo>
                        <a:pt x="207" y="197"/>
                      </a:lnTo>
                      <a:lnTo>
                        <a:pt x="0" y="111"/>
                      </a:lnTo>
                      <a:lnTo>
                        <a:pt x="0" y="0"/>
                      </a:lnTo>
                      <a:lnTo>
                        <a:pt x="207" y="86"/>
                      </a:lnTo>
                      <a:close/>
                    </a:path>
                  </a:pathLst>
                </a:custGeom>
                <a:solidFill>
                  <a:srgbClr val="800000"/>
                </a:solidFill>
                <a:ln w="9525">
                  <a:noFill/>
                  <a:round/>
                  <a:headEnd/>
                  <a:tailEnd/>
                </a:ln>
              </p:spPr>
              <p:txBody>
                <a:bodyPr/>
                <a:lstStyle/>
                <a:p>
                  <a:endParaRPr lang="el-GR"/>
                </a:p>
              </p:txBody>
            </p:sp>
            <p:sp>
              <p:nvSpPr>
                <p:cNvPr id="542811" name="Freeform 91"/>
                <p:cNvSpPr>
                  <a:spLocks/>
                </p:cNvSpPr>
                <p:nvPr/>
              </p:nvSpPr>
              <p:spPr bwMode="auto">
                <a:xfrm>
                  <a:off x="2799" y="1633"/>
                  <a:ext cx="263" cy="234"/>
                </a:xfrm>
                <a:custGeom>
                  <a:avLst/>
                  <a:gdLst/>
                  <a:ahLst/>
                  <a:cxnLst>
                    <a:cxn ang="0">
                      <a:pos x="263" y="106"/>
                    </a:cxn>
                    <a:cxn ang="0">
                      <a:pos x="263" y="234"/>
                    </a:cxn>
                    <a:cxn ang="0">
                      <a:pos x="1" y="124"/>
                    </a:cxn>
                    <a:cxn ang="0">
                      <a:pos x="0" y="0"/>
                    </a:cxn>
                    <a:cxn ang="0">
                      <a:pos x="263" y="106"/>
                    </a:cxn>
                  </a:cxnLst>
                  <a:rect l="0" t="0" r="r" b="b"/>
                  <a:pathLst>
                    <a:path w="263" h="234">
                      <a:moveTo>
                        <a:pt x="263" y="106"/>
                      </a:moveTo>
                      <a:lnTo>
                        <a:pt x="263" y="234"/>
                      </a:lnTo>
                      <a:lnTo>
                        <a:pt x="1" y="124"/>
                      </a:lnTo>
                      <a:lnTo>
                        <a:pt x="0" y="0"/>
                      </a:lnTo>
                      <a:lnTo>
                        <a:pt x="263" y="106"/>
                      </a:lnTo>
                      <a:close/>
                    </a:path>
                  </a:pathLst>
                </a:custGeom>
                <a:solidFill>
                  <a:srgbClr val="800000"/>
                </a:solidFill>
                <a:ln w="9525">
                  <a:noFill/>
                  <a:round/>
                  <a:headEnd/>
                  <a:tailEnd/>
                </a:ln>
              </p:spPr>
              <p:txBody>
                <a:bodyPr/>
                <a:lstStyle/>
                <a:p>
                  <a:endParaRPr lang="el-GR"/>
                </a:p>
              </p:txBody>
            </p:sp>
            <p:sp>
              <p:nvSpPr>
                <p:cNvPr id="542812" name="Freeform 92"/>
                <p:cNvSpPr>
                  <a:spLocks/>
                </p:cNvSpPr>
                <p:nvPr/>
              </p:nvSpPr>
              <p:spPr bwMode="auto">
                <a:xfrm>
                  <a:off x="2565" y="1539"/>
                  <a:ext cx="224" cy="213"/>
                </a:xfrm>
                <a:custGeom>
                  <a:avLst/>
                  <a:gdLst/>
                  <a:ahLst/>
                  <a:cxnLst>
                    <a:cxn ang="0">
                      <a:pos x="224" y="87"/>
                    </a:cxn>
                    <a:cxn ang="0">
                      <a:pos x="224" y="213"/>
                    </a:cxn>
                    <a:cxn ang="0">
                      <a:pos x="0" y="122"/>
                    </a:cxn>
                    <a:cxn ang="0">
                      <a:pos x="0" y="0"/>
                    </a:cxn>
                    <a:cxn ang="0">
                      <a:pos x="224" y="87"/>
                    </a:cxn>
                  </a:cxnLst>
                  <a:rect l="0" t="0" r="r" b="b"/>
                  <a:pathLst>
                    <a:path w="224" h="213">
                      <a:moveTo>
                        <a:pt x="224" y="87"/>
                      </a:moveTo>
                      <a:lnTo>
                        <a:pt x="224" y="213"/>
                      </a:lnTo>
                      <a:lnTo>
                        <a:pt x="0" y="122"/>
                      </a:lnTo>
                      <a:lnTo>
                        <a:pt x="0" y="0"/>
                      </a:lnTo>
                      <a:lnTo>
                        <a:pt x="224" y="87"/>
                      </a:lnTo>
                      <a:close/>
                    </a:path>
                  </a:pathLst>
                </a:custGeom>
                <a:solidFill>
                  <a:srgbClr val="800000"/>
                </a:solidFill>
                <a:ln w="9525">
                  <a:noFill/>
                  <a:round/>
                  <a:headEnd/>
                  <a:tailEnd/>
                </a:ln>
              </p:spPr>
              <p:txBody>
                <a:bodyPr/>
                <a:lstStyle/>
                <a:p>
                  <a:endParaRPr lang="el-GR"/>
                </a:p>
              </p:txBody>
            </p:sp>
            <p:sp>
              <p:nvSpPr>
                <p:cNvPr id="542813" name="Freeform 93"/>
                <p:cNvSpPr>
                  <a:spLocks/>
                </p:cNvSpPr>
                <p:nvPr/>
              </p:nvSpPr>
              <p:spPr bwMode="auto">
                <a:xfrm>
                  <a:off x="2316" y="1442"/>
                  <a:ext cx="236" cy="212"/>
                </a:xfrm>
                <a:custGeom>
                  <a:avLst/>
                  <a:gdLst/>
                  <a:ahLst/>
                  <a:cxnLst>
                    <a:cxn ang="0">
                      <a:pos x="236" y="95"/>
                    </a:cxn>
                    <a:cxn ang="0">
                      <a:pos x="236" y="212"/>
                    </a:cxn>
                    <a:cxn ang="0">
                      <a:pos x="0" y="112"/>
                    </a:cxn>
                    <a:cxn ang="0">
                      <a:pos x="0" y="0"/>
                    </a:cxn>
                    <a:cxn ang="0">
                      <a:pos x="236" y="95"/>
                    </a:cxn>
                  </a:cxnLst>
                  <a:rect l="0" t="0" r="r" b="b"/>
                  <a:pathLst>
                    <a:path w="236" h="212">
                      <a:moveTo>
                        <a:pt x="236" y="95"/>
                      </a:moveTo>
                      <a:lnTo>
                        <a:pt x="236" y="212"/>
                      </a:lnTo>
                      <a:lnTo>
                        <a:pt x="0" y="112"/>
                      </a:lnTo>
                      <a:lnTo>
                        <a:pt x="0" y="0"/>
                      </a:lnTo>
                      <a:lnTo>
                        <a:pt x="236" y="95"/>
                      </a:lnTo>
                      <a:close/>
                    </a:path>
                  </a:pathLst>
                </a:custGeom>
                <a:solidFill>
                  <a:srgbClr val="800000"/>
                </a:solidFill>
                <a:ln w="9525">
                  <a:noFill/>
                  <a:round/>
                  <a:headEnd/>
                  <a:tailEnd/>
                </a:ln>
              </p:spPr>
              <p:txBody>
                <a:bodyPr/>
                <a:lstStyle/>
                <a:p>
                  <a:endParaRPr lang="el-GR"/>
                </a:p>
              </p:txBody>
            </p:sp>
            <p:sp>
              <p:nvSpPr>
                <p:cNvPr id="542814" name="Freeform 94"/>
                <p:cNvSpPr>
                  <a:spLocks/>
                </p:cNvSpPr>
                <p:nvPr/>
              </p:nvSpPr>
              <p:spPr bwMode="auto">
                <a:xfrm>
                  <a:off x="2096" y="1618"/>
                  <a:ext cx="207" cy="205"/>
                </a:xfrm>
                <a:custGeom>
                  <a:avLst/>
                  <a:gdLst/>
                  <a:ahLst/>
                  <a:cxnLst>
                    <a:cxn ang="0">
                      <a:pos x="207" y="95"/>
                    </a:cxn>
                    <a:cxn ang="0">
                      <a:pos x="207" y="205"/>
                    </a:cxn>
                    <a:cxn ang="0">
                      <a:pos x="0" y="111"/>
                    </a:cxn>
                    <a:cxn ang="0">
                      <a:pos x="0" y="0"/>
                    </a:cxn>
                    <a:cxn ang="0">
                      <a:pos x="207" y="95"/>
                    </a:cxn>
                  </a:cxnLst>
                  <a:rect l="0" t="0" r="r" b="b"/>
                  <a:pathLst>
                    <a:path w="207" h="205">
                      <a:moveTo>
                        <a:pt x="207" y="95"/>
                      </a:moveTo>
                      <a:lnTo>
                        <a:pt x="207" y="205"/>
                      </a:lnTo>
                      <a:lnTo>
                        <a:pt x="0" y="111"/>
                      </a:lnTo>
                      <a:lnTo>
                        <a:pt x="0" y="0"/>
                      </a:lnTo>
                      <a:lnTo>
                        <a:pt x="207" y="95"/>
                      </a:lnTo>
                      <a:close/>
                    </a:path>
                  </a:pathLst>
                </a:custGeom>
                <a:solidFill>
                  <a:srgbClr val="800000"/>
                </a:solidFill>
                <a:ln w="9525">
                  <a:noFill/>
                  <a:round/>
                  <a:headEnd/>
                  <a:tailEnd/>
                </a:ln>
              </p:spPr>
              <p:txBody>
                <a:bodyPr/>
                <a:lstStyle/>
                <a:p>
                  <a:endParaRPr lang="el-GR"/>
                </a:p>
              </p:txBody>
            </p:sp>
            <p:sp>
              <p:nvSpPr>
                <p:cNvPr id="542815" name="Freeform 95"/>
                <p:cNvSpPr>
                  <a:spLocks/>
                </p:cNvSpPr>
                <p:nvPr/>
              </p:nvSpPr>
              <p:spPr bwMode="auto">
                <a:xfrm>
                  <a:off x="2565" y="1825"/>
                  <a:ext cx="224" cy="224"/>
                </a:xfrm>
                <a:custGeom>
                  <a:avLst/>
                  <a:gdLst/>
                  <a:ahLst/>
                  <a:cxnLst>
                    <a:cxn ang="0">
                      <a:pos x="224" y="96"/>
                    </a:cxn>
                    <a:cxn ang="0">
                      <a:pos x="224" y="224"/>
                    </a:cxn>
                    <a:cxn ang="0">
                      <a:pos x="0" y="123"/>
                    </a:cxn>
                    <a:cxn ang="0">
                      <a:pos x="0" y="0"/>
                    </a:cxn>
                    <a:cxn ang="0">
                      <a:pos x="224" y="96"/>
                    </a:cxn>
                  </a:cxnLst>
                  <a:rect l="0" t="0" r="r" b="b"/>
                  <a:pathLst>
                    <a:path w="224" h="224">
                      <a:moveTo>
                        <a:pt x="224" y="96"/>
                      </a:moveTo>
                      <a:lnTo>
                        <a:pt x="224" y="224"/>
                      </a:lnTo>
                      <a:lnTo>
                        <a:pt x="0" y="123"/>
                      </a:lnTo>
                      <a:lnTo>
                        <a:pt x="0" y="0"/>
                      </a:lnTo>
                      <a:lnTo>
                        <a:pt x="224" y="96"/>
                      </a:lnTo>
                      <a:close/>
                    </a:path>
                  </a:pathLst>
                </a:custGeom>
                <a:solidFill>
                  <a:srgbClr val="800000"/>
                </a:solidFill>
                <a:ln w="9525">
                  <a:noFill/>
                  <a:round/>
                  <a:headEnd/>
                  <a:tailEnd/>
                </a:ln>
              </p:spPr>
              <p:txBody>
                <a:bodyPr/>
                <a:lstStyle/>
                <a:p>
                  <a:endParaRPr lang="el-GR"/>
                </a:p>
              </p:txBody>
            </p:sp>
            <p:sp>
              <p:nvSpPr>
                <p:cNvPr id="542816" name="Freeform 96"/>
                <p:cNvSpPr>
                  <a:spLocks/>
                </p:cNvSpPr>
                <p:nvPr/>
              </p:nvSpPr>
              <p:spPr bwMode="auto">
                <a:xfrm>
                  <a:off x="2316" y="1716"/>
                  <a:ext cx="236" cy="222"/>
                </a:xfrm>
                <a:custGeom>
                  <a:avLst/>
                  <a:gdLst/>
                  <a:ahLst/>
                  <a:cxnLst>
                    <a:cxn ang="0">
                      <a:pos x="236" y="105"/>
                    </a:cxn>
                    <a:cxn ang="0">
                      <a:pos x="236" y="222"/>
                    </a:cxn>
                    <a:cxn ang="0">
                      <a:pos x="0" y="115"/>
                    </a:cxn>
                    <a:cxn ang="0">
                      <a:pos x="0" y="0"/>
                    </a:cxn>
                    <a:cxn ang="0">
                      <a:pos x="236" y="105"/>
                    </a:cxn>
                  </a:cxnLst>
                  <a:rect l="0" t="0" r="r" b="b"/>
                  <a:pathLst>
                    <a:path w="236" h="222">
                      <a:moveTo>
                        <a:pt x="236" y="105"/>
                      </a:moveTo>
                      <a:lnTo>
                        <a:pt x="236" y="222"/>
                      </a:lnTo>
                      <a:lnTo>
                        <a:pt x="0" y="115"/>
                      </a:lnTo>
                      <a:lnTo>
                        <a:pt x="0" y="0"/>
                      </a:lnTo>
                      <a:lnTo>
                        <a:pt x="236" y="105"/>
                      </a:lnTo>
                      <a:close/>
                    </a:path>
                  </a:pathLst>
                </a:custGeom>
                <a:solidFill>
                  <a:srgbClr val="800000"/>
                </a:solidFill>
                <a:ln w="9525">
                  <a:noFill/>
                  <a:round/>
                  <a:headEnd/>
                  <a:tailEnd/>
                </a:ln>
              </p:spPr>
              <p:txBody>
                <a:bodyPr/>
                <a:lstStyle/>
                <a:p>
                  <a:endParaRPr lang="el-GR"/>
                </a:p>
              </p:txBody>
            </p:sp>
            <p:sp>
              <p:nvSpPr>
                <p:cNvPr id="542817" name="Freeform 97"/>
                <p:cNvSpPr>
                  <a:spLocks/>
                </p:cNvSpPr>
                <p:nvPr/>
              </p:nvSpPr>
              <p:spPr bwMode="auto">
                <a:xfrm>
                  <a:off x="2096" y="1883"/>
                  <a:ext cx="197" cy="209"/>
                </a:xfrm>
                <a:custGeom>
                  <a:avLst/>
                  <a:gdLst/>
                  <a:ahLst/>
                  <a:cxnLst>
                    <a:cxn ang="0">
                      <a:pos x="197" y="97"/>
                    </a:cxn>
                    <a:cxn ang="0">
                      <a:pos x="197" y="209"/>
                    </a:cxn>
                    <a:cxn ang="0">
                      <a:pos x="0" y="111"/>
                    </a:cxn>
                    <a:cxn ang="0">
                      <a:pos x="0" y="0"/>
                    </a:cxn>
                    <a:cxn ang="0">
                      <a:pos x="197" y="97"/>
                    </a:cxn>
                  </a:cxnLst>
                  <a:rect l="0" t="0" r="r" b="b"/>
                  <a:pathLst>
                    <a:path w="197" h="209">
                      <a:moveTo>
                        <a:pt x="197" y="97"/>
                      </a:moveTo>
                      <a:lnTo>
                        <a:pt x="197" y="209"/>
                      </a:lnTo>
                      <a:lnTo>
                        <a:pt x="0" y="111"/>
                      </a:lnTo>
                      <a:lnTo>
                        <a:pt x="0" y="0"/>
                      </a:lnTo>
                      <a:lnTo>
                        <a:pt x="197" y="97"/>
                      </a:lnTo>
                      <a:close/>
                    </a:path>
                  </a:pathLst>
                </a:custGeom>
                <a:solidFill>
                  <a:srgbClr val="800000"/>
                </a:solidFill>
                <a:ln w="9525">
                  <a:noFill/>
                  <a:round/>
                  <a:headEnd/>
                  <a:tailEnd/>
                </a:ln>
              </p:spPr>
              <p:txBody>
                <a:bodyPr/>
                <a:lstStyle/>
                <a:p>
                  <a:endParaRPr lang="el-GR"/>
                </a:p>
              </p:txBody>
            </p:sp>
            <p:sp>
              <p:nvSpPr>
                <p:cNvPr id="542818" name="Freeform 98"/>
                <p:cNvSpPr>
                  <a:spLocks/>
                </p:cNvSpPr>
                <p:nvPr/>
              </p:nvSpPr>
              <p:spPr bwMode="auto">
                <a:xfrm>
                  <a:off x="2790" y="2220"/>
                  <a:ext cx="272" cy="261"/>
                </a:xfrm>
                <a:custGeom>
                  <a:avLst/>
                  <a:gdLst/>
                  <a:ahLst/>
                  <a:cxnLst>
                    <a:cxn ang="0">
                      <a:pos x="272" y="132"/>
                    </a:cxn>
                    <a:cxn ang="0">
                      <a:pos x="272" y="261"/>
                    </a:cxn>
                    <a:cxn ang="0">
                      <a:pos x="0" y="129"/>
                    </a:cxn>
                    <a:cxn ang="0">
                      <a:pos x="0" y="0"/>
                    </a:cxn>
                    <a:cxn ang="0">
                      <a:pos x="272" y="132"/>
                    </a:cxn>
                  </a:cxnLst>
                  <a:rect l="0" t="0" r="r" b="b"/>
                  <a:pathLst>
                    <a:path w="272" h="261">
                      <a:moveTo>
                        <a:pt x="272" y="132"/>
                      </a:moveTo>
                      <a:lnTo>
                        <a:pt x="272" y="261"/>
                      </a:lnTo>
                      <a:lnTo>
                        <a:pt x="0" y="129"/>
                      </a:lnTo>
                      <a:lnTo>
                        <a:pt x="0" y="0"/>
                      </a:lnTo>
                      <a:lnTo>
                        <a:pt x="272" y="132"/>
                      </a:lnTo>
                      <a:close/>
                    </a:path>
                  </a:pathLst>
                </a:custGeom>
                <a:solidFill>
                  <a:srgbClr val="400000"/>
                </a:solidFill>
                <a:ln w="9525">
                  <a:noFill/>
                  <a:round/>
                  <a:headEnd/>
                  <a:tailEnd/>
                </a:ln>
              </p:spPr>
              <p:txBody>
                <a:bodyPr/>
                <a:lstStyle/>
                <a:p>
                  <a:endParaRPr lang="el-GR"/>
                </a:p>
              </p:txBody>
            </p:sp>
            <p:sp>
              <p:nvSpPr>
                <p:cNvPr id="542819" name="Freeform 99"/>
                <p:cNvSpPr>
                  <a:spLocks/>
                </p:cNvSpPr>
                <p:nvPr/>
              </p:nvSpPr>
              <p:spPr bwMode="auto">
                <a:xfrm>
                  <a:off x="2556" y="2107"/>
                  <a:ext cx="223" cy="236"/>
                </a:xfrm>
                <a:custGeom>
                  <a:avLst/>
                  <a:gdLst/>
                  <a:ahLst/>
                  <a:cxnLst>
                    <a:cxn ang="0">
                      <a:pos x="223" y="107"/>
                    </a:cxn>
                    <a:cxn ang="0">
                      <a:pos x="223" y="236"/>
                    </a:cxn>
                    <a:cxn ang="0">
                      <a:pos x="0" y="121"/>
                    </a:cxn>
                    <a:cxn ang="0">
                      <a:pos x="0" y="0"/>
                    </a:cxn>
                    <a:cxn ang="0">
                      <a:pos x="223" y="107"/>
                    </a:cxn>
                  </a:cxnLst>
                  <a:rect l="0" t="0" r="r" b="b"/>
                  <a:pathLst>
                    <a:path w="223" h="236">
                      <a:moveTo>
                        <a:pt x="223" y="107"/>
                      </a:moveTo>
                      <a:lnTo>
                        <a:pt x="223" y="236"/>
                      </a:lnTo>
                      <a:lnTo>
                        <a:pt x="0" y="121"/>
                      </a:lnTo>
                      <a:lnTo>
                        <a:pt x="0" y="0"/>
                      </a:lnTo>
                      <a:lnTo>
                        <a:pt x="223" y="107"/>
                      </a:lnTo>
                      <a:close/>
                    </a:path>
                  </a:pathLst>
                </a:custGeom>
                <a:solidFill>
                  <a:srgbClr val="800000"/>
                </a:solidFill>
                <a:ln w="9525">
                  <a:noFill/>
                  <a:round/>
                  <a:headEnd/>
                  <a:tailEnd/>
                </a:ln>
              </p:spPr>
              <p:txBody>
                <a:bodyPr/>
                <a:lstStyle/>
                <a:p>
                  <a:endParaRPr lang="el-GR"/>
                </a:p>
              </p:txBody>
            </p:sp>
            <p:sp>
              <p:nvSpPr>
                <p:cNvPr id="542820" name="Freeform 100"/>
                <p:cNvSpPr>
                  <a:spLocks/>
                </p:cNvSpPr>
                <p:nvPr/>
              </p:nvSpPr>
              <p:spPr bwMode="auto">
                <a:xfrm>
                  <a:off x="2307" y="1986"/>
                  <a:ext cx="234" cy="231"/>
                </a:xfrm>
                <a:custGeom>
                  <a:avLst/>
                  <a:gdLst/>
                  <a:ahLst/>
                  <a:cxnLst>
                    <a:cxn ang="0">
                      <a:pos x="234" y="115"/>
                    </a:cxn>
                    <a:cxn ang="0">
                      <a:pos x="234" y="231"/>
                    </a:cxn>
                    <a:cxn ang="0">
                      <a:pos x="0" y="119"/>
                    </a:cxn>
                    <a:cxn ang="0">
                      <a:pos x="0" y="0"/>
                    </a:cxn>
                    <a:cxn ang="0">
                      <a:pos x="234" y="115"/>
                    </a:cxn>
                  </a:cxnLst>
                  <a:rect l="0" t="0" r="r" b="b"/>
                  <a:pathLst>
                    <a:path w="234" h="231">
                      <a:moveTo>
                        <a:pt x="234" y="115"/>
                      </a:moveTo>
                      <a:lnTo>
                        <a:pt x="234" y="231"/>
                      </a:lnTo>
                      <a:lnTo>
                        <a:pt x="0" y="119"/>
                      </a:lnTo>
                      <a:lnTo>
                        <a:pt x="0" y="0"/>
                      </a:lnTo>
                      <a:lnTo>
                        <a:pt x="234" y="115"/>
                      </a:lnTo>
                      <a:close/>
                    </a:path>
                  </a:pathLst>
                </a:custGeom>
                <a:solidFill>
                  <a:srgbClr val="600000"/>
                </a:solidFill>
                <a:ln w="9525">
                  <a:noFill/>
                  <a:round/>
                  <a:headEnd/>
                  <a:tailEnd/>
                </a:ln>
              </p:spPr>
              <p:txBody>
                <a:bodyPr/>
                <a:lstStyle/>
                <a:p>
                  <a:endParaRPr lang="el-GR"/>
                </a:p>
              </p:txBody>
            </p:sp>
            <p:sp>
              <p:nvSpPr>
                <p:cNvPr id="542821" name="Freeform 101"/>
                <p:cNvSpPr>
                  <a:spLocks/>
                </p:cNvSpPr>
                <p:nvPr/>
              </p:nvSpPr>
              <p:spPr bwMode="auto">
                <a:xfrm>
                  <a:off x="2096" y="2148"/>
                  <a:ext cx="197" cy="215"/>
                </a:xfrm>
                <a:custGeom>
                  <a:avLst/>
                  <a:gdLst/>
                  <a:ahLst/>
                  <a:cxnLst>
                    <a:cxn ang="0">
                      <a:pos x="197" y="102"/>
                    </a:cxn>
                    <a:cxn ang="0">
                      <a:pos x="197" y="215"/>
                    </a:cxn>
                    <a:cxn ang="0">
                      <a:pos x="0" y="110"/>
                    </a:cxn>
                    <a:cxn ang="0">
                      <a:pos x="0" y="0"/>
                    </a:cxn>
                    <a:cxn ang="0">
                      <a:pos x="197" y="102"/>
                    </a:cxn>
                  </a:cxnLst>
                  <a:rect l="0" t="0" r="r" b="b"/>
                  <a:pathLst>
                    <a:path w="197" h="215">
                      <a:moveTo>
                        <a:pt x="197" y="102"/>
                      </a:moveTo>
                      <a:lnTo>
                        <a:pt x="197" y="215"/>
                      </a:lnTo>
                      <a:lnTo>
                        <a:pt x="0" y="110"/>
                      </a:lnTo>
                      <a:lnTo>
                        <a:pt x="0" y="0"/>
                      </a:lnTo>
                      <a:lnTo>
                        <a:pt x="197" y="102"/>
                      </a:lnTo>
                      <a:close/>
                    </a:path>
                  </a:pathLst>
                </a:custGeom>
                <a:solidFill>
                  <a:srgbClr val="800000"/>
                </a:solidFill>
                <a:ln w="9525">
                  <a:noFill/>
                  <a:round/>
                  <a:headEnd/>
                  <a:tailEnd/>
                </a:ln>
              </p:spPr>
              <p:txBody>
                <a:bodyPr/>
                <a:lstStyle/>
                <a:p>
                  <a:endParaRPr lang="el-GR"/>
                </a:p>
              </p:txBody>
            </p:sp>
            <p:sp>
              <p:nvSpPr>
                <p:cNvPr id="542822" name="Freeform 102"/>
                <p:cNvSpPr>
                  <a:spLocks/>
                </p:cNvSpPr>
                <p:nvPr/>
              </p:nvSpPr>
              <p:spPr bwMode="auto">
                <a:xfrm>
                  <a:off x="2790" y="2516"/>
                  <a:ext cx="272" cy="270"/>
                </a:xfrm>
                <a:custGeom>
                  <a:avLst/>
                  <a:gdLst/>
                  <a:ahLst/>
                  <a:cxnLst>
                    <a:cxn ang="0">
                      <a:pos x="272" y="149"/>
                    </a:cxn>
                    <a:cxn ang="0">
                      <a:pos x="272" y="270"/>
                    </a:cxn>
                    <a:cxn ang="0">
                      <a:pos x="0" y="127"/>
                    </a:cxn>
                    <a:cxn ang="0">
                      <a:pos x="0" y="0"/>
                    </a:cxn>
                    <a:cxn ang="0">
                      <a:pos x="272" y="149"/>
                    </a:cxn>
                  </a:cxnLst>
                  <a:rect l="0" t="0" r="r" b="b"/>
                  <a:pathLst>
                    <a:path w="272" h="270">
                      <a:moveTo>
                        <a:pt x="272" y="149"/>
                      </a:moveTo>
                      <a:lnTo>
                        <a:pt x="272" y="270"/>
                      </a:lnTo>
                      <a:lnTo>
                        <a:pt x="0" y="127"/>
                      </a:lnTo>
                      <a:lnTo>
                        <a:pt x="0" y="0"/>
                      </a:lnTo>
                      <a:lnTo>
                        <a:pt x="272" y="149"/>
                      </a:lnTo>
                      <a:close/>
                    </a:path>
                  </a:pathLst>
                </a:custGeom>
                <a:solidFill>
                  <a:srgbClr val="800000"/>
                </a:solidFill>
                <a:ln w="9525">
                  <a:noFill/>
                  <a:round/>
                  <a:headEnd/>
                  <a:tailEnd/>
                </a:ln>
              </p:spPr>
              <p:txBody>
                <a:bodyPr/>
                <a:lstStyle/>
                <a:p>
                  <a:endParaRPr lang="el-GR"/>
                </a:p>
              </p:txBody>
            </p:sp>
            <p:sp>
              <p:nvSpPr>
                <p:cNvPr id="542823" name="Freeform 103"/>
                <p:cNvSpPr>
                  <a:spLocks/>
                </p:cNvSpPr>
                <p:nvPr/>
              </p:nvSpPr>
              <p:spPr bwMode="auto">
                <a:xfrm>
                  <a:off x="2556" y="2390"/>
                  <a:ext cx="223" cy="248"/>
                </a:xfrm>
                <a:custGeom>
                  <a:avLst/>
                  <a:gdLst/>
                  <a:ahLst/>
                  <a:cxnLst>
                    <a:cxn ang="0">
                      <a:pos x="223" y="121"/>
                    </a:cxn>
                    <a:cxn ang="0">
                      <a:pos x="223" y="248"/>
                    </a:cxn>
                    <a:cxn ang="0">
                      <a:pos x="0" y="122"/>
                    </a:cxn>
                    <a:cxn ang="0">
                      <a:pos x="0" y="0"/>
                    </a:cxn>
                    <a:cxn ang="0">
                      <a:pos x="223" y="121"/>
                    </a:cxn>
                  </a:cxnLst>
                  <a:rect l="0" t="0" r="r" b="b"/>
                  <a:pathLst>
                    <a:path w="223" h="248">
                      <a:moveTo>
                        <a:pt x="223" y="121"/>
                      </a:moveTo>
                      <a:lnTo>
                        <a:pt x="223" y="248"/>
                      </a:lnTo>
                      <a:lnTo>
                        <a:pt x="0" y="122"/>
                      </a:lnTo>
                      <a:lnTo>
                        <a:pt x="0" y="0"/>
                      </a:lnTo>
                      <a:lnTo>
                        <a:pt x="223" y="121"/>
                      </a:lnTo>
                      <a:close/>
                    </a:path>
                  </a:pathLst>
                </a:custGeom>
                <a:solidFill>
                  <a:srgbClr val="600000"/>
                </a:solidFill>
                <a:ln w="9525">
                  <a:noFill/>
                  <a:round/>
                  <a:headEnd/>
                  <a:tailEnd/>
                </a:ln>
              </p:spPr>
              <p:txBody>
                <a:bodyPr/>
                <a:lstStyle/>
                <a:p>
                  <a:endParaRPr lang="el-GR"/>
                </a:p>
              </p:txBody>
            </p:sp>
            <p:sp>
              <p:nvSpPr>
                <p:cNvPr id="542824" name="Freeform 104"/>
                <p:cNvSpPr>
                  <a:spLocks/>
                </p:cNvSpPr>
                <p:nvPr/>
              </p:nvSpPr>
              <p:spPr bwMode="auto">
                <a:xfrm>
                  <a:off x="2307" y="2259"/>
                  <a:ext cx="234" cy="246"/>
                </a:xfrm>
                <a:custGeom>
                  <a:avLst/>
                  <a:gdLst/>
                  <a:ahLst/>
                  <a:cxnLst>
                    <a:cxn ang="0">
                      <a:pos x="234" y="127"/>
                    </a:cxn>
                    <a:cxn ang="0">
                      <a:pos x="234" y="246"/>
                    </a:cxn>
                    <a:cxn ang="0">
                      <a:pos x="0" y="117"/>
                    </a:cxn>
                    <a:cxn ang="0">
                      <a:pos x="0" y="0"/>
                    </a:cxn>
                    <a:cxn ang="0">
                      <a:pos x="234" y="127"/>
                    </a:cxn>
                  </a:cxnLst>
                  <a:rect l="0" t="0" r="r" b="b"/>
                  <a:pathLst>
                    <a:path w="234" h="246">
                      <a:moveTo>
                        <a:pt x="234" y="127"/>
                      </a:moveTo>
                      <a:lnTo>
                        <a:pt x="234" y="246"/>
                      </a:lnTo>
                      <a:lnTo>
                        <a:pt x="0" y="117"/>
                      </a:lnTo>
                      <a:lnTo>
                        <a:pt x="0" y="0"/>
                      </a:lnTo>
                      <a:lnTo>
                        <a:pt x="234" y="127"/>
                      </a:lnTo>
                      <a:close/>
                    </a:path>
                  </a:pathLst>
                </a:custGeom>
                <a:solidFill>
                  <a:srgbClr val="800000"/>
                </a:solidFill>
                <a:ln w="9525">
                  <a:noFill/>
                  <a:round/>
                  <a:headEnd/>
                  <a:tailEnd/>
                </a:ln>
              </p:spPr>
              <p:txBody>
                <a:bodyPr/>
                <a:lstStyle/>
                <a:p>
                  <a:endParaRPr lang="el-GR"/>
                </a:p>
              </p:txBody>
            </p:sp>
            <p:sp>
              <p:nvSpPr>
                <p:cNvPr id="542825" name="Freeform 105"/>
                <p:cNvSpPr>
                  <a:spLocks/>
                </p:cNvSpPr>
                <p:nvPr/>
              </p:nvSpPr>
              <p:spPr bwMode="auto">
                <a:xfrm>
                  <a:off x="2096" y="2410"/>
                  <a:ext cx="197" cy="236"/>
                </a:xfrm>
                <a:custGeom>
                  <a:avLst/>
                  <a:gdLst/>
                  <a:ahLst/>
                  <a:cxnLst>
                    <a:cxn ang="0">
                      <a:pos x="197" y="125"/>
                    </a:cxn>
                    <a:cxn ang="0">
                      <a:pos x="197" y="236"/>
                    </a:cxn>
                    <a:cxn ang="0">
                      <a:pos x="0" y="119"/>
                    </a:cxn>
                    <a:cxn ang="0">
                      <a:pos x="0" y="0"/>
                    </a:cxn>
                    <a:cxn ang="0">
                      <a:pos x="197" y="125"/>
                    </a:cxn>
                  </a:cxnLst>
                  <a:rect l="0" t="0" r="r" b="b"/>
                  <a:pathLst>
                    <a:path w="197" h="236">
                      <a:moveTo>
                        <a:pt x="197" y="125"/>
                      </a:moveTo>
                      <a:lnTo>
                        <a:pt x="197" y="236"/>
                      </a:lnTo>
                      <a:lnTo>
                        <a:pt x="0" y="119"/>
                      </a:lnTo>
                      <a:lnTo>
                        <a:pt x="0" y="0"/>
                      </a:lnTo>
                      <a:lnTo>
                        <a:pt x="197" y="125"/>
                      </a:lnTo>
                      <a:close/>
                    </a:path>
                  </a:pathLst>
                </a:custGeom>
                <a:solidFill>
                  <a:srgbClr val="800000"/>
                </a:solidFill>
                <a:ln w="9525">
                  <a:noFill/>
                  <a:round/>
                  <a:headEnd/>
                  <a:tailEnd/>
                </a:ln>
              </p:spPr>
              <p:txBody>
                <a:bodyPr/>
                <a:lstStyle/>
                <a:p>
                  <a:endParaRPr lang="el-GR"/>
                </a:p>
              </p:txBody>
            </p:sp>
            <p:sp>
              <p:nvSpPr>
                <p:cNvPr id="542826" name="Freeform 106"/>
                <p:cNvSpPr>
                  <a:spLocks/>
                </p:cNvSpPr>
                <p:nvPr/>
              </p:nvSpPr>
              <p:spPr bwMode="auto">
                <a:xfrm>
                  <a:off x="2790" y="2814"/>
                  <a:ext cx="272" cy="288"/>
                </a:xfrm>
                <a:custGeom>
                  <a:avLst/>
                  <a:gdLst/>
                  <a:ahLst/>
                  <a:cxnLst>
                    <a:cxn ang="0">
                      <a:pos x="272" y="160"/>
                    </a:cxn>
                    <a:cxn ang="0">
                      <a:pos x="272" y="288"/>
                    </a:cxn>
                    <a:cxn ang="0">
                      <a:pos x="0" y="129"/>
                    </a:cxn>
                    <a:cxn ang="0">
                      <a:pos x="0" y="0"/>
                    </a:cxn>
                    <a:cxn ang="0">
                      <a:pos x="272" y="160"/>
                    </a:cxn>
                  </a:cxnLst>
                  <a:rect l="0" t="0" r="r" b="b"/>
                  <a:pathLst>
                    <a:path w="272" h="288">
                      <a:moveTo>
                        <a:pt x="272" y="160"/>
                      </a:moveTo>
                      <a:lnTo>
                        <a:pt x="272" y="288"/>
                      </a:lnTo>
                      <a:lnTo>
                        <a:pt x="0" y="129"/>
                      </a:lnTo>
                      <a:lnTo>
                        <a:pt x="0" y="0"/>
                      </a:lnTo>
                      <a:lnTo>
                        <a:pt x="272" y="160"/>
                      </a:lnTo>
                      <a:close/>
                    </a:path>
                  </a:pathLst>
                </a:custGeom>
                <a:solidFill>
                  <a:srgbClr val="800000"/>
                </a:solidFill>
                <a:ln w="9525">
                  <a:noFill/>
                  <a:round/>
                  <a:headEnd/>
                  <a:tailEnd/>
                </a:ln>
              </p:spPr>
              <p:txBody>
                <a:bodyPr/>
                <a:lstStyle/>
                <a:p>
                  <a:endParaRPr lang="el-GR"/>
                </a:p>
              </p:txBody>
            </p:sp>
            <p:sp>
              <p:nvSpPr>
                <p:cNvPr id="542827" name="Freeform 107"/>
                <p:cNvSpPr>
                  <a:spLocks/>
                </p:cNvSpPr>
                <p:nvPr/>
              </p:nvSpPr>
              <p:spPr bwMode="auto">
                <a:xfrm>
                  <a:off x="2556" y="2681"/>
                  <a:ext cx="223" cy="256"/>
                </a:xfrm>
                <a:custGeom>
                  <a:avLst/>
                  <a:gdLst/>
                  <a:ahLst/>
                  <a:cxnLst>
                    <a:cxn ang="0">
                      <a:pos x="223" y="129"/>
                    </a:cxn>
                    <a:cxn ang="0">
                      <a:pos x="223" y="256"/>
                    </a:cxn>
                    <a:cxn ang="0">
                      <a:pos x="0" y="122"/>
                    </a:cxn>
                    <a:cxn ang="0">
                      <a:pos x="0" y="0"/>
                    </a:cxn>
                    <a:cxn ang="0">
                      <a:pos x="223" y="129"/>
                    </a:cxn>
                  </a:cxnLst>
                  <a:rect l="0" t="0" r="r" b="b"/>
                  <a:pathLst>
                    <a:path w="223" h="256">
                      <a:moveTo>
                        <a:pt x="223" y="129"/>
                      </a:moveTo>
                      <a:lnTo>
                        <a:pt x="223" y="256"/>
                      </a:lnTo>
                      <a:lnTo>
                        <a:pt x="0" y="122"/>
                      </a:lnTo>
                      <a:lnTo>
                        <a:pt x="0" y="0"/>
                      </a:lnTo>
                      <a:lnTo>
                        <a:pt x="223" y="129"/>
                      </a:lnTo>
                      <a:close/>
                    </a:path>
                  </a:pathLst>
                </a:custGeom>
                <a:solidFill>
                  <a:srgbClr val="600000"/>
                </a:solidFill>
                <a:ln w="9525">
                  <a:noFill/>
                  <a:round/>
                  <a:headEnd/>
                  <a:tailEnd/>
                </a:ln>
              </p:spPr>
              <p:txBody>
                <a:bodyPr/>
                <a:lstStyle/>
                <a:p>
                  <a:endParaRPr lang="el-GR"/>
                </a:p>
              </p:txBody>
            </p:sp>
            <p:sp>
              <p:nvSpPr>
                <p:cNvPr id="542828" name="Freeform 108"/>
                <p:cNvSpPr>
                  <a:spLocks/>
                </p:cNvSpPr>
                <p:nvPr/>
              </p:nvSpPr>
              <p:spPr bwMode="auto">
                <a:xfrm>
                  <a:off x="2307" y="2539"/>
                  <a:ext cx="234" cy="256"/>
                </a:xfrm>
                <a:custGeom>
                  <a:avLst/>
                  <a:gdLst/>
                  <a:ahLst/>
                  <a:cxnLst>
                    <a:cxn ang="0">
                      <a:pos x="234" y="140"/>
                    </a:cxn>
                    <a:cxn ang="0">
                      <a:pos x="234" y="256"/>
                    </a:cxn>
                    <a:cxn ang="0">
                      <a:pos x="0" y="117"/>
                    </a:cxn>
                    <a:cxn ang="0">
                      <a:pos x="0" y="0"/>
                    </a:cxn>
                    <a:cxn ang="0">
                      <a:pos x="234" y="140"/>
                    </a:cxn>
                  </a:cxnLst>
                  <a:rect l="0" t="0" r="r" b="b"/>
                  <a:pathLst>
                    <a:path w="234" h="256">
                      <a:moveTo>
                        <a:pt x="234" y="140"/>
                      </a:moveTo>
                      <a:lnTo>
                        <a:pt x="234" y="256"/>
                      </a:lnTo>
                      <a:lnTo>
                        <a:pt x="0" y="117"/>
                      </a:lnTo>
                      <a:lnTo>
                        <a:pt x="0" y="0"/>
                      </a:lnTo>
                      <a:lnTo>
                        <a:pt x="234" y="140"/>
                      </a:lnTo>
                      <a:close/>
                    </a:path>
                  </a:pathLst>
                </a:custGeom>
                <a:solidFill>
                  <a:srgbClr val="800000"/>
                </a:solidFill>
                <a:ln w="9525">
                  <a:noFill/>
                  <a:round/>
                  <a:headEnd/>
                  <a:tailEnd/>
                </a:ln>
              </p:spPr>
              <p:txBody>
                <a:bodyPr/>
                <a:lstStyle/>
                <a:p>
                  <a:endParaRPr lang="el-GR"/>
                </a:p>
              </p:txBody>
            </p:sp>
            <p:sp>
              <p:nvSpPr>
                <p:cNvPr id="542829" name="Freeform 109"/>
                <p:cNvSpPr>
                  <a:spLocks/>
                </p:cNvSpPr>
                <p:nvPr/>
              </p:nvSpPr>
              <p:spPr bwMode="auto">
                <a:xfrm>
                  <a:off x="2800" y="1332"/>
                  <a:ext cx="259" cy="222"/>
                </a:xfrm>
                <a:custGeom>
                  <a:avLst/>
                  <a:gdLst/>
                  <a:ahLst/>
                  <a:cxnLst>
                    <a:cxn ang="0">
                      <a:pos x="259" y="90"/>
                    </a:cxn>
                    <a:cxn ang="0">
                      <a:pos x="259" y="222"/>
                    </a:cxn>
                    <a:cxn ang="0">
                      <a:pos x="0" y="127"/>
                    </a:cxn>
                    <a:cxn ang="0">
                      <a:pos x="0" y="0"/>
                    </a:cxn>
                    <a:cxn ang="0">
                      <a:pos x="259" y="90"/>
                    </a:cxn>
                  </a:cxnLst>
                  <a:rect l="0" t="0" r="r" b="b"/>
                  <a:pathLst>
                    <a:path w="259" h="222">
                      <a:moveTo>
                        <a:pt x="259" y="90"/>
                      </a:moveTo>
                      <a:lnTo>
                        <a:pt x="259" y="222"/>
                      </a:lnTo>
                      <a:lnTo>
                        <a:pt x="0" y="127"/>
                      </a:lnTo>
                      <a:lnTo>
                        <a:pt x="0" y="0"/>
                      </a:lnTo>
                      <a:lnTo>
                        <a:pt x="259" y="90"/>
                      </a:lnTo>
                      <a:close/>
                    </a:path>
                  </a:pathLst>
                </a:custGeom>
                <a:solidFill>
                  <a:srgbClr val="800000"/>
                </a:solidFill>
                <a:ln w="9525">
                  <a:noFill/>
                  <a:round/>
                  <a:headEnd/>
                  <a:tailEnd/>
                </a:ln>
              </p:spPr>
              <p:txBody>
                <a:bodyPr/>
                <a:lstStyle/>
                <a:p>
                  <a:endParaRPr lang="el-GR"/>
                </a:p>
              </p:txBody>
            </p:sp>
            <p:sp>
              <p:nvSpPr>
                <p:cNvPr id="542830" name="Freeform 110"/>
                <p:cNvSpPr>
                  <a:spLocks/>
                </p:cNvSpPr>
                <p:nvPr/>
              </p:nvSpPr>
              <p:spPr bwMode="auto">
                <a:xfrm>
                  <a:off x="2981" y="1550"/>
                  <a:ext cx="81" cy="159"/>
                </a:xfrm>
                <a:custGeom>
                  <a:avLst/>
                  <a:gdLst/>
                  <a:ahLst/>
                  <a:cxnLst>
                    <a:cxn ang="0">
                      <a:pos x="81" y="34"/>
                    </a:cxn>
                    <a:cxn ang="0">
                      <a:pos x="81" y="159"/>
                    </a:cxn>
                    <a:cxn ang="0">
                      <a:pos x="0" y="125"/>
                    </a:cxn>
                    <a:cxn ang="0">
                      <a:pos x="0" y="0"/>
                    </a:cxn>
                    <a:cxn ang="0">
                      <a:pos x="81" y="34"/>
                    </a:cxn>
                  </a:cxnLst>
                  <a:rect l="0" t="0" r="r" b="b"/>
                  <a:pathLst>
                    <a:path w="81" h="159">
                      <a:moveTo>
                        <a:pt x="81" y="34"/>
                      </a:moveTo>
                      <a:lnTo>
                        <a:pt x="81" y="159"/>
                      </a:lnTo>
                      <a:lnTo>
                        <a:pt x="0" y="125"/>
                      </a:lnTo>
                      <a:lnTo>
                        <a:pt x="0" y="0"/>
                      </a:lnTo>
                      <a:lnTo>
                        <a:pt x="81" y="34"/>
                      </a:lnTo>
                      <a:close/>
                    </a:path>
                  </a:pathLst>
                </a:custGeom>
                <a:solidFill>
                  <a:srgbClr val="800000"/>
                </a:solidFill>
                <a:ln w="9525">
                  <a:noFill/>
                  <a:round/>
                  <a:headEnd/>
                  <a:tailEnd/>
                </a:ln>
              </p:spPr>
              <p:txBody>
                <a:bodyPr/>
                <a:lstStyle/>
                <a:p>
                  <a:endParaRPr lang="el-GR"/>
                </a:p>
              </p:txBody>
            </p:sp>
            <p:sp>
              <p:nvSpPr>
                <p:cNvPr id="542831" name="Freeform 111"/>
                <p:cNvSpPr>
                  <a:spLocks/>
                </p:cNvSpPr>
                <p:nvPr/>
              </p:nvSpPr>
              <p:spPr bwMode="auto">
                <a:xfrm>
                  <a:off x="2800" y="1927"/>
                  <a:ext cx="259" cy="244"/>
                </a:xfrm>
                <a:custGeom>
                  <a:avLst/>
                  <a:gdLst/>
                  <a:ahLst/>
                  <a:cxnLst>
                    <a:cxn ang="0">
                      <a:pos x="259" y="113"/>
                    </a:cxn>
                    <a:cxn ang="0">
                      <a:pos x="259" y="244"/>
                    </a:cxn>
                    <a:cxn ang="0">
                      <a:pos x="0" y="128"/>
                    </a:cxn>
                    <a:cxn ang="0">
                      <a:pos x="0" y="0"/>
                    </a:cxn>
                    <a:cxn ang="0">
                      <a:pos x="259" y="113"/>
                    </a:cxn>
                  </a:cxnLst>
                  <a:rect l="0" t="0" r="r" b="b"/>
                  <a:pathLst>
                    <a:path w="259" h="244">
                      <a:moveTo>
                        <a:pt x="259" y="113"/>
                      </a:moveTo>
                      <a:lnTo>
                        <a:pt x="259" y="244"/>
                      </a:lnTo>
                      <a:lnTo>
                        <a:pt x="0" y="128"/>
                      </a:lnTo>
                      <a:lnTo>
                        <a:pt x="0" y="0"/>
                      </a:lnTo>
                      <a:lnTo>
                        <a:pt x="259" y="113"/>
                      </a:lnTo>
                      <a:close/>
                    </a:path>
                  </a:pathLst>
                </a:custGeom>
                <a:solidFill>
                  <a:srgbClr val="800000"/>
                </a:solidFill>
                <a:ln w="9525">
                  <a:noFill/>
                  <a:round/>
                  <a:headEnd/>
                  <a:tailEnd/>
                </a:ln>
              </p:spPr>
              <p:txBody>
                <a:bodyPr/>
                <a:lstStyle/>
                <a:p>
                  <a:endParaRPr lang="el-GR"/>
                </a:p>
              </p:txBody>
            </p:sp>
            <p:sp>
              <p:nvSpPr>
                <p:cNvPr id="542832" name="Rectangle 112"/>
                <p:cNvSpPr>
                  <a:spLocks noChangeArrowheads="1"/>
                </p:cNvSpPr>
                <p:nvPr/>
              </p:nvSpPr>
              <p:spPr bwMode="auto">
                <a:xfrm>
                  <a:off x="3058" y="2663"/>
                  <a:ext cx="130" cy="135"/>
                </a:xfrm>
                <a:prstGeom prst="rect">
                  <a:avLst/>
                </a:prstGeom>
                <a:solidFill>
                  <a:srgbClr val="600000"/>
                </a:solidFill>
                <a:ln w="9525">
                  <a:noFill/>
                  <a:miter lim="800000"/>
                  <a:headEnd/>
                  <a:tailEnd/>
                </a:ln>
              </p:spPr>
              <p:txBody>
                <a:bodyPr/>
                <a:lstStyle/>
                <a:p>
                  <a:endParaRPr lang="el-GR"/>
                </a:p>
              </p:txBody>
            </p:sp>
          </p:grpSp>
          <p:grpSp>
            <p:nvGrpSpPr>
              <p:cNvPr id="542833" name="Group 113"/>
              <p:cNvGrpSpPr>
                <a:grpSpLocks/>
              </p:cNvGrpSpPr>
              <p:nvPr/>
            </p:nvGrpSpPr>
            <p:grpSpPr bwMode="auto">
              <a:xfrm rot="97198">
                <a:off x="2064" y="918"/>
                <a:ext cx="1630" cy="336"/>
                <a:chOff x="1925" y="733"/>
                <a:chExt cx="1908" cy="544"/>
              </a:xfrm>
            </p:grpSpPr>
            <p:sp>
              <p:nvSpPr>
                <p:cNvPr id="542834" name="Freeform 114"/>
                <p:cNvSpPr>
                  <a:spLocks/>
                </p:cNvSpPr>
                <p:nvPr/>
              </p:nvSpPr>
              <p:spPr bwMode="auto">
                <a:xfrm>
                  <a:off x="1925" y="733"/>
                  <a:ext cx="1908" cy="321"/>
                </a:xfrm>
                <a:custGeom>
                  <a:avLst/>
                  <a:gdLst/>
                  <a:ahLst/>
                  <a:cxnLst>
                    <a:cxn ang="0">
                      <a:pos x="0" y="0"/>
                    </a:cxn>
                    <a:cxn ang="0">
                      <a:pos x="821" y="24"/>
                    </a:cxn>
                    <a:cxn ang="0">
                      <a:pos x="1908" y="308"/>
                    </a:cxn>
                    <a:cxn ang="0">
                      <a:pos x="1152" y="321"/>
                    </a:cxn>
                    <a:cxn ang="0">
                      <a:pos x="0" y="0"/>
                    </a:cxn>
                  </a:cxnLst>
                  <a:rect l="0" t="0" r="r" b="b"/>
                  <a:pathLst>
                    <a:path w="1908" h="321">
                      <a:moveTo>
                        <a:pt x="0" y="0"/>
                      </a:moveTo>
                      <a:lnTo>
                        <a:pt x="821" y="24"/>
                      </a:lnTo>
                      <a:lnTo>
                        <a:pt x="1908" y="308"/>
                      </a:lnTo>
                      <a:lnTo>
                        <a:pt x="1152" y="321"/>
                      </a:lnTo>
                      <a:lnTo>
                        <a:pt x="0" y="0"/>
                      </a:lnTo>
                      <a:close/>
                    </a:path>
                  </a:pathLst>
                </a:custGeom>
                <a:solidFill>
                  <a:srgbClr val="C0C0C0"/>
                </a:solidFill>
                <a:ln w="9525">
                  <a:noFill/>
                  <a:round/>
                  <a:headEnd/>
                  <a:tailEnd/>
                </a:ln>
              </p:spPr>
              <p:txBody>
                <a:bodyPr/>
                <a:lstStyle/>
                <a:p>
                  <a:endParaRPr lang="el-GR"/>
                </a:p>
              </p:txBody>
            </p:sp>
            <p:sp>
              <p:nvSpPr>
                <p:cNvPr id="542835" name="Freeform 115"/>
                <p:cNvSpPr>
                  <a:spLocks/>
                </p:cNvSpPr>
                <p:nvPr/>
              </p:nvSpPr>
              <p:spPr bwMode="auto">
                <a:xfrm>
                  <a:off x="3088" y="1034"/>
                  <a:ext cx="741" cy="243"/>
                </a:xfrm>
                <a:custGeom>
                  <a:avLst/>
                  <a:gdLst/>
                  <a:ahLst/>
                  <a:cxnLst>
                    <a:cxn ang="0">
                      <a:pos x="7" y="1"/>
                    </a:cxn>
                    <a:cxn ang="0">
                      <a:pos x="741" y="0"/>
                    </a:cxn>
                    <a:cxn ang="0">
                      <a:pos x="741" y="243"/>
                    </a:cxn>
                    <a:cxn ang="0">
                      <a:pos x="0" y="243"/>
                    </a:cxn>
                    <a:cxn ang="0">
                      <a:pos x="7" y="1"/>
                    </a:cxn>
                  </a:cxnLst>
                  <a:rect l="0" t="0" r="r" b="b"/>
                  <a:pathLst>
                    <a:path w="741" h="243">
                      <a:moveTo>
                        <a:pt x="7" y="1"/>
                      </a:moveTo>
                      <a:lnTo>
                        <a:pt x="741" y="0"/>
                      </a:lnTo>
                      <a:lnTo>
                        <a:pt x="741" y="243"/>
                      </a:lnTo>
                      <a:lnTo>
                        <a:pt x="0" y="243"/>
                      </a:lnTo>
                      <a:lnTo>
                        <a:pt x="7" y="1"/>
                      </a:lnTo>
                      <a:close/>
                    </a:path>
                  </a:pathLst>
                </a:custGeom>
                <a:solidFill>
                  <a:srgbClr val="E0E0E0"/>
                </a:solidFill>
                <a:ln w="9525">
                  <a:noFill/>
                  <a:round/>
                  <a:headEnd/>
                  <a:tailEnd/>
                </a:ln>
              </p:spPr>
              <p:txBody>
                <a:bodyPr/>
                <a:lstStyle/>
                <a:p>
                  <a:endParaRPr lang="el-GR"/>
                </a:p>
              </p:txBody>
            </p:sp>
            <p:sp>
              <p:nvSpPr>
                <p:cNvPr id="542836" name="Freeform 116"/>
                <p:cNvSpPr>
                  <a:spLocks/>
                </p:cNvSpPr>
                <p:nvPr/>
              </p:nvSpPr>
              <p:spPr bwMode="auto">
                <a:xfrm>
                  <a:off x="1935" y="734"/>
                  <a:ext cx="1178" cy="542"/>
                </a:xfrm>
                <a:custGeom>
                  <a:avLst/>
                  <a:gdLst/>
                  <a:ahLst/>
                  <a:cxnLst>
                    <a:cxn ang="0">
                      <a:pos x="0" y="0"/>
                    </a:cxn>
                    <a:cxn ang="0">
                      <a:pos x="0" y="182"/>
                    </a:cxn>
                    <a:cxn ang="0">
                      <a:pos x="1178" y="542"/>
                    </a:cxn>
                    <a:cxn ang="0">
                      <a:pos x="1178" y="300"/>
                    </a:cxn>
                    <a:cxn ang="0">
                      <a:pos x="0" y="0"/>
                    </a:cxn>
                  </a:cxnLst>
                  <a:rect l="0" t="0" r="r" b="b"/>
                  <a:pathLst>
                    <a:path w="1178" h="542">
                      <a:moveTo>
                        <a:pt x="0" y="0"/>
                      </a:moveTo>
                      <a:lnTo>
                        <a:pt x="0" y="182"/>
                      </a:lnTo>
                      <a:lnTo>
                        <a:pt x="1178" y="542"/>
                      </a:lnTo>
                      <a:lnTo>
                        <a:pt x="1178" y="300"/>
                      </a:lnTo>
                      <a:lnTo>
                        <a:pt x="0" y="0"/>
                      </a:lnTo>
                      <a:close/>
                    </a:path>
                  </a:pathLst>
                </a:custGeom>
                <a:solidFill>
                  <a:srgbClr val="A0A0A0"/>
                </a:solidFill>
                <a:ln w="9525">
                  <a:noFill/>
                  <a:round/>
                  <a:headEnd/>
                  <a:tailEnd/>
                </a:ln>
              </p:spPr>
              <p:txBody>
                <a:bodyPr/>
                <a:lstStyle/>
                <a:p>
                  <a:endParaRPr lang="el-GR"/>
                </a:p>
              </p:txBody>
            </p:sp>
          </p:grpSp>
        </p:grpSp>
        <p:grpSp>
          <p:nvGrpSpPr>
            <p:cNvPr id="542837" name="Group 117"/>
            <p:cNvGrpSpPr>
              <a:grpSpLocks/>
            </p:cNvGrpSpPr>
            <p:nvPr/>
          </p:nvGrpSpPr>
          <p:grpSpPr bwMode="auto">
            <a:xfrm flipH="1">
              <a:off x="278" y="1680"/>
              <a:ext cx="682" cy="612"/>
              <a:chOff x="288" y="2832"/>
              <a:chExt cx="730" cy="660"/>
            </a:xfrm>
          </p:grpSpPr>
          <p:sp>
            <p:nvSpPr>
              <p:cNvPr id="542838" name="Freeform 118"/>
              <p:cNvSpPr>
                <a:spLocks/>
              </p:cNvSpPr>
              <p:nvPr/>
            </p:nvSpPr>
            <p:spPr bwMode="auto">
              <a:xfrm>
                <a:off x="711" y="2832"/>
                <a:ext cx="158" cy="148"/>
              </a:xfrm>
              <a:custGeom>
                <a:avLst/>
                <a:gdLst/>
                <a:ahLst/>
                <a:cxnLst>
                  <a:cxn ang="0">
                    <a:pos x="230" y="1"/>
                  </a:cxn>
                  <a:cxn ang="0">
                    <a:pos x="186" y="9"/>
                  </a:cxn>
                  <a:cxn ang="0">
                    <a:pos x="146" y="27"/>
                  </a:cxn>
                  <a:cxn ang="0">
                    <a:pos x="111" y="51"/>
                  </a:cxn>
                  <a:cxn ang="0">
                    <a:pos x="81" y="80"/>
                  </a:cxn>
                  <a:cxn ang="0">
                    <a:pos x="58" y="116"/>
                  </a:cxn>
                  <a:cxn ang="0">
                    <a:pos x="40" y="156"/>
                  </a:cxn>
                  <a:cxn ang="0">
                    <a:pos x="32" y="199"/>
                  </a:cxn>
                  <a:cxn ang="0">
                    <a:pos x="0" y="346"/>
                  </a:cxn>
                  <a:cxn ang="0">
                    <a:pos x="63" y="335"/>
                  </a:cxn>
                  <a:cxn ang="0">
                    <a:pos x="80" y="360"/>
                  </a:cxn>
                  <a:cxn ang="0">
                    <a:pos x="100" y="382"/>
                  </a:cxn>
                  <a:cxn ang="0">
                    <a:pos x="123" y="401"/>
                  </a:cxn>
                  <a:cxn ang="0">
                    <a:pos x="149" y="418"/>
                  </a:cxn>
                  <a:cxn ang="0">
                    <a:pos x="176" y="430"/>
                  </a:cxn>
                  <a:cxn ang="0">
                    <a:pos x="205" y="439"/>
                  </a:cxn>
                  <a:cxn ang="0">
                    <a:pos x="236" y="444"/>
                  </a:cxn>
                  <a:cxn ang="0">
                    <a:pos x="275" y="442"/>
                  </a:cxn>
                  <a:cxn ang="0">
                    <a:pos x="318" y="434"/>
                  </a:cxn>
                  <a:cxn ang="0">
                    <a:pos x="358" y="417"/>
                  </a:cxn>
                  <a:cxn ang="0">
                    <a:pos x="394" y="393"/>
                  </a:cxn>
                  <a:cxn ang="0">
                    <a:pos x="423" y="363"/>
                  </a:cxn>
                  <a:cxn ang="0">
                    <a:pos x="447" y="328"/>
                  </a:cxn>
                  <a:cxn ang="0">
                    <a:pos x="464" y="288"/>
                  </a:cxn>
                  <a:cxn ang="0">
                    <a:pos x="473" y="244"/>
                  </a:cxn>
                  <a:cxn ang="0">
                    <a:pos x="473" y="199"/>
                  </a:cxn>
                  <a:cxn ang="0">
                    <a:pos x="464" y="156"/>
                  </a:cxn>
                  <a:cxn ang="0">
                    <a:pos x="447" y="116"/>
                  </a:cxn>
                  <a:cxn ang="0">
                    <a:pos x="423" y="80"/>
                  </a:cxn>
                  <a:cxn ang="0">
                    <a:pos x="394" y="51"/>
                  </a:cxn>
                  <a:cxn ang="0">
                    <a:pos x="358" y="27"/>
                  </a:cxn>
                  <a:cxn ang="0">
                    <a:pos x="318" y="9"/>
                  </a:cxn>
                  <a:cxn ang="0">
                    <a:pos x="275" y="1"/>
                  </a:cxn>
                </a:cxnLst>
                <a:rect l="0" t="0" r="r" b="b"/>
                <a:pathLst>
                  <a:path w="474" h="444">
                    <a:moveTo>
                      <a:pt x="252" y="0"/>
                    </a:moveTo>
                    <a:lnTo>
                      <a:pt x="230" y="1"/>
                    </a:lnTo>
                    <a:lnTo>
                      <a:pt x="208" y="5"/>
                    </a:lnTo>
                    <a:lnTo>
                      <a:pt x="186" y="9"/>
                    </a:lnTo>
                    <a:lnTo>
                      <a:pt x="166" y="18"/>
                    </a:lnTo>
                    <a:lnTo>
                      <a:pt x="146" y="27"/>
                    </a:lnTo>
                    <a:lnTo>
                      <a:pt x="129" y="38"/>
                    </a:lnTo>
                    <a:lnTo>
                      <a:pt x="111" y="51"/>
                    </a:lnTo>
                    <a:lnTo>
                      <a:pt x="96" y="65"/>
                    </a:lnTo>
                    <a:lnTo>
                      <a:pt x="81" y="80"/>
                    </a:lnTo>
                    <a:lnTo>
                      <a:pt x="68" y="98"/>
                    </a:lnTo>
                    <a:lnTo>
                      <a:pt x="58" y="116"/>
                    </a:lnTo>
                    <a:lnTo>
                      <a:pt x="48" y="136"/>
                    </a:lnTo>
                    <a:lnTo>
                      <a:pt x="40" y="156"/>
                    </a:lnTo>
                    <a:lnTo>
                      <a:pt x="35" y="177"/>
                    </a:lnTo>
                    <a:lnTo>
                      <a:pt x="32" y="199"/>
                    </a:lnTo>
                    <a:lnTo>
                      <a:pt x="31" y="222"/>
                    </a:lnTo>
                    <a:lnTo>
                      <a:pt x="0" y="346"/>
                    </a:lnTo>
                    <a:lnTo>
                      <a:pt x="55" y="322"/>
                    </a:lnTo>
                    <a:lnTo>
                      <a:pt x="63" y="335"/>
                    </a:lnTo>
                    <a:lnTo>
                      <a:pt x="71" y="348"/>
                    </a:lnTo>
                    <a:lnTo>
                      <a:pt x="80" y="360"/>
                    </a:lnTo>
                    <a:lnTo>
                      <a:pt x="90" y="372"/>
                    </a:lnTo>
                    <a:lnTo>
                      <a:pt x="100" y="382"/>
                    </a:lnTo>
                    <a:lnTo>
                      <a:pt x="111" y="392"/>
                    </a:lnTo>
                    <a:lnTo>
                      <a:pt x="123" y="401"/>
                    </a:lnTo>
                    <a:lnTo>
                      <a:pt x="136" y="409"/>
                    </a:lnTo>
                    <a:lnTo>
                      <a:pt x="149" y="418"/>
                    </a:lnTo>
                    <a:lnTo>
                      <a:pt x="162" y="424"/>
                    </a:lnTo>
                    <a:lnTo>
                      <a:pt x="176" y="430"/>
                    </a:lnTo>
                    <a:lnTo>
                      <a:pt x="190" y="434"/>
                    </a:lnTo>
                    <a:lnTo>
                      <a:pt x="205" y="439"/>
                    </a:lnTo>
                    <a:lnTo>
                      <a:pt x="220" y="441"/>
                    </a:lnTo>
                    <a:lnTo>
                      <a:pt x="236" y="444"/>
                    </a:lnTo>
                    <a:lnTo>
                      <a:pt x="252" y="444"/>
                    </a:lnTo>
                    <a:lnTo>
                      <a:pt x="275" y="442"/>
                    </a:lnTo>
                    <a:lnTo>
                      <a:pt x="297" y="439"/>
                    </a:lnTo>
                    <a:lnTo>
                      <a:pt x="318" y="434"/>
                    </a:lnTo>
                    <a:lnTo>
                      <a:pt x="338" y="426"/>
                    </a:lnTo>
                    <a:lnTo>
                      <a:pt x="358" y="417"/>
                    </a:lnTo>
                    <a:lnTo>
                      <a:pt x="376" y="406"/>
                    </a:lnTo>
                    <a:lnTo>
                      <a:pt x="394" y="393"/>
                    </a:lnTo>
                    <a:lnTo>
                      <a:pt x="409" y="379"/>
                    </a:lnTo>
                    <a:lnTo>
                      <a:pt x="423" y="363"/>
                    </a:lnTo>
                    <a:lnTo>
                      <a:pt x="436" y="346"/>
                    </a:lnTo>
                    <a:lnTo>
                      <a:pt x="447" y="328"/>
                    </a:lnTo>
                    <a:lnTo>
                      <a:pt x="456" y="308"/>
                    </a:lnTo>
                    <a:lnTo>
                      <a:pt x="464" y="288"/>
                    </a:lnTo>
                    <a:lnTo>
                      <a:pt x="469" y="267"/>
                    </a:lnTo>
                    <a:lnTo>
                      <a:pt x="473" y="244"/>
                    </a:lnTo>
                    <a:lnTo>
                      <a:pt x="474" y="222"/>
                    </a:lnTo>
                    <a:lnTo>
                      <a:pt x="473" y="199"/>
                    </a:lnTo>
                    <a:lnTo>
                      <a:pt x="469" y="177"/>
                    </a:lnTo>
                    <a:lnTo>
                      <a:pt x="464" y="156"/>
                    </a:lnTo>
                    <a:lnTo>
                      <a:pt x="456" y="136"/>
                    </a:lnTo>
                    <a:lnTo>
                      <a:pt x="447" y="116"/>
                    </a:lnTo>
                    <a:lnTo>
                      <a:pt x="436" y="98"/>
                    </a:lnTo>
                    <a:lnTo>
                      <a:pt x="423" y="80"/>
                    </a:lnTo>
                    <a:lnTo>
                      <a:pt x="409" y="65"/>
                    </a:lnTo>
                    <a:lnTo>
                      <a:pt x="394" y="51"/>
                    </a:lnTo>
                    <a:lnTo>
                      <a:pt x="376" y="38"/>
                    </a:lnTo>
                    <a:lnTo>
                      <a:pt x="358" y="27"/>
                    </a:lnTo>
                    <a:lnTo>
                      <a:pt x="338" y="18"/>
                    </a:lnTo>
                    <a:lnTo>
                      <a:pt x="318" y="9"/>
                    </a:lnTo>
                    <a:lnTo>
                      <a:pt x="297" y="5"/>
                    </a:lnTo>
                    <a:lnTo>
                      <a:pt x="275" y="1"/>
                    </a:lnTo>
                    <a:lnTo>
                      <a:pt x="252" y="0"/>
                    </a:lnTo>
                    <a:close/>
                  </a:path>
                </a:pathLst>
              </a:custGeom>
              <a:solidFill>
                <a:srgbClr val="000000"/>
              </a:solidFill>
              <a:ln w="9525">
                <a:noFill/>
                <a:round/>
                <a:headEnd/>
                <a:tailEnd/>
              </a:ln>
            </p:spPr>
            <p:txBody>
              <a:bodyPr/>
              <a:lstStyle/>
              <a:p>
                <a:endParaRPr lang="el-GR"/>
              </a:p>
            </p:txBody>
          </p:sp>
          <p:sp>
            <p:nvSpPr>
              <p:cNvPr id="542839" name="Freeform 119"/>
              <p:cNvSpPr>
                <a:spLocks/>
              </p:cNvSpPr>
              <p:nvPr/>
            </p:nvSpPr>
            <p:spPr bwMode="auto">
              <a:xfrm>
                <a:off x="588" y="3474"/>
                <a:ext cx="138" cy="17"/>
              </a:xfrm>
              <a:custGeom>
                <a:avLst/>
                <a:gdLst/>
                <a:ahLst/>
                <a:cxnLst>
                  <a:cxn ang="0">
                    <a:pos x="0" y="51"/>
                  </a:cxn>
                  <a:cxn ang="0">
                    <a:pos x="415" y="51"/>
                  </a:cxn>
                  <a:cxn ang="0">
                    <a:pos x="414" y="48"/>
                  </a:cxn>
                  <a:cxn ang="0">
                    <a:pos x="410" y="37"/>
                  </a:cxn>
                  <a:cxn ang="0">
                    <a:pos x="406" y="22"/>
                  </a:cxn>
                  <a:cxn ang="0">
                    <a:pos x="400" y="0"/>
                  </a:cxn>
                  <a:cxn ang="0">
                    <a:pos x="89" y="0"/>
                  </a:cxn>
                  <a:cxn ang="0">
                    <a:pos x="77" y="3"/>
                  </a:cxn>
                  <a:cxn ang="0">
                    <a:pos x="63" y="9"/>
                  </a:cxn>
                  <a:cxn ang="0">
                    <a:pos x="49" y="15"/>
                  </a:cxn>
                  <a:cxn ang="0">
                    <a:pos x="36" y="21"/>
                  </a:cxn>
                  <a:cxn ang="0">
                    <a:pos x="23" y="28"/>
                  </a:cxn>
                  <a:cxn ang="0">
                    <a:pos x="12" y="36"/>
                  </a:cxn>
                  <a:cxn ang="0">
                    <a:pos x="4" y="43"/>
                  </a:cxn>
                  <a:cxn ang="0">
                    <a:pos x="0" y="51"/>
                  </a:cxn>
                </a:cxnLst>
                <a:rect l="0" t="0" r="r" b="b"/>
                <a:pathLst>
                  <a:path w="415" h="51">
                    <a:moveTo>
                      <a:pt x="0" y="51"/>
                    </a:moveTo>
                    <a:lnTo>
                      <a:pt x="415" y="51"/>
                    </a:lnTo>
                    <a:lnTo>
                      <a:pt x="414" y="48"/>
                    </a:lnTo>
                    <a:lnTo>
                      <a:pt x="410" y="37"/>
                    </a:lnTo>
                    <a:lnTo>
                      <a:pt x="406" y="22"/>
                    </a:lnTo>
                    <a:lnTo>
                      <a:pt x="400" y="0"/>
                    </a:lnTo>
                    <a:lnTo>
                      <a:pt x="89" y="0"/>
                    </a:lnTo>
                    <a:lnTo>
                      <a:pt x="77" y="3"/>
                    </a:lnTo>
                    <a:lnTo>
                      <a:pt x="63" y="9"/>
                    </a:lnTo>
                    <a:lnTo>
                      <a:pt x="49" y="15"/>
                    </a:lnTo>
                    <a:lnTo>
                      <a:pt x="36" y="21"/>
                    </a:lnTo>
                    <a:lnTo>
                      <a:pt x="23" y="28"/>
                    </a:lnTo>
                    <a:lnTo>
                      <a:pt x="12" y="36"/>
                    </a:lnTo>
                    <a:lnTo>
                      <a:pt x="4" y="43"/>
                    </a:lnTo>
                    <a:lnTo>
                      <a:pt x="0" y="51"/>
                    </a:lnTo>
                    <a:close/>
                  </a:path>
                </a:pathLst>
              </a:custGeom>
              <a:solidFill>
                <a:srgbClr val="000000"/>
              </a:solidFill>
              <a:ln w="9525">
                <a:noFill/>
                <a:round/>
                <a:headEnd/>
                <a:tailEnd/>
              </a:ln>
            </p:spPr>
            <p:txBody>
              <a:bodyPr/>
              <a:lstStyle/>
              <a:p>
                <a:endParaRPr lang="el-GR"/>
              </a:p>
            </p:txBody>
          </p:sp>
          <p:sp>
            <p:nvSpPr>
              <p:cNvPr id="542840" name="Freeform 120"/>
              <p:cNvSpPr>
                <a:spLocks/>
              </p:cNvSpPr>
              <p:nvPr/>
            </p:nvSpPr>
            <p:spPr bwMode="auto">
              <a:xfrm>
                <a:off x="606" y="2937"/>
                <a:ext cx="343" cy="537"/>
              </a:xfrm>
              <a:custGeom>
                <a:avLst/>
                <a:gdLst/>
                <a:ahLst/>
                <a:cxnLst>
                  <a:cxn ang="0">
                    <a:pos x="823" y="5"/>
                  </a:cxn>
                  <a:cxn ang="0">
                    <a:pos x="806" y="43"/>
                  </a:cxn>
                  <a:cxn ang="0">
                    <a:pos x="782" y="77"/>
                  </a:cxn>
                  <a:cxn ang="0">
                    <a:pos x="755" y="108"/>
                  </a:cxn>
                  <a:cxn ang="0">
                    <a:pos x="723" y="134"/>
                  </a:cxn>
                  <a:cxn ang="0">
                    <a:pos x="687" y="155"/>
                  </a:cxn>
                  <a:cxn ang="0">
                    <a:pos x="648" y="171"/>
                  </a:cxn>
                  <a:cxn ang="0">
                    <a:pos x="607" y="181"/>
                  </a:cxn>
                  <a:cxn ang="0">
                    <a:pos x="563" y="184"/>
                  </a:cxn>
                  <a:cxn ang="0">
                    <a:pos x="532" y="183"/>
                  </a:cxn>
                  <a:cxn ang="0">
                    <a:pos x="503" y="177"/>
                  </a:cxn>
                  <a:cxn ang="0">
                    <a:pos x="473" y="169"/>
                  </a:cxn>
                  <a:cxn ang="0">
                    <a:pos x="446" y="158"/>
                  </a:cxn>
                  <a:cxn ang="0">
                    <a:pos x="424" y="204"/>
                  </a:cxn>
                  <a:cxn ang="0">
                    <a:pos x="394" y="272"/>
                  </a:cxn>
                  <a:cxn ang="0">
                    <a:pos x="353" y="324"/>
                  </a:cxn>
                  <a:cxn ang="0">
                    <a:pos x="305" y="362"/>
                  </a:cxn>
                  <a:cxn ang="0">
                    <a:pos x="254" y="390"/>
                  </a:cxn>
                  <a:cxn ang="0">
                    <a:pos x="208" y="407"/>
                  </a:cxn>
                  <a:cxn ang="0">
                    <a:pos x="172" y="417"/>
                  </a:cxn>
                  <a:cxn ang="0">
                    <a:pos x="150" y="421"/>
                  </a:cxn>
                  <a:cxn ang="0">
                    <a:pos x="214" y="640"/>
                  </a:cxn>
                  <a:cxn ang="0">
                    <a:pos x="247" y="641"/>
                  </a:cxn>
                  <a:cxn ang="0">
                    <a:pos x="281" y="637"/>
                  </a:cxn>
                  <a:cxn ang="0">
                    <a:pos x="313" y="630"/>
                  </a:cxn>
                  <a:cxn ang="0">
                    <a:pos x="344" y="622"/>
                  </a:cxn>
                  <a:cxn ang="0">
                    <a:pos x="370" y="613"/>
                  </a:cxn>
                  <a:cxn ang="0">
                    <a:pos x="390" y="604"/>
                  </a:cxn>
                  <a:cxn ang="0">
                    <a:pos x="404" y="598"/>
                  </a:cxn>
                  <a:cxn ang="0">
                    <a:pos x="409" y="596"/>
                  </a:cxn>
                  <a:cxn ang="0">
                    <a:pos x="391" y="634"/>
                  </a:cxn>
                  <a:cxn ang="0">
                    <a:pos x="377" y="692"/>
                  </a:cxn>
                  <a:cxn ang="0">
                    <a:pos x="368" y="744"/>
                  </a:cxn>
                  <a:cxn ang="0">
                    <a:pos x="365" y="766"/>
                  </a:cxn>
                  <a:cxn ang="0">
                    <a:pos x="201" y="847"/>
                  </a:cxn>
                  <a:cxn ang="0">
                    <a:pos x="93" y="964"/>
                  </a:cxn>
                  <a:cxn ang="0">
                    <a:pos x="30" y="1102"/>
                  </a:cxn>
                  <a:cxn ang="0">
                    <a:pos x="3" y="1246"/>
                  </a:cxn>
                  <a:cxn ang="0">
                    <a:pos x="0" y="1383"/>
                  </a:cxn>
                  <a:cxn ang="0">
                    <a:pos x="11" y="1499"/>
                  </a:cxn>
                  <a:cxn ang="0">
                    <a:pos x="26" y="1579"/>
                  </a:cxn>
                  <a:cxn ang="0">
                    <a:pos x="33" y="1609"/>
                  </a:cxn>
                  <a:cxn ang="0">
                    <a:pos x="314" y="1525"/>
                  </a:cxn>
                  <a:cxn ang="0">
                    <a:pos x="287" y="1377"/>
                  </a:cxn>
                  <a:cxn ang="0">
                    <a:pos x="291" y="1256"/>
                  </a:cxn>
                  <a:cxn ang="0">
                    <a:pos x="318" y="1158"/>
                  </a:cxn>
                  <a:cxn ang="0">
                    <a:pos x="358" y="1083"/>
                  </a:cxn>
                  <a:cxn ang="0">
                    <a:pos x="403" y="1030"/>
                  </a:cxn>
                  <a:cxn ang="0">
                    <a:pos x="442" y="996"/>
                  </a:cxn>
                  <a:cxn ang="0">
                    <a:pos x="465" y="981"/>
                  </a:cxn>
                  <a:cxn ang="0">
                    <a:pos x="999" y="978"/>
                  </a:cxn>
                  <a:cxn ang="0">
                    <a:pos x="1026" y="774"/>
                  </a:cxn>
                  <a:cxn ang="0">
                    <a:pos x="1024" y="588"/>
                  </a:cxn>
                  <a:cxn ang="0">
                    <a:pos x="999" y="421"/>
                  </a:cxn>
                  <a:cxn ang="0">
                    <a:pos x="961" y="279"/>
                  </a:cxn>
                  <a:cxn ang="0">
                    <a:pos x="919" y="162"/>
                  </a:cxn>
                  <a:cxn ang="0">
                    <a:pos x="878" y="73"/>
                  </a:cxn>
                  <a:cxn ang="0">
                    <a:pos x="847" y="19"/>
                  </a:cxn>
                  <a:cxn ang="0">
                    <a:pos x="835" y="0"/>
                  </a:cxn>
                </a:cxnLst>
                <a:rect l="0" t="0" r="r" b="b"/>
                <a:pathLst>
                  <a:path w="1028" h="1609">
                    <a:moveTo>
                      <a:pt x="835" y="0"/>
                    </a:moveTo>
                    <a:lnTo>
                      <a:pt x="823" y="5"/>
                    </a:lnTo>
                    <a:lnTo>
                      <a:pt x="815" y="24"/>
                    </a:lnTo>
                    <a:lnTo>
                      <a:pt x="806" y="43"/>
                    </a:lnTo>
                    <a:lnTo>
                      <a:pt x="795" y="60"/>
                    </a:lnTo>
                    <a:lnTo>
                      <a:pt x="782" y="77"/>
                    </a:lnTo>
                    <a:lnTo>
                      <a:pt x="769" y="93"/>
                    </a:lnTo>
                    <a:lnTo>
                      <a:pt x="755" y="108"/>
                    </a:lnTo>
                    <a:lnTo>
                      <a:pt x="740" y="122"/>
                    </a:lnTo>
                    <a:lnTo>
                      <a:pt x="723" y="134"/>
                    </a:lnTo>
                    <a:lnTo>
                      <a:pt x="706" y="145"/>
                    </a:lnTo>
                    <a:lnTo>
                      <a:pt x="687" y="155"/>
                    </a:lnTo>
                    <a:lnTo>
                      <a:pt x="668" y="164"/>
                    </a:lnTo>
                    <a:lnTo>
                      <a:pt x="648" y="171"/>
                    </a:lnTo>
                    <a:lnTo>
                      <a:pt x="628" y="177"/>
                    </a:lnTo>
                    <a:lnTo>
                      <a:pt x="607" y="181"/>
                    </a:lnTo>
                    <a:lnTo>
                      <a:pt x="585" y="183"/>
                    </a:lnTo>
                    <a:lnTo>
                      <a:pt x="563" y="184"/>
                    </a:lnTo>
                    <a:lnTo>
                      <a:pt x="548" y="184"/>
                    </a:lnTo>
                    <a:lnTo>
                      <a:pt x="532" y="183"/>
                    </a:lnTo>
                    <a:lnTo>
                      <a:pt x="517" y="181"/>
                    </a:lnTo>
                    <a:lnTo>
                      <a:pt x="503" y="177"/>
                    </a:lnTo>
                    <a:lnTo>
                      <a:pt x="488" y="174"/>
                    </a:lnTo>
                    <a:lnTo>
                      <a:pt x="473" y="169"/>
                    </a:lnTo>
                    <a:lnTo>
                      <a:pt x="459" y="164"/>
                    </a:lnTo>
                    <a:lnTo>
                      <a:pt x="446" y="158"/>
                    </a:lnTo>
                    <a:lnTo>
                      <a:pt x="431" y="164"/>
                    </a:lnTo>
                    <a:lnTo>
                      <a:pt x="424" y="204"/>
                    </a:lnTo>
                    <a:lnTo>
                      <a:pt x="411" y="240"/>
                    </a:lnTo>
                    <a:lnTo>
                      <a:pt x="394" y="272"/>
                    </a:lnTo>
                    <a:lnTo>
                      <a:pt x="376" y="299"/>
                    </a:lnTo>
                    <a:lnTo>
                      <a:pt x="353" y="324"/>
                    </a:lnTo>
                    <a:lnTo>
                      <a:pt x="330" y="344"/>
                    </a:lnTo>
                    <a:lnTo>
                      <a:pt x="305" y="362"/>
                    </a:lnTo>
                    <a:lnTo>
                      <a:pt x="279" y="377"/>
                    </a:lnTo>
                    <a:lnTo>
                      <a:pt x="254" y="390"/>
                    </a:lnTo>
                    <a:lnTo>
                      <a:pt x="231" y="399"/>
                    </a:lnTo>
                    <a:lnTo>
                      <a:pt x="208" y="407"/>
                    </a:lnTo>
                    <a:lnTo>
                      <a:pt x="188" y="413"/>
                    </a:lnTo>
                    <a:lnTo>
                      <a:pt x="172" y="417"/>
                    </a:lnTo>
                    <a:lnTo>
                      <a:pt x="159" y="419"/>
                    </a:lnTo>
                    <a:lnTo>
                      <a:pt x="150" y="421"/>
                    </a:lnTo>
                    <a:lnTo>
                      <a:pt x="148" y="421"/>
                    </a:lnTo>
                    <a:lnTo>
                      <a:pt x="214" y="640"/>
                    </a:lnTo>
                    <a:lnTo>
                      <a:pt x="231" y="641"/>
                    </a:lnTo>
                    <a:lnTo>
                      <a:pt x="247" y="641"/>
                    </a:lnTo>
                    <a:lnTo>
                      <a:pt x="264" y="640"/>
                    </a:lnTo>
                    <a:lnTo>
                      <a:pt x="281" y="637"/>
                    </a:lnTo>
                    <a:lnTo>
                      <a:pt x="298" y="634"/>
                    </a:lnTo>
                    <a:lnTo>
                      <a:pt x="313" y="630"/>
                    </a:lnTo>
                    <a:lnTo>
                      <a:pt x="328" y="627"/>
                    </a:lnTo>
                    <a:lnTo>
                      <a:pt x="344" y="622"/>
                    </a:lnTo>
                    <a:lnTo>
                      <a:pt x="357" y="617"/>
                    </a:lnTo>
                    <a:lnTo>
                      <a:pt x="370" y="613"/>
                    </a:lnTo>
                    <a:lnTo>
                      <a:pt x="380" y="608"/>
                    </a:lnTo>
                    <a:lnTo>
                      <a:pt x="390" y="604"/>
                    </a:lnTo>
                    <a:lnTo>
                      <a:pt x="398" y="601"/>
                    </a:lnTo>
                    <a:lnTo>
                      <a:pt x="404" y="598"/>
                    </a:lnTo>
                    <a:lnTo>
                      <a:pt x="407" y="597"/>
                    </a:lnTo>
                    <a:lnTo>
                      <a:pt x="409" y="596"/>
                    </a:lnTo>
                    <a:lnTo>
                      <a:pt x="399" y="611"/>
                    </a:lnTo>
                    <a:lnTo>
                      <a:pt x="391" y="634"/>
                    </a:lnTo>
                    <a:lnTo>
                      <a:pt x="383" y="662"/>
                    </a:lnTo>
                    <a:lnTo>
                      <a:pt x="377" y="692"/>
                    </a:lnTo>
                    <a:lnTo>
                      <a:pt x="372" y="720"/>
                    </a:lnTo>
                    <a:lnTo>
                      <a:pt x="368" y="744"/>
                    </a:lnTo>
                    <a:lnTo>
                      <a:pt x="366" y="760"/>
                    </a:lnTo>
                    <a:lnTo>
                      <a:pt x="365" y="766"/>
                    </a:lnTo>
                    <a:lnTo>
                      <a:pt x="275" y="801"/>
                    </a:lnTo>
                    <a:lnTo>
                      <a:pt x="201" y="847"/>
                    </a:lnTo>
                    <a:lnTo>
                      <a:pt x="140" y="903"/>
                    </a:lnTo>
                    <a:lnTo>
                      <a:pt x="93" y="964"/>
                    </a:lnTo>
                    <a:lnTo>
                      <a:pt x="56" y="1032"/>
                    </a:lnTo>
                    <a:lnTo>
                      <a:pt x="30" y="1102"/>
                    </a:lnTo>
                    <a:lnTo>
                      <a:pt x="13" y="1174"/>
                    </a:lnTo>
                    <a:lnTo>
                      <a:pt x="3" y="1246"/>
                    </a:lnTo>
                    <a:lnTo>
                      <a:pt x="0" y="1317"/>
                    </a:lnTo>
                    <a:lnTo>
                      <a:pt x="0" y="1383"/>
                    </a:lnTo>
                    <a:lnTo>
                      <a:pt x="4" y="1445"/>
                    </a:lnTo>
                    <a:lnTo>
                      <a:pt x="11" y="1499"/>
                    </a:lnTo>
                    <a:lnTo>
                      <a:pt x="18" y="1545"/>
                    </a:lnTo>
                    <a:lnTo>
                      <a:pt x="26" y="1579"/>
                    </a:lnTo>
                    <a:lnTo>
                      <a:pt x="30" y="1600"/>
                    </a:lnTo>
                    <a:lnTo>
                      <a:pt x="33" y="1609"/>
                    </a:lnTo>
                    <a:lnTo>
                      <a:pt x="344" y="1609"/>
                    </a:lnTo>
                    <a:lnTo>
                      <a:pt x="314" y="1525"/>
                    </a:lnTo>
                    <a:lnTo>
                      <a:pt x="297" y="1447"/>
                    </a:lnTo>
                    <a:lnTo>
                      <a:pt x="287" y="1377"/>
                    </a:lnTo>
                    <a:lnTo>
                      <a:pt x="286" y="1312"/>
                    </a:lnTo>
                    <a:lnTo>
                      <a:pt x="291" y="1256"/>
                    </a:lnTo>
                    <a:lnTo>
                      <a:pt x="302" y="1204"/>
                    </a:lnTo>
                    <a:lnTo>
                      <a:pt x="318" y="1158"/>
                    </a:lnTo>
                    <a:lnTo>
                      <a:pt x="338" y="1118"/>
                    </a:lnTo>
                    <a:lnTo>
                      <a:pt x="358" y="1083"/>
                    </a:lnTo>
                    <a:lnTo>
                      <a:pt x="380" y="1055"/>
                    </a:lnTo>
                    <a:lnTo>
                      <a:pt x="403" y="1030"/>
                    </a:lnTo>
                    <a:lnTo>
                      <a:pt x="424" y="1011"/>
                    </a:lnTo>
                    <a:lnTo>
                      <a:pt x="442" y="996"/>
                    </a:lnTo>
                    <a:lnTo>
                      <a:pt x="456" y="987"/>
                    </a:lnTo>
                    <a:lnTo>
                      <a:pt x="465" y="981"/>
                    </a:lnTo>
                    <a:lnTo>
                      <a:pt x="469" y="978"/>
                    </a:lnTo>
                    <a:lnTo>
                      <a:pt x="999" y="978"/>
                    </a:lnTo>
                    <a:lnTo>
                      <a:pt x="1017" y="875"/>
                    </a:lnTo>
                    <a:lnTo>
                      <a:pt x="1026" y="774"/>
                    </a:lnTo>
                    <a:lnTo>
                      <a:pt x="1028" y="679"/>
                    </a:lnTo>
                    <a:lnTo>
                      <a:pt x="1024" y="588"/>
                    </a:lnTo>
                    <a:lnTo>
                      <a:pt x="1014" y="502"/>
                    </a:lnTo>
                    <a:lnTo>
                      <a:pt x="999" y="421"/>
                    </a:lnTo>
                    <a:lnTo>
                      <a:pt x="981" y="347"/>
                    </a:lnTo>
                    <a:lnTo>
                      <a:pt x="961" y="279"/>
                    </a:lnTo>
                    <a:lnTo>
                      <a:pt x="940" y="216"/>
                    </a:lnTo>
                    <a:lnTo>
                      <a:pt x="919" y="162"/>
                    </a:lnTo>
                    <a:lnTo>
                      <a:pt x="898" y="114"/>
                    </a:lnTo>
                    <a:lnTo>
                      <a:pt x="878" y="73"/>
                    </a:lnTo>
                    <a:lnTo>
                      <a:pt x="860" y="43"/>
                    </a:lnTo>
                    <a:lnTo>
                      <a:pt x="847" y="19"/>
                    </a:lnTo>
                    <a:lnTo>
                      <a:pt x="839" y="5"/>
                    </a:lnTo>
                    <a:lnTo>
                      <a:pt x="835" y="0"/>
                    </a:lnTo>
                    <a:close/>
                  </a:path>
                </a:pathLst>
              </a:custGeom>
              <a:solidFill>
                <a:srgbClr val="000000"/>
              </a:solidFill>
              <a:ln w="9525">
                <a:noFill/>
                <a:round/>
                <a:headEnd/>
                <a:tailEnd/>
              </a:ln>
            </p:spPr>
            <p:txBody>
              <a:bodyPr/>
              <a:lstStyle/>
              <a:p>
                <a:endParaRPr lang="el-GR"/>
              </a:p>
            </p:txBody>
          </p:sp>
          <p:sp>
            <p:nvSpPr>
              <p:cNvPr id="542841" name="Freeform 121"/>
              <p:cNvSpPr>
                <a:spLocks/>
              </p:cNvSpPr>
              <p:nvPr/>
            </p:nvSpPr>
            <p:spPr bwMode="auto">
              <a:xfrm>
                <a:off x="737" y="3089"/>
                <a:ext cx="281" cy="229"/>
              </a:xfrm>
              <a:custGeom>
                <a:avLst/>
                <a:gdLst/>
                <a:ahLst/>
                <a:cxnLst>
                  <a:cxn ang="0">
                    <a:pos x="712" y="0"/>
                  </a:cxn>
                  <a:cxn ang="0">
                    <a:pos x="673" y="0"/>
                  </a:cxn>
                  <a:cxn ang="0">
                    <a:pos x="681" y="59"/>
                  </a:cxn>
                  <a:cxn ang="0">
                    <a:pos x="688" y="119"/>
                  </a:cxn>
                  <a:cxn ang="0">
                    <a:pos x="692" y="184"/>
                  </a:cxn>
                  <a:cxn ang="0">
                    <a:pos x="693" y="250"/>
                  </a:cxn>
                  <a:cxn ang="0">
                    <a:pos x="691" y="318"/>
                  </a:cxn>
                  <a:cxn ang="0">
                    <a:pos x="686" y="388"/>
                  </a:cxn>
                  <a:cxn ang="0">
                    <a:pos x="677" y="461"/>
                  </a:cxn>
                  <a:cxn ang="0">
                    <a:pos x="662" y="535"/>
                  </a:cxn>
                  <a:cxn ang="0">
                    <a:pos x="653" y="581"/>
                  </a:cxn>
                  <a:cxn ang="0">
                    <a:pos x="607" y="581"/>
                  </a:cxn>
                  <a:cxn ang="0">
                    <a:pos x="93" y="581"/>
                  </a:cxn>
                  <a:cxn ang="0">
                    <a:pos x="85" y="587"/>
                  </a:cxn>
                  <a:cxn ang="0">
                    <a:pos x="75" y="594"/>
                  </a:cxn>
                  <a:cxn ang="0">
                    <a:pos x="64" y="604"/>
                  </a:cxn>
                  <a:cxn ang="0">
                    <a:pos x="52" y="615"/>
                  </a:cxn>
                  <a:cxn ang="0">
                    <a:pos x="39" y="628"/>
                  </a:cxn>
                  <a:cxn ang="0">
                    <a:pos x="26" y="644"/>
                  </a:cxn>
                  <a:cxn ang="0">
                    <a:pos x="13" y="661"/>
                  </a:cxn>
                  <a:cxn ang="0">
                    <a:pos x="0" y="682"/>
                  </a:cxn>
                  <a:cxn ang="0">
                    <a:pos x="0" y="683"/>
                  </a:cxn>
                  <a:cxn ang="0">
                    <a:pos x="0" y="684"/>
                  </a:cxn>
                  <a:cxn ang="0">
                    <a:pos x="0" y="686"/>
                  </a:cxn>
                  <a:cxn ang="0">
                    <a:pos x="0" y="687"/>
                  </a:cxn>
                  <a:cxn ang="0">
                    <a:pos x="781" y="687"/>
                  </a:cxn>
                  <a:cxn ang="0">
                    <a:pos x="784" y="686"/>
                  </a:cxn>
                  <a:cxn ang="0">
                    <a:pos x="788" y="680"/>
                  </a:cxn>
                  <a:cxn ang="0">
                    <a:pos x="796" y="672"/>
                  </a:cxn>
                  <a:cxn ang="0">
                    <a:pos x="805" y="658"/>
                  </a:cxn>
                  <a:cxn ang="0">
                    <a:pos x="814" y="640"/>
                  </a:cxn>
                  <a:cxn ang="0">
                    <a:pos x="824" y="617"/>
                  </a:cxn>
                  <a:cxn ang="0">
                    <a:pos x="832" y="587"/>
                  </a:cxn>
                  <a:cxn ang="0">
                    <a:pos x="839" y="552"/>
                  </a:cxn>
                  <a:cxn ang="0">
                    <a:pos x="842" y="510"/>
                  </a:cxn>
                  <a:cxn ang="0">
                    <a:pos x="842" y="461"/>
                  </a:cxn>
                  <a:cxn ang="0">
                    <a:pos x="837" y="405"/>
                  </a:cxn>
                  <a:cxn ang="0">
                    <a:pos x="826" y="342"/>
                  </a:cxn>
                  <a:cxn ang="0">
                    <a:pos x="810" y="270"/>
                  </a:cxn>
                  <a:cxn ang="0">
                    <a:pos x="785" y="188"/>
                  </a:cxn>
                  <a:cxn ang="0">
                    <a:pos x="753" y="99"/>
                  </a:cxn>
                  <a:cxn ang="0">
                    <a:pos x="712" y="0"/>
                  </a:cxn>
                </a:cxnLst>
                <a:rect l="0" t="0" r="r" b="b"/>
                <a:pathLst>
                  <a:path w="842" h="687">
                    <a:moveTo>
                      <a:pt x="712" y="0"/>
                    </a:moveTo>
                    <a:lnTo>
                      <a:pt x="673" y="0"/>
                    </a:lnTo>
                    <a:lnTo>
                      <a:pt x="681" y="59"/>
                    </a:lnTo>
                    <a:lnTo>
                      <a:pt x="688" y="119"/>
                    </a:lnTo>
                    <a:lnTo>
                      <a:pt x="692" y="184"/>
                    </a:lnTo>
                    <a:lnTo>
                      <a:pt x="693" y="250"/>
                    </a:lnTo>
                    <a:lnTo>
                      <a:pt x="691" y="318"/>
                    </a:lnTo>
                    <a:lnTo>
                      <a:pt x="686" y="388"/>
                    </a:lnTo>
                    <a:lnTo>
                      <a:pt x="677" y="461"/>
                    </a:lnTo>
                    <a:lnTo>
                      <a:pt x="662" y="535"/>
                    </a:lnTo>
                    <a:lnTo>
                      <a:pt x="653" y="581"/>
                    </a:lnTo>
                    <a:lnTo>
                      <a:pt x="607" y="581"/>
                    </a:lnTo>
                    <a:lnTo>
                      <a:pt x="93" y="581"/>
                    </a:lnTo>
                    <a:lnTo>
                      <a:pt x="85" y="587"/>
                    </a:lnTo>
                    <a:lnTo>
                      <a:pt x="75" y="594"/>
                    </a:lnTo>
                    <a:lnTo>
                      <a:pt x="64" y="604"/>
                    </a:lnTo>
                    <a:lnTo>
                      <a:pt x="52" y="615"/>
                    </a:lnTo>
                    <a:lnTo>
                      <a:pt x="39" y="628"/>
                    </a:lnTo>
                    <a:lnTo>
                      <a:pt x="26" y="644"/>
                    </a:lnTo>
                    <a:lnTo>
                      <a:pt x="13" y="661"/>
                    </a:lnTo>
                    <a:lnTo>
                      <a:pt x="0" y="682"/>
                    </a:lnTo>
                    <a:lnTo>
                      <a:pt x="0" y="683"/>
                    </a:lnTo>
                    <a:lnTo>
                      <a:pt x="0" y="684"/>
                    </a:lnTo>
                    <a:lnTo>
                      <a:pt x="0" y="686"/>
                    </a:lnTo>
                    <a:lnTo>
                      <a:pt x="0" y="687"/>
                    </a:lnTo>
                    <a:lnTo>
                      <a:pt x="781" y="687"/>
                    </a:lnTo>
                    <a:lnTo>
                      <a:pt x="784" y="686"/>
                    </a:lnTo>
                    <a:lnTo>
                      <a:pt x="788" y="680"/>
                    </a:lnTo>
                    <a:lnTo>
                      <a:pt x="796" y="672"/>
                    </a:lnTo>
                    <a:lnTo>
                      <a:pt x="805" y="658"/>
                    </a:lnTo>
                    <a:lnTo>
                      <a:pt x="814" y="640"/>
                    </a:lnTo>
                    <a:lnTo>
                      <a:pt x="824" y="617"/>
                    </a:lnTo>
                    <a:lnTo>
                      <a:pt x="832" y="587"/>
                    </a:lnTo>
                    <a:lnTo>
                      <a:pt x="839" y="552"/>
                    </a:lnTo>
                    <a:lnTo>
                      <a:pt x="842" y="510"/>
                    </a:lnTo>
                    <a:lnTo>
                      <a:pt x="842" y="461"/>
                    </a:lnTo>
                    <a:lnTo>
                      <a:pt x="837" y="405"/>
                    </a:lnTo>
                    <a:lnTo>
                      <a:pt x="826" y="342"/>
                    </a:lnTo>
                    <a:lnTo>
                      <a:pt x="810" y="270"/>
                    </a:lnTo>
                    <a:lnTo>
                      <a:pt x="785" y="188"/>
                    </a:lnTo>
                    <a:lnTo>
                      <a:pt x="753" y="99"/>
                    </a:lnTo>
                    <a:lnTo>
                      <a:pt x="712" y="0"/>
                    </a:lnTo>
                    <a:close/>
                  </a:path>
                </a:pathLst>
              </a:custGeom>
              <a:solidFill>
                <a:srgbClr val="000000"/>
              </a:solidFill>
              <a:ln w="9525">
                <a:noFill/>
                <a:round/>
                <a:headEnd/>
                <a:tailEnd/>
              </a:ln>
            </p:spPr>
            <p:txBody>
              <a:bodyPr/>
              <a:lstStyle/>
              <a:p>
                <a:endParaRPr lang="el-GR"/>
              </a:p>
            </p:txBody>
          </p:sp>
          <p:sp>
            <p:nvSpPr>
              <p:cNvPr id="542842" name="Rectangle 122"/>
              <p:cNvSpPr>
                <a:spLocks noChangeArrowheads="1"/>
              </p:cNvSpPr>
              <p:nvPr/>
            </p:nvSpPr>
            <p:spPr bwMode="auto">
              <a:xfrm>
                <a:off x="737" y="3337"/>
                <a:ext cx="220" cy="29"/>
              </a:xfrm>
              <a:prstGeom prst="rect">
                <a:avLst/>
              </a:prstGeom>
              <a:solidFill>
                <a:srgbClr val="000000"/>
              </a:solidFill>
              <a:ln w="9525">
                <a:noFill/>
                <a:miter lim="800000"/>
                <a:headEnd/>
                <a:tailEnd/>
              </a:ln>
            </p:spPr>
            <p:txBody>
              <a:bodyPr/>
              <a:lstStyle/>
              <a:p>
                <a:endParaRPr lang="el-GR"/>
              </a:p>
            </p:txBody>
          </p:sp>
          <p:sp>
            <p:nvSpPr>
              <p:cNvPr id="542843" name="Freeform 123"/>
              <p:cNvSpPr>
                <a:spLocks/>
              </p:cNvSpPr>
              <p:nvPr/>
            </p:nvSpPr>
            <p:spPr bwMode="auto">
              <a:xfrm>
                <a:off x="755" y="3383"/>
                <a:ext cx="182" cy="109"/>
              </a:xfrm>
              <a:custGeom>
                <a:avLst/>
                <a:gdLst/>
                <a:ahLst/>
                <a:cxnLst>
                  <a:cxn ang="0">
                    <a:pos x="459" y="201"/>
                  </a:cxn>
                  <a:cxn ang="0">
                    <a:pos x="421" y="174"/>
                  </a:cxn>
                  <a:cxn ang="0">
                    <a:pos x="380" y="154"/>
                  </a:cxn>
                  <a:cxn ang="0">
                    <a:pos x="336" y="139"/>
                  </a:cxn>
                  <a:cxn ang="0">
                    <a:pos x="314" y="0"/>
                  </a:cxn>
                  <a:cxn ang="0">
                    <a:pos x="227" y="136"/>
                  </a:cxn>
                  <a:cxn ang="0">
                    <a:pos x="188" y="145"/>
                  </a:cxn>
                  <a:cxn ang="0">
                    <a:pos x="151" y="159"/>
                  </a:cxn>
                  <a:cxn ang="0">
                    <a:pos x="117" y="178"/>
                  </a:cxn>
                  <a:cxn ang="0">
                    <a:pos x="86" y="201"/>
                  </a:cxn>
                  <a:cxn ang="0">
                    <a:pos x="59" y="228"/>
                  </a:cxn>
                  <a:cxn ang="0">
                    <a:pos x="36" y="257"/>
                  </a:cxn>
                  <a:cxn ang="0">
                    <a:pos x="16" y="290"/>
                  </a:cxn>
                  <a:cxn ang="0">
                    <a:pos x="0" y="326"/>
                  </a:cxn>
                  <a:cxn ang="0">
                    <a:pos x="92" y="319"/>
                  </a:cxn>
                  <a:cxn ang="0">
                    <a:pos x="101" y="306"/>
                  </a:cxn>
                  <a:cxn ang="0">
                    <a:pos x="110" y="293"/>
                  </a:cxn>
                  <a:cxn ang="0">
                    <a:pos x="121" y="281"/>
                  </a:cxn>
                  <a:cxn ang="0">
                    <a:pos x="137" y="264"/>
                  </a:cxn>
                  <a:cxn ang="0">
                    <a:pos x="161" y="247"/>
                  </a:cxn>
                  <a:cxn ang="0">
                    <a:pos x="185" y="234"/>
                  </a:cxn>
                  <a:cxn ang="0">
                    <a:pos x="213" y="223"/>
                  </a:cxn>
                  <a:cxn ang="0">
                    <a:pos x="233" y="218"/>
                  </a:cxn>
                  <a:cxn ang="0">
                    <a:pos x="243" y="216"/>
                  </a:cxn>
                  <a:cxn ang="0">
                    <a:pos x="255" y="215"/>
                  </a:cxn>
                  <a:cxn ang="0">
                    <a:pos x="267" y="215"/>
                  </a:cxn>
                  <a:cxn ang="0">
                    <a:pos x="277" y="215"/>
                  </a:cxn>
                  <a:cxn ang="0">
                    <a:pos x="288" y="215"/>
                  </a:cxn>
                  <a:cxn ang="0">
                    <a:pos x="299" y="216"/>
                  </a:cxn>
                  <a:cxn ang="0">
                    <a:pos x="309" y="217"/>
                  </a:cxn>
                  <a:cxn ang="0">
                    <a:pos x="328" y="222"/>
                  </a:cxn>
                  <a:cxn ang="0">
                    <a:pos x="356" y="233"/>
                  </a:cxn>
                  <a:cxn ang="0">
                    <a:pos x="382" y="247"/>
                  </a:cxn>
                  <a:cxn ang="0">
                    <a:pos x="407" y="264"/>
                  </a:cxn>
                  <a:cxn ang="0">
                    <a:pos x="424" y="281"/>
                  </a:cxn>
                  <a:cxn ang="0">
                    <a:pos x="434" y="293"/>
                  </a:cxn>
                  <a:cxn ang="0">
                    <a:pos x="444" y="306"/>
                  </a:cxn>
                  <a:cxn ang="0">
                    <a:pos x="452" y="319"/>
                  </a:cxn>
                  <a:cxn ang="0">
                    <a:pos x="545" y="326"/>
                  </a:cxn>
                  <a:cxn ang="0">
                    <a:pos x="533" y="296"/>
                  </a:cxn>
                  <a:cxn ang="0">
                    <a:pos x="517" y="268"/>
                  </a:cxn>
                  <a:cxn ang="0">
                    <a:pos x="498" y="242"/>
                  </a:cxn>
                  <a:cxn ang="0">
                    <a:pos x="477" y="217"/>
                  </a:cxn>
                </a:cxnLst>
                <a:rect l="0" t="0" r="r" b="b"/>
                <a:pathLst>
                  <a:path w="545" h="326">
                    <a:moveTo>
                      <a:pt x="477" y="217"/>
                    </a:moveTo>
                    <a:lnTo>
                      <a:pt x="459" y="201"/>
                    </a:lnTo>
                    <a:lnTo>
                      <a:pt x="441" y="187"/>
                    </a:lnTo>
                    <a:lnTo>
                      <a:pt x="421" y="174"/>
                    </a:lnTo>
                    <a:lnTo>
                      <a:pt x="401" y="163"/>
                    </a:lnTo>
                    <a:lnTo>
                      <a:pt x="380" y="154"/>
                    </a:lnTo>
                    <a:lnTo>
                      <a:pt x="359" y="145"/>
                    </a:lnTo>
                    <a:lnTo>
                      <a:pt x="336" y="139"/>
                    </a:lnTo>
                    <a:lnTo>
                      <a:pt x="314" y="136"/>
                    </a:lnTo>
                    <a:lnTo>
                      <a:pt x="314" y="0"/>
                    </a:lnTo>
                    <a:lnTo>
                      <a:pt x="227" y="0"/>
                    </a:lnTo>
                    <a:lnTo>
                      <a:pt x="227" y="136"/>
                    </a:lnTo>
                    <a:lnTo>
                      <a:pt x="207" y="139"/>
                    </a:lnTo>
                    <a:lnTo>
                      <a:pt x="188" y="145"/>
                    </a:lnTo>
                    <a:lnTo>
                      <a:pt x="169" y="151"/>
                    </a:lnTo>
                    <a:lnTo>
                      <a:pt x="151" y="159"/>
                    </a:lnTo>
                    <a:lnTo>
                      <a:pt x="134" y="168"/>
                    </a:lnTo>
                    <a:lnTo>
                      <a:pt x="117" y="178"/>
                    </a:lnTo>
                    <a:lnTo>
                      <a:pt x="102" y="189"/>
                    </a:lnTo>
                    <a:lnTo>
                      <a:pt x="86" y="201"/>
                    </a:lnTo>
                    <a:lnTo>
                      <a:pt x="72" y="214"/>
                    </a:lnTo>
                    <a:lnTo>
                      <a:pt x="59" y="228"/>
                    </a:lnTo>
                    <a:lnTo>
                      <a:pt x="46" y="242"/>
                    </a:lnTo>
                    <a:lnTo>
                      <a:pt x="36" y="257"/>
                    </a:lnTo>
                    <a:lnTo>
                      <a:pt x="25" y="274"/>
                    </a:lnTo>
                    <a:lnTo>
                      <a:pt x="16" y="290"/>
                    </a:lnTo>
                    <a:lnTo>
                      <a:pt x="8" y="308"/>
                    </a:lnTo>
                    <a:lnTo>
                      <a:pt x="0" y="326"/>
                    </a:lnTo>
                    <a:lnTo>
                      <a:pt x="89" y="326"/>
                    </a:lnTo>
                    <a:lnTo>
                      <a:pt x="92" y="319"/>
                    </a:lnTo>
                    <a:lnTo>
                      <a:pt x="97" y="313"/>
                    </a:lnTo>
                    <a:lnTo>
                      <a:pt x="101" y="306"/>
                    </a:lnTo>
                    <a:lnTo>
                      <a:pt x="105" y="300"/>
                    </a:lnTo>
                    <a:lnTo>
                      <a:pt x="110" y="293"/>
                    </a:lnTo>
                    <a:lnTo>
                      <a:pt x="116" y="287"/>
                    </a:lnTo>
                    <a:lnTo>
                      <a:pt x="121" y="281"/>
                    </a:lnTo>
                    <a:lnTo>
                      <a:pt x="127" y="275"/>
                    </a:lnTo>
                    <a:lnTo>
                      <a:pt x="137" y="264"/>
                    </a:lnTo>
                    <a:lnTo>
                      <a:pt x="149" y="256"/>
                    </a:lnTo>
                    <a:lnTo>
                      <a:pt x="161" y="247"/>
                    </a:lnTo>
                    <a:lnTo>
                      <a:pt x="174" y="240"/>
                    </a:lnTo>
                    <a:lnTo>
                      <a:pt x="185" y="234"/>
                    </a:lnTo>
                    <a:lnTo>
                      <a:pt x="200" y="228"/>
                    </a:lnTo>
                    <a:lnTo>
                      <a:pt x="213" y="223"/>
                    </a:lnTo>
                    <a:lnTo>
                      <a:pt x="227" y="220"/>
                    </a:lnTo>
                    <a:lnTo>
                      <a:pt x="233" y="218"/>
                    </a:lnTo>
                    <a:lnTo>
                      <a:pt x="238" y="217"/>
                    </a:lnTo>
                    <a:lnTo>
                      <a:pt x="243" y="216"/>
                    </a:lnTo>
                    <a:lnTo>
                      <a:pt x="249" y="216"/>
                    </a:lnTo>
                    <a:lnTo>
                      <a:pt x="255" y="215"/>
                    </a:lnTo>
                    <a:lnTo>
                      <a:pt x="261" y="215"/>
                    </a:lnTo>
                    <a:lnTo>
                      <a:pt x="267" y="215"/>
                    </a:lnTo>
                    <a:lnTo>
                      <a:pt x="273" y="215"/>
                    </a:lnTo>
                    <a:lnTo>
                      <a:pt x="277" y="215"/>
                    </a:lnTo>
                    <a:lnTo>
                      <a:pt x="283" y="215"/>
                    </a:lnTo>
                    <a:lnTo>
                      <a:pt x="288" y="215"/>
                    </a:lnTo>
                    <a:lnTo>
                      <a:pt x="294" y="216"/>
                    </a:lnTo>
                    <a:lnTo>
                      <a:pt x="299" y="216"/>
                    </a:lnTo>
                    <a:lnTo>
                      <a:pt x="304" y="217"/>
                    </a:lnTo>
                    <a:lnTo>
                      <a:pt x="309" y="217"/>
                    </a:lnTo>
                    <a:lnTo>
                      <a:pt x="314" y="218"/>
                    </a:lnTo>
                    <a:lnTo>
                      <a:pt x="328" y="222"/>
                    </a:lnTo>
                    <a:lnTo>
                      <a:pt x="342" y="227"/>
                    </a:lnTo>
                    <a:lnTo>
                      <a:pt x="356" y="233"/>
                    </a:lnTo>
                    <a:lnTo>
                      <a:pt x="369" y="240"/>
                    </a:lnTo>
                    <a:lnTo>
                      <a:pt x="382" y="247"/>
                    </a:lnTo>
                    <a:lnTo>
                      <a:pt x="395" y="255"/>
                    </a:lnTo>
                    <a:lnTo>
                      <a:pt x="407" y="264"/>
                    </a:lnTo>
                    <a:lnTo>
                      <a:pt x="418" y="275"/>
                    </a:lnTo>
                    <a:lnTo>
                      <a:pt x="424" y="281"/>
                    </a:lnTo>
                    <a:lnTo>
                      <a:pt x="428" y="287"/>
                    </a:lnTo>
                    <a:lnTo>
                      <a:pt x="434" y="293"/>
                    </a:lnTo>
                    <a:lnTo>
                      <a:pt x="439" y="300"/>
                    </a:lnTo>
                    <a:lnTo>
                      <a:pt x="444" y="306"/>
                    </a:lnTo>
                    <a:lnTo>
                      <a:pt x="447" y="313"/>
                    </a:lnTo>
                    <a:lnTo>
                      <a:pt x="452" y="319"/>
                    </a:lnTo>
                    <a:lnTo>
                      <a:pt x="455" y="326"/>
                    </a:lnTo>
                    <a:lnTo>
                      <a:pt x="545" y="326"/>
                    </a:lnTo>
                    <a:lnTo>
                      <a:pt x="539" y="310"/>
                    </a:lnTo>
                    <a:lnTo>
                      <a:pt x="533" y="296"/>
                    </a:lnTo>
                    <a:lnTo>
                      <a:pt x="525" y="282"/>
                    </a:lnTo>
                    <a:lnTo>
                      <a:pt x="517" y="268"/>
                    </a:lnTo>
                    <a:lnTo>
                      <a:pt x="508" y="255"/>
                    </a:lnTo>
                    <a:lnTo>
                      <a:pt x="498" y="242"/>
                    </a:lnTo>
                    <a:lnTo>
                      <a:pt x="487" y="229"/>
                    </a:lnTo>
                    <a:lnTo>
                      <a:pt x="477" y="217"/>
                    </a:lnTo>
                    <a:close/>
                  </a:path>
                </a:pathLst>
              </a:custGeom>
              <a:solidFill>
                <a:srgbClr val="000000"/>
              </a:solidFill>
              <a:ln w="9525">
                <a:noFill/>
                <a:round/>
                <a:headEnd/>
                <a:tailEnd/>
              </a:ln>
            </p:spPr>
            <p:txBody>
              <a:bodyPr/>
              <a:lstStyle/>
              <a:p>
                <a:endParaRPr lang="el-GR"/>
              </a:p>
            </p:txBody>
          </p:sp>
          <p:sp>
            <p:nvSpPr>
              <p:cNvPr id="542844" name="Freeform 124"/>
              <p:cNvSpPr>
                <a:spLocks/>
              </p:cNvSpPr>
              <p:nvPr/>
            </p:nvSpPr>
            <p:spPr bwMode="auto">
              <a:xfrm>
                <a:off x="537" y="3120"/>
                <a:ext cx="125" cy="28"/>
              </a:xfrm>
              <a:custGeom>
                <a:avLst/>
                <a:gdLst/>
                <a:ahLst/>
                <a:cxnLst>
                  <a:cxn ang="0">
                    <a:pos x="0" y="85"/>
                  </a:cxn>
                  <a:cxn ang="0">
                    <a:pos x="376" y="85"/>
                  </a:cxn>
                  <a:cxn ang="0">
                    <a:pos x="376" y="28"/>
                  </a:cxn>
                  <a:cxn ang="0">
                    <a:pos x="0" y="0"/>
                  </a:cxn>
                  <a:cxn ang="0">
                    <a:pos x="0" y="85"/>
                  </a:cxn>
                </a:cxnLst>
                <a:rect l="0" t="0" r="r" b="b"/>
                <a:pathLst>
                  <a:path w="376" h="85">
                    <a:moveTo>
                      <a:pt x="0" y="85"/>
                    </a:moveTo>
                    <a:lnTo>
                      <a:pt x="376" y="85"/>
                    </a:lnTo>
                    <a:lnTo>
                      <a:pt x="376" y="28"/>
                    </a:lnTo>
                    <a:lnTo>
                      <a:pt x="0" y="0"/>
                    </a:lnTo>
                    <a:lnTo>
                      <a:pt x="0" y="85"/>
                    </a:lnTo>
                    <a:close/>
                  </a:path>
                </a:pathLst>
              </a:custGeom>
              <a:solidFill>
                <a:srgbClr val="000000"/>
              </a:solidFill>
              <a:ln w="9525">
                <a:noFill/>
                <a:round/>
                <a:headEnd/>
                <a:tailEnd/>
              </a:ln>
            </p:spPr>
            <p:txBody>
              <a:bodyPr/>
              <a:lstStyle/>
              <a:p>
                <a:endParaRPr lang="el-GR"/>
              </a:p>
            </p:txBody>
          </p:sp>
          <p:sp>
            <p:nvSpPr>
              <p:cNvPr id="542845" name="Freeform 125"/>
              <p:cNvSpPr>
                <a:spLocks/>
              </p:cNvSpPr>
              <p:nvPr/>
            </p:nvSpPr>
            <p:spPr bwMode="auto">
              <a:xfrm>
                <a:off x="288" y="2884"/>
                <a:ext cx="240" cy="263"/>
              </a:xfrm>
              <a:custGeom>
                <a:avLst/>
                <a:gdLst/>
                <a:ahLst/>
                <a:cxnLst>
                  <a:cxn ang="0">
                    <a:pos x="672" y="790"/>
                  </a:cxn>
                  <a:cxn ang="0">
                    <a:pos x="62" y="790"/>
                  </a:cxn>
                  <a:cxn ang="0">
                    <a:pos x="62" y="665"/>
                  </a:cxn>
                  <a:cxn ang="0">
                    <a:pos x="213" y="665"/>
                  </a:cxn>
                  <a:cxn ang="0">
                    <a:pos x="213" y="612"/>
                  </a:cxn>
                  <a:cxn ang="0">
                    <a:pos x="153" y="612"/>
                  </a:cxn>
                  <a:cxn ang="0">
                    <a:pos x="0" y="217"/>
                  </a:cxn>
                  <a:cxn ang="0">
                    <a:pos x="557" y="0"/>
                  </a:cxn>
                  <a:cxn ang="0">
                    <a:pos x="721" y="565"/>
                  </a:cxn>
                  <a:cxn ang="0">
                    <a:pos x="574" y="616"/>
                  </a:cxn>
                  <a:cxn ang="0">
                    <a:pos x="574" y="659"/>
                  </a:cxn>
                  <a:cxn ang="0">
                    <a:pos x="678" y="659"/>
                  </a:cxn>
                  <a:cxn ang="0">
                    <a:pos x="678" y="790"/>
                  </a:cxn>
                  <a:cxn ang="0">
                    <a:pos x="672" y="790"/>
                  </a:cxn>
                </a:cxnLst>
                <a:rect l="0" t="0" r="r" b="b"/>
                <a:pathLst>
                  <a:path w="721" h="790">
                    <a:moveTo>
                      <a:pt x="672" y="790"/>
                    </a:moveTo>
                    <a:lnTo>
                      <a:pt x="62" y="790"/>
                    </a:lnTo>
                    <a:lnTo>
                      <a:pt x="62" y="665"/>
                    </a:lnTo>
                    <a:lnTo>
                      <a:pt x="213" y="665"/>
                    </a:lnTo>
                    <a:lnTo>
                      <a:pt x="213" y="612"/>
                    </a:lnTo>
                    <a:lnTo>
                      <a:pt x="153" y="612"/>
                    </a:lnTo>
                    <a:lnTo>
                      <a:pt x="0" y="217"/>
                    </a:lnTo>
                    <a:lnTo>
                      <a:pt x="557" y="0"/>
                    </a:lnTo>
                    <a:lnTo>
                      <a:pt x="721" y="565"/>
                    </a:lnTo>
                    <a:lnTo>
                      <a:pt x="574" y="616"/>
                    </a:lnTo>
                    <a:lnTo>
                      <a:pt x="574" y="659"/>
                    </a:lnTo>
                    <a:lnTo>
                      <a:pt x="678" y="659"/>
                    </a:lnTo>
                    <a:lnTo>
                      <a:pt x="678" y="790"/>
                    </a:lnTo>
                    <a:lnTo>
                      <a:pt x="672" y="790"/>
                    </a:lnTo>
                    <a:close/>
                  </a:path>
                </a:pathLst>
              </a:custGeom>
              <a:solidFill>
                <a:srgbClr val="000000"/>
              </a:solidFill>
              <a:ln w="9525">
                <a:noFill/>
                <a:round/>
                <a:headEnd/>
                <a:tailEnd/>
              </a:ln>
            </p:spPr>
            <p:txBody>
              <a:bodyPr/>
              <a:lstStyle/>
              <a:p>
                <a:endParaRPr lang="el-GR"/>
              </a:p>
            </p:txBody>
          </p:sp>
          <p:sp>
            <p:nvSpPr>
              <p:cNvPr id="542846" name="Freeform 126"/>
              <p:cNvSpPr>
                <a:spLocks/>
              </p:cNvSpPr>
              <p:nvPr/>
            </p:nvSpPr>
            <p:spPr bwMode="auto">
              <a:xfrm>
                <a:off x="595" y="3083"/>
                <a:ext cx="48" cy="26"/>
              </a:xfrm>
              <a:custGeom>
                <a:avLst/>
                <a:gdLst/>
                <a:ahLst/>
                <a:cxnLst>
                  <a:cxn ang="0">
                    <a:pos x="143" y="78"/>
                  </a:cxn>
                  <a:cxn ang="0">
                    <a:pos x="0" y="78"/>
                  </a:cxn>
                  <a:cxn ang="0">
                    <a:pos x="3" y="74"/>
                  </a:cxn>
                  <a:cxn ang="0">
                    <a:pos x="13" y="66"/>
                  </a:cxn>
                  <a:cxn ang="0">
                    <a:pos x="27" y="54"/>
                  </a:cxn>
                  <a:cxn ang="0">
                    <a:pos x="43" y="40"/>
                  </a:cxn>
                  <a:cxn ang="0">
                    <a:pos x="62" y="27"/>
                  </a:cxn>
                  <a:cxn ang="0">
                    <a:pos x="81" y="14"/>
                  </a:cxn>
                  <a:cxn ang="0">
                    <a:pos x="99" y="4"/>
                  </a:cxn>
                  <a:cxn ang="0">
                    <a:pos x="114" y="0"/>
                  </a:cxn>
                  <a:cxn ang="0">
                    <a:pos x="143" y="78"/>
                  </a:cxn>
                </a:cxnLst>
                <a:rect l="0" t="0" r="r" b="b"/>
                <a:pathLst>
                  <a:path w="143" h="78">
                    <a:moveTo>
                      <a:pt x="143" y="78"/>
                    </a:moveTo>
                    <a:lnTo>
                      <a:pt x="0" y="78"/>
                    </a:lnTo>
                    <a:lnTo>
                      <a:pt x="3" y="74"/>
                    </a:lnTo>
                    <a:lnTo>
                      <a:pt x="13" y="66"/>
                    </a:lnTo>
                    <a:lnTo>
                      <a:pt x="27" y="54"/>
                    </a:lnTo>
                    <a:lnTo>
                      <a:pt x="43" y="40"/>
                    </a:lnTo>
                    <a:lnTo>
                      <a:pt x="62" y="27"/>
                    </a:lnTo>
                    <a:lnTo>
                      <a:pt x="81" y="14"/>
                    </a:lnTo>
                    <a:lnTo>
                      <a:pt x="99" y="4"/>
                    </a:lnTo>
                    <a:lnTo>
                      <a:pt x="114" y="0"/>
                    </a:lnTo>
                    <a:lnTo>
                      <a:pt x="143" y="78"/>
                    </a:lnTo>
                    <a:close/>
                  </a:path>
                </a:pathLst>
              </a:custGeom>
              <a:solidFill>
                <a:srgbClr val="000000"/>
              </a:solidFill>
              <a:ln w="9525">
                <a:noFill/>
                <a:round/>
                <a:headEnd/>
                <a:tailEnd/>
              </a:ln>
            </p:spPr>
            <p:txBody>
              <a:bodyPr/>
              <a:lstStyle/>
              <a:p>
                <a:endParaRPr lang="el-GR"/>
              </a:p>
            </p:txBody>
          </p:sp>
          <p:sp>
            <p:nvSpPr>
              <p:cNvPr id="542847" name="Freeform 127"/>
              <p:cNvSpPr>
                <a:spLocks/>
              </p:cNvSpPr>
              <p:nvPr/>
            </p:nvSpPr>
            <p:spPr bwMode="auto">
              <a:xfrm>
                <a:off x="306" y="3171"/>
                <a:ext cx="359" cy="321"/>
              </a:xfrm>
              <a:custGeom>
                <a:avLst/>
                <a:gdLst/>
                <a:ahLst/>
                <a:cxnLst>
                  <a:cxn ang="0">
                    <a:pos x="0" y="0"/>
                  </a:cxn>
                  <a:cxn ang="0">
                    <a:pos x="0" y="87"/>
                  </a:cxn>
                  <a:cxn ang="0">
                    <a:pos x="131" y="87"/>
                  </a:cxn>
                  <a:cxn ang="0">
                    <a:pos x="131" y="322"/>
                  </a:cxn>
                  <a:cxn ang="0">
                    <a:pos x="218" y="322"/>
                  </a:cxn>
                  <a:cxn ang="0">
                    <a:pos x="218" y="87"/>
                  </a:cxn>
                  <a:cxn ang="0">
                    <a:pos x="715" y="87"/>
                  </a:cxn>
                  <a:cxn ang="0">
                    <a:pos x="715" y="802"/>
                  </a:cxn>
                  <a:cxn ang="0">
                    <a:pos x="218" y="802"/>
                  </a:cxn>
                  <a:cxn ang="0">
                    <a:pos x="218" y="322"/>
                  </a:cxn>
                  <a:cxn ang="0">
                    <a:pos x="131" y="322"/>
                  </a:cxn>
                  <a:cxn ang="0">
                    <a:pos x="131" y="964"/>
                  </a:cxn>
                  <a:cxn ang="0">
                    <a:pos x="218" y="964"/>
                  </a:cxn>
                  <a:cxn ang="0">
                    <a:pos x="218" y="890"/>
                  </a:cxn>
                  <a:cxn ang="0">
                    <a:pos x="715" y="890"/>
                  </a:cxn>
                  <a:cxn ang="0">
                    <a:pos x="715" y="964"/>
                  </a:cxn>
                  <a:cxn ang="0">
                    <a:pos x="803" y="964"/>
                  </a:cxn>
                  <a:cxn ang="0">
                    <a:pos x="803" y="87"/>
                  </a:cxn>
                  <a:cxn ang="0">
                    <a:pos x="1075" y="87"/>
                  </a:cxn>
                  <a:cxn ang="0">
                    <a:pos x="1075" y="0"/>
                  </a:cxn>
                  <a:cxn ang="0">
                    <a:pos x="0" y="0"/>
                  </a:cxn>
                </a:cxnLst>
                <a:rect l="0" t="0" r="r" b="b"/>
                <a:pathLst>
                  <a:path w="1075" h="964">
                    <a:moveTo>
                      <a:pt x="0" y="0"/>
                    </a:moveTo>
                    <a:lnTo>
                      <a:pt x="0" y="87"/>
                    </a:lnTo>
                    <a:lnTo>
                      <a:pt x="131" y="87"/>
                    </a:lnTo>
                    <a:lnTo>
                      <a:pt x="131" y="322"/>
                    </a:lnTo>
                    <a:lnTo>
                      <a:pt x="218" y="322"/>
                    </a:lnTo>
                    <a:lnTo>
                      <a:pt x="218" y="87"/>
                    </a:lnTo>
                    <a:lnTo>
                      <a:pt x="715" y="87"/>
                    </a:lnTo>
                    <a:lnTo>
                      <a:pt x="715" y="802"/>
                    </a:lnTo>
                    <a:lnTo>
                      <a:pt x="218" y="802"/>
                    </a:lnTo>
                    <a:lnTo>
                      <a:pt x="218" y="322"/>
                    </a:lnTo>
                    <a:lnTo>
                      <a:pt x="131" y="322"/>
                    </a:lnTo>
                    <a:lnTo>
                      <a:pt x="131" y="964"/>
                    </a:lnTo>
                    <a:lnTo>
                      <a:pt x="218" y="964"/>
                    </a:lnTo>
                    <a:lnTo>
                      <a:pt x="218" y="890"/>
                    </a:lnTo>
                    <a:lnTo>
                      <a:pt x="715" y="890"/>
                    </a:lnTo>
                    <a:lnTo>
                      <a:pt x="715" y="964"/>
                    </a:lnTo>
                    <a:lnTo>
                      <a:pt x="803" y="964"/>
                    </a:lnTo>
                    <a:lnTo>
                      <a:pt x="803" y="87"/>
                    </a:lnTo>
                    <a:lnTo>
                      <a:pt x="1075" y="87"/>
                    </a:lnTo>
                    <a:lnTo>
                      <a:pt x="1075" y="0"/>
                    </a:lnTo>
                    <a:lnTo>
                      <a:pt x="0" y="0"/>
                    </a:lnTo>
                    <a:close/>
                  </a:path>
                </a:pathLst>
              </a:custGeom>
              <a:solidFill>
                <a:srgbClr val="000000"/>
              </a:solidFill>
              <a:ln w="9525">
                <a:noFill/>
                <a:round/>
                <a:headEnd/>
                <a:tailEnd/>
              </a:ln>
            </p:spPr>
            <p:txBody>
              <a:bodyPr/>
              <a:lstStyle/>
              <a:p>
                <a:endParaRPr lang="el-GR"/>
              </a:p>
            </p:txBody>
          </p:sp>
        </p:grpSp>
        <p:grpSp>
          <p:nvGrpSpPr>
            <p:cNvPr id="542848" name="Group 128"/>
            <p:cNvGrpSpPr>
              <a:grpSpLocks/>
            </p:cNvGrpSpPr>
            <p:nvPr/>
          </p:nvGrpSpPr>
          <p:grpSpPr bwMode="auto">
            <a:xfrm>
              <a:off x="480" y="576"/>
              <a:ext cx="672" cy="624"/>
              <a:chOff x="432" y="864"/>
              <a:chExt cx="768" cy="768"/>
            </a:xfrm>
          </p:grpSpPr>
          <p:graphicFrame>
            <p:nvGraphicFramePr>
              <p:cNvPr id="542849" name="Object 129"/>
              <p:cNvGraphicFramePr>
                <a:graphicFrameLocks noChangeAspect="1"/>
              </p:cNvGraphicFramePr>
              <p:nvPr/>
            </p:nvGraphicFramePr>
            <p:xfrm>
              <a:off x="432" y="864"/>
              <a:ext cx="432" cy="510"/>
            </p:xfrm>
            <a:graphic>
              <a:graphicData uri="http://schemas.openxmlformats.org/presentationml/2006/ole">
                <p:oleObj spid="_x0000_s542849" name="Photo Editor Photo" r:id="rId3" imgW="1848108" imgH="2180952" progId="">
                  <p:embed/>
                </p:oleObj>
              </a:graphicData>
            </a:graphic>
          </p:graphicFrame>
          <p:grpSp>
            <p:nvGrpSpPr>
              <p:cNvPr id="542850" name="Group 130"/>
              <p:cNvGrpSpPr>
                <a:grpSpLocks/>
              </p:cNvGrpSpPr>
              <p:nvPr/>
            </p:nvGrpSpPr>
            <p:grpSpPr bwMode="auto">
              <a:xfrm>
                <a:off x="720" y="912"/>
                <a:ext cx="480" cy="720"/>
                <a:chOff x="5097" y="192"/>
                <a:chExt cx="665" cy="1586"/>
              </a:xfrm>
            </p:grpSpPr>
            <p:sp>
              <p:nvSpPr>
                <p:cNvPr id="542851" name="Freeform 131"/>
                <p:cNvSpPr>
                  <a:spLocks/>
                </p:cNvSpPr>
                <p:nvPr/>
              </p:nvSpPr>
              <p:spPr bwMode="auto">
                <a:xfrm>
                  <a:off x="5407" y="495"/>
                  <a:ext cx="247" cy="543"/>
                </a:xfrm>
                <a:custGeom>
                  <a:avLst/>
                  <a:gdLst/>
                  <a:ahLst/>
                  <a:cxnLst>
                    <a:cxn ang="0">
                      <a:pos x="43" y="4"/>
                    </a:cxn>
                    <a:cxn ang="0">
                      <a:pos x="86" y="0"/>
                    </a:cxn>
                    <a:cxn ang="0">
                      <a:pos x="143" y="13"/>
                    </a:cxn>
                    <a:cxn ang="0">
                      <a:pos x="181" y="43"/>
                    </a:cxn>
                    <a:cxn ang="0">
                      <a:pos x="204" y="91"/>
                    </a:cxn>
                    <a:cxn ang="0">
                      <a:pos x="233" y="161"/>
                    </a:cxn>
                    <a:cxn ang="0">
                      <a:pos x="242" y="230"/>
                    </a:cxn>
                    <a:cxn ang="0">
                      <a:pos x="247" y="308"/>
                    </a:cxn>
                    <a:cxn ang="0">
                      <a:pos x="238" y="404"/>
                    </a:cxn>
                    <a:cxn ang="0">
                      <a:pos x="214" y="478"/>
                    </a:cxn>
                    <a:cxn ang="0">
                      <a:pos x="181" y="521"/>
                    </a:cxn>
                    <a:cxn ang="0">
                      <a:pos x="138" y="543"/>
                    </a:cxn>
                    <a:cxn ang="0">
                      <a:pos x="86" y="543"/>
                    </a:cxn>
                    <a:cxn ang="0">
                      <a:pos x="52" y="530"/>
                    </a:cxn>
                    <a:cxn ang="0">
                      <a:pos x="29" y="491"/>
                    </a:cxn>
                    <a:cxn ang="0">
                      <a:pos x="24" y="439"/>
                    </a:cxn>
                    <a:cxn ang="0">
                      <a:pos x="43" y="387"/>
                    </a:cxn>
                    <a:cxn ang="0">
                      <a:pos x="67" y="343"/>
                    </a:cxn>
                    <a:cxn ang="0">
                      <a:pos x="86" y="291"/>
                    </a:cxn>
                    <a:cxn ang="0">
                      <a:pos x="81" y="222"/>
                    </a:cxn>
                    <a:cxn ang="0">
                      <a:pos x="48" y="161"/>
                    </a:cxn>
                    <a:cxn ang="0">
                      <a:pos x="14" y="104"/>
                    </a:cxn>
                    <a:cxn ang="0">
                      <a:pos x="0" y="52"/>
                    </a:cxn>
                    <a:cxn ang="0">
                      <a:pos x="14" y="17"/>
                    </a:cxn>
                    <a:cxn ang="0">
                      <a:pos x="43" y="4"/>
                    </a:cxn>
                  </a:cxnLst>
                  <a:rect l="0" t="0" r="r" b="b"/>
                  <a:pathLst>
                    <a:path w="247" h="543">
                      <a:moveTo>
                        <a:pt x="43" y="4"/>
                      </a:moveTo>
                      <a:lnTo>
                        <a:pt x="86" y="0"/>
                      </a:lnTo>
                      <a:lnTo>
                        <a:pt x="143" y="13"/>
                      </a:lnTo>
                      <a:lnTo>
                        <a:pt x="181" y="43"/>
                      </a:lnTo>
                      <a:lnTo>
                        <a:pt x="204" y="91"/>
                      </a:lnTo>
                      <a:lnTo>
                        <a:pt x="233" y="161"/>
                      </a:lnTo>
                      <a:lnTo>
                        <a:pt x="242" y="230"/>
                      </a:lnTo>
                      <a:lnTo>
                        <a:pt x="247" y="308"/>
                      </a:lnTo>
                      <a:lnTo>
                        <a:pt x="238" y="404"/>
                      </a:lnTo>
                      <a:lnTo>
                        <a:pt x="214" y="478"/>
                      </a:lnTo>
                      <a:lnTo>
                        <a:pt x="181" y="521"/>
                      </a:lnTo>
                      <a:lnTo>
                        <a:pt x="138" y="543"/>
                      </a:lnTo>
                      <a:lnTo>
                        <a:pt x="86" y="543"/>
                      </a:lnTo>
                      <a:lnTo>
                        <a:pt x="52" y="530"/>
                      </a:lnTo>
                      <a:lnTo>
                        <a:pt x="29" y="491"/>
                      </a:lnTo>
                      <a:lnTo>
                        <a:pt x="24" y="439"/>
                      </a:lnTo>
                      <a:lnTo>
                        <a:pt x="43" y="387"/>
                      </a:lnTo>
                      <a:lnTo>
                        <a:pt x="67" y="343"/>
                      </a:lnTo>
                      <a:lnTo>
                        <a:pt x="86" y="291"/>
                      </a:lnTo>
                      <a:lnTo>
                        <a:pt x="81" y="222"/>
                      </a:lnTo>
                      <a:lnTo>
                        <a:pt x="48" y="161"/>
                      </a:lnTo>
                      <a:lnTo>
                        <a:pt x="14" y="104"/>
                      </a:lnTo>
                      <a:lnTo>
                        <a:pt x="0" y="52"/>
                      </a:lnTo>
                      <a:lnTo>
                        <a:pt x="14" y="17"/>
                      </a:lnTo>
                      <a:lnTo>
                        <a:pt x="43" y="4"/>
                      </a:lnTo>
                      <a:close/>
                    </a:path>
                  </a:pathLst>
                </a:custGeom>
                <a:solidFill>
                  <a:srgbClr val="000000"/>
                </a:solidFill>
                <a:ln w="9525">
                  <a:noFill/>
                  <a:round/>
                  <a:headEnd/>
                  <a:tailEnd/>
                </a:ln>
              </p:spPr>
              <p:txBody>
                <a:bodyPr/>
                <a:lstStyle/>
                <a:p>
                  <a:endParaRPr lang="el-GR"/>
                </a:p>
              </p:txBody>
            </p:sp>
            <p:sp>
              <p:nvSpPr>
                <p:cNvPr id="542852" name="Freeform 132"/>
                <p:cNvSpPr>
                  <a:spLocks/>
                </p:cNvSpPr>
                <p:nvPr/>
              </p:nvSpPr>
              <p:spPr bwMode="auto">
                <a:xfrm>
                  <a:off x="5503" y="508"/>
                  <a:ext cx="259" cy="508"/>
                </a:xfrm>
                <a:custGeom>
                  <a:avLst/>
                  <a:gdLst/>
                  <a:ahLst/>
                  <a:cxnLst>
                    <a:cxn ang="0">
                      <a:pos x="97" y="42"/>
                    </a:cxn>
                    <a:cxn ang="0">
                      <a:pos x="52" y="6"/>
                    </a:cxn>
                    <a:cxn ang="0">
                      <a:pos x="6" y="0"/>
                    </a:cxn>
                    <a:cxn ang="0">
                      <a:pos x="0" y="31"/>
                    </a:cxn>
                    <a:cxn ang="0">
                      <a:pos x="15" y="59"/>
                    </a:cxn>
                    <a:cxn ang="0">
                      <a:pos x="37" y="68"/>
                    </a:cxn>
                    <a:cxn ang="0">
                      <a:pos x="89" y="103"/>
                    </a:cxn>
                    <a:cxn ang="0">
                      <a:pos x="143" y="150"/>
                    </a:cxn>
                    <a:cxn ang="0">
                      <a:pos x="175" y="187"/>
                    </a:cxn>
                    <a:cxn ang="0">
                      <a:pos x="190" y="226"/>
                    </a:cxn>
                    <a:cxn ang="0">
                      <a:pos x="184" y="268"/>
                    </a:cxn>
                    <a:cxn ang="0">
                      <a:pos x="151" y="328"/>
                    </a:cxn>
                    <a:cxn ang="0">
                      <a:pos x="132" y="369"/>
                    </a:cxn>
                    <a:cxn ang="0">
                      <a:pos x="117" y="425"/>
                    </a:cxn>
                    <a:cxn ang="0">
                      <a:pos x="117" y="447"/>
                    </a:cxn>
                    <a:cxn ang="0">
                      <a:pos x="143" y="457"/>
                    </a:cxn>
                    <a:cxn ang="0">
                      <a:pos x="188" y="484"/>
                    </a:cxn>
                    <a:cxn ang="0">
                      <a:pos x="218" y="508"/>
                    </a:cxn>
                    <a:cxn ang="0">
                      <a:pos x="259" y="504"/>
                    </a:cxn>
                    <a:cxn ang="0">
                      <a:pos x="252" y="473"/>
                    </a:cxn>
                    <a:cxn ang="0">
                      <a:pos x="216" y="475"/>
                    </a:cxn>
                    <a:cxn ang="0">
                      <a:pos x="183" y="444"/>
                    </a:cxn>
                    <a:cxn ang="0">
                      <a:pos x="157" y="420"/>
                    </a:cxn>
                    <a:cxn ang="0">
                      <a:pos x="155" y="400"/>
                    </a:cxn>
                    <a:cxn ang="0">
                      <a:pos x="173" y="359"/>
                    </a:cxn>
                    <a:cxn ang="0">
                      <a:pos x="201" y="304"/>
                    </a:cxn>
                    <a:cxn ang="0">
                      <a:pos x="218" y="257"/>
                    </a:cxn>
                    <a:cxn ang="0">
                      <a:pos x="225" y="237"/>
                    </a:cxn>
                    <a:cxn ang="0">
                      <a:pos x="222" y="198"/>
                    </a:cxn>
                    <a:cxn ang="0">
                      <a:pos x="205" y="167"/>
                    </a:cxn>
                    <a:cxn ang="0">
                      <a:pos x="170" y="119"/>
                    </a:cxn>
                    <a:cxn ang="0">
                      <a:pos x="130" y="79"/>
                    </a:cxn>
                    <a:cxn ang="0">
                      <a:pos x="97" y="42"/>
                    </a:cxn>
                  </a:cxnLst>
                  <a:rect l="0" t="0" r="r" b="b"/>
                  <a:pathLst>
                    <a:path w="259" h="508">
                      <a:moveTo>
                        <a:pt x="97" y="42"/>
                      </a:moveTo>
                      <a:lnTo>
                        <a:pt x="52" y="6"/>
                      </a:lnTo>
                      <a:lnTo>
                        <a:pt x="6" y="0"/>
                      </a:lnTo>
                      <a:lnTo>
                        <a:pt x="0" y="31"/>
                      </a:lnTo>
                      <a:lnTo>
                        <a:pt x="15" y="59"/>
                      </a:lnTo>
                      <a:lnTo>
                        <a:pt x="37" y="68"/>
                      </a:lnTo>
                      <a:lnTo>
                        <a:pt x="89" y="103"/>
                      </a:lnTo>
                      <a:lnTo>
                        <a:pt x="143" y="150"/>
                      </a:lnTo>
                      <a:lnTo>
                        <a:pt x="175" y="187"/>
                      </a:lnTo>
                      <a:lnTo>
                        <a:pt x="190" y="226"/>
                      </a:lnTo>
                      <a:lnTo>
                        <a:pt x="184" y="268"/>
                      </a:lnTo>
                      <a:lnTo>
                        <a:pt x="151" y="328"/>
                      </a:lnTo>
                      <a:lnTo>
                        <a:pt x="132" y="369"/>
                      </a:lnTo>
                      <a:lnTo>
                        <a:pt x="117" y="425"/>
                      </a:lnTo>
                      <a:lnTo>
                        <a:pt x="117" y="447"/>
                      </a:lnTo>
                      <a:lnTo>
                        <a:pt x="143" y="457"/>
                      </a:lnTo>
                      <a:lnTo>
                        <a:pt x="188" y="484"/>
                      </a:lnTo>
                      <a:lnTo>
                        <a:pt x="218" y="508"/>
                      </a:lnTo>
                      <a:lnTo>
                        <a:pt x="259" y="504"/>
                      </a:lnTo>
                      <a:lnTo>
                        <a:pt x="252" y="473"/>
                      </a:lnTo>
                      <a:lnTo>
                        <a:pt x="216" y="475"/>
                      </a:lnTo>
                      <a:lnTo>
                        <a:pt x="183" y="444"/>
                      </a:lnTo>
                      <a:lnTo>
                        <a:pt x="157" y="420"/>
                      </a:lnTo>
                      <a:lnTo>
                        <a:pt x="155" y="400"/>
                      </a:lnTo>
                      <a:lnTo>
                        <a:pt x="173" y="359"/>
                      </a:lnTo>
                      <a:lnTo>
                        <a:pt x="201" y="304"/>
                      </a:lnTo>
                      <a:lnTo>
                        <a:pt x="218" y="257"/>
                      </a:lnTo>
                      <a:lnTo>
                        <a:pt x="225" y="237"/>
                      </a:lnTo>
                      <a:lnTo>
                        <a:pt x="222" y="198"/>
                      </a:lnTo>
                      <a:lnTo>
                        <a:pt x="205" y="167"/>
                      </a:lnTo>
                      <a:lnTo>
                        <a:pt x="170" y="119"/>
                      </a:lnTo>
                      <a:lnTo>
                        <a:pt x="130" y="79"/>
                      </a:lnTo>
                      <a:lnTo>
                        <a:pt x="97" y="42"/>
                      </a:lnTo>
                      <a:close/>
                    </a:path>
                  </a:pathLst>
                </a:custGeom>
                <a:solidFill>
                  <a:srgbClr val="000000"/>
                </a:solidFill>
                <a:ln w="9525">
                  <a:noFill/>
                  <a:round/>
                  <a:headEnd/>
                  <a:tailEnd/>
                </a:ln>
              </p:spPr>
              <p:txBody>
                <a:bodyPr/>
                <a:lstStyle/>
                <a:p>
                  <a:endParaRPr lang="el-GR"/>
                </a:p>
              </p:txBody>
            </p:sp>
            <p:sp>
              <p:nvSpPr>
                <p:cNvPr id="542853" name="Freeform 133"/>
                <p:cNvSpPr>
                  <a:spLocks/>
                </p:cNvSpPr>
                <p:nvPr/>
              </p:nvSpPr>
              <p:spPr bwMode="auto">
                <a:xfrm>
                  <a:off x="5297" y="945"/>
                  <a:ext cx="225" cy="802"/>
                </a:xfrm>
                <a:custGeom>
                  <a:avLst/>
                  <a:gdLst/>
                  <a:ahLst/>
                  <a:cxnLst>
                    <a:cxn ang="0">
                      <a:pos x="208" y="0"/>
                    </a:cxn>
                    <a:cxn ang="0">
                      <a:pos x="171" y="12"/>
                    </a:cxn>
                    <a:cxn ang="0">
                      <a:pos x="154" y="32"/>
                    </a:cxn>
                    <a:cxn ang="0">
                      <a:pos x="133" y="97"/>
                    </a:cxn>
                    <a:cxn ang="0">
                      <a:pos x="108" y="210"/>
                    </a:cxn>
                    <a:cxn ang="0">
                      <a:pos x="104" y="298"/>
                    </a:cxn>
                    <a:cxn ang="0">
                      <a:pos x="104" y="431"/>
                    </a:cxn>
                    <a:cxn ang="0">
                      <a:pos x="121" y="512"/>
                    </a:cxn>
                    <a:cxn ang="0">
                      <a:pos x="146" y="609"/>
                    </a:cxn>
                    <a:cxn ang="0">
                      <a:pos x="154" y="673"/>
                    </a:cxn>
                    <a:cxn ang="0">
                      <a:pos x="142" y="705"/>
                    </a:cxn>
                    <a:cxn ang="0">
                      <a:pos x="83" y="725"/>
                    </a:cxn>
                    <a:cxn ang="0">
                      <a:pos x="17" y="738"/>
                    </a:cxn>
                    <a:cxn ang="0">
                      <a:pos x="0" y="754"/>
                    </a:cxn>
                    <a:cxn ang="0">
                      <a:pos x="8" y="774"/>
                    </a:cxn>
                    <a:cxn ang="0">
                      <a:pos x="29" y="802"/>
                    </a:cxn>
                    <a:cxn ang="0">
                      <a:pos x="54" y="798"/>
                    </a:cxn>
                    <a:cxn ang="0">
                      <a:pos x="79" y="774"/>
                    </a:cxn>
                    <a:cxn ang="0">
                      <a:pos x="121" y="750"/>
                    </a:cxn>
                    <a:cxn ang="0">
                      <a:pos x="167" y="733"/>
                    </a:cxn>
                    <a:cxn ang="0">
                      <a:pos x="192" y="733"/>
                    </a:cxn>
                    <a:cxn ang="0">
                      <a:pos x="208" y="721"/>
                    </a:cxn>
                    <a:cxn ang="0">
                      <a:pos x="204" y="685"/>
                    </a:cxn>
                    <a:cxn ang="0">
                      <a:pos x="200" y="657"/>
                    </a:cxn>
                    <a:cxn ang="0">
                      <a:pos x="175" y="600"/>
                    </a:cxn>
                    <a:cxn ang="0">
                      <a:pos x="150" y="496"/>
                    </a:cxn>
                    <a:cxn ang="0">
                      <a:pos x="146" y="399"/>
                    </a:cxn>
                    <a:cxn ang="0">
                      <a:pos x="142" y="326"/>
                    </a:cxn>
                    <a:cxn ang="0">
                      <a:pos x="158" y="238"/>
                    </a:cxn>
                    <a:cxn ang="0">
                      <a:pos x="175" y="173"/>
                    </a:cxn>
                    <a:cxn ang="0">
                      <a:pos x="208" y="93"/>
                    </a:cxn>
                    <a:cxn ang="0">
                      <a:pos x="225" y="40"/>
                    </a:cxn>
                    <a:cxn ang="0">
                      <a:pos x="208" y="0"/>
                    </a:cxn>
                  </a:cxnLst>
                  <a:rect l="0" t="0" r="r" b="b"/>
                  <a:pathLst>
                    <a:path w="225" h="802">
                      <a:moveTo>
                        <a:pt x="208" y="0"/>
                      </a:moveTo>
                      <a:lnTo>
                        <a:pt x="171" y="12"/>
                      </a:lnTo>
                      <a:lnTo>
                        <a:pt x="154" y="32"/>
                      </a:lnTo>
                      <a:lnTo>
                        <a:pt x="133" y="97"/>
                      </a:lnTo>
                      <a:lnTo>
                        <a:pt x="108" y="210"/>
                      </a:lnTo>
                      <a:lnTo>
                        <a:pt x="104" y="298"/>
                      </a:lnTo>
                      <a:lnTo>
                        <a:pt x="104" y="431"/>
                      </a:lnTo>
                      <a:lnTo>
                        <a:pt x="121" y="512"/>
                      </a:lnTo>
                      <a:lnTo>
                        <a:pt x="146" y="609"/>
                      </a:lnTo>
                      <a:lnTo>
                        <a:pt x="154" y="673"/>
                      </a:lnTo>
                      <a:lnTo>
                        <a:pt x="142" y="705"/>
                      </a:lnTo>
                      <a:lnTo>
                        <a:pt x="83" y="725"/>
                      </a:lnTo>
                      <a:lnTo>
                        <a:pt x="17" y="738"/>
                      </a:lnTo>
                      <a:lnTo>
                        <a:pt x="0" y="754"/>
                      </a:lnTo>
                      <a:lnTo>
                        <a:pt x="8" y="774"/>
                      </a:lnTo>
                      <a:lnTo>
                        <a:pt x="29" y="802"/>
                      </a:lnTo>
                      <a:lnTo>
                        <a:pt x="54" y="798"/>
                      </a:lnTo>
                      <a:lnTo>
                        <a:pt x="79" y="774"/>
                      </a:lnTo>
                      <a:lnTo>
                        <a:pt x="121" y="750"/>
                      </a:lnTo>
                      <a:lnTo>
                        <a:pt x="167" y="733"/>
                      </a:lnTo>
                      <a:lnTo>
                        <a:pt x="192" y="733"/>
                      </a:lnTo>
                      <a:lnTo>
                        <a:pt x="208" y="721"/>
                      </a:lnTo>
                      <a:lnTo>
                        <a:pt x="204" y="685"/>
                      </a:lnTo>
                      <a:lnTo>
                        <a:pt x="200" y="657"/>
                      </a:lnTo>
                      <a:lnTo>
                        <a:pt x="175" y="600"/>
                      </a:lnTo>
                      <a:lnTo>
                        <a:pt x="150" y="496"/>
                      </a:lnTo>
                      <a:lnTo>
                        <a:pt x="146" y="399"/>
                      </a:lnTo>
                      <a:lnTo>
                        <a:pt x="142" y="326"/>
                      </a:lnTo>
                      <a:lnTo>
                        <a:pt x="158" y="238"/>
                      </a:lnTo>
                      <a:lnTo>
                        <a:pt x="175" y="173"/>
                      </a:lnTo>
                      <a:lnTo>
                        <a:pt x="208" y="93"/>
                      </a:lnTo>
                      <a:lnTo>
                        <a:pt x="225" y="40"/>
                      </a:lnTo>
                      <a:lnTo>
                        <a:pt x="208" y="0"/>
                      </a:lnTo>
                      <a:close/>
                    </a:path>
                  </a:pathLst>
                </a:custGeom>
                <a:solidFill>
                  <a:srgbClr val="000000"/>
                </a:solidFill>
                <a:ln w="9525">
                  <a:noFill/>
                  <a:round/>
                  <a:headEnd/>
                  <a:tailEnd/>
                </a:ln>
              </p:spPr>
              <p:txBody>
                <a:bodyPr/>
                <a:lstStyle/>
                <a:p>
                  <a:endParaRPr lang="el-GR"/>
                </a:p>
              </p:txBody>
            </p:sp>
            <p:sp>
              <p:nvSpPr>
                <p:cNvPr id="542854" name="Freeform 134"/>
                <p:cNvSpPr>
                  <a:spLocks/>
                </p:cNvSpPr>
                <p:nvPr/>
              </p:nvSpPr>
              <p:spPr bwMode="auto">
                <a:xfrm>
                  <a:off x="5514" y="961"/>
                  <a:ext cx="111" cy="817"/>
                </a:xfrm>
                <a:custGeom>
                  <a:avLst/>
                  <a:gdLst/>
                  <a:ahLst/>
                  <a:cxnLst>
                    <a:cxn ang="0">
                      <a:pos x="60" y="12"/>
                    </a:cxn>
                    <a:cxn ang="0">
                      <a:pos x="34" y="0"/>
                    </a:cxn>
                    <a:cxn ang="0">
                      <a:pos x="13" y="16"/>
                    </a:cxn>
                    <a:cxn ang="0">
                      <a:pos x="4" y="36"/>
                    </a:cxn>
                    <a:cxn ang="0">
                      <a:pos x="0" y="76"/>
                    </a:cxn>
                    <a:cxn ang="0">
                      <a:pos x="21" y="157"/>
                    </a:cxn>
                    <a:cxn ang="0">
                      <a:pos x="43" y="274"/>
                    </a:cxn>
                    <a:cxn ang="0">
                      <a:pos x="43" y="374"/>
                    </a:cxn>
                    <a:cxn ang="0">
                      <a:pos x="38" y="479"/>
                    </a:cxn>
                    <a:cxn ang="0">
                      <a:pos x="26" y="588"/>
                    </a:cxn>
                    <a:cxn ang="0">
                      <a:pos x="9" y="656"/>
                    </a:cxn>
                    <a:cxn ang="0">
                      <a:pos x="13" y="696"/>
                    </a:cxn>
                    <a:cxn ang="0">
                      <a:pos x="26" y="716"/>
                    </a:cxn>
                    <a:cxn ang="0">
                      <a:pos x="38" y="769"/>
                    </a:cxn>
                    <a:cxn ang="0">
                      <a:pos x="43" y="801"/>
                    </a:cxn>
                    <a:cxn ang="0">
                      <a:pos x="68" y="817"/>
                    </a:cxn>
                    <a:cxn ang="0">
                      <a:pos x="111" y="789"/>
                    </a:cxn>
                    <a:cxn ang="0">
                      <a:pos x="107" y="761"/>
                    </a:cxn>
                    <a:cxn ang="0">
                      <a:pos x="85" y="737"/>
                    </a:cxn>
                    <a:cxn ang="0">
                      <a:pos x="64" y="688"/>
                    </a:cxn>
                    <a:cxn ang="0">
                      <a:pos x="60" y="632"/>
                    </a:cxn>
                    <a:cxn ang="0">
                      <a:pos x="60" y="555"/>
                    </a:cxn>
                    <a:cxn ang="0">
                      <a:pos x="68" y="467"/>
                    </a:cxn>
                    <a:cxn ang="0">
                      <a:pos x="85" y="366"/>
                    </a:cxn>
                    <a:cxn ang="0">
                      <a:pos x="90" y="294"/>
                    </a:cxn>
                    <a:cxn ang="0">
                      <a:pos x="94" y="225"/>
                    </a:cxn>
                    <a:cxn ang="0">
                      <a:pos x="85" y="141"/>
                    </a:cxn>
                    <a:cxn ang="0">
                      <a:pos x="81" y="68"/>
                    </a:cxn>
                    <a:cxn ang="0">
                      <a:pos x="60" y="12"/>
                    </a:cxn>
                  </a:cxnLst>
                  <a:rect l="0" t="0" r="r" b="b"/>
                  <a:pathLst>
                    <a:path w="111" h="817">
                      <a:moveTo>
                        <a:pt x="60" y="12"/>
                      </a:moveTo>
                      <a:lnTo>
                        <a:pt x="34" y="0"/>
                      </a:lnTo>
                      <a:lnTo>
                        <a:pt x="13" y="16"/>
                      </a:lnTo>
                      <a:lnTo>
                        <a:pt x="4" y="36"/>
                      </a:lnTo>
                      <a:lnTo>
                        <a:pt x="0" y="76"/>
                      </a:lnTo>
                      <a:lnTo>
                        <a:pt x="21" y="157"/>
                      </a:lnTo>
                      <a:lnTo>
                        <a:pt x="43" y="274"/>
                      </a:lnTo>
                      <a:lnTo>
                        <a:pt x="43" y="374"/>
                      </a:lnTo>
                      <a:lnTo>
                        <a:pt x="38" y="479"/>
                      </a:lnTo>
                      <a:lnTo>
                        <a:pt x="26" y="588"/>
                      </a:lnTo>
                      <a:lnTo>
                        <a:pt x="9" y="656"/>
                      </a:lnTo>
                      <a:lnTo>
                        <a:pt x="13" y="696"/>
                      </a:lnTo>
                      <a:lnTo>
                        <a:pt x="26" y="716"/>
                      </a:lnTo>
                      <a:lnTo>
                        <a:pt x="38" y="769"/>
                      </a:lnTo>
                      <a:lnTo>
                        <a:pt x="43" y="801"/>
                      </a:lnTo>
                      <a:lnTo>
                        <a:pt x="68" y="817"/>
                      </a:lnTo>
                      <a:lnTo>
                        <a:pt x="111" y="789"/>
                      </a:lnTo>
                      <a:lnTo>
                        <a:pt x="107" y="761"/>
                      </a:lnTo>
                      <a:lnTo>
                        <a:pt x="85" y="737"/>
                      </a:lnTo>
                      <a:lnTo>
                        <a:pt x="64" y="688"/>
                      </a:lnTo>
                      <a:lnTo>
                        <a:pt x="60" y="632"/>
                      </a:lnTo>
                      <a:lnTo>
                        <a:pt x="60" y="555"/>
                      </a:lnTo>
                      <a:lnTo>
                        <a:pt x="68" y="467"/>
                      </a:lnTo>
                      <a:lnTo>
                        <a:pt x="85" y="366"/>
                      </a:lnTo>
                      <a:lnTo>
                        <a:pt x="90" y="294"/>
                      </a:lnTo>
                      <a:lnTo>
                        <a:pt x="94" y="225"/>
                      </a:lnTo>
                      <a:lnTo>
                        <a:pt x="85" y="141"/>
                      </a:lnTo>
                      <a:lnTo>
                        <a:pt x="81" y="68"/>
                      </a:lnTo>
                      <a:lnTo>
                        <a:pt x="60" y="12"/>
                      </a:lnTo>
                      <a:close/>
                    </a:path>
                  </a:pathLst>
                </a:custGeom>
                <a:solidFill>
                  <a:srgbClr val="000000"/>
                </a:solidFill>
                <a:ln w="9525">
                  <a:noFill/>
                  <a:round/>
                  <a:headEnd/>
                  <a:tailEnd/>
                </a:ln>
              </p:spPr>
              <p:txBody>
                <a:bodyPr/>
                <a:lstStyle/>
                <a:p>
                  <a:endParaRPr lang="el-GR"/>
                </a:p>
              </p:txBody>
            </p:sp>
            <p:sp>
              <p:nvSpPr>
                <p:cNvPr id="542855" name="Freeform 135"/>
                <p:cNvSpPr>
                  <a:spLocks/>
                </p:cNvSpPr>
                <p:nvPr/>
              </p:nvSpPr>
              <p:spPr bwMode="auto">
                <a:xfrm>
                  <a:off x="5259" y="192"/>
                  <a:ext cx="297" cy="297"/>
                </a:xfrm>
                <a:custGeom>
                  <a:avLst/>
                  <a:gdLst/>
                  <a:ahLst/>
                  <a:cxnLst>
                    <a:cxn ang="0">
                      <a:pos x="107" y="159"/>
                    </a:cxn>
                    <a:cxn ang="0">
                      <a:pos x="103" y="100"/>
                    </a:cxn>
                    <a:cxn ang="0">
                      <a:pos x="110" y="54"/>
                    </a:cxn>
                    <a:cxn ang="0">
                      <a:pos x="126" y="17"/>
                    </a:cxn>
                    <a:cxn ang="0">
                      <a:pos x="156" y="4"/>
                    </a:cxn>
                    <a:cxn ang="0">
                      <a:pos x="183" y="0"/>
                    </a:cxn>
                    <a:cxn ang="0">
                      <a:pos x="217" y="4"/>
                    </a:cxn>
                    <a:cxn ang="0">
                      <a:pos x="251" y="25"/>
                    </a:cxn>
                    <a:cxn ang="0">
                      <a:pos x="274" y="50"/>
                    </a:cxn>
                    <a:cxn ang="0">
                      <a:pos x="289" y="88"/>
                    </a:cxn>
                    <a:cxn ang="0">
                      <a:pos x="293" y="142"/>
                    </a:cxn>
                    <a:cxn ang="0">
                      <a:pos x="297" y="192"/>
                    </a:cxn>
                    <a:cxn ang="0">
                      <a:pos x="286" y="238"/>
                    </a:cxn>
                    <a:cxn ang="0">
                      <a:pos x="270" y="268"/>
                    </a:cxn>
                    <a:cxn ang="0">
                      <a:pos x="248" y="284"/>
                    </a:cxn>
                    <a:cxn ang="0">
                      <a:pos x="217" y="297"/>
                    </a:cxn>
                    <a:cxn ang="0">
                      <a:pos x="183" y="297"/>
                    </a:cxn>
                    <a:cxn ang="0">
                      <a:pos x="160" y="280"/>
                    </a:cxn>
                    <a:cxn ang="0">
                      <a:pos x="141" y="259"/>
                    </a:cxn>
                    <a:cxn ang="0">
                      <a:pos x="122" y="226"/>
                    </a:cxn>
                    <a:cxn ang="0">
                      <a:pos x="114" y="197"/>
                    </a:cxn>
                    <a:cxn ang="0">
                      <a:pos x="84" y="226"/>
                    </a:cxn>
                    <a:cxn ang="0">
                      <a:pos x="42" y="247"/>
                    </a:cxn>
                    <a:cxn ang="0">
                      <a:pos x="23" y="259"/>
                    </a:cxn>
                    <a:cxn ang="0">
                      <a:pos x="4" y="247"/>
                    </a:cxn>
                    <a:cxn ang="0">
                      <a:pos x="0" y="226"/>
                    </a:cxn>
                    <a:cxn ang="0">
                      <a:pos x="11" y="213"/>
                    </a:cxn>
                    <a:cxn ang="0">
                      <a:pos x="30" y="197"/>
                    </a:cxn>
                    <a:cxn ang="0">
                      <a:pos x="65" y="197"/>
                    </a:cxn>
                    <a:cxn ang="0">
                      <a:pos x="107" y="159"/>
                    </a:cxn>
                  </a:cxnLst>
                  <a:rect l="0" t="0" r="r" b="b"/>
                  <a:pathLst>
                    <a:path w="297" h="297">
                      <a:moveTo>
                        <a:pt x="107" y="159"/>
                      </a:moveTo>
                      <a:lnTo>
                        <a:pt x="103" y="100"/>
                      </a:lnTo>
                      <a:lnTo>
                        <a:pt x="110" y="54"/>
                      </a:lnTo>
                      <a:lnTo>
                        <a:pt x="126" y="17"/>
                      </a:lnTo>
                      <a:lnTo>
                        <a:pt x="156" y="4"/>
                      </a:lnTo>
                      <a:lnTo>
                        <a:pt x="183" y="0"/>
                      </a:lnTo>
                      <a:lnTo>
                        <a:pt x="217" y="4"/>
                      </a:lnTo>
                      <a:lnTo>
                        <a:pt x="251" y="25"/>
                      </a:lnTo>
                      <a:lnTo>
                        <a:pt x="274" y="50"/>
                      </a:lnTo>
                      <a:lnTo>
                        <a:pt x="289" y="88"/>
                      </a:lnTo>
                      <a:lnTo>
                        <a:pt x="293" y="142"/>
                      </a:lnTo>
                      <a:lnTo>
                        <a:pt x="297" y="192"/>
                      </a:lnTo>
                      <a:lnTo>
                        <a:pt x="286" y="238"/>
                      </a:lnTo>
                      <a:lnTo>
                        <a:pt x="270" y="268"/>
                      </a:lnTo>
                      <a:lnTo>
                        <a:pt x="248" y="284"/>
                      </a:lnTo>
                      <a:lnTo>
                        <a:pt x="217" y="297"/>
                      </a:lnTo>
                      <a:lnTo>
                        <a:pt x="183" y="297"/>
                      </a:lnTo>
                      <a:lnTo>
                        <a:pt x="160" y="280"/>
                      </a:lnTo>
                      <a:lnTo>
                        <a:pt x="141" y="259"/>
                      </a:lnTo>
                      <a:lnTo>
                        <a:pt x="122" y="226"/>
                      </a:lnTo>
                      <a:lnTo>
                        <a:pt x="114" y="197"/>
                      </a:lnTo>
                      <a:lnTo>
                        <a:pt x="84" y="226"/>
                      </a:lnTo>
                      <a:lnTo>
                        <a:pt x="42" y="247"/>
                      </a:lnTo>
                      <a:lnTo>
                        <a:pt x="23" y="259"/>
                      </a:lnTo>
                      <a:lnTo>
                        <a:pt x="4" y="247"/>
                      </a:lnTo>
                      <a:lnTo>
                        <a:pt x="0" y="226"/>
                      </a:lnTo>
                      <a:lnTo>
                        <a:pt x="11" y="213"/>
                      </a:lnTo>
                      <a:lnTo>
                        <a:pt x="30" y="197"/>
                      </a:lnTo>
                      <a:lnTo>
                        <a:pt x="65" y="197"/>
                      </a:lnTo>
                      <a:lnTo>
                        <a:pt x="107" y="159"/>
                      </a:lnTo>
                      <a:close/>
                    </a:path>
                  </a:pathLst>
                </a:custGeom>
                <a:solidFill>
                  <a:srgbClr val="000000"/>
                </a:solidFill>
                <a:ln w="9525">
                  <a:noFill/>
                  <a:round/>
                  <a:headEnd/>
                  <a:tailEnd/>
                </a:ln>
              </p:spPr>
              <p:txBody>
                <a:bodyPr/>
                <a:lstStyle/>
                <a:p>
                  <a:endParaRPr lang="el-GR"/>
                </a:p>
              </p:txBody>
            </p:sp>
            <p:sp>
              <p:nvSpPr>
                <p:cNvPr id="542856" name="Freeform 136"/>
                <p:cNvSpPr>
                  <a:spLocks/>
                </p:cNvSpPr>
                <p:nvPr/>
              </p:nvSpPr>
              <p:spPr bwMode="auto">
                <a:xfrm>
                  <a:off x="5097" y="481"/>
                  <a:ext cx="380" cy="293"/>
                </a:xfrm>
                <a:custGeom>
                  <a:avLst/>
                  <a:gdLst/>
                  <a:ahLst/>
                  <a:cxnLst>
                    <a:cxn ang="0">
                      <a:pos x="288" y="115"/>
                    </a:cxn>
                    <a:cxn ang="0">
                      <a:pos x="325" y="56"/>
                    </a:cxn>
                    <a:cxn ang="0">
                      <a:pos x="365" y="48"/>
                    </a:cxn>
                    <a:cxn ang="0">
                      <a:pos x="380" y="78"/>
                    </a:cxn>
                    <a:cxn ang="0">
                      <a:pos x="373" y="111"/>
                    </a:cxn>
                    <a:cxn ang="0">
                      <a:pos x="336" y="141"/>
                    </a:cxn>
                    <a:cxn ang="0">
                      <a:pos x="303" y="185"/>
                    </a:cxn>
                    <a:cxn ang="0">
                      <a:pos x="266" y="241"/>
                    </a:cxn>
                    <a:cxn ang="0">
                      <a:pos x="236" y="271"/>
                    </a:cxn>
                    <a:cxn ang="0">
                      <a:pos x="210" y="293"/>
                    </a:cxn>
                    <a:cxn ang="0">
                      <a:pos x="181" y="289"/>
                    </a:cxn>
                    <a:cxn ang="0">
                      <a:pos x="170" y="274"/>
                    </a:cxn>
                    <a:cxn ang="0">
                      <a:pos x="148" y="211"/>
                    </a:cxn>
                    <a:cxn ang="0">
                      <a:pos x="125" y="156"/>
                    </a:cxn>
                    <a:cxn ang="0">
                      <a:pos x="103" y="126"/>
                    </a:cxn>
                    <a:cxn ang="0">
                      <a:pos x="81" y="111"/>
                    </a:cxn>
                    <a:cxn ang="0">
                      <a:pos x="59" y="122"/>
                    </a:cxn>
                    <a:cxn ang="0">
                      <a:pos x="37" y="148"/>
                    </a:cxn>
                    <a:cxn ang="0">
                      <a:pos x="26" y="171"/>
                    </a:cxn>
                    <a:cxn ang="0">
                      <a:pos x="15" y="171"/>
                    </a:cxn>
                    <a:cxn ang="0">
                      <a:pos x="0" y="152"/>
                    </a:cxn>
                    <a:cxn ang="0">
                      <a:pos x="11" y="119"/>
                    </a:cxn>
                    <a:cxn ang="0">
                      <a:pos x="37" y="85"/>
                    </a:cxn>
                    <a:cxn ang="0">
                      <a:pos x="70" y="70"/>
                    </a:cxn>
                    <a:cxn ang="0">
                      <a:pos x="92" y="67"/>
                    </a:cxn>
                    <a:cxn ang="0">
                      <a:pos x="96" y="45"/>
                    </a:cxn>
                    <a:cxn ang="0">
                      <a:pos x="92" y="7"/>
                    </a:cxn>
                    <a:cxn ang="0">
                      <a:pos x="103" y="0"/>
                    </a:cxn>
                    <a:cxn ang="0">
                      <a:pos x="118" y="7"/>
                    </a:cxn>
                    <a:cxn ang="0">
                      <a:pos x="122" y="37"/>
                    </a:cxn>
                    <a:cxn ang="0">
                      <a:pos x="114" y="74"/>
                    </a:cxn>
                    <a:cxn ang="0">
                      <a:pos x="129" y="100"/>
                    </a:cxn>
                    <a:cxn ang="0">
                      <a:pos x="151" y="137"/>
                    </a:cxn>
                    <a:cxn ang="0">
                      <a:pos x="177" y="189"/>
                    </a:cxn>
                    <a:cxn ang="0">
                      <a:pos x="203" y="226"/>
                    </a:cxn>
                    <a:cxn ang="0">
                      <a:pos x="218" y="230"/>
                    </a:cxn>
                    <a:cxn ang="0">
                      <a:pos x="240" y="211"/>
                    </a:cxn>
                    <a:cxn ang="0">
                      <a:pos x="266" y="159"/>
                    </a:cxn>
                    <a:cxn ang="0">
                      <a:pos x="288" y="115"/>
                    </a:cxn>
                  </a:cxnLst>
                  <a:rect l="0" t="0" r="r" b="b"/>
                  <a:pathLst>
                    <a:path w="380" h="293">
                      <a:moveTo>
                        <a:pt x="288" y="115"/>
                      </a:moveTo>
                      <a:lnTo>
                        <a:pt x="325" y="56"/>
                      </a:lnTo>
                      <a:lnTo>
                        <a:pt x="365" y="48"/>
                      </a:lnTo>
                      <a:lnTo>
                        <a:pt x="380" y="78"/>
                      </a:lnTo>
                      <a:lnTo>
                        <a:pt x="373" y="111"/>
                      </a:lnTo>
                      <a:lnTo>
                        <a:pt x="336" y="141"/>
                      </a:lnTo>
                      <a:lnTo>
                        <a:pt x="303" y="185"/>
                      </a:lnTo>
                      <a:lnTo>
                        <a:pt x="266" y="241"/>
                      </a:lnTo>
                      <a:lnTo>
                        <a:pt x="236" y="271"/>
                      </a:lnTo>
                      <a:lnTo>
                        <a:pt x="210" y="293"/>
                      </a:lnTo>
                      <a:lnTo>
                        <a:pt x="181" y="289"/>
                      </a:lnTo>
                      <a:lnTo>
                        <a:pt x="170" y="274"/>
                      </a:lnTo>
                      <a:lnTo>
                        <a:pt x="148" y="211"/>
                      </a:lnTo>
                      <a:lnTo>
                        <a:pt x="125" y="156"/>
                      </a:lnTo>
                      <a:lnTo>
                        <a:pt x="103" y="126"/>
                      </a:lnTo>
                      <a:lnTo>
                        <a:pt x="81" y="111"/>
                      </a:lnTo>
                      <a:lnTo>
                        <a:pt x="59" y="122"/>
                      </a:lnTo>
                      <a:lnTo>
                        <a:pt x="37" y="148"/>
                      </a:lnTo>
                      <a:lnTo>
                        <a:pt x="26" y="171"/>
                      </a:lnTo>
                      <a:lnTo>
                        <a:pt x="15" y="171"/>
                      </a:lnTo>
                      <a:lnTo>
                        <a:pt x="0" y="152"/>
                      </a:lnTo>
                      <a:lnTo>
                        <a:pt x="11" y="119"/>
                      </a:lnTo>
                      <a:lnTo>
                        <a:pt x="37" y="85"/>
                      </a:lnTo>
                      <a:lnTo>
                        <a:pt x="70" y="70"/>
                      </a:lnTo>
                      <a:lnTo>
                        <a:pt x="92" y="67"/>
                      </a:lnTo>
                      <a:lnTo>
                        <a:pt x="96" y="45"/>
                      </a:lnTo>
                      <a:lnTo>
                        <a:pt x="92" y="7"/>
                      </a:lnTo>
                      <a:lnTo>
                        <a:pt x="103" y="0"/>
                      </a:lnTo>
                      <a:lnTo>
                        <a:pt x="118" y="7"/>
                      </a:lnTo>
                      <a:lnTo>
                        <a:pt x="122" y="37"/>
                      </a:lnTo>
                      <a:lnTo>
                        <a:pt x="114" y="74"/>
                      </a:lnTo>
                      <a:lnTo>
                        <a:pt x="129" y="100"/>
                      </a:lnTo>
                      <a:lnTo>
                        <a:pt x="151" y="137"/>
                      </a:lnTo>
                      <a:lnTo>
                        <a:pt x="177" y="189"/>
                      </a:lnTo>
                      <a:lnTo>
                        <a:pt x="203" y="226"/>
                      </a:lnTo>
                      <a:lnTo>
                        <a:pt x="218" y="230"/>
                      </a:lnTo>
                      <a:lnTo>
                        <a:pt x="240" y="211"/>
                      </a:lnTo>
                      <a:lnTo>
                        <a:pt x="266" y="159"/>
                      </a:lnTo>
                      <a:lnTo>
                        <a:pt x="288" y="115"/>
                      </a:lnTo>
                      <a:close/>
                    </a:path>
                  </a:pathLst>
                </a:custGeom>
                <a:solidFill>
                  <a:srgbClr val="000000"/>
                </a:solidFill>
                <a:ln w="9525">
                  <a:noFill/>
                  <a:round/>
                  <a:headEnd/>
                  <a:tailEnd/>
                </a:ln>
              </p:spPr>
              <p:txBody>
                <a:bodyPr/>
                <a:lstStyle/>
                <a:p>
                  <a:endParaRPr lang="el-GR"/>
                </a:p>
              </p:txBody>
            </p:sp>
          </p:grpSp>
        </p:grpSp>
        <p:sp>
          <p:nvSpPr>
            <p:cNvPr id="542857" name="Rectangle 137"/>
            <p:cNvSpPr>
              <a:spLocks noChangeArrowheads="1"/>
            </p:cNvSpPr>
            <p:nvPr/>
          </p:nvSpPr>
          <p:spPr bwMode="auto">
            <a:xfrm>
              <a:off x="2400" y="1440"/>
              <a:ext cx="288" cy="2064"/>
            </a:xfrm>
            <a:prstGeom prst="rect">
              <a:avLst/>
            </a:prstGeom>
            <a:noFill/>
            <a:ln w="9525">
              <a:noFill/>
              <a:miter lim="800000"/>
              <a:headEnd/>
              <a:tailEnd/>
            </a:ln>
            <a:effectLst/>
          </p:spPr>
          <p:txBody>
            <a:bodyPr wrap="none" anchor="ctr"/>
            <a:lstStyle/>
            <a:p>
              <a:pPr algn="ctr">
                <a:spcBef>
                  <a:spcPct val="0"/>
                </a:spcBef>
                <a:buClrTx/>
                <a:buFontTx/>
                <a:buNone/>
              </a:pPr>
              <a:r>
                <a:rPr lang="de-DE" sz="1400" b="1">
                  <a:solidFill>
                    <a:schemeClr val="tx1"/>
                  </a:solidFill>
                </a:rPr>
                <a:t>G</a:t>
              </a:r>
            </a:p>
            <a:p>
              <a:pPr algn="ctr">
                <a:spcBef>
                  <a:spcPct val="0"/>
                </a:spcBef>
                <a:buClrTx/>
                <a:buFontTx/>
                <a:buNone/>
              </a:pPr>
              <a:r>
                <a:rPr lang="de-DE" sz="1400" b="1">
                  <a:solidFill>
                    <a:schemeClr val="tx1"/>
                  </a:solidFill>
                </a:rPr>
                <a:t>R</a:t>
              </a:r>
            </a:p>
            <a:p>
              <a:pPr algn="ctr">
                <a:spcBef>
                  <a:spcPct val="0"/>
                </a:spcBef>
                <a:buClrTx/>
                <a:buFontTx/>
                <a:buNone/>
              </a:pPr>
              <a:r>
                <a:rPr lang="de-DE" sz="1400" b="1">
                  <a:solidFill>
                    <a:schemeClr val="tx1"/>
                  </a:solidFill>
                </a:rPr>
                <a:t>I</a:t>
              </a:r>
            </a:p>
            <a:p>
              <a:pPr algn="ctr">
                <a:spcBef>
                  <a:spcPct val="0"/>
                </a:spcBef>
                <a:buClrTx/>
                <a:buFontTx/>
                <a:buNone/>
              </a:pPr>
              <a:r>
                <a:rPr lang="de-DE" sz="1400" b="1">
                  <a:solidFill>
                    <a:schemeClr val="tx1"/>
                  </a:solidFill>
                </a:rPr>
                <a:t>D</a:t>
              </a:r>
            </a:p>
            <a:p>
              <a:pPr algn="ctr">
                <a:spcBef>
                  <a:spcPct val="0"/>
                </a:spcBef>
                <a:buClrTx/>
                <a:buFontTx/>
                <a:buNone/>
              </a:pPr>
              <a:endParaRPr lang="de-DE" sz="1400" b="1">
                <a:solidFill>
                  <a:schemeClr val="tx1"/>
                </a:solidFill>
              </a:endParaRPr>
            </a:p>
            <a:p>
              <a:pPr algn="ctr">
                <a:spcBef>
                  <a:spcPct val="0"/>
                </a:spcBef>
                <a:buClrTx/>
                <a:buFontTx/>
                <a:buNone/>
              </a:pPr>
              <a:r>
                <a:rPr lang="de-DE" sz="1400" b="1">
                  <a:solidFill>
                    <a:schemeClr val="tx1"/>
                  </a:solidFill>
                </a:rPr>
                <a:t>M</a:t>
              </a:r>
            </a:p>
            <a:p>
              <a:pPr algn="ctr">
                <a:spcBef>
                  <a:spcPct val="0"/>
                </a:spcBef>
                <a:buClrTx/>
                <a:buFontTx/>
                <a:buNone/>
              </a:pPr>
              <a:r>
                <a:rPr lang="en-US" sz="1400" b="1">
                  <a:solidFill>
                    <a:schemeClr val="tx1"/>
                  </a:solidFill>
                </a:rPr>
                <a:t>I</a:t>
              </a:r>
            </a:p>
            <a:p>
              <a:pPr algn="ctr">
                <a:spcBef>
                  <a:spcPct val="0"/>
                </a:spcBef>
                <a:buClrTx/>
                <a:buFontTx/>
                <a:buNone/>
              </a:pPr>
              <a:r>
                <a:rPr lang="en-US" sz="1400" b="1">
                  <a:solidFill>
                    <a:schemeClr val="tx1"/>
                  </a:solidFill>
                </a:rPr>
                <a:t>D</a:t>
              </a:r>
            </a:p>
            <a:p>
              <a:pPr algn="ctr">
                <a:spcBef>
                  <a:spcPct val="0"/>
                </a:spcBef>
                <a:buClrTx/>
                <a:buFontTx/>
                <a:buNone/>
              </a:pPr>
              <a:r>
                <a:rPr lang="en-US" sz="1400" b="1">
                  <a:solidFill>
                    <a:schemeClr val="tx1"/>
                  </a:solidFill>
                </a:rPr>
                <a:t>D</a:t>
              </a:r>
            </a:p>
            <a:p>
              <a:pPr algn="ctr">
                <a:spcBef>
                  <a:spcPct val="0"/>
                </a:spcBef>
                <a:buClrTx/>
                <a:buFontTx/>
                <a:buNone/>
              </a:pPr>
              <a:r>
                <a:rPr lang="en-US" sz="1400" b="1">
                  <a:solidFill>
                    <a:schemeClr val="tx1"/>
                  </a:solidFill>
                </a:rPr>
                <a:t>L</a:t>
              </a:r>
            </a:p>
            <a:p>
              <a:pPr algn="ctr">
                <a:spcBef>
                  <a:spcPct val="0"/>
                </a:spcBef>
                <a:buClrTx/>
                <a:buFontTx/>
                <a:buNone/>
              </a:pPr>
              <a:r>
                <a:rPr lang="en-US" sz="1400" b="1">
                  <a:solidFill>
                    <a:schemeClr val="tx1"/>
                  </a:solidFill>
                </a:rPr>
                <a:t>E</a:t>
              </a:r>
            </a:p>
            <a:p>
              <a:pPr algn="ctr">
                <a:spcBef>
                  <a:spcPct val="0"/>
                </a:spcBef>
                <a:buClrTx/>
                <a:buFontTx/>
                <a:buNone/>
              </a:pPr>
              <a:r>
                <a:rPr lang="en-US" sz="1400" b="1">
                  <a:solidFill>
                    <a:schemeClr val="tx1"/>
                  </a:solidFill>
                </a:rPr>
                <a:t>W</a:t>
              </a:r>
            </a:p>
            <a:p>
              <a:pPr algn="ctr">
                <a:spcBef>
                  <a:spcPct val="0"/>
                </a:spcBef>
                <a:buClrTx/>
                <a:buFontTx/>
                <a:buNone/>
              </a:pPr>
              <a:r>
                <a:rPr lang="en-US" sz="1400" b="1">
                  <a:solidFill>
                    <a:schemeClr val="tx1"/>
                  </a:solidFill>
                </a:rPr>
                <a:t>A</a:t>
              </a:r>
            </a:p>
            <a:p>
              <a:pPr algn="ctr">
                <a:spcBef>
                  <a:spcPct val="0"/>
                </a:spcBef>
                <a:buClrTx/>
                <a:buFontTx/>
                <a:buNone/>
              </a:pPr>
              <a:r>
                <a:rPr lang="en-US" sz="1400" b="1">
                  <a:solidFill>
                    <a:schemeClr val="tx1"/>
                  </a:solidFill>
                </a:rPr>
                <a:t>R</a:t>
              </a:r>
            </a:p>
            <a:p>
              <a:pPr algn="ctr">
                <a:spcBef>
                  <a:spcPct val="0"/>
                </a:spcBef>
                <a:buClrTx/>
                <a:buFontTx/>
                <a:buNone/>
              </a:pPr>
              <a:r>
                <a:rPr lang="en-US" sz="1400" b="1">
                  <a:solidFill>
                    <a:schemeClr val="tx1"/>
                  </a:solidFill>
                </a:rPr>
                <a:t>E</a:t>
              </a:r>
            </a:p>
          </p:txBody>
        </p:sp>
        <p:sp>
          <p:nvSpPr>
            <p:cNvPr id="542858" name="Freeform 138"/>
            <p:cNvSpPr>
              <a:spLocks/>
            </p:cNvSpPr>
            <p:nvPr/>
          </p:nvSpPr>
          <p:spPr bwMode="auto">
            <a:xfrm>
              <a:off x="475" y="1759"/>
              <a:ext cx="58" cy="43"/>
            </a:xfrm>
            <a:custGeom>
              <a:avLst/>
              <a:gdLst/>
              <a:ahLst/>
              <a:cxnLst>
                <a:cxn ang="0">
                  <a:pos x="58" y="43"/>
                </a:cxn>
                <a:cxn ang="0">
                  <a:pos x="0" y="0"/>
                </a:cxn>
              </a:cxnLst>
              <a:rect l="0" t="0" r="r" b="b"/>
              <a:pathLst>
                <a:path w="58" h="43">
                  <a:moveTo>
                    <a:pt x="58" y="43"/>
                  </a:moveTo>
                  <a:cubicBezTo>
                    <a:pt x="29" y="34"/>
                    <a:pt x="0" y="34"/>
                    <a:pt x="0" y="0"/>
                  </a:cubicBezTo>
                </a:path>
              </a:pathLst>
            </a:custGeom>
            <a:noFill/>
            <a:ln w="9525">
              <a:solidFill>
                <a:schemeClr val="bg1"/>
              </a:solidFill>
              <a:round/>
              <a:headEnd/>
              <a:tailEnd/>
            </a:ln>
            <a:effectLst/>
          </p:spPr>
          <p:txBody>
            <a:bodyPr/>
            <a:lstStyle/>
            <a:p>
              <a:endParaRPr lang="el-GR"/>
            </a:p>
          </p:txBody>
        </p:sp>
        <p:sp>
          <p:nvSpPr>
            <p:cNvPr id="542859" name="Text Box 139"/>
            <p:cNvSpPr txBox="1">
              <a:spLocks noChangeArrowheads="1"/>
            </p:cNvSpPr>
            <p:nvPr/>
          </p:nvSpPr>
          <p:spPr bwMode="auto">
            <a:xfrm>
              <a:off x="288" y="3696"/>
              <a:ext cx="912" cy="192"/>
            </a:xfrm>
            <a:prstGeom prst="rect">
              <a:avLst/>
            </a:prstGeom>
            <a:noFill/>
            <a:ln w="9525">
              <a:noFill/>
              <a:miter lim="800000"/>
              <a:headEnd/>
              <a:tailEnd/>
            </a:ln>
            <a:effectLst/>
          </p:spPr>
          <p:txBody>
            <a:bodyPr>
              <a:spAutoFit/>
            </a:bodyPr>
            <a:lstStyle/>
            <a:p>
              <a:pPr algn="ctr">
                <a:spcBef>
                  <a:spcPct val="50000"/>
                </a:spcBef>
                <a:buClrTx/>
                <a:buFontTx/>
                <a:buNone/>
              </a:pPr>
              <a:r>
                <a:rPr lang="de-DE" sz="1400" b="1">
                  <a:solidFill>
                    <a:schemeClr val="folHlink"/>
                  </a:solidFill>
                </a:rPr>
                <a:t>Visualising</a:t>
              </a:r>
            </a:p>
          </p:txBody>
        </p:sp>
        <p:sp>
          <p:nvSpPr>
            <p:cNvPr id="542860" name="Line 140"/>
            <p:cNvSpPr>
              <a:spLocks noChangeShapeType="1"/>
            </p:cNvSpPr>
            <p:nvPr/>
          </p:nvSpPr>
          <p:spPr bwMode="auto">
            <a:xfrm>
              <a:off x="1296" y="1056"/>
              <a:ext cx="240" cy="192"/>
            </a:xfrm>
            <a:prstGeom prst="line">
              <a:avLst/>
            </a:prstGeom>
            <a:noFill/>
            <a:ln w="19050">
              <a:solidFill>
                <a:schemeClr val="tx1"/>
              </a:solidFill>
              <a:round/>
              <a:headEnd/>
              <a:tailEnd type="triangle" w="med" len="med"/>
            </a:ln>
            <a:effectLst/>
          </p:spPr>
          <p:txBody>
            <a:bodyPr/>
            <a:lstStyle/>
            <a:p>
              <a:endParaRPr lang="el-GR"/>
            </a:p>
          </p:txBody>
        </p:sp>
        <p:sp>
          <p:nvSpPr>
            <p:cNvPr id="542861" name="Line 141"/>
            <p:cNvSpPr>
              <a:spLocks noChangeShapeType="1"/>
            </p:cNvSpPr>
            <p:nvPr/>
          </p:nvSpPr>
          <p:spPr bwMode="auto">
            <a:xfrm>
              <a:off x="1200" y="816"/>
              <a:ext cx="288" cy="240"/>
            </a:xfrm>
            <a:prstGeom prst="line">
              <a:avLst/>
            </a:prstGeom>
            <a:noFill/>
            <a:ln w="19050">
              <a:solidFill>
                <a:schemeClr val="tx1"/>
              </a:solidFill>
              <a:round/>
              <a:headEnd type="triangle" w="med" len="med"/>
              <a:tailEnd/>
            </a:ln>
            <a:effectLst/>
          </p:spPr>
          <p:txBody>
            <a:bodyPr/>
            <a:lstStyle/>
            <a:p>
              <a:endParaRPr lang="el-GR"/>
            </a:p>
          </p:txBody>
        </p:sp>
        <p:sp>
          <p:nvSpPr>
            <p:cNvPr id="542862" name="Line 142"/>
            <p:cNvSpPr>
              <a:spLocks noChangeShapeType="1"/>
            </p:cNvSpPr>
            <p:nvPr/>
          </p:nvSpPr>
          <p:spPr bwMode="auto">
            <a:xfrm flipH="1">
              <a:off x="1296" y="1056"/>
              <a:ext cx="192" cy="0"/>
            </a:xfrm>
            <a:prstGeom prst="line">
              <a:avLst/>
            </a:prstGeom>
            <a:noFill/>
            <a:ln w="19050">
              <a:solidFill>
                <a:schemeClr val="tx1"/>
              </a:solidFill>
              <a:round/>
              <a:headEnd/>
              <a:tailEnd/>
            </a:ln>
            <a:effectLst/>
          </p:spPr>
          <p:txBody>
            <a:bodyPr/>
            <a:lstStyle/>
            <a:p>
              <a:endParaRPr lang="el-GR"/>
            </a:p>
          </p:txBody>
        </p:sp>
        <p:sp>
          <p:nvSpPr>
            <p:cNvPr id="542863" name="Text Box 143"/>
            <p:cNvSpPr txBox="1">
              <a:spLocks noChangeArrowheads="1"/>
            </p:cNvSpPr>
            <p:nvPr/>
          </p:nvSpPr>
          <p:spPr bwMode="auto">
            <a:xfrm>
              <a:off x="288" y="2352"/>
              <a:ext cx="864" cy="192"/>
            </a:xfrm>
            <a:prstGeom prst="rect">
              <a:avLst/>
            </a:prstGeom>
            <a:noFill/>
            <a:ln w="9525">
              <a:noFill/>
              <a:miter lim="800000"/>
              <a:headEnd/>
              <a:tailEnd/>
            </a:ln>
            <a:effectLst/>
          </p:spPr>
          <p:txBody>
            <a:bodyPr>
              <a:spAutoFit/>
            </a:bodyPr>
            <a:lstStyle/>
            <a:p>
              <a:pPr>
                <a:spcBef>
                  <a:spcPct val="50000"/>
                </a:spcBef>
                <a:buClrTx/>
                <a:buFontTx/>
                <a:buNone/>
              </a:pPr>
              <a:r>
                <a:rPr lang="de-DE" sz="1400" b="1">
                  <a:solidFill>
                    <a:schemeClr val="folHlink"/>
                  </a:solidFill>
                </a:rPr>
                <a:t>Workstation</a:t>
              </a:r>
            </a:p>
          </p:txBody>
        </p:sp>
        <p:sp>
          <p:nvSpPr>
            <p:cNvPr id="542864" name="Text Box 144"/>
            <p:cNvSpPr txBox="1">
              <a:spLocks noChangeArrowheads="1"/>
            </p:cNvSpPr>
            <p:nvPr/>
          </p:nvSpPr>
          <p:spPr bwMode="auto">
            <a:xfrm>
              <a:off x="288" y="1106"/>
              <a:ext cx="960" cy="192"/>
            </a:xfrm>
            <a:prstGeom prst="rect">
              <a:avLst/>
            </a:prstGeom>
            <a:noFill/>
            <a:ln w="9525">
              <a:noFill/>
              <a:miter lim="800000"/>
              <a:headEnd/>
              <a:tailEnd/>
            </a:ln>
            <a:effectLst/>
          </p:spPr>
          <p:txBody>
            <a:bodyPr>
              <a:spAutoFit/>
            </a:bodyPr>
            <a:lstStyle/>
            <a:p>
              <a:pPr>
                <a:spcBef>
                  <a:spcPct val="50000"/>
                </a:spcBef>
                <a:buClrTx/>
                <a:buFontTx/>
                <a:buNone/>
              </a:pPr>
              <a:r>
                <a:rPr lang="de-DE" sz="1400" b="1">
                  <a:solidFill>
                    <a:schemeClr val="folHlink"/>
                  </a:solidFill>
                </a:rPr>
                <a:t>Mobile Access</a:t>
              </a:r>
            </a:p>
          </p:txBody>
        </p:sp>
        <p:pic>
          <p:nvPicPr>
            <p:cNvPr id="542865" name="Picture 145"/>
            <p:cNvPicPr>
              <a:picLocks noChangeAspect="1" noChangeArrowheads="1"/>
            </p:cNvPicPr>
            <p:nvPr/>
          </p:nvPicPr>
          <p:blipFill>
            <a:blip r:embed="rId4" cstate="print"/>
            <a:srcRect/>
            <a:stretch>
              <a:fillRect/>
            </a:stretch>
          </p:blipFill>
          <p:spPr bwMode="auto">
            <a:xfrm>
              <a:off x="4276" y="2065"/>
              <a:ext cx="1156" cy="765"/>
            </a:xfrm>
            <a:prstGeom prst="rect">
              <a:avLst/>
            </a:prstGeom>
            <a:noFill/>
            <a:ln w="9525">
              <a:noFill/>
              <a:miter lim="800000"/>
              <a:headEnd/>
              <a:tailEnd/>
            </a:ln>
            <a:effectLst/>
          </p:spPr>
        </p:pic>
        <p:pic>
          <p:nvPicPr>
            <p:cNvPr id="542866" name="Picture 146" descr="T3E_OED_anc"/>
            <p:cNvPicPr>
              <a:picLocks noChangeAspect="1" noChangeArrowheads="1"/>
            </p:cNvPicPr>
            <p:nvPr/>
          </p:nvPicPr>
          <p:blipFill>
            <a:blip r:embed="rId5" cstate="print"/>
            <a:srcRect/>
            <a:stretch>
              <a:fillRect/>
            </a:stretch>
          </p:blipFill>
          <p:spPr bwMode="auto">
            <a:xfrm>
              <a:off x="3124" y="816"/>
              <a:ext cx="768" cy="640"/>
            </a:xfrm>
            <a:prstGeom prst="rect">
              <a:avLst/>
            </a:prstGeom>
            <a:noFill/>
          </p:spPr>
        </p:pic>
        <p:pic>
          <p:nvPicPr>
            <p:cNvPr id="542867" name="Picture 147" descr="BS00925_"/>
            <p:cNvPicPr>
              <a:picLocks noChangeAspect="1" noChangeArrowheads="1"/>
            </p:cNvPicPr>
            <p:nvPr/>
          </p:nvPicPr>
          <p:blipFill>
            <a:blip r:embed="rId6" cstate="print"/>
            <a:srcRect/>
            <a:stretch>
              <a:fillRect/>
            </a:stretch>
          </p:blipFill>
          <p:spPr bwMode="auto">
            <a:xfrm>
              <a:off x="3652" y="1776"/>
              <a:ext cx="1056" cy="569"/>
            </a:xfrm>
            <a:prstGeom prst="rect">
              <a:avLst/>
            </a:prstGeom>
            <a:noFill/>
          </p:spPr>
        </p:pic>
        <p:pic>
          <p:nvPicPr>
            <p:cNvPr id="542868" name="Picture 148" descr="9310_lo"/>
            <p:cNvPicPr>
              <a:picLocks noChangeAspect="1" noChangeArrowheads="1"/>
            </p:cNvPicPr>
            <p:nvPr/>
          </p:nvPicPr>
          <p:blipFill>
            <a:blip r:embed="rId7" cstate="print"/>
            <a:srcRect/>
            <a:stretch>
              <a:fillRect/>
            </a:stretch>
          </p:blipFill>
          <p:spPr bwMode="auto">
            <a:xfrm>
              <a:off x="2932" y="2208"/>
              <a:ext cx="768" cy="590"/>
            </a:xfrm>
            <a:prstGeom prst="rect">
              <a:avLst/>
            </a:prstGeom>
            <a:noFill/>
          </p:spPr>
        </p:pic>
        <p:pic>
          <p:nvPicPr>
            <p:cNvPr id="542869" name="Picture 149" descr="BD07246_"/>
            <p:cNvPicPr>
              <a:picLocks noChangeAspect="1" noChangeArrowheads="1"/>
            </p:cNvPicPr>
            <p:nvPr/>
          </p:nvPicPr>
          <p:blipFill>
            <a:blip r:embed="rId8" cstate="print"/>
            <a:srcRect/>
            <a:stretch>
              <a:fillRect/>
            </a:stretch>
          </p:blipFill>
          <p:spPr bwMode="auto">
            <a:xfrm>
              <a:off x="3508" y="3141"/>
              <a:ext cx="1296" cy="927"/>
            </a:xfrm>
            <a:prstGeom prst="rect">
              <a:avLst/>
            </a:prstGeom>
            <a:noFill/>
          </p:spPr>
        </p:pic>
        <p:sp>
          <p:nvSpPr>
            <p:cNvPr id="542870" name="AutoShape 150"/>
            <p:cNvSpPr>
              <a:spLocks noChangeArrowheads="1"/>
            </p:cNvSpPr>
            <p:nvPr/>
          </p:nvSpPr>
          <p:spPr bwMode="auto">
            <a:xfrm>
              <a:off x="2932" y="1488"/>
              <a:ext cx="2544" cy="240"/>
            </a:xfrm>
            <a:prstGeom prst="cube">
              <a:avLst>
                <a:gd name="adj" fmla="val 25000"/>
              </a:avLst>
            </a:prstGeom>
            <a:solidFill>
              <a:srgbClr val="F6CD00"/>
            </a:solidFill>
            <a:ln w="9525">
              <a:solidFill>
                <a:schemeClr val="tx1"/>
              </a:solidFill>
              <a:miter lim="800000"/>
              <a:headEnd/>
              <a:tailEnd/>
            </a:ln>
            <a:effectLst/>
          </p:spPr>
          <p:txBody>
            <a:bodyPr wrap="none" anchor="ctr"/>
            <a:lstStyle/>
            <a:p>
              <a:endParaRPr lang="el-GR"/>
            </a:p>
          </p:txBody>
        </p:sp>
        <p:sp>
          <p:nvSpPr>
            <p:cNvPr id="542871" name="Text Box 151"/>
            <p:cNvSpPr txBox="1">
              <a:spLocks noChangeArrowheads="1"/>
            </p:cNvSpPr>
            <p:nvPr/>
          </p:nvSpPr>
          <p:spPr bwMode="auto">
            <a:xfrm>
              <a:off x="3268" y="1544"/>
              <a:ext cx="1872" cy="192"/>
            </a:xfrm>
            <a:prstGeom prst="rect">
              <a:avLst/>
            </a:prstGeom>
            <a:noFill/>
            <a:ln w="9525">
              <a:noFill/>
              <a:miter lim="800000"/>
              <a:headEnd/>
              <a:tailEnd/>
            </a:ln>
            <a:effectLst/>
          </p:spPr>
          <p:txBody>
            <a:bodyPr>
              <a:spAutoFit/>
            </a:bodyPr>
            <a:lstStyle/>
            <a:p>
              <a:pPr>
                <a:spcBef>
                  <a:spcPct val="50000"/>
                </a:spcBef>
                <a:buClrTx/>
                <a:buFontTx/>
                <a:buNone/>
              </a:pPr>
              <a:r>
                <a:rPr lang="de-DE" sz="1400" b="1"/>
                <a:t>Supercomputer, PC-Cluster</a:t>
              </a:r>
            </a:p>
          </p:txBody>
        </p:sp>
        <p:sp>
          <p:nvSpPr>
            <p:cNvPr id="542872" name="AutoShape 152"/>
            <p:cNvSpPr>
              <a:spLocks noChangeArrowheads="1"/>
            </p:cNvSpPr>
            <p:nvPr/>
          </p:nvSpPr>
          <p:spPr bwMode="auto">
            <a:xfrm>
              <a:off x="2928" y="2825"/>
              <a:ext cx="2544" cy="240"/>
            </a:xfrm>
            <a:prstGeom prst="cube">
              <a:avLst>
                <a:gd name="adj" fmla="val 25000"/>
              </a:avLst>
            </a:prstGeom>
            <a:solidFill>
              <a:srgbClr val="F6CD00"/>
            </a:solidFill>
            <a:ln w="9525">
              <a:solidFill>
                <a:schemeClr val="tx1"/>
              </a:solidFill>
              <a:miter lim="800000"/>
              <a:headEnd/>
              <a:tailEnd/>
            </a:ln>
            <a:effectLst/>
          </p:spPr>
          <p:txBody>
            <a:bodyPr wrap="none" anchor="ctr"/>
            <a:lstStyle/>
            <a:p>
              <a:endParaRPr lang="el-GR"/>
            </a:p>
          </p:txBody>
        </p:sp>
        <p:sp>
          <p:nvSpPr>
            <p:cNvPr id="542873" name="Text Box 153"/>
            <p:cNvSpPr txBox="1">
              <a:spLocks noChangeArrowheads="1"/>
            </p:cNvSpPr>
            <p:nvPr/>
          </p:nvSpPr>
          <p:spPr bwMode="auto">
            <a:xfrm>
              <a:off x="3172" y="2880"/>
              <a:ext cx="2160" cy="192"/>
            </a:xfrm>
            <a:prstGeom prst="rect">
              <a:avLst/>
            </a:prstGeom>
            <a:noFill/>
            <a:ln w="9525">
              <a:noFill/>
              <a:miter lim="800000"/>
              <a:headEnd/>
              <a:tailEnd/>
            </a:ln>
            <a:effectLst/>
          </p:spPr>
          <p:txBody>
            <a:bodyPr>
              <a:spAutoFit/>
            </a:bodyPr>
            <a:lstStyle/>
            <a:p>
              <a:pPr>
                <a:spcBef>
                  <a:spcPct val="50000"/>
                </a:spcBef>
                <a:buClrTx/>
                <a:buFontTx/>
                <a:buNone/>
              </a:pPr>
              <a:r>
                <a:rPr lang="de-DE" sz="1400" b="1"/>
                <a:t>Data-storage, Sensors, Experiments</a:t>
              </a:r>
            </a:p>
          </p:txBody>
        </p:sp>
        <p:sp>
          <p:nvSpPr>
            <p:cNvPr id="542874" name="AutoShape 154"/>
            <p:cNvSpPr>
              <a:spLocks noChangeArrowheads="1"/>
            </p:cNvSpPr>
            <p:nvPr/>
          </p:nvSpPr>
          <p:spPr bwMode="auto">
            <a:xfrm>
              <a:off x="2932" y="3888"/>
              <a:ext cx="2544" cy="240"/>
            </a:xfrm>
            <a:prstGeom prst="cube">
              <a:avLst>
                <a:gd name="adj" fmla="val 25000"/>
              </a:avLst>
            </a:prstGeom>
            <a:solidFill>
              <a:srgbClr val="F6CD00"/>
            </a:solidFill>
            <a:ln w="9525">
              <a:solidFill>
                <a:schemeClr val="tx1"/>
              </a:solidFill>
              <a:miter lim="800000"/>
              <a:headEnd/>
              <a:tailEnd/>
            </a:ln>
            <a:effectLst/>
          </p:spPr>
          <p:txBody>
            <a:bodyPr wrap="none" anchor="ctr"/>
            <a:lstStyle/>
            <a:p>
              <a:endParaRPr lang="el-GR"/>
            </a:p>
          </p:txBody>
        </p:sp>
        <p:sp>
          <p:nvSpPr>
            <p:cNvPr id="542875" name="Text Box 155"/>
            <p:cNvSpPr txBox="1">
              <a:spLocks noChangeArrowheads="1"/>
            </p:cNvSpPr>
            <p:nvPr/>
          </p:nvSpPr>
          <p:spPr bwMode="auto">
            <a:xfrm>
              <a:off x="3604" y="3943"/>
              <a:ext cx="1296" cy="192"/>
            </a:xfrm>
            <a:prstGeom prst="rect">
              <a:avLst/>
            </a:prstGeom>
            <a:noFill/>
            <a:ln w="9525">
              <a:noFill/>
              <a:miter lim="800000"/>
              <a:headEnd/>
              <a:tailEnd/>
            </a:ln>
            <a:effectLst/>
          </p:spPr>
          <p:txBody>
            <a:bodyPr>
              <a:spAutoFit/>
            </a:bodyPr>
            <a:lstStyle/>
            <a:p>
              <a:pPr>
                <a:spcBef>
                  <a:spcPct val="50000"/>
                </a:spcBef>
                <a:buClrTx/>
                <a:buFontTx/>
                <a:buNone/>
              </a:pPr>
              <a:r>
                <a:rPr lang="de-DE" sz="1400" b="1"/>
                <a:t>Internet, networks</a:t>
              </a:r>
            </a:p>
          </p:txBody>
        </p:sp>
        <p:pic>
          <p:nvPicPr>
            <p:cNvPr id="542876" name="Picture 156"/>
            <p:cNvPicPr>
              <a:picLocks noChangeAspect="1" noChangeArrowheads="1"/>
            </p:cNvPicPr>
            <p:nvPr/>
          </p:nvPicPr>
          <p:blipFill>
            <a:blip r:embed="rId9" cstate="print"/>
            <a:srcRect/>
            <a:stretch>
              <a:fillRect/>
            </a:stretch>
          </p:blipFill>
          <p:spPr bwMode="auto">
            <a:xfrm>
              <a:off x="4228" y="864"/>
              <a:ext cx="1152" cy="546"/>
            </a:xfrm>
            <a:prstGeom prst="rect">
              <a:avLst/>
            </a:prstGeom>
            <a:noFill/>
            <a:ln w="12700">
              <a:noFill/>
              <a:miter lim="800000"/>
              <a:headEnd type="none" w="sm" len="sm"/>
              <a:tailEnd type="none" w="sm" len="sm"/>
            </a:ln>
            <a:effectLst/>
          </p:spPr>
        </p:pic>
        <p:sp>
          <p:nvSpPr>
            <p:cNvPr id="542877" name="Freeform 157"/>
            <p:cNvSpPr>
              <a:spLocks/>
            </p:cNvSpPr>
            <p:nvPr/>
          </p:nvSpPr>
          <p:spPr bwMode="auto">
            <a:xfrm flipH="1">
              <a:off x="1553" y="1680"/>
              <a:ext cx="402" cy="427"/>
            </a:xfrm>
            <a:custGeom>
              <a:avLst/>
              <a:gdLst/>
              <a:ahLst/>
              <a:cxnLst>
                <a:cxn ang="0">
                  <a:pos x="2" y="1164"/>
                </a:cxn>
                <a:cxn ang="0">
                  <a:pos x="40" y="1128"/>
                </a:cxn>
                <a:cxn ang="0">
                  <a:pos x="134" y="1052"/>
                </a:cxn>
                <a:cxn ang="0">
                  <a:pos x="198" y="1005"/>
                </a:cxn>
                <a:cxn ang="0">
                  <a:pos x="219" y="958"/>
                </a:cxn>
                <a:cxn ang="0">
                  <a:pos x="215" y="910"/>
                </a:cxn>
                <a:cxn ang="0">
                  <a:pos x="179" y="882"/>
                </a:cxn>
                <a:cxn ang="0">
                  <a:pos x="142" y="859"/>
                </a:cxn>
                <a:cxn ang="0">
                  <a:pos x="93" y="822"/>
                </a:cxn>
                <a:cxn ang="0">
                  <a:pos x="114" y="747"/>
                </a:cxn>
                <a:cxn ang="0">
                  <a:pos x="147" y="687"/>
                </a:cxn>
                <a:cxn ang="0">
                  <a:pos x="197" y="642"/>
                </a:cxn>
                <a:cxn ang="0">
                  <a:pos x="265" y="618"/>
                </a:cxn>
                <a:cxn ang="0">
                  <a:pos x="316" y="713"/>
                </a:cxn>
                <a:cxn ang="0">
                  <a:pos x="385" y="892"/>
                </a:cxn>
                <a:cxn ang="0">
                  <a:pos x="466" y="984"/>
                </a:cxn>
                <a:cxn ang="0">
                  <a:pos x="524" y="1031"/>
                </a:cxn>
                <a:cxn ang="0">
                  <a:pos x="596" y="1073"/>
                </a:cxn>
                <a:cxn ang="0">
                  <a:pos x="667" y="1106"/>
                </a:cxn>
                <a:cxn ang="0">
                  <a:pos x="742" y="1138"/>
                </a:cxn>
                <a:cxn ang="0">
                  <a:pos x="812" y="1118"/>
                </a:cxn>
                <a:cxn ang="0">
                  <a:pos x="883" y="954"/>
                </a:cxn>
                <a:cxn ang="0">
                  <a:pos x="915" y="852"/>
                </a:cxn>
                <a:cxn ang="0">
                  <a:pos x="938" y="751"/>
                </a:cxn>
                <a:cxn ang="0">
                  <a:pos x="970" y="579"/>
                </a:cxn>
                <a:cxn ang="0">
                  <a:pos x="960" y="328"/>
                </a:cxn>
                <a:cxn ang="0">
                  <a:pos x="935" y="169"/>
                </a:cxn>
                <a:cxn ang="0">
                  <a:pos x="878" y="52"/>
                </a:cxn>
                <a:cxn ang="0">
                  <a:pos x="829" y="5"/>
                </a:cxn>
                <a:cxn ang="0">
                  <a:pos x="779" y="5"/>
                </a:cxn>
                <a:cxn ang="0">
                  <a:pos x="711" y="27"/>
                </a:cxn>
                <a:cxn ang="0">
                  <a:pos x="649" y="50"/>
                </a:cxn>
                <a:cxn ang="0">
                  <a:pos x="588" y="78"/>
                </a:cxn>
                <a:cxn ang="0">
                  <a:pos x="522" y="121"/>
                </a:cxn>
                <a:cxn ang="0">
                  <a:pos x="457" y="186"/>
                </a:cxn>
                <a:cxn ang="0">
                  <a:pos x="411" y="249"/>
                </a:cxn>
                <a:cxn ang="0">
                  <a:pos x="385" y="292"/>
                </a:cxn>
                <a:cxn ang="0">
                  <a:pos x="358" y="340"/>
                </a:cxn>
                <a:cxn ang="0">
                  <a:pos x="339" y="399"/>
                </a:cxn>
                <a:cxn ang="0">
                  <a:pos x="313" y="486"/>
                </a:cxn>
                <a:cxn ang="0">
                  <a:pos x="289" y="554"/>
                </a:cxn>
                <a:cxn ang="0">
                  <a:pos x="236" y="577"/>
                </a:cxn>
                <a:cxn ang="0">
                  <a:pos x="170" y="609"/>
                </a:cxn>
                <a:cxn ang="0">
                  <a:pos x="111" y="647"/>
                </a:cxn>
                <a:cxn ang="0">
                  <a:pos x="66" y="705"/>
                </a:cxn>
                <a:cxn ang="0">
                  <a:pos x="49" y="778"/>
                </a:cxn>
                <a:cxn ang="0">
                  <a:pos x="46" y="844"/>
                </a:cxn>
                <a:cxn ang="0">
                  <a:pos x="13" y="847"/>
                </a:cxn>
                <a:cxn ang="0">
                  <a:pos x="0" y="906"/>
                </a:cxn>
                <a:cxn ang="0">
                  <a:pos x="0" y="1004"/>
                </a:cxn>
                <a:cxn ang="0">
                  <a:pos x="53" y="963"/>
                </a:cxn>
                <a:cxn ang="0">
                  <a:pos x="90" y="900"/>
                </a:cxn>
                <a:cxn ang="0">
                  <a:pos x="111" y="902"/>
                </a:cxn>
                <a:cxn ang="0">
                  <a:pos x="138" y="912"/>
                </a:cxn>
                <a:cxn ang="0">
                  <a:pos x="126" y="980"/>
                </a:cxn>
                <a:cxn ang="0">
                  <a:pos x="105" y="1003"/>
                </a:cxn>
                <a:cxn ang="0">
                  <a:pos x="81" y="1025"/>
                </a:cxn>
                <a:cxn ang="0">
                  <a:pos x="49" y="1056"/>
                </a:cxn>
                <a:cxn ang="0">
                  <a:pos x="0" y="1094"/>
                </a:cxn>
              </a:cxnLst>
              <a:rect l="0" t="0" r="r" b="b"/>
              <a:pathLst>
                <a:path w="971" h="1166">
                  <a:moveTo>
                    <a:pt x="0" y="1094"/>
                  </a:moveTo>
                  <a:lnTo>
                    <a:pt x="0" y="1166"/>
                  </a:lnTo>
                  <a:lnTo>
                    <a:pt x="1" y="1165"/>
                  </a:lnTo>
                  <a:lnTo>
                    <a:pt x="2" y="1164"/>
                  </a:lnTo>
                  <a:lnTo>
                    <a:pt x="5" y="1164"/>
                  </a:lnTo>
                  <a:lnTo>
                    <a:pt x="6" y="1163"/>
                  </a:lnTo>
                  <a:lnTo>
                    <a:pt x="21" y="1147"/>
                  </a:lnTo>
                  <a:lnTo>
                    <a:pt x="40" y="1128"/>
                  </a:lnTo>
                  <a:lnTo>
                    <a:pt x="62" y="1109"/>
                  </a:lnTo>
                  <a:lnTo>
                    <a:pt x="85" y="1088"/>
                  </a:lnTo>
                  <a:lnTo>
                    <a:pt x="109" y="1070"/>
                  </a:lnTo>
                  <a:lnTo>
                    <a:pt x="134" y="1052"/>
                  </a:lnTo>
                  <a:lnTo>
                    <a:pt x="156" y="1038"/>
                  </a:lnTo>
                  <a:lnTo>
                    <a:pt x="175" y="1030"/>
                  </a:lnTo>
                  <a:lnTo>
                    <a:pt x="188" y="1016"/>
                  </a:lnTo>
                  <a:lnTo>
                    <a:pt x="198" y="1005"/>
                  </a:lnTo>
                  <a:lnTo>
                    <a:pt x="206" y="993"/>
                  </a:lnTo>
                  <a:lnTo>
                    <a:pt x="212" y="983"/>
                  </a:lnTo>
                  <a:lnTo>
                    <a:pt x="215" y="970"/>
                  </a:lnTo>
                  <a:lnTo>
                    <a:pt x="219" y="958"/>
                  </a:lnTo>
                  <a:lnTo>
                    <a:pt x="220" y="943"/>
                  </a:lnTo>
                  <a:lnTo>
                    <a:pt x="221" y="925"/>
                  </a:lnTo>
                  <a:lnTo>
                    <a:pt x="219" y="917"/>
                  </a:lnTo>
                  <a:lnTo>
                    <a:pt x="215" y="910"/>
                  </a:lnTo>
                  <a:lnTo>
                    <a:pt x="212" y="905"/>
                  </a:lnTo>
                  <a:lnTo>
                    <a:pt x="206" y="899"/>
                  </a:lnTo>
                  <a:lnTo>
                    <a:pt x="191" y="890"/>
                  </a:lnTo>
                  <a:lnTo>
                    <a:pt x="179" y="882"/>
                  </a:lnTo>
                  <a:lnTo>
                    <a:pt x="169" y="875"/>
                  </a:lnTo>
                  <a:lnTo>
                    <a:pt x="161" y="869"/>
                  </a:lnTo>
                  <a:lnTo>
                    <a:pt x="152" y="863"/>
                  </a:lnTo>
                  <a:lnTo>
                    <a:pt x="142" y="859"/>
                  </a:lnTo>
                  <a:lnTo>
                    <a:pt x="127" y="854"/>
                  </a:lnTo>
                  <a:lnTo>
                    <a:pt x="108" y="851"/>
                  </a:lnTo>
                  <a:lnTo>
                    <a:pt x="94" y="839"/>
                  </a:lnTo>
                  <a:lnTo>
                    <a:pt x="93" y="822"/>
                  </a:lnTo>
                  <a:lnTo>
                    <a:pt x="99" y="802"/>
                  </a:lnTo>
                  <a:lnTo>
                    <a:pt x="104" y="780"/>
                  </a:lnTo>
                  <a:lnTo>
                    <a:pt x="108" y="763"/>
                  </a:lnTo>
                  <a:lnTo>
                    <a:pt x="114" y="747"/>
                  </a:lnTo>
                  <a:lnTo>
                    <a:pt x="121" y="731"/>
                  </a:lnTo>
                  <a:lnTo>
                    <a:pt x="129" y="715"/>
                  </a:lnTo>
                  <a:lnTo>
                    <a:pt x="138" y="701"/>
                  </a:lnTo>
                  <a:lnTo>
                    <a:pt x="147" y="687"/>
                  </a:lnTo>
                  <a:lnTo>
                    <a:pt x="159" y="674"/>
                  </a:lnTo>
                  <a:lnTo>
                    <a:pt x="170" y="663"/>
                  </a:lnTo>
                  <a:lnTo>
                    <a:pt x="183" y="651"/>
                  </a:lnTo>
                  <a:lnTo>
                    <a:pt x="197" y="642"/>
                  </a:lnTo>
                  <a:lnTo>
                    <a:pt x="213" y="634"/>
                  </a:lnTo>
                  <a:lnTo>
                    <a:pt x="229" y="627"/>
                  </a:lnTo>
                  <a:lnTo>
                    <a:pt x="247" y="621"/>
                  </a:lnTo>
                  <a:lnTo>
                    <a:pt x="265" y="618"/>
                  </a:lnTo>
                  <a:lnTo>
                    <a:pt x="285" y="615"/>
                  </a:lnTo>
                  <a:lnTo>
                    <a:pt x="305" y="614"/>
                  </a:lnTo>
                  <a:lnTo>
                    <a:pt x="310" y="665"/>
                  </a:lnTo>
                  <a:lnTo>
                    <a:pt x="316" y="713"/>
                  </a:lnTo>
                  <a:lnTo>
                    <a:pt x="326" y="761"/>
                  </a:lnTo>
                  <a:lnTo>
                    <a:pt x="341" y="807"/>
                  </a:lnTo>
                  <a:lnTo>
                    <a:pt x="359" y="851"/>
                  </a:lnTo>
                  <a:lnTo>
                    <a:pt x="385" y="892"/>
                  </a:lnTo>
                  <a:lnTo>
                    <a:pt x="416" y="931"/>
                  </a:lnTo>
                  <a:lnTo>
                    <a:pt x="454" y="969"/>
                  </a:lnTo>
                  <a:lnTo>
                    <a:pt x="461" y="977"/>
                  </a:lnTo>
                  <a:lnTo>
                    <a:pt x="466" y="984"/>
                  </a:lnTo>
                  <a:lnTo>
                    <a:pt x="474" y="992"/>
                  </a:lnTo>
                  <a:lnTo>
                    <a:pt x="487" y="1006"/>
                  </a:lnTo>
                  <a:lnTo>
                    <a:pt x="506" y="1019"/>
                  </a:lnTo>
                  <a:lnTo>
                    <a:pt x="524" y="1031"/>
                  </a:lnTo>
                  <a:lnTo>
                    <a:pt x="542" y="1043"/>
                  </a:lnTo>
                  <a:lnTo>
                    <a:pt x="560" y="1053"/>
                  </a:lnTo>
                  <a:lnTo>
                    <a:pt x="577" y="1064"/>
                  </a:lnTo>
                  <a:lnTo>
                    <a:pt x="596" y="1073"/>
                  </a:lnTo>
                  <a:lnTo>
                    <a:pt x="613" y="1082"/>
                  </a:lnTo>
                  <a:lnTo>
                    <a:pt x="631" y="1090"/>
                  </a:lnTo>
                  <a:lnTo>
                    <a:pt x="649" y="1098"/>
                  </a:lnTo>
                  <a:lnTo>
                    <a:pt x="667" y="1106"/>
                  </a:lnTo>
                  <a:lnTo>
                    <a:pt x="686" y="1114"/>
                  </a:lnTo>
                  <a:lnTo>
                    <a:pt x="704" y="1121"/>
                  </a:lnTo>
                  <a:lnTo>
                    <a:pt x="722" y="1129"/>
                  </a:lnTo>
                  <a:lnTo>
                    <a:pt x="742" y="1138"/>
                  </a:lnTo>
                  <a:lnTo>
                    <a:pt x="762" y="1146"/>
                  </a:lnTo>
                  <a:lnTo>
                    <a:pt x="782" y="1154"/>
                  </a:lnTo>
                  <a:lnTo>
                    <a:pt x="795" y="1143"/>
                  </a:lnTo>
                  <a:lnTo>
                    <a:pt x="812" y="1118"/>
                  </a:lnTo>
                  <a:lnTo>
                    <a:pt x="831" y="1081"/>
                  </a:lnTo>
                  <a:lnTo>
                    <a:pt x="850" y="1038"/>
                  </a:lnTo>
                  <a:lnTo>
                    <a:pt x="868" y="995"/>
                  </a:lnTo>
                  <a:lnTo>
                    <a:pt x="883" y="954"/>
                  </a:lnTo>
                  <a:lnTo>
                    <a:pt x="894" y="922"/>
                  </a:lnTo>
                  <a:lnTo>
                    <a:pt x="900" y="902"/>
                  </a:lnTo>
                  <a:lnTo>
                    <a:pt x="908" y="877"/>
                  </a:lnTo>
                  <a:lnTo>
                    <a:pt x="915" y="852"/>
                  </a:lnTo>
                  <a:lnTo>
                    <a:pt x="921" y="827"/>
                  </a:lnTo>
                  <a:lnTo>
                    <a:pt x="926" y="802"/>
                  </a:lnTo>
                  <a:lnTo>
                    <a:pt x="932" y="777"/>
                  </a:lnTo>
                  <a:lnTo>
                    <a:pt x="938" y="751"/>
                  </a:lnTo>
                  <a:lnTo>
                    <a:pt x="944" y="727"/>
                  </a:lnTo>
                  <a:lnTo>
                    <a:pt x="950" y="702"/>
                  </a:lnTo>
                  <a:lnTo>
                    <a:pt x="963" y="642"/>
                  </a:lnTo>
                  <a:lnTo>
                    <a:pt x="970" y="579"/>
                  </a:lnTo>
                  <a:lnTo>
                    <a:pt x="971" y="515"/>
                  </a:lnTo>
                  <a:lnTo>
                    <a:pt x="969" y="451"/>
                  </a:lnTo>
                  <a:lnTo>
                    <a:pt x="965" y="388"/>
                  </a:lnTo>
                  <a:lnTo>
                    <a:pt x="960" y="328"/>
                  </a:lnTo>
                  <a:lnTo>
                    <a:pt x="956" y="274"/>
                  </a:lnTo>
                  <a:lnTo>
                    <a:pt x="955" y="225"/>
                  </a:lnTo>
                  <a:lnTo>
                    <a:pt x="945" y="198"/>
                  </a:lnTo>
                  <a:lnTo>
                    <a:pt x="935" y="169"/>
                  </a:lnTo>
                  <a:lnTo>
                    <a:pt x="922" y="139"/>
                  </a:lnTo>
                  <a:lnTo>
                    <a:pt x="909" y="108"/>
                  </a:lnTo>
                  <a:lnTo>
                    <a:pt x="894" y="80"/>
                  </a:lnTo>
                  <a:lnTo>
                    <a:pt x="878" y="52"/>
                  </a:lnTo>
                  <a:lnTo>
                    <a:pt x="861" y="29"/>
                  </a:lnTo>
                  <a:lnTo>
                    <a:pt x="841" y="10"/>
                  </a:lnTo>
                  <a:lnTo>
                    <a:pt x="835" y="7"/>
                  </a:lnTo>
                  <a:lnTo>
                    <a:pt x="829" y="5"/>
                  </a:lnTo>
                  <a:lnTo>
                    <a:pt x="823" y="2"/>
                  </a:lnTo>
                  <a:lnTo>
                    <a:pt x="816" y="0"/>
                  </a:lnTo>
                  <a:lnTo>
                    <a:pt x="797" y="2"/>
                  </a:lnTo>
                  <a:lnTo>
                    <a:pt x="779" y="5"/>
                  </a:lnTo>
                  <a:lnTo>
                    <a:pt x="762" y="9"/>
                  </a:lnTo>
                  <a:lnTo>
                    <a:pt x="744" y="15"/>
                  </a:lnTo>
                  <a:lnTo>
                    <a:pt x="728" y="21"/>
                  </a:lnTo>
                  <a:lnTo>
                    <a:pt x="711" y="27"/>
                  </a:lnTo>
                  <a:lnTo>
                    <a:pt x="694" y="33"/>
                  </a:lnTo>
                  <a:lnTo>
                    <a:pt x="675" y="38"/>
                  </a:lnTo>
                  <a:lnTo>
                    <a:pt x="663" y="44"/>
                  </a:lnTo>
                  <a:lnTo>
                    <a:pt x="649" y="50"/>
                  </a:lnTo>
                  <a:lnTo>
                    <a:pt x="634" y="56"/>
                  </a:lnTo>
                  <a:lnTo>
                    <a:pt x="619" y="63"/>
                  </a:lnTo>
                  <a:lnTo>
                    <a:pt x="604" y="70"/>
                  </a:lnTo>
                  <a:lnTo>
                    <a:pt x="588" y="78"/>
                  </a:lnTo>
                  <a:lnTo>
                    <a:pt x="572" y="88"/>
                  </a:lnTo>
                  <a:lnTo>
                    <a:pt x="555" y="98"/>
                  </a:lnTo>
                  <a:lnTo>
                    <a:pt x="539" y="108"/>
                  </a:lnTo>
                  <a:lnTo>
                    <a:pt x="522" y="121"/>
                  </a:lnTo>
                  <a:lnTo>
                    <a:pt x="506" y="135"/>
                  </a:lnTo>
                  <a:lnTo>
                    <a:pt x="490" y="150"/>
                  </a:lnTo>
                  <a:lnTo>
                    <a:pt x="474" y="167"/>
                  </a:lnTo>
                  <a:lnTo>
                    <a:pt x="457" y="186"/>
                  </a:lnTo>
                  <a:lnTo>
                    <a:pt x="442" y="206"/>
                  </a:lnTo>
                  <a:lnTo>
                    <a:pt x="427" y="228"/>
                  </a:lnTo>
                  <a:lnTo>
                    <a:pt x="419" y="239"/>
                  </a:lnTo>
                  <a:lnTo>
                    <a:pt x="411" y="249"/>
                  </a:lnTo>
                  <a:lnTo>
                    <a:pt x="404" y="259"/>
                  </a:lnTo>
                  <a:lnTo>
                    <a:pt x="399" y="270"/>
                  </a:lnTo>
                  <a:lnTo>
                    <a:pt x="392" y="281"/>
                  </a:lnTo>
                  <a:lnTo>
                    <a:pt x="385" y="292"/>
                  </a:lnTo>
                  <a:lnTo>
                    <a:pt x="377" y="302"/>
                  </a:lnTo>
                  <a:lnTo>
                    <a:pt x="369" y="311"/>
                  </a:lnTo>
                  <a:lnTo>
                    <a:pt x="364" y="326"/>
                  </a:lnTo>
                  <a:lnTo>
                    <a:pt x="358" y="340"/>
                  </a:lnTo>
                  <a:lnTo>
                    <a:pt x="354" y="355"/>
                  </a:lnTo>
                  <a:lnTo>
                    <a:pt x="349" y="370"/>
                  </a:lnTo>
                  <a:lnTo>
                    <a:pt x="343" y="385"/>
                  </a:lnTo>
                  <a:lnTo>
                    <a:pt x="339" y="399"/>
                  </a:lnTo>
                  <a:lnTo>
                    <a:pt x="333" y="414"/>
                  </a:lnTo>
                  <a:lnTo>
                    <a:pt x="328" y="428"/>
                  </a:lnTo>
                  <a:lnTo>
                    <a:pt x="319" y="458"/>
                  </a:lnTo>
                  <a:lnTo>
                    <a:pt x="313" y="486"/>
                  </a:lnTo>
                  <a:lnTo>
                    <a:pt x="308" y="515"/>
                  </a:lnTo>
                  <a:lnTo>
                    <a:pt x="304" y="545"/>
                  </a:lnTo>
                  <a:lnTo>
                    <a:pt x="297" y="550"/>
                  </a:lnTo>
                  <a:lnTo>
                    <a:pt x="289" y="554"/>
                  </a:lnTo>
                  <a:lnTo>
                    <a:pt x="278" y="559"/>
                  </a:lnTo>
                  <a:lnTo>
                    <a:pt x="265" y="565"/>
                  </a:lnTo>
                  <a:lnTo>
                    <a:pt x="251" y="570"/>
                  </a:lnTo>
                  <a:lnTo>
                    <a:pt x="236" y="577"/>
                  </a:lnTo>
                  <a:lnTo>
                    <a:pt x="220" y="584"/>
                  </a:lnTo>
                  <a:lnTo>
                    <a:pt x="204" y="592"/>
                  </a:lnTo>
                  <a:lnTo>
                    <a:pt x="188" y="600"/>
                  </a:lnTo>
                  <a:lnTo>
                    <a:pt x="170" y="609"/>
                  </a:lnTo>
                  <a:lnTo>
                    <a:pt x="154" y="618"/>
                  </a:lnTo>
                  <a:lnTo>
                    <a:pt x="138" y="627"/>
                  </a:lnTo>
                  <a:lnTo>
                    <a:pt x="124" y="636"/>
                  </a:lnTo>
                  <a:lnTo>
                    <a:pt x="111" y="647"/>
                  </a:lnTo>
                  <a:lnTo>
                    <a:pt x="98" y="657"/>
                  </a:lnTo>
                  <a:lnTo>
                    <a:pt x="88" y="667"/>
                  </a:lnTo>
                  <a:lnTo>
                    <a:pt x="75" y="687"/>
                  </a:lnTo>
                  <a:lnTo>
                    <a:pt x="66" y="705"/>
                  </a:lnTo>
                  <a:lnTo>
                    <a:pt x="59" y="723"/>
                  </a:lnTo>
                  <a:lnTo>
                    <a:pt x="54" y="740"/>
                  </a:lnTo>
                  <a:lnTo>
                    <a:pt x="52" y="758"/>
                  </a:lnTo>
                  <a:lnTo>
                    <a:pt x="49" y="778"/>
                  </a:lnTo>
                  <a:lnTo>
                    <a:pt x="47" y="800"/>
                  </a:lnTo>
                  <a:lnTo>
                    <a:pt x="45" y="824"/>
                  </a:lnTo>
                  <a:lnTo>
                    <a:pt x="44" y="838"/>
                  </a:lnTo>
                  <a:lnTo>
                    <a:pt x="46" y="844"/>
                  </a:lnTo>
                  <a:lnTo>
                    <a:pt x="44" y="845"/>
                  </a:lnTo>
                  <a:lnTo>
                    <a:pt x="31" y="842"/>
                  </a:lnTo>
                  <a:lnTo>
                    <a:pt x="14" y="846"/>
                  </a:lnTo>
                  <a:lnTo>
                    <a:pt x="13" y="847"/>
                  </a:lnTo>
                  <a:lnTo>
                    <a:pt x="10" y="848"/>
                  </a:lnTo>
                  <a:lnTo>
                    <a:pt x="6" y="849"/>
                  </a:lnTo>
                  <a:lnTo>
                    <a:pt x="0" y="851"/>
                  </a:lnTo>
                  <a:lnTo>
                    <a:pt x="0" y="906"/>
                  </a:lnTo>
                  <a:lnTo>
                    <a:pt x="39" y="892"/>
                  </a:lnTo>
                  <a:lnTo>
                    <a:pt x="14" y="923"/>
                  </a:lnTo>
                  <a:lnTo>
                    <a:pt x="0" y="930"/>
                  </a:lnTo>
                  <a:lnTo>
                    <a:pt x="0" y="1004"/>
                  </a:lnTo>
                  <a:lnTo>
                    <a:pt x="15" y="997"/>
                  </a:lnTo>
                  <a:lnTo>
                    <a:pt x="29" y="988"/>
                  </a:lnTo>
                  <a:lnTo>
                    <a:pt x="41" y="976"/>
                  </a:lnTo>
                  <a:lnTo>
                    <a:pt x="53" y="963"/>
                  </a:lnTo>
                  <a:lnTo>
                    <a:pt x="63" y="950"/>
                  </a:lnTo>
                  <a:lnTo>
                    <a:pt x="73" y="935"/>
                  </a:lnTo>
                  <a:lnTo>
                    <a:pt x="81" y="919"/>
                  </a:lnTo>
                  <a:lnTo>
                    <a:pt x="90" y="900"/>
                  </a:lnTo>
                  <a:lnTo>
                    <a:pt x="93" y="898"/>
                  </a:lnTo>
                  <a:lnTo>
                    <a:pt x="98" y="898"/>
                  </a:lnTo>
                  <a:lnTo>
                    <a:pt x="104" y="900"/>
                  </a:lnTo>
                  <a:lnTo>
                    <a:pt x="111" y="902"/>
                  </a:lnTo>
                  <a:lnTo>
                    <a:pt x="119" y="906"/>
                  </a:lnTo>
                  <a:lnTo>
                    <a:pt x="126" y="909"/>
                  </a:lnTo>
                  <a:lnTo>
                    <a:pt x="132" y="912"/>
                  </a:lnTo>
                  <a:lnTo>
                    <a:pt x="138" y="912"/>
                  </a:lnTo>
                  <a:lnTo>
                    <a:pt x="143" y="931"/>
                  </a:lnTo>
                  <a:lnTo>
                    <a:pt x="142" y="947"/>
                  </a:lnTo>
                  <a:lnTo>
                    <a:pt x="136" y="962"/>
                  </a:lnTo>
                  <a:lnTo>
                    <a:pt x="126" y="980"/>
                  </a:lnTo>
                  <a:lnTo>
                    <a:pt x="119" y="988"/>
                  </a:lnTo>
                  <a:lnTo>
                    <a:pt x="113" y="993"/>
                  </a:lnTo>
                  <a:lnTo>
                    <a:pt x="108" y="998"/>
                  </a:lnTo>
                  <a:lnTo>
                    <a:pt x="105" y="1003"/>
                  </a:lnTo>
                  <a:lnTo>
                    <a:pt x="100" y="1007"/>
                  </a:lnTo>
                  <a:lnTo>
                    <a:pt x="94" y="1012"/>
                  </a:lnTo>
                  <a:lnTo>
                    <a:pt x="89" y="1018"/>
                  </a:lnTo>
                  <a:lnTo>
                    <a:pt x="81" y="1025"/>
                  </a:lnTo>
                  <a:lnTo>
                    <a:pt x="76" y="1031"/>
                  </a:lnTo>
                  <a:lnTo>
                    <a:pt x="69" y="1038"/>
                  </a:lnTo>
                  <a:lnTo>
                    <a:pt x="60" y="1048"/>
                  </a:lnTo>
                  <a:lnTo>
                    <a:pt x="49" y="1056"/>
                  </a:lnTo>
                  <a:lnTo>
                    <a:pt x="38" y="1065"/>
                  </a:lnTo>
                  <a:lnTo>
                    <a:pt x="25" y="1075"/>
                  </a:lnTo>
                  <a:lnTo>
                    <a:pt x="13" y="1084"/>
                  </a:lnTo>
                  <a:lnTo>
                    <a:pt x="0" y="1094"/>
                  </a:lnTo>
                  <a:close/>
                </a:path>
              </a:pathLst>
            </a:custGeom>
            <a:solidFill>
              <a:srgbClr val="000000"/>
            </a:solidFill>
            <a:ln w="9525">
              <a:noFill/>
              <a:round/>
              <a:headEnd/>
              <a:tailEnd/>
            </a:ln>
          </p:spPr>
          <p:txBody>
            <a:bodyPr/>
            <a:lstStyle/>
            <a:p>
              <a:endParaRPr lang="el-GR"/>
            </a:p>
          </p:txBody>
        </p:sp>
        <p:sp>
          <p:nvSpPr>
            <p:cNvPr id="542878" name="Freeform 158"/>
            <p:cNvSpPr>
              <a:spLocks/>
            </p:cNvSpPr>
            <p:nvPr/>
          </p:nvSpPr>
          <p:spPr bwMode="auto">
            <a:xfrm flipH="1">
              <a:off x="1955" y="1991"/>
              <a:ext cx="56" cy="60"/>
            </a:xfrm>
            <a:custGeom>
              <a:avLst/>
              <a:gdLst/>
              <a:ahLst/>
              <a:cxnLst>
                <a:cxn ang="0">
                  <a:pos x="135" y="55"/>
                </a:cxn>
                <a:cxn ang="0">
                  <a:pos x="135" y="0"/>
                </a:cxn>
                <a:cxn ang="0">
                  <a:pos x="129" y="1"/>
                </a:cxn>
                <a:cxn ang="0">
                  <a:pos x="122" y="2"/>
                </a:cxn>
                <a:cxn ang="0">
                  <a:pos x="115" y="4"/>
                </a:cxn>
                <a:cxn ang="0">
                  <a:pos x="108" y="5"/>
                </a:cxn>
                <a:cxn ang="0">
                  <a:pos x="102" y="8"/>
                </a:cxn>
                <a:cxn ang="0">
                  <a:pos x="95" y="10"/>
                </a:cxn>
                <a:cxn ang="0">
                  <a:pos x="89" y="12"/>
                </a:cxn>
                <a:cxn ang="0">
                  <a:pos x="83" y="15"/>
                </a:cxn>
                <a:cxn ang="0">
                  <a:pos x="67" y="24"/>
                </a:cxn>
                <a:cxn ang="0">
                  <a:pos x="53" y="32"/>
                </a:cxn>
                <a:cxn ang="0">
                  <a:pos x="42" y="40"/>
                </a:cxn>
                <a:cxn ang="0">
                  <a:pos x="31" y="48"/>
                </a:cxn>
                <a:cxn ang="0">
                  <a:pos x="22" y="57"/>
                </a:cxn>
                <a:cxn ang="0">
                  <a:pos x="14" y="69"/>
                </a:cxn>
                <a:cxn ang="0">
                  <a:pos x="7" y="84"/>
                </a:cxn>
                <a:cxn ang="0">
                  <a:pos x="0" y="101"/>
                </a:cxn>
                <a:cxn ang="0">
                  <a:pos x="2" y="125"/>
                </a:cxn>
                <a:cxn ang="0">
                  <a:pos x="8" y="141"/>
                </a:cxn>
                <a:cxn ang="0">
                  <a:pos x="17" y="153"/>
                </a:cxn>
                <a:cxn ang="0">
                  <a:pos x="30" y="160"/>
                </a:cxn>
                <a:cxn ang="0">
                  <a:pos x="46" y="162"/>
                </a:cxn>
                <a:cxn ang="0">
                  <a:pos x="66" y="162"/>
                </a:cxn>
                <a:cxn ang="0">
                  <a:pos x="87" y="161"/>
                </a:cxn>
                <a:cxn ang="0">
                  <a:pos x="111" y="160"/>
                </a:cxn>
                <a:cxn ang="0">
                  <a:pos x="116" y="157"/>
                </a:cxn>
                <a:cxn ang="0">
                  <a:pos x="123" y="156"/>
                </a:cxn>
                <a:cxn ang="0">
                  <a:pos x="129" y="154"/>
                </a:cxn>
                <a:cxn ang="0">
                  <a:pos x="135" y="153"/>
                </a:cxn>
                <a:cxn ang="0">
                  <a:pos x="135" y="79"/>
                </a:cxn>
                <a:cxn ang="0">
                  <a:pos x="125" y="84"/>
                </a:cxn>
                <a:cxn ang="0">
                  <a:pos x="95" y="85"/>
                </a:cxn>
                <a:cxn ang="0">
                  <a:pos x="97" y="74"/>
                </a:cxn>
                <a:cxn ang="0">
                  <a:pos x="115" y="62"/>
                </a:cxn>
                <a:cxn ang="0">
                  <a:pos x="135" y="55"/>
                </a:cxn>
              </a:cxnLst>
              <a:rect l="0" t="0" r="r" b="b"/>
              <a:pathLst>
                <a:path w="135" h="162">
                  <a:moveTo>
                    <a:pt x="135" y="55"/>
                  </a:moveTo>
                  <a:lnTo>
                    <a:pt x="135" y="0"/>
                  </a:lnTo>
                  <a:lnTo>
                    <a:pt x="129" y="1"/>
                  </a:lnTo>
                  <a:lnTo>
                    <a:pt x="122" y="2"/>
                  </a:lnTo>
                  <a:lnTo>
                    <a:pt x="115" y="4"/>
                  </a:lnTo>
                  <a:lnTo>
                    <a:pt x="108" y="5"/>
                  </a:lnTo>
                  <a:lnTo>
                    <a:pt x="102" y="8"/>
                  </a:lnTo>
                  <a:lnTo>
                    <a:pt x="95" y="10"/>
                  </a:lnTo>
                  <a:lnTo>
                    <a:pt x="89" y="12"/>
                  </a:lnTo>
                  <a:lnTo>
                    <a:pt x="83" y="15"/>
                  </a:lnTo>
                  <a:lnTo>
                    <a:pt x="67" y="24"/>
                  </a:lnTo>
                  <a:lnTo>
                    <a:pt x="53" y="32"/>
                  </a:lnTo>
                  <a:lnTo>
                    <a:pt x="42" y="40"/>
                  </a:lnTo>
                  <a:lnTo>
                    <a:pt x="31" y="48"/>
                  </a:lnTo>
                  <a:lnTo>
                    <a:pt x="22" y="57"/>
                  </a:lnTo>
                  <a:lnTo>
                    <a:pt x="14" y="69"/>
                  </a:lnTo>
                  <a:lnTo>
                    <a:pt x="7" y="84"/>
                  </a:lnTo>
                  <a:lnTo>
                    <a:pt x="0" y="101"/>
                  </a:lnTo>
                  <a:lnTo>
                    <a:pt x="2" y="125"/>
                  </a:lnTo>
                  <a:lnTo>
                    <a:pt x="8" y="141"/>
                  </a:lnTo>
                  <a:lnTo>
                    <a:pt x="17" y="153"/>
                  </a:lnTo>
                  <a:lnTo>
                    <a:pt x="30" y="160"/>
                  </a:lnTo>
                  <a:lnTo>
                    <a:pt x="46" y="162"/>
                  </a:lnTo>
                  <a:lnTo>
                    <a:pt x="66" y="162"/>
                  </a:lnTo>
                  <a:lnTo>
                    <a:pt x="87" y="161"/>
                  </a:lnTo>
                  <a:lnTo>
                    <a:pt x="111" y="160"/>
                  </a:lnTo>
                  <a:lnTo>
                    <a:pt x="116" y="157"/>
                  </a:lnTo>
                  <a:lnTo>
                    <a:pt x="123" y="156"/>
                  </a:lnTo>
                  <a:lnTo>
                    <a:pt x="129" y="154"/>
                  </a:lnTo>
                  <a:lnTo>
                    <a:pt x="135" y="153"/>
                  </a:lnTo>
                  <a:lnTo>
                    <a:pt x="135" y="79"/>
                  </a:lnTo>
                  <a:lnTo>
                    <a:pt x="125" y="84"/>
                  </a:lnTo>
                  <a:lnTo>
                    <a:pt x="95" y="85"/>
                  </a:lnTo>
                  <a:lnTo>
                    <a:pt x="97" y="74"/>
                  </a:lnTo>
                  <a:lnTo>
                    <a:pt x="115" y="62"/>
                  </a:lnTo>
                  <a:lnTo>
                    <a:pt x="135" y="55"/>
                  </a:lnTo>
                  <a:close/>
                </a:path>
              </a:pathLst>
            </a:custGeom>
            <a:solidFill>
              <a:srgbClr val="000000"/>
            </a:solidFill>
            <a:ln w="9525">
              <a:noFill/>
              <a:round/>
              <a:headEnd/>
              <a:tailEnd/>
            </a:ln>
          </p:spPr>
          <p:txBody>
            <a:bodyPr/>
            <a:lstStyle/>
            <a:p>
              <a:endParaRPr lang="el-GR"/>
            </a:p>
          </p:txBody>
        </p:sp>
        <p:sp>
          <p:nvSpPr>
            <p:cNvPr id="542879" name="Freeform 159"/>
            <p:cNvSpPr>
              <a:spLocks/>
            </p:cNvSpPr>
            <p:nvPr/>
          </p:nvSpPr>
          <p:spPr bwMode="auto">
            <a:xfrm flipH="1">
              <a:off x="1955" y="2080"/>
              <a:ext cx="73" cy="55"/>
            </a:xfrm>
            <a:custGeom>
              <a:avLst/>
              <a:gdLst/>
              <a:ahLst/>
              <a:cxnLst>
                <a:cxn ang="0">
                  <a:pos x="176" y="72"/>
                </a:cxn>
                <a:cxn ang="0">
                  <a:pos x="176" y="0"/>
                </a:cxn>
                <a:cxn ang="0">
                  <a:pos x="167" y="5"/>
                </a:cxn>
                <a:cxn ang="0">
                  <a:pos x="157" y="11"/>
                </a:cxn>
                <a:cxn ang="0">
                  <a:pos x="149" y="17"/>
                </a:cxn>
                <a:cxn ang="0">
                  <a:pos x="141" y="23"/>
                </a:cxn>
                <a:cxn ang="0">
                  <a:pos x="133" y="27"/>
                </a:cxn>
                <a:cxn ang="0">
                  <a:pos x="126" y="32"/>
                </a:cxn>
                <a:cxn ang="0">
                  <a:pos x="119" y="35"/>
                </a:cxn>
                <a:cxn ang="0">
                  <a:pos x="114" y="39"/>
                </a:cxn>
                <a:cxn ang="0">
                  <a:pos x="99" y="42"/>
                </a:cxn>
                <a:cxn ang="0">
                  <a:pos x="85" y="47"/>
                </a:cxn>
                <a:cxn ang="0">
                  <a:pos x="71" y="53"/>
                </a:cxn>
                <a:cxn ang="0">
                  <a:pos x="57" y="57"/>
                </a:cxn>
                <a:cxn ang="0">
                  <a:pos x="43" y="63"/>
                </a:cxn>
                <a:cxn ang="0">
                  <a:pos x="31" y="69"/>
                </a:cxn>
                <a:cxn ang="0">
                  <a:pos x="17" y="73"/>
                </a:cxn>
                <a:cxn ang="0">
                  <a:pos x="3" y="77"/>
                </a:cxn>
                <a:cxn ang="0">
                  <a:pos x="1" y="85"/>
                </a:cxn>
                <a:cxn ang="0">
                  <a:pos x="0" y="91"/>
                </a:cxn>
                <a:cxn ang="0">
                  <a:pos x="0" y="97"/>
                </a:cxn>
                <a:cxn ang="0">
                  <a:pos x="5" y="101"/>
                </a:cxn>
                <a:cxn ang="0">
                  <a:pos x="10" y="115"/>
                </a:cxn>
                <a:cxn ang="0">
                  <a:pos x="17" y="136"/>
                </a:cxn>
                <a:cxn ang="0">
                  <a:pos x="25" y="150"/>
                </a:cxn>
                <a:cxn ang="0">
                  <a:pos x="33" y="145"/>
                </a:cxn>
                <a:cxn ang="0">
                  <a:pos x="41" y="139"/>
                </a:cxn>
                <a:cxn ang="0">
                  <a:pos x="51" y="132"/>
                </a:cxn>
                <a:cxn ang="0">
                  <a:pos x="62" y="126"/>
                </a:cxn>
                <a:cxn ang="0">
                  <a:pos x="72" y="121"/>
                </a:cxn>
                <a:cxn ang="0">
                  <a:pos x="84" y="115"/>
                </a:cxn>
                <a:cxn ang="0">
                  <a:pos x="94" y="110"/>
                </a:cxn>
                <a:cxn ang="0">
                  <a:pos x="104" y="107"/>
                </a:cxn>
                <a:cxn ang="0">
                  <a:pos x="115" y="103"/>
                </a:cxn>
                <a:cxn ang="0">
                  <a:pos x="123" y="99"/>
                </a:cxn>
                <a:cxn ang="0">
                  <a:pos x="130" y="95"/>
                </a:cxn>
                <a:cxn ang="0">
                  <a:pos x="138" y="91"/>
                </a:cxn>
                <a:cxn ang="0">
                  <a:pos x="145" y="87"/>
                </a:cxn>
                <a:cxn ang="0">
                  <a:pos x="153" y="83"/>
                </a:cxn>
                <a:cxn ang="0">
                  <a:pos x="160" y="79"/>
                </a:cxn>
                <a:cxn ang="0">
                  <a:pos x="168" y="76"/>
                </a:cxn>
                <a:cxn ang="0">
                  <a:pos x="176" y="72"/>
                </a:cxn>
              </a:cxnLst>
              <a:rect l="0" t="0" r="r" b="b"/>
              <a:pathLst>
                <a:path w="176" h="150">
                  <a:moveTo>
                    <a:pt x="176" y="72"/>
                  </a:moveTo>
                  <a:lnTo>
                    <a:pt x="176" y="0"/>
                  </a:lnTo>
                  <a:lnTo>
                    <a:pt x="167" y="5"/>
                  </a:lnTo>
                  <a:lnTo>
                    <a:pt x="157" y="11"/>
                  </a:lnTo>
                  <a:lnTo>
                    <a:pt x="149" y="17"/>
                  </a:lnTo>
                  <a:lnTo>
                    <a:pt x="141" y="23"/>
                  </a:lnTo>
                  <a:lnTo>
                    <a:pt x="133" y="27"/>
                  </a:lnTo>
                  <a:lnTo>
                    <a:pt x="126" y="32"/>
                  </a:lnTo>
                  <a:lnTo>
                    <a:pt x="119" y="35"/>
                  </a:lnTo>
                  <a:lnTo>
                    <a:pt x="114" y="39"/>
                  </a:lnTo>
                  <a:lnTo>
                    <a:pt x="99" y="42"/>
                  </a:lnTo>
                  <a:lnTo>
                    <a:pt x="85" y="47"/>
                  </a:lnTo>
                  <a:lnTo>
                    <a:pt x="71" y="53"/>
                  </a:lnTo>
                  <a:lnTo>
                    <a:pt x="57" y="57"/>
                  </a:lnTo>
                  <a:lnTo>
                    <a:pt x="43" y="63"/>
                  </a:lnTo>
                  <a:lnTo>
                    <a:pt x="31" y="69"/>
                  </a:lnTo>
                  <a:lnTo>
                    <a:pt x="17" y="73"/>
                  </a:lnTo>
                  <a:lnTo>
                    <a:pt x="3" y="77"/>
                  </a:lnTo>
                  <a:lnTo>
                    <a:pt x="1" y="85"/>
                  </a:lnTo>
                  <a:lnTo>
                    <a:pt x="0" y="91"/>
                  </a:lnTo>
                  <a:lnTo>
                    <a:pt x="0" y="97"/>
                  </a:lnTo>
                  <a:lnTo>
                    <a:pt x="5" y="101"/>
                  </a:lnTo>
                  <a:lnTo>
                    <a:pt x="10" y="115"/>
                  </a:lnTo>
                  <a:lnTo>
                    <a:pt x="17" y="136"/>
                  </a:lnTo>
                  <a:lnTo>
                    <a:pt x="25" y="150"/>
                  </a:lnTo>
                  <a:lnTo>
                    <a:pt x="33" y="145"/>
                  </a:lnTo>
                  <a:lnTo>
                    <a:pt x="41" y="139"/>
                  </a:lnTo>
                  <a:lnTo>
                    <a:pt x="51" y="132"/>
                  </a:lnTo>
                  <a:lnTo>
                    <a:pt x="62" y="126"/>
                  </a:lnTo>
                  <a:lnTo>
                    <a:pt x="72" y="121"/>
                  </a:lnTo>
                  <a:lnTo>
                    <a:pt x="84" y="115"/>
                  </a:lnTo>
                  <a:lnTo>
                    <a:pt x="94" y="110"/>
                  </a:lnTo>
                  <a:lnTo>
                    <a:pt x="104" y="107"/>
                  </a:lnTo>
                  <a:lnTo>
                    <a:pt x="115" y="103"/>
                  </a:lnTo>
                  <a:lnTo>
                    <a:pt x="123" y="99"/>
                  </a:lnTo>
                  <a:lnTo>
                    <a:pt x="130" y="95"/>
                  </a:lnTo>
                  <a:lnTo>
                    <a:pt x="138" y="91"/>
                  </a:lnTo>
                  <a:lnTo>
                    <a:pt x="145" y="87"/>
                  </a:lnTo>
                  <a:lnTo>
                    <a:pt x="153" y="83"/>
                  </a:lnTo>
                  <a:lnTo>
                    <a:pt x="160" y="79"/>
                  </a:lnTo>
                  <a:lnTo>
                    <a:pt x="168" y="76"/>
                  </a:lnTo>
                  <a:lnTo>
                    <a:pt x="176" y="72"/>
                  </a:lnTo>
                  <a:close/>
                </a:path>
              </a:pathLst>
            </a:custGeom>
            <a:solidFill>
              <a:srgbClr val="000000"/>
            </a:solidFill>
            <a:ln w="9525">
              <a:noFill/>
              <a:round/>
              <a:headEnd/>
              <a:tailEnd/>
            </a:ln>
          </p:spPr>
          <p:txBody>
            <a:bodyPr/>
            <a:lstStyle/>
            <a:p>
              <a:endParaRPr lang="el-GR"/>
            </a:p>
          </p:txBody>
        </p:sp>
        <p:sp>
          <p:nvSpPr>
            <p:cNvPr id="542880" name="Freeform 160"/>
            <p:cNvSpPr>
              <a:spLocks/>
            </p:cNvSpPr>
            <p:nvPr/>
          </p:nvSpPr>
          <p:spPr bwMode="auto">
            <a:xfrm flipH="1">
              <a:off x="1868" y="1994"/>
              <a:ext cx="153" cy="135"/>
            </a:xfrm>
            <a:custGeom>
              <a:avLst/>
              <a:gdLst/>
              <a:ahLst/>
              <a:cxnLst>
                <a:cxn ang="0">
                  <a:pos x="9" y="360"/>
                </a:cxn>
                <a:cxn ang="0">
                  <a:pos x="1" y="338"/>
                </a:cxn>
                <a:cxn ang="0">
                  <a:pos x="4" y="325"/>
                </a:cxn>
                <a:cxn ang="0">
                  <a:pos x="12" y="320"/>
                </a:cxn>
                <a:cxn ang="0">
                  <a:pos x="37" y="310"/>
                </a:cxn>
                <a:cxn ang="0">
                  <a:pos x="79" y="297"/>
                </a:cxn>
                <a:cxn ang="0">
                  <a:pos x="124" y="283"/>
                </a:cxn>
                <a:cxn ang="0">
                  <a:pos x="160" y="261"/>
                </a:cxn>
                <a:cxn ang="0">
                  <a:pos x="185" y="225"/>
                </a:cxn>
                <a:cxn ang="0">
                  <a:pos x="228" y="196"/>
                </a:cxn>
                <a:cxn ang="0">
                  <a:pos x="276" y="168"/>
                </a:cxn>
                <a:cxn ang="0">
                  <a:pos x="309" y="120"/>
                </a:cxn>
                <a:cxn ang="0">
                  <a:pos x="309" y="68"/>
                </a:cxn>
                <a:cxn ang="0">
                  <a:pos x="309" y="51"/>
                </a:cxn>
                <a:cxn ang="0">
                  <a:pos x="304" y="43"/>
                </a:cxn>
                <a:cxn ang="0">
                  <a:pos x="276" y="35"/>
                </a:cxn>
                <a:cxn ang="0">
                  <a:pos x="249" y="21"/>
                </a:cxn>
                <a:cxn ang="0">
                  <a:pos x="249" y="7"/>
                </a:cxn>
                <a:cxn ang="0">
                  <a:pos x="267" y="6"/>
                </a:cxn>
                <a:cxn ang="0">
                  <a:pos x="296" y="18"/>
                </a:cxn>
                <a:cxn ang="0">
                  <a:pos x="321" y="30"/>
                </a:cxn>
                <a:cxn ang="0">
                  <a:pos x="348" y="45"/>
                </a:cxn>
                <a:cxn ang="0">
                  <a:pos x="365" y="58"/>
                </a:cxn>
                <a:cxn ang="0">
                  <a:pos x="367" y="65"/>
                </a:cxn>
                <a:cxn ang="0">
                  <a:pos x="366" y="89"/>
                </a:cxn>
                <a:cxn ang="0">
                  <a:pos x="359" y="120"/>
                </a:cxn>
                <a:cxn ang="0">
                  <a:pos x="344" y="143"/>
                </a:cxn>
                <a:cxn ang="0">
                  <a:pos x="322" y="166"/>
                </a:cxn>
                <a:cxn ang="0">
                  <a:pos x="292" y="189"/>
                </a:cxn>
                <a:cxn ang="0">
                  <a:pos x="260" y="208"/>
                </a:cxn>
                <a:cxn ang="0">
                  <a:pos x="228" y="227"/>
                </a:cxn>
                <a:cxn ang="0">
                  <a:pos x="198" y="253"/>
                </a:cxn>
                <a:cxn ang="0">
                  <a:pos x="170" y="281"/>
                </a:cxn>
                <a:cxn ang="0">
                  <a:pos x="138" y="300"/>
                </a:cxn>
                <a:cxn ang="0">
                  <a:pos x="103" y="319"/>
                </a:cxn>
                <a:cxn ang="0">
                  <a:pos x="69" y="336"/>
                </a:cxn>
                <a:cxn ang="0">
                  <a:pos x="40" y="353"/>
                </a:cxn>
                <a:cxn ang="0">
                  <a:pos x="24" y="363"/>
                </a:cxn>
                <a:cxn ang="0">
                  <a:pos x="16" y="369"/>
                </a:cxn>
                <a:cxn ang="0">
                  <a:pos x="14" y="370"/>
                </a:cxn>
              </a:cxnLst>
              <a:rect l="0" t="0" r="r" b="b"/>
              <a:pathLst>
                <a:path w="369" h="370">
                  <a:moveTo>
                    <a:pt x="12" y="370"/>
                  </a:moveTo>
                  <a:lnTo>
                    <a:pt x="9" y="360"/>
                  </a:lnTo>
                  <a:lnTo>
                    <a:pt x="4" y="350"/>
                  </a:lnTo>
                  <a:lnTo>
                    <a:pt x="1" y="338"/>
                  </a:lnTo>
                  <a:lnTo>
                    <a:pt x="0" y="328"/>
                  </a:lnTo>
                  <a:lnTo>
                    <a:pt x="4" y="325"/>
                  </a:lnTo>
                  <a:lnTo>
                    <a:pt x="9" y="322"/>
                  </a:lnTo>
                  <a:lnTo>
                    <a:pt x="12" y="320"/>
                  </a:lnTo>
                  <a:lnTo>
                    <a:pt x="17" y="317"/>
                  </a:lnTo>
                  <a:lnTo>
                    <a:pt x="37" y="310"/>
                  </a:lnTo>
                  <a:lnTo>
                    <a:pt x="57" y="304"/>
                  </a:lnTo>
                  <a:lnTo>
                    <a:pt x="79" y="297"/>
                  </a:lnTo>
                  <a:lnTo>
                    <a:pt x="102" y="290"/>
                  </a:lnTo>
                  <a:lnTo>
                    <a:pt x="124" y="283"/>
                  </a:lnTo>
                  <a:lnTo>
                    <a:pt x="144" y="272"/>
                  </a:lnTo>
                  <a:lnTo>
                    <a:pt x="160" y="261"/>
                  </a:lnTo>
                  <a:lnTo>
                    <a:pt x="173" y="246"/>
                  </a:lnTo>
                  <a:lnTo>
                    <a:pt x="185" y="225"/>
                  </a:lnTo>
                  <a:lnTo>
                    <a:pt x="204" y="210"/>
                  </a:lnTo>
                  <a:lnTo>
                    <a:pt x="228" y="196"/>
                  </a:lnTo>
                  <a:lnTo>
                    <a:pt x="253" y="184"/>
                  </a:lnTo>
                  <a:lnTo>
                    <a:pt x="276" y="168"/>
                  </a:lnTo>
                  <a:lnTo>
                    <a:pt x="296" y="148"/>
                  </a:lnTo>
                  <a:lnTo>
                    <a:pt x="309" y="120"/>
                  </a:lnTo>
                  <a:lnTo>
                    <a:pt x="312" y="82"/>
                  </a:lnTo>
                  <a:lnTo>
                    <a:pt x="309" y="68"/>
                  </a:lnTo>
                  <a:lnTo>
                    <a:pt x="307" y="58"/>
                  </a:lnTo>
                  <a:lnTo>
                    <a:pt x="309" y="51"/>
                  </a:lnTo>
                  <a:lnTo>
                    <a:pt x="307" y="47"/>
                  </a:lnTo>
                  <a:lnTo>
                    <a:pt x="304" y="43"/>
                  </a:lnTo>
                  <a:lnTo>
                    <a:pt x="294" y="40"/>
                  </a:lnTo>
                  <a:lnTo>
                    <a:pt x="276" y="35"/>
                  </a:lnTo>
                  <a:lnTo>
                    <a:pt x="249" y="28"/>
                  </a:lnTo>
                  <a:lnTo>
                    <a:pt x="249" y="21"/>
                  </a:lnTo>
                  <a:lnTo>
                    <a:pt x="249" y="14"/>
                  </a:lnTo>
                  <a:lnTo>
                    <a:pt x="249" y="7"/>
                  </a:lnTo>
                  <a:lnTo>
                    <a:pt x="250" y="0"/>
                  </a:lnTo>
                  <a:lnTo>
                    <a:pt x="267" y="6"/>
                  </a:lnTo>
                  <a:lnTo>
                    <a:pt x="282" y="12"/>
                  </a:lnTo>
                  <a:lnTo>
                    <a:pt x="296" y="18"/>
                  </a:lnTo>
                  <a:lnTo>
                    <a:pt x="309" y="24"/>
                  </a:lnTo>
                  <a:lnTo>
                    <a:pt x="321" y="30"/>
                  </a:lnTo>
                  <a:lnTo>
                    <a:pt x="334" y="37"/>
                  </a:lnTo>
                  <a:lnTo>
                    <a:pt x="348" y="45"/>
                  </a:lnTo>
                  <a:lnTo>
                    <a:pt x="364" y="56"/>
                  </a:lnTo>
                  <a:lnTo>
                    <a:pt x="365" y="58"/>
                  </a:lnTo>
                  <a:lnTo>
                    <a:pt x="366" y="62"/>
                  </a:lnTo>
                  <a:lnTo>
                    <a:pt x="367" y="65"/>
                  </a:lnTo>
                  <a:lnTo>
                    <a:pt x="369" y="68"/>
                  </a:lnTo>
                  <a:lnTo>
                    <a:pt x="366" y="89"/>
                  </a:lnTo>
                  <a:lnTo>
                    <a:pt x="364" y="106"/>
                  </a:lnTo>
                  <a:lnTo>
                    <a:pt x="359" y="120"/>
                  </a:lnTo>
                  <a:lnTo>
                    <a:pt x="352" y="133"/>
                  </a:lnTo>
                  <a:lnTo>
                    <a:pt x="344" y="143"/>
                  </a:lnTo>
                  <a:lnTo>
                    <a:pt x="335" y="155"/>
                  </a:lnTo>
                  <a:lnTo>
                    <a:pt x="322" y="166"/>
                  </a:lnTo>
                  <a:lnTo>
                    <a:pt x="309" y="180"/>
                  </a:lnTo>
                  <a:lnTo>
                    <a:pt x="292" y="189"/>
                  </a:lnTo>
                  <a:lnTo>
                    <a:pt x="276" y="199"/>
                  </a:lnTo>
                  <a:lnTo>
                    <a:pt x="260" y="208"/>
                  </a:lnTo>
                  <a:lnTo>
                    <a:pt x="244" y="217"/>
                  </a:lnTo>
                  <a:lnTo>
                    <a:pt x="228" y="227"/>
                  </a:lnTo>
                  <a:lnTo>
                    <a:pt x="213" y="239"/>
                  </a:lnTo>
                  <a:lnTo>
                    <a:pt x="198" y="253"/>
                  </a:lnTo>
                  <a:lnTo>
                    <a:pt x="183" y="269"/>
                  </a:lnTo>
                  <a:lnTo>
                    <a:pt x="170" y="281"/>
                  </a:lnTo>
                  <a:lnTo>
                    <a:pt x="154" y="291"/>
                  </a:lnTo>
                  <a:lnTo>
                    <a:pt x="138" y="300"/>
                  </a:lnTo>
                  <a:lnTo>
                    <a:pt x="121" y="309"/>
                  </a:lnTo>
                  <a:lnTo>
                    <a:pt x="103" y="319"/>
                  </a:lnTo>
                  <a:lnTo>
                    <a:pt x="85" y="328"/>
                  </a:lnTo>
                  <a:lnTo>
                    <a:pt x="69" y="336"/>
                  </a:lnTo>
                  <a:lnTo>
                    <a:pt x="53" y="344"/>
                  </a:lnTo>
                  <a:lnTo>
                    <a:pt x="40" y="353"/>
                  </a:lnTo>
                  <a:lnTo>
                    <a:pt x="31" y="359"/>
                  </a:lnTo>
                  <a:lnTo>
                    <a:pt x="24" y="363"/>
                  </a:lnTo>
                  <a:lnTo>
                    <a:pt x="19" y="367"/>
                  </a:lnTo>
                  <a:lnTo>
                    <a:pt x="16" y="369"/>
                  </a:lnTo>
                  <a:lnTo>
                    <a:pt x="15" y="370"/>
                  </a:lnTo>
                  <a:lnTo>
                    <a:pt x="14" y="370"/>
                  </a:lnTo>
                  <a:lnTo>
                    <a:pt x="12" y="370"/>
                  </a:lnTo>
                  <a:close/>
                </a:path>
              </a:pathLst>
            </a:custGeom>
            <a:solidFill>
              <a:srgbClr val="FFFFFF"/>
            </a:solidFill>
            <a:ln w="9525">
              <a:noFill/>
              <a:round/>
              <a:headEnd/>
              <a:tailEnd/>
            </a:ln>
          </p:spPr>
          <p:txBody>
            <a:bodyPr/>
            <a:lstStyle/>
            <a:p>
              <a:endParaRPr lang="el-GR"/>
            </a:p>
          </p:txBody>
        </p:sp>
        <p:sp>
          <p:nvSpPr>
            <p:cNvPr id="542881" name="Freeform 161"/>
            <p:cNvSpPr>
              <a:spLocks/>
            </p:cNvSpPr>
            <p:nvPr/>
          </p:nvSpPr>
          <p:spPr bwMode="auto">
            <a:xfrm flipH="1">
              <a:off x="1562" y="1685"/>
              <a:ext cx="97" cy="408"/>
            </a:xfrm>
            <a:custGeom>
              <a:avLst/>
              <a:gdLst/>
              <a:ahLst/>
              <a:cxnLst>
                <a:cxn ang="0">
                  <a:pos x="3" y="847"/>
                </a:cxn>
                <a:cxn ang="0">
                  <a:pos x="0" y="710"/>
                </a:cxn>
                <a:cxn ang="0">
                  <a:pos x="4" y="581"/>
                </a:cxn>
                <a:cxn ang="0">
                  <a:pos x="11" y="453"/>
                </a:cxn>
                <a:cxn ang="0">
                  <a:pos x="20" y="320"/>
                </a:cxn>
                <a:cxn ang="0">
                  <a:pos x="25" y="290"/>
                </a:cxn>
                <a:cxn ang="0">
                  <a:pos x="29" y="267"/>
                </a:cxn>
                <a:cxn ang="0">
                  <a:pos x="34" y="240"/>
                </a:cxn>
                <a:cxn ang="0">
                  <a:pos x="40" y="197"/>
                </a:cxn>
                <a:cxn ang="0">
                  <a:pos x="44" y="181"/>
                </a:cxn>
                <a:cxn ang="0">
                  <a:pos x="52" y="155"/>
                </a:cxn>
                <a:cxn ang="0">
                  <a:pos x="62" y="122"/>
                </a:cxn>
                <a:cxn ang="0">
                  <a:pos x="73" y="87"/>
                </a:cxn>
                <a:cxn ang="0">
                  <a:pos x="85" y="54"/>
                </a:cxn>
                <a:cxn ang="0">
                  <a:pos x="95" y="25"/>
                </a:cxn>
                <a:cxn ang="0">
                  <a:pos x="104" y="7"/>
                </a:cxn>
                <a:cxn ang="0">
                  <a:pos x="111" y="0"/>
                </a:cxn>
                <a:cxn ang="0">
                  <a:pos x="118" y="6"/>
                </a:cxn>
                <a:cxn ang="0">
                  <a:pos x="124" y="11"/>
                </a:cxn>
                <a:cxn ang="0">
                  <a:pos x="130" y="17"/>
                </a:cxn>
                <a:cxn ang="0">
                  <a:pos x="135" y="24"/>
                </a:cxn>
                <a:cxn ang="0">
                  <a:pos x="159" y="72"/>
                </a:cxn>
                <a:cxn ang="0">
                  <a:pos x="181" y="119"/>
                </a:cxn>
                <a:cxn ang="0">
                  <a:pos x="197" y="163"/>
                </a:cxn>
                <a:cxn ang="0">
                  <a:pos x="211" y="208"/>
                </a:cxn>
                <a:cxn ang="0">
                  <a:pos x="222" y="255"/>
                </a:cxn>
                <a:cxn ang="0">
                  <a:pos x="229" y="303"/>
                </a:cxn>
                <a:cxn ang="0">
                  <a:pos x="233" y="355"/>
                </a:cxn>
                <a:cxn ang="0">
                  <a:pos x="234" y="410"/>
                </a:cxn>
                <a:cxn ang="0">
                  <a:pos x="236" y="459"/>
                </a:cxn>
                <a:cxn ang="0">
                  <a:pos x="236" y="509"/>
                </a:cxn>
                <a:cxn ang="0">
                  <a:pos x="232" y="562"/>
                </a:cxn>
                <a:cxn ang="0">
                  <a:pos x="226" y="616"/>
                </a:cxn>
                <a:cxn ang="0">
                  <a:pos x="218" y="671"/>
                </a:cxn>
                <a:cxn ang="0">
                  <a:pos x="208" y="722"/>
                </a:cxn>
                <a:cxn ang="0">
                  <a:pos x="195" y="772"/>
                </a:cxn>
                <a:cxn ang="0">
                  <a:pos x="181" y="817"/>
                </a:cxn>
                <a:cxn ang="0">
                  <a:pos x="173" y="848"/>
                </a:cxn>
                <a:cxn ang="0">
                  <a:pos x="165" y="879"/>
                </a:cxn>
                <a:cxn ang="0">
                  <a:pos x="156" y="909"/>
                </a:cxn>
                <a:cxn ang="0">
                  <a:pos x="147" y="939"/>
                </a:cxn>
                <a:cxn ang="0">
                  <a:pos x="136" y="969"/>
                </a:cxn>
                <a:cxn ang="0">
                  <a:pos x="125" y="999"/>
                </a:cxn>
                <a:cxn ang="0">
                  <a:pos x="113" y="1029"/>
                </a:cxn>
                <a:cxn ang="0">
                  <a:pos x="102" y="1060"/>
                </a:cxn>
                <a:cxn ang="0">
                  <a:pos x="95" y="1074"/>
                </a:cxn>
                <a:cxn ang="0">
                  <a:pos x="87" y="1088"/>
                </a:cxn>
                <a:cxn ang="0">
                  <a:pos x="80" y="1100"/>
                </a:cxn>
                <a:cxn ang="0">
                  <a:pos x="74" y="1115"/>
                </a:cxn>
                <a:cxn ang="0">
                  <a:pos x="64" y="1112"/>
                </a:cxn>
                <a:cxn ang="0">
                  <a:pos x="52" y="1087"/>
                </a:cxn>
                <a:cxn ang="0">
                  <a:pos x="41" y="1046"/>
                </a:cxn>
                <a:cxn ang="0">
                  <a:pos x="30" y="997"/>
                </a:cxn>
                <a:cxn ang="0">
                  <a:pos x="20" y="946"/>
                </a:cxn>
                <a:cxn ang="0">
                  <a:pos x="11" y="900"/>
                </a:cxn>
                <a:cxn ang="0">
                  <a:pos x="5" y="864"/>
                </a:cxn>
                <a:cxn ang="0">
                  <a:pos x="3" y="847"/>
                </a:cxn>
              </a:cxnLst>
              <a:rect l="0" t="0" r="r" b="b"/>
              <a:pathLst>
                <a:path w="236" h="1115">
                  <a:moveTo>
                    <a:pt x="3" y="847"/>
                  </a:moveTo>
                  <a:lnTo>
                    <a:pt x="0" y="710"/>
                  </a:lnTo>
                  <a:lnTo>
                    <a:pt x="4" y="581"/>
                  </a:lnTo>
                  <a:lnTo>
                    <a:pt x="11" y="453"/>
                  </a:lnTo>
                  <a:lnTo>
                    <a:pt x="20" y="320"/>
                  </a:lnTo>
                  <a:lnTo>
                    <a:pt x="25" y="290"/>
                  </a:lnTo>
                  <a:lnTo>
                    <a:pt x="29" y="267"/>
                  </a:lnTo>
                  <a:lnTo>
                    <a:pt x="34" y="240"/>
                  </a:lnTo>
                  <a:lnTo>
                    <a:pt x="40" y="197"/>
                  </a:lnTo>
                  <a:lnTo>
                    <a:pt x="44" y="181"/>
                  </a:lnTo>
                  <a:lnTo>
                    <a:pt x="52" y="155"/>
                  </a:lnTo>
                  <a:lnTo>
                    <a:pt x="62" y="122"/>
                  </a:lnTo>
                  <a:lnTo>
                    <a:pt x="73" y="87"/>
                  </a:lnTo>
                  <a:lnTo>
                    <a:pt x="85" y="54"/>
                  </a:lnTo>
                  <a:lnTo>
                    <a:pt x="95" y="25"/>
                  </a:lnTo>
                  <a:lnTo>
                    <a:pt x="104" y="7"/>
                  </a:lnTo>
                  <a:lnTo>
                    <a:pt x="111" y="0"/>
                  </a:lnTo>
                  <a:lnTo>
                    <a:pt x="118" y="6"/>
                  </a:lnTo>
                  <a:lnTo>
                    <a:pt x="124" y="11"/>
                  </a:lnTo>
                  <a:lnTo>
                    <a:pt x="130" y="17"/>
                  </a:lnTo>
                  <a:lnTo>
                    <a:pt x="135" y="24"/>
                  </a:lnTo>
                  <a:lnTo>
                    <a:pt x="159" y="72"/>
                  </a:lnTo>
                  <a:lnTo>
                    <a:pt x="181" y="119"/>
                  </a:lnTo>
                  <a:lnTo>
                    <a:pt x="197" y="163"/>
                  </a:lnTo>
                  <a:lnTo>
                    <a:pt x="211" y="208"/>
                  </a:lnTo>
                  <a:lnTo>
                    <a:pt x="222" y="255"/>
                  </a:lnTo>
                  <a:lnTo>
                    <a:pt x="229" y="303"/>
                  </a:lnTo>
                  <a:lnTo>
                    <a:pt x="233" y="355"/>
                  </a:lnTo>
                  <a:lnTo>
                    <a:pt x="234" y="410"/>
                  </a:lnTo>
                  <a:lnTo>
                    <a:pt x="236" y="459"/>
                  </a:lnTo>
                  <a:lnTo>
                    <a:pt x="236" y="509"/>
                  </a:lnTo>
                  <a:lnTo>
                    <a:pt x="232" y="562"/>
                  </a:lnTo>
                  <a:lnTo>
                    <a:pt x="226" y="616"/>
                  </a:lnTo>
                  <a:lnTo>
                    <a:pt x="218" y="671"/>
                  </a:lnTo>
                  <a:lnTo>
                    <a:pt x="208" y="722"/>
                  </a:lnTo>
                  <a:lnTo>
                    <a:pt x="195" y="772"/>
                  </a:lnTo>
                  <a:lnTo>
                    <a:pt x="181" y="817"/>
                  </a:lnTo>
                  <a:lnTo>
                    <a:pt x="173" y="848"/>
                  </a:lnTo>
                  <a:lnTo>
                    <a:pt x="165" y="879"/>
                  </a:lnTo>
                  <a:lnTo>
                    <a:pt x="156" y="909"/>
                  </a:lnTo>
                  <a:lnTo>
                    <a:pt x="147" y="939"/>
                  </a:lnTo>
                  <a:lnTo>
                    <a:pt x="136" y="969"/>
                  </a:lnTo>
                  <a:lnTo>
                    <a:pt x="125" y="999"/>
                  </a:lnTo>
                  <a:lnTo>
                    <a:pt x="113" y="1029"/>
                  </a:lnTo>
                  <a:lnTo>
                    <a:pt x="102" y="1060"/>
                  </a:lnTo>
                  <a:lnTo>
                    <a:pt x="95" y="1074"/>
                  </a:lnTo>
                  <a:lnTo>
                    <a:pt x="87" y="1088"/>
                  </a:lnTo>
                  <a:lnTo>
                    <a:pt x="80" y="1100"/>
                  </a:lnTo>
                  <a:lnTo>
                    <a:pt x="74" y="1115"/>
                  </a:lnTo>
                  <a:lnTo>
                    <a:pt x="64" y="1112"/>
                  </a:lnTo>
                  <a:lnTo>
                    <a:pt x="52" y="1087"/>
                  </a:lnTo>
                  <a:lnTo>
                    <a:pt x="41" y="1046"/>
                  </a:lnTo>
                  <a:lnTo>
                    <a:pt x="30" y="997"/>
                  </a:lnTo>
                  <a:lnTo>
                    <a:pt x="20" y="946"/>
                  </a:lnTo>
                  <a:lnTo>
                    <a:pt x="11" y="900"/>
                  </a:lnTo>
                  <a:lnTo>
                    <a:pt x="5" y="864"/>
                  </a:lnTo>
                  <a:lnTo>
                    <a:pt x="3" y="847"/>
                  </a:lnTo>
                  <a:close/>
                </a:path>
              </a:pathLst>
            </a:custGeom>
            <a:solidFill>
              <a:srgbClr val="FFFFFF"/>
            </a:solidFill>
            <a:ln w="9525">
              <a:noFill/>
              <a:round/>
              <a:headEnd/>
              <a:tailEnd/>
            </a:ln>
          </p:spPr>
          <p:txBody>
            <a:bodyPr/>
            <a:lstStyle/>
            <a:p>
              <a:endParaRPr lang="el-GR"/>
            </a:p>
          </p:txBody>
        </p:sp>
        <p:sp>
          <p:nvSpPr>
            <p:cNvPr id="542882" name="Freeform 162"/>
            <p:cNvSpPr>
              <a:spLocks/>
            </p:cNvSpPr>
            <p:nvPr/>
          </p:nvSpPr>
          <p:spPr bwMode="auto">
            <a:xfrm flipH="1">
              <a:off x="1640" y="2008"/>
              <a:ext cx="112" cy="83"/>
            </a:xfrm>
            <a:custGeom>
              <a:avLst/>
              <a:gdLst/>
              <a:ahLst/>
              <a:cxnLst>
                <a:cxn ang="0">
                  <a:pos x="156" y="186"/>
                </a:cxn>
                <a:cxn ang="0">
                  <a:pos x="127" y="172"/>
                </a:cxn>
                <a:cxn ang="0">
                  <a:pos x="99" y="157"/>
                </a:cxn>
                <a:cxn ang="0">
                  <a:pos x="71" y="141"/>
                </a:cxn>
                <a:cxn ang="0">
                  <a:pos x="48" y="119"/>
                </a:cxn>
                <a:cxn ang="0">
                  <a:pos x="30" y="87"/>
                </a:cxn>
                <a:cxn ang="0">
                  <a:pos x="15" y="52"/>
                </a:cxn>
                <a:cxn ang="0">
                  <a:pos x="3" y="18"/>
                </a:cxn>
                <a:cxn ang="0">
                  <a:pos x="13" y="4"/>
                </a:cxn>
                <a:cxn ang="0">
                  <a:pos x="40" y="18"/>
                </a:cxn>
                <a:cxn ang="0">
                  <a:pos x="68" y="36"/>
                </a:cxn>
                <a:cxn ang="0">
                  <a:pos x="94" y="53"/>
                </a:cxn>
                <a:cxn ang="0">
                  <a:pos x="112" y="74"/>
                </a:cxn>
                <a:cxn ang="0">
                  <a:pos x="123" y="102"/>
                </a:cxn>
                <a:cxn ang="0">
                  <a:pos x="133" y="131"/>
                </a:cxn>
                <a:cxn ang="0">
                  <a:pos x="145" y="158"/>
                </a:cxn>
                <a:cxn ang="0">
                  <a:pos x="155" y="173"/>
                </a:cxn>
                <a:cxn ang="0">
                  <a:pos x="162" y="179"/>
                </a:cxn>
                <a:cxn ang="0">
                  <a:pos x="166" y="180"/>
                </a:cxn>
                <a:cxn ang="0">
                  <a:pos x="167" y="178"/>
                </a:cxn>
                <a:cxn ang="0">
                  <a:pos x="159" y="163"/>
                </a:cxn>
                <a:cxn ang="0">
                  <a:pos x="146" y="139"/>
                </a:cxn>
                <a:cxn ang="0">
                  <a:pos x="134" y="113"/>
                </a:cxn>
                <a:cxn ang="0">
                  <a:pos x="126" y="88"/>
                </a:cxn>
                <a:cxn ang="0">
                  <a:pos x="138" y="82"/>
                </a:cxn>
                <a:cxn ang="0">
                  <a:pos x="168" y="97"/>
                </a:cxn>
                <a:cxn ang="0">
                  <a:pos x="199" y="113"/>
                </a:cxn>
                <a:cxn ang="0">
                  <a:pos x="230" y="128"/>
                </a:cxn>
                <a:cxn ang="0">
                  <a:pos x="253" y="163"/>
                </a:cxn>
                <a:cxn ang="0">
                  <a:pos x="267" y="210"/>
                </a:cxn>
                <a:cxn ang="0">
                  <a:pos x="266" y="229"/>
                </a:cxn>
                <a:cxn ang="0">
                  <a:pos x="239" y="223"/>
                </a:cxn>
                <a:cxn ang="0">
                  <a:pos x="206" y="209"/>
                </a:cxn>
                <a:cxn ang="0">
                  <a:pos x="178" y="195"/>
                </a:cxn>
              </a:cxnLst>
              <a:rect l="0" t="0" r="r" b="b"/>
              <a:pathLst>
                <a:path w="272" h="229">
                  <a:moveTo>
                    <a:pt x="171" y="192"/>
                  </a:moveTo>
                  <a:lnTo>
                    <a:pt x="156" y="186"/>
                  </a:lnTo>
                  <a:lnTo>
                    <a:pt x="142" y="179"/>
                  </a:lnTo>
                  <a:lnTo>
                    <a:pt x="127" y="172"/>
                  </a:lnTo>
                  <a:lnTo>
                    <a:pt x="114" y="164"/>
                  </a:lnTo>
                  <a:lnTo>
                    <a:pt x="99" y="157"/>
                  </a:lnTo>
                  <a:lnTo>
                    <a:pt x="85" y="149"/>
                  </a:lnTo>
                  <a:lnTo>
                    <a:pt x="71" y="141"/>
                  </a:lnTo>
                  <a:lnTo>
                    <a:pt x="57" y="133"/>
                  </a:lnTo>
                  <a:lnTo>
                    <a:pt x="48" y="119"/>
                  </a:lnTo>
                  <a:lnTo>
                    <a:pt x="38" y="103"/>
                  </a:lnTo>
                  <a:lnTo>
                    <a:pt x="30" y="87"/>
                  </a:lnTo>
                  <a:lnTo>
                    <a:pt x="21" y="70"/>
                  </a:lnTo>
                  <a:lnTo>
                    <a:pt x="15" y="52"/>
                  </a:lnTo>
                  <a:lnTo>
                    <a:pt x="9" y="35"/>
                  </a:lnTo>
                  <a:lnTo>
                    <a:pt x="3" y="18"/>
                  </a:lnTo>
                  <a:lnTo>
                    <a:pt x="0" y="0"/>
                  </a:lnTo>
                  <a:lnTo>
                    <a:pt x="13" y="4"/>
                  </a:lnTo>
                  <a:lnTo>
                    <a:pt x="27" y="10"/>
                  </a:lnTo>
                  <a:lnTo>
                    <a:pt x="40" y="18"/>
                  </a:lnTo>
                  <a:lnTo>
                    <a:pt x="54" y="26"/>
                  </a:lnTo>
                  <a:lnTo>
                    <a:pt x="68" y="36"/>
                  </a:lnTo>
                  <a:lnTo>
                    <a:pt x="81" y="45"/>
                  </a:lnTo>
                  <a:lnTo>
                    <a:pt x="94" y="53"/>
                  </a:lnTo>
                  <a:lnTo>
                    <a:pt x="107" y="62"/>
                  </a:lnTo>
                  <a:lnTo>
                    <a:pt x="112" y="74"/>
                  </a:lnTo>
                  <a:lnTo>
                    <a:pt x="117" y="88"/>
                  </a:lnTo>
                  <a:lnTo>
                    <a:pt x="123" y="102"/>
                  </a:lnTo>
                  <a:lnTo>
                    <a:pt x="127" y="116"/>
                  </a:lnTo>
                  <a:lnTo>
                    <a:pt x="133" y="131"/>
                  </a:lnTo>
                  <a:lnTo>
                    <a:pt x="139" y="145"/>
                  </a:lnTo>
                  <a:lnTo>
                    <a:pt x="145" y="158"/>
                  </a:lnTo>
                  <a:lnTo>
                    <a:pt x="153" y="171"/>
                  </a:lnTo>
                  <a:lnTo>
                    <a:pt x="155" y="173"/>
                  </a:lnTo>
                  <a:lnTo>
                    <a:pt x="159" y="176"/>
                  </a:lnTo>
                  <a:lnTo>
                    <a:pt x="162" y="179"/>
                  </a:lnTo>
                  <a:lnTo>
                    <a:pt x="164" y="181"/>
                  </a:lnTo>
                  <a:lnTo>
                    <a:pt x="166" y="180"/>
                  </a:lnTo>
                  <a:lnTo>
                    <a:pt x="167" y="180"/>
                  </a:lnTo>
                  <a:lnTo>
                    <a:pt x="167" y="178"/>
                  </a:lnTo>
                  <a:lnTo>
                    <a:pt x="167" y="176"/>
                  </a:lnTo>
                  <a:lnTo>
                    <a:pt x="159" y="163"/>
                  </a:lnTo>
                  <a:lnTo>
                    <a:pt x="152" y="150"/>
                  </a:lnTo>
                  <a:lnTo>
                    <a:pt x="146" y="139"/>
                  </a:lnTo>
                  <a:lnTo>
                    <a:pt x="140" y="126"/>
                  </a:lnTo>
                  <a:lnTo>
                    <a:pt x="134" y="113"/>
                  </a:lnTo>
                  <a:lnTo>
                    <a:pt x="130" y="101"/>
                  </a:lnTo>
                  <a:lnTo>
                    <a:pt x="126" y="88"/>
                  </a:lnTo>
                  <a:lnTo>
                    <a:pt x="123" y="74"/>
                  </a:lnTo>
                  <a:lnTo>
                    <a:pt x="138" y="82"/>
                  </a:lnTo>
                  <a:lnTo>
                    <a:pt x="153" y="89"/>
                  </a:lnTo>
                  <a:lnTo>
                    <a:pt x="168" y="97"/>
                  </a:lnTo>
                  <a:lnTo>
                    <a:pt x="184" y="105"/>
                  </a:lnTo>
                  <a:lnTo>
                    <a:pt x="199" y="113"/>
                  </a:lnTo>
                  <a:lnTo>
                    <a:pt x="214" y="121"/>
                  </a:lnTo>
                  <a:lnTo>
                    <a:pt x="230" y="128"/>
                  </a:lnTo>
                  <a:lnTo>
                    <a:pt x="245" y="135"/>
                  </a:lnTo>
                  <a:lnTo>
                    <a:pt x="253" y="163"/>
                  </a:lnTo>
                  <a:lnTo>
                    <a:pt x="260" y="188"/>
                  </a:lnTo>
                  <a:lnTo>
                    <a:pt x="267" y="210"/>
                  </a:lnTo>
                  <a:lnTo>
                    <a:pt x="272" y="228"/>
                  </a:lnTo>
                  <a:lnTo>
                    <a:pt x="266" y="229"/>
                  </a:lnTo>
                  <a:lnTo>
                    <a:pt x="254" y="228"/>
                  </a:lnTo>
                  <a:lnTo>
                    <a:pt x="239" y="223"/>
                  </a:lnTo>
                  <a:lnTo>
                    <a:pt x="223" y="216"/>
                  </a:lnTo>
                  <a:lnTo>
                    <a:pt x="206" y="209"/>
                  </a:lnTo>
                  <a:lnTo>
                    <a:pt x="191" y="202"/>
                  </a:lnTo>
                  <a:lnTo>
                    <a:pt x="178" y="195"/>
                  </a:lnTo>
                  <a:lnTo>
                    <a:pt x="171" y="192"/>
                  </a:lnTo>
                  <a:close/>
                </a:path>
              </a:pathLst>
            </a:custGeom>
            <a:solidFill>
              <a:srgbClr val="00FFFF"/>
            </a:solidFill>
            <a:ln w="9525">
              <a:noFill/>
              <a:round/>
              <a:headEnd/>
              <a:tailEnd/>
            </a:ln>
          </p:spPr>
          <p:txBody>
            <a:bodyPr/>
            <a:lstStyle/>
            <a:p>
              <a:endParaRPr lang="el-GR"/>
            </a:p>
          </p:txBody>
        </p:sp>
        <p:sp>
          <p:nvSpPr>
            <p:cNvPr id="542883" name="Freeform 163"/>
            <p:cNvSpPr>
              <a:spLocks/>
            </p:cNvSpPr>
            <p:nvPr/>
          </p:nvSpPr>
          <p:spPr bwMode="auto">
            <a:xfrm flipH="1">
              <a:off x="1737" y="1979"/>
              <a:ext cx="56" cy="71"/>
            </a:xfrm>
            <a:custGeom>
              <a:avLst/>
              <a:gdLst/>
              <a:ahLst/>
              <a:cxnLst>
                <a:cxn ang="0">
                  <a:pos x="24" y="81"/>
                </a:cxn>
                <a:cxn ang="0">
                  <a:pos x="20" y="63"/>
                </a:cxn>
                <a:cxn ang="0">
                  <a:pos x="13" y="42"/>
                </a:cxn>
                <a:cxn ang="0">
                  <a:pos x="5" y="21"/>
                </a:cxn>
                <a:cxn ang="0">
                  <a:pos x="0" y="0"/>
                </a:cxn>
                <a:cxn ang="0">
                  <a:pos x="3" y="1"/>
                </a:cxn>
                <a:cxn ang="0">
                  <a:pos x="5" y="4"/>
                </a:cxn>
                <a:cxn ang="0">
                  <a:pos x="8" y="6"/>
                </a:cxn>
                <a:cxn ang="0">
                  <a:pos x="11" y="9"/>
                </a:cxn>
                <a:cxn ang="0">
                  <a:pos x="20" y="18"/>
                </a:cxn>
                <a:cxn ang="0">
                  <a:pos x="30" y="24"/>
                </a:cxn>
                <a:cxn ang="0">
                  <a:pos x="40" y="33"/>
                </a:cxn>
                <a:cxn ang="0">
                  <a:pos x="50" y="39"/>
                </a:cxn>
                <a:cxn ang="0">
                  <a:pos x="60" y="46"/>
                </a:cxn>
                <a:cxn ang="0">
                  <a:pos x="70" y="54"/>
                </a:cxn>
                <a:cxn ang="0">
                  <a:pos x="79" y="63"/>
                </a:cxn>
                <a:cxn ang="0">
                  <a:pos x="88" y="71"/>
                </a:cxn>
                <a:cxn ang="0">
                  <a:pos x="92" y="83"/>
                </a:cxn>
                <a:cxn ang="0">
                  <a:pos x="95" y="96"/>
                </a:cxn>
                <a:cxn ang="0">
                  <a:pos x="99" y="111"/>
                </a:cxn>
                <a:cxn ang="0">
                  <a:pos x="103" y="125"/>
                </a:cxn>
                <a:cxn ang="0">
                  <a:pos x="109" y="141"/>
                </a:cxn>
                <a:cxn ang="0">
                  <a:pos x="116" y="157"/>
                </a:cxn>
                <a:cxn ang="0">
                  <a:pos x="125" y="174"/>
                </a:cxn>
                <a:cxn ang="0">
                  <a:pos x="136" y="193"/>
                </a:cxn>
                <a:cxn ang="0">
                  <a:pos x="128" y="190"/>
                </a:cxn>
                <a:cxn ang="0">
                  <a:pos x="115" y="180"/>
                </a:cxn>
                <a:cxn ang="0">
                  <a:pos x="98" y="163"/>
                </a:cxn>
                <a:cxn ang="0">
                  <a:pos x="78" y="143"/>
                </a:cxn>
                <a:cxn ang="0">
                  <a:pos x="60" y="122"/>
                </a:cxn>
                <a:cxn ang="0">
                  <a:pos x="43" y="103"/>
                </a:cxn>
                <a:cxn ang="0">
                  <a:pos x="31" y="88"/>
                </a:cxn>
                <a:cxn ang="0">
                  <a:pos x="24" y="81"/>
                </a:cxn>
              </a:cxnLst>
              <a:rect l="0" t="0" r="r" b="b"/>
              <a:pathLst>
                <a:path w="136" h="193">
                  <a:moveTo>
                    <a:pt x="24" y="81"/>
                  </a:moveTo>
                  <a:lnTo>
                    <a:pt x="20" y="63"/>
                  </a:lnTo>
                  <a:lnTo>
                    <a:pt x="13" y="42"/>
                  </a:lnTo>
                  <a:lnTo>
                    <a:pt x="5" y="21"/>
                  </a:lnTo>
                  <a:lnTo>
                    <a:pt x="0" y="0"/>
                  </a:lnTo>
                  <a:lnTo>
                    <a:pt x="3" y="1"/>
                  </a:lnTo>
                  <a:lnTo>
                    <a:pt x="5" y="4"/>
                  </a:lnTo>
                  <a:lnTo>
                    <a:pt x="8" y="6"/>
                  </a:lnTo>
                  <a:lnTo>
                    <a:pt x="11" y="9"/>
                  </a:lnTo>
                  <a:lnTo>
                    <a:pt x="20" y="18"/>
                  </a:lnTo>
                  <a:lnTo>
                    <a:pt x="30" y="24"/>
                  </a:lnTo>
                  <a:lnTo>
                    <a:pt x="40" y="33"/>
                  </a:lnTo>
                  <a:lnTo>
                    <a:pt x="50" y="39"/>
                  </a:lnTo>
                  <a:lnTo>
                    <a:pt x="60" y="46"/>
                  </a:lnTo>
                  <a:lnTo>
                    <a:pt x="70" y="54"/>
                  </a:lnTo>
                  <a:lnTo>
                    <a:pt x="79" y="63"/>
                  </a:lnTo>
                  <a:lnTo>
                    <a:pt x="88" y="71"/>
                  </a:lnTo>
                  <a:lnTo>
                    <a:pt x="92" y="83"/>
                  </a:lnTo>
                  <a:lnTo>
                    <a:pt x="95" y="96"/>
                  </a:lnTo>
                  <a:lnTo>
                    <a:pt x="99" y="111"/>
                  </a:lnTo>
                  <a:lnTo>
                    <a:pt x="103" y="125"/>
                  </a:lnTo>
                  <a:lnTo>
                    <a:pt x="109" y="141"/>
                  </a:lnTo>
                  <a:lnTo>
                    <a:pt x="116" y="157"/>
                  </a:lnTo>
                  <a:lnTo>
                    <a:pt x="125" y="174"/>
                  </a:lnTo>
                  <a:lnTo>
                    <a:pt x="136" y="193"/>
                  </a:lnTo>
                  <a:lnTo>
                    <a:pt x="128" y="190"/>
                  </a:lnTo>
                  <a:lnTo>
                    <a:pt x="115" y="180"/>
                  </a:lnTo>
                  <a:lnTo>
                    <a:pt x="98" y="163"/>
                  </a:lnTo>
                  <a:lnTo>
                    <a:pt x="78" y="143"/>
                  </a:lnTo>
                  <a:lnTo>
                    <a:pt x="60" y="122"/>
                  </a:lnTo>
                  <a:lnTo>
                    <a:pt x="43" y="103"/>
                  </a:lnTo>
                  <a:lnTo>
                    <a:pt x="31" y="88"/>
                  </a:lnTo>
                  <a:lnTo>
                    <a:pt x="24" y="81"/>
                  </a:lnTo>
                  <a:close/>
                </a:path>
              </a:pathLst>
            </a:custGeom>
            <a:solidFill>
              <a:srgbClr val="00FFFF"/>
            </a:solidFill>
            <a:ln w="9525">
              <a:noFill/>
              <a:round/>
              <a:headEnd/>
              <a:tailEnd/>
            </a:ln>
          </p:spPr>
          <p:txBody>
            <a:bodyPr/>
            <a:lstStyle/>
            <a:p>
              <a:endParaRPr lang="el-GR"/>
            </a:p>
          </p:txBody>
        </p:sp>
        <p:sp>
          <p:nvSpPr>
            <p:cNvPr id="542884" name="Freeform 164"/>
            <p:cNvSpPr>
              <a:spLocks/>
            </p:cNvSpPr>
            <p:nvPr/>
          </p:nvSpPr>
          <p:spPr bwMode="auto">
            <a:xfrm flipH="1">
              <a:off x="1655" y="1993"/>
              <a:ext cx="54" cy="54"/>
            </a:xfrm>
            <a:custGeom>
              <a:avLst/>
              <a:gdLst/>
              <a:ahLst/>
              <a:cxnLst>
                <a:cxn ang="0">
                  <a:pos x="11" y="88"/>
                </a:cxn>
                <a:cxn ang="0">
                  <a:pos x="7" y="73"/>
                </a:cxn>
                <a:cxn ang="0">
                  <a:pos x="4" y="58"/>
                </a:cxn>
                <a:cxn ang="0">
                  <a:pos x="2" y="43"/>
                </a:cxn>
                <a:cxn ang="0">
                  <a:pos x="0" y="28"/>
                </a:cxn>
                <a:cxn ang="0">
                  <a:pos x="3" y="20"/>
                </a:cxn>
                <a:cxn ang="0">
                  <a:pos x="6" y="10"/>
                </a:cxn>
                <a:cxn ang="0">
                  <a:pos x="12" y="1"/>
                </a:cxn>
                <a:cxn ang="0">
                  <a:pos x="26" y="0"/>
                </a:cxn>
                <a:cxn ang="0">
                  <a:pos x="26" y="5"/>
                </a:cxn>
                <a:cxn ang="0">
                  <a:pos x="27" y="8"/>
                </a:cxn>
                <a:cxn ang="0">
                  <a:pos x="27" y="13"/>
                </a:cxn>
                <a:cxn ang="0">
                  <a:pos x="28" y="18"/>
                </a:cxn>
                <a:cxn ang="0">
                  <a:pos x="30" y="23"/>
                </a:cxn>
                <a:cxn ang="0">
                  <a:pos x="33" y="27"/>
                </a:cxn>
                <a:cxn ang="0">
                  <a:pos x="35" y="31"/>
                </a:cxn>
                <a:cxn ang="0">
                  <a:pos x="38" y="35"/>
                </a:cxn>
                <a:cxn ang="0">
                  <a:pos x="47" y="49"/>
                </a:cxn>
                <a:cxn ang="0">
                  <a:pos x="55" y="60"/>
                </a:cxn>
                <a:cxn ang="0">
                  <a:pos x="63" y="69"/>
                </a:cxn>
                <a:cxn ang="0">
                  <a:pos x="71" y="78"/>
                </a:cxn>
                <a:cxn ang="0">
                  <a:pos x="81" y="83"/>
                </a:cxn>
                <a:cxn ang="0">
                  <a:pos x="93" y="89"/>
                </a:cxn>
                <a:cxn ang="0">
                  <a:pos x="105" y="95"/>
                </a:cxn>
                <a:cxn ang="0">
                  <a:pos x="120" y="99"/>
                </a:cxn>
                <a:cxn ang="0">
                  <a:pos x="126" y="111"/>
                </a:cxn>
                <a:cxn ang="0">
                  <a:pos x="129" y="124"/>
                </a:cxn>
                <a:cxn ang="0">
                  <a:pos x="131" y="136"/>
                </a:cxn>
                <a:cxn ang="0">
                  <a:pos x="132" y="149"/>
                </a:cxn>
                <a:cxn ang="0">
                  <a:pos x="121" y="147"/>
                </a:cxn>
                <a:cxn ang="0">
                  <a:pos x="108" y="141"/>
                </a:cxn>
                <a:cxn ang="0">
                  <a:pos x="90" y="133"/>
                </a:cxn>
                <a:cxn ang="0">
                  <a:pos x="72" y="124"/>
                </a:cxn>
                <a:cxn ang="0">
                  <a:pos x="53" y="113"/>
                </a:cxn>
                <a:cxn ang="0">
                  <a:pos x="36" y="103"/>
                </a:cxn>
                <a:cxn ang="0">
                  <a:pos x="21" y="94"/>
                </a:cxn>
                <a:cxn ang="0">
                  <a:pos x="11" y="88"/>
                </a:cxn>
              </a:cxnLst>
              <a:rect l="0" t="0" r="r" b="b"/>
              <a:pathLst>
                <a:path w="132" h="149">
                  <a:moveTo>
                    <a:pt x="11" y="88"/>
                  </a:moveTo>
                  <a:lnTo>
                    <a:pt x="7" y="73"/>
                  </a:lnTo>
                  <a:lnTo>
                    <a:pt x="4" y="58"/>
                  </a:lnTo>
                  <a:lnTo>
                    <a:pt x="2" y="43"/>
                  </a:lnTo>
                  <a:lnTo>
                    <a:pt x="0" y="28"/>
                  </a:lnTo>
                  <a:lnTo>
                    <a:pt x="3" y="20"/>
                  </a:lnTo>
                  <a:lnTo>
                    <a:pt x="6" y="10"/>
                  </a:lnTo>
                  <a:lnTo>
                    <a:pt x="12" y="1"/>
                  </a:lnTo>
                  <a:lnTo>
                    <a:pt x="26" y="0"/>
                  </a:lnTo>
                  <a:lnTo>
                    <a:pt x="26" y="5"/>
                  </a:lnTo>
                  <a:lnTo>
                    <a:pt x="27" y="8"/>
                  </a:lnTo>
                  <a:lnTo>
                    <a:pt x="27" y="13"/>
                  </a:lnTo>
                  <a:lnTo>
                    <a:pt x="28" y="18"/>
                  </a:lnTo>
                  <a:lnTo>
                    <a:pt x="30" y="23"/>
                  </a:lnTo>
                  <a:lnTo>
                    <a:pt x="33" y="27"/>
                  </a:lnTo>
                  <a:lnTo>
                    <a:pt x="35" y="31"/>
                  </a:lnTo>
                  <a:lnTo>
                    <a:pt x="38" y="35"/>
                  </a:lnTo>
                  <a:lnTo>
                    <a:pt x="47" y="49"/>
                  </a:lnTo>
                  <a:lnTo>
                    <a:pt x="55" y="60"/>
                  </a:lnTo>
                  <a:lnTo>
                    <a:pt x="63" y="69"/>
                  </a:lnTo>
                  <a:lnTo>
                    <a:pt x="71" y="78"/>
                  </a:lnTo>
                  <a:lnTo>
                    <a:pt x="81" y="83"/>
                  </a:lnTo>
                  <a:lnTo>
                    <a:pt x="93" y="89"/>
                  </a:lnTo>
                  <a:lnTo>
                    <a:pt x="105" y="95"/>
                  </a:lnTo>
                  <a:lnTo>
                    <a:pt x="120" y="99"/>
                  </a:lnTo>
                  <a:lnTo>
                    <a:pt x="126" y="111"/>
                  </a:lnTo>
                  <a:lnTo>
                    <a:pt x="129" y="124"/>
                  </a:lnTo>
                  <a:lnTo>
                    <a:pt x="131" y="136"/>
                  </a:lnTo>
                  <a:lnTo>
                    <a:pt x="132" y="149"/>
                  </a:lnTo>
                  <a:lnTo>
                    <a:pt x="121" y="147"/>
                  </a:lnTo>
                  <a:lnTo>
                    <a:pt x="108" y="141"/>
                  </a:lnTo>
                  <a:lnTo>
                    <a:pt x="90" y="133"/>
                  </a:lnTo>
                  <a:lnTo>
                    <a:pt x="72" y="124"/>
                  </a:lnTo>
                  <a:lnTo>
                    <a:pt x="53" y="113"/>
                  </a:lnTo>
                  <a:lnTo>
                    <a:pt x="36" y="103"/>
                  </a:lnTo>
                  <a:lnTo>
                    <a:pt x="21" y="94"/>
                  </a:lnTo>
                  <a:lnTo>
                    <a:pt x="11" y="88"/>
                  </a:lnTo>
                  <a:close/>
                </a:path>
              </a:pathLst>
            </a:custGeom>
            <a:solidFill>
              <a:srgbClr val="00FFFF"/>
            </a:solidFill>
            <a:ln w="9525">
              <a:noFill/>
              <a:round/>
              <a:headEnd/>
              <a:tailEnd/>
            </a:ln>
          </p:spPr>
          <p:txBody>
            <a:bodyPr/>
            <a:lstStyle/>
            <a:p>
              <a:endParaRPr lang="el-GR"/>
            </a:p>
          </p:txBody>
        </p:sp>
        <p:sp>
          <p:nvSpPr>
            <p:cNvPr id="542885" name="Freeform 165"/>
            <p:cNvSpPr>
              <a:spLocks/>
            </p:cNvSpPr>
            <p:nvPr/>
          </p:nvSpPr>
          <p:spPr bwMode="auto">
            <a:xfrm flipH="1">
              <a:off x="1828" y="1889"/>
              <a:ext cx="174" cy="155"/>
            </a:xfrm>
            <a:custGeom>
              <a:avLst/>
              <a:gdLst/>
              <a:ahLst/>
              <a:cxnLst>
                <a:cxn ang="0">
                  <a:pos x="2" y="415"/>
                </a:cxn>
                <a:cxn ang="0">
                  <a:pos x="4" y="368"/>
                </a:cxn>
                <a:cxn ang="0">
                  <a:pos x="24" y="336"/>
                </a:cxn>
                <a:cxn ang="0">
                  <a:pos x="61" y="316"/>
                </a:cxn>
                <a:cxn ang="0">
                  <a:pos x="99" y="299"/>
                </a:cxn>
                <a:cxn ang="0">
                  <a:pos x="125" y="290"/>
                </a:cxn>
                <a:cxn ang="0">
                  <a:pos x="155" y="287"/>
                </a:cxn>
                <a:cxn ang="0">
                  <a:pos x="157" y="305"/>
                </a:cxn>
                <a:cxn ang="0">
                  <a:pos x="128" y="317"/>
                </a:cxn>
                <a:cxn ang="0">
                  <a:pos x="108" y="323"/>
                </a:cxn>
                <a:cxn ang="0">
                  <a:pos x="93" y="328"/>
                </a:cxn>
                <a:cxn ang="0">
                  <a:pos x="79" y="336"/>
                </a:cxn>
                <a:cxn ang="0">
                  <a:pos x="56" y="358"/>
                </a:cxn>
                <a:cxn ang="0">
                  <a:pos x="48" y="378"/>
                </a:cxn>
                <a:cxn ang="0">
                  <a:pos x="84" y="383"/>
                </a:cxn>
                <a:cxn ang="0">
                  <a:pos x="102" y="379"/>
                </a:cxn>
                <a:cxn ang="0">
                  <a:pos x="112" y="378"/>
                </a:cxn>
                <a:cxn ang="0">
                  <a:pos x="129" y="375"/>
                </a:cxn>
                <a:cxn ang="0">
                  <a:pos x="151" y="338"/>
                </a:cxn>
                <a:cxn ang="0">
                  <a:pos x="167" y="292"/>
                </a:cxn>
                <a:cxn ang="0">
                  <a:pos x="173" y="244"/>
                </a:cxn>
                <a:cxn ang="0">
                  <a:pos x="172" y="185"/>
                </a:cxn>
                <a:cxn ang="0">
                  <a:pos x="199" y="116"/>
                </a:cxn>
                <a:cxn ang="0">
                  <a:pos x="249" y="75"/>
                </a:cxn>
                <a:cxn ang="0">
                  <a:pos x="302" y="44"/>
                </a:cxn>
                <a:cxn ang="0">
                  <a:pos x="362" y="18"/>
                </a:cxn>
                <a:cxn ang="0">
                  <a:pos x="401" y="4"/>
                </a:cxn>
                <a:cxn ang="0">
                  <a:pos x="415" y="0"/>
                </a:cxn>
                <a:cxn ang="0">
                  <a:pos x="418" y="12"/>
                </a:cxn>
                <a:cxn ang="0">
                  <a:pos x="408" y="29"/>
                </a:cxn>
                <a:cxn ang="0">
                  <a:pos x="373" y="42"/>
                </a:cxn>
                <a:cxn ang="0">
                  <a:pos x="339" y="52"/>
                </a:cxn>
                <a:cxn ang="0">
                  <a:pos x="297" y="72"/>
                </a:cxn>
                <a:cxn ang="0">
                  <a:pos x="268" y="94"/>
                </a:cxn>
                <a:cxn ang="0">
                  <a:pos x="240" y="129"/>
                </a:cxn>
                <a:cxn ang="0">
                  <a:pos x="212" y="184"/>
                </a:cxn>
                <a:cxn ang="0">
                  <a:pos x="203" y="237"/>
                </a:cxn>
                <a:cxn ang="0">
                  <a:pos x="196" y="280"/>
                </a:cxn>
                <a:cxn ang="0">
                  <a:pos x="195" y="312"/>
                </a:cxn>
                <a:cxn ang="0">
                  <a:pos x="176" y="363"/>
                </a:cxn>
                <a:cxn ang="0">
                  <a:pos x="149" y="398"/>
                </a:cxn>
                <a:cxn ang="0">
                  <a:pos x="119" y="409"/>
                </a:cxn>
                <a:cxn ang="0">
                  <a:pos x="91" y="422"/>
                </a:cxn>
                <a:cxn ang="0">
                  <a:pos x="67" y="427"/>
                </a:cxn>
                <a:cxn ang="0">
                  <a:pos x="42" y="427"/>
                </a:cxn>
              </a:cxnLst>
              <a:rect l="0" t="0" r="r" b="b"/>
              <a:pathLst>
                <a:path w="418" h="427">
                  <a:moveTo>
                    <a:pt x="25" y="427"/>
                  </a:moveTo>
                  <a:lnTo>
                    <a:pt x="10" y="422"/>
                  </a:lnTo>
                  <a:lnTo>
                    <a:pt x="2" y="415"/>
                  </a:lnTo>
                  <a:lnTo>
                    <a:pt x="0" y="405"/>
                  </a:lnTo>
                  <a:lnTo>
                    <a:pt x="0" y="388"/>
                  </a:lnTo>
                  <a:lnTo>
                    <a:pt x="4" y="368"/>
                  </a:lnTo>
                  <a:lnTo>
                    <a:pt x="9" y="354"/>
                  </a:lnTo>
                  <a:lnTo>
                    <a:pt x="16" y="344"/>
                  </a:lnTo>
                  <a:lnTo>
                    <a:pt x="24" y="336"/>
                  </a:lnTo>
                  <a:lnTo>
                    <a:pt x="33" y="329"/>
                  </a:lnTo>
                  <a:lnTo>
                    <a:pt x="46" y="323"/>
                  </a:lnTo>
                  <a:lnTo>
                    <a:pt x="61" y="316"/>
                  </a:lnTo>
                  <a:lnTo>
                    <a:pt x="79" y="307"/>
                  </a:lnTo>
                  <a:lnTo>
                    <a:pt x="90" y="302"/>
                  </a:lnTo>
                  <a:lnTo>
                    <a:pt x="99" y="299"/>
                  </a:lnTo>
                  <a:lnTo>
                    <a:pt x="108" y="295"/>
                  </a:lnTo>
                  <a:lnTo>
                    <a:pt x="116" y="292"/>
                  </a:lnTo>
                  <a:lnTo>
                    <a:pt x="125" y="290"/>
                  </a:lnTo>
                  <a:lnTo>
                    <a:pt x="135" y="287"/>
                  </a:lnTo>
                  <a:lnTo>
                    <a:pt x="144" y="287"/>
                  </a:lnTo>
                  <a:lnTo>
                    <a:pt x="155" y="287"/>
                  </a:lnTo>
                  <a:lnTo>
                    <a:pt x="157" y="294"/>
                  </a:lnTo>
                  <a:lnTo>
                    <a:pt x="157" y="299"/>
                  </a:lnTo>
                  <a:lnTo>
                    <a:pt x="157" y="305"/>
                  </a:lnTo>
                  <a:lnTo>
                    <a:pt x="154" y="312"/>
                  </a:lnTo>
                  <a:lnTo>
                    <a:pt x="139" y="315"/>
                  </a:lnTo>
                  <a:lnTo>
                    <a:pt x="128" y="317"/>
                  </a:lnTo>
                  <a:lnTo>
                    <a:pt x="120" y="320"/>
                  </a:lnTo>
                  <a:lnTo>
                    <a:pt x="113" y="321"/>
                  </a:lnTo>
                  <a:lnTo>
                    <a:pt x="108" y="323"/>
                  </a:lnTo>
                  <a:lnTo>
                    <a:pt x="104" y="324"/>
                  </a:lnTo>
                  <a:lnTo>
                    <a:pt x="99" y="325"/>
                  </a:lnTo>
                  <a:lnTo>
                    <a:pt x="93" y="328"/>
                  </a:lnTo>
                  <a:lnTo>
                    <a:pt x="89" y="330"/>
                  </a:lnTo>
                  <a:lnTo>
                    <a:pt x="84" y="332"/>
                  </a:lnTo>
                  <a:lnTo>
                    <a:pt x="79" y="336"/>
                  </a:lnTo>
                  <a:lnTo>
                    <a:pt x="75" y="338"/>
                  </a:lnTo>
                  <a:lnTo>
                    <a:pt x="64" y="348"/>
                  </a:lnTo>
                  <a:lnTo>
                    <a:pt x="56" y="358"/>
                  </a:lnTo>
                  <a:lnTo>
                    <a:pt x="49" y="366"/>
                  </a:lnTo>
                  <a:lnTo>
                    <a:pt x="47" y="373"/>
                  </a:lnTo>
                  <a:lnTo>
                    <a:pt x="48" y="378"/>
                  </a:lnTo>
                  <a:lnTo>
                    <a:pt x="54" y="383"/>
                  </a:lnTo>
                  <a:lnTo>
                    <a:pt x="66" y="384"/>
                  </a:lnTo>
                  <a:lnTo>
                    <a:pt x="84" y="383"/>
                  </a:lnTo>
                  <a:lnTo>
                    <a:pt x="92" y="382"/>
                  </a:lnTo>
                  <a:lnTo>
                    <a:pt x="98" y="381"/>
                  </a:lnTo>
                  <a:lnTo>
                    <a:pt x="102" y="379"/>
                  </a:lnTo>
                  <a:lnTo>
                    <a:pt x="106" y="378"/>
                  </a:lnTo>
                  <a:lnTo>
                    <a:pt x="108" y="378"/>
                  </a:lnTo>
                  <a:lnTo>
                    <a:pt x="112" y="378"/>
                  </a:lnTo>
                  <a:lnTo>
                    <a:pt x="115" y="377"/>
                  </a:lnTo>
                  <a:lnTo>
                    <a:pt x="119" y="377"/>
                  </a:lnTo>
                  <a:lnTo>
                    <a:pt x="129" y="375"/>
                  </a:lnTo>
                  <a:lnTo>
                    <a:pt x="137" y="367"/>
                  </a:lnTo>
                  <a:lnTo>
                    <a:pt x="144" y="354"/>
                  </a:lnTo>
                  <a:lnTo>
                    <a:pt x="151" y="338"/>
                  </a:lnTo>
                  <a:lnTo>
                    <a:pt x="155" y="321"/>
                  </a:lnTo>
                  <a:lnTo>
                    <a:pt x="161" y="305"/>
                  </a:lnTo>
                  <a:lnTo>
                    <a:pt x="167" y="292"/>
                  </a:lnTo>
                  <a:lnTo>
                    <a:pt x="173" y="283"/>
                  </a:lnTo>
                  <a:lnTo>
                    <a:pt x="173" y="263"/>
                  </a:lnTo>
                  <a:lnTo>
                    <a:pt x="173" y="244"/>
                  </a:lnTo>
                  <a:lnTo>
                    <a:pt x="170" y="225"/>
                  </a:lnTo>
                  <a:lnTo>
                    <a:pt x="170" y="205"/>
                  </a:lnTo>
                  <a:lnTo>
                    <a:pt x="172" y="185"/>
                  </a:lnTo>
                  <a:lnTo>
                    <a:pt x="176" y="163"/>
                  </a:lnTo>
                  <a:lnTo>
                    <a:pt x="185" y="141"/>
                  </a:lnTo>
                  <a:lnTo>
                    <a:pt x="199" y="116"/>
                  </a:lnTo>
                  <a:lnTo>
                    <a:pt x="215" y="101"/>
                  </a:lnTo>
                  <a:lnTo>
                    <a:pt x="231" y="88"/>
                  </a:lnTo>
                  <a:lnTo>
                    <a:pt x="249" y="75"/>
                  </a:lnTo>
                  <a:lnTo>
                    <a:pt x="266" y="65"/>
                  </a:lnTo>
                  <a:lnTo>
                    <a:pt x="283" y="54"/>
                  </a:lnTo>
                  <a:lnTo>
                    <a:pt x="302" y="44"/>
                  </a:lnTo>
                  <a:lnTo>
                    <a:pt x="320" y="35"/>
                  </a:lnTo>
                  <a:lnTo>
                    <a:pt x="340" y="26"/>
                  </a:lnTo>
                  <a:lnTo>
                    <a:pt x="362" y="18"/>
                  </a:lnTo>
                  <a:lnTo>
                    <a:pt x="379" y="12"/>
                  </a:lnTo>
                  <a:lnTo>
                    <a:pt x="392" y="7"/>
                  </a:lnTo>
                  <a:lnTo>
                    <a:pt x="401" y="4"/>
                  </a:lnTo>
                  <a:lnTo>
                    <a:pt x="407" y="3"/>
                  </a:lnTo>
                  <a:lnTo>
                    <a:pt x="411" y="1"/>
                  </a:lnTo>
                  <a:lnTo>
                    <a:pt x="415" y="0"/>
                  </a:lnTo>
                  <a:lnTo>
                    <a:pt x="418" y="0"/>
                  </a:lnTo>
                  <a:lnTo>
                    <a:pt x="418" y="6"/>
                  </a:lnTo>
                  <a:lnTo>
                    <a:pt x="418" y="12"/>
                  </a:lnTo>
                  <a:lnTo>
                    <a:pt x="418" y="19"/>
                  </a:lnTo>
                  <a:lnTo>
                    <a:pt x="418" y="25"/>
                  </a:lnTo>
                  <a:lnTo>
                    <a:pt x="408" y="29"/>
                  </a:lnTo>
                  <a:lnTo>
                    <a:pt x="396" y="34"/>
                  </a:lnTo>
                  <a:lnTo>
                    <a:pt x="385" y="37"/>
                  </a:lnTo>
                  <a:lnTo>
                    <a:pt x="373" y="42"/>
                  </a:lnTo>
                  <a:lnTo>
                    <a:pt x="362" y="45"/>
                  </a:lnTo>
                  <a:lnTo>
                    <a:pt x="350" y="49"/>
                  </a:lnTo>
                  <a:lnTo>
                    <a:pt x="339" y="52"/>
                  </a:lnTo>
                  <a:lnTo>
                    <a:pt x="327" y="56"/>
                  </a:lnTo>
                  <a:lnTo>
                    <a:pt x="311" y="65"/>
                  </a:lnTo>
                  <a:lnTo>
                    <a:pt x="297" y="72"/>
                  </a:lnTo>
                  <a:lnTo>
                    <a:pt x="287" y="79"/>
                  </a:lnTo>
                  <a:lnTo>
                    <a:pt x="278" y="86"/>
                  </a:lnTo>
                  <a:lnTo>
                    <a:pt x="268" y="94"/>
                  </a:lnTo>
                  <a:lnTo>
                    <a:pt x="260" y="103"/>
                  </a:lnTo>
                  <a:lnTo>
                    <a:pt x="251" y="114"/>
                  </a:lnTo>
                  <a:lnTo>
                    <a:pt x="240" y="129"/>
                  </a:lnTo>
                  <a:lnTo>
                    <a:pt x="227" y="148"/>
                  </a:lnTo>
                  <a:lnTo>
                    <a:pt x="218" y="166"/>
                  </a:lnTo>
                  <a:lnTo>
                    <a:pt x="212" y="184"/>
                  </a:lnTo>
                  <a:lnTo>
                    <a:pt x="207" y="201"/>
                  </a:lnTo>
                  <a:lnTo>
                    <a:pt x="205" y="219"/>
                  </a:lnTo>
                  <a:lnTo>
                    <a:pt x="203" y="237"/>
                  </a:lnTo>
                  <a:lnTo>
                    <a:pt x="200" y="255"/>
                  </a:lnTo>
                  <a:lnTo>
                    <a:pt x="198" y="275"/>
                  </a:lnTo>
                  <a:lnTo>
                    <a:pt x="196" y="280"/>
                  </a:lnTo>
                  <a:lnTo>
                    <a:pt x="195" y="291"/>
                  </a:lnTo>
                  <a:lnTo>
                    <a:pt x="195" y="302"/>
                  </a:lnTo>
                  <a:lnTo>
                    <a:pt x="195" y="312"/>
                  </a:lnTo>
                  <a:lnTo>
                    <a:pt x="189" y="331"/>
                  </a:lnTo>
                  <a:lnTo>
                    <a:pt x="183" y="346"/>
                  </a:lnTo>
                  <a:lnTo>
                    <a:pt x="176" y="363"/>
                  </a:lnTo>
                  <a:lnTo>
                    <a:pt x="166" y="391"/>
                  </a:lnTo>
                  <a:lnTo>
                    <a:pt x="158" y="394"/>
                  </a:lnTo>
                  <a:lnTo>
                    <a:pt x="149" y="398"/>
                  </a:lnTo>
                  <a:lnTo>
                    <a:pt x="138" y="401"/>
                  </a:lnTo>
                  <a:lnTo>
                    <a:pt x="129" y="406"/>
                  </a:lnTo>
                  <a:lnTo>
                    <a:pt x="119" y="409"/>
                  </a:lnTo>
                  <a:lnTo>
                    <a:pt x="109" y="414"/>
                  </a:lnTo>
                  <a:lnTo>
                    <a:pt x="100" y="418"/>
                  </a:lnTo>
                  <a:lnTo>
                    <a:pt x="91" y="422"/>
                  </a:lnTo>
                  <a:lnTo>
                    <a:pt x="83" y="424"/>
                  </a:lnTo>
                  <a:lnTo>
                    <a:pt x="75" y="426"/>
                  </a:lnTo>
                  <a:lnTo>
                    <a:pt x="67" y="427"/>
                  </a:lnTo>
                  <a:lnTo>
                    <a:pt x="59" y="427"/>
                  </a:lnTo>
                  <a:lnTo>
                    <a:pt x="51" y="427"/>
                  </a:lnTo>
                  <a:lnTo>
                    <a:pt x="42" y="427"/>
                  </a:lnTo>
                  <a:lnTo>
                    <a:pt x="33" y="427"/>
                  </a:lnTo>
                  <a:lnTo>
                    <a:pt x="25" y="427"/>
                  </a:lnTo>
                  <a:close/>
                </a:path>
              </a:pathLst>
            </a:custGeom>
            <a:solidFill>
              <a:srgbClr val="FFFFFF"/>
            </a:solidFill>
            <a:ln w="9525">
              <a:noFill/>
              <a:round/>
              <a:headEnd/>
              <a:tailEnd/>
            </a:ln>
          </p:spPr>
          <p:txBody>
            <a:bodyPr/>
            <a:lstStyle/>
            <a:p>
              <a:endParaRPr lang="el-GR"/>
            </a:p>
          </p:txBody>
        </p:sp>
        <p:sp>
          <p:nvSpPr>
            <p:cNvPr id="542886" name="Freeform 166"/>
            <p:cNvSpPr>
              <a:spLocks/>
            </p:cNvSpPr>
            <p:nvPr/>
          </p:nvSpPr>
          <p:spPr bwMode="auto">
            <a:xfrm flipH="1">
              <a:off x="1661" y="1974"/>
              <a:ext cx="53" cy="48"/>
            </a:xfrm>
            <a:custGeom>
              <a:avLst/>
              <a:gdLst/>
              <a:ahLst/>
              <a:cxnLst>
                <a:cxn ang="0">
                  <a:pos x="79" y="111"/>
                </a:cxn>
                <a:cxn ang="0">
                  <a:pos x="73" y="103"/>
                </a:cxn>
                <a:cxn ang="0">
                  <a:pos x="66" y="95"/>
                </a:cxn>
                <a:cxn ang="0">
                  <a:pos x="60" y="86"/>
                </a:cxn>
                <a:cxn ang="0">
                  <a:pos x="52" y="75"/>
                </a:cxn>
                <a:cxn ang="0">
                  <a:pos x="51" y="72"/>
                </a:cxn>
                <a:cxn ang="0">
                  <a:pos x="49" y="68"/>
                </a:cxn>
                <a:cxn ang="0">
                  <a:pos x="48" y="63"/>
                </a:cxn>
                <a:cxn ang="0">
                  <a:pos x="47" y="51"/>
                </a:cxn>
                <a:cxn ang="0">
                  <a:pos x="43" y="46"/>
                </a:cxn>
                <a:cxn ang="0">
                  <a:pos x="38" y="44"/>
                </a:cxn>
                <a:cxn ang="0">
                  <a:pos x="32" y="44"/>
                </a:cxn>
                <a:cxn ang="0">
                  <a:pos x="25" y="44"/>
                </a:cxn>
                <a:cxn ang="0">
                  <a:pos x="19" y="48"/>
                </a:cxn>
                <a:cxn ang="0">
                  <a:pos x="15" y="51"/>
                </a:cxn>
                <a:cxn ang="0">
                  <a:pos x="9" y="54"/>
                </a:cxn>
                <a:cxn ang="0">
                  <a:pos x="2" y="58"/>
                </a:cxn>
                <a:cxn ang="0">
                  <a:pos x="1" y="44"/>
                </a:cxn>
                <a:cxn ang="0">
                  <a:pos x="0" y="29"/>
                </a:cxn>
                <a:cxn ang="0">
                  <a:pos x="0" y="15"/>
                </a:cxn>
                <a:cxn ang="0">
                  <a:pos x="0" y="0"/>
                </a:cxn>
                <a:cxn ang="0">
                  <a:pos x="6" y="3"/>
                </a:cxn>
                <a:cxn ang="0">
                  <a:pos x="11" y="5"/>
                </a:cxn>
                <a:cxn ang="0">
                  <a:pos x="17" y="8"/>
                </a:cxn>
                <a:cxn ang="0">
                  <a:pos x="23" y="11"/>
                </a:cxn>
                <a:cxn ang="0">
                  <a:pos x="28" y="13"/>
                </a:cxn>
                <a:cxn ang="0">
                  <a:pos x="33" y="15"/>
                </a:cxn>
                <a:cxn ang="0">
                  <a:pos x="39" y="19"/>
                </a:cxn>
                <a:cxn ang="0">
                  <a:pos x="45" y="21"/>
                </a:cxn>
                <a:cxn ang="0">
                  <a:pos x="52" y="22"/>
                </a:cxn>
                <a:cxn ang="0">
                  <a:pos x="58" y="24"/>
                </a:cxn>
                <a:cxn ang="0">
                  <a:pos x="63" y="26"/>
                </a:cxn>
                <a:cxn ang="0">
                  <a:pos x="70" y="28"/>
                </a:cxn>
                <a:cxn ang="0">
                  <a:pos x="77" y="30"/>
                </a:cxn>
                <a:cxn ang="0">
                  <a:pos x="87" y="33"/>
                </a:cxn>
                <a:cxn ang="0">
                  <a:pos x="100" y="36"/>
                </a:cxn>
                <a:cxn ang="0">
                  <a:pos x="115" y="39"/>
                </a:cxn>
                <a:cxn ang="0">
                  <a:pos x="120" y="63"/>
                </a:cxn>
                <a:cxn ang="0">
                  <a:pos x="123" y="86"/>
                </a:cxn>
                <a:cxn ang="0">
                  <a:pos x="126" y="109"/>
                </a:cxn>
                <a:cxn ang="0">
                  <a:pos x="128" y="132"/>
                </a:cxn>
                <a:cxn ang="0">
                  <a:pos x="126" y="132"/>
                </a:cxn>
                <a:cxn ang="0">
                  <a:pos x="120" y="129"/>
                </a:cxn>
                <a:cxn ang="0">
                  <a:pos x="113" y="127"/>
                </a:cxn>
                <a:cxn ang="0">
                  <a:pos x="105" y="124"/>
                </a:cxn>
                <a:cxn ang="0">
                  <a:pos x="97" y="120"/>
                </a:cxn>
                <a:cxn ang="0">
                  <a:pos x="89" y="116"/>
                </a:cxn>
                <a:cxn ang="0">
                  <a:pos x="83" y="113"/>
                </a:cxn>
                <a:cxn ang="0">
                  <a:pos x="79" y="111"/>
                </a:cxn>
              </a:cxnLst>
              <a:rect l="0" t="0" r="r" b="b"/>
              <a:pathLst>
                <a:path w="128" h="132">
                  <a:moveTo>
                    <a:pt x="79" y="111"/>
                  </a:moveTo>
                  <a:lnTo>
                    <a:pt x="73" y="103"/>
                  </a:lnTo>
                  <a:lnTo>
                    <a:pt x="66" y="95"/>
                  </a:lnTo>
                  <a:lnTo>
                    <a:pt x="60" y="86"/>
                  </a:lnTo>
                  <a:lnTo>
                    <a:pt x="52" y="75"/>
                  </a:lnTo>
                  <a:lnTo>
                    <a:pt x="51" y="72"/>
                  </a:lnTo>
                  <a:lnTo>
                    <a:pt x="49" y="68"/>
                  </a:lnTo>
                  <a:lnTo>
                    <a:pt x="48" y="63"/>
                  </a:lnTo>
                  <a:lnTo>
                    <a:pt x="47" y="51"/>
                  </a:lnTo>
                  <a:lnTo>
                    <a:pt x="43" y="46"/>
                  </a:lnTo>
                  <a:lnTo>
                    <a:pt x="38" y="44"/>
                  </a:lnTo>
                  <a:lnTo>
                    <a:pt x="32" y="44"/>
                  </a:lnTo>
                  <a:lnTo>
                    <a:pt x="25" y="44"/>
                  </a:lnTo>
                  <a:lnTo>
                    <a:pt x="19" y="48"/>
                  </a:lnTo>
                  <a:lnTo>
                    <a:pt x="15" y="51"/>
                  </a:lnTo>
                  <a:lnTo>
                    <a:pt x="9" y="54"/>
                  </a:lnTo>
                  <a:lnTo>
                    <a:pt x="2" y="58"/>
                  </a:lnTo>
                  <a:lnTo>
                    <a:pt x="1" y="44"/>
                  </a:lnTo>
                  <a:lnTo>
                    <a:pt x="0" y="29"/>
                  </a:lnTo>
                  <a:lnTo>
                    <a:pt x="0" y="15"/>
                  </a:lnTo>
                  <a:lnTo>
                    <a:pt x="0" y="0"/>
                  </a:lnTo>
                  <a:lnTo>
                    <a:pt x="6" y="3"/>
                  </a:lnTo>
                  <a:lnTo>
                    <a:pt x="11" y="5"/>
                  </a:lnTo>
                  <a:lnTo>
                    <a:pt x="17" y="8"/>
                  </a:lnTo>
                  <a:lnTo>
                    <a:pt x="23" y="11"/>
                  </a:lnTo>
                  <a:lnTo>
                    <a:pt x="28" y="13"/>
                  </a:lnTo>
                  <a:lnTo>
                    <a:pt x="33" y="15"/>
                  </a:lnTo>
                  <a:lnTo>
                    <a:pt x="39" y="19"/>
                  </a:lnTo>
                  <a:lnTo>
                    <a:pt x="45" y="21"/>
                  </a:lnTo>
                  <a:lnTo>
                    <a:pt x="52" y="22"/>
                  </a:lnTo>
                  <a:lnTo>
                    <a:pt x="58" y="24"/>
                  </a:lnTo>
                  <a:lnTo>
                    <a:pt x="63" y="26"/>
                  </a:lnTo>
                  <a:lnTo>
                    <a:pt x="70" y="28"/>
                  </a:lnTo>
                  <a:lnTo>
                    <a:pt x="77" y="30"/>
                  </a:lnTo>
                  <a:lnTo>
                    <a:pt x="87" y="33"/>
                  </a:lnTo>
                  <a:lnTo>
                    <a:pt x="100" y="36"/>
                  </a:lnTo>
                  <a:lnTo>
                    <a:pt x="115" y="39"/>
                  </a:lnTo>
                  <a:lnTo>
                    <a:pt x="120" y="63"/>
                  </a:lnTo>
                  <a:lnTo>
                    <a:pt x="123" y="86"/>
                  </a:lnTo>
                  <a:lnTo>
                    <a:pt x="126" y="109"/>
                  </a:lnTo>
                  <a:lnTo>
                    <a:pt x="128" y="132"/>
                  </a:lnTo>
                  <a:lnTo>
                    <a:pt x="126" y="132"/>
                  </a:lnTo>
                  <a:lnTo>
                    <a:pt x="120" y="129"/>
                  </a:lnTo>
                  <a:lnTo>
                    <a:pt x="113" y="127"/>
                  </a:lnTo>
                  <a:lnTo>
                    <a:pt x="105" y="124"/>
                  </a:lnTo>
                  <a:lnTo>
                    <a:pt x="97" y="120"/>
                  </a:lnTo>
                  <a:lnTo>
                    <a:pt x="89" y="116"/>
                  </a:lnTo>
                  <a:lnTo>
                    <a:pt x="83" y="113"/>
                  </a:lnTo>
                  <a:lnTo>
                    <a:pt x="79" y="111"/>
                  </a:lnTo>
                  <a:close/>
                </a:path>
              </a:pathLst>
            </a:custGeom>
            <a:solidFill>
              <a:srgbClr val="006633"/>
            </a:solidFill>
            <a:ln w="9525">
              <a:noFill/>
              <a:round/>
              <a:headEnd/>
              <a:tailEnd/>
            </a:ln>
          </p:spPr>
          <p:txBody>
            <a:bodyPr/>
            <a:lstStyle/>
            <a:p>
              <a:endParaRPr lang="el-GR"/>
            </a:p>
          </p:txBody>
        </p:sp>
        <p:sp>
          <p:nvSpPr>
            <p:cNvPr id="542887" name="Freeform 167"/>
            <p:cNvSpPr>
              <a:spLocks/>
            </p:cNvSpPr>
            <p:nvPr/>
          </p:nvSpPr>
          <p:spPr bwMode="auto">
            <a:xfrm flipH="1">
              <a:off x="1711" y="1983"/>
              <a:ext cx="45" cy="39"/>
            </a:xfrm>
            <a:custGeom>
              <a:avLst/>
              <a:gdLst/>
              <a:ahLst/>
              <a:cxnLst>
                <a:cxn ang="0">
                  <a:pos x="105" y="107"/>
                </a:cxn>
                <a:cxn ang="0">
                  <a:pos x="99" y="103"/>
                </a:cxn>
                <a:cxn ang="0">
                  <a:pos x="93" y="100"/>
                </a:cxn>
                <a:cxn ang="0">
                  <a:pos x="87" y="96"/>
                </a:cxn>
                <a:cxn ang="0">
                  <a:pos x="83" y="93"/>
                </a:cxn>
                <a:cxn ang="0">
                  <a:pos x="77" y="90"/>
                </a:cxn>
                <a:cxn ang="0">
                  <a:pos x="71" y="87"/>
                </a:cxn>
                <a:cxn ang="0">
                  <a:pos x="65" y="83"/>
                </a:cxn>
                <a:cxn ang="0">
                  <a:pos x="57" y="80"/>
                </a:cxn>
                <a:cxn ang="0">
                  <a:pos x="52" y="75"/>
                </a:cxn>
                <a:cxn ang="0">
                  <a:pos x="45" y="72"/>
                </a:cxn>
                <a:cxn ang="0">
                  <a:pos x="39" y="68"/>
                </a:cxn>
                <a:cxn ang="0">
                  <a:pos x="33" y="66"/>
                </a:cxn>
                <a:cxn ang="0">
                  <a:pos x="27" y="63"/>
                </a:cxn>
                <a:cxn ang="0">
                  <a:pos x="20" y="60"/>
                </a:cxn>
                <a:cxn ang="0">
                  <a:pos x="15" y="57"/>
                </a:cxn>
                <a:cxn ang="0">
                  <a:pos x="8" y="54"/>
                </a:cxn>
                <a:cxn ang="0">
                  <a:pos x="4" y="40"/>
                </a:cxn>
                <a:cxn ang="0">
                  <a:pos x="2" y="27"/>
                </a:cxn>
                <a:cxn ang="0">
                  <a:pos x="1" y="14"/>
                </a:cxn>
                <a:cxn ang="0">
                  <a:pos x="0" y="0"/>
                </a:cxn>
                <a:cxn ang="0">
                  <a:pos x="5" y="2"/>
                </a:cxn>
                <a:cxn ang="0">
                  <a:pos x="11" y="3"/>
                </a:cxn>
                <a:cxn ang="0">
                  <a:pos x="18" y="3"/>
                </a:cxn>
                <a:cxn ang="0">
                  <a:pos x="24" y="3"/>
                </a:cxn>
                <a:cxn ang="0">
                  <a:pos x="30" y="4"/>
                </a:cxn>
                <a:cxn ang="0">
                  <a:pos x="34" y="4"/>
                </a:cxn>
                <a:cxn ang="0">
                  <a:pos x="38" y="4"/>
                </a:cxn>
                <a:cxn ang="0">
                  <a:pos x="40" y="5"/>
                </a:cxn>
                <a:cxn ang="0">
                  <a:pos x="45" y="20"/>
                </a:cxn>
                <a:cxn ang="0">
                  <a:pos x="50" y="34"/>
                </a:cxn>
                <a:cxn ang="0">
                  <a:pos x="57" y="47"/>
                </a:cxn>
                <a:cxn ang="0">
                  <a:pos x="66" y="60"/>
                </a:cxn>
                <a:cxn ang="0">
                  <a:pos x="70" y="62"/>
                </a:cxn>
                <a:cxn ang="0">
                  <a:pos x="76" y="66"/>
                </a:cxn>
                <a:cxn ang="0">
                  <a:pos x="83" y="70"/>
                </a:cxn>
                <a:cxn ang="0">
                  <a:pos x="85" y="73"/>
                </a:cxn>
                <a:cxn ang="0">
                  <a:pos x="88" y="73"/>
                </a:cxn>
                <a:cxn ang="0">
                  <a:pos x="92" y="73"/>
                </a:cxn>
                <a:cxn ang="0">
                  <a:pos x="95" y="74"/>
                </a:cxn>
                <a:cxn ang="0">
                  <a:pos x="99" y="74"/>
                </a:cxn>
                <a:cxn ang="0">
                  <a:pos x="101" y="82"/>
                </a:cxn>
                <a:cxn ang="0">
                  <a:pos x="102" y="90"/>
                </a:cxn>
                <a:cxn ang="0">
                  <a:pos x="105" y="98"/>
                </a:cxn>
                <a:cxn ang="0">
                  <a:pos x="107" y="107"/>
                </a:cxn>
                <a:cxn ang="0">
                  <a:pos x="106" y="107"/>
                </a:cxn>
                <a:cxn ang="0">
                  <a:pos x="106" y="107"/>
                </a:cxn>
                <a:cxn ang="0">
                  <a:pos x="105" y="107"/>
                </a:cxn>
                <a:cxn ang="0">
                  <a:pos x="105" y="107"/>
                </a:cxn>
              </a:cxnLst>
              <a:rect l="0" t="0" r="r" b="b"/>
              <a:pathLst>
                <a:path w="107" h="107">
                  <a:moveTo>
                    <a:pt x="105" y="107"/>
                  </a:moveTo>
                  <a:lnTo>
                    <a:pt x="99" y="103"/>
                  </a:lnTo>
                  <a:lnTo>
                    <a:pt x="93" y="100"/>
                  </a:lnTo>
                  <a:lnTo>
                    <a:pt x="87" y="96"/>
                  </a:lnTo>
                  <a:lnTo>
                    <a:pt x="83" y="93"/>
                  </a:lnTo>
                  <a:lnTo>
                    <a:pt x="77" y="90"/>
                  </a:lnTo>
                  <a:lnTo>
                    <a:pt x="71" y="87"/>
                  </a:lnTo>
                  <a:lnTo>
                    <a:pt x="65" y="83"/>
                  </a:lnTo>
                  <a:lnTo>
                    <a:pt x="57" y="80"/>
                  </a:lnTo>
                  <a:lnTo>
                    <a:pt x="52" y="75"/>
                  </a:lnTo>
                  <a:lnTo>
                    <a:pt x="45" y="72"/>
                  </a:lnTo>
                  <a:lnTo>
                    <a:pt x="39" y="68"/>
                  </a:lnTo>
                  <a:lnTo>
                    <a:pt x="33" y="66"/>
                  </a:lnTo>
                  <a:lnTo>
                    <a:pt x="27" y="63"/>
                  </a:lnTo>
                  <a:lnTo>
                    <a:pt x="20" y="60"/>
                  </a:lnTo>
                  <a:lnTo>
                    <a:pt x="15" y="57"/>
                  </a:lnTo>
                  <a:lnTo>
                    <a:pt x="8" y="54"/>
                  </a:lnTo>
                  <a:lnTo>
                    <a:pt x="4" y="40"/>
                  </a:lnTo>
                  <a:lnTo>
                    <a:pt x="2" y="27"/>
                  </a:lnTo>
                  <a:lnTo>
                    <a:pt x="1" y="14"/>
                  </a:lnTo>
                  <a:lnTo>
                    <a:pt x="0" y="0"/>
                  </a:lnTo>
                  <a:lnTo>
                    <a:pt x="5" y="2"/>
                  </a:lnTo>
                  <a:lnTo>
                    <a:pt x="11" y="3"/>
                  </a:lnTo>
                  <a:lnTo>
                    <a:pt x="18" y="3"/>
                  </a:lnTo>
                  <a:lnTo>
                    <a:pt x="24" y="3"/>
                  </a:lnTo>
                  <a:lnTo>
                    <a:pt x="30" y="4"/>
                  </a:lnTo>
                  <a:lnTo>
                    <a:pt x="34" y="4"/>
                  </a:lnTo>
                  <a:lnTo>
                    <a:pt x="38" y="4"/>
                  </a:lnTo>
                  <a:lnTo>
                    <a:pt x="40" y="5"/>
                  </a:lnTo>
                  <a:lnTo>
                    <a:pt x="45" y="20"/>
                  </a:lnTo>
                  <a:lnTo>
                    <a:pt x="50" y="34"/>
                  </a:lnTo>
                  <a:lnTo>
                    <a:pt x="57" y="47"/>
                  </a:lnTo>
                  <a:lnTo>
                    <a:pt x="66" y="60"/>
                  </a:lnTo>
                  <a:lnTo>
                    <a:pt x="70" y="62"/>
                  </a:lnTo>
                  <a:lnTo>
                    <a:pt x="76" y="66"/>
                  </a:lnTo>
                  <a:lnTo>
                    <a:pt x="83" y="70"/>
                  </a:lnTo>
                  <a:lnTo>
                    <a:pt x="85" y="73"/>
                  </a:lnTo>
                  <a:lnTo>
                    <a:pt x="88" y="73"/>
                  </a:lnTo>
                  <a:lnTo>
                    <a:pt x="92" y="73"/>
                  </a:lnTo>
                  <a:lnTo>
                    <a:pt x="95" y="74"/>
                  </a:lnTo>
                  <a:lnTo>
                    <a:pt x="99" y="74"/>
                  </a:lnTo>
                  <a:lnTo>
                    <a:pt x="101" y="82"/>
                  </a:lnTo>
                  <a:lnTo>
                    <a:pt x="102" y="90"/>
                  </a:lnTo>
                  <a:lnTo>
                    <a:pt x="105" y="98"/>
                  </a:lnTo>
                  <a:lnTo>
                    <a:pt x="107" y="107"/>
                  </a:lnTo>
                  <a:lnTo>
                    <a:pt x="106" y="107"/>
                  </a:lnTo>
                  <a:lnTo>
                    <a:pt x="106" y="107"/>
                  </a:lnTo>
                  <a:lnTo>
                    <a:pt x="105" y="107"/>
                  </a:lnTo>
                  <a:lnTo>
                    <a:pt x="105" y="107"/>
                  </a:lnTo>
                  <a:close/>
                </a:path>
              </a:pathLst>
            </a:custGeom>
            <a:solidFill>
              <a:srgbClr val="00FFFF"/>
            </a:solidFill>
            <a:ln w="9525">
              <a:noFill/>
              <a:round/>
              <a:headEnd/>
              <a:tailEnd/>
            </a:ln>
          </p:spPr>
          <p:txBody>
            <a:bodyPr/>
            <a:lstStyle/>
            <a:p>
              <a:endParaRPr lang="el-GR"/>
            </a:p>
          </p:txBody>
        </p:sp>
        <p:sp>
          <p:nvSpPr>
            <p:cNvPr id="542888" name="Freeform 168"/>
            <p:cNvSpPr>
              <a:spLocks/>
            </p:cNvSpPr>
            <p:nvPr/>
          </p:nvSpPr>
          <p:spPr bwMode="auto">
            <a:xfrm flipH="1">
              <a:off x="1718" y="1957"/>
              <a:ext cx="42" cy="44"/>
            </a:xfrm>
            <a:custGeom>
              <a:avLst/>
              <a:gdLst/>
              <a:ahLst/>
              <a:cxnLst>
                <a:cxn ang="0">
                  <a:pos x="68" y="91"/>
                </a:cxn>
                <a:cxn ang="0">
                  <a:pos x="68" y="88"/>
                </a:cxn>
                <a:cxn ang="0">
                  <a:pos x="68" y="84"/>
                </a:cxn>
                <a:cxn ang="0">
                  <a:pos x="68" y="81"/>
                </a:cxn>
                <a:cxn ang="0">
                  <a:pos x="69" y="76"/>
                </a:cxn>
                <a:cxn ang="0">
                  <a:pos x="60" y="71"/>
                </a:cxn>
                <a:cxn ang="0">
                  <a:pos x="52" y="68"/>
                </a:cxn>
                <a:cxn ang="0">
                  <a:pos x="44" y="66"/>
                </a:cxn>
                <a:cxn ang="0">
                  <a:pos x="36" y="63"/>
                </a:cxn>
                <a:cxn ang="0">
                  <a:pos x="29" y="61"/>
                </a:cxn>
                <a:cxn ang="0">
                  <a:pos x="21" y="59"/>
                </a:cxn>
                <a:cxn ang="0">
                  <a:pos x="13" y="57"/>
                </a:cxn>
                <a:cxn ang="0">
                  <a:pos x="5" y="53"/>
                </a:cxn>
                <a:cxn ang="0">
                  <a:pos x="1" y="39"/>
                </a:cxn>
                <a:cxn ang="0">
                  <a:pos x="0" y="27"/>
                </a:cxn>
                <a:cxn ang="0">
                  <a:pos x="0" y="13"/>
                </a:cxn>
                <a:cxn ang="0">
                  <a:pos x="2" y="0"/>
                </a:cxn>
                <a:cxn ang="0">
                  <a:pos x="13" y="2"/>
                </a:cxn>
                <a:cxn ang="0">
                  <a:pos x="24" y="7"/>
                </a:cxn>
                <a:cxn ang="0">
                  <a:pos x="35" y="12"/>
                </a:cxn>
                <a:cxn ang="0">
                  <a:pos x="47" y="17"/>
                </a:cxn>
                <a:cxn ang="0">
                  <a:pos x="59" y="23"/>
                </a:cxn>
                <a:cxn ang="0">
                  <a:pos x="70" y="29"/>
                </a:cxn>
                <a:cxn ang="0">
                  <a:pos x="81" y="33"/>
                </a:cxn>
                <a:cxn ang="0">
                  <a:pos x="91" y="38"/>
                </a:cxn>
                <a:cxn ang="0">
                  <a:pos x="93" y="47"/>
                </a:cxn>
                <a:cxn ang="0">
                  <a:pos x="96" y="59"/>
                </a:cxn>
                <a:cxn ang="0">
                  <a:pos x="98" y="80"/>
                </a:cxn>
                <a:cxn ang="0">
                  <a:pos x="103" y="118"/>
                </a:cxn>
                <a:cxn ang="0">
                  <a:pos x="96" y="120"/>
                </a:cxn>
                <a:cxn ang="0">
                  <a:pos x="90" y="120"/>
                </a:cxn>
                <a:cxn ang="0">
                  <a:pos x="85" y="119"/>
                </a:cxn>
                <a:cxn ang="0">
                  <a:pos x="81" y="115"/>
                </a:cxn>
                <a:cxn ang="0">
                  <a:pos x="77" y="111"/>
                </a:cxn>
                <a:cxn ang="0">
                  <a:pos x="74" y="105"/>
                </a:cxn>
                <a:cxn ang="0">
                  <a:pos x="72" y="98"/>
                </a:cxn>
                <a:cxn ang="0">
                  <a:pos x="68" y="91"/>
                </a:cxn>
              </a:cxnLst>
              <a:rect l="0" t="0" r="r" b="b"/>
              <a:pathLst>
                <a:path w="103" h="120">
                  <a:moveTo>
                    <a:pt x="68" y="91"/>
                  </a:moveTo>
                  <a:lnTo>
                    <a:pt x="68" y="88"/>
                  </a:lnTo>
                  <a:lnTo>
                    <a:pt x="68" y="84"/>
                  </a:lnTo>
                  <a:lnTo>
                    <a:pt x="68" y="81"/>
                  </a:lnTo>
                  <a:lnTo>
                    <a:pt x="69" y="76"/>
                  </a:lnTo>
                  <a:lnTo>
                    <a:pt x="60" y="71"/>
                  </a:lnTo>
                  <a:lnTo>
                    <a:pt x="52" y="68"/>
                  </a:lnTo>
                  <a:lnTo>
                    <a:pt x="44" y="66"/>
                  </a:lnTo>
                  <a:lnTo>
                    <a:pt x="36" y="63"/>
                  </a:lnTo>
                  <a:lnTo>
                    <a:pt x="29" y="61"/>
                  </a:lnTo>
                  <a:lnTo>
                    <a:pt x="21" y="59"/>
                  </a:lnTo>
                  <a:lnTo>
                    <a:pt x="13" y="57"/>
                  </a:lnTo>
                  <a:lnTo>
                    <a:pt x="5" y="53"/>
                  </a:lnTo>
                  <a:lnTo>
                    <a:pt x="1" y="39"/>
                  </a:lnTo>
                  <a:lnTo>
                    <a:pt x="0" y="27"/>
                  </a:lnTo>
                  <a:lnTo>
                    <a:pt x="0" y="13"/>
                  </a:lnTo>
                  <a:lnTo>
                    <a:pt x="2" y="0"/>
                  </a:lnTo>
                  <a:lnTo>
                    <a:pt x="13" y="2"/>
                  </a:lnTo>
                  <a:lnTo>
                    <a:pt x="24" y="7"/>
                  </a:lnTo>
                  <a:lnTo>
                    <a:pt x="35" y="12"/>
                  </a:lnTo>
                  <a:lnTo>
                    <a:pt x="47" y="17"/>
                  </a:lnTo>
                  <a:lnTo>
                    <a:pt x="59" y="23"/>
                  </a:lnTo>
                  <a:lnTo>
                    <a:pt x="70" y="29"/>
                  </a:lnTo>
                  <a:lnTo>
                    <a:pt x="81" y="33"/>
                  </a:lnTo>
                  <a:lnTo>
                    <a:pt x="91" y="38"/>
                  </a:lnTo>
                  <a:lnTo>
                    <a:pt x="93" y="47"/>
                  </a:lnTo>
                  <a:lnTo>
                    <a:pt x="96" y="59"/>
                  </a:lnTo>
                  <a:lnTo>
                    <a:pt x="98" y="80"/>
                  </a:lnTo>
                  <a:lnTo>
                    <a:pt x="103" y="118"/>
                  </a:lnTo>
                  <a:lnTo>
                    <a:pt x="96" y="120"/>
                  </a:lnTo>
                  <a:lnTo>
                    <a:pt x="90" y="120"/>
                  </a:lnTo>
                  <a:lnTo>
                    <a:pt x="85" y="119"/>
                  </a:lnTo>
                  <a:lnTo>
                    <a:pt x="81" y="115"/>
                  </a:lnTo>
                  <a:lnTo>
                    <a:pt x="77" y="111"/>
                  </a:lnTo>
                  <a:lnTo>
                    <a:pt x="74" y="105"/>
                  </a:lnTo>
                  <a:lnTo>
                    <a:pt x="72" y="98"/>
                  </a:lnTo>
                  <a:lnTo>
                    <a:pt x="68" y="91"/>
                  </a:lnTo>
                  <a:close/>
                </a:path>
              </a:pathLst>
            </a:custGeom>
            <a:solidFill>
              <a:srgbClr val="006633"/>
            </a:solidFill>
            <a:ln w="9525">
              <a:noFill/>
              <a:round/>
              <a:headEnd/>
              <a:tailEnd/>
            </a:ln>
          </p:spPr>
          <p:txBody>
            <a:bodyPr/>
            <a:lstStyle/>
            <a:p>
              <a:endParaRPr lang="el-GR"/>
            </a:p>
          </p:txBody>
        </p:sp>
        <p:sp>
          <p:nvSpPr>
            <p:cNvPr id="542889" name="Freeform 169"/>
            <p:cNvSpPr>
              <a:spLocks/>
            </p:cNvSpPr>
            <p:nvPr/>
          </p:nvSpPr>
          <p:spPr bwMode="auto">
            <a:xfrm flipH="1">
              <a:off x="1759" y="1935"/>
              <a:ext cx="41" cy="61"/>
            </a:xfrm>
            <a:custGeom>
              <a:avLst/>
              <a:gdLst/>
              <a:ahLst/>
              <a:cxnLst>
                <a:cxn ang="0">
                  <a:pos x="67" y="145"/>
                </a:cxn>
                <a:cxn ang="0">
                  <a:pos x="60" y="141"/>
                </a:cxn>
                <a:cxn ang="0">
                  <a:pos x="53" y="136"/>
                </a:cxn>
                <a:cxn ang="0">
                  <a:pos x="47" y="131"/>
                </a:cxn>
                <a:cxn ang="0">
                  <a:pos x="40" y="126"/>
                </a:cxn>
                <a:cxn ang="0">
                  <a:pos x="34" y="121"/>
                </a:cxn>
                <a:cxn ang="0">
                  <a:pos x="27" y="117"/>
                </a:cxn>
                <a:cxn ang="0">
                  <a:pos x="21" y="113"/>
                </a:cxn>
                <a:cxn ang="0">
                  <a:pos x="15" y="110"/>
                </a:cxn>
                <a:cxn ang="0">
                  <a:pos x="7" y="87"/>
                </a:cxn>
                <a:cxn ang="0">
                  <a:pos x="2" y="55"/>
                </a:cxn>
                <a:cxn ang="0">
                  <a:pos x="0" y="25"/>
                </a:cxn>
                <a:cxn ang="0">
                  <a:pos x="1" y="0"/>
                </a:cxn>
                <a:cxn ang="0">
                  <a:pos x="9" y="5"/>
                </a:cxn>
                <a:cxn ang="0">
                  <a:pos x="15" y="9"/>
                </a:cxn>
                <a:cxn ang="0">
                  <a:pos x="20" y="12"/>
                </a:cxn>
                <a:cxn ang="0">
                  <a:pos x="23" y="14"/>
                </a:cxn>
                <a:cxn ang="0">
                  <a:pos x="27" y="17"/>
                </a:cxn>
                <a:cxn ang="0">
                  <a:pos x="29" y="20"/>
                </a:cxn>
                <a:cxn ang="0">
                  <a:pos x="32" y="22"/>
                </a:cxn>
                <a:cxn ang="0">
                  <a:pos x="37" y="25"/>
                </a:cxn>
                <a:cxn ang="0">
                  <a:pos x="39" y="32"/>
                </a:cxn>
                <a:cxn ang="0">
                  <a:pos x="40" y="42"/>
                </a:cxn>
                <a:cxn ang="0">
                  <a:pos x="43" y="52"/>
                </a:cxn>
                <a:cxn ang="0">
                  <a:pos x="44" y="60"/>
                </a:cxn>
                <a:cxn ang="0">
                  <a:pos x="49" y="61"/>
                </a:cxn>
                <a:cxn ang="0">
                  <a:pos x="54" y="62"/>
                </a:cxn>
                <a:cxn ang="0">
                  <a:pos x="59" y="63"/>
                </a:cxn>
                <a:cxn ang="0">
                  <a:pos x="65" y="65"/>
                </a:cxn>
                <a:cxn ang="0">
                  <a:pos x="65" y="73"/>
                </a:cxn>
                <a:cxn ang="0">
                  <a:pos x="62" y="87"/>
                </a:cxn>
                <a:cxn ang="0">
                  <a:pos x="60" y="100"/>
                </a:cxn>
                <a:cxn ang="0">
                  <a:pos x="59" y="112"/>
                </a:cxn>
                <a:cxn ang="0">
                  <a:pos x="62" y="118"/>
                </a:cxn>
                <a:cxn ang="0">
                  <a:pos x="67" y="121"/>
                </a:cxn>
                <a:cxn ang="0">
                  <a:pos x="70" y="125"/>
                </a:cxn>
                <a:cxn ang="0">
                  <a:pos x="74" y="128"/>
                </a:cxn>
                <a:cxn ang="0">
                  <a:pos x="79" y="130"/>
                </a:cxn>
                <a:cxn ang="0">
                  <a:pos x="83" y="133"/>
                </a:cxn>
                <a:cxn ang="0">
                  <a:pos x="89" y="134"/>
                </a:cxn>
                <a:cxn ang="0">
                  <a:pos x="95" y="136"/>
                </a:cxn>
                <a:cxn ang="0">
                  <a:pos x="98" y="150"/>
                </a:cxn>
                <a:cxn ang="0">
                  <a:pos x="99" y="157"/>
                </a:cxn>
                <a:cxn ang="0">
                  <a:pos x="100" y="163"/>
                </a:cxn>
                <a:cxn ang="0">
                  <a:pos x="100" y="167"/>
                </a:cxn>
                <a:cxn ang="0">
                  <a:pos x="94" y="166"/>
                </a:cxn>
                <a:cxn ang="0">
                  <a:pos x="83" y="159"/>
                </a:cxn>
                <a:cxn ang="0">
                  <a:pos x="73" y="151"/>
                </a:cxn>
                <a:cxn ang="0">
                  <a:pos x="67" y="145"/>
                </a:cxn>
              </a:cxnLst>
              <a:rect l="0" t="0" r="r" b="b"/>
              <a:pathLst>
                <a:path w="100" h="167">
                  <a:moveTo>
                    <a:pt x="67" y="145"/>
                  </a:moveTo>
                  <a:lnTo>
                    <a:pt x="60" y="141"/>
                  </a:lnTo>
                  <a:lnTo>
                    <a:pt x="53" y="136"/>
                  </a:lnTo>
                  <a:lnTo>
                    <a:pt x="47" y="131"/>
                  </a:lnTo>
                  <a:lnTo>
                    <a:pt x="40" y="126"/>
                  </a:lnTo>
                  <a:lnTo>
                    <a:pt x="34" y="121"/>
                  </a:lnTo>
                  <a:lnTo>
                    <a:pt x="27" y="117"/>
                  </a:lnTo>
                  <a:lnTo>
                    <a:pt x="21" y="113"/>
                  </a:lnTo>
                  <a:lnTo>
                    <a:pt x="15" y="110"/>
                  </a:lnTo>
                  <a:lnTo>
                    <a:pt x="7" y="87"/>
                  </a:lnTo>
                  <a:lnTo>
                    <a:pt x="2" y="55"/>
                  </a:lnTo>
                  <a:lnTo>
                    <a:pt x="0" y="25"/>
                  </a:lnTo>
                  <a:lnTo>
                    <a:pt x="1" y="0"/>
                  </a:lnTo>
                  <a:lnTo>
                    <a:pt x="9" y="5"/>
                  </a:lnTo>
                  <a:lnTo>
                    <a:pt x="15" y="9"/>
                  </a:lnTo>
                  <a:lnTo>
                    <a:pt x="20" y="12"/>
                  </a:lnTo>
                  <a:lnTo>
                    <a:pt x="23" y="14"/>
                  </a:lnTo>
                  <a:lnTo>
                    <a:pt x="27" y="17"/>
                  </a:lnTo>
                  <a:lnTo>
                    <a:pt x="29" y="20"/>
                  </a:lnTo>
                  <a:lnTo>
                    <a:pt x="32" y="22"/>
                  </a:lnTo>
                  <a:lnTo>
                    <a:pt x="37" y="25"/>
                  </a:lnTo>
                  <a:lnTo>
                    <a:pt x="39" y="32"/>
                  </a:lnTo>
                  <a:lnTo>
                    <a:pt x="40" y="42"/>
                  </a:lnTo>
                  <a:lnTo>
                    <a:pt x="43" y="52"/>
                  </a:lnTo>
                  <a:lnTo>
                    <a:pt x="44" y="60"/>
                  </a:lnTo>
                  <a:lnTo>
                    <a:pt x="49" y="61"/>
                  </a:lnTo>
                  <a:lnTo>
                    <a:pt x="54" y="62"/>
                  </a:lnTo>
                  <a:lnTo>
                    <a:pt x="59" y="63"/>
                  </a:lnTo>
                  <a:lnTo>
                    <a:pt x="65" y="65"/>
                  </a:lnTo>
                  <a:lnTo>
                    <a:pt x="65" y="73"/>
                  </a:lnTo>
                  <a:lnTo>
                    <a:pt x="62" y="87"/>
                  </a:lnTo>
                  <a:lnTo>
                    <a:pt x="60" y="100"/>
                  </a:lnTo>
                  <a:lnTo>
                    <a:pt x="59" y="112"/>
                  </a:lnTo>
                  <a:lnTo>
                    <a:pt x="62" y="118"/>
                  </a:lnTo>
                  <a:lnTo>
                    <a:pt x="67" y="121"/>
                  </a:lnTo>
                  <a:lnTo>
                    <a:pt x="70" y="125"/>
                  </a:lnTo>
                  <a:lnTo>
                    <a:pt x="74" y="128"/>
                  </a:lnTo>
                  <a:lnTo>
                    <a:pt x="79" y="130"/>
                  </a:lnTo>
                  <a:lnTo>
                    <a:pt x="83" y="133"/>
                  </a:lnTo>
                  <a:lnTo>
                    <a:pt x="89" y="134"/>
                  </a:lnTo>
                  <a:lnTo>
                    <a:pt x="95" y="136"/>
                  </a:lnTo>
                  <a:lnTo>
                    <a:pt x="98" y="150"/>
                  </a:lnTo>
                  <a:lnTo>
                    <a:pt x="99" y="157"/>
                  </a:lnTo>
                  <a:lnTo>
                    <a:pt x="100" y="163"/>
                  </a:lnTo>
                  <a:lnTo>
                    <a:pt x="100" y="167"/>
                  </a:lnTo>
                  <a:lnTo>
                    <a:pt x="94" y="166"/>
                  </a:lnTo>
                  <a:lnTo>
                    <a:pt x="83" y="159"/>
                  </a:lnTo>
                  <a:lnTo>
                    <a:pt x="73" y="151"/>
                  </a:lnTo>
                  <a:lnTo>
                    <a:pt x="67" y="145"/>
                  </a:lnTo>
                  <a:close/>
                </a:path>
              </a:pathLst>
            </a:custGeom>
            <a:solidFill>
              <a:srgbClr val="00FFFF"/>
            </a:solidFill>
            <a:ln w="9525">
              <a:noFill/>
              <a:round/>
              <a:headEnd/>
              <a:tailEnd/>
            </a:ln>
          </p:spPr>
          <p:txBody>
            <a:bodyPr/>
            <a:lstStyle/>
            <a:p>
              <a:endParaRPr lang="el-GR"/>
            </a:p>
          </p:txBody>
        </p:sp>
        <p:sp>
          <p:nvSpPr>
            <p:cNvPr id="542890" name="Freeform 170"/>
            <p:cNvSpPr>
              <a:spLocks/>
            </p:cNvSpPr>
            <p:nvPr/>
          </p:nvSpPr>
          <p:spPr bwMode="auto">
            <a:xfrm flipH="1">
              <a:off x="1795" y="1968"/>
              <a:ext cx="14" cy="24"/>
            </a:xfrm>
            <a:custGeom>
              <a:avLst/>
              <a:gdLst/>
              <a:ahLst/>
              <a:cxnLst>
                <a:cxn ang="0">
                  <a:pos x="24" y="53"/>
                </a:cxn>
                <a:cxn ang="0">
                  <a:pos x="13" y="28"/>
                </a:cxn>
                <a:cxn ang="0">
                  <a:pos x="7" y="14"/>
                </a:cxn>
                <a:cxn ang="0">
                  <a:pos x="4" y="6"/>
                </a:cxn>
                <a:cxn ang="0">
                  <a:pos x="0" y="0"/>
                </a:cxn>
                <a:cxn ang="0">
                  <a:pos x="8" y="5"/>
                </a:cxn>
                <a:cxn ang="0">
                  <a:pos x="15" y="12"/>
                </a:cxn>
                <a:cxn ang="0">
                  <a:pos x="22" y="20"/>
                </a:cxn>
                <a:cxn ang="0">
                  <a:pos x="29" y="27"/>
                </a:cxn>
                <a:cxn ang="0">
                  <a:pos x="31" y="37"/>
                </a:cxn>
                <a:cxn ang="0">
                  <a:pos x="34" y="47"/>
                </a:cxn>
                <a:cxn ang="0">
                  <a:pos x="35" y="58"/>
                </a:cxn>
                <a:cxn ang="0">
                  <a:pos x="37" y="68"/>
                </a:cxn>
                <a:cxn ang="0">
                  <a:pos x="34" y="67"/>
                </a:cxn>
                <a:cxn ang="0">
                  <a:pos x="31" y="62"/>
                </a:cxn>
                <a:cxn ang="0">
                  <a:pos x="28" y="58"/>
                </a:cxn>
                <a:cxn ang="0">
                  <a:pos x="24" y="53"/>
                </a:cxn>
              </a:cxnLst>
              <a:rect l="0" t="0" r="r" b="b"/>
              <a:pathLst>
                <a:path w="37" h="68">
                  <a:moveTo>
                    <a:pt x="24" y="53"/>
                  </a:moveTo>
                  <a:lnTo>
                    <a:pt x="13" y="28"/>
                  </a:lnTo>
                  <a:lnTo>
                    <a:pt x="7" y="14"/>
                  </a:lnTo>
                  <a:lnTo>
                    <a:pt x="4" y="6"/>
                  </a:lnTo>
                  <a:lnTo>
                    <a:pt x="0" y="0"/>
                  </a:lnTo>
                  <a:lnTo>
                    <a:pt x="8" y="5"/>
                  </a:lnTo>
                  <a:lnTo>
                    <a:pt x="15" y="12"/>
                  </a:lnTo>
                  <a:lnTo>
                    <a:pt x="22" y="20"/>
                  </a:lnTo>
                  <a:lnTo>
                    <a:pt x="29" y="27"/>
                  </a:lnTo>
                  <a:lnTo>
                    <a:pt x="31" y="37"/>
                  </a:lnTo>
                  <a:lnTo>
                    <a:pt x="34" y="47"/>
                  </a:lnTo>
                  <a:lnTo>
                    <a:pt x="35" y="58"/>
                  </a:lnTo>
                  <a:lnTo>
                    <a:pt x="37" y="68"/>
                  </a:lnTo>
                  <a:lnTo>
                    <a:pt x="34" y="67"/>
                  </a:lnTo>
                  <a:lnTo>
                    <a:pt x="31" y="62"/>
                  </a:lnTo>
                  <a:lnTo>
                    <a:pt x="28" y="58"/>
                  </a:lnTo>
                  <a:lnTo>
                    <a:pt x="24" y="53"/>
                  </a:lnTo>
                  <a:close/>
                </a:path>
              </a:pathLst>
            </a:custGeom>
            <a:solidFill>
              <a:srgbClr val="00FFFF"/>
            </a:solidFill>
            <a:ln w="9525">
              <a:noFill/>
              <a:round/>
              <a:headEnd/>
              <a:tailEnd/>
            </a:ln>
          </p:spPr>
          <p:txBody>
            <a:bodyPr/>
            <a:lstStyle/>
            <a:p>
              <a:endParaRPr lang="el-GR"/>
            </a:p>
          </p:txBody>
        </p:sp>
        <p:sp>
          <p:nvSpPr>
            <p:cNvPr id="542891" name="Freeform 171"/>
            <p:cNvSpPr>
              <a:spLocks/>
            </p:cNvSpPr>
            <p:nvPr/>
          </p:nvSpPr>
          <p:spPr bwMode="auto">
            <a:xfrm flipH="1">
              <a:off x="1667" y="1899"/>
              <a:ext cx="51" cy="83"/>
            </a:xfrm>
            <a:custGeom>
              <a:avLst/>
              <a:gdLst/>
              <a:ahLst/>
              <a:cxnLst>
                <a:cxn ang="0">
                  <a:pos x="75" y="219"/>
                </a:cxn>
                <a:cxn ang="0">
                  <a:pos x="68" y="216"/>
                </a:cxn>
                <a:cxn ang="0">
                  <a:pos x="59" y="212"/>
                </a:cxn>
                <a:cxn ang="0">
                  <a:pos x="48" y="209"/>
                </a:cxn>
                <a:cxn ang="0">
                  <a:pos x="38" y="204"/>
                </a:cxn>
                <a:cxn ang="0">
                  <a:pos x="26" y="201"/>
                </a:cxn>
                <a:cxn ang="0">
                  <a:pos x="17" y="196"/>
                </a:cxn>
                <a:cxn ang="0">
                  <a:pos x="9" y="191"/>
                </a:cxn>
                <a:cxn ang="0">
                  <a:pos x="3" y="187"/>
                </a:cxn>
                <a:cxn ang="0">
                  <a:pos x="2" y="158"/>
                </a:cxn>
                <a:cxn ang="0">
                  <a:pos x="2" y="129"/>
                </a:cxn>
                <a:cxn ang="0">
                  <a:pos x="1" y="102"/>
                </a:cxn>
                <a:cxn ang="0">
                  <a:pos x="0" y="73"/>
                </a:cxn>
                <a:cxn ang="0">
                  <a:pos x="2" y="54"/>
                </a:cxn>
                <a:cxn ang="0">
                  <a:pos x="4" y="37"/>
                </a:cxn>
                <a:cxn ang="0">
                  <a:pos x="8" y="20"/>
                </a:cxn>
                <a:cxn ang="0">
                  <a:pos x="9" y="1"/>
                </a:cxn>
                <a:cxn ang="0">
                  <a:pos x="14" y="1"/>
                </a:cxn>
                <a:cxn ang="0">
                  <a:pos x="18" y="1"/>
                </a:cxn>
                <a:cxn ang="0">
                  <a:pos x="22" y="1"/>
                </a:cxn>
                <a:cxn ang="0">
                  <a:pos x="26" y="1"/>
                </a:cxn>
                <a:cxn ang="0">
                  <a:pos x="31" y="1"/>
                </a:cxn>
                <a:cxn ang="0">
                  <a:pos x="36" y="1"/>
                </a:cxn>
                <a:cxn ang="0">
                  <a:pos x="39" y="0"/>
                </a:cxn>
                <a:cxn ang="0">
                  <a:pos x="44" y="0"/>
                </a:cxn>
                <a:cxn ang="0">
                  <a:pos x="46" y="13"/>
                </a:cxn>
                <a:cxn ang="0">
                  <a:pos x="47" y="28"/>
                </a:cxn>
                <a:cxn ang="0">
                  <a:pos x="47" y="44"/>
                </a:cxn>
                <a:cxn ang="0">
                  <a:pos x="48" y="60"/>
                </a:cxn>
                <a:cxn ang="0">
                  <a:pos x="52" y="75"/>
                </a:cxn>
                <a:cxn ang="0">
                  <a:pos x="57" y="88"/>
                </a:cxn>
                <a:cxn ang="0">
                  <a:pos x="69" y="97"/>
                </a:cxn>
                <a:cxn ang="0">
                  <a:pos x="86" y="102"/>
                </a:cxn>
                <a:cxn ang="0">
                  <a:pos x="93" y="111"/>
                </a:cxn>
                <a:cxn ang="0">
                  <a:pos x="100" y="117"/>
                </a:cxn>
                <a:cxn ang="0">
                  <a:pos x="108" y="119"/>
                </a:cxn>
                <a:cxn ang="0">
                  <a:pos x="119" y="120"/>
                </a:cxn>
                <a:cxn ang="0">
                  <a:pos x="120" y="127"/>
                </a:cxn>
                <a:cxn ang="0">
                  <a:pos x="121" y="135"/>
                </a:cxn>
                <a:cxn ang="0">
                  <a:pos x="121" y="143"/>
                </a:cxn>
                <a:cxn ang="0">
                  <a:pos x="122" y="151"/>
                </a:cxn>
                <a:cxn ang="0">
                  <a:pos x="122" y="170"/>
                </a:cxn>
                <a:cxn ang="0">
                  <a:pos x="122" y="189"/>
                </a:cxn>
                <a:cxn ang="0">
                  <a:pos x="121" y="208"/>
                </a:cxn>
                <a:cxn ang="0">
                  <a:pos x="121" y="227"/>
                </a:cxn>
                <a:cxn ang="0">
                  <a:pos x="115" y="227"/>
                </a:cxn>
                <a:cxn ang="0">
                  <a:pos x="109" y="226"/>
                </a:cxn>
                <a:cxn ang="0">
                  <a:pos x="104" y="225"/>
                </a:cxn>
                <a:cxn ang="0">
                  <a:pos x="98" y="224"/>
                </a:cxn>
                <a:cxn ang="0">
                  <a:pos x="92" y="223"/>
                </a:cxn>
                <a:cxn ang="0">
                  <a:pos x="86" y="221"/>
                </a:cxn>
                <a:cxn ang="0">
                  <a:pos x="81" y="220"/>
                </a:cxn>
                <a:cxn ang="0">
                  <a:pos x="75" y="219"/>
                </a:cxn>
              </a:cxnLst>
              <a:rect l="0" t="0" r="r" b="b"/>
              <a:pathLst>
                <a:path w="122" h="227">
                  <a:moveTo>
                    <a:pt x="75" y="219"/>
                  </a:moveTo>
                  <a:lnTo>
                    <a:pt x="68" y="216"/>
                  </a:lnTo>
                  <a:lnTo>
                    <a:pt x="59" y="212"/>
                  </a:lnTo>
                  <a:lnTo>
                    <a:pt x="48" y="209"/>
                  </a:lnTo>
                  <a:lnTo>
                    <a:pt x="38" y="204"/>
                  </a:lnTo>
                  <a:lnTo>
                    <a:pt x="26" y="201"/>
                  </a:lnTo>
                  <a:lnTo>
                    <a:pt x="17" y="196"/>
                  </a:lnTo>
                  <a:lnTo>
                    <a:pt x="9" y="191"/>
                  </a:lnTo>
                  <a:lnTo>
                    <a:pt x="3" y="187"/>
                  </a:lnTo>
                  <a:lnTo>
                    <a:pt x="2" y="158"/>
                  </a:lnTo>
                  <a:lnTo>
                    <a:pt x="2" y="129"/>
                  </a:lnTo>
                  <a:lnTo>
                    <a:pt x="1" y="102"/>
                  </a:lnTo>
                  <a:lnTo>
                    <a:pt x="0" y="73"/>
                  </a:lnTo>
                  <a:lnTo>
                    <a:pt x="2" y="54"/>
                  </a:lnTo>
                  <a:lnTo>
                    <a:pt x="4" y="37"/>
                  </a:lnTo>
                  <a:lnTo>
                    <a:pt x="8" y="20"/>
                  </a:lnTo>
                  <a:lnTo>
                    <a:pt x="9" y="1"/>
                  </a:lnTo>
                  <a:lnTo>
                    <a:pt x="14" y="1"/>
                  </a:lnTo>
                  <a:lnTo>
                    <a:pt x="18" y="1"/>
                  </a:lnTo>
                  <a:lnTo>
                    <a:pt x="22" y="1"/>
                  </a:lnTo>
                  <a:lnTo>
                    <a:pt x="26" y="1"/>
                  </a:lnTo>
                  <a:lnTo>
                    <a:pt x="31" y="1"/>
                  </a:lnTo>
                  <a:lnTo>
                    <a:pt x="36" y="1"/>
                  </a:lnTo>
                  <a:lnTo>
                    <a:pt x="39" y="0"/>
                  </a:lnTo>
                  <a:lnTo>
                    <a:pt x="44" y="0"/>
                  </a:lnTo>
                  <a:lnTo>
                    <a:pt x="46" y="13"/>
                  </a:lnTo>
                  <a:lnTo>
                    <a:pt x="47" y="28"/>
                  </a:lnTo>
                  <a:lnTo>
                    <a:pt x="47" y="44"/>
                  </a:lnTo>
                  <a:lnTo>
                    <a:pt x="48" y="60"/>
                  </a:lnTo>
                  <a:lnTo>
                    <a:pt x="52" y="75"/>
                  </a:lnTo>
                  <a:lnTo>
                    <a:pt x="57" y="88"/>
                  </a:lnTo>
                  <a:lnTo>
                    <a:pt x="69" y="97"/>
                  </a:lnTo>
                  <a:lnTo>
                    <a:pt x="86" y="102"/>
                  </a:lnTo>
                  <a:lnTo>
                    <a:pt x="93" y="111"/>
                  </a:lnTo>
                  <a:lnTo>
                    <a:pt x="100" y="117"/>
                  </a:lnTo>
                  <a:lnTo>
                    <a:pt x="108" y="119"/>
                  </a:lnTo>
                  <a:lnTo>
                    <a:pt x="119" y="120"/>
                  </a:lnTo>
                  <a:lnTo>
                    <a:pt x="120" y="127"/>
                  </a:lnTo>
                  <a:lnTo>
                    <a:pt x="121" y="135"/>
                  </a:lnTo>
                  <a:lnTo>
                    <a:pt x="121" y="143"/>
                  </a:lnTo>
                  <a:lnTo>
                    <a:pt x="122" y="151"/>
                  </a:lnTo>
                  <a:lnTo>
                    <a:pt x="122" y="170"/>
                  </a:lnTo>
                  <a:lnTo>
                    <a:pt x="122" y="189"/>
                  </a:lnTo>
                  <a:lnTo>
                    <a:pt x="121" y="208"/>
                  </a:lnTo>
                  <a:lnTo>
                    <a:pt x="121" y="227"/>
                  </a:lnTo>
                  <a:lnTo>
                    <a:pt x="115" y="227"/>
                  </a:lnTo>
                  <a:lnTo>
                    <a:pt x="109" y="226"/>
                  </a:lnTo>
                  <a:lnTo>
                    <a:pt x="104" y="225"/>
                  </a:lnTo>
                  <a:lnTo>
                    <a:pt x="98" y="224"/>
                  </a:lnTo>
                  <a:lnTo>
                    <a:pt x="92" y="223"/>
                  </a:lnTo>
                  <a:lnTo>
                    <a:pt x="86" y="221"/>
                  </a:lnTo>
                  <a:lnTo>
                    <a:pt x="81" y="220"/>
                  </a:lnTo>
                  <a:lnTo>
                    <a:pt x="75" y="219"/>
                  </a:lnTo>
                  <a:close/>
                </a:path>
              </a:pathLst>
            </a:custGeom>
            <a:solidFill>
              <a:srgbClr val="006633"/>
            </a:solidFill>
            <a:ln w="9525">
              <a:noFill/>
              <a:round/>
              <a:headEnd/>
              <a:tailEnd/>
            </a:ln>
          </p:spPr>
          <p:txBody>
            <a:bodyPr/>
            <a:lstStyle/>
            <a:p>
              <a:endParaRPr lang="el-GR"/>
            </a:p>
          </p:txBody>
        </p:sp>
        <p:sp>
          <p:nvSpPr>
            <p:cNvPr id="542892" name="Freeform 172"/>
            <p:cNvSpPr>
              <a:spLocks/>
            </p:cNvSpPr>
            <p:nvPr/>
          </p:nvSpPr>
          <p:spPr bwMode="auto">
            <a:xfrm flipH="1">
              <a:off x="1765" y="1965"/>
              <a:ext cx="4" cy="10"/>
            </a:xfrm>
            <a:custGeom>
              <a:avLst/>
              <a:gdLst/>
              <a:ahLst/>
              <a:cxnLst>
                <a:cxn ang="0">
                  <a:pos x="1" y="23"/>
                </a:cxn>
                <a:cxn ang="0">
                  <a:pos x="0" y="16"/>
                </a:cxn>
                <a:cxn ang="0">
                  <a:pos x="0" y="8"/>
                </a:cxn>
                <a:cxn ang="0">
                  <a:pos x="3" y="1"/>
                </a:cxn>
                <a:cxn ang="0">
                  <a:pos x="9" y="0"/>
                </a:cxn>
                <a:cxn ang="0">
                  <a:pos x="11" y="7"/>
                </a:cxn>
                <a:cxn ang="0">
                  <a:pos x="12" y="12"/>
                </a:cxn>
                <a:cxn ang="0">
                  <a:pos x="12" y="18"/>
                </a:cxn>
                <a:cxn ang="0">
                  <a:pos x="11" y="27"/>
                </a:cxn>
                <a:cxn ang="0">
                  <a:pos x="7" y="27"/>
                </a:cxn>
                <a:cxn ang="0">
                  <a:pos x="6" y="27"/>
                </a:cxn>
                <a:cxn ang="0">
                  <a:pos x="4" y="26"/>
                </a:cxn>
                <a:cxn ang="0">
                  <a:pos x="1" y="23"/>
                </a:cxn>
              </a:cxnLst>
              <a:rect l="0" t="0" r="r" b="b"/>
              <a:pathLst>
                <a:path w="12" h="27">
                  <a:moveTo>
                    <a:pt x="1" y="23"/>
                  </a:moveTo>
                  <a:lnTo>
                    <a:pt x="0" y="16"/>
                  </a:lnTo>
                  <a:lnTo>
                    <a:pt x="0" y="8"/>
                  </a:lnTo>
                  <a:lnTo>
                    <a:pt x="3" y="1"/>
                  </a:lnTo>
                  <a:lnTo>
                    <a:pt x="9" y="0"/>
                  </a:lnTo>
                  <a:lnTo>
                    <a:pt x="11" y="7"/>
                  </a:lnTo>
                  <a:lnTo>
                    <a:pt x="12" y="12"/>
                  </a:lnTo>
                  <a:lnTo>
                    <a:pt x="12" y="18"/>
                  </a:lnTo>
                  <a:lnTo>
                    <a:pt x="11" y="27"/>
                  </a:lnTo>
                  <a:lnTo>
                    <a:pt x="7" y="27"/>
                  </a:lnTo>
                  <a:lnTo>
                    <a:pt x="6" y="27"/>
                  </a:lnTo>
                  <a:lnTo>
                    <a:pt x="4" y="26"/>
                  </a:lnTo>
                  <a:lnTo>
                    <a:pt x="1" y="23"/>
                  </a:lnTo>
                  <a:close/>
                </a:path>
              </a:pathLst>
            </a:custGeom>
            <a:solidFill>
              <a:srgbClr val="006633"/>
            </a:solidFill>
            <a:ln w="9525">
              <a:noFill/>
              <a:round/>
              <a:headEnd/>
              <a:tailEnd/>
            </a:ln>
          </p:spPr>
          <p:txBody>
            <a:bodyPr/>
            <a:lstStyle/>
            <a:p>
              <a:endParaRPr lang="el-GR"/>
            </a:p>
          </p:txBody>
        </p:sp>
        <p:sp>
          <p:nvSpPr>
            <p:cNvPr id="542893" name="Freeform 173"/>
            <p:cNvSpPr>
              <a:spLocks/>
            </p:cNvSpPr>
            <p:nvPr/>
          </p:nvSpPr>
          <p:spPr bwMode="auto">
            <a:xfrm flipH="1">
              <a:off x="1600" y="1910"/>
              <a:ext cx="24" cy="60"/>
            </a:xfrm>
            <a:custGeom>
              <a:avLst/>
              <a:gdLst/>
              <a:ahLst/>
              <a:cxnLst>
                <a:cxn ang="0">
                  <a:pos x="6" y="157"/>
                </a:cxn>
                <a:cxn ang="0">
                  <a:pos x="2" y="121"/>
                </a:cxn>
                <a:cxn ang="0">
                  <a:pos x="0" y="82"/>
                </a:cxn>
                <a:cxn ang="0">
                  <a:pos x="0" y="43"/>
                </a:cxn>
                <a:cxn ang="0">
                  <a:pos x="3" y="8"/>
                </a:cxn>
                <a:cxn ang="0">
                  <a:pos x="11" y="6"/>
                </a:cxn>
                <a:cxn ang="0">
                  <a:pos x="19" y="2"/>
                </a:cxn>
                <a:cxn ang="0">
                  <a:pos x="26" y="1"/>
                </a:cxn>
                <a:cxn ang="0">
                  <a:pos x="33" y="0"/>
                </a:cxn>
                <a:cxn ang="0">
                  <a:pos x="39" y="1"/>
                </a:cxn>
                <a:cxn ang="0">
                  <a:pos x="45" y="2"/>
                </a:cxn>
                <a:cxn ang="0">
                  <a:pos x="51" y="6"/>
                </a:cxn>
                <a:cxn ang="0">
                  <a:pos x="58" y="12"/>
                </a:cxn>
                <a:cxn ang="0">
                  <a:pos x="57" y="40"/>
                </a:cxn>
                <a:cxn ang="0">
                  <a:pos x="56" y="88"/>
                </a:cxn>
                <a:cxn ang="0">
                  <a:pos x="54" y="133"/>
                </a:cxn>
                <a:cxn ang="0">
                  <a:pos x="51" y="151"/>
                </a:cxn>
                <a:cxn ang="0">
                  <a:pos x="46" y="155"/>
                </a:cxn>
                <a:cxn ang="0">
                  <a:pos x="40" y="157"/>
                </a:cxn>
                <a:cxn ang="0">
                  <a:pos x="34" y="160"/>
                </a:cxn>
                <a:cxn ang="0">
                  <a:pos x="27" y="163"/>
                </a:cxn>
                <a:cxn ang="0">
                  <a:pos x="21" y="164"/>
                </a:cxn>
                <a:cxn ang="0">
                  <a:pos x="16" y="164"/>
                </a:cxn>
                <a:cxn ang="0">
                  <a:pos x="11" y="161"/>
                </a:cxn>
                <a:cxn ang="0">
                  <a:pos x="6" y="157"/>
                </a:cxn>
              </a:cxnLst>
              <a:rect l="0" t="0" r="r" b="b"/>
              <a:pathLst>
                <a:path w="58" h="164">
                  <a:moveTo>
                    <a:pt x="6" y="157"/>
                  </a:moveTo>
                  <a:lnTo>
                    <a:pt x="2" y="121"/>
                  </a:lnTo>
                  <a:lnTo>
                    <a:pt x="0" y="82"/>
                  </a:lnTo>
                  <a:lnTo>
                    <a:pt x="0" y="43"/>
                  </a:lnTo>
                  <a:lnTo>
                    <a:pt x="3" y="8"/>
                  </a:lnTo>
                  <a:lnTo>
                    <a:pt x="11" y="6"/>
                  </a:lnTo>
                  <a:lnTo>
                    <a:pt x="19" y="2"/>
                  </a:lnTo>
                  <a:lnTo>
                    <a:pt x="26" y="1"/>
                  </a:lnTo>
                  <a:lnTo>
                    <a:pt x="33" y="0"/>
                  </a:lnTo>
                  <a:lnTo>
                    <a:pt x="39" y="1"/>
                  </a:lnTo>
                  <a:lnTo>
                    <a:pt x="45" y="2"/>
                  </a:lnTo>
                  <a:lnTo>
                    <a:pt x="51" y="6"/>
                  </a:lnTo>
                  <a:lnTo>
                    <a:pt x="58" y="12"/>
                  </a:lnTo>
                  <a:lnTo>
                    <a:pt x="57" y="40"/>
                  </a:lnTo>
                  <a:lnTo>
                    <a:pt x="56" y="88"/>
                  </a:lnTo>
                  <a:lnTo>
                    <a:pt x="54" y="133"/>
                  </a:lnTo>
                  <a:lnTo>
                    <a:pt x="51" y="151"/>
                  </a:lnTo>
                  <a:lnTo>
                    <a:pt x="46" y="155"/>
                  </a:lnTo>
                  <a:lnTo>
                    <a:pt x="40" y="157"/>
                  </a:lnTo>
                  <a:lnTo>
                    <a:pt x="34" y="160"/>
                  </a:lnTo>
                  <a:lnTo>
                    <a:pt x="27" y="163"/>
                  </a:lnTo>
                  <a:lnTo>
                    <a:pt x="21" y="164"/>
                  </a:lnTo>
                  <a:lnTo>
                    <a:pt x="16" y="164"/>
                  </a:lnTo>
                  <a:lnTo>
                    <a:pt x="11" y="161"/>
                  </a:lnTo>
                  <a:lnTo>
                    <a:pt x="6" y="157"/>
                  </a:lnTo>
                  <a:close/>
                </a:path>
              </a:pathLst>
            </a:custGeom>
            <a:solidFill>
              <a:srgbClr val="000000"/>
            </a:solidFill>
            <a:ln w="9525">
              <a:noFill/>
              <a:round/>
              <a:headEnd/>
              <a:tailEnd/>
            </a:ln>
          </p:spPr>
          <p:txBody>
            <a:bodyPr/>
            <a:lstStyle/>
            <a:p>
              <a:endParaRPr lang="el-GR"/>
            </a:p>
          </p:txBody>
        </p:sp>
        <p:sp>
          <p:nvSpPr>
            <p:cNvPr id="542894" name="Freeform 174"/>
            <p:cNvSpPr>
              <a:spLocks/>
            </p:cNvSpPr>
            <p:nvPr/>
          </p:nvSpPr>
          <p:spPr bwMode="auto">
            <a:xfrm flipH="1">
              <a:off x="1800" y="1920"/>
              <a:ext cx="21" cy="48"/>
            </a:xfrm>
            <a:custGeom>
              <a:avLst/>
              <a:gdLst/>
              <a:ahLst/>
              <a:cxnLst>
                <a:cxn ang="0">
                  <a:pos x="25" y="113"/>
                </a:cxn>
                <a:cxn ang="0">
                  <a:pos x="11" y="86"/>
                </a:cxn>
                <a:cxn ang="0">
                  <a:pos x="4" y="59"/>
                </a:cxn>
                <a:cxn ang="0">
                  <a:pos x="1" y="30"/>
                </a:cxn>
                <a:cxn ang="0">
                  <a:pos x="0" y="0"/>
                </a:cxn>
                <a:cxn ang="0">
                  <a:pos x="8" y="3"/>
                </a:cxn>
                <a:cxn ang="0">
                  <a:pos x="17" y="11"/>
                </a:cxn>
                <a:cxn ang="0">
                  <a:pos x="26" y="21"/>
                </a:cxn>
                <a:cxn ang="0">
                  <a:pos x="33" y="29"/>
                </a:cxn>
                <a:cxn ang="0">
                  <a:pos x="39" y="62"/>
                </a:cxn>
                <a:cxn ang="0">
                  <a:pos x="42" y="84"/>
                </a:cxn>
                <a:cxn ang="0">
                  <a:pos x="45" y="104"/>
                </a:cxn>
                <a:cxn ang="0">
                  <a:pos x="48" y="130"/>
                </a:cxn>
                <a:cxn ang="0">
                  <a:pos x="44" y="129"/>
                </a:cxn>
                <a:cxn ang="0">
                  <a:pos x="37" y="123"/>
                </a:cxn>
                <a:cxn ang="0">
                  <a:pos x="30" y="116"/>
                </a:cxn>
                <a:cxn ang="0">
                  <a:pos x="25" y="113"/>
                </a:cxn>
              </a:cxnLst>
              <a:rect l="0" t="0" r="r" b="b"/>
              <a:pathLst>
                <a:path w="48" h="130">
                  <a:moveTo>
                    <a:pt x="25" y="113"/>
                  </a:moveTo>
                  <a:lnTo>
                    <a:pt x="11" y="86"/>
                  </a:lnTo>
                  <a:lnTo>
                    <a:pt x="4" y="59"/>
                  </a:lnTo>
                  <a:lnTo>
                    <a:pt x="1" y="30"/>
                  </a:lnTo>
                  <a:lnTo>
                    <a:pt x="0" y="0"/>
                  </a:lnTo>
                  <a:lnTo>
                    <a:pt x="8" y="3"/>
                  </a:lnTo>
                  <a:lnTo>
                    <a:pt x="17" y="11"/>
                  </a:lnTo>
                  <a:lnTo>
                    <a:pt x="26" y="21"/>
                  </a:lnTo>
                  <a:lnTo>
                    <a:pt x="33" y="29"/>
                  </a:lnTo>
                  <a:lnTo>
                    <a:pt x="39" y="62"/>
                  </a:lnTo>
                  <a:lnTo>
                    <a:pt x="42" y="84"/>
                  </a:lnTo>
                  <a:lnTo>
                    <a:pt x="45" y="104"/>
                  </a:lnTo>
                  <a:lnTo>
                    <a:pt x="48" y="130"/>
                  </a:lnTo>
                  <a:lnTo>
                    <a:pt x="44" y="129"/>
                  </a:lnTo>
                  <a:lnTo>
                    <a:pt x="37" y="123"/>
                  </a:lnTo>
                  <a:lnTo>
                    <a:pt x="30" y="116"/>
                  </a:lnTo>
                  <a:lnTo>
                    <a:pt x="25" y="113"/>
                  </a:lnTo>
                  <a:close/>
                </a:path>
              </a:pathLst>
            </a:custGeom>
            <a:solidFill>
              <a:srgbClr val="00FFFF"/>
            </a:solidFill>
            <a:ln w="9525">
              <a:noFill/>
              <a:round/>
              <a:headEnd/>
              <a:tailEnd/>
            </a:ln>
          </p:spPr>
          <p:txBody>
            <a:bodyPr/>
            <a:lstStyle/>
            <a:p>
              <a:endParaRPr lang="el-GR"/>
            </a:p>
          </p:txBody>
        </p:sp>
        <p:sp>
          <p:nvSpPr>
            <p:cNvPr id="542895" name="Freeform 175"/>
            <p:cNvSpPr>
              <a:spLocks/>
            </p:cNvSpPr>
            <p:nvPr/>
          </p:nvSpPr>
          <p:spPr bwMode="auto">
            <a:xfrm flipH="1">
              <a:off x="1721" y="1897"/>
              <a:ext cx="41" cy="68"/>
            </a:xfrm>
            <a:custGeom>
              <a:avLst/>
              <a:gdLst/>
              <a:ahLst/>
              <a:cxnLst>
                <a:cxn ang="0">
                  <a:pos x="3" y="144"/>
                </a:cxn>
                <a:cxn ang="0">
                  <a:pos x="0" y="124"/>
                </a:cxn>
                <a:cxn ang="0">
                  <a:pos x="2" y="103"/>
                </a:cxn>
                <a:cxn ang="0">
                  <a:pos x="2" y="83"/>
                </a:cxn>
                <a:cxn ang="0">
                  <a:pos x="3" y="61"/>
                </a:cxn>
                <a:cxn ang="0">
                  <a:pos x="16" y="47"/>
                </a:cxn>
                <a:cxn ang="0">
                  <a:pos x="22" y="36"/>
                </a:cxn>
                <a:cxn ang="0">
                  <a:pos x="23" y="21"/>
                </a:cxn>
                <a:cxn ang="0">
                  <a:pos x="22" y="0"/>
                </a:cxn>
                <a:cxn ang="0">
                  <a:pos x="36" y="1"/>
                </a:cxn>
                <a:cxn ang="0">
                  <a:pos x="44" y="3"/>
                </a:cxn>
                <a:cxn ang="0">
                  <a:pos x="49" y="3"/>
                </a:cxn>
                <a:cxn ang="0">
                  <a:pos x="52" y="4"/>
                </a:cxn>
                <a:cxn ang="0">
                  <a:pos x="57" y="13"/>
                </a:cxn>
                <a:cxn ang="0">
                  <a:pos x="60" y="21"/>
                </a:cxn>
                <a:cxn ang="0">
                  <a:pos x="65" y="28"/>
                </a:cxn>
                <a:cxn ang="0">
                  <a:pos x="71" y="34"/>
                </a:cxn>
                <a:cxn ang="0">
                  <a:pos x="76" y="38"/>
                </a:cxn>
                <a:cxn ang="0">
                  <a:pos x="83" y="43"/>
                </a:cxn>
                <a:cxn ang="0">
                  <a:pos x="91" y="47"/>
                </a:cxn>
                <a:cxn ang="0">
                  <a:pos x="102" y="52"/>
                </a:cxn>
                <a:cxn ang="0">
                  <a:pos x="98" y="87"/>
                </a:cxn>
                <a:cxn ang="0">
                  <a:pos x="96" y="120"/>
                </a:cxn>
                <a:cxn ang="0">
                  <a:pos x="95" y="154"/>
                </a:cxn>
                <a:cxn ang="0">
                  <a:pos x="95" y="188"/>
                </a:cxn>
                <a:cxn ang="0">
                  <a:pos x="86" y="187"/>
                </a:cxn>
                <a:cxn ang="0">
                  <a:pos x="74" y="183"/>
                </a:cxn>
                <a:cxn ang="0">
                  <a:pos x="61" y="178"/>
                </a:cxn>
                <a:cxn ang="0">
                  <a:pos x="48" y="171"/>
                </a:cxn>
                <a:cxn ang="0">
                  <a:pos x="34" y="164"/>
                </a:cxn>
                <a:cxn ang="0">
                  <a:pos x="21" y="157"/>
                </a:cxn>
                <a:cxn ang="0">
                  <a:pos x="11" y="150"/>
                </a:cxn>
                <a:cxn ang="0">
                  <a:pos x="3" y="144"/>
                </a:cxn>
              </a:cxnLst>
              <a:rect l="0" t="0" r="r" b="b"/>
              <a:pathLst>
                <a:path w="102" h="188">
                  <a:moveTo>
                    <a:pt x="3" y="144"/>
                  </a:moveTo>
                  <a:lnTo>
                    <a:pt x="0" y="124"/>
                  </a:lnTo>
                  <a:lnTo>
                    <a:pt x="2" y="103"/>
                  </a:lnTo>
                  <a:lnTo>
                    <a:pt x="2" y="83"/>
                  </a:lnTo>
                  <a:lnTo>
                    <a:pt x="3" y="61"/>
                  </a:lnTo>
                  <a:lnTo>
                    <a:pt x="16" y="47"/>
                  </a:lnTo>
                  <a:lnTo>
                    <a:pt x="22" y="36"/>
                  </a:lnTo>
                  <a:lnTo>
                    <a:pt x="23" y="21"/>
                  </a:lnTo>
                  <a:lnTo>
                    <a:pt x="22" y="0"/>
                  </a:lnTo>
                  <a:lnTo>
                    <a:pt x="36" y="1"/>
                  </a:lnTo>
                  <a:lnTo>
                    <a:pt x="44" y="3"/>
                  </a:lnTo>
                  <a:lnTo>
                    <a:pt x="49" y="3"/>
                  </a:lnTo>
                  <a:lnTo>
                    <a:pt x="52" y="4"/>
                  </a:lnTo>
                  <a:lnTo>
                    <a:pt x="57" y="13"/>
                  </a:lnTo>
                  <a:lnTo>
                    <a:pt x="60" y="21"/>
                  </a:lnTo>
                  <a:lnTo>
                    <a:pt x="65" y="28"/>
                  </a:lnTo>
                  <a:lnTo>
                    <a:pt x="71" y="34"/>
                  </a:lnTo>
                  <a:lnTo>
                    <a:pt x="76" y="38"/>
                  </a:lnTo>
                  <a:lnTo>
                    <a:pt x="83" y="43"/>
                  </a:lnTo>
                  <a:lnTo>
                    <a:pt x="91" y="47"/>
                  </a:lnTo>
                  <a:lnTo>
                    <a:pt x="102" y="52"/>
                  </a:lnTo>
                  <a:lnTo>
                    <a:pt x="98" y="87"/>
                  </a:lnTo>
                  <a:lnTo>
                    <a:pt x="96" y="120"/>
                  </a:lnTo>
                  <a:lnTo>
                    <a:pt x="95" y="154"/>
                  </a:lnTo>
                  <a:lnTo>
                    <a:pt x="95" y="188"/>
                  </a:lnTo>
                  <a:lnTo>
                    <a:pt x="86" y="187"/>
                  </a:lnTo>
                  <a:lnTo>
                    <a:pt x="74" y="183"/>
                  </a:lnTo>
                  <a:lnTo>
                    <a:pt x="61" y="178"/>
                  </a:lnTo>
                  <a:lnTo>
                    <a:pt x="48" y="171"/>
                  </a:lnTo>
                  <a:lnTo>
                    <a:pt x="34" y="164"/>
                  </a:lnTo>
                  <a:lnTo>
                    <a:pt x="21" y="157"/>
                  </a:lnTo>
                  <a:lnTo>
                    <a:pt x="11" y="150"/>
                  </a:lnTo>
                  <a:lnTo>
                    <a:pt x="3" y="144"/>
                  </a:lnTo>
                  <a:close/>
                </a:path>
              </a:pathLst>
            </a:custGeom>
            <a:solidFill>
              <a:srgbClr val="006633"/>
            </a:solidFill>
            <a:ln w="9525">
              <a:noFill/>
              <a:round/>
              <a:headEnd/>
              <a:tailEnd/>
            </a:ln>
          </p:spPr>
          <p:txBody>
            <a:bodyPr/>
            <a:lstStyle/>
            <a:p>
              <a:endParaRPr lang="el-GR"/>
            </a:p>
          </p:txBody>
        </p:sp>
        <p:sp>
          <p:nvSpPr>
            <p:cNvPr id="542896" name="Freeform 176"/>
            <p:cNvSpPr>
              <a:spLocks/>
            </p:cNvSpPr>
            <p:nvPr/>
          </p:nvSpPr>
          <p:spPr bwMode="auto">
            <a:xfrm flipH="1">
              <a:off x="1767" y="1948"/>
              <a:ext cx="13" cy="9"/>
            </a:xfrm>
            <a:custGeom>
              <a:avLst/>
              <a:gdLst/>
              <a:ahLst/>
              <a:cxnLst>
                <a:cxn ang="0">
                  <a:pos x="1" y="6"/>
                </a:cxn>
                <a:cxn ang="0">
                  <a:pos x="1" y="5"/>
                </a:cxn>
                <a:cxn ang="0">
                  <a:pos x="1" y="3"/>
                </a:cxn>
                <a:cxn ang="0">
                  <a:pos x="1" y="1"/>
                </a:cxn>
                <a:cxn ang="0">
                  <a:pos x="0" y="0"/>
                </a:cxn>
                <a:cxn ang="0">
                  <a:pos x="8" y="3"/>
                </a:cxn>
                <a:cxn ang="0">
                  <a:pos x="16" y="6"/>
                </a:cxn>
                <a:cxn ang="0">
                  <a:pos x="23" y="9"/>
                </a:cxn>
                <a:cxn ang="0">
                  <a:pos x="31" y="12"/>
                </a:cxn>
                <a:cxn ang="0">
                  <a:pos x="32" y="15"/>
                </a:cxn>
                <a:cxn ang="0">
                  <a:pos x="32" y="17"/>
                </a:cxn>
                <a:cxn ang="0">
                  <a:pos x="32" y="21"/>
                </a:cxn>
                <a:cxn ang="0">
                  <a:pos x="32" y="24"/>
                </a:cxn>
                <a:cxn ang="0">
                  <a:pos x="27" y="22"/>
                </a:cxn>
                <a:cxn ang="0">
                  <a:pos x="19" y="16"/>
                </a:cxn>
                <a:cxn ang="0">
                  <a:pos x="9" y="9"/>
                </a:cxn>
                <a:cxn ang="0">
                  <a:pos x="1" y="6"/>
                </a:cxn>
              </a:cxnLst>
              <a:rect l="0" t="0" r="r" b="b"/>
              <a:pathLst>
                <a:path w="32" h="24">
                  <a:moveTo>
                    <a:pt x="1" y="6"/>
                  </a:moveTo>
                  <a:lnTo>
                    <a:pt x="1" y="5"/>
                  </a:lnTo>
                  <a:lnTo>
                    <a:pt x="1" y="3"/>
                  </a:lnTo>
                  <a:lnTo>
                    <a:pt x="1" y="1"/>
                  </a:lnTo>
                  <a:lnTo>
                    <a:pt x="0" y="0"/>
                  </a:lnTo>
                  <a:lnTo>
                    <a:pt x="8" y="3"/>
                  </a:lnTo>
                  <a:lnTo>
                    <a:pt x="16" y="6"/>
                  </a:lnTo>
                  <a:lnTo>
                    <a:pt x="23" y="9"/>
                  </a:lnTo>
                  <a:lnTo>
                    <a:pt x="31" y="12"/>
                  </a:lnTo>
                  <a:lnTo>
                    <a:pt x="32" y="15"/>
                  </a:lnTo>
                  <a:lnTo>
                    <a:pt x="32" y="17"/>
                  </a:lnTo>
                  <a:lnTo>
                    <a:pt x="32" y="21"/>
                  </a:lnTo>
                  <a:lnTo>
                    <a:pt x="32" y="24"/>
                  </a:lnTo>
                  <a:lnTo>
                    <a:pt x="27" y="22"/>
                  </a:lnTo>
                  <a:lnTo>
                    <a:pt x="19" y="16"/>
                  </a:lnTo>
                  <a:lnTo>
                    <a:pt x="9" y="9"/>
                  </a:lnTo>
                  <a:lnTo>
                    <a:pt x="1" y="6"/>
                  </a:lnTo>
                  <a:close/>
                </a:path>
              </a:pathLst>
            </a:custGeom>
            <a:solidFill>
              <a:srgbClr val="006633"/>
            </a:solidFill>
            <a:ln w="9525">
              <a:noFill/>
              <a:round/>
              <a:headEnd/>
              <a:tailEnd/>
            </a:ln>
          </p:spPr>
          <p:txBody>
            <a:bodyPr/>
            <a:lstStyle/>
            <a:p>
              <a:endParaRPr lang="el-GR"/>
            </a:p>
          </p:txBody>
        </p:sp>
        <p:sp>
          <p:nvSpPr>
            <p:cNvPr id="542897" name="Freeform 177"/>
            <p:cNvSpPr>
              <a:spLocks/>
            </p:cNvSpPr>
            <p:nvPr/>
          </p:nvSpPr>
          <p:spPr bwMode="auto">
            <a:xfrm flipH="1">
              <a:off x="1768" y="1893"/>
              <a:ext cx="27" cy="53"/>
            </a:xfrm>
            <a:custGeom>
              <a:avLst/>
              <a:gdLst/>
              <a:ahLst/>
              <a:cxnLst>
                <a:cxn ang="0">
                  <a:pos x="31" y="112"/>
                </a:cxn>
                <a:cxn ang="0">
                  <a:pos x="27" y="101"/>
                </a:cxn>
                <a:cxn ang="0">
                  <a:pos x="23" y="95"/>
                </a:cxn>
                <a:cxn ang="0">
                  <a:pos x="17" y="88"/>
                </a:cxn>
                <a:cxn ang="0">
                  <a:pos x="10" y="78"/>
                </a:cxn>
                <a:cxn ang="0">
                  <a:pos x="6" y="60"/>
                </a:cxn>
                <a:cxn ang="0">
                  <a:pos x="3" y="40"/>
                </a:cxn>
                <a:cxn ang="0">
                  <a:pos x="2" y="20"/>
                </a:cxn>
                <a:cxn ang="0">
                  <a:pos x="0" y="0"/>
                </a:cxn>
                <a:cxn ang="0">
                  <a:pos x="6" y="0"/>
                </a:cxn>
                <a:cxn ang="0">
                  <a:pos x="13" y="2"/>
                </a:cxn>
                <a:cxn ang="0">
                  <a:pos x="19" y="3"/>
                </a:cxn>
                <a:cxn ang="0">
                  <a:pos x="25" y="5"/>
                </a:cxn>
                <a:cxn ang="0">
                  <a:pos x="33" y="25"/>
                </a:cxn>
                <a:cxn ang="0">
                  <a:pos x="40" y="39"/>
                </a:cxn>
                <a:cxn ang="0">
                  <a:pos x="48" y="53"/>
                </a:cxn>
                <a:cxn ang="0">
                  <a:pos x="59" y="68"/>
                </a:cxn>
                <a:cxn ang="0">
                  <a:pos x="61" y="89"/>
                </a:cxn>
                <a:cxn ang="0">
                  <a:pos x="63" y="108"/>
                </a:cxn>
                <a:cxn ang="0">
                  <a:pos x="66" y="126"/>
                </a:cxn>
                <a:cxn ang="0">
                  <a:pos x="66" y="138"/>
                </a:cxn>
                <a:cxn ang="0">
                  <a:pos x="62" y="145"/>
                </a:cxn>
                <a:cxn ang="0">
                  <a:pos x="56" y="145"/>
                </a:cxn>
                <a:cxn ang="0">
                  <a:pos x="46" y="134"/>
                </a:cxn>
                <a:cxn ang="0">
                  <a:pos x="31" y="112"/>
                </a:cxn>
              </a:cxnLst>
              <a:rect l="0" t="0" r="r" b="b"/>
              <a:pathLst>
                <a:path w="66" h="145">
                  <a:moveTo>
                    <a:pt x="31" y="112"/>
                  </a:moveTo>
                  <a:lnTo>
                    <a:pt x="27" y="101"/>
                  </a:lnTo>
                  <a:lnTo>
                    <a:pt x="23" y="95"/>
                  </a:lnTo>
                  <a:lnTo>
                    <a:pt x="17" y="88"/>
                  </a:lnTo>
                  <a:lnTo>
                    <a:pt x="10" y="78"/>
                  </a:lnTo>
                  <a:lnTo>
                    <a:pt x="6" y="60"/>
                  </a:lnTo>
                  <a:lnTo>
                    <a:pt x="3" y="40"/>
                  </a:lnTo>
                  <a:lnTo>
                    <a:pt x="2" y="20"/>
                  </a:lnTo>
                  <a:lnTo>
                    <a:pt x="0" y="0"/>
                  </a:lnTo>
                  <a:lnTo>
                    <a:pt x="6" y="0"/>
                  </a:lnTo>
                  <a:lnTo>
                    <a:pt x="13" y="2"/>
                  </a:lnTo>
                  <a:lnTo>
                    <a:pt x="19" y="3"/>
                  </a:lnTo>
                  <a:lnTo>
                    <a:pt x="25" y="5"/>
                  </a:lnTo>
                  <a:lnTo>
                    <a:pt x="33" y="25"/>
                  </a:lnTo>
                  <a:lnTo>
                    <a:pt x="40" y="39"/>
                  </a:lnTo>
                  <a:lnTo>
                    <a:pt x="48" y="53"/>
                  </a:lnTo>
                  <a:lnTo>
                    <a:pt x="59" y="68"/>
                  </a:lnTo>
                  <a:lnTo>
                    <a:pt x="61" y="89"/>
                  </a:lnTo>
                  <a:lnTo>
                    <a:pt x="63" y="108"/>
                  </a:lnTo>
                  <a:lnTo>
                    <a:pt x="66" y="126"/>
                  </a:lnTo>
                  <a:lnTo>
                    <a:pt x="66" y="138"/>
                  </a:lnTo>
                  <a:lnTo>
                    <a:pt x="62" y="145"/>
                  </a:lnTo>
                  <a:lnTo>
                    <a:pt x="56" y="145"/>
                  </a:lnTo>
                  <a:lnTo>
                    <a:pt x="46" y="134"/>
                  </a:lnTo>
                  <a:lnTo>
                    <a:pt x="31" y="112"/>
                  </a:lnTo>
                  <a:close/>
                </a:path>
              </a:pathLst>
            </a:custGeom>
            <a:solidFill>
              <a:srgbClr val="006633"/>
            </a:solidFill>
            <a:ln w="9525">
              <a:noFill/>
              <a:round/>
              <a:headEnd/>
              <a:tailEnd/>
            </a:ln>
          </p:spPr>
          <p:txBody>
            <a:bodyPr/>
            <a:lstStyle/>
            <a:p>
              <a:endParaRPr lang="el-GR"/>
            </a:p>
          </p:txBody>
        </p:sp>
        <p:sp>
          <p:nvSpPr>
            <p:cNvPr id="542898" name="Freeform 178"/>
            <p:cNvSpPr>
              <a:spLocks/>
            </p:cNvSpPr>
            <p:nvPr/>
          </p:nvSpPr>
          <p:spPr bwMode="auto">
            <a:xfrm flipH="1">
              <a:off x="1668" y="1897"/>
              <a:ext cx="23" cy="42"/>
            </a:xfrm>
            <a:custGeom>
              <a:avLst/>
              <a:gdLst/>
              <a:ahLst/>
              <a:cxnLst>
                <a:cxn ang="0">
                  <a:pos x="5" y="85"/>
                </a:cxn>
                <a:cxn ang="0">
                  <a:pos x="5" y="80"/>
                </a:cxn>
                <a:cxn ang="0">
                  <a:pos x="5" y="75"/>
                </a:cxn>
                <a:cxn ang="0">
                  <a:pos x="5" y="72"/>
                </a:cxn>
                <a:cxn ang="0">
                  <a:pos x="5" y="67"/>
                </a:cxn>
                <a:cxn ang="0">
                  <a:pos x="1" y="55"/>
                </a:cxn>
                <a:cxn ang="0">
                  <a:pos x="0" y="37"/>
                </a:cxn>
                <a:cxn ang="0">
                  <a:pos x="0" y="20"/>
                </a:cxn>
                <a:cxn ang="0">
                  <a:pos x="1" y="5"/>
                </a:cxn>
                <a:cxn ang="0">
                  <a:pos x="8" y="5"/>
                </a:cxn>
                <a:cxn ang="0">
                  <a:pos x="15" y="4"/>
                </a:cxn>
                <a:cxn ang="0">
                  <a:pos x="22" y="4"/>
                </a:cxn>
                <a:cxn ang="0">
                  <a:pos x="29" y="3"/>
                </a:cxn>
                <a:cxn ang="0">
                  <a:pos x="36" y="3"/>
                </a:cxn>
                <a:cxn ang="0">
                  <a:pos x="43" y="2"/>
                </a:cxn>
                <a:cxn ang="0">
                  <a:pos x="50" y="2"/>
                </a:cxn>
                <a:cxn ang="0">
                  <a:pos x="57" y="0"/>
                </a:cxn>
                <a:cxn ang="0">
                  <a:pos x="56" y="37"/>
                </a:cxn>
                <a:cxn ang="0">
                  <a:pos x="54" y="61"/>
                </a:cxn>
                <a:cxn ang="0">
                  <a:pos x="54" y="85"/>
                </a:cxn>
                <a:cxn ang="0">
                  <a:pos x="56" y="117"/>
                </a:cxn>
                <a:cxn ang="0">
                  <a:pos x="53" y="117"/>
                </a:cxn>
                <a:cxn ang="0">
                  <a:pos x="49" y="114"/>
                </a:cxn>
                <a:cxn ang="0">
                  <a:pos x="42" y="110"/>
                </a:cxn>
                <a:cxn ang="0">
                  <a:pos x="34" y="104"/>
                </a:cxn>
                <a:cxn ang="0">
                  <a:pos x="24" y="98"/>
                </a:cxn>
                <a:cxn ang="0">
                  <a:pos x="16" y="93"/>
                </a:cxn>
                <a:cxn ang="0">
                  <a:pos x="9" y="88"/>
                </a:cxn>
                <a:cxn ang="0">
                  <a:pos x="5" y="85"/>
                </a:cxn>
              </a:cxnLst>
              <a:rect l="0" t="0" r="r" b="b"/>
              <a:pathLst>
                <a:path w="57" h="117">
                  <a:moveTo>
                    <a:pt x="5" y="85"/>
                  </a:moveTo>
                  <a:lnTo>
                    <a:pt x="5" y="80"/>
                  </a:lnTo>
                  <a:lnTo>
                    <a:pt x="5" y="75"/>
                  </a:lnTo>
                  <a:lnTo>
                    <a:pt x="5" y="72"/>
                  </a:lnTo>
                  <a:lnTo>
                    <a:pt x="5" y="67"/>
                  </a:lnTo>
                  <a:lnTo>
                    <a:pt x="1" y="55"/>
                  </a:lnTo>
                  <a:lnTo>
                    <a:pt x="0" y="37"/>
                  </a:lnTo>
                  <a:lnTo>
                    <a:pt x="0" y="20"/>
                  </a:lnTo>
                  <a:lnTo>
                    <a:pt x="1" y="5"/>
                  </a:lnTo>
                  <a:lnTo>
                    <a:pt x="8" y="5"/>
                  </a:lnTo>
                  <a:lnTo>
                    <a:pt x="15" y="4"/>
                  </a:lnTo>
                  <a:lnTo>
                    <a:pt x="22" y="4"/>
                  </a:lnTo>
                  <a:lnTo>
                    <a:pt x="29" y="3"/>
                  </a:lnTo>
                  <a:lnTo>
                    <a:pt x="36" y="3"/>
                  </a:lnTo>
                  <a:lnTo>
                    <a:pt x="43" y="2"/>
                  </a:lnTo>
                  <a:lnTo>
                    <a:pt x="50" y="2"/>
                  </a:lnTo>
                  <a:lnTo>
                    <a:pt x="57" y="0"/>
                  </a:lnTo>
                  <a:lnTo>
                    <a:pt x="56" y="37"/>
                  </a:lnTo>
                  <a:lnTo>
                    <a:pt x="54" y="61"/>
                  </a:lnTo>
                  <a:lnTo>
                    <a:pt x="54" y="85"/>
                  </a:lnTo>
                  <a:lnTo>
                    <a:pt x="56" y="117"/>
                  </a:lnTo>
                  <a:lnTo>
                    <a:pt x="53" y="117"/>
                  </a:lnTo>
                  <a:lnTo>
                    <a:pt x="49" y="114"/>
                  </a:lnTo>
                  <a:lnTo>
                    <a:pt x="42" y="110"/>
                  </a:lnTo>
                  <a:lnTo>
                    <a:pt x="34" y="104"/>
                  </a:lnTo>
                  <a:lnTo>
                    <a:pt x="24" y="98"/>
                  </a:lnTo>
                  <a:lnTo>
                    <a:pt x="16" y="93"/>
                  </a:lnTo>
                  <a:lnTo>
                    <a:pt x="9" y="88"/>
                  </a:lnTo>
                  <a:lnTo>
                    <a:pt x="5" y="85"/>
                  </a:lnTo>
                  <a:close/>
                </a:path>
              </a:pathLst>
            </a:custGeom>
            <a:solidFill>
              <a:srgbClr val="00FFFF"/>
            </a:solidFill>
            <a:ln w="9525">
              <a:noFill/>
              <a:round/>
              <a:headEnd/>
              <a:tailEnd/>
            </a:ln>
          </p:spPr>
          <p:txBody>
            <a:bodyPr/>
            <a:lstStyle/>
            <a:p>
              <a:endParaRPr lang="el-GR"/>
            </a:p>
          </p:txBody>
        </p:sp>
        <p:sp>
          <p:nvSpPr>
            <p:cNvPr id="542899" name="Freeform 179"/>
            <p:cNvSpPr>
              <a:spLocks/>
            </p:cNvSpPr>
            <p:nvPr/>
          </p:nvSpPr>
          <p:spPr bwMode="auto">
            <a:xfrm flipH="1">
              <a:off x="1784" y="1894"/>
              <a:ext cx="20" cy="44"/>
            </a:xfrm>
            <a:custGeom>
              <a:avLst/>
              <a:gdLst/>
              <a:ahLst/>
              <a:cxnLst>
                <a:cxn ang="0">
                  <a:pos x="6" y="93"/>
                </a:cxn>
                <a:cxn ang="0">
                  <a:pos x="5" y="78"/>
                </a:cxn>
                <a:cxn ang="0">
                  <a:pos x="4" y="63"/>
                </a:cxn>
                <a:cxn ang="0">
                  <a:pos x="1" y="48"/>
                </a:cxn>
                <a:cxn ang="0">
                  <a:pos x="0" y="33"/>
                </a:cxn>
                <a:cxn ang="0">
                  <a:pos x="0" y="25"/>
                </a:cxn>
                <a:cxn ang="0">
                  <a:pos x="0" y="17"/>
                </a:cxn>
                <a:cxn ang="0">
                  <a:pos x="0" y="9"/>
                </a:cxn>
                <a:cxn ang="0">
                  <a:pos x="1" y="0"/>
                </a:cxn>
                <a:cxn ang="0">
                  <a:pos x="2" y="0"/>
                </a:cxn>
                <a:cxn ang="0">
                  <a:pos x="4" y="0"/>
                </a:cxn>
                <a:cxn ang="0">
                  <a:pos x="5" y="0"/>
                </a:cxn>
                <a:cxn ang="0">
                  <a:pos x="6" y="2"/>
                </a:cxn>
                <a:cxn ang="0">
                  <a:pos x="8" y="24"/>
                </a:cxn>
                <a:cxn ang="0">
                  <a:pos x="13" y="49"/>
                </a:cxn>
                <a:cxn ang="0">
                  <a:pos x="22" y="77"/>
                </a:cxn>
                <a:cxn ang="0">
                  <a:pos x="34" y="101"/>
                </a:cxn>
                <a:cxn ang="0">
                  <a:pos x="37" y="102"/>
                </a:cxn>
                <a:cxn ang="0">
                  <a:pos x="39" y="104"/>
                </a:cxn>
                <a:cxn ang="0">
                  <a:pos x="43" y="105"/>
                </a:cxn>
                <a:cxn ang="0">
                  <a:pos x="45" y="108"/>
                </a:cxn>
                <a:cxn ang="0">
                  <a:pos x="46" y="112"/>
                </a:cxn>
                <a:cxn ang="0">
                  <a:pos x="48" y="116"/>
                </a:cxn>
                <a:cxn ang="0">
                  <a:pos x="50" y="118"/>
                </a:cxn>
                <a:cxn ang="0">
                  <a:pos x="50" y="120"/>
                </a:cxn>
                <a:cxn ang="0">
                  <a:pos x="46" y="120"/>
                </a:cxn>
                <a:cxn ang="0">
                  <a:pos x="42" y="118"/>
                </a:cxn>
                <a:cxn ang="0">
                  <a:pos x="36" y="115"/>
                </a:cxn>
                <a:cxn ang="0">
                  <a:pos x="28" y="109"/>
                </a:cxn>
                <a:cxn ang="0">
                  <a:pos x="21" y="104"/>
                </a:cxn>
                <a:cxn ang="0">
                  <a:pos x="14" y="98"/>
                </a:cxn>
                <a:cxn ang="0">
                  <a:pos x="9" y="95"/>
                </a:cxn>
                <a:cxn ang="0">
                  <a:pos x="6" y="93"/>
                </a:cxn>
              </a:cxnLst>
              <a:rect l="0" t="0" r="r" b="b"/>
              <a:pathLst>
                <a:path w="50" h="120">
                  <a:moveTo>
                    <a:pt x="6" y="93"/>
                  </a:moveTo>
                  <a:lnTo>
                    <a:pt x="5" y="78"/>
                  </a:lnTo>
                  <a:lnTo>
                    <a:pt x="4" y="63"/>
                  </a:lnTo>
                  <a:lnTo>
                    <a:pt x="1" y="48"/>
                  </a:lnTo>
                  <a:lnTo>
                    <a:pt x="0" y="33"/>
                  </a:lnTo>
                  <a:lnTo>
                    <a:pt x="0" y="25"/>
                  </a:lnTo>
                  <a:lnTo>
                    <a:pt x="0" y="17"/>
                  </a:lnTo>
                  <a:lnTo>
                    <a:pt x="0" y="9"/>
                  </a:lnTo>
                  <a:lnTo>
                    <a:pt x="1" y="0"/>
                  </a:lnTo>
                  <a:lnTo>
                    <a:pt x="2" y="0"/>
                  </a:lnTo>
                  <a:lnTo>
                    <a:pt x="4" y="0"/>
                  </a:lnTo>
                  <a:lnTo>
                    <a:pt x="5" y="0"/>
                  </a:lnTo>
                  <a:lnTo>
                    <a:pt x="6" y="2"/>
                  </a:lnTo>
                  <a:lnTo>
                    <a:pt x="8" y="24"/>
                  </a:lnTo>
                  <a:lnTo>
                    <a:pt x="13" y="49"/>
                  </a:lnTo>
                  <a:lnTo>
                    <a:pt x="22" y="77"/>
                  </a:lnTo>
                  <a:lnTo>
                    <a:pt x="34" y="101"/>
                  </a:lnTo>
                  <a:lnTo>
                    <a:pt x="37" y="102"/>
                  </a:lnTo>
                  <a:lnTo>
                    <a:pt x="39" y="104"/>
                  </a:lnTo>
                  <a:lnTo>
                    <a:pt x="43" y="105"/>
                  </a:lnTo>
                  <a:lnTo>
                    <a:pt x="45" y="108"/>
                  </a:lnTo>
                  <a:lnTo>
                    <a:pt x="46" y="112"/>
                  </a:lnTo>
                  <a:lnTo>
                    <a:pt x="48" y="116"/>
                  </a:lnTo>
                  <a:lnTo>
                    <a:pt x="50" y="118"/>
                  </a:lnTo>
                  <a:lnTo>
                    <a:pt x="50" y="120"/>
                  </a:lnTo>
                  <a:lnTo>
                    <a:pt x="46" y="120"/>
                  </a:lnTo>
                  <a:lnTo>
                    <a:pt x="42" y="118"/>
                  </a:lnTo>
                  <a:lnTo>
                    <a:pt x="36" y="115"/>
                  </a:lnTo>
                  <a:lnTo>
                    <a:pt x="28" y="109"/>
                  </a:lnTo>
                  <a:lnTo>
                    <a:pt x="21" y="104"/>
                  </a:lnTo>
                  <a:lnTo>
                    <a:pt x="14" y="98"/>
                  </a:lnTo>
                  <a:lnTo>
                    <a:pt x="9" y="95"/>
                  </a:lnTo>
                  <a:lnTo>
                    <a:pt x="6" y="93"/>
                  </a:lnTo>
                  <a:close/>
                </a:path>
              </a:pathLst>
            </a:custGeom>
            <a:solidFill>
              <a:srgbClr val="00FFFF"/>
            </a:solidFill>
            <a:ln w="9525">
              <a:noFill/>
              <a:round/>
              <a:headEnd/>
              <a:tailEnd/>
            </a:ln>
          </p:spPr>
          <p:txBody>
            <a:bodyPr/>
            <a:lstStyle/>
            <a:p>
              <a:endParaRPr lang="el-GR"/>
            </a:p>
          </p:txBody>
        </p:sp>
        <p:sp>
          <p:nvSpPr>
            <p:cNvPr id="542900" name="Freeform 180"/>
            <p:cNvSpPr>
              <a:spLocks/>
            </p:cNvSpPr>
            <p:nvPr/>
          </p:nvSpPr>
          <p:spPr bwMode="auto">
            <a:xfrm flipH="1">
              <a:off x="1807" y="1889"/>
              <a:ext cx="15" cy="33"/>
            </a:xfrm>
            <a:custGeom>
              <a:avLst/>
              <a:gdLst/>
              <a:ahLst/>
              <a:cxnLst>
                <a:cxn ang="0">
                  <a:pos x="3" y="67"/>
                </a:cxn>
                <a:cxn ang="0">
                  <a:pos x="0" y="51"/>
                </a:cxn>
                <a:cxn ang="0">
                  <a:pos x="0" y="34"/>
                </a:cxn>
                <a:cxn ang="0">
                  <a:pos x="0" y="16"/>
                </a:cxn>
                <a:cxn ang="0">
                  <a:pos x="1" y="0"/>
                </a:cxn>
                <a:cxn ang="0">
                  <a:pos x="10" y="1"/>
                </a:cxn>
                <a:cxn ang="0">
                  <a:pos x="16" y="4"/>
                </a:cxn>
                <a:cxn ang="0">
                  <a:pos x="23" y="7"/>
                </a:cxn>
                <a:cxn ang="0">
                  <a:pos x="31" y="11"/>
                </a:cxn>
                <a:cxn ang="0">
                  <a:pos x="31" y="31"/>
                </a:cxn>
                <a:cxn ang="0">
                  <a:pos x="33" y="52"/>
                </a:cxn>
                <a:cxn ang="0">
                  <a:pos x="34" y="73"/>
                </a:cxn>
                <a:cxn ang="0">
                  <a:pos x="36" y="94"/>
                </a:cxn>
                <a:cxn ang="0">
                  <a:pos x="30" y="91"/>
                </a:cxn>
                <a:cxn ang="0">
                  <a:pos x="22" y="83"/>
                </a:cxn>
                <a:cxn ang="0">
                  <a:pos x="12" y="73"/>
                </a:cxn>
                <a:cxn ang="0">
                  <a:pos x="3" y="67"/>
                </a:cxn>
              </a:cxnLst>
              <a:rect l="0" t="0" r="r" b="b"/>
              <a:pathLst>
                <a:path w="36" h="94">
                  <a:moveTo>
                    <a:pt x="3" y="67"/>
                  </a:moveTo>
                  <a:lnTo>
                    <a:pt x="0" y="51"/>
                  </a:lnTo>
                  <a:lnTo>
                    <a:pt x="0" y="34"/>
                  </a:lnTo>
                  <a:lnTo>
                    <a:pt x="0" y="16"/>
                  </a:lnTo>
                  <a:lnTo>
                    <a:pt x="1" y="0"/>
                  </a:lnTo>
                  <a:lnTo>
                    <a:pt x="10" y="1"/>
                  </a:lnTo>
                  <a:lnTo>
                    <a:pt x="16" y="4"/>
                  </a:lnTo>
                  <a:lnTo>
                    <a:pt x="23" y="7"/>
                  </a:lnTo>
                  <a:lnTo>
                    <a:pt x="31" y="11"/>
                  </a:lnTo>
                  <a:lnTo>
                    <a:pt x="31" y="31"/>
                  </a:lnTo>
                  <a:lnTo>
                    <a:pt x="33" y="52"/>
                  </a:lnTo>
                  <a:lnTo>
                    <a:pt x="34" y="73"/>
                  </a:lnTo>
                  <a:lnTo>
                    <a:pt x="36" y="94"/>
                  </a:lnTo>
                  <a:lnTo>
                    <a:pt x="30" y="91"/>
                  </a:lnTo>
                  <a:lnTo>
                    <a:pt x="22" y="83"/>
                  </a:lnTo>
                  <a:lnTo>
                    <a:pt x="12" y="73"/>
                  </a:lnTo>
                  <a:lnTo>
                    <a:pt x="3" y="67"/>
                  </a:lnTo>
                  <a:close/>
                </a:path>
              </a:pathLst>
            </a:custGeom>
            <a:solidFill>
              <a:srgbClr val="00FFFF"/>
            </a:solidFill>
            <a:ln w="9525">
              <a:noFill/>
              <a:round/>
              <a:headEnd/>
              <a:tailEnd/>
            </a:ln>
          </p:spPr>
          <p:txBody>
            <a:bodyPr/>
            <a:lstStyle/>
            <a:p>
              <a:endParaRPr lang="el-GR"/>
            </a:p>
          </p:txBody>
        </p:sp>
        <p:sp>
          <p:nvSpPr>
            <p:cNvPr id="542901" name="Freeform 181"/>
            <p:cNvSpPr>
              <a:spLocks/>
            </p:cNvSpPr>
            <p:nvPr/>
          </p:nvSpPr>
          <p:spPr bwMode="auto">
            <a:xfrm flipH="1">
              <a:off x="1769" y="1895"/>
              <a:ext cx="11" cy="16"/>
            </a:xfrm>
            <a:custGeom>
              <a:avLst/>
              <a:gdLst/>
              <a:ahLst/>
              <a:cxnLst>
                <a:cxn ang="0">
                  <a:pos x="3" y="32"/>
                </a:cxn>
                <a:cxn ang="0">
                  <a:pos x="3" y="23"/>
                </a:cxn>
                <a:cxn ang="0">
                  <a:pos x="2" y="16"/>
                </a:cxn>
                <a:cxn ang="0">
                  <a:pos x="1" y="9"/>
                </a:cxn>
                <a:cxn ang="0">
                  <a:pos x="0" y="0"/>
                </a:cxn>
                <a:cxn ang="0">
                  <a:pos x="6" y="0"/>
                </a:cxn>
                <a:cxn ang="0">
                  <a:pos x="13" y="0"/>
                </a:cxn>
                <a:cxn ang="0">
                  <a:pos x="18" y="0"/>
                </a:cxn>
                <a:cxn ang="0">
                  <a:pos x="25" y="1"/>
                </a:cxn>
                <a:cxn ang="0">
                  <a:pos x="24" y="12"/>
                </a:cxn>
                <a:cxn ang="0">
                  <a:pos x="23" y="23"/>
                </a:cxn>
                <a:cxn ang="0">
                  <a:pos x="22" y="34"/>
                </a:cxn>
                <a:cxn ang="0">
                  <a:pos x="21" y="45"/>
                </a:cxn>
                <a:cxn ang="0">
                  <a:pos x="16" y="45"/>
                </a:cxn>
                <a:cxn ang="0">
                  <a:pos x="10" y="41"/>
                </a:cxn>
                <a:cxn ang="0">
                  <a:pos x="6" y="37"/>
                </a:cxn>
                <a:cxn ang="0">
                  <a:pos x="3" y="32"/>
                </a:cxn>
              </a:cxnLst>
              <a:rect l="0" t="0" r="r" b="b"/>
              <a:pathLst>
                <a:path w="25" h="45">
                  <a:moveTo>
                    <a:pt x="3" y="32"/>
                  </a:moveTo>
                  <a:lnTo>
                    <a:pt x="3" y="23"/>
                  </a:lnTo>
                  <a:lnTo>
                    <a:pt x="2" y="16"/>
                  </a:lnTo>
                  <a:lnTo>
                    <a:pt x="1" y="9"/>
                  </a:lnTo>
                  <a:lnTo>
                    <a:pt x="0" y="0"/>
                  </a:lnTo>
                  <a:lnTo>
                    <a:pt x="6" y="0"/>
                  </a:lnTo>
                  <a:lnTo>
                    <a:pt x="13" y="0"/>
                  </a:lnTo>
                  <a:lnTo>
                    <a:pt x="18" y="0"/>
                  </a:lnTo>
                  <a:lnTo>
                    <a:pt x="25" y="1"/>
                  </a:lnTo>
                  <a:lnTo>
                    <a:pt x="24" y="12"/>
                  </a:lnTo>
                  <a:lnTo>
                    <a:pt x="23" y="23"/>
                  </a:lnTo>
                  <a:lnTo>
                    <a:pt x="22" y="34"/>
                  </a:lnTo>
                  <a:lnTo>
                    <a:pt x="21" y="45"/>
                  </a:lnTo>
                  <a:lnTo>
                    <a:pt x="16" y="45"/>
                  </a:lnTo>
                  <a:lnTo>
                    <a:pt x="10" y="41"/>
                  </a:lnTo>
                  <a:lnTo>
                    <a:pt x="6" y="37"/>
                  </a:lnTo>
                  <a:lnTo>
                    <a:pt x="3" y="32"/>
                  </a:lnTo>
                  <a:close/>
                </a:path>
              </a:pathLst>
            </a:custGeom>
            <a:solidFill>
              <a:srgbClr val="00FFFF"/>
            </a:solidFill>
            <a:ln w="9525">
              <a:noFill/>
              <a:round/>
              <a:headEnd/>
              <a:tailEnd/>
            </a:ln>
          </p:spPr>
          <p:txBody>
            <a:bodyPr/>
            <a:lstStyle/>
            <a:p>
              <a:endParaRPr lang="el-GR"/>
            </a:p>
          </p:txBody>
        </p:sp>
        <p:sp>
          <p:nvSpPr>
            <p:cNvPr id="542902" name="Freeform 182"/>
            <p:cNvSpPr>
              <a:spLocks/>
            </p:cNvSpPr>
            <p:nvPr/>
          </p:nvSpPr>
          <p:spPr bwMode="auto">
            <a:xfrm flipH="1">
              <a:off x="1725" y="1897"/>
              <a:ext cx="8" cy="8"/>
            </a:xfrm>
            <a:custGeom>
              <a:avLst/>
              <a:gdLst/>
              <a:ahLst/>
              <a:cxnLst>
                <a:cxn ang="0">
                  <a:pos x="11" y="22"/>
                </a:cxn>
                <a:cxn ang="0">
                  <a:pos x="10" y="19"/>
                </a:cxn>
                <a:cxn ang="0">
                  <a:pos x="8" y="18"/>
                </a:cxn>
                <a:cxn ang="0">
                  <a:pos x="4" y="16"/>
                </a:cxn>
                <a:cxn ang="0">
                  <a:pos x="2" y="15"/>
                </a:cxn>
                <a:cxn ang="0">
                  <a:pos x="1" y="11"/>
                </a:cxn>
                <a:cxn ang="0">
                  <a:pos x="1" y="8"/>
                </a:cxn>
                <a:cxn ang="0">
                  <a:pos x="1" y="4"/>
                </a:cxn>
                <a:cxn ang="0">
                  <a:pos x="0" y="0"/>
                </a:cxn>
                <a:cxn ang="0">
                  <a:pos x="4" y="1"/>
                </a:cxn>
                <a:cxn ang="0">
                  <a:pos x="9" y="1"/>
                </a:cxn>
                <a:cxn ang="0">
                  <a:pos x="15" y="1"/>
                </a:cxn>
                <a:cxn ang="0">
                  <a:pos x="19" y="2"/>
                </a:cxn>
                <a:cxn ang="0">
                  <a:pos x="20" y="3"/>
                </a:cxn>
                <a:cxn ang="0">
                  <a:pos x="19" y="7"/>
                </a:cxn>
                <a:cxn ang="0">
                  <a:pos x="18" y="11"/>
                </a:cxn>
                <a:cxn ang="0">
                  <a:pos x="16" y="22"/>
                </a:cxn>
                <a:cxn ang="0">
                  <a:pos x="15" y="22"/>
                </a:cxn>
                <a:cxn ang="0">
                  <a:pos x="13" y="22"/>
                </a:cxn>
                <a:cxn ang="0">
                  <a:pos x="12" y="22"/>
                </a:cxn>
                <a:cxn ang="0">
                  <a:pos x="11" y="22"/>
                </a:cxn>
              </a:cxnLst>
              <a:rect l="0" t="0" r="r" b="b"/>
              <a:pathLst>
                <a:path w="20" h="22">
                  <a:moveTo>
                    <a:pt x="11" y="22"/>
                  </a:moveTo>
                  <a:lnTo>
                    <a:pt x="10" y="19"/>
                  </a:lnTo>
                  <a:lnTo>
                    <a:pt x="8" y="18"/>
                  </a:lnTo>
                  <a:lnTo>
                    <a:pt x="4" y="16"/>
                  </a:lnTo>
                  <a:lnTo>
                    <a:pt x="2" y="15"/>
                  </a:lnTo>
                  <a:lnTo>
                    <a:pt x="1" y="11"/>
                  </a:lnTo>
                  <a:lnTo>
                    <a:pt x="1" y="8"/>
                  </a:lnTo>
                  <a:lnTo>
                    <a:pt x="1" y="4"/>
                  </a:lnTo>
                  <a:lnTo>
                    <a:pt x="0" y="0"/>
                  </a:lnTo>
                  <a:lnTo>
                    <a:pt x="4" y="1"/>
                  </a:lnTo>
                  <a:lnTo>
                    <a:pt x="9" y="1"/>
                  </a:lnTo>
                  <a:lnTo>
                    <a:pt x="15" y="1"/>
                  </a:lnTo>
                  <a:lnTo>
                    <a:pt x="19" y="2"/>
                  </a:lnTo>
                  <a:lnTo>
                    <a:pt x="20" y="3"/>
                  </a:lnTo>
                  <a:lnTo>
                    <a:pt x="19" y="7"/>
                  </a:lnTo>
                  <a:lnTo>
                    <a:pt x="18" y="11"/>
                  </a:lnTo>
                  <a:lnTo>
                    <a:pt x="16" y="22"/>
                  </a:lnTo>
                  <a:lnTo>
                    <a:pt x="15" y="22"/>
                  </a:lnTo>
                  <a:lnTo>
                    <a:pt x="13" y="22"/>
                  </a:lnTo>
                  <a:lnTo>
                    <a:pt x="12" y="22"/>
                  </a:lnTo>
                  <a:lnTo>
                    <a:pt x="11" y="22"/>
                  </a:lnTo>
                  <a:close/>
                </a:path>
              </a:pathLst>
            </a:custGeom>
            <a:solidFill>
              <a:srgbClr val="00FFFF"/>
            </a:solidFill>
            <a:ln w="9525">
              <a:noFill/>
              <a:round/>
              <a:headEnd/>
              <a:tailEnd/>
            </a:ln>
          </p:spPr>
          <p:txBody>
            <a:bodyPr/>
            <a:lstStyle/>
            <a:p>
              <a:endParaRPr lang="el-GR"/>
            </a:p>
          </p:txBody>
        </p:sp>
        <p:sp>
          <p:nvSpPr>
            <p:cNvPr id="542903" name="Freeform 183"/>
            <p:cNvSpPr>
              <a:spLocks/>
            </p:cNvSpPr>
            <p:nvPr/>
          </p:nvSpPr>
          <p:spPr bwMode="auto">
            <a:xfrm flipH="1">
              <a:off x="1713" y="1825"/>
              <a:ext cx="46" cy="69"/>
            </a:xfrm>
            <a:custGeom>
              <a:avLst/>
              <a:gdLst/>
              <a:ahLst/>
              <a:cxnLst>
                <a:cxn ang="0">
                  <a:pos x="56" y="186"/>
                </a:cxn>
                <a:cxn ang="0">
                  <a:pos x="57" y="177"/>
                </a:cxn>
                <a:cxn ang="0">
                  <a:pos x="58" y="171"/>
                </a:cxn>
                <a:cxn ang="0">
                  <a:pos x="60" y="165"/>
                </a:cxn>
                <a:cxn ang="0">
                  <a:pos x="62" y="157"/>
                </a:cxn>
                <a:cxn ang="0">
                  <a:pos x="55" y="150"/>
                </a:cxn>
                <a:cxn ang="0">
                  <a:pos x="51" y="147"/>
                </a:cxn>
                <a:cxn ang="0">
                  <a:pos x="48" y="145"/>
                </a:cxn>
                <a:cxn ang="0">
                  <a:pos x="45" y="142"/>
                </a:cxn>
                <a:cxn ang="0">
                  <a:pos x="37" y="141"/>
                </a:cxn>
                <a:cxn ang="0">
                  <a:pos x="30" y="139"/>
                </a:cxn>
                <a:cxn ang="0">
                  <a:pos x="23" y="139"/>
                </a:cxn>
                <a:cxn ang="0">
                  <a:pos x="15" y="140"/>
                </a:cxn>
                <a:cxn ang="0">
                  <a:pos x="10" y="143"/>
                </a:cxn>
                <a:cxn ang="0">
                  <a:pos x="6" y="146"/>
                </a:cxn>
                <a:cxn ang="0">
                  <a:pos x="4" y="147"/>
                </a:cxn>
                <a:cxn ang="0">
                  <a:pos x="0" y="148"/>
                </a:cxn>
                <a:cxn ang="0">
                  <a:pos x="0" y="134"/>
                </a:cxn>
                <a:cxn ang="0">
                  <a:pos x="0" y="123"/>
                </a:cxn>
                <a:cxn ang="0">
                  <a:pos x="2" y="112"/>
                </a:cxn>
                <a:cxn ang="0">
                  <a:pos x="6" y="98"/>
                </a:cxn>
                <a:cxn ang="0">
                  <a:pos x="7" y="65"/>
                </a:cxn>
                <a:cxn ang="0">
                  <a:pos x="8" y="47"/>
                </a:cxn>
                <a:cxn ang="0">
                  <a:pos x="10" y="36"/>
                </a:cxn>
                <a:cxn ang="0">
                  <a:pos x="11" y="27"/>
                </a:cxn>
                <a:cxn ang="0">
                  <a:pos x="35" y="20"/>
                </a:cxn>
                <a:cxn ang="0">
                  <a:pos x="55" y="15"/>
                </a:cxn>
                <a:cxn ang="0">
                  <a:pos x="68" y="11"/>
                </a:cxn>
                <a:cxn ang="0">
                  <a:pos x="80" y="9"/>
                </a:cxn>
                <a:cxn ang="0">
                  <a:pos x="88" y="6"/>
                </a:cxn>
                <a:cxn ang="0">
                  <a:pos x="95" y="4"/>
                </a:cxn>
                <a:cxn ang="0">
                  <a:pos x="103" y="3"/>
                </a:cxn>
                <a:cxn ang="0">
                  <a:pos x="111" y="0"/>
                </a:cxn>
                <a:cxn ang="0">
                  <a:pos x="109" y="25"/>
                </a:cxn>
                <a:cxn ang="0">
                  <a:pos x="106" y="41"/>
                </a:cxn>
                <a:cxn ang="0">
                  <a:pos x="104" y="56"/>
                </a:cxn>
                <a:cxn ang="0">
                  <a:pos x="102" y="75"/>
                </a:cxn>
                <a:cxn ang="0">
                  <a:pos x="100" y="101"/>
                </a:cxn>
                <a:cxn ang="0">
                  <a:pos x="98" y="127"/>
                </a:cxn>
                <a:cxn ang="0">
                  <a:pos x="96" y="153"/>
                </a:cxn>
                <a:cxn ang="0">
                  <a:pos x="94" y="179"/>
                </a:cxn>
                <a:cxn ang="0">
                  <a:pos x="91" y="181"/>
                </a:cxn>
                <a:cxn ang="0">
                  <a:pos x="90" y="184"/>
                </a:cxn>
                <a:cxn ang="0">
                  <a:pos x="90" y="186"/>
                </a:cxn>
                <a:cxn ang="0">
                  <a:pos x="89" y="189"/>
                </a:cxn>
                <a:cxn ang="0">
                  <a:pos x="80" y="189"/>
                </a:cxn>
                <a:cxn ang="0">
                  <a:pos x="72" y="187"/>
                </a:cxn>
                <a:cxn ang="0">
                  <a:pos x="64" y="186"/>
                </a:cxn>
                <a:cxn ang="0">
                  <a:pos x="56" y="186"/>
                </a:cxn>
              </a:cxnLst>
              <a:rect l="0" t="0" r="r" b="b"/>
              <a:pathLst>
                <a:path w="111" h="189">
                  <a:moveTo>
                    <a:pt x="56" y="186"/>
                  </a:moveTo>
                  <a:lnTo>
                    <a:pt x="57" y="177"/>
                  </a:lnTo>
                  <a:lnTo>
                    <a:pt x="58" y="171"/>
                  </a:lnTo>
                  <a:lnTo>
                    <a:pt x="60" y="165"/>
                  </a:lnTo>
                  <a:lnTo>
                    <a:pt x="62" y="157"/>
                  </a:lnTo>
                  <a:lnTo>
                    <a:pt x="55" y="150"/>
                  </a:lnTo>
                  <a:lnTo>
                    <a:pt x="51" y="147"/>
                  </a:lnTo>
                  <a:lnTo>
                    <a:pt x="48" y="145"/>
                  </a:lnTo>
                  <a:lnTo>
                    <a:pt x="45" y="142"/>
                  </a:lnTo>
                  <a:lnTo>
                    <a:pt x="37" y="141"/>
                  </a:lnTo>
                  <a:lnTo>
                    <a:pt x="30" y="139"/>
                  </a:lnTo>
                  <a:lnTo>
                    <a:pt x="23" y="139"/>
                  </a:lnTo>
                  <a:lnTo>
                    <a:pt x="15" y="140"/>
                  </a:lnTo>
                  <a:lnTo>
                    <a:pt x="10" y="143"/>
                  </a:lnTo>
                  <a:lnTo>
                    <a:pt x="6" y="146"/>
                  </a:lnTo>
                  <a:lnTo>
                    <a:pt x="4" y="147"/>
                  </a:lnTo>
                  <a:lnTo>
                    <a:pt x="0" y="148"/>
                  </a:lnTo>
                  <a:lnTo>
                    <a:pt x="0" y="134"/>
                  </a:lnTo>
                  <a:lnTo>
                    <a:pt x="0" y="123"/>
                  </a:lnTo>
                  <a:lnTo>
                    <a:pt x="2" y="112"/>
                  </a:lnTo>
                  <a:lnTo>
                    <a:pt x="6" y="98"/>
                  </a:lnTo>
                  <a:lnTo>
                    <a:pt x="7" y="65"/>
                  </a:lnTo>
                  <a:lnTo>
                    <a:pt x="8" y="47"/>
                  </a:lnTo>
                  <a:lnTo>
                    <a:pt x="10" y="36"/>
                  </a:lnTo>
                  <a:lnTo>
                    <a:pt x="11" y="27"/>
                  </a:lnTo>
                  <a:lnTo>
                    <a:pt x="35" y="20"/>
                  </a:lnTo>
                  <a:lnTo>
                    <a:pt x="55" y="15"/>
                  </a:lnTo>
                  <a:lnTo>
                    <a:pt x="68" y="11"/>
                  </a:lnTo>
                  <a:lnTo>
                    <a:pt x="80" y="9"/>
                  </a:lnTo>
                  <a:lnTo>
                    <a:pt x="88" y="6"/>
                  </a:lnTo>
                  <a:lnTo>
                    <a:pt x="95" y="4"/>
                  </a:lnTo>
                  <a:lnTo>
                    <a:pt x="103" y="3"/>
                  </a:lnTo>
                  <a:lnTo>
                    <a:pt x="111" y="0"/>
                  </a:lnTo>
                  <a:lnTo>
                    <a:pt x="109" y="25"/>
                  </a:lnTo>
                  <a:lnTo>
                    <a:pt x="106" y="41"/>
                  </a:lnTo>
                  <a:lnTo>
                    <a:pt x="104" y="56"/>
                  </a:lnTo>
                  <a:lnTo>
                    <a:pt x="102" y="75"/>
                  </a:lnTo>
                  <a:lnTo>
                    <a:pt x="100" y="101"/>
                  </a:lnTo>
                  <a:lnTo>
                    <a:pt x="98" y="127"/>
                  </a:lnTo>
                  <a:lnTo>
                    <a:pt x="96" y="153"/>
                  </a:lnTo>
                  <a:lnTo>
                    <a:pt x="94" y="179"/>
                  </a:lnTo>
                  <a:lnTo>
                    <a:pt x="91" y="181"/>
                  </a:lnTo>
                  <a:lnTo>
                    <a:pt x="90" y="184"/>
                  </a:lnTo>
                  <a:lnTo>
                    <a:pt x="90" y="186"/>
                  </a:lnTo>
                  <a:lnTo>
                    <a:pt x="89" y="189"/>
                  </a:lnTo>
                  <a:lnTo>
                    <a:pt x="80" y="189"/>
                  </a:lnTo>
                  <a:lnTo>
                    <a:pt x="72" y="187"/>
                  </a:lnTo>
                  <a:lnTo>
                    <a:pt x="64" y="186"/>
                  </a:lnTo>
                  <a:lnTo>
                    <a:pt x="56" y="186"/>
                  </a:lnTo>
                  <a:close/>
                </a:path>
              </a:pathLst>
            </a:custGeom>
            <a:solidFill>
              <a:srgbClr val="00FFFF"/>
            </a:solidFill>
            <a:ln w="9525">
              <a:noFill/>
              <a:round/>
              <a:headEnd/>
              <a:tailEnd/>
            </a:ln>
          </p:spPr>
          <p:txBody>
            <a:bodyPr/>
            <a:lstStyle/>
            <a:p>
              <a:endParaRPr lang="el-GR"/>
            </a:p>
          </p:txBody>
        </p:sp>
        <p:sp>
          <p:nvSpPr>
            <p:cNvPr id="542904" name="Freeform 184"/>
            <p:cNvSpPr>
              <a:spLocks/>
            </p:cNvSpPr>
            <p:nvPr/>
          </p:nvSpPr>
          <p:spPr bwMode="auto">
            <a:xfrm flipH="1">
              <a:off x="1699" y="1884"/>
              <a:ext cx="15" cy="10"/>
            </a:xfrm>
            <a:custGeom>
              <a:avLst/>
              <a:gdLst/>
              <a:ahLst/>
              <a:cxnLst>
                <a:cxn ang="0">
                  <a:pos x="0" y="28"/>
                </a:cxn>
                <a:cxn ang="0">
                  <a:pos x="2" y="17"/>
                </a:cxn>
                <a:cxn ang="0">
                  <a:pos x="8" y="8"/>
                </a:cxn>
                <a:cxn ang="0">
                  <a:pos x="15" y="2"/>
                </a:cxn>
                <a:cxn ang="0">
                  <a:pos x="25" y="0"/>
                </a:cxn>
                <a:cxn ang="0">
                  <a:pos x="29" y="6"/>
                </a:cxn>
                <a:cxn ang="0">
                  <a:pos x="31" y="11"/>
                </a:cxn>
                <a:cxn ang="0">
                  <a:pos x="33" y="16"/>
                </a:cxn>
                <a:cxn ang="0">
                  <a:pos x="34" y="23"/>
                </a:cxn>
                <a:cxn ang="0">
                  <a:pos x="30" y="23"/>
                </a:cxn>
                <a:cxn ang="0">
                  <a:pos x="26" y="23"/>
                </a:cxn>
                <a:cxn ang="0">
                  <a:pos x="22" y="23"/>
                </a:cxn>
                <a:cxn ang="0">
                  <a:pos x="17" y="24"/>
                </a:cxn>
                <a:cxn ang="0">
                  <a:pos x="13" y="24"/>
                </a:cxn>
                <a:cxn ang="0">
                  <a:pos x="9" y="25"/>
                </a:cxn>
                <a:cxn ang="0">
                  <a:pos x="5" y="26"/>
                </a:cxn>
                <a:cxn ang="0">
                  <a:pos x="0" y="28"/>
                </a:cxn>
              </a:cxnLst>
              <a:rect l="0" t="0" r="r" b="b"/>
              <a:pathLst>
                <a:path w="34" h="28">
                  <a:moveTo>
                    <a:pt x="0" y="28"/>
                  </a:moveTo>
                  <a:lnTo>
                    <a:pt x="2" y="17"/>
                  </a:lnTo>
                  <a:lnTo>
                    <a:pt x="8" y="8"/>
                  </a:lnTo>
                  <a:lnTo>
                    <a:pt x="15" y="2"/>
                  </a:lnTo>
                  <a:lnTo>
                    <a:pt x="25" y="0"/>
                  </a:lnTo>
                  <a:lnTo>
                    <a:pt x="29" y="6"/>
                  </a:lnTo>
                  <a:lnTo>
                    <a:pt x="31" y="11"/>
                  </a:lnTo>
                  <a:lnTo>
                    <a:pt x="33" y="16"/>
                  </a:lnTo>
                  <a:lnTo>
                    <a:pt x="34" y="23"/>
                  </a:lnTo>
                  <a:lnTo>
                    <a:pt x="30" y="23"/>
                  </a:lnTo>
                  <a:lnTo>
                    <a:pt x="26" y="23"/>
                  </a:lnTo>
                  <a:lnTo>
                    <a:pt x="22" y="23"/>
                  </a:lnTo>
                  <a:lnTo>
                    <a:pt x="17" y="24"/>
                  </a:lnTo>
                  <a:lnTo>
                    <a:pt x="13" y="24"/>
                  </a:lnTo>
                  <a:lnTo>
                    <a:pt x="9" y="25"/>
                  </a:lnTo>
                  <a:lnTo>
                    <a:pt x="5" y="26"/>
                  </a:lnTo>
                  <a:lnTo>
                    <a:pt x="0" y="28"/>
                  </a:lnTo>
                  <a:close/>
                </a:path>
              </a:pathLst>
            </a:custGeom>
            <a:solidFill>
              <a:srgbClr val="006633"/>
            </a:solidFill>
            <a:ln w="9525">
              <a:noFill/>
              <a:round/>
              <a:headEnd/>
              <a:tailEnd/>
            </a:ln>
          </p:spPr>
          <p:txBody>
            <a:bodyPr/>
            <a:lstStyle/>
            <a:p>
              <a:endParaRPr lang="el-GR"/>
            </a:p>
          </p:txBody>
        </p:sp>
        <p:sp>
          <p:nvSpPr>
            <p:cNvPr id="542905" name="Freeform 185"/>
            <p:cNvSpPr>
              <a:spLocks/>
            </p:cNvSpPr>
            <p:nvPr/>
          </p:nvSpPr>
          <p:spPr bwMode="auto">
            <a:xfrm flipH="1">
              <a:off x="1728" y="1872"/>
              <a:ext cx="10" cy="13"/>
            </a:xfrm>
            <a:custGeom>
              <a:avLst/>
              <a:gdLst/>
              <a:ahLst/>
              <a:cxnLst>
                <a:cxn ang="0">
                  <a:pos x="0" y="38"/>
                </a:cxn>
                <a:cxn ang="0">
                  <a:pos x="0" y="30"/>
                </a:cxn>
                <a:cxn ang="0">
                  <a:pos x="1" y="23"/>
                </a:cxn>
                <a:cxn ang="0">
                  <a:pos x="1" y="17"/>
                </a:cxn>
                <a:cxn ang="0">
                  <a:pos x="2" y="8"/>
                </a:cxn>
                <a:cxn ang="0">
                  <a:pos x="8" y="4"/>
                </a:cxn>
                <a:cxn ang="0">
                  <a:pos x="11" y="2"/>
                </a:cxn>
                <a:cxn ang="0">
                  <a:pos x="15" y="0"/>
                </a:cxn>
                <a:cxn ang="0">
                  <a:pos x="21" y="0"/>
                </a:cxn>
                <a:cxn ang="0">
                  <a:pos x="24" y="10"/>
                </a:cxn>
                <a:cxn ang="0">
                  <a:pos x="25" y="19"/>
                </a:cxn>
                <a:cxn ang="0">
                  <a:pos x="25" y="27"/>
                </a:cxn>
                <a:cxn ang="0">
                  <a:pos x="25" y="36"/>
                </a:cxn>
                <a:cxn ang="0">
                  <a:pos x="18" y="36"/>
                </a:cxn>
                <a:cxn ang="0">
                  <a:pos x="12" y="36"/>
                </a:cxn>
                <a:cxn ang="0">
                  <a:pos x="5" y="37"/>
                </a:cxn>
                <a:cxn ang="0">
                  <a:pos x="0" y="38"/>
                </a:cxn>
              </a:cxnLst>
              <a:rect l="0" t="0" r="r" b="b"/>
              <a:pathLst>
                <a:path w="25" h="38">
                  <a:moveTo>
                    <a:pt x="0" y="38"/>
                  </a:moveTo>
                  <a:lnTo>
                    <a:pt x="0" y="30"/>
                  </a:lnTo>
                  <a:lnTo>
                    <a:pt x="1" y="23"/>
                  </a:lnTo>
                  <a:lnTo>
                    <a:pt x="1" y="17"/>
                  </a:lnTo>
                  <a:lnTo>
                    <a:pt x="2" y="8"/>
                  </a:lnTo>
                  <a:lnTo>
                    <a:pt x="8" y="4"/>
                  </a:lnTo>
                  <a:lnTo>
                    <a:pt x="11" y="2"/>
                  </a:lnTo>
                  <a:lnTo>
                    <a:pt x="15" y="0"/>
                  </a:lnTo>
                  <a:lnTo>
                    <a:pt x="21" y="0"/>
                  </a:lnTo>
                  <a:lnTo>
                    <a:pt x="24" y="10"/>
                  </a:lnTo>
                  <a:lnTo>
                    <a:pt x="25" y="19"/>
                  </a:lnTo>
                  <a:lnTo>
                    <a:pt x="25" y="27"/>
                  </a:lnTo>
                  <a:lnTo>
                    <a:pt x="25" y="36"/>
                  </a:lnTo>
                  <a:lnTo>
                    <a:pt x="18" y="36"/>
                  </a:lnTo>
                  <a:lnTo>
                    <a:pt x="12" y="36"/>
                  </a:lnTo>
                  <a:lnTo>
                    <a:pt x="5" y="37"/>
                  </a:lnTo>
                  <a:lnTo>
                    <a:pt x="0" y="38"/>
                  </a:lnTo>
                  <a:close/>
                </a:path>
              </a:pathLst>
            </a:custGeom>
            <a:solidFill>
              <a:srgbClr val="006633"/>
            </a:solidFill>
            <a:ln w="9525">
              <a:noFill/>
              <a:round/>
              <a:headEnd/>
              <a:tailEnd/>
            </a:ln>
          </p:spPr>
          <p:txBody>
            <a:bodyPr/>
            <a:lstStyle/>
            <a:p>
              <a:endParaRPr lang="el-GR"/>
            </a:p>
          </p:txBody>
        </p:sp>
        <p:sp>
          <p:nvSpPr>
            <p:cNvPr id="542906" name="Freeform 186"/>
            <p:cNvSpPr>
              <a:spLocks/>
            </p:cNvSpPr>
            <p:nvPr/>
          </p:nvSpPr>
          <p:spPr bwMode="auto">
            <a:xfrm flipH="1">
              <a:off x="1665" y="1820"/>
              <a:ext cx="50" cy="72"/>
            </a:xfrm>
            <a:custGeom>
              <a:avLst/>
              <a:gdLst/>
              <a:ahLst/>
              <a:cxnLst>
                <a:cxn ang="0">
                  <a:pos x="51" y="197"/>
                </a:cxn>
                <a:cxn ang="0">
                  <a:pos x="48" y="190"/>
                </a:cxn>
                <a:cxn ang="0">
                  <a:pos x="47" y="184"/>
                </a:cxn>
                <a:cxn ang="0">
                  <a:pos x="47" y="178"/>
                </a:cxn>
                <a:cxn ang="0">
                  <a:pos x="45" y="174"/>
                </a:cxn>
                <a:cxn ang="0">
                  <a:pos x="43" y="170"/>
                </a:cxn>
                <a:cxn ang="0">
                  <a:pos x="37" y="167"/>
                </a:cxn>
                <a:cxn ang="0">
                  <a:pos x="29" y="163"/>
                </a:cxn>
                <a:cxn ang="0">
                  <a:pos x="15" y="162"/>
                </a:cxn>
                <a:cxn ang="0">
                  <a:pos x="12" y="164"/>
                </a:cxn>
                <a:cxn ang="0">
                  <a:pos x="9" y="166"/>
                </a:cxn>
                <a:cxn ang="0">
                  <a:pos x="4" y="168"/>
                </a:cxn>
                <a:cxn ang="0">
                  <a:pos x="0" y="170"/>
                </a:cxn>
                <a:cxn ang="0">
                  <a:pos x="2" y="131"/>
                </a:cxn>
                <a:cxn ang="0">
                  <a:pos x="5" y="92"/>
                </a:cxn>
                <a:cxn ang="0">
                  <a:pos x="10" y="54"/>
                </a:cxn>
                <a:cxn ang="0">
                  <a:pos x="15" y="15"/>
                </a:cxn>
                <a:cxn ang="0">
                  <a:pos x="20" y="11"/>
                </a:cxn>
                <a:cxn ang="0">
                  <a:pos x="28" y="9"/>
                </a:cxn>
                <a:cxn ang="0">
                  <a:pos x="36" y="7"/>
                </a:cxn>
                <a:cxn ang="0">
                  <a:pos x="45" y="4"/>
                </a:cxn>
                <a:cxn ang="0">
                  <a:pos x="55" y="2"/>
                </a:cxn>
                <a:cxn ang="0">
                  <a:pos x="64" y="1"/>
                </a:cxn>
                <a:cxn ang="0">
                  <a:pos x="72" y="1"/>
                </a:cxn>
                <a:cxn ang="0">
                  <a:pos x="79" y="0"/>
                </a:cxn>
                <a:cxn ang="0">
                  <a:pos x="77" y="11"/>
                </a:cxn>
                <a:cxn ang="0">
                  <a:pos x="78" y="22"/>
                </a:cxn>
                <a:cxn ang="0">
                  <a:pos x="81" y="31"/>
                </a:cxn>
                <a:cxn ang="0">
                  <a:pos x="88" y="41"/>
                </a:cxn>
                <a:cxn ang="0">
                  <a:pos x="96" y="43"/>
                </a:cxn>
                <a:cxn ang="0">
                  <a:pos x="105" y="46"/>
                </a:cxn>
                <a:cxn ang="0">
                  <a:pos x="115" y="48"/>
                </a:cxn>
                <a:cxn ang="0">
                  <a:pos x="121" y="51"/>
                </a:cxn>
                <a:cxn ang="0">
                  <a:pos x="119" y="87"/>
                </a:cxn>
                <a:cxn ang="0">
                  <a:pos x="118" y="123"/>
                </a:cxn>
                <a:cxn ang="0">
                  <a:pos x="117" y="159"/>
                </a:cxn>
                <a:cxn ang="0">
                  <a:pos x="115" y="194"/>
                </a:cxn>
                <a:cxn ang="0">
                  <a:pos x="106" y="194"/>
                </a:cxn>
                <a:cxn ang="0">
                  <a:pos x="98" y="196"/>
                </a:cxn>
                <a:cxn ang="0">
                  <a:pos x="90" y="196"/>
                </a:cxn>
                <a:cxn ang="0">
                  <a:pos x="83" y="196"/>
                </a:cxn>
                <a:cxn ang="0">
                  <a:pos x="75" y="197"/>
                </a:cxn>
                <a:cxn ang="0">
                  <a:pos x="67" y="197"/>
                </a:cxn>
                <a:cxn ang="0">
                  <a:pos x="59" y="197"/>
                </a:cxn>
                <a:cxn ang="0">
                  <a:pos x="51" y="197"/>
                </a:cxn>
              </a:cxnLst>
              <a:rect l="0" t="0" r="r" b="b"/>
              <a:pathLst>
                <a:path w="121" h="197">
                  <a:moveTo>
                    <a:pt x="51" y="197"/>
                  </a:moveTo>
                  <a:lnTo>
                    <a:pt x="48" y="190"/>
                  </a:lnTo>
                  <a:lnTo>
                    <a:pt x="47" y="184"/>
                  </a:lnTo>
                  <a:lnTo>
                    <a:pt x="47" y="178"/>
                  </a:lnTo>
                  <a:lnTo>
                    <a:pt x="45" y="174"/>
                  </a:lnTo>
                  <a:lnTo>
                    <a:pt x="43" y="170"/>
                  </a:lnTo>
                  <a:lnTo>
                    <a:pt x="37" y="167"/>
                  </a:lnTo>
                  <a:lnTo>
                    <a:pt x="29" y="163"/>
                  </a:lnTo>
                  <a:lnTo>
                    <a:pt x="15" y="162"/>
                  </a:lnTo>
                  <a:lnTo>
                    <a:pt x="12" y="164"/>
                  </a:lnTo>
                  <a:lnTo>
                    <a:pt x="9" y="166"/>
                  </a:lnTo>
                  <a:lnTo>
                    <a:pt x="4" y="168"/>
                  </a:lnTo>
                  <a:lnTo>
                    <a:pt x="0" y="170"/>
                  </a:lnTo>
                  <a:lnTo>
                    <a:pt x="2" y="131"/>
                  </a:lnTo>
                  <a:lnTo>
                    <a:pt x="5" y="92"/>
                  </a:lnTo>
                  <a:lnTo>
                    <a:pt x="10" y="54"/>
                  </a:lnTo>
                  <a:lnTo>
                    <a:pt x="15" y="15"/>
                  </a:lnTo>
                  <a:lnTo>
                    <a:pt x="20" y="11"/>
                  </a:lnTo>
                  <a:lnTo>
                    <a:pt x="28" y="9"/>
                  </a:lnTo>
                  <a:lnTo>
                    <a:pt x="36" y="7"/>
                  </a:lnTo>
                  <a:lnTo>
                    <a:pt x="45" y="4"/>
                  </a:lnTo>
                  <a:lnTo>
                    <a:pt x="55" y="2"/>
                  </a:lnTo>
                  <a:lnTo>
                    <a:pt x="64" y="1"/>
                  </a:lnTo>
                  <a:lnTo>
                    <a:pt x="72" y="1"/>
                  </a:lnTo>
                  <a:lnTo>
                    <a:pt x="79" y="0"/>
                  </a:lnTo>
                  <a:lnTo>
                    <a:pt x="77" y="11"/>
                  </a:lnTo>
                  <a:lnTo>
                    <a:pt x="78" y="22"/>
                  </a:lnTo>
                  <a:lnTo>
                    <a:pt x="81" y="31"/>
                  </a:lnTo>
                  <a:lnTo>
                    <a:pt x="88" y="41"/>
                  </a:lnTo>
                  <a:lnTo>
                    <a:pt x="96" y="43"/>
                  </a:lnTo>
                  <a:lnTo>
                    <a:pt x="105" y="46"/>
                  </a:lnTo>
                  <a:lnTo>
                    <a:pt x="115" y="48"/>
                  </a:lnTo>
                  <a:lnTo>
                    <a:pt x="121" y="51"/>
                  </a:lnTo>
                  <a:lnTo>
                    <a:pt x="119" y="87"/>
                  </a:lnTo>
                  <a:lnTo>
                    <a:pt x="118" y="123"/>
                  </a:lnTo>
                  <a:lnTo>
                    <a:pt x="117" y="159"/>
                  </a:lnTo>
                  <a:lnTo>
                    <a:pt x="115" y="194"/>
                  </a:lnTo>
                  <a:lnTo>
                    <a:pt x="106" y="194"/>
                  </a:lnTo>
                  <a:lnTo>
                    <a:pt x="98" y="196"/>
                  </a:lnTo>
                  <a:lnTo>
                    <a:pt x="90" y="196"/>
                  </a:lnTo>
                  <a:lnTo>
                    <a:pt x="83" y="196"/>
                  </a:lnTo>
                  <a:lnTo>
                    <a:pt x="75" y="197"/>
                  </a:lnTo>
                  <a:lnTo>
                    <a:pt x="67" y="197"/>
                  </a:lnTo>
                  <a:lnTo>
                    <a:pt x="59" y="197"/>
                  </a:lnTo>
                  <a:lnTo>
                    <a:pt x="51" y="197"/>
                  </a:lnTo>
                  <a:close/>
                </a:path>
              </a:pathLst>
            </a:custGeom>
            <a:solidFill>
              <a:srgbClr val="00FFFF"/>
            </a:solidFill>
            <a:ln w="9525">
              <a:noFill/>
              <a:round/>
              <a:headEnd/>
              <a:tailEnd/>
            </a:ln>
          </p:spPr>
          <p:txBody>
            <a:bodyPr/>
            <a:lstStyle/>
            <a:p>
              <a:endParaRPr lang="el-GR"/>
            </a:p>
          </p:txBody>
        </p:sp>
        <p:sp>
          <p:nvSpPr>
            <p:cNvPr id="542907" name="Freeform 187"/>
            <p:cNvSpPr>
              <a:spLocks/>
            </p:cNvSpPr>
            <p:nvPr/>
          </p:nvSpPr>
          <p:spPr bwMode="auto">
            <a:xfrm flipH="1">
              <a:off x="1761" y="1837"/>
              <a:ext cx="39" cy="55"/>
            </a:xfrm>
            <a:custGeom>
              <a:avLst/>
              <a:gdLst/>
              <a:ahLst/>
              <a:cxnLst>
                <a:cxn ang="0">
                  <a:pos x="35" y="142"/>
                </a:cxn>
                <a:cxn ang="0">
                  <a:pos x="36" y="129"/>
                </a:cxn>
                <a:cxn ang="0">
                  <a:pos x="36" y="115"/>
                </a:cxn>
                <a:cxn ang="0">
                  <a:pos x="35" y="101"/>
                </a:cxn>
                <a:cxn ang="0">
                  <a:pos x="30" y="89"/>
                </a:cxn>
                <a:cxn ang="0">
                  <a:pos x="22" y="87"/>
                </a:cxn>
                <a:cxn ang="0">
                  <a:pos x="14" y="84"/>
                </a:cxn>
                <a:cxn ang="0">
                  <a:pos x="7" y="80"/>
                </a:cxn>
                <a:cxn ang="0">
                  <a:pos x="0" y="77"/>
                </a:cxn>
                <a:cxn ang="0">
                  <a:pos x="2" y="64"/>
                </a:cxn>
                <a:cxn ang="0">
                  <a:pos x="5" y="50"/>
                </a:cxn>
                <a:cxn ang="0">
                  <a:pos x="6" y="38"/>
                </a:cxn>
                <a:cxn ang="0">
                  <a:pos x="8" y="24"/>
                </a:cxn>
                <a:cxn ang="0">
                  <a:pos x="19" y="19"/>
                </a:cxn>
                <a:cxn ang="0">
                  <a:pos x="30" y="15"/>
                </a:cxn>
                <a:cxn ang="0">
                  <a:pos x="40" y="11"/>
                </a:cxn>
                <a:cxn ang="0">
                  <a:pos x="51" y="8"/>
                </a:cxn>
                <a:cxn ang="0">
                  <a:pos x="61" y="5"/>
                </a:cxn>
                <a:cxn ang="0">
                  <a:pos x="73" y="3"/>
                </a:cxn>
                <a:cxn ang="0">
                  <a:pos x="83" y="2"/>
                </a:cxn>
                <a:cxn ang="0">
                  <a:pos x="95" y="0"/>
                </a:cxn>
                <a:cxn ang="0">
                  <a:pos x="89" y="36"/>
                </a:cxn>
                <a:cxn ang="0">
                  <a:pos x="85" y="76"/>
                </a:cxn>
                <a:cxn ang="0">
                  <a:pos x="82" y="114"/>
                </a:cxn>
                <a:cxn ang="0">
                  <a:pos x="76" y="152"/>
                </a:cxn>
                <a:cxn ang="0">
                  <a:pos x="69" y="152"/>
                </a:cxn>
                <a:cxn ang="0">
                  <a:pos x="62" y="152"/>
                </a:cxn>
                <a:cxn ang="0">
                  <a:pos x="58" y="152"/>
                </a:cxn>
                <a:cxn ang="0">
                  <a:pos x="53" y="152"/>
                </a:cxn>
                <a:cxn ang="0">
                  <a:pos x="49" y="151"/>
                </a:cxn>
                <a:cxn ang="0">
                  <a:pos x="44" y="149"/>
                </a:cxn>
                <a:cxn ang="0">
                  <a:pos x="39" y="147"/>
                </a:cxn>
                <a:cxn ang="0">
                  <a:pos x="35" y="142"/>
                </a:cxn>
              </a:cxnLst>
              <a:rect l="0" t="0" r="r" b="b"/>
              <a:pathLst>
                <a:path w="95" h="152">
                  <a:moveTo>
                    <a:pt x="35" y="142"/>
                  </a:moveTo>
                  <a:lnTo>
                    <a:pt x="36" y="129"/>
                  </a:lnTo>
                  <a:lnTo>
                    <a:pt x="36" y="115"/>
                  </a:lnTo>
                  <a:lnTo>
                    <a:pt x="35" y="101"/>
                  </a:lnTo>
                  <a:lnTo>
                    <a:pt x="30" y="89"/>
                  </a:lnTo>
                  <a:lnTo>
                    <a:pt x="22" y="87"/>
                  </a:lnTo>
                  <a:lnTo>
                    <a:pt x="14" y="84"/>
                  </a:lnTo>
                  <a:lnTo>
                    <a:pt x="7" y="80"/>
                  </a:lnTo>
                  <a:lnTo>
                    <a:pt x="0" y="77"/>
                  </a:lnTo>
                  <a:lnTo>
                    <a:pt x="2" y="64"/>
                  </a:lnTo>
                  <a:lnTo>
                    <a:pt x="5" y="50"/>
                  </a:lnTo>
                  <a:lnTo>
                    <a:pt x="6" y="38"/>
                  </a:lnTo>
                  <a:lnTo>
                    <a:pt x="8" y="24"/>
                  </a:lnTo>
                  <a:lnTo>
                    <a:pt x="19" y="19"/>
                  </a:lnTo>
                  <a:lnTo>
                    <a:pt x="30" y="15"/>
                  </a:lnTo>
                  <a:lnTo>
                    <a:pt x="40" y="11"/>
                  </a:lnTo>
                  <a:lnTo>
                    <a:pt x="51" y="8"/>
                  </a:lnTo>
                  <a:lnTo>
                    <a:pt x="61" y="5"/>
                  </a:lnTo>
                  <a:lnTo>
                    <a:pt x="73" y="3"/>
                  </a:lnTo>
                  <a:lnTo>
                    <a:pt x="83" y="2"/>
                  </a:lnTo>
                  <a:lnTo>
                    <a:pt x="95" y="0"/>
                  </a:lnTo>
                  <a:lnTo>
                    <a:pt x="89" y="36"/>
                  </a:lnTo>
                  <a:lnTo>
                    <a:pt x="85" y="76"/>
                  </a:lnTo>
                  <a:lnTo>
                    <a:pt x="82" y="114"/>
                  </a:lnTo>
                  <a:lnTo>
                    <a:pt x="76" y="152"/>
                  </a:lnTo>
                  <a:lnTo>
                    <a:pt x="69" y="152"/>
                  </a:lnTo>
                  <a:lnTo>
                    <a:pt x="62" y="152"/>
                  </a:lnTo>
                  <a:lnTo>
                    <a:pt x="58" y="152"/>
                  </a:lnTo>
                  <a:lnTo>
                    <a:pt x="53" y="152"/>
                  </a:lnTo>
                  <a:lnTo>
                    <a:pt x="49" y="151"/>
                  </a:lnTo>
                  <a:lnTo>
                    <a:pt x="44" y="149"/>
                  </a:lnTo>
                  <a:lnTo>
                    <a:pt x="39" y="147"/>
                  </a:lnTo>
                  <a:lnTo>
                    <a:pt x="35" y="142"/>
                  </a:lnTo>
                  <a:close/>
                </a:path>
              </a:pathLst>
            </a:custGeom>
            <a:solidFill>
              <a:srgbClr val="00FFFF"/>
            </a:solidFill>
            <a:ln w="9525">
              <a:noFill/>
              <a:round/>
              <a:headEnd/>
              <a:tailEnd/>
            </a:ln>
          </p:spPr>
          <p:txBody>
            <a:bodyPr/>
            <a:lstStyle/>
            <a:p>
              <a:endParaRPr lang="el-GR"/>
            </a:p>
          </p:txBody>
        </p:sp>
        <p:sp>
          <p:nvSpPr>
            <p:cNvPr id="542908" name="Freeform 188"/>
            <p:cNvSpPr>
              <a:spLocks/>
            </p:cNvSpPr>
            <p:nvPr/>
          </p:nvSpPr>
          <p:spPr bwMode="auto">
            <a:xfrm flipH="1">
              <a:off x="1792" y="1871"/>
              <a:ext cx="11" cy="20"/>
            </a:xfrm>
            <a:custGeom>
              <a:avLst/>
              <a:gdLst/>
              <a:ahLst/>
              <a:cxnLst>
                <a:cxn ang="0">
                  <a:pos x="15" y="52"/>
                </a:cxn>
                <a:cxn ang="0">
                  <a:pos x="13" y="48"/>
                </a:cxn>
                <a:cxn ang="0">
                  <a:pos x="12" y="45"/>
                </a:cxn>
                <a:cxn ang="0">
                  <a:pos x="10" y="43"/>
                </a:cxn>
                <a:cxn ang="0">
                  <a:pos x="6" y="39"/>
                </a:cxn>
                <a:cxn ang="0">
                  <a:pos x="3" y="29"/>
                </a:cxn>
                <a:cxn ang="0">
                  <a:pos x="1" y="22"/>
                </a:cxn>
                <a:cxn ang="0">
                  <a:pos x="0" y="14"/>
                </a:cxn>
                <a:cxn ang="0">
                  <a:pos x="0" y="4"/>
                </a:cxn>
                <a:cxn ang="0">
                  <a:pos x="5" y="2"/>
                </a:cxn>
                <a:cxn ang="0">
                  <a:pos x="9" y="0"/>
                </a:cxn>
                <a:cxn ang="0">
                  <a:pos x="13" y="0"/>
                </a:cxn>
                <a:cxn ang="0">
                  <a:pos x="18" y="0"/>
                </a:cxn>
                <a:cxn ang="0">
                  <a:pos x="20" y="12"/>
                </a:cxn>
                <a:cxn ang="0">
                  <a:pos x="23" y="28"/>
                </a:cxn>
                <a:cxn ang="0">
                  <a:pos x="25" y="43"/>
                </a:cxn>
                <a:cxn ang="0">
                  <a:pos x="25" y="53"/>
                </a:cxn>
                <a:cxn ang="0">
                  <a:pos x="23" y="53"/>
                </a:cxn>
                <a:cxn ang="0">
                  <a:pos x="20" y="53"/>
                </a:cxn>
                <a:cxn ang="0">
                  <a:pos x="17" y="53"/>
                </a:cxn>
                <a:cxn ang="0">
                  <a:pos x="15" y="52"/>
                </a:cxn>
              </a:cxnLst>
              <a:rect l="0" t="0" r="r" b="b"/>
              <a:pathLst>
                <a:path w="25" h="53">
                  <a:moveTo>
                    <a:pt x="15" y="52"/>
                  </a:moveTo>
                  <a:lnTo>
                    <a:pt x="13" y="48"/>
                  </a:lnTo>
                  <a:lnTo>
                    <a:pt x="12" y="45"/>
                  </a:lnTo>
                  <a:lnTo>
                    <a:pt x="10" y="43"/>
                  </a:lnTo>
                  <a:lnTo>
                    <a:pt x="6" y="39"/>
                  </a:lnTo>
                  <a:lnTo>
                    <a:pt x="3" y="29"/>
                  </a:lnTo>
                  <a:lnTo>
                    <a:pt x="1" y="22"/>
                  </a:lnTo>
                  <a:lnTo>
                    <a:pt x="0" y="14"/>
                  </a:lnTo>
                  <a:lnTo>
                    <a:pt x="0" y="4"/>
                  </a:lnTo>
                  <a:lnTo>
                    <a:pt x="5" y="2"/>
                  </a:lnTo>
                  <a:lnTo>
                    <a:pt x="9" y="0"/>
                  </a:lnTo>
                  <a:lnTo>
                    <a:pt x="13" y="0"/>
                  </a:lnTo>
                  <a:lnTo>
                    <a:pt x="18" y="0"/>
                  </a:lnTo>
                  <a:lnTo>
                    <a:pt x="20" y="12"/>
                  </a:lnTo>
                  <a:lnTo>
                    <a:pt x="23" y="28"/>
                  </a:lnTo>
                  <a:lnTo>
                    <a:pt x="25" y="43"/>
                  </a:lnTo>
                  <a:lnTo>
                    <a:pt x="25" y="53"/>
                  </a:lnTo>
                  <a:lnTo>
                    <a:pt x="23" y="53"/>
                  </a:lnTo>
                  <a:lnTo>
                    <a:pt x="20" y="53"/>
                  </a:lnTo>
                  <a:lnTo>
                    <a:pt x="17" y="53"/>
                  </a:lnTo>
                  <a:lnTo>
                    <a:pt x="15" y="52"/>
                  </a:lnTo>
                  <a:close/>
                </a:path>
              </a:pathLst>
            </a:custGeom>
            <a:solidFill>
              <a:srgbClr val="006633"/>
            </a:solidFill>
            <a:ln w="9525">
              <a:noFill/>
              <a:round/>
              <a:headEnd/>
              <a:tailEnd/>
            </a:ln>
          </p:spPr>
          <p:txBody>
            <a:bodyPr/>
            <a:lstStyle/>
            <a:p>
              <a:endParaRPr lang="el-GR"/>
            </a:p>
          </p:txBody>
        </p:sp>
        <p:sp>
          <p:nvSpPr>
            <p:cNvPr id="542909" name="Freeform 189"/>
            <p:cNvSpPr>
              <a:spLocks/>
            </p:cNvSpPr>
            <p:nvPr/>
          </p:nvSpPr>
          <p:spPr bwMode="auto">
            <a:xfrm flipH="1">
              <a:off x="1805" y="1850"/>
              <a:ext cx="17" cy="39"/>
            </a:xfrm>
            <a:custGeom>
              <a:avLst/>
              <a:gdLst/>
              <a:ahLst/>
              <a:cxnLst>
                <a:cxn ang="0">
                  <a:pos x="1" y="98"/>
                </a:cxn>
                <a:cxn ang="0">
                  <a:pos x="0" y="79"/>
                </a:cxn>
                <a:cxn ang="0">
                  <a:pos x="0" y="56"/>
                </a:cxn>
                <a:cxn ang="0">
                  <a:pos x="1" y="33"/>
                </a:cxn>
                <a:cxn ang="0">
                  <a:pos x="8" y="14"/>
                </a:cxn>
                <a:cxn ang="0">
                  <a:pos x="16" y="10"/>
                </a:cxn>
                <a:cxn ang="0">
                  <a:pos x="25" y="5"/>
                </a:cxn>
                <a:cxn ang="0">
                  <a:pos x="33" y="3"/>
                </a:cxn>
                <a:cxn ang="0">
                  <a:pos x="41" y="0"/>
                </a:cxn>
                <a:cxn ang="0">
                  <a:pos x="37" y="27"/>
                </a:cxn>
                <a:cxn ang="0">
                  <a:pos x="35" y="53"/>
                </a:cxn>
                <a:cxn ang="0">
                  <a:pos x="33" y="79"/>
                </a:cxn>
                <a:cxn ang="0">
                  <a:pos x="31" y="106"/>
                </a:cxn>
                <a:cxn ang="0">
                  <a:pos x="25" y="105"/>
                </a:cxn>
                <a:cxn ang="0">
                  <a:pos x="16" y="103"/>
                </a:cxn>
                <a:cxn ang="0">
                  <a:pos x="8" y="101"/>
                </a:cxn>
                <a:cxn ang="0">
                  <a:pos x="1" y="98"/>
                </a:cxn>
              </a:cxnLst>
              <a:rect l="0" t="0" r="r" b="b"/>
              <a:pathLst>
                <a:path w="41" h="106">
                  <a:moveTo>
                    <a:pt x="1" y="98"/>
                  </a:moveTo>
                  <a:lnTo>
                    <a:pt x="0" y="79"/>
                  </a:lnTo>
                  <a:lnTo>
                    <a:pt x="0" y="56"/>
                  </a:lnTo>
                  <a:lnTo>
                    <a:pt x="1" y="33"/>
                  </a:lnTo>
                  <a:lnTo>
                    <a:pt x="8" y="14"/>
                  </a:lnTo>
                  <a:lnTo>
                    <a:pt x="16" y="10"/>
                  </a:lnTo>
                  <a:lnTo>
                    <a:pt x="25" y="5"/>
                  </a:lnTo>
                  <a:lnTo>
                    <a:pt x="33" y="3"/>
                  </a:lnTo>
                  <a:lnTo>
                    <a:pt x="41" y="0"/>
                  </a:lnTo>
                  <a:lnTo>
                    <a:pt x="37" y="27"/>
                  </a:lnTo>
                  <a:lnTo>
                    <a:pt x="35" y="53"/>
                  </a:lnTo>
                  <a:lnTo>
                    <a:pt x="33" y="79"/>
                  </a:lnTo>
                  <a:lnTo>
                    <a:pt x="31" y="106"/>
                  </a:lnTo>
                  <a:lnTo>
                    <a:pt x="25" y="105"/>
                  </a:lnTo>
                  <a:lnTo>
                    <a:pt x="16" y="103"/>
                  </a:lnTo>
                  <a:lnTo>
                    <a:pt x="8" y="101"/>
                  </a:lnTo>
                  <a:lnTo>
                    <a:pt x="1" y="98"/>
                  </a:lnTo>
                  <a:close/>
                </a:path>
              </a:pathLst>
            </a:custGeom>
            <a:solidFill>
              <a:srgbClr val="00FFFF"/>
            </a:solidFill>
            <a:ln w="9525">
              <a:noFill/>
              <a:round/>
              <a:headEnd/>
              <a:tailEnd/>
            </a:ln>
          </p:spPr>
          <p:txBody>
            <a:bodyPr/>
            <a:lstStyle/>
            <a:p>
              <a:endParaRPr lang="el-GR"/>
            </a:p>
          </p:txBody>
        </p:sp>
        <p:sp>
          <p:nvSpPr>
            <p:cNvPr id="542910" name="Freeform 190"/>
            <p:cNvSpPr>
              <a:spLocks/>
            </p:cNvSpPr>
            <p:nvPr/>
          </p:nvSpPr>
          <p:spPr bwMode="auto">
            <a:xfrm flipH="1">
              <a:off x="1794" y="1813"/>
              <a:ext cx="24" cy="37"/>
            </a:xfrm>
            <a:custGeom>
              <a:avLst/>
              <a:gdLst/>
              <a:ahLst/>
              <a:cxnLst>
                <a:cxn ang="0">
                  <a:pos x="0" y="100"/>
                </a:cxn>
                <a:cxn ang="0">
                  <a:pos x="2" y="88"/>
                </a:cxn>
                <a:cxn ang="0">
                  <a:pos x="6" y="76"/>
                </a:cxn>
                <a:cxn ang="0">
                  <a:pos x="8" y="64"/>
                </a:cxn>
                <a:cxn ang="0">
                  <a:pos x="10" y="52"/>
                </a:cxn>
                <a:cxn ang="0">
                  <a:pos x="15" y="39"/>
                </a:cxn>
                <a:cxn ang="0">
                  <a:pos x="19" y="26"/>
                </a:cxn>
                <a:cxn ang="0">
                  <a:pos x="26" y="13"/>
                </a:cxn>
                <a:cxn ang="0">
                  <a:pos x="33" y="2"/>
                </a:cxn>
                <a:cxn ang="0">
                  <a:pos x="39" y="1"/>
                </a:cxn>
                <a:cxn ang="0">
                  <a:pos x="45" y="1"/>
                </a:cxn>
                <a:cxn ang="0">
                  <a:pos x="51" y="1"/>
                </a:cxn>
                <a:cxn ang="0">
                  <a:pos x="56" y="0"/>
                </a:cxn>
                <a:cxn ang="0">
                  <a:pos x="51" y="20"/>
                </a:cxn>
                <a:cxn ang="0">
                  <a:pos x="47" y="39"/>
                </a:cxn>
                <a:cxn ang="0">
                  <a:pos x="42" y="59"/>
                </a:cxn>
                <a:cxn ang="0">
                  <a:pos x="37" y="79"/>
                </a:cxn>
                <a:cxn ang="0">
                  <a:pos x="36" y="80"/>
                </a:cxn>
                <a:cxn ang="0">
                  <a:pos x="33" y="82"/>
                </a:cxn>
                <a:cxn ang="0">
                  <a:pos x="32" y="83"/>
                </a:cxn>
                <a:cxn ang="0">
                  <a:pos x="29" y="84"/>
                </a:cxn>
                <a:cxn ang="0">
                  <a:pos x="24" y="87"/>
                </a:cxn>
                <a:cxn ang="0">
                  <a:pos x="18" y="90"/>
                </a:cxn>
                <a:cxn ang="0">
                  <a:pos x="10" y="95"/>
                </a:cxn>
                <a:cxn ang="0">
                  <a:pos x="0" y="100"/>
                </a:cxn>
              </a:cxnLst>
              <a:rect l="0" t="0" r="r" b="b"/>
              <a:pathLst>
                <a:path w="56" h="100">
                  <a:moveTo>
                    <a:pt x="0" y="100"/>
                  </a:moveTo>
                  <a:lnTo>
                    <a:pt x="2" y="88"/>
                  </a:lnTo>
                  <a:lnTo>
                    <a:pt x="6" y="76"/>
                  </a:lnTo>
                  <a:lnTo>
                    <a:pt x="8" y="64"/>
                  </a:lnTo>
                  <a:lnTo>
                    <a:pt x="10" y="52"/>
                  </a:lnTo>
                  <a:lnTo>
                    <a:pt x="15" y="39"/>
                  </a:lnTo>
                  <a:lnTo>
                    <a:pt x="19" y="26"/>
                  </a:lnTo>
                  <a:lnTo>
                    <a:pt x="26" y="13"/>
                  </a:lnTo>
                  <a:lnTo>
                    <a:pt x="33" y="2"/>
                  </a:lnTo>
                  <a:lnTo>
                    <a:pt x="39" y="1"/>
                  </a:lnTo>
                  <a:lnTo>
                    <a:pt x="45" y="1"/>
                  </a:lnTo>
                  <a:lnTo>
                    <a:pt x="51" y="1"/>
                  </a:lnTo>
                  <a:lnTo>
                    <a:pt x="56" y="0"/>
                  </a:lnTo>
                  <a:lnTo>
                    <a:pt x="51" y="20"/>
                  </a:lnTo>
                  <a:lnTo>
                    <a:pt x="47" y="39"/>
                  </a:lnTo>
                  <a:lnTo>
                    <a:pt x="42" y="59"/>
                  </a:lnTo>
                  <a:lnTo>
                    <a:pt x="37" y="79"/>
                  </a:lnTo>
                  <a:lnTo>
                    <a:pt x="36" y="80"/>
                  </a:lnTo>
                  <a:lnTo>
                    <a:pt x="33" y="82"/>
                  </a:lnTo>
                  <a:lnTo>
                    <a:pt x="32" y="83"/>
                  </a:lnTo>
                  <a:lnTo>
                    <a:pt x="29" y="84"/>
                  </a:lnTo>
                  <a:lnTo>
                    <a:pt x="24" y="87"/>
                  </a:lnTo>
                  <a:lnTo>
                    <a:pt x="18" y="90"/>
                  </a:lnTo>
                  <a:lnTo>
                    <a:pt x="10" y="95"/>
                  </a:lnTo>
                  <a:lnTo>
                    <a:pt x="0" y="100"/>
                  </a:lnTo>
                  <a:close/>
                </a:path>
              </a:pathLst>
            </a:custGeom>
            <a:solidFill>
              <a:srgbClr val="00FFFF"/>
            </a:solidFill>
            <a:ln w="9525">
              <a:noFill/>
              <a:round/>
              <a:headEnd/>
              <a:tailEnd/>
            </a:ln>
          </p:spPr>
          <p:txBody>
            <a:bodyPr/>
            <a:lstStyle/>
            <a:p>
              <a:endParaRPr lang="el-GR"/>
            </a:p>
          </p:txBody>
        </p:sp>
        <p:sp>
          <p:nvSpPr>
            <p:cNvPr id="542911" name="Freeform 191"/>
            <p:cNvSpPr>
              <a:spLocks/>
            </p:cNvSpPr>
            <p:nvPr/>
          </p:nvSpPr>
          <p:spPr bwMode="auto">
            <a:xfrm flipH="1">
              <a:off x="1747" y="1785"/>
              <a:ext cx="49" cy="55"/>
            </a:xfrm>
            <a:custGeom>
              <a:avLst/>
              <a:gdLst/>
              <a:ahLst/>
              <a:cxnLst>
                <a:cxn ang="0">
                  <a:pos x="0" y="151"/>
                </a:cxn>
                <a:cxn ang="0">
                  <a:pos x="5" y="133"/>
                </a:cxn>
                <a:cxn ang="0">
                  <a:pos x="10" y="113"/>
                </a:cxn>
                <a:cxn ang="0">
                  <a:pos x="14" y="94"/>
                </a:cxn>
                <a:cxn ang="0">
                  <a:pos x="18" y="75"/>
                </a:cxn>
                <a:cxn ang="0">
                  <a:pos x="23" y="68"/>
                </a:cxn>
                <a:cxn ang="0">
                  <a:pos x="25" y="61"/>
                </a:cxn>
                <a:cxn ang="0">
                  <a:pos x="26" y="54"/>
                </a:cxn>
                <a:cxn ang="0">
                  <a:pos x="27" y="46"/>
                </a:cxn>
                <a:cxn ang="0">
                  <a:pos x="35" y="37"/>
                </a:cxn>
                <a:cxn ang="0">
                  <a:pos x="46" y="29"/>
                </a:cxn>
                <a:cxn ang="0">
                  <a:pos x="56" y="22"/>
                </a:cxn>
                <a:cxn ang="0">
                  <a:pos x="68" y="16"/>
                </a:cxn>
                <a:cxn ang="0">
                  <a:pos x="80" y="10"/>
                </a:cxn>
                <a:cxn ang="0">
                  <a:pos x="92" y="7"/>
                </a:cxn>
                <a:cxn ang="0">
                  <a:pos x="105" y="3"/>
                </a:cxn>
                <a:cxn ang="0">
                  <a:pos x="116" y="0"/>
                </a:cxn>
                <a:cxn ang="0">
                  <a:pos x="109" y="32"/>
                </a:cxn>
                <a:cxn ang="0">
                  <a:pos x="101" y="63"/>
                </a:cxn>
                <a:cxn ang="0">
                  <a:pos x="94" y="94"/>
                </a:cxn>
                <a:cxn ang="0">
                  <a:pos x="88" y="127"/>
                </a:cxn>
                <a:cxn ang="0">
                  <a:pos x="83" y="129"/>
                </a:cxn>
                <a:cxn ang="0">
                  <a:pos x="76" y="130"/>
                </a:cxn>
                <a:cxn ang="0">
                  <a:pos x="67" y="133"/>
                </a:cxn>
                <a:cxn ang="0">
                  <a:pos x="57" y="135"/>
                </a:cxn>
                <a:cxn ang="0">
                  <a:pos x="46" y="138"/>
                </a:cxn>
                <a:cxn ang="0">
                  <a:pos x="32" y="142"/>
                </a:cxn>
                <a:cxn ang="0">
                  <a:pos x="17" y="146"/>
                </a:cxn>
                <a:cxn ang="0">
                  <a:pos x="0" y="151"/>
                </a:cxn>
              </a:cxnLst>
              <a:rect l="0" t="0" r="r" b="b"/>
              <a:pathLst>
                <a:path w="116" h="151">
                  <a:moveTo>
                    <a:pt x="0" y="151"/>
                  </a:moveTo>
                  <a:lnTo>
                    <a:pt x="5" y="133"/>
                  </a:lnTo>
                  <a:lnTo>
                    <a:pt x="10" y="113"/>
                  </a:lnTo>
                  <a:lnTo>
                    <a:pt x="14" y="94"/>
                  </a:lnTo>
                  <a:lnTo>
                    <a:pt x="18" y="75"/>
                  </a:lnTo>
                  <a:lnTo>
                    <a:pt x="23" y="68"/>
                  </a:lnTo>
                  <a:lnTo>
                    <a:pt x="25" y="61"/>
                  </a:lnTo>
                  <a:lnTo>
                    <a:pt x="26" y="54"/>
                  </a:lnTo>
                  <a:lnTo>
                    <a:pt x="27" y="46"/>
                  </a:lnTo>
                  <a:lnTo>
                    <a:pt x="35" y="37"/>
                  </a:lnTo>
                  <a:lnTo>
                    <a:pt x="46" y="29"/>
                  </a:lnTo>
                  <a:lnTo>
                    <a:pt x="56" y="22"/>
                  </a:lnTo>
                  <a:lnTo>
                    <a:pt x="68" y="16"/>
                  </a:lnTo>
                  <a:lnTo>
                    <a:pt x="80" y="10"/>
                  </a:lnTo>
                  <a:lnTo>
                    <a:pt x="92" y="7"/>
                  </a:lnTo>
                  <a:lnTo>
                    <a:pt x="105" y="3"/>
                  </a:lnTo>
                  <a:lnTo>
                    <a:pt x="116" y="0"/>
                  </a:lnTo>
                  <a:lnTo>
                    <a:pt x="109" y="32"/>
                  </a:lnTo>
                  <a:lnTo>
                    <a:pt x="101" y="63"/>
                  </a:lnTo>
                  <a:lnTo>
                    <a:pt x="94" y="94"/>
                  </a:lnTo>
                  <a:lnTo>
                    <a:pt x="88" y="127"/>
                  </a:lnTo>
                  <a:lnTo>
                    <a:pt x="83" y="129"/>
                  </a:lnTo>
                  <a:lnTo>
                    <a:pt x="76" y="130"/>
                  </a:lnTo>
                  <a:lnTo>
                    <a:pt x="67" y="133"/>
                  </a:lnTo>
                  <a:lnTo>
                    <a:pt x="57" y="135"/>
                  </a:lnTo>
                  <a:lnTo>
                    <a:pt x="46" y="138"/>
                  </a:lnTo>
                  <a:lnTo>
                    <a:pt x="32" y="142"/>
                  </a:lnTo>
                  <a:lnTo>
                    <a:pt x="17" y="146"/>
                  </a:lnTo>
                  <a:lnTo>
                    <a:pt x="0" y="151"/>
                  </a:lnTo>
                  <a:close/>
                </a:path>
              </a:pathLst>
            </a:custGeom>
            <a:solidFill>
              <a:srgbClr val="00FFFF"/>
            </a:solidFill>
            <a:ln w="9525">
              <a:noFill/>
              <a:round/>
              <a:headEnd/>
              <a:tailEnd/>
            </a:ln>
          </p:spPr>
          <p:txBody>
            <a:bodyPr/>
            <a:lstStyle/>
            <a:p>
              <a:endParaRPr lang="el-GR"/>
            </a:p>
          </p:txBody>
        </p:sp>
        <p:sp>
          <p:nvSpPr>
            <p:cNvPr id="542912" name="Freeform 192"/>
            <p:cNvSpPr>
              <a:spLocks/>
            </p:cNvSpPr>
            <p:nvPr/>
          </p:nvSpPr>
          <p:spPr bwMode="auto">
            <a:xfrm flipH="1">
              <a:off x="1660" y="1814"/>
              <a:ext cx="19" cy="17"/>
            </a:xfrm>
            <a:custGeom>
              <a:avLst/>
              <a:gdLst/>
              <a:ahLst/>
              <a:cxnLst>
                <a:cxn ang="0">
                  <a:pos x="26" y="50"/>
                </a:cxn>
                <a:cxn ang="0">
                  <a:pos x="24" y="48"/>
                </a:cxn>
                <a:cxn ang="0">
                  <a:pos x="24" y="44"/>
                </a:cxn>
                <a:cxn ang="0">
                  <a:pos x="23" y="41"/>
                </a:cxn>
                <a:cxn ang="0">
                  <a:pos x="23" y="38"/>
                </a:cxn>
                <a:cxn ang="0">
                  <a:pos x="22" y="41"/>
                </a:cxn>
                <a:cxn ang="0">
                  <a:pos x="20" y="43"/>
                </a:cxn>
                <a:cxn ang="0">
                  <a:pos x="17" y="46"/>
                </a:cxn>
                <a:cxn ang="0">
                  <a:pos x="15" y="49"/>
                </a:cxn>
                <a:cxn ang="0">
                  <a:pos x="4" y="42"/>
                </a:cxn>
                <a:cxn ang="0">
                  <a:pos x="0" y="35"/>
                </a:cxn>
                <a:cxn ang="0">
                  <a:pos x="1" y="26"/>
                </a:cxn>
                <a:cxn ang="0">
                  <a:pos x="6" y="13"/>
                </a:cxn>
                <a:cxn ang="0">
                  <a:pos x="11" y="12"/>
                </a:cxn>
                <a:cxn ang="0">
                  <a:pos x="15" y="10"/>
                </a:cxn>
                <a:cxn ang="0">
                  <a:pos x="21" y="7"/>
                </a:cxn>
                <a:cxn ang="0">
                  <a:pos x="27" y="5"/>
                </a:cxn>
                <a:cxn ang="0">
                  <a:pos x="31" y="4"/>
                </a:cxn>
                <a:cxn ang="0">
                  <a:pos x="36" y="1"/>
                </a:cxn>
                <a:cxn ang="0">
                  <a:pos x="41" y="0"/>
                </a:cxn>
                <a:cxn ang="0">
                  <a:pos x="44" y="0"/>
                </a:cxn>
                <a:cxn ang="0">
                  <a:pos x="43" y="13"/>
                </a:cxn>
                <a:cxn ang="0">
                  <a:pos x="42" y="22"/>
                </a:cxn>
                <a:cxn ang="0">
                  <a:pos x="39" y="33"/>
                </a:cxn>
                <a:cxn ang="0">
                  <a:pos x="36" y="50"/>
                </a:cxn>
                <a:cxn ang="0">
                  <a:pos x="34" y="50"/>
                </a:cxn>
                <a:cxn ang="0">
                  <a:pos x="31" y="50"/>
                </a:cxn>
                <a:cxn ang="0">
                  <a:pos x="29" y="50"/>
                </a:cxn>
                <a:cxn ang="0">
                  <a:pos x="26" y="50"/>
                </a:cxn>
              </a:cxnLst>
              <a:rect l="0" t="0" r="r" b="b"/>
              <a:pathLst>
                <a:path w="44" h="50">
                  <a:moveTo>
                    <a:pt x="26" y="50"/>
                  </a:moveTo>
                  <a:lnTo>
                    <a:pt x="24" y="48"/>
                  </a:lnTo>
                  <a:lnTo>
                    <a:pt x="24" y="44"/>
                  </a:lnTo>
                  <a:lnTo>
                    <a:pt x="23" y="41"/>
                  </a:lnTo>
                  <a:lnTo>
                    <a:pt x="23" y="38"/>
                  </a:lnTo>
                  <a:lnTo>
                    <a:pt x="22" y="41"/>
                  </a:lnTo>
                  <a:lnTo>
                    <a:pt x="20" y="43"/>
                  </a:lnTo>
                  <a:lnTo>
                    <a:pt x="17" y="46"/>
                  </a:lnTo>
                  <a:lnTo>
                    <a:pt x="15" y="49"/>
                  </a:lnTo>
                  <a:lnTo>
                    <a:pt x="4" y="42"/>
                  </a:lnTo>
                  <a:lnTo>
                    <a:pt x="0" y="35"/>
                  </a:lnTo>
                  <a:lnTo>
                    <a:pt x="1" y="26"/>
                  </a:lnTo>
                  <a:lnTo>
                    <a:pt x="6" y="13"/>
                  </a:lnTo>
                  <a:lnTo>
                    <a:pt x="11" y="12"/>
                  </a:lnTo>
                  <a:lnTo>
                    <a:pt x="15" y="10"/>
                  </a:lnTo>
                  <a:lnTo>
                    <a:pt x="21" y="7"/>
                  </a:lnTo>
                  <a:lnTo>
                    <a:pt x="27" y="5"/>
                  </a:lnTo>
                  <a:lnTo>
                    <a:pt x="31" y="4"/>
                  </a:lnTo>
                  <a:lnTo>
                    <a:pt x="36" y="1"/>
                  </a:lnTo>
                  <a:lnTo>
                    <a:pt x="41" y="0"/>
                  </a:lnTo>
                  <a:lnTo>
                    <a:pt x="44" y="0"/>
                  </a:lnTo>
                  <a:lnTo>
                    <a:pt x="43" y="13"/>
                  </a:lnTo>
                  <a:lnTo>
                    <a:pt x="42" y="22"/>
                  </a:lnTo>
                  <a:lnTo>
                    <a:pt x="39" y="33"/>
                  </a:lnTo>
                  <a:lnTo>
                    <a:pt x="36" y="50"/>
                  </a:lnTo>
                  <a:lnTo>
                    <a:pt x="34" y="50"/>
                  </a:lnTo>
                  <a:lnTo>
                    <a:pt x="31" y="50"/>
                  </a:lnTo>
                  <a:lnTo>
                    <a:pt x="29" y="50"/>
                  </a:lnTo>
                  <a:lnTo>
                    <a:pt x="26" y="50"/>
                  </a:lnTo>
                  <a:close/>
                </a:path>
              </a:pathLst>
            </a:custGeom>
            <a:solidFill>
              <a:srgbClr val="006633"/>
            </a:solidFill>
            <a:ln w="9525">
              <a:noFill/>
              <a:round/>
              <a:headEnd/>
              <a:tailEnd/>
            </a:ln>
          </p:spPr>
          <p:txBody>
            <a:bodyPr/>
            <a:lstStyle/>
            <a:p>
              <a:endParaRPr lang="el-GR"/>
            </a:p>
          </p:txBody>
        </p:sp>
        <p:sp>
          <p:nvSpPr>
            <p:cNvPr id="542913" name="Freeform 193"/>
            <p:cNvSpPr>
              <a:spLocks/>
            </p:cNvSpPr>
            <p:nvPr/>
          </p:nvSpPr>
          <p:spPr bwMode="auto">
            <a:xfrm flipH="1">
              <a:off x="1710" y="1780"/>
              <a:ext cx="43" cy="50"/>
            </a:xfrm>
            <a:custGeom>
              <a:avLst/>
              <a:gdLst/>
              <a:ahLst/>
              <a:cxnLst>
                <a:cxn ang="0">
                  <a:pos x="0" y="138"/>
                </a:cxn>
                <a:cxn ang="0">
                  <a:pos x="6" y="107"/>
                </a:cxn>
                <a:cxn ang="0">
                  <a:pos x="8" y="89"/>
                </a:cxn>
                <a:cxn ang="0">
                  <a:pos x="11" y="76"/>
                </a:cxn>
                <a:cxn ang="0">
                  <a:pos x="12" y="61"/>
                </a:cxn>
                <a:cxn ang="0">
                  <a:pos x="15" y="47"/>
                </a:cxn>
                <a:cxn ang="0">
                  <a:pos x="22" y="26"/>
                </a:cxn>
                <a:cxn ang="0">
                  <a:pos x="29" y="8"/>
                </a:cxn>
                <a:cxn ang="0">
                  <a:pos x="36" y="0"/>
                </a:cxn>
                <a:cxn ang="0">
                  <a:pos x="40" y="13"/>
                </a:cxn>
                <a:cxn ang="0">
                  <a:pos x="42" y="24"/>
                </a:cxn>
                <a:cxn ang="0">
                  <a:pos x="43" y="36"/>
                </a:cxn>
                <a:cxn ang="0">
                  <a:pos x="44" y="48"/>
                </a:cxn>
                <a:cxn ang="0">
                  <a:pos x="47" y="52"/>
                </a:cxn>
                <a:cxn ang="0">
                  <a:pos x="50" y="55"/>
                </a:cxn>
                <a:cxn ang="0">
                  <a:pos x="51" y="59"/>
                </a:cxn>
                <a:cxn ang="0">
                  <a:pos x="52" y="62"/>
                </a:cxn>
                <a:cxn ang="0">
                  <a:pos x="57" y="61"/>
                </a:cxn>
                <a:cxn ang="0">
                  <a:pos x="61" y="60"/>
                </a:cxn>
                <a:cxn ang="0">
                  <a:pos x="65" y="59"/>
                </a:cxn>
                <a:cxn ang="0">
                  <a:pos x="70" y="58"/>
                </a:cxn>
                <a:cxn ang="0">
                  <a:pos x="74" y="56"/>
                </a:cxn>
                <a:cxn ang="0">
                  <a:pos x="79" y="55"/>
                </a:cxn>
                <a:cxn ang="0">
                  <a:pos x="82" y="55"/>
                </a:cxn>
                <a:cxn ang="0">
                  <a:pos x="87" y="55"/>
                </a:cxn>
                <a:cxn ang="0">
                  <a:pos x="88" y="65"/>
                </a:cxn>
                <a:cxn ang="0">
                  <a:pos x="90" y="75"/>
                </a:cxn>
                <a:cxn ang="0">
                  <a:pos x="95" y="83"/>
                </a:cxn>
                <a:cxn ang="0">
                  <a:pos x="103" y="89"/>
                </a:cxn>
                <a:cxn ang="0">
                  <a:pos x="104" y="96"/>
                </a:cxn>
                <a:cxn ang="0">
                  <a:pos x="104" y="100"/>
                </a:cxn>
                <a:cxn ang="0">
                  <a:pos x="104" y="104"/>
                </a:cxn>
                <a:cxn ang="0">
                  <a:pos x="102" y="108"/>
                </a:cxn>
                <a:cxn ang="0">
                  <a:pos x="89" y="112"/>
                </a:cxn>
                <a:cxn ang="0">
                  <a:pos x="76" y="115"/>
                </a:cxn>
                <a:cxn ang="0">
                  <a:pos x="64" y="119"/>
                </a:cxn>
                <a:cxn ang="0">
                  <a:pos x="51" y="123"/>
                </a:cxn>
                <a:cxn ang="0">
                  <a:pos x="38" y="127"/>
                </a:cxn>
                <a:cxn ang="0">
                  <a:pos x="26" y="130"/>
                </a:cxn>
                <a:cxn ang="0">
                  <a:pos x="13" y="135"/>
                </a:cxn>
                <a:cxn ang="0">
                  <a:pos x="0" y="138"/>
                </a:cxn>
              </a:cxnLst>
              <a:rect l="0" t="0" r="r" b="b"/>
              <a:pathLst>
                <a:path w="104" h="138">
                  <a:moveTo>
                    <a:pt x="0" y="138"/>
                  </a:moveTo>
                  <a:lnTo>
                    <a:pt x="6" y="107"/>
                  </a:lnTo>
                  <a:lnTo>
                    <a:pt x="8" y="89"/>
                  </a:lnTo>
                  <a:lnTo>
                    <a:pt x="11" y="76"/>
                  </a:lnTo>
                  <a:lnTo>
                    <a:pt x="12" y="61"/>
                  </a:lnTo>
                  <a:lnTo>
                    <a:pt x="15" y="47"/>
                  </a:lnTo>
                  <a:lnTo>
                    <a:pt x="22" y="26"/>
                  </a:lnTo>
                  <a:lnTo>
                    <a:pt x="29" y="8"/>
                  </a:lnTo>
                  <a:lnTo>
                    <a:pt x="36" y="0"/>
                  </a:lnTo>
                  <a:lnTo>
                    <a:pt x="40" y="13"/>
                  </a:lnTo>
                  <a:lnTo>
                    <a:pt x="42" y="24"/>
                  </a:lnTo>
                  <a:lnTo>
                    <a:pt x="43" y="36"/>
                  </a:lnTo>
                  <a:lnTo>
                    <a:pt x="44" y="48"/>
                  </a:lnTo>
                  <a:lnTo>
                    <a:pt x="47" y="52"/>
                  </a:lnTo>
                  <a:lnTo>
                    <a:pt x="50" y="55"/>
                  </a:lnTo>
                  <a:lnTo>
                    <a:pt x="51" y="59"/>
                  </a:lnTo>
                  <a:lnTo>
                    <a:pt x="52" y="62"/>
                  </a:lnTo>
                  <a:lnTo>
                    <a:pt x="57" y="61"/>
                  </a:lnTo>
                  <a:lnTo>
                    <a:pt x="61" y="60"/>
                  </a:lnTo>
                  <a:lnTo>
                    <a:pt x="65" y="59"/>
                  </a:lnTo>
                  <a:lnTo>
                    <a:pt x="70" y="58"/>
                  </a:lnTo>
                  <a:lnTo>
                    <a:pt x="74" y="56"/>
                  </a:lnTo>
                  <a:lnTo>
                    <a:pt x="79" y="55"/>
                  </a:lnTo>
                  <a:lnTo>
                    <a:pt x="82" y="55"/>
                  </a:lnTo>
                  <a:lnTo>
                    <a:pt x="87" y="55"/>
                  </a:lnTo>
                  <a:lnTo>
                    <a:pt x="88" y="65"/>
                  </a:lnTo>
                  <a:lnTo>
                    <a:pt x="90" y="75"/>
                  </a:lnTo>
                  <a:lnTo>
                    <a:pt x="95" y="83"/>
                  </a:lnTo>
                  <a:lnTo>
                    <a:pt x="103" y="89"/>
                  </a:lnTo>
                  <a:lnTo>
                    <a:pt x="104" y="96"/>
                  </a:lnTo>
                  <a:lnTo>
                    <a:pt x="104" y="100"/>
                  </a:lnTo>
                  <a:lnTo>
                    <a:pt x="104" y="104"/>
                  </a:lnTo>
                  <a:lnTo>
                    <a:pt x="102" y="108"/>
                  </a:lnTo>
                  <a:lnTo>
                    <a:pt x="89" y="112"/>
                  </a:lnTo>
                  <a:lnTo>
                    <a:pt x="76" y="115"/>
                  </a:lnTo>
                  <a:lnTo>
                    <a:pt x="64" y="119"/>
                  </a:lnTo>
                  <a:lnTo>
                    <a:pt x="51" y="123"/>
                  </a:lnTo>
                  <a:lnTo>
                    <a:pt x="38" y="127"/>
                  </a:lnTo>
                  <a:lnTo>
                    <a:pt x="26" y="130"/>
                  </a:lnTo>
                  <a:lnTo>
                    <a:pt x="13" y="135"/>
                  </a:lnTo>
                  <a:lnTo>
                    <a:pt x="0" y="138"/>
                  </a:lnTo>
                  <a:close/>
                </a:path>
              </a:pathLst>
            </a:custGeom>
            <a:solidFill>
              <a:srgbClr val="00FFFF"/>
            </a:solidFill>
            <a:ln w="9525">
              <a:noFill/>
              <a:round/>
              <a:headEnd/>
              <a:tailEnd/>
            </a:ln>
          </p:spPr>
          <p:txBody>
            <a:bodyPr/>
            <a:lstStyle/>
            <a:p>
              <a:endParaRPr lang="el-GR"/>
            </a:p>
          </p:txBody>
        </p:sp>
        <p:sp>
          <p:nvSpPr>
            <p:cNvPr id="542914" name="Freeform 194"/>
            <p:cNvSpPr>
              <a:spLocks/>
            </p:cNvSpPr>
            <p:nvPr/>
          </p:nvSpPr>
          <p:spPr bwMode="auto">
            <a:xfrm flipH="1">
              <a:off x="1595" y="1773"/>
              <a:ext cx="18" cy="57"/>
            </a:xfrm>
            <a:custGeom>
              <a:avLst/>
              <a:gdLst/>
              <a:ahLst/>
              <a:cxnLst>
                <a:cxn ang="0">
                  <a:pos x="4" y="146"/>
                </a:cxn>
                <a:cxn ang="0">
                  <a:pos x="2" y="141"/>
                </a:cxn>
                <a:cxn ang="0">
                  <a:pos x="1" y="133"/>
                </a:cxn>
                <a:cxn ang="0">
                  <a:pos x="1" y="118"/>
                </a:cxn>
                <a:cxn ang="0">
                  <a:pos x="0" y="88"/>
                </a:cxn>
                <a:cxn ang="0">
                  <a:pos x="2" y="69"/>
                </a:cxn>
                <a:cxn ang="0">
                  <a:pos x="4" y="50"/>
                </a:cxn>
                <a:cxn ang="0">
                  <a:pos x="5" y="32"/>
                </a:cxn>
                <a:cxn ang="0">
                  <a:pos x="5" y="14"/>
                </a:cxn>
                <a:cxn ang="0">
                  <a:pos x="7" y="7"/>
                </a:cxn>
                <a:cxn ang="0">
                  <a:pos x="12" y="3"/>
                </a:cxn>
                <a:cxn ang="0">
                  <a:pos x="17" y="1"/>
                </a:cxn>
                <a:cxn ang="0">
                  <a:pos x="23" y="0"/>
                </a:cxn>
                <a:cxn ang="0">
                  <a:pos x="29" y="2"/>
                </a:cxn>
                <a:cxn ang="0">
                  <a:pos x="35" y="7"/>
                </a:cxn>
                <a:cxn ang="0">
                  <a:pos x="39" y="12"/>
                </a:cxn>
                <a:cxn ang="0">
                  <a:pos x="43" y="22"/>
                </a:cxn>
                <a:cxn ang="0">
                  <a:pos x="43" y="33"/>
                </a:cxn>
                <a:cxn ang="0">
                  <a:pos x="43" y="46"/>
                </a:cxn>
                <a:cxn ang="0">
                  <a:pos x="42" y="58"/>
                </a:cxn>
                <a:cxn ang="0">
                  <a:pos x="42" y="71"/>
                </a:cxn>
                <a:cxn ang="0">
                  <a:pos x="43" y="90"/>
                </a:cxn>
                <a:cxn ang="0">
                  <a:pos x="44" y="113"/>
                </a:cxn>
                <a:cxn ang="0">
                  <a:pos x="44" y="136"/>
                </a:cxn>
                <a:cxn ang="0">
                  <a:pos x="39" y="152"/>
                </a:cxn>
                <a:cxn ang="0">
                  <a:pos x="33" y="152"/>
                </a:cxn>
                <a:cxn ang="0">
                  <a:pos x="29" y="153"/>
                </a:cxn>
                <a:cxn ang="0">
                  <a:pos x="24" y="153"/>
                </a:cxn>
                <a:cxn ang="0">
                  <a:pos x="21" y="154"/>
                </a:cxn>
                <a:cxn ang="0">
                  <a:pos x="17" y="153"/>
                </a:cxn>
                <a:cxn ang="0">
                  <a:pos x="13" y="152"/>
                </a:cxn>
                <a:cxn ang="0">
                  <a:pos x="8" y="150"/>
                </a:cxn>
                <a:cxn ang="0">
                  <a:pos x="4" y="146"/>
                </a:cxn>
              </a:cxnLst>
              <a:rect l="0" t="0" r="r" b="b"/>
              <a:pathLst>
                <a:path w="44" h="154">
                  <a:moveTo>
                    <a:pt x="4" y="146"/>
                  </a:moveTo>
                  <a:lnTo>
                    <a:pt x="2" y="141"/>
                  </a:lnTo>
                  <a:lnTo>
                    <a:pt x="1" y="133"/>
                  </a:lnTo>
                  <a:lnTo>
                    <a:pt x="1" y="118"/>
                  </a:lnTo>
                  <a:lnTo>
                    <a:pt x="0" y="88"/>
                  </a:lnTo>
                  <a:lnTo>
                    <a:pt x="2" y="69"/>
                  </a:lnTo>
                  <a:lnTo>
                    <a:pt x="4" y="50"/>
                  </a:lnTo>
                  <a:lnTo>
                    <a:pt x="5" y="32"/>
                  </a:lnTo>
                  <a:lnTo>
                    <a:pt x="5" y="14"/>
                  </a:lnTo>
                  <a:lnTo>
                    <a:pt x="7" y="7"/>
                  </a:lnTo>
                  <a:lnTo>
                    <a:pt x="12" y="3"/>
                  </a:lnTo>
                  <a:lnTo>
                    <a:pt x="17" y="1"/>
                  </a:lnTo>
                  <a:lnTo>
                    <a:pt x="23" y="0"/>
                  </a:lnTo>
                  <a:lnTo>
                    <a:pt x="29" y="2"/>
                  </a:lnTo>
                  <a:lnTo>
                    <a:pt x="35" y="7"/>
                  </a:lnTo>
                  <a:lnTo>
                    <a:pt x="39" y="12"/>
                  </a:lnTo>
                  <a:lnTo>
                    <a:pt x="43" y="22"/>
                  </a:lnTo>
                  <a:lnTo>
                    <a:pt x="43" y="33"/>
                  </a:lnTo>
                  <a:lnTo>
                    <a:pt x="43" y="46"/>
                  </a:lnTo>
                  <a:lnTo>
                    <a:pt x="42" y="58"/>
                  </a:lnTo>
                  <a:lnTo>
                    <a:pt x="42" y="71"/>
                  </a:lnTo>
                  <a:lnTo>
                    <a:pt x="43" y="90"/>
                  </a:lnTo>
                  <a:lnTo>
                    <a:pt x="44" y="113"/>
                  </a:lnTo>
                  <a:lnTo>
                    <a:pt x="44" y="136"/>
                  </a:lnTo>
                  <a:lnTo>
                    <a:pt x="39" y="152"/>
                  </a:lnTo>
                  <a:lnTo>
                    <a:pt x="33" y="152"/>
                  </a:lnTo>
                  <a:lnTo>
                    <a:pt x="29" y="153"/>
                  </a:lnTo>
                  <a:lnTo>
                    <a:pt x="24" y="153"/>
                  </a:lnTo>
                  <a:lnTo>
                    <a:pt x="21" y="154"/>
                  </a:lnTo>
                  <a:lnTo>
                    <a:pt x="17" y="153"/>
                  </a:lnTo>
                  <a:lnTo>
                    <a:pt x="13" y="152"/>
                  </a:lnTo>
                  <a:lnTo>
                    <a:pt x="8" y="150"/>
                  </a:lnTo>
                  <a:lnTo>
                    <a:pt x="4" y="146"/>
                  </a:lnTo>
                  <a:close/>
                </a:path>
              </a:pathLst>
            </a:custGeom>
            <a:solidFill>
              <a:srgbClr val="000000"/>
            </a:solidFill>
            <a:ln w="9525">
              <a:noFill/>
              <a:round/>
              <a:headEnd/>
              <a:tailEnd/>
            </a:ln>
          </p:spPr>
          <p:txBody>
            <a:bodyPr/>
            <a:lstStyle/>
            <a:p>
              <a:endParaRPr lang="el-GR"/>
            </a:p>
          </p:txBody>
        </p:sp>
        <p:sp>
          <p:nvSpPr>
            <p:cNvPr id="542915" name="Freeform 195"/>
            <p:cNvSpPr>
              <a:spLocks/>
            </p:cNvSpPr>
            <p:nvPr/>
          </p:nvSpPr>
          <p:spPr bwMode="auto">
            <a:xfrm flipH="1">
              <a:off x="1675" y="1799"/>
              <a:ext cx="32" cy="19"/>
            </a:xfrm>
            <a:custGeom>
              <a:avLst/>
              <a:gdLst/>
              <a:ahLst/>
              <a:cxnLst>
                <a:cxn ang="0">
                  <a:pos x="0" y="52"/>
                </a:cxn>
                <a:cxn ang="0">
                  <a:pos x="0" y="51"/>
                </a:cxn>
                <a:cxn ang="0">
                  <a:pos x="0" y="49"/>
                </a:cxn>
                <a:cxn ang="0">
                  <a:pos x="0" y="47"/>
                </a:cxn>
                <a:cxn ang="0">
                  <a:pos x="0" y="45"/>
                </a:cxn>
                <a:cxn ang="0">
                  <a:pos x="2" y="44"/>
                </a:cxn>
                <a:cxn ang="0">
                  <a:pos x="3" y="42"/>
                </a:cxn>
                <a:cxn ang="0">
                  <a:pos x="5" y="38"/>
                </a:cxn>
                <a:cxn ang="0">
                  <a:pos x="6" y="32"/>
                </a:cxn>
                <a:cxn ang="0">
                  <a:pos x="12" y="32"/>
                </a:cxn>
                <a:cxn ang="0">
                  <a:pos x="18" y="32"/>
                </a:cxn>
                <a:cxn ang="0">
                  <a:pos x="24" y="32"/>
                </a:cxn>
                <a:cxn ang="0">
                  <a:pos x="31" y="31"/>
                </a:cxn>
                <a:cxn ang="0">
                  <a:pos x="35" y="30"/>
                </a:cxn>
                <a:cxn ang="0">
                  <a:pos x="38" y="28"/>
                </a:cxn>
                <a:cxn ang="0">
                  <a:pos x="43" y="24"/>
                </a:cxn>
                <a:cxn ang="0">
                  <a:pos x="51" y="17"/>
                </a:cxn>
                <a:cxn ang="0">
                  <a:pos x="54" y="13"/>
                </a:cxn>
                <a:cxn ang="0">
                  <a:pos x="57" y="11"/>
                </a:cxn>
                <a:cxn ang="0">
                  <a:pos x="60" y="8"/>
                </a:cxn>
                <a:cxn ang="0">
                  <a:pos x="65" y="5"/>
                </a:cxn>
                <a:cxn ang="0">
                  <a:pos x="67" y="4"/>
                </a:cxn>
                <a:cxn ang="0">
                  <a:pos x="70" y="2"/>
                </a:cxn>
                <a:cxn ang="0">
                  <a:pos x="74" y="1"/>
                </a:cxn>
                <a:cxn ang="0">
                  <a:pos x="76" y="0"/>
                </a:cxn>
                <a:cxn ang="0">
                  <a:pos x="75" y="8"/>
                </a:cxn>
                <a:cxn ang="0">
                  <a:pos x="75" y="16"/>
                </a:cxn>
                <a:cxn ang="0">
                  <a:pos x="74" y="24"/>
                </a:cxn>
                <a:cxn ang="0">
                  <a:pos x="73" y="32"/>
                </a:cxn>
                <a:cxn ang="0">
                  <a:pos x="63" y="35"/>
                </a:cxn>
                <a:cxn ang="0">
                  <a:pos x="54" y="37"/>
                </a:cxn>
                <a:cxn ang="0">
                  <a:pos x="45" y="39"/>
                </a:cxn>
                <a:cxn ang="0">
                  <a:pos x="37" y="42"/>
                </a:cxn>
                <a:cxn ang="0">
                  <a:pos x="28" y="45"/>
                </a:cxn>
                <a:cxn ang="0">
                  <a:pos x="18" y="47"/>
                </a:cxn>
                <a:cxn ang="0">
                  <a:pos x="9" y="50"/>
                </a:cxn>
                <a:cxn ang="0">
                  <a:pos x="0" y="52"/>
                </a:cxn>
              </a:cxnLst>
              <a:rect l="0" t="0" r="r" b="b"/>
              <a:pathLst>
                <a:path w="76" h="52">
                  <a:moveTo>
                    <a:pt x="0" y="52"/>
                  </a:moveTo>
                  <a:lnTo>
                    <a:pt x="0" y="51"/>
                  </a:lnTo>
                  <a:lnTo>
                    <a:pt x="0" y="49"/>
                  </a:lnTo>
                  <a:lnTo>
                    <a:pt x="0" y="47"/>
                  </a:lnTo>
                  <a:lnTo>
                    <a:pt x="0" y="45"/>
                  </a:lnTo>
                  <a:lnTo>
                    <a:pt x="2" y="44"/>
                  </a:lnTo>
                  <a:lnTo>
                    <a:pt x="3" y="42"/>
                  </a:lnTo>
                  <a:lnTo>
                    <a:pt x="5" y="38"/>
                  </a:lnTo>
                  <a:lnTo>
                    <a:pt x="6" y="32"/>
                  </a:lnTo>
                  <a:lnTo>
                    <a:pt x="12" y="32"/>
                  </a:lnTo>
                  <a:lnTo>
                    <a:pt x="18" y="32"/>
                  </a:lnTo>
                  <a:lnTo>
                    <a:pt x="24" y="32"/>
                  </a:lnTo>
                  <a:lnTo>
                    <a:pt x="31" y="31"/>
                  </a:lnTo>
                  <a:lnTo>
                    <a:pt x="35" y="30"/>
                  </a:lnTo>
                  <a:lnTo>
                    <a:pt x="38" y="28"/>
                  </a:lnTo>
                  <a:lnTo>
                    <a:pt x="43" y="24"/>
                  </a:lnTo>
                  <a:lnTo>
                    <a:pt x="51" y="17"/>
                  </a:lnTo>
                  <a:lnTo>
                    <a:pt x="54" y="13"/>
                  </a:lnTo>
                  <a:lnTo>
                    <a:pt x="57" y="11"/>
                  </a:lnTo>
                  <a:lnTo>
                    <a:pt x="60" y="8"/>
                  </a:lnTo>
                  <a:lnTo>
                    <a:pt x="65" y="5"/>
                  </a:lnTo>
                  <a:lnTo>
                    <a:pt x="67" y="4"/>
                  </a:lnTo>
                  <a:lnTo>
                    <a:pt x="70" y="2"/>
                  </a:lnTo>
                  <a:lnTo>
                    <a:pt x="74" y="1"/>
                  </a:lnTo>
                  <a:lnTo>
                    <a:pt x="76" y="0"/>
                  </a:lnTo>
                  <a:lnTo>
                    <a:pt x="75" y="8"/>
                  </a:lnTo>
                  <a:lnTo>
                    <a:pt x="75" y="16"/>
                  </a:lnTo>
                  <a:lnTo>
                    <a:pt x="74" y="24"/>
                  </a:lnTo>
                  <a:lnTo>
                    <a:pt x="73" y="32"/>
                  </a:lnTo>
                  <a:lnTo>
                    <a:pt x="63" y="35"/>
                  </a:lnTo>
                  <a:lnTo>
                    <a:pt x="54" y="37"/>
                  </a:lnTo>
                  <a:lnTo>
                    <a:pt x="45" y="39"/>
                  </a:lnTo>
                  <a:lnTo>
                    <a:pt x="37" y="42"/>
                  </a:lnTo>
                  <a:lnTo>
                    <a:pt x="28" y="45"/>
                  </a:lnTo>
                  <a:lnTo>
                    <a:pt x="18" y="47"/>
                  </a:lnTo>
                  <a:lnTo>
                    <a:pt x="9" y="50"/>
                  </a:lnTo>
                  <a:lnTo>
                    <a:pt x="0" y="52"/>
                  </a:lnTo>
                  <a:close/>
                </a:path>
              </a:pathLst>
            </a:custGeom>
            <a:solidFill>
              <a:srgbClr val="00FFFF"/>
            </a:solidFill>
            <a:ln w="9525">
              <a:noFill/>
              <a:round/>
              <a:headEnd/>
              <a:tailEnd/>
            </a:ln>
          </p:spPr>
          <p:txBody>
            <a:bodyPr/>
            <a:lstStyle/>
            <a:p>
              <a:endParaRPr lang="el-GR"/>
            </a:p>
          </p:txBody>
        </p:sp>
        <p:sp>
          <p:nvSpPr>
            <p:cNvPr id="542916" name="Freeform 196"/>
            <p:cNvSpPr>
              <a:spLocks/>
            </p:cNvSpPr>
            <p:nvPr/>
          </p:nvSpPr>
          <p:spPr bwMode="auto">
            <a:xfrm flipH="1">
              <a:off x="1649" y="1752"/>
              <a:ext cx="53" cy="58"/>
            </a:xfrm>
            <a:custGeom>
              <a:avLst/>
              <a:gdLst/>
              <a:ahLst/>
              <a:cxnLst>
                <a:cxn ang="0">
                  <a:pos x="70" y="152"/>
                </a:cxn>
                <a:cxn ang="0">
                  <a:pos x="72" y="146"/>
                </a:cxn>
                <a:cxn ang="0">
                  <a:pos x="75" y="137"/>
                </a:cxn>
                <a:cxn ang="0">
                  <a:pos x="77" y="127"/>
                </a:cxn>
                <a:cxn ang="0">
                  <a:pos x="78" y="116"/>
                </a:cxn>
                <a:cxn ang="0">
                  <a:pos x="72" y="109"/>
                </a:cxn>
                <a:cxn ang="0">
                  <a:pos x="63" y="108"/>
                </a:cxn>
                <a:cxn ang="0">
                  <a:pos x="52" y="111"/>
                </a:cxn>
                <a:cxn ang="0">
                  <a:pos x="39" y="117"/>
                </a:cxn>
                <a:cxn ang="0">
                  <a:pos x="26" y="124"/>
                </a:cxn>
                <a:cxn ang="0">
                  <a:pos x="15" y="132"/>
                </a:cxn>
                <a:cxn ang="0">
                  <a:pos x="6" y="139"/>
                </a:cxn>
                <a:cxn ang="0">
                  <a:pos x="0" y="143"/>
                </a:cxn>
                <a:cxn ang="0">
                  <a:pos x="6" y="113"/>
                </a:cxn>
                <a:cxn ang="0">
                  <a:pos x="9" y="93"/>
                </a:cxn>
                <a:cxn ang="0">
                  <a:pos x="14" y="75"/>
                </a:cxn>
                <a:cxn ang="0">
                  <a:pos x="19" y="49"/>
                </a:cxn>
                <a:cxn ang="0">
                  <a:pos x="22" y="46"/>
                </a:cxn>
                <a:cxn ang="0">
                  <a:pos x="24" y="41"/>
                </a:cxn>
                <a:cxn ang="0">
                  <a:pos x="25" y="37"/>
                </a:cxn>
                <a:cxn ang="0">
                  <a:pos x="28" y="32"/>
                </a:cxn>
                <a:cxn ang="0">
                  <a:pos x="38" y="26"/>
                </a:cxn>
                <a:cxn ang="0">
                  <a:pos x="51" y="22"/>
                </a:cxn>
                <a:cxn ang="0">
                  <a:pos x="63" y="17"/>
                </a:cxn>
                <a:cxn ang="0">
                  <a:pos x="77" y="13"/>
                </a:cxn>
                <a:cxn ang="0">
                  <a:pos x="91" y="9"/>
                </a:cxn>
                <a:cxn ang="0">
                  <a:pos x="104" y="6"/>
                </a:cxn>
                <a:cxn ang="0">
                  <a:pos x="116" y="2"/>
                </a:cxn>
                <a:cxn ang="0">
                  <a:pos x="128" y="0"/>
                </a:cxn>
                <a:cxn ang="0">
                  <a:pos x="124" y="20"/>
                </a:cxn>
                <a:cxn ang="0">
                  <a:pos x="120" y="45"/>
                </a:cxn>
                <a:cxn ang="0">
                  <a:pos x="113" y="78"/>
                </a:cxn>
                <a:cxn ang="0">
                  <a:pos x="105" y="119"/>
                </a:cxn>
                <a:cxn ang="0">
                  <a:pos x="105" y="128"/>
                </a:cxn>
                <a:cxn ang="0">
                  <a:pos x="105" y="141"/>
                </a:cxn>
                <a:cxn ang="0">
                  <a:pos x="102" y="153"/>
                </a:cxn>
                <a:cxn ang="0">
                  <a:pos x="99" y="160"/>
                </a:cxn>
                <a:cxn ang="0">
                  <a:pos x="91" y="160"/>
                </a:cxn>
                <a:cxn ang="0">
                  <a:pos x="82" y="160"/>
                </a:cxn>
                <a:cxn ang="0">
                  <a:pos x="74" y="158"/>
                </a:cxn>
                <a:cxn ang="0">
                  <a:pos x="70" y="152"/>
                </a:cxn>
              </a:cxnLst>
              <a:rect l="0" t="0" r="r" b="b"/>
              <a:pathLst>
                <a:path w="128" h="160">
                  <a:moveTo>
                    <a:pt x="70" y="152"/>
                  </a:moveTo>
                  <a:lnTo>
                    <a:pt x="72" y="146"/>
                  </a:lnTo>
                  <a:lnTo>
                    <a:pt x="75" y="137"/>
                  </a:lnTo>
                  <a:lnTo>
                    <a:pt x="77" y="127"/>
                  </a:lnTo>
                  <a:lnTo>
                    <a:pt x="78" y="116"/>
                  </a:lnTo>
                  <a:lnTo>
                    <a:pt x="72" y="109"/>
                  </a:lnTo>
                  <a:lnTo>
                    <a:pt x="63" y="108"/>
                  </a:lnTo>
                  <a:lnTo>
                    <a:pt x="52" y="111"/>
                  </a:lnTo>
                  <a:lnTo>
                    <a:pt x="39" y="117"/>
                  </a:lnTo>
                  <a:lnTo>
                    <a:pt x="26" y="124"/>
                  </a:lnTo>
                  <a:lnTo>
                    <a:pt x="15" y="132"/>
                  </a:lnTo>
                  <a:lnTo>
                    <a:pt x="6" y="139"/>
                  </a:lnTo>
                  <a:lnTo>
                    <a:pt x="0" y="143"/>
                  </a:lnTo>
                  <a:lnTo>
                    <a:pt x="6" y="113"/>
                  </a:lnTo>
                  <a:lnTo>
                    <a:pt x="9" y="93"/>
                  </a:lnTo>
                  <a:lnTo>
                    <a:pt x="14" y="75"/>
                  </a:lnTo>
                  <a:lnTo>
                    <a:pt x="19" y="49"/>
                  </a:lnTo>
                  <a:lnTo>
                    <a:pt x="22" y="46"/>
                  </a:lnTo>
                  <a:lnTo>
                    <a:pt x="24" y="41"/>
                  </a:lnTo>
                  <a:lnTo>
                    <a:pt x="25" y="37"/>
                  </a:lnTo>
                  <a:lnTo>
                    <a:pt x="28" y="32"/>
                  </a:lnTo>
                  <a:lnTo>
                    <a:pt x="38" y="26"/>
                  </a:lnTo>
                  <a:lnTo>
                    <a:pt x="51" y="22"/>
                  </a:lnTo>
                  <a:lnTo>
                    <a:pt x="63" y="17"/>
                  </a:lnTo>
                  <a:lnTo>
                    <a:pt x="77" y="13"/>
                  </a:lnTo>
                  <a:lnTo>
                    <a:pt x="91" y="9"/>
                  </a:lnTo>
                  <a:lnTo>
                    <a:pt x="104" y="6"/>
                  </a:lnTo>
                  <a:lnTo>
                    <a:pt x="116" y="2"/>
                  </a:lnTo>
                  <a:lnTo>
                    <a:pt x="128" y="0"/>
                  </a:lnTo>
                  <a:lnTo>
                    <a:pt x="124" y="20"/>
                  </a:lnTo>
                  <a:lnTo>
                    <a:pt x="120" y="45"/>
                  </a:lnTo>
                  <a:lnTo>
                    <a:pt x="113" y="78"/>
                  </a:lnTo>
                  <a:lnTo>
                    <a:pt x="105" y="119"/>
                  </a:lnTo>
                  <a:lnTo>
                    <a:pt x="105" y="128"/>
                  </a:lnTo>
                  <a:lnTo>
                    <a:pt x="105" y="141"/>
                  </a:lnTo>
                  <a:lnTo>
                    <a:pt x="102" y="153"/>
                  </a:lnTo>
                  <a:lnTo>
                    <a:pt x="99" y="160"/>
                  </a:lnTo>
                  <a:lnTo>
                    <a:pt x="91" y="160"/>
                  </a:lnTo>
                  <a:lnTo>
                    <a:pt x="82" y="160"/>
                  </a:lnTo>
                  <a:lnTo>
                    <a:pt x="74" y="158"/>
                  </a:lnTo>
                  <a:lnTo>
                    <a:pt x="70" y="152"/>
                  </a:lnTo>
                  <a:close/>
                </a:path>
              </a:pathLst>
            </a:custGeom>
            <a:solidFill>
              <a:srgbClr val="006633"/>
            </a:solidFill>
            <a:ln w="9525">
              <a:noFill/>
              <a:round/>
              <a:headEnd/>
              <a:tailEnd/>
            </a:ln>
          </p:spPr>
          <p:txBody>
            <a:bodyPr/>
            <a:lstStyle/>
            <a:p>
              <a:endParaRPr lang="el-GR"/>
            </a:p>
          </p:txBody>
        </p:sp>
        <p:sp>
          <p:nvSpPr>
            <p:cNvPr id="542917" name="Freeform 197"/>
            <p:cNvSpPr>
              <a:spLocks/>
            </p:cNvSpPr>
            <p:nvPr/>
          </p:nvSpPr>
          <p:spPr bwMode="auto">
            <a:xfrm flipH="1">
              <a:off x="1783" y="1783"/>
              <a:ext cx="17" cy="25"/>
            </a:xfrm>
            <a:custGeom>
              <a:avLst/>
              <a:gdLst/>
              <a:ahLst/>
              <a:cxnLst>
                <a:cxn ang="0">
                  <a:pos x="2" y="69"/>
                </a:cxn>
                <a:cxn ang="0">
                  <a:pos x="0" y="64"/>
                </a:cxn>
                <a:cxn ang="0">
                  <a:pos x="2" y="56"/>
                </a:cxn>
                <a:cxn ang="0">
                  <a:pos x="7" y="44"/>
                </a:cxn>
                <a:cxn ang="0">
                  <a:pos x="14" y="32"/>
                </a:cxn>
                <a:cxn ang="0">
                  <a:pos x="21" y="21"/>
                </a:cxn>
                <a:cxn ang="0">
                  <a:pos x="29" y="12"/>
                </a:cxn>
                <a:cxn ang="0">
                  <a:pos x="37" y="4"/>
                </a:cxn>
                <a:cxn ang="0">
                  <a:pos x="43" y="0"/>
                </a:cxn>
                <a:cxn ang="0">
                  <a:pos x="38" y="13"/>
                </a:cxn>
                <a:cxn ang="0">
                  <a:pos x="34" y="26"/>
                </a:cxn>
                <a:cxn ang="0">
                  <a:pos x="29" y="38"/>
                </a:cxn>
                <a:cxn ang="0">
                  <a:pos x="24" y="51"/>
                </a:cxn>
                <a:cxn ang="0">
                  <a:pos x="19" y="56"/>
                </a:cxn>
                <a:cxn ang="0">
                  <a:pos x="13" y="60"/>
                </a:cxn>
                <a:cxn ang="0">
                  <a:pos x="8" y="65"/>
                </a:cxn>
                <a:cxn ang="0">
                  <a:pos x="2" y="69"/>
                </a:cxn>
              </a:cxnLst>
              <a:rect l="0" t="0" r="r" b="b"/>
              <a:pathLst>
                <a:path w="43" h="69">
                  <a:moveTo>
                    <a:pt x="2" y="69"/>
                  </a:moveTo>
                  <a:lnTo>
                    <a:pt x="0" y="64"/>
                  </a:lnTo>
                  <a:lnTo>
                    <a:pt x="2" y="56"/>
                  </a:lnTo>
                  <a:lnTo>
                    <a:pt x="7" y="44"/>
                  </a:lnTo>
                  <a:lnTo>
                    <a:pt x="14" y="32"/>
                  </a:lnTo>
                  <a:lnTo>
                    <a:pt x="21" y="21"/>
                  </a:lnTo>
                  <a:lnTo>
                    <a:pt x="29" y="12"/>
                  </a:lnTo>
                  <a:lnTo>
                    <a:pt x="37" y="4"/>
                  </a:lnTo>
                  <a:lnTo>
                    <a:pt x="43" y="0"/>
                  </a:lnTo>
                  <a:lnTo>
                    <a:pt x="38" y="13"/>
                  </a:lnTo>
                  <a:lnTo>
                    <a:pt x="34" y="26"/>
                  </a:lnTo>
                  <a:lnTo>
                    <a:pt x="29" y="38"/>
                  </a:lnTo>
                  <a:lnTo>
                    <a:pt x="24" y="51"/>
                  </a:lnTo>
                  <a:lnTo>
                    <a:pt x="19" y="56"/>
                  </a:lnTo>
                  <a:lnTo>
                    <a:pt x="13" y="60"/>
                  </a:lnTo>
                  <a:lnTo>
                    <a:pt x="8" y="65"/>
                  </a:lnTo>
                  <a:lnTo>
                    <a:pt x="2" y="69"/>
                  </a:lnTo>
                  <a:close/>
                </a:path>
              </a:pathLst>
            </a:custGeom>
            <a:solidFill>
              <a:srgbClr val="00FFFF"/>
            </a:solidFill>
            <a:ln w="9525">
              <a:noFill/>
              <a:round/>
              <a:headEnd/>
              <a:tailEnd/>
            </a:ln>
          </p:spPr>
          <p:txBody>
            <a:bodyPr/>
            <a:lstStyle/>
            <a:p>
              <a:endParaRPr lang="el-GR"/>
            </a:p>
          </p:txBody>
        </p:sp>
        <p:sp>
          <p:nvSpPr>
            <p:cNvPr id="542918" name="Freeform 198"/>
            <p:cNvSpPr>
              <a:spLocks/>
            </p:cNvSpPr>
            <p:nvPr/>
          </p:nvSpPr>
          <p:spPr bwMode="auto">
            <a:xfrm flipH="1">
              <a:off x="1696" y="1764"/>
              <a:ext cx="37" cy="37"/>
            </a:xfrm>
            <a:custGeom>
              <a:avLst/>
              <a:gdLst/>
              <a:ahLst/>
              <a:cxnLst>
                <a:cxn ang="0">
                  <a:pos x="37" y="79"/>
                </a:cxn>
                <a:cxn ang="0">
                  <a:pos x="29" y="80"/>
                </a:cxn>
                <a:cxn ang="0">
                  <a:pos x="21" y="81"/>
                </a:cxn>
                <a:cxn ang="0">
                  <a:pos x="11" y="81"/>
                </a:cxn>
                <a:cxn ang="0">
                  <a:pos x="4" y="80"/>
                </a:cxn>
                <a:cxn ang="0">
                  <a:pos x="3" y="74"/>
                </a:cxn>
                <a:cxn ang="0">
                  <a:pos x="3" y="69"/>
                </a:cxn>
                <a:cxn ang="0">
                  <a:pos x="3" y="65"/>
                </a:cxn>
                <a:cxn ang="0">
                  <a:pos x="3" y="56"/>
                </a:cxn>
                <a:cxn ang="0">
                  <a:pos x="2" y="50"/>
                </a:cxn>
                <a:cxn ang="0">
                  <a:pos x="0" y="45"/>
                </a:cxn>
                <a:cxn ang="0">
                  <a:pos x="0" y="41"/>
                </a:cxn>
                <a:cxn ang="0">
                  <a:pos x="0" y="35"/>
                </a:cxn>
                <a:cxn ang="0">
                  <a:pos x="14" y="29"/>
                </a:cxn>
                <a:cxn ang="0">
                  <a:pos x="22" y="26"/>
                </a:cxn>
                <a:cxn ang="0">
                  <a:pos x="26" y="23"/>
                </a:cxn>
                <a:cxn ang="0">
                  <a:pos x="33" y="20"/>
                </a:cxn>
                <a:cxn ang="0">
                  <a:pos x="40" y="18"/>
                </a:cxn>
                <a:cxn ang="0">
                  <a:pos x="47" y="15"/>
                </a:cxn>
                <a:cxn ang="0">
                  <a:pos x="54" y="13"/>
                </a:cxn>
                <a:cxn ang="0">
                  <a:pos x="61" y="10"/>
                </a:cxn>
                <a:cxn ang="0">
                  <a:pos x="68" y="7"/>
                </a:cxn>
                <a:cxn ang="0">
                  <a:pos x="75" y="5"/>
                </a:cxn>
                <a:cxn ang="0">
                  <a:pos x="83" y="3"/>
                </a:cxn>
                <a:cxn ang="0">
                  <a:pos x="90" y="0"/>
                </a:cxn>
                <a:cxn ang="0">
                  <a:pos x="89" y="6"/>
                </a:cxn>
                <a:cxn ang="0">
                  <a:pos x="87" y="12"/>
                </a:cxn>
                <a:cxn ang="0">
                  <a:pos x="86" y="19"/>
                </a:cxn>
                <a:cxn ang="0">
                  <a:pos x="85" y="25"/>
                </a:cxn>
                <a:cxn ang="0">
                  <a:pos x="71" y="69"/>
                </a:cxn>
                <a:cxn ang="0">
                  <a:pos x="64" y="93"/>
                </a:cxn>
                <a:cxn ang="0">
                  <a:pos x="61" y="101"/>
                </a:cxn>
                <a:cxn ang="0">
                  <a:pos x="60" y="103"/>
                </a:cxn>
                <a:cxn ang="0">
                  <a:pos x="57" y="99"/>
                </a:cxn>
                <a:cxn ang="0">
                  <a:pos x="52" y="91"/>
                </a:cxn>
                <a:cxn ang="0">
                  <a:pos x="45" y="83"/>
                </a:cxn>
                <a:cxn ang="0">
                  <a:pos x="37" y="79"/>
                </a:cxn>
              </a:cxnLst>
              <a:rect l="0" t="0" r="r" b="b"/>
              <a:pathLst>
                <a:path w="90" h="103">
                  <a:moveTo>
                    <a:pt x="37" y="79"/>
                  </a:moveTo>
                  <a:lnTo>
                    <a:pt x="29" y="80"/>
                  </a:lnTo>
                  <a:lnTo>
                    <a:pt x="21" y="81"/>
                  </a:lnTo>
                  <a:lnTo>
                    <a:pt x="11" y="81"/>
                  </a:lnTo>
                  <a:lnTo>
                    <a:pt x="4" y="80"/>
                  </a:lnTo>
                  <a:lnTo>
                    <a:pt x="3" y="74"/>
                  </a:lnTo>
                  <a:lnTo>
                    <a:pt x="3" y="69"/>
                  </a:lnTo>
                  <a:lnTo>
                    <a:pt x="3" y="65"/>
                  </a:lnTo>
                  <a:lnTo>
                    <a:pt x="3" y="56"/>
                  </a:lnTo>
                  <a:lnTo>
                    <a:pt x="2" y="50"/>
                  </a:lnTo>
                  <a:lnTo>
                    <a:pt x="0" y="45"/>
                  </a:lnTo>
                  <a:lnTo>
                    <a:pt x="0" y="41"/>
                  </a:lnTo>
                  <a:lnTo>
                    <a:pt x="0" y="35"/>
                  </a:lnTo>
                  <a:lnTo>
                    <a:pt x="14" y="29"/>
                  </a:lnTo>
                  <a:lnTo>
                    <a:pt x="22" y="26"/>
                  </a:lnTo>
                  <a:lnTo>
                    <a:pt x="26" y="23"/>
                  </a:lnTo>
                  <a:lnTo>
                    <a:pt x="33" y="20"/>
                  </a:lnTo>
                  <a:lnTo>
                    <a:pt x="40" y="18"/>
                  </a:lnTo>
                  <a:lnTo>
                    <a:pt x="47" y="15"/>
                  </a:lnTo>
                  <a:lnTo>
                    <a:pt x="54" y="13"/>
                  </a:lnTo>
                  <a:lnTo>
                    <a:pt x="61" y="10"/>
                  </a:lnTo>
                  <a:lnTo>
                    <a:pt x="68" y="7"/>
                  </a:lnTo>
                  <a:lnTo>
                    <a:pt x="75" y="5"/>
                  </a:lnTo>
                  <a:lnTo>
                    <a:pt x="83" y="3"/>
                  </a:lnTo>
                  <a:lnTo>
                    <a:pt x="90" y="0"/>
                  </a:lnTo>
                  <a:lnTo>
                    <a:pt x="89" y="6"/>
                  </a:lnTo>
                  <a:lnTo>
                    <a:pt x="87" y="12"/>
                  </a:lnTo>
                  <a:lnTo>
                    <a:pt x="86" y="19"/>
                  </a:lnTo>
                  <a:lnTo>
                    <a:pt x="85" y="25"/>
                  </a:lnTo>
                  <a:lnTo>
                    <a:pt x="71" y="69"/>
                  </a:lnTo>
                  <a:lnTo>
                    <a:pt x="64" y="93"/>
                  </a:lnTo>
                  <a:lnTo>
                    <a:pt x="61" y="101"/>
                  </a:lnTo>
                  <a:lnTo>
                    <a:pt x="60" y="103"/>
                  </a:lnTo>
                  <a:lnTo>
                    <a:pt x="57" y="99"/>
                  </a:lnTo>
                  <a:lnTo>
                    <a:pt x="52" y="91"/>
                  </a:lnTo>
                  <a:lnTo>
                    <a:pt x="45" y="83"/>
                  </a:lnTo>
                  <a:lnTo>
                    <a:pt x="37" y="79"/>
                  </a:lnTo>
                  <a:close/>
                </a:path>
              </a:pathLst>
            </a:custGeom>
            <a:solidFill>
              <a:srgbClr val="006633"/>
            </a:solidFill>
            <a:ln w="9525">
              <a:noFill/>
              <a:round/>
              <a:headEnd/>
              <a:tailEnd/>
            </a:ln>
          </p:spPr>
          <p:txBody>
            <a:bodyPr/>
            <a:lstStyle/>
            <a:p>
              <a:endParaRPr lang="el-GR"/>
            </a:p>
          </p:txBody>
        </p:sp>
        <p:sp>
          <p:nvSpPr>
            <p:cNvPr id="542919" name="Freeform 199"/>
            <p:cNvSpPr>
              <a:spLocks/>
            </p:cNvSpPr>
            <p:nvPr/>
          </p:nvSpPr>
          <p:spPr bwMode="auto">
            <a:xfrm flipH="1">
              <a:off x="1732" y="1744"/>
              <a:ext cx="51" cy="52"/>
            </a:xfrm>
            <a:custGeom>
              <a:avLst/>
              <a:gdLst/>
              <a:ahLst/>
              <a:cxnLst>
                <a:cxn ang="0">
                  <a:pos x="0" y="143"/>
                </a:cxn>
                <a:cxn ang="0">
                  <a:pos x="2" y="133"/>
                </a:cxn>
                <a:cxn ang="0">
                  <a:pos x="7" y="122"/>
                </a:cxn>
                <a:cxn ang="0">
                  <a:pos x="11" y="112"/>
                </a:cxn>
                <a:cxn ang="0">
                  <a:pos x="15" y="99"/>
                </a:cxn>
                <a:cxn ang="0">
                  <a:pos x="25" y="86"/>
                </a:cxn>
                <a:cxn ang="0">
                  <a:pos x="34" y="75"/>
                </a:cxn>
                <a:cxn ang="0">
                  <a:pos x="44" y="65"/>
                </a:cxn>
                <a:cxn ang="0">
                  <a:pos x="53" y="54"/>
                </a:cxn>
                <a:cxn ang="0">
                  <a:pos x="62" y="44"/>
                </a:cxn>
                <a:cxn ang="0">
                  <a:pos x="72" y="35"/>
                </a:cxn>
                <a:cxn ang="0">
                  <a:pos x="85" y="27"/>
                </a:cxn>
                <a:cxn ang="0">
                  <a:pos x="100" y="17"/>
                </a:cxn>
                <a:cxn ang="0">
                  <a:pos x="112" y="8"/>
                </a:cxn>
                <a:cxn ang="0">
                  <a:pos x="117" y="3"/>
                </a:cxn>
                <a:cxn ang="0">
                  <a:pos x="121" y="1"/>
                </a:cxn>
                <a:cxn ang="0">
                  <a:pos x="123" y="0"/>
                </a:cxn>
                <a:cxn ang="0">
                  <a:pos x="116" y="21"/>
                </a:cxn>
                <a:cxn ang="0">
                  <a:pos x="108" y="44"/>
                </a:cxn>
                <a:cxn ang="0">
                  <a:pos x="100" y="67"/>
                </a:cxn>
                <a:cxn ang="0">
                  <a:pos x="92" y="88"/>
                </a:cxn>
                <a:cxn ang="0">
                  <a:pos x="77" y="96"/>
                </a:cxn>
                <a:cxn ang="0">
                  <a:pos x="63" y="105"/>
                </a:cxn>
                <a:cxn ang="0">
                  <a:pos x="51" y="113"/>
                </a:cxn>
                <a:cxn ang="0">
                  <a:pos x="39" y="120"/>
                </a:cxn>
                <a:cxn ang="0">
                  <a:pos x="27" y="127"/>
                </a:cxn>
                <a:cxn ang="0">
                  <a:pos x="17" y="134"/>
                </a:cxn>
                <a:cxn ang="0">
                  <a:pos x="8" y="138"/>
                </a:cxn>
                <a:cxn ang="0">
                  <a:pos x="0" y="143"/>
                </a:cxn>
              </a:cxnLst>
              <a:rect l="0" t="0" r="r" b="b"/>
              <a:pathLst>
                <a:path w="123" h="143">
                  <a:moveTo>
                    <a:pt x="0" y="143"/>
                  </a:moveTo>
                  <a:lnTo>
                    <a:pt x="2" y="133"/>
                  </a:lnTo>
                  <a:lnTo>
                    <a:pt x="7" y="122"/>
                  </a:lnTo>
                  <a:lnTo>
                    <a:pt x="11" y="112"/>
                  </a:lnTo>
                  <a:lnTo>
                    <a:pt x="15" y="99"/>
                  </a:lnTo>
                  <a:lnTo>
                    <a:pt x="25" y="86"/>
                  </a:lnTo>
                  <a:lnTo>
                    <a:pt x="34" y="75"/>
                  </a:lnTo>
                  <a:lnTo>
                    <a:pt x="44" y="65"/>
                  </a:lnTo>
                  <a:lnTo>
                    <a:pt x="53" y="54"/>
                  </a:lnTo>
                  <a:lnTo>
                    <a:pt x="62" y="44"/>
                  </a:lnTo>
                  <a:lnTo>
                    <a:pt x="72" y="35"/>
                  </a:lnTo>
                  <a:lnTo>
                    <a:pt x="85" y="27"/>
                  </a:lnTo>
                  <a:lnTo>
                    <a:pt x="100" y="17"/>
                  </a:lnTo>
                  <a:lnTo>
                    <a:pt x="112" y="8"/>
                  </a:lnTo>
                  <a:lnTo>
                    <a:pt x="117" y="3"/>
                  </a:lnTo>
                  <a:lnTo>
                    <a:pt x="121" y="1"/>
                  </a:lnTo>
                  <a:lnTo>
                    <a:pt x="123" y="0"/>
                  </a:lnTo>
                  <a:lnTo>
                    <a:pt x="116" y="21"/>
                  </a:lnTo>
                  <a:lnTo>
                    <a:pt x="108" y="44"/>
                  </a:lnTo>
                  <a:lnTo>
                    <a:pt x="100" y="67"/>
                  </a:lnTo>
                  <a:lnTo>
                    <a:pt x="92" y="88"/>
                  </a:lnTo>
                  <a:lnTo>
                    <a:pt x="77" y="96"/>
                  </a:lnTo>
                  <a:lnTo>
                    <a:pt x="63" y="105"/>
                  </a:lnTo>
                  <a:lnTo>
                    <a:pt x="51" y="113"/>
                  </a:lnTo>
                  <a:lnTo>
                    <a:pt x="39" y="120"/>
                  </a:lnTo>
                  <a:lnTo>
                    <a:pt x="27" y="127"/>
                  </a:lnTo>
                  <a:lnTo>
                    <a:pt x="17" y="134"/>
                  </a:lnTo>
                  <a:lnTo>
                    <a:pt x="8" y="138"/>
                  </a:lnTo>
                  <a:lnTo>
                    <a:pt x="0" y="143"/>
                  </a:lnTo>
                  <a:close/>
                </a:path>
              </a:pathLst>
            </a:custGeom>
            <a:solidFill>
              <a:srgbClr val="00FFFF"/>
            </a:solidFill>
            <a:ln w="9525">
              <a:noFill/>
              <a:round/>
              <a:headEnd/>
              <a:tailEnd/>
            </a:ln>
          </p:spPr>
          <p:txBody>
            <a:bodyPr/>
            <a:lstStyle/>
            <a:p>
              <a:endParaRPr lang="el-GR"/>
            </a:p>
          </p:txBody>
        </p:sp>
        <p:sp>
          <p:nvSpPr>
            <p:cNvPr id="542920" name="Freeform 200"/>
            <p:cNvSpPr>
              <a:spLocks/>
            </p:cNvSpPr>
            <p:nvPr/>
          </p:nvSpPr>
          <p:spPr bwMode="auto">
            <a:xfrm flipH="1">
              <a:off x="1730" y="1766"/>
              <a:ext cx="6" cy="5"/>
            </a:xfrm>
            <a:custGeom>
              <a:avLst/>
              <a:gdLst/>
              <a:ahLst/>
              <a:cxnLst>
                <a:cxn ang="0">
                  <a:pos x="0" y="14"/>
                </a:cxn>
                <a:cxn ang="0">
                  <a:pos x="1" y="11"/>
                </a:cxn>
                <a:cxn ang="0">
                  <a:pos x="2" y="7"/>
                </a:cxn>
                <a:cxn ang="0">
                  <a:pos x="2" y="5"/>
                </a:cxn>
                <a:cxn ang="0">
                  <a:pos x="3" y="1"/>
                </a:cxn>
                <a:cxn ang="0">
                  <a:pos x="5" y="1"/>
                </a:cxn>
                <a:cxn ang="0">
                  <a:pos x="6" y="1"/>
                </a:cxn>
                <a:cxn ang="0">
                  <a:pos x="6" y="1"/>
                </a:cxn>
                <a:cxn ang="0">
                  <a:pos x="7" y="0"/>
                </a:cxn>
                <a:cxn ang="0">
                  <a:pos x="8" y="4"/>
                </a:cxn>
                <a:cxn ang="0">
                  <a:pos x="10" y="6"/>
                </a:cxn>
                <a:cxn ang="0">
                  <a:pos x="13" y="8"/>
                </a:cxn>
                <a:cxn ang="0">
                  <a:pos x="14" y="9"/>
                </a:cxn>
                <a:cxn ang="0">
                  <a:pos x="10" y="9"/>
                </a:cxn>
                <a:cxn ang="0">
                  <a:pos x="7" y="12"/>
                </a:cxn>
                <a:cxn ang="0">
                  <a:pos x="3" y="13"/>
                </a:cxn>
                <a:cxn ang="0">
                  <a:pos x="0" y="14"/>
                </a:cxn>
              </a:cxnLst>
              <a:rect l="0" t="0" r="r" b="b"/>
              <a:pathLst>
                <a:path w="14" h="14">
                  <a:moveTo>
                    <a:pt x="0" y="14"/>
                  </a:moveTo>
                  <a:lnTo>
                    <a:pt x="1" y="11"/>
                  </a:lnTo>
                  <a:lnTo>
                    <a:pt x="2" y="7"/>
                  </a:lnTo>
                  <a:lnTo>
                    <a:pt x="2" y="5"/>
                  </a:lnTo>
                  <a:lnTo>
                    <a:pt x="3" y="1"/>
                  </a:lnTo>
                  <a:lnTo>
                    <a:pt x="5" y="1"/>
                  </a:lnTo>
                  <a:lnTo>
                    <a:pt x="6" y="1"/>
                  </a:lnTo>
                  <a:lnTo>
                    <a:pt x="6" y="1"/>
                  </a:lnTo>
                  <a:lnTo>
                    <a:pt x="7" y="0"/>
                  </a:lnTo>
                  <a:lnTo>
                    <a:pt x="8" y="4"/>
                  </a:lnTo>
                  <a:lnTo>
                    <a:pt x="10" y="6"/>
                  </a:lnTo>
                  <a:lnTo>
                    <a:pt x="13" y="8"/>
                  </a:lnTo>
                  <a:lnTo>
                    <a:pt x="14" y="9"/>
                  </a:lnTo>
                  <a:lnTo>
                    <a:pt x="10" y="9"/>
                  </a:lnTo>
                  <a:lnTo>
                    <a:pt x="7" y="12"/>
                  </a:lnTo>
                  <a:lnTo>
                    <a:pt x="3" y="13"/>
                  </a:lnTo>
                  <a:lnTo>
                    <a:pt x="0" y="14"/>
                  </a:lnTo>
                  <a:close/>
                </a:path>
              </a:pathLst>
            </a:custGeom>
            <a:solidFill>
              <a:srgbClr val="00FFFF"/>
            </a:solidFill>
            <a:ln w="9525">
              <a:noFill/>
              <a:round/>
              <a:headEnd/>
              <a:tailEnd/>
            </a:ln>
          </p:spPr>
          <p:txBody>
            <a:bodyPr/>
            <a:lstStyle/>
            <a:p>
              <a:endParaRPr lang="el-GR"/>
            </a:p>
          </p:txBody>
        </p:sp>
        <p:sp>
          <p:nvSpPr>
            <p:cNvPr id="542921" name="Freeform 201"/>
            <p:cNvSpPr>
              <a:spLocks/>
            </p:cNvSpPr>
            <p:nvPr/>
          </p:nvSpPr>
          <p:spPr bwMode="auto">
            <a:xfrm flipH="1">
              <a:off x="1695" y="1728"/>
              <a:ext cx="38" cy="35"/>
            </a:xfrm>
            <a:custGeom>
              <a:avLst/>
              <a:gdLst/>
              <a:ahLst/>
              <a:cxnLst>
                <a:cxn ang="0">
                  <a:pos x="0" y="99"/>
                </a:cxn>
                <a:cxn ang="0">
                  <a:pos x="1" y="90"/>
                </a:cxn>
                <a:cxn ang="0">
                  <a:pos x="2" y="82"/>
                </a:cxn>
                <a:cxn ang="0">
                  <a:pos x="3" y="73"/>
                </a:cxn>
                <a:cxn ang="0">
                  <a:pos x="4" y="65"/>
                </a:cxn>
                <a:cxn ang="0">
                  <a:pos x="9" y="53"/>
                </a:cxn>
                <a:cxn ang="0">
                  <a:pos x="15" y="45"/>
                </a:cxn>
                <a:cxn ang="0">
                  <a:pos x="21" y="37"/>
                </a:cxn>
                <a:cxn ang="0">
                  <a:pos x="26" y="27"/>
                </a:cxn>
                <a:cxn ang="0">
                  <a:pos x="33" y="23"/>
                </a:cxn>
                <a:cxn ang="0">
                  <a:pos x="41" y="19"/>
                </a:cxn>
                <a:cxn ang="0">
                  <a:pos x="49" y="14"/>
                </a:cxn>
                <a:cxn ang="0">
                  <a:pos x="59" y="9"/>
                </a:cxn>
                <a:cxn ang="0">
                  <a:pos x="67" y="5"/>
                </a:cxn>
                <a:cxn ang="0">
                  <a:pos x="76" y="2"/>
                </a:cxn>
                <a:cxn ang="0">
                  <a:pos x="84" y="0"/>
                </a:cxn>
                <a:cxn ang="0">
                  <a:pos x="91" y="0"/>
                </a:cxn>
                <a:cxn ang="0">
                  <a:pos x="82" y="10"/>
                </a:cxn>
                <a:cxn ang="0">
                  <a:pos x="75" y="19"/>
                </a:cxn>
                <a:cxn ang="0">
                  <a:pos x="68" y="27"/>
                </a:cxn>
                <a:cxn ang="0">
                  <a:pos x="62" y="35"/>
                </a:cxn>
                <a:cxn ang="0">
                  <a:pos x="57" y="42"/>
                </a:cxn>
                <a:cxn ang="0">
                  <a:pos x="54" y="50"/>
                </a:cxn>
                <a:cxn ang="0">
                  <a:pos x="52" y="59"/>
                </a:cxn>
                <a:cxn ang="0">
                  <a:pos x="49" y="68"/>
                </a:cxn>
                <a:cxn ang="0">
                  <a:pos x="46" y="75"/>
                </a:cxn>
                <a:cxn ang="0">
                  <a:pos x="42" y="81"/>
                </a:cxn>
                <a:cxn ang="0">
                  <a:pos x="39" y="85"/>
                </a:cxn>
                <a:cxn ang="0">
                  <a:pos x="33" y="90"/>
                </a:cxn>
                <a:cxn ang="0">
                  <a:pos x="25" y="92"/>
                </a:cxn>
                <a:cxn ang="0">
                  <a:pos x="17" y="95"/>
                </a:cxn>
                <a:cxn ang="0">
                  <a:pos x="8" y="97"/>
                </a:cxn>
                <a:cxn ang="0">
                  <a:pos x="0" y="99"/>
                </a:cxn>
              </a:cxnLst>
              <a:rect l="0" t="0" r="r" b="b"/>
              <a:pathLst>
                <a:path w="91" h="99">
                  <a:moveTo>
                    <a:pt x="0" y="99"/>
                  </a:moveTo>
                  <a:lnTo>
                    <a:pt x="1" y="90"/>
                  </a:lnTo>
                  <a:lnTo>
                    <a:pt x="2" y="82"/>
                  </a:lnTo>
                  <a:lnTo>
                    <a:pt x="3" y="73"/>
                  </a:lnTo>
                  <a:lnTo>
                    <a:pt x="4" y="65"/>
                  </a:lnTo>
                  <a:lnTo>
                    <a:pt x="9" y="53"/>
                  </a:lnTo>
                  <a:lnTo>
                    <a:pt x="15" y="45"/>
                  </a:lnTo>
                  <a:lnTo>
                    <a:pt x="21" y="37"/>
                  </a:lnTo>
                  <a:lnTo>
                    <a:pt x="26" y="27"/>
                  </a:lnTo>
                  <a:lnTo>
                    <a:pt x="33" y="23"/>
                  </a:lnTo>
                  <a:lnTo>
                    <a:pt x="41" y="19"/>
                  </a:lnTo>
                  <a:lnTo>
                    <a:pt x="49" y="14"/>
                  </a:lnTo>
                  <a:lnTo>
                    <a:pt x="59" y="9"/>
                  </a:lnTo>
                  <a:lnTo>
                    <a:pt x="67" y="5"/>
                  </a:lnTo>
                  <a:lnTo>
                    <a:pt x="76" y="2"/>
                  </a:lnTo>
                  <a:lnTo>
                    <a:pt x="84" y="0"/>
                  </a:lnTo>
                  <a:lnTo>
                    <a:pt x="91" y="0"/>
                  </a:lnTo>
                  <a:lnTo>
                    <a:pt x="82" y="10"/>
                  </a:lnTo>
                  <a:lnTo>
                    <a:pt x="75" y="19"/>
                  </a:lnTo>
                  <a:lnTo>
                    <a:pt x="68" y="27"/>
                  </a:lnTo>
                  <a:lnTo>
                    <a:pt x="62" y="35"/>
                  </a:lnTo>
                  <a:lnTo>
                    <a:pt x="57" y="42"/>
                  </a:lnTo>
                  <a:lnTo>
                    <a:pt x="54" y="50"/>
                  </a:lnTo>
                  <a:lnTo>
                    <a:pt x="52" y="59"/>
                  </a:lnTo>
                  <a:lnTo>
                    <a:pt x="49" y="68"/>
                  </a:lnTo>
                  <a:lnTo>
                    <a:pt x="46" y="75"/>
                  </a:lnTo>
                  <a:lnTo>
                    <a:pt x="42" y="81"/>
                  </a:lnTo>
                  <a:lnTo>
                    <a:pt x="39" y="85"/>
                  </a:lnTo>
                  <a:lnTo>
                    <a:pt x="33" y="90"/>
                  </a:lnTo>
                  <a:lnTo>
                    <a:pt x="25" y="92"/>
                  </a:lnTo>
                  <a:lnTo>
                    <a:pt x="17" y="95"/>
                  </a:lnTo>
                  <a:lnTo>
                    <a:pt x="8" y="97"/>
                  </a:lnTo>
                  <a:lnTo>
                    <a:pt x="0" y="99"/>
                  </a:lnTo>
                  <a:close/>
                </a:path>
              </a:pathLst>
            </a:custGeom>
            <a:solidFill>
              <a:srgbClr val="00FFFF"/>
            </a:solidFill>
            <a:ln w="9525">
              <a:noFill/>
              <a:round/>
              <a:headEnd/>
              <a:tailEnd/>
            </a:ln>
          </p:spPr>
          <p:txBody>
            <a:bodyPr/>
            <a:lstStyle/>
            <a:p>
              <a:endParaRPr lang="el-GR"/>
            </a:p>
          </p:txBody>
        </p:sp>
        <p:sp>
          <p:nvSpPr>
            <p:cNvPr id="542922" name="Freeform 202"/>
            <p:cNvSpPr>
              <a:spLocks/>
            </p:cNvSpPr>
            <p:nvPr/>
          </p:nvSpPr>
          <p:spPr bwMode="auto">
            <a:xfrm flipH="1">
              <a:off x="1680" y="1726"/>
              <a:ext cx="33" cy="37"/>
            </a:xfrm>
            <a:custGeom>
              <a:avLst/>
              <a:gdLst/>
              <a:ahLst/>
              <a:cxnLst>
                <a:cxn ang="0">
                  <a:pos x="0" y="100"/>
                </a:cxn>
                <a:cxn ang="0">
                  <a:pos x="1" y="98"/>
                </a:cxn>
                <a:cxn ang="0">
                  <a:pos x="1" y="94"/>
                </a:cxn>
                <a:cxn ang="0">
                  <a:pos x="1" y="92"/>
                </a:cxn>
                <a:cxn ang="0">
                  <a:pos x="2" y="90"/>
                </a:cxn>
                <a:cxn ang="0">
                  <a:pos x="5" y="86"/>
                </a:cxn>
                <a:cxn ang="0">
                  <a:pos x="8" y="83"/>
                </a:cxn>
                <a:cxn ang="0">
                  <a:pos x="10" y="79"/>
                </a:cxn>
                <a:cxn ang="0">
                  <a:pos x="13" y="77"/>
                </a:cxn>
                <a:cxn ang="0">
                  <a:pos x="18" y="68"/>
                </a:cxn>
                <a:cxn ang="0">
                  <a:pos x="23" y="57"/>
                </a:cxn>
                <a:cxn ang="0">
                  <a:pos x="29" y="48"/>
                </a:cxn>
                <a:cxn ang="0">
                  <a:pos x="35" y="38"/>
                </a:cxn>
                <a:cxn ang="0">
                  <a:pos x="40" y="32"/>
                </a:cxn>
                <a:cxn ang="0">
                  <a:pos x="45" y="25"/>
                </a:cxn>
                <a:cxn ang="0">
                  <a:pos x="51" y="18"/>
                </a:cxn>
                <a:cxn ang="0">
                  <a:pos x="55" y="12"/>
                </a:cxn>
                <a:cxn ang="0">
                  <a:pos x="60" y="10"/>
                </a:cxn>
                <a:cxn ang="0">
                  <a:pos x="63" y="7"/>
                </a:cxn>
                <a:cxn ang="0">
                  <a:pos x="68" y="3"/>
                </a:cxn>
                <a:cxn ang="0">
                  <a:pos x="72" y="0"/>
                </a:cxn>
                <a:cxn ang="0">
                  <a:pos x="74" y="0"/>
                </a:cxn>
                <a:cxn ang="0">
                  <a:pos x="76" y="0"/>
                </a:cxn>
                <a:cxn ang="0">
                  <a:pos x="77" y="0"/>
                </a:cxn>
                <a:cxn ang="0">
                  <a:pos x="80" y="0"/>
                </a:cxn>
                <a:cxn ang="0">
                  <a:pos x="74" y="17"/>
                </a:cxn>
                <a:cxn ang="0">
                  <a:pos x="67" y="36"/>
                </a:cxn>
                <a:cxn ang="0">
                  <a:pos x="60" y="54"/>
                </a:cxn>
                <a:cxn ang="0">
                  <a:pos x="54" y="72"/>
                </a:cxn>
                <a:cxn ang="0">
                  <a:pos x="53" y="76"/>
                </a:cxn>
                <a:cxn ang="0">
                  <a:pos x="52" y="78"/>
                </a:cxn>
                <a:cxn ang="0">
                  <a:pos x="50" y="80"/>
                </a:cxn>
                <a:cxn ang="0">
                  <a:pos x="48" y="83"/>
                </a:cxn>
                <a:cxn ang="0">
                  <a:pos x="43" y="85"/>
                </a:cxn>
                <a:cxn ang="0">
                  <a:pos x="37" y="87"/>
                </a:cxn>
                <a:cxn ang="0">
                  <a:pos x="31" y="90"/>
                </a:cxn>
                <a:cxn ang="0">
                  <a:pos x="25" y="91"/>
                </a:cxn>
                <a:cxn ang="0">
                  <a:pos x="18" y="93"/>
                </a:cxn>
                <a:cxn ang="0">
                  <a:pos x="13" y="95"/>
                </a:cxn>
                <a:cxn ang="0">
                  <a:pos x="7" y="98"/>
                </a:cxn>
                <a:cxn ang="0">
                  <a:pos x="0" y="100"/>
                </a:cxn>
              </a:cxnLst>
              <a:rect l="0" t="0" r="r" b="b"/>
              <a:pathLst>
                <a:path w="80" h="100">
                  <a:moveTo>
                    <a:pt x="0" y="100"/>
                  </a:moveTo>
                  <a:lnTo>
                    <a:pt x="1" y="98"/>
                  </a:lnTo>
                  <a:lnTo>
                    <a:pt x="1" y="94"/>
                  </a:lnTo>
                  <a:lnTo>
                    <a:pt x="1" y="92"/>
                  </a:lnTo>
                  <a:lnTo>
                    <a:pt x="2" y="90"/>
                  </a:lnTo>
                  <a:lnTo>
                    <a:pt x="5" y="86"/>
                  </a:lnTo>
                  <a:lnTo>
                    <a:pt x="8" y="83"/>
                  </a:lnTo>
                  <a:lnTo>
                    <a:pt x="10" y="79"/>
                  </a:lnTo>
                  <a:lnTo>
                    <a:pt x="13" y="77"/>
                  </a:lnTo>
                  <a:lnTo>
                    <a:pt x="18" y="68"/>
                  </a:lnTo>
                  <a:lnTo>
                    <a:pt x="23" y="57"/>
                  </a:lnTo>
                  <a:lnTo>
                    <a:pt x="29" y="48"/>
                  </a:lnTo>
                  <a:lnTo>
                    <a:pt x="35" y="38"/>
                  </a:lnTo>
                  <a:lnTo>
                    <a:pt x="40" y="32"/>
                  </a:lnTo>
                  <a:lnTo>
                    <a:pt x="45" y="25"/>
                  </a:lnTo>
                  <a:lnTo>
                    <a:pt x="51" y="18"/>
                  </a:lnTo>
                  <a:lnTo>
                    <a:pt x="55" y="12"/>
                  </a:lnTo>
                  <a:lnTo>
                    <a:pt x="60" y="10"/>
                  </a:lnTo>
                  <a:lnTo>
                    <a:pt x="63" y="7"/>
                  </a:lnTo>
                  <a:lnTo>
                    <a:pt x="68" y="3"/>
                  </a:lnTo>
                  <a:lnTo>
                    <a:pt x="72" y="0"/>
                  </a:lnTo>
                  <a:lnTo>
                    <a:pt x="74" y="0"/>
                  </a:lnTo>
                  <a:lnTo>
                    <a:pt x="76" y="0"/>
                  </a:lnTo>
                  <a:lnTo>
                    <a:pt x="77" y="0"/>
                  </a:lnTo>
                  <a:lnTo>
                    <a:pt x="80" y="0"/>
                  </a:lnTo>
                  <a:lnTo>
                    <a:pt x="74" y="17"/>
                  </a:lnTo>
                  <a:lnTo>
                    <a:pt x="67" y="36"/>
                  </a:lnTo>
                  <a:lnTo>
                    <a:pt x="60" y="54"/>
                  </a:lnTo>
                  <a:lnTo>
                    <a:pt x="54" y="72"/>
                  </a:lnTo>
                  <a:lnTo>
                    <a:pt x="53" y="76"/>
                  </a:lnTo>
                  <a:lnTo>
                    <a:pt x="52" y="78"/>
                  </a:lnTo>
                  <a:lnTo>
                    <a:pt x="50" y="80"/>
                  </a:lnTo>
                  <a:lnTo>
                    <a:pt x="48" y="83"/>
                  </a:lnTo>
                  <a:lnTo>
                    <a:pt x="43" y="85"/>
                  </a:lnTo>
                  <a:lnTo>
                    <a:pt x="37" y="87"/>
                  </a:lnTo>
                  <a:lnTo>
                    <a:pt x="31" y="90"/>
                  </a:lnTo>
                  <a:lnTo>
                    <a:pt x="25" y="91"/>
                  </a:lnTo>
                  <a:lnTo>
                    <a:pt x="18" y="93"/>
                  </a:lnTo>
                  <a:lnTo>
                    <a:pt x="13" y="95"/>
                  </a:lnTo>
                  <a:lnTo>
                    <a:pt x="7" y="98"/>
                  </a:lnTo>
                  <a:lnTo>
                    <a:pt x="0" y="100"/>
                  </a:lnTo>
                  <a:close/>
                </a:path>
              </a:pathLst>
            </a:custGeom>
            <a:solidFill>
              <a:srgbClr val="006633"/>
            </a:solidFill>
            <a:ln w="9525">
              <a:noFill/>
              <a:round/>
              <a:headEnd/>
              <a:tailEnd/>
            </a:ln>
          </p:spPr>
          <p:txBody>
            <a:bodyPr/>
            <a:lstStyle/>
            <a:p>
              <a:endParaRPr lang="el-GR"/>
            </a:p>
          </p:txBody>
        </p:sp>
        <p:sp>
          <p:nvSpPr>
            <p:cNvPr id="542923" name="Freeform 203"/>
            <p:cNvSpPr>
              <a:spLocks/>
            </p:cNvSpPr>
            <p:nvPr/>
          </p:nvSpPr>
          <p:spPr bwMode="auto">
            <a:xfrm flipH="1">
              <a:off x="1634" y="1710"/>
              <a:ext cx="53" cy="45"/>
            </a:xfrm>
            <a:custGeom>
              <a:avLst/>
              <a:gdLst/>
              <a:ahLst/>
              <a:cxnLst>
                <a:cxn ang="0">
                  <a:pos x="0" y="122"/>
                </a:cxn>
                <a:cxn ang="0">
                  <a:pos x="11" y="83"/>
                </a:cxn>
                <a:cxn ang="0">
                  <a:pos x="18" y="61"/>
                </a:cxn>
                <a:cxn ang="0">
                  <a:pos x="21" y="51"/>
                </a:cxn>
                <a:cxn ang="0">
                  <a:pos x="25" y="43"/>
                </a:cxn>
                <a:cxn ang="0">
                  <a:pos x="32" y="39"/>
                </a:cxn>
                <a:cxn ang="0">
                  <a:pos x="38" y="37"/>
                </a:cxn>
                <a:cxn ang="0">
                  <a:pos x="42" y="35"/>
                </a:cxn>
                <a:cxn ang="0">
                  <a:pos x="46" y="33"/>
                </a:cxn>
                <a:cxn ang="0">
                  <a:pos x="49" y="32"/>
                </a:cxn>
                <a:cxn ang="0">
                  <a:pos x="53" y="31"/>
                </a:cxn>
                <a:cxn ang="0">
                  <a:pos x="56" y="30"/>
                </a:cxn>
                <a:cxn ang="0">
                  <a:pos x="61" y="29"/>
                </a:cxn>
                <a:cxn ang="0">
                  <a:pos x="64" y="31"/>
                </a:cxn>
                <a:cxn ang="0">
                  <a:pos x="66" y="35"/>
                </a:cxn>
                <a:cxn ang="0">
                  <a:pos x="70" y="38"/>
                </a:cxn>
                <a:cxn ang="0">
                  <a:pos x="72" y="41"/>
                </a:cxn>
                <a:cxn ang="0">
                  <a:pos x="76" y="43"/>
                </a:cxn>
                <a:cxn ang="0">
                  <a:pos x="81" y="44"/>
                </a:cxn>
                <a:cxn ang="0">
                  <a:pos x="86" y="44"/>
                </a:cxn>
                <a:cxn ang="0">
                  <a:pos x="93" y="43"/>
                </a:cxn>
                <a:cxn ang="0">
                  <a:pos x="99" y="41"/>
                </a:cxn>
                <a:cxn ang="0">
                  <a:pos x="103" y="40"/>
                </a:cxn>
                <a:cxn ang="0">
                  <a:pos x="108" y="38"/>
                </a:cxn>
                <a:cxn ang="0">
                  <a:pos x="110" y="35"/>
                </a:cxn>
                <a:cxn ang="0">
                  <a:pos x="109" y="33"/>
                </a:cxn>
                <a:cxn ang="0">
                  <a:pos x="108" y="32"/>
                </a:cxn>
                <a:cxn ang="0">
                  <a:pos x="107" y="31"/>
                </a:cxn>
                <a:cxn ang="0">
                  <a:pos x="106" y="30"/>
                </a:cxn>
                <a:cxn ang="0">
                  <a:pos x="100" y="30"/>
                </a:cxn>
                <a:cxn ang="0">
                  <a:pos x="94" y="30"/>
                </a:cxn>
                <a:cxn ang="0">
                  <a:pos x="88" y="32"/>
                </a:cxn>
                <a:cxn ang="0">
                  <a:pos x="83" y="33"/>
                </a:cxn>
                <a:cxn ang="0">
                  <a:pos x="78" y="33"/>
                </a:cxn>
                <a:cxn ang="0">
                  <a:pos x="74" y="32"/>
                </a:cxn>
                <a:cxn ang="0">
                  <a:pos x="72" y="29"/>
                </a:cxn>
                <a:cxn ang="0">
                  <a:pos x="70" y="22"/>
                </a:cxn>
                <a:cxn ang="0">
                  <a:pos x="73" y="21"/>
                </a:cxn>
                <a:cxn ang="0">
                  <a:pos x="73" y="20"/>
                </a:cxn>
                <a:cxn ang="0">
                  <a:pos x="73" y="17"/>
                </a:cxn>
                <a:cxn ang="0">
                  <a:pos x="73" y="14"/>
                </a:cxn>
                <a:cxn ang="0">
                  <a:pos x="85" y="10"/>
                </a:cxn>
                <a:cxn ang="0">
                  <a:pos x="94" y="8"/>
                </a:cxn>
                <a:cxn ang="0">
                  <a:pos x="101" y="6"/>
                </a:cxn>
                <a:cxn ang="0">
                  <a:pos x="106" y="5"/>
                </a:cxn>
                <a:cxn ang="0">
                  <a:pos x="110" y="3"/>
                </a:cxn>
                <a:cxn ang="0">
                  <a:pos x="115" y="2"/>
                </a:cxn>
                <a:cxn ang="0">
                  <a:pos x="121" y="1"/>
                </a:cxn>
                <a:cxn ang="0">
                  <a:pos x="126" y="0"/>
                </a:cxn>
                <a:cxn ang="0">
                  <a:pos x="118" y="24"/>
                </a:cxn>
                <a:cxn ang="0">
                  <a:pos x="110" y="48"/>
                </a:cxn>
                <a:cxn ang="0">
                  <a:pos x="102" y="73"/>
                </a:cxn>
                <a:cxn ang="0">
                  <a:pos x="95" y="97"/>
                </a:cxn>
                <a:cxn ang="0">
                  <a:pos x="87" y="100"/>
                </a:cxn>
                <a:cxn ang="0">
                  <a:pos x="77" y="103"/>
                </a:cxn>
                <a:cxn ang="0">
                  <a:pos x="64" y="106"/>
                </a:cxn>
                <a:cxn ang="0">
                  <a:pos x="50" y="109"/>
                </a:cxn>
                <a:cxn ang="0">
                  <a:pos x="36" y="112"/>
                </a:cxn>
                <a:cxn ang="0">
                  <a:pos x="23" y="115"/>
                </a:cxn>
                <a:cxn ang="0">
                  <a:pos x="10" y="119"/>
                </a:cxn>
                <a:cxn ang="0">
                  <a:pos x="0" y="122"/>
                </a:cxn>
              </a:cxnLst>
              <a:rect l="0" t="0" r="r" b="b"/>
              <a:pathLst>
                <a:path w="126" h="122">
                  <a:moveTo>
                    <a:pt x="0" y="122"/>
                  </a:moveTo>
                  <a:lnTo>
                    <a:pt x="11" y="83"/>
                  </a:lnTo>
                  <a:lnTo>
                    <a:pt x="18" y="61"/>
                  </a:lnTo>
                  <a:lnTo>
                    <a:pt x="21" y="51"/>
                  </a:lnTo>
                  <a:lnTo>
                    <a:pt x="25" y="43"/>
                  </a:lnTo>
                  <a:lnTo>
                    <a:pt x="32" y="39"/>
                  </a:lnTo>
                  <a:lnTo>
                    <a:pt x="38" y="37"/>
                  </a:lnTo>
                  <a:lnTo>
                    <a:pt x="42" y="35"/>
                  </a:lnTo>
                  <a:lnTo>
                    <a:pt x="46" y="33"/>
                  </a:lnTo>
                  <a:lnTo>
                    <a:pt x="49" y="32"/>
                  </a:lnTo>
                  <a:lnTo>
                    <a:pt x="53" y="31"/>
                  </a:lnTo>
                  <a:lnTo>
                    <a:pt x="56" y="30"/>
                  </a:lnTo>
                  <a:lnTo>
                    <a:pt x="61" y="29"/>
                  </a:lnTo>
                  <a:lnTo>
                    <a:pt x="64" y="31"/>
                  </a:lnTo>
                  <a:lnTo>
                    <a:pt x="66" y="35"/>
                  </a:lnTo>
                  <a:lnTo>
                    <a:pt x="70" y="38"/>
                  </a:lnTo>
                  <a:lnTo>
                    <a:pt x="72" y="41"/>
                  </a:lnTo>
                  <a:lnTo>
                    <a:pt x="76" y="43"/>
                  </a:lnTo>
                  <a:lnTo>
                    <a:pt x="81" y="44"/>
                  </a:lnTo>
                  <a:lnTo>
                    <a:pt x="86" y="44"/>
                  </a:lnTo>
                  <a:lnTo>
                    <a:pt x="93" y="43"/>
                  </a:lnTo>
                  <a:lnTo>
                    <a:pt x="99" y="41"/>
                  </a:lnTo>
                  <a:lnTo>
                    <a:pt x="103" y="40"/>
                  </a:lnTo>
                  <a:lnTo>
                    <a:pt x="108" y="38"/>
                  </a:lnTo>
                  <a:lnTo>
                    <a:pt x="110" y="35"/>
                  </a:lnTo>
                  <a:lnTo>
                    <a:pt x="109" y="33"/>
                  </a:lnTo>
                  <a:lnTo>
                    <a:pt x="108" y="32"/>
                  </a:lnTo>
                  <a:lnTo>
                    <a:pt x="107" y="31"/>
                  </a:lnTo>
                  <a:lnTo>
                    <a:pt x="106" y="30"/>
                  </a:lnTo>
                  <a:lnTo>
                    <a:pt x="100" y="30"/>
                  </a:lnTo>
                  <a:lnTo>
                    <a:pt x="94" y="30"/>
                  </a:lnTo>
                  <a:lnTo>
                    <a:pt x="88" y="32"/>
                  </a:lnTo>
                  <a:lnTo>
                    <a:pt x="83" y="33"/>
                  </a:lnTo>
                  <a:lnTo>
                    <a:pt x="78" y="33"/>
                  </a:lnTo>
                  <a:lnTo>
                    <a:pt x="74" y="32"/>
                  </a:lnTo>
                  <a:lnTo>
                    <a:pt x="72" y="29"/>
                  </a:lnTo>
                  <a:lnTo>
                    <a:pt x="70" y="22"/>
                  </a:lnTo>
                  <a:lnTo>
                    <a:pt x="73" y="21"/>
                  </a:lnTo>
                  <a:lnTo>
                    <a:pt x="73" y="20"/>
                  </a:lnTo>
                  <a:lnTo>
                    <a:pt x="73" y="17"/>
                  </a:lnTo>
                  <a:lnTo>
                    <a:pt x="73" y="14"/>
                  </a:lnTo>
                  <a:lnTo>
                    <a:pt x="85" y="10"/>
                  </a:lnTo>
                  <a:lnTo>
                    <a:pt x="94" y="8"/>
                  </a:lnTo>
                  <a:lnTo>
                    <a:pt x="101" y="6"/>
                  </a:lnTo>
                  <a:lnTo>
                    <a:pt x="106" y="5"/>
                  </a:lnTo>
                  <a:lnTo>
                    <a:pt x="110" y="3"/>
                  </a:lnTo>
                  <a:lnTo>
                    <a:pt x="115" y="2"/>
                  </a:lnTo>
                  <a:lnTo>
                    <a:pt x="121" y="1"/>
                  </a:lnTo>
                  <a:lnTo>
                    <a:pt x="126" y="0"/>
                  </a:lnTo>
                  <a:lnTo>
                    <a:pt x="118" y="24"/>
                  </a:lnTo>
                  <a:lnTo>
                    <a:pt x="110" y="48"/>
                  </a:lnTo>
                  <a:lnTo>
                    <a:pt x="102" y="73"/>
                  </a:lnTo>
                  <a:lnTo>
                    <a:pt x="95" y="97"/>
                  </a:lnTo>
                  <a:lnTo>
                    <a:pt x="87" y="100"/>
                  </a:lnTo>
                  <a:lnTo>
                    <a:pt x="77" y="103"/>
                  </a:lnTo>
                  <a:lnTo>
                    <a:pt x="64" y="106"/>
                  </a:lnTo>
                  <a:lnTo>
                    <a:pt x="50" y="109"/>
                  </a:lnTo>
                  <a:lnTo>
                    <a:pt x="36" y="112"/>
                  </a:lnTo>
                  <a:lnTo>
                    <a:pt x="23" y="115"/>
                  </a:lnTo>
                  <a:lnTo>
                    <a:pt x="10" y="119"/>
                  </a:lnTo>
                  <a:lnTo>
                    <a:pt x="0" y="122"/>
                  </a:lnTo>
                  <a:close/>
                </a:path>
              </a:pathLst>
            </a:custGeom>
            <a:solidFill>
              <a:srgbClr val="00FFFF"/>
            </a:solidFill>
            <a:ln w="9525">
              <a:noFill/>
              <a:round/>
              <a:headEnd/>
              <a:tailEnd/>
            </a:ln>
          </p:spPr>
          <p:txBody>
            <a:bodyPr/>
            <a:lstStyle/>
            <a:p>
              <a:endParaRPr lang="el-GR"/>
            </a:p>
          </p:txBody>
        </p:sp>
        <p:sp>
          <p:nvSpPr>
            <p:cNvPr id="542924" name="Freeform 204"/>
            <p:cNvSpPr>
              <a:spLocks/>
            </p:cNvSpPr>
            <p:nvPr/>
          </p:nvSpPr>
          <p:spPr bwMode="auto">
            <a:xfrm flipH="1">
              <a:off x="1719" y="1721"/>
              <a:ext cx="34" cy="26"/>
            </a:xfrm>
            <a:custGeom>
              <a:avLst/>
              <a:gdLst/>
              <a:ahLst/>
              <a:cxnLst>
                <a:cxn ang="0">
                  <a:pos x="0" y="69"/>
                </a:cxn>
                <a:cxn ang="0">
                  <a:pos x="4" y="61"/>
                </a:cxn>
                <a:cxn ang="0">
                  <a:pos x="12" y="51"/>
                </a:cxn>
                <a:cxn ang="0">
                  <a:pos x="23" y="39"/>
                </a:cxn>
                <a:cxn ang="0">
                  <a:pos x="36" y="28"/>
                </a:cxn>
                <a:cxn ang="0">
                  <a:pos x="50" y="16"/>
                </a:cxn>
                <a:cxn ang="0">
                  <a:pos x="64" y="7"/>
                </a:cxn>
                <a:cxn ang="0">
                  <a:pos x="74" y="1"/>
                </a:cxn>
                <a:cxn ang="0">
                  <a:pos x="82" y="0"/>
                </a:cxn>
                <a:cxn ang="0">
                  <a:pos x="80" y="3"/>
                </a:cxn>
                <a:cxn ang="0">
                  <a:pos x="76" y="7"/>
                </a:cxn>
                <a:cxn ang="0">
                  <a:pos x="73" y="13"/>
                </a:cxn>
                <a:cxn ang="0">
                  <a:pos x="67" y="23"/>
                </a:cxn>
                <a:cxn ang="0">
                  <a:pos x="59" y="28"/>
                </a:cxn>
                <a:cxn ang="0">
                  <a:pos x="50" y="33"/>
                </a:cxn>
                <a:cxn ang="0">
                  <a:pos x="42" y="40"/>
                </a:cxn>
                <a:cxn ang="0">
                  <a:pos x="34" y="47"/>
                </a:cxn>
                <a:cxn ang="0">
                  <a:pos x="25" y="54"/>
                </a:cxn>
                <a:cxn ang="0">
                  <a:pos x="17" y="60"/>
                </a:cxn>
                <a:cxn ang="0">
                  <a:pos x="8" y="66"/>
                </a:cxn>
                <a:cxn ang="0">
                  <a:pos x="0" y="69"/>
                </a:cxn>
              </a:cxnLst>
              <a:rect l="0" t="0" r="r" b="b"/>
              <a:pathLst>
                <a:path w="82" h="69">
                  <a:moveTo>
                    <a:pt x="0" y="69"/>
                  </a:moveTo>
                  <a:lnTo>
                    <a:pt x="4" y="61"/>
                  </a:lnTo>
                  <a:lnTo>
                    <a:pt x="12" y="51"/>
                  </a:lnTo>
                  <a:lnTo>
                    <a:pt x="23" y="39"/>
                  </a:lnTo>
                  <a:lnTo>
                    <a:pt x="36" y="28"/>
                  </a:lnTo>
                  <a:lnTo>
                    <a:pt x="50" y="16"/>
                  </a:lnTo>
                  <a:lnTo>
                    <a:pt x="64" y="7"/>
                  </a:lnTo>
                  <a:lnTo>
                    <a:pt x="74" y="1"/>
                  </a:lnTo>
                  <a:lnTo>
                    <a:pt x="82" y="0"/>
                  </a:lnTo>
                  <a:lnTo>
                    <a:pt x="80" y="3"/>
                  </a:lnTo>
                  <a:lnTo>
                    <a:pt x="76" y="7"/>
                  </a:lnTo>
                  <a:lnTo>
                    <a:pt x="73" y="13"/>
                  </a:lnTo>
                  <a:lnTo>
                    <a:pt x="67" y="23"/>
                  </a:lnTo>
                  <a:lnTo>
                    <a:pt x="59" y="28"/>
                  </a:lnTo>
                  <a:lnTo>
                    <a:pt x="50" y="33"/>
                  </a:lnTo>
                  <a:lnTo>
                    <a:pt x="42" y="40"/>
                  </a:lnTo>
                  <a:lnTo>
                    <a:pt x="34" y="47"/>
                  </a:lnTo>
                  <a:lnTo>
                    <a:pt x="25" y="54"/>
                  </a:lnTo>
                  <a:lnTo>
                    <a:pt x="17" y="60"/>
                  </a:lnTo>
                  <a:lnTo>
                    <a:pt x="8" y="66"/>
                  </a:lnTo>
                  <a:lnTo>
                    <a:pt x="0" y="69"/>
                  </a:lnTo>
                  <a:close/>
                </a:path>
              </a:pathLst>
            </a:custGeom>
            <a:solidFill>
              <a:srgbClr val="006633"/>
            </a:solidFill>
            <a:ln w="9525">
              <a:noFill/>
              <a:round/>
              <a:headEnd/>
              <a:tailEnd/>
            </a:ln>
          </p:spPr>
          <p:txBody>
            <a:bodyPr/>
            <a:lstStyle/>
            <a:p>
              <a:endParaRPr lang="el-GR"/>
            </a:p>
          </p:txBody>
        </p:sp>
        <p:sp>
          <p:nvSpPr>
            <p:cNvPr id="542925" name="Freeform 205"/>
            <p:cNvSpPr>
              <a:spLocks/>
            </p:cNvSpPr>
            <p:nvPr/>
          </p:nvSpPr>
          <p:spPr bwMode="auto">
            <a:xfrm flipH="1">
              <a:off x="1169" y="2178"/>
              <a:ext cx="52" cy="26"/>
            </a:xfrm>
            <a:custGeom>
              <a:avLst/>
              <a:gdLst/>
              <a:ahLst/>
              <a:cxnLst>
                <a:cxn ang="0">
                  <a:pos x="0" y="0"/>
                </a:cxn>
                <a:cxn ang="0">
                  <a:pos x="0" y="59"/>
                </a:cxn>
                <a:cxn ang="0">
                  <a:pos x="9" y="62"/>
                </a:cxn>
                <a:cxn ang="0">
                  <a:pos x="18" y="65"/>
                </a:cxn>
                <a:cxn ang="0">
                  <a:pos x="28" y="67"/>
                </a:cxn>
                <a:cxn ang="0">
                  <a:pos x="36" y="69"/>
                </a:cxn>
                <a:cxn ang="0">
                  <a:pos x="43" y="71"/>
                </a:cxn>
                <a:cxn ang="0">
                  <a:pos x="48" y="71"/>
                </a:cxn>
                <a:cxn ang="0">
                  <a:pos x="53" y="71"/>
                </a:cxn>
                <a:cxn ang="0">
                  <a:pos x="55" y="69"/>
                </a:cxn>
                <a:cxn ang="0">
                  <a:pos x="74" y="69"/>
                </a:cxn>
                <a:cxn ang="0">
                  <a:pos x="88" y="68"/>
                </a:cxn>
                <a:cxn ang="0">
                  <a:pos x="99" y="67"/>
                </a:cxn>
                <a:cxn ang="0">
                  <a:pos x="107" y="65"/>
                </a:cxn>
                <a:cxn ang="0">
                  <a:pos x="113" y="64"/>
                </a:cxn>
                <a:cxn ang="0">
                  <a:pos x="118" y="62"/>
                </a:cxn>
                <a:cxn ang="0">
                  <a:pos x="121" y="61"/>
                </a:cxn>
                <a:cxn ang="0">
                  <a:pos x="123" y="61"/>
                </a:cxn>
                <a:cxn ang="0">
                  <a:pos x="127" y="57"/>
                </a:cxn>
                <a:cxn ang="0">
                  <a:pos x="126" y="51"/>
                </a:cxn>
                <a:cxn ang="0">
                  <a:pos x="120" y="46"/>
                </a:cxn>
                <a:cxn ang="0">
                  <a:pos x="113" y="41"/>
                </a:cxn>
                <a:cxn ang="0">
                  <a:pos x="105" y="36"/>
                </a:cxn>
                <a:cxn ang="0">
                  <a:pos x="96" y="33"/>
                </a:cxn>
                <a:cxn ang="0">
                  <a:pos x="89" y="29"/>
                </a:cxn>
                <a:cxn ang="0">
                  <a:pos x="84" y="27"/>
                </a:cxn>
                <a:cxn ang="0">
                  <a:pos x="74" y="24"/>
                </a:cxn>
                <a:cxn ang="0">
                  <a:pos x="62" y="21"/>
                </a:cxn>
                <a:cxn ang="0">
                  <a:pos x="52" y="18"/>
                </a:cxn>
                <a:cxn ang="0">
                  <a:pos x="41" y="14"/>
                </a:cxn>
                <a:cxn ang="0">
                  <a:pos x="31" y="11"/>
                </a:cxn>
                <a:cxn ang="0">
                  <a:pos x="21" y="7"/>
                </a:cxn>
                <a:cxn ang="0">
                  <a:pos x="10" y="4"/>
                </a:cxn>
                <a:cxn ang="0">
                  <a:pos x="0" y="0"/>
                </a:cxn>
              </a:cxnLst>
              <a:rect l="0" t="0" r="r" b="b"/>
              <a:pathLst>
                <a:path w="127" h="71">
                  <a:moveTo>
                    <a:pt x="0" y="0"/>
                  </a:moveTo>
                  <a:lnTo>
                    <a:pt x="0" y="59"/>
                  </a:lnTo>
                  <a:lnTo>
                    <a:pt x="9" y="62"/>
                  </a:lnTo>
                  <a:lnTo>
                    <a:pt x="18" y="65"/>
                  </a:lnTo>
                  <a:lnTo>
                    <a:pt x="28" y="67"/>
                  </a:lnTo>
                  <a:lnTo>
                    <a:pt x="36" y="69"/>
                  </a:lnTo>
                  <a:lnTo>
                    <a:pt x="43" y="71"/>
                  </a:lnTo>
                  <a:lnTo>
                    <a:pt x="48" y="71"/>
                  </a:lnTo>
                  <a:lnTo>
                    <a:pt x="53" y="71"/>
                  </a:lnTo>
                  <a:lnTo>
                    <a:pt x="55" y="69"/>
                  </a:lnTo>
                  <a:lnTo>
                    <a:pt x="74" y="69"/>
                  </a:lnTo>
                  <a:lnTo>
                    <a:pt x="88" y="68"/>
                  </a:lnTo>
                  <a:lnTo>
                    <a:pt x="99" y="67"/>
                  </a:lnTo>
                  <a:lnTo>
                    <a:pt x="107" y="65"/>
                  </a:lnTo>
                  <a:lnTo>
                    <a:pt x="113" y="64"/>
                  </a:lnTo>
                  <a:lnTo>
                    <a:pt x="118" y="62"/>
                  </a:lnTo>
                  <a:lnTo>
                    <a:pt x="121" y="61"/>
                  </a:lnTo>
                  <a:lnTo>
                    <a:pt x="123" y="61"/>
                  </a:lnTo>
                  <a:lnTo>
                    <a:pt x="127" y="57"/>
                  </a:lnTo>
                  <a:lnTo>
                    <a:pt x="126" y="51"/>
                  </a:lnTo>
                  <a:lnTo>
                    <a:pt x="120" y="46"/>
                  </a:lnTo>
                  <a:lnTo>
                    <a:pt x="113" y="41"/>
                  </a:lnTo>
                  <a:lnTo>
                    <a:pt x="105" y="36"/>
                  </a:lnTo>
                  <a:lnTo>
                    <a:pt x="96" y="33"/>
                  </a:lnTo>
                  <a:lnTo>
                    <a:pt x="89" y="29"/>
                  </a:lnTo>
                  <a:lnTo>
                    <a:pt x="84" y="27"/>
                  </a:lnTo>
                  <a:lnTo>
                    <a:pt x="74" y="24"/>
                  </a:lnTo>
                  <a:lnTo>
                    <a:pt x="62" y="21"/>
                  </a:lnTo>
                  <a:lnTo>
                    <a:pt x="52" y="18"/>
                  </a:lnTo>
                  <a:lnTo>
                    <a:pt x="41" y="14"/>
                  </a:lnTo>
                  <a:lnTo>
                    <a:pt x="31" y="11"/>
                  </a:lnTo>
                  <a:lnTo>
                    <a:pt x="21" y="7"/>
                  </a:lnTo>
                  <a:lnTo>
                    <a:pt x="10" y="4"/>
                  </a:lnTo>
                  <a:lnTo>
                    <a:pt x="0" y="0"/>
                  </a:lnTo>
                  <a:close/>
                </a:path>
              </a:pathLst>
            </a:custGeom>
            <a:solidFill>
              <a:srgbClr val="000000"/>
            </a:solidFill>
            <a:ln w="9525">
              <a:noFill/>
              <a:round/>
              <a:headEnd/>
              <a:tailEnd/>
            </a:ln>
          </p:spPr>
          <p:txBody>
            <a:bodyPr/>
            <a:lstStyle/>
            <a:p>
              <a:endParaRPr lang="el-GR"/>
            </a:p>
          </p:txBody>
        </p:sp>
        <p:sp>
          <p:nvSpPr>
            <p:cNvPr id="542926" name="Freeform 206"/>
            <p:cNvSpPr>
              <a:spLocks/>
            </p:cNvSpPr>
            <p:nvPr/>
          </p:nvSpPr>
          <p:spPr bwMode="auto">
            <a:xfrm flipH="1">
              <a:off x="1221" y="1701"/>
              <a:ext cx="295" cy="501"/>
            </a:xfrm>
            <a:custGeom>
              <a:avLst/>
              <a:gdLst/>
              <a:ahLst/>
              <a:cxnLst>
                <a:cxn ang="0">
                  <a:pos x="707" y="582"/>
                </a:cxn>
                <a:cxn ang="0">
                  <a:pos x="675" y="525"/>
                </a:cxn>
                <a:cxn ang="0">
                  <a:pos x="647" y="314"/>
                </a:cxn>
                <a:cxn ang="0">
                  <a:pos x="528" y="135"/>
                </a:cxn>
                <a:cxn ang="0">
                  <a:pos x="433" y="64"/>
                </a:cxn>
                <a:cxn ang="0">
                  <a:pos x="342" y="23"/>
                </a:cxn>
                <a:cxn ang="0">
                  <a:pos x="254" y="0"/>
                </a:cxn>
                <a:cxn ang="0">
                  <a:pos x="208" y="86"/>
                </a:cxn>
                <a:cxn ang="0">
                  <a:pos x="186" y="169"/>
                </a:cxn>
                <a:cxn ang="0">
                  <a:pos x="115" y="217"/>
                </a:cxn>
                <a:cxn ang="0">
                  <a:pos x="19" y="240"/>
                </a:cxn>
                <a:cxn ang="0">
                  <a:pos x="14" y="336"/>
                </a:cxn>
                <a:cxn ang="0">
                  <a:pos x="56" y="368"/>
                </a:cxn>
                <a:cxn ang="0">
                  <a:pos x="145" y="381"/>
                </a:cxn>
                <a:cxn ang="0">
                  <a:pos x="156" y="471"/>
                </a:cxn>
                <a:cxn ang="0">
                  <a:pos x="144" y="565"/>
                </a:cxn>
                <a:cxn ang="0">
                  <a:pos x="128" y="631"/>
                </a:cxn>
                <a:cxn ang="0">
                  <a:pos x="79" y="637"/>
                </a:cxn>
                <a:cxn ang="0">
                  <a:pos x="34" y="652"/>
                </a:cxn>
                <a:cxn ang="0">
                  <a:pos x="3" y="678"/>
                </a:cxn>
                <a:cxn ang="0">
                  <a:pos x="4" y="747"/>
                </a:cxn>
                <a:cxn ang="0">
                  <a:pos x="85" y="780"/>
                </a:cxn>
                <a:cxn ang="0">
                  <a:pos x="129" y="956"/>
                </a:cxn>
                <a:cxn ang="0">
                  <a:pos x="110" y="1041"/>
                </a:cxn>
                <a:cxn ang="0">
                  <a:pos x="35" y="1122"/>
                </a:cxn>
                <a:cxn ang="0">
                  <a:pos x="80" y="1231"/>
                </a:cxn>
                <a:cxn ang="0">
                  <a:pos x="161" y="1264"/>
                </a:cxn>
                <a:cxn ang="0">
                  <a:pos x="310" y="1287"/>
                </a:cxn>
                <a:cxn ang="0">
                  <a:pos x="454" y="1321"/>
                </a:cxn>
                <a:cxn ang="0">
                  <a:pos x="597" y="1346"/>
                </a:cxn>
                <a:cxn ang="0">
                  <a:pos x="667" y="1354"/>
                </a:cxn>
                <a:cxn ang="0">
                  <a:pos x="712" y="1369"/>
                </a:cxn>
                <a:cxn ang="0">
                  <a:pos x="675" y="1299"/>
                </a:cxn>
                <a:cxn ang="0">
                  <a:pos x="614" y="1283"/>
                </a:cxn>
                <a:cxn ang="0">
                  <a:pos x="480" y="1253"/>
                </a:cxn>
                <a:cxn ang="0">
                  <a:pos x="334" y="1227"/>
                </a:cxn>
                <a:cxn ang="0">
                  <a:pos x="208" y="1203"/>
                </a:cxn>
                <a:cxn ang="0">
                  <a:pos x="180" y="1202"/>
                </a:cxn>
                <a:cxn ang="0">
                  <a:pos x="143" y="1188"/>
                </a:cxn>
                <a:cxn ang="0">
                  <a:pos x="108" y="1149"/>
                </a:cxn>
                <a:cxn ang="0">
                  <a:pos x="120" y="1107"/>
                </a:cxn>
                <a:cxn ang="0">
                  <a:pos x="153" y="1091"/>
                </a:cxn>
                <a:cxn ang="0">
                  <a:pos x="177" y="1155"/>
                </a:cxn>
                <a:cxn ang="0">
                  <a:pos x="265" y="1127"/>
                </a:cxn>
                <a:cxn ang="0">
                  <a:pos x="372" y="1080"/>
                </a:cxn>
                <a:cxn ang="0">
                  <a:pos x="438" y="1043"/>
                </a:cxn>
                <a:cxn ang="0">
                  <a:pos x="514" y="974"/>
                </a:cxn>
                <a:cxn ang="0">
                  <a:pos x="562" y="918"/>
                </a:cxn>
                <a:cxn ang="0">
                  <a:pos x="592" y="873"/>
                </a:cxn>
                <a:cxn ang="0">
                  <a:pos x="664" y="886"/>
                </a:cxn>
                <a:cxn ang="0">
                  <a:pos x="659" y="834"/>
                </a:cxn>
                <a:cxn ang="0">
                  <a:pos x="712" y="638"/>
                </a:cxn>
              </a:cxnLst>
              <a:rect l="0" t="0" r="r" b="b"/>
              <a:pathLst>
                <a:path w="712" h="1369">
                  <a:moveTo>
                    <a:pt x="712" y="638"/>
                  </a:moveTo>
                  <a:lnTo>
                    <a:pt x="712" y="585"/>
                  </a:lnTo>
                  <a:lnTo>
                    <a:pt x="711" y="584"/>
                  </a:lnTo>
                  <a:lnTo>
                    <a:pt x="709" y="583"/>
                  </a:lnTo>
                  <a:lnTo>
                    <a:pt x="707" y="582"/>
                  </a:lnTo>
                  <a:lnTo>
                    <a:pt x="705" y="580"/>
                  </a:lnTo>
                  <a:lnTo>
                    <a:pt x="679" y="565"/>
                  </a:lnTo>
                  <a:lnTo>
                    <a:pt x="676" y="551"/>
                  </a:lnTo>
                  <a:lnTo>
                    <a:pt x="675" y="539"/>
                  </a:lnTo>
                  <a:lnTo>
                    <a:pt x="675" y="525"/>
                  </a:lnTo>
                  <a:lnTo>
                    <a:pt x="674" y="503"/>
                  </a:lnTo>
                  <a:lnTo>
                    <a:pt x="674" y="452"/>
                  </a:lnTo>
                  <a:lnTo>
                    <a:pt x="669" y="403"/>
                  </a:lnTo>
                  <a:lnTo>
                    <a:pt x="660" y="357"/>
                  </a:lnTo>
                  <a:lnTo>
                    <a:pt x="647" y="314"/>
                  </a:lnTo>
                  <a:lnTo>
                    <a:pt x="629" y="273"/>
                  </a:lnTo>
                  <a:lnTo>
                    <a:pt x="606" y="232"/>
                  </a:lnTo>
                  <a:lnTo>
                    <a:pt x="577" y="190"/>
                  </a:lnTo>
                  <a:lnTo>
                    <a:pt x="544" y="149"/>
                  </a:lnTo>
                  <a:lnTo>
                    <a:pt x="528" y="135"/>
                  </a:lnTo>
                  <a:lnTo>
                    <a:pt x="510" y="120"/>
                  </a:lnTo>
                  <a:lnTo>
                    <a:pt x="492" y="105"/>
                  </a:lnTo>
                  <a:lnTo>
                    <a:pt x="472" y="90"/>
                  </a:lnTo>
                  <a:lnTo>
                    <a:pt x="453" y="76"/>
                  </a:lnTo>
                  <a:lnTo>
                    <a:pt x="433" y="64"/>
                  </a:lnTo>
                  <a:lnTo>
                    <a:pt x="413" y="55"/>
                  </a:lnTo>
                  <a:lnTo>
                    <a:pt x="393" y="48"/>
                  </a:lnTo>
                  <a:lnTo>
                    <a:pt x="375" y="39"/>
                  </a:lnTo>
                  <a:lnTo>
                    <a:pt x="358" y="30"/>
                  </a:lnTo>
                  <a:lnTo>
                    <a:pt x="342" y="23"/>
                  </a:lnTo>
                  <a:lnTo>
                    <a:pt x="326" y="16"/>
                  </a:lnTo>
                  <a:lnTo>
                    <a:pt x="309" y="10"/>
                  </a:lnTo>
                  <a:lnTo>
                    <a:pt x="291" y="6"/>
                  </a:lnTo>
                  <a:lnTo>
                    <a:pt x="274" y="2"/>
                  </a:lnTo>
                  <a:lnTo>
                    <a:pt x="254" y="0"/>
                  </a:lnTo>
                  <a:lnTo>
                    <a:pt x="245" y="9"/>
                  </a:lnTo>
                  <a:lnTo>
                    <a:pt x="235" y="24"/>
                  </a:lnTo>
                  <a:lnTo>
                    <a:pt x="226" y="44"/>
                  </a:lnTo>
                  <a:lnTo>
                    <a:pt x="216" y="64"/>
                  </a:lnTo>
                  <a:lnTo>
                    <a:pt x="208" y="86"/>
                  </a:lnTo>
                  <a:lnTo>
                    <a:pt x="203" y="105"/>
                  </a:lnTo>
                  <a:lnTo>
                    <a:pt x="198" y="120"/>
                  </a:lnTo>
                  <a:lnTo>
                    <a:pt x="197" y="128"/>
                  </a:lnTo>
                  <a:lnTo>
                    <a:pt x="191" y="152"/>
                  </a:lnTo>
                  <a:lnTo>
                    <a:pt x="186" y="169"/>
                  </a:lnTo>
                  <a:lnTo>
                    <a:pt x="182" y="187"/>
                  </a:lnTo>
                  <a:lnTo>
                    <a:pt x="176" y="214"/>
                  </a:lnTo>
                  <a:lnTo>
                    <a:pt x="156" y="215"/>
                  </a:lnTo>
                  <a:lnTo>
                    <a:pt x="136" y="217"/>
                  </a:lnTo>
                  <a:lnTo>
                    <a:pt x="115" y="217"/>
                  </a:lnTo>
                  <a:lnTo>
                    <a:pt x="93" y="217"/>
                  </a:lnTo>
                  <a:lnTo>
                    <a:pt x="72" y="219"/>
                  </a:lnTo>
                  <a:lnTo>
                    <a:pt x="53" y="222"/>
                  </a:lnTo>
                  <a:lnTo>
                    <a:pt x="35" y="229"/>
                  </a:lnTo>
                  <a:lnTo>
                    <a:pt x="19" y="240"/>
                  </a:lnTo>
                  <a:lnTo>
                    <a:pt x="8" y="264"/>
                  </a:lnTo>
                  <a:lnTo>
                    <a:pt x="2" y="283"/>
                  </a:lnTo>
                  <a:lnTo>
                    <a:pt x="3" y="305"/>
                  </a:lnTo>
                  <a:lnTo>
                    <a:pt x="9" y="333"/>
                  </a:lnTo>
                  <a:lnTo>
                    <a:pt x="14" y="336"/>
                  </a:lnTo>
                  <a:lnTo>
                    <a:pt x="17" y="342"/>
                  </a:lnTo>
                  <a:lnTo>
                    <a:pt x="22" y="347"/>
                  </a:lnTo>
                  <a:lnTo>
                    <a:pt x="25" y="351"/>
                  </a:lnTo>
                  <a:lnTo>
                    <a:pt x="40" y="361"/>
                  </a:lnTo>
                  <a:lnTo>
                    <a:pt x="56" y="368"/>
                  </a:lnTo>
                  <a:lnTo>
                    <a:pt x="74" y="373"/>
                  </a:lnTo>
                  <a:lnTo>
                    <a:pt x="91" y="377"/>
                  </a:lnTo>
                  <a:lnTo>
                    <a:pt x="108" y="380"/>
                  </a:lnTo>
                  <a:lnTo>
                    <a:pt x="127" y="381"/>
                  </a:lnTo>
                  <a:lnTo>
                    <a:pt x="145" y="381"/>
                  </a:lnTo>
                  <a:lnTo>
                    <a:pt x="162" y="379"/>
                  </a:lnTo>
                  <a:lnTo>
                    <a:pt x="160" y="409"/>
                  </a:lnTo>
                  <a:lnTo>
                    <a:pt x="158" y="429"/>
                  </a:lnTo>
                  <a:lnTo>
                    <a:pt x="158" y="446"/>
                  </a:lnTo>
                  <a:lnTo>
                    <a:pt x="156" y="471"/>
                  </a:lnTo>
                  <a:lnTo>
                    <a:pt x="155" y="485"/>
                  </a:lnTo>
                  <a:lnTo>
                    <a:pt x="153" y="497"/>
                  </a:lnTo>
                  <a:lnTo>
                    <a:pt x="150" y="514"/>
                  </a:lnTo>
                  <a:lnTo>
                    <a:pt x="145" y="543"/>
                  </a:lnTo>
                  <a:lnTo>
                    <a:pt x="144" y="565"/>
                  </a:lnTo>
                  <a:lnTo>
                    <a:pt x="143" y="586"/>
                  </a:lnTo>
                  <a:lnTo>
                    <a:pt x="142" y="608"/>
                  </a:lnTo>
                  <a:lnTo>
                    <a:pt x="140" y="630"/>
                  </a:lnTo>
                  <a:lnTo>
                    <a:pt x="135" y="630"/>
                  </a:lnTo>
                  <a:lnTo>
                    <a:pt x="128" y="631"/>
                  </a:lnTo>
                  <a:lnTo>
                    <a:pt x="120" y="633"/>
                  </a:lnTo>
                  <a:lnTo>
                    <a:pt x="110" y="634"/>
                  </a:lnTo>
                  <a:lnTo>
                    <a:pt x="100" y="635"/>
                  </a:lnTo>
                  <a:lnTo>
                    <a:pt x="90" y="636"/>
                  </a:lnTo>
                  <a:lnTo>
                    <a:pt x="79" y="637"/>
                  </a:lnTo>
                  <a:lnTo>
                    <a:pt x="68" y="638"/>
                  </a:lnTo>
                  <a:lnTo>
                    <a:pt x="57" y="641"/>
                  </a:lnTo>
                  <a:lnTo>
                    <a:pt x="49" y="644"/>
                  </a:lnTo>
                  <a:lnTo>
                    <a:pt x="41" y="648"/>
                  </a:lnTo>
                  <a:lnTo>
                    <a:pt x="34" y="652"/>
                  </a:lnTo>
                  <a:lnTo>
                    <a:pt x="26" y="656"/>
                  </a:lnTo>
                  <a:lnTo>
                    <a:pt x="21" y="660"/>
                  </a:lnTo>
                  <a:lnTo>
                    <a:pt x="14" y="663"/>
                  </a:lnTo>
                  <a:lnTo>
                    <a:pt x="7" y="665"/>
                  </a:lnTo>
                  <a:lnTo>
                    <a:pt x="3" y="678"/>
                  </a:lnTo>
                  <a:lnTo>
                    <a:pt x="2" y="690"/>
                  </a:lnTo>
                  <a:lnTo>
                    <a:pt x="0" y="701"/>
                  </a:lnTo>
                  <a:lnTo>
                    <a:pt x="0" y="711"/>
                  </a:lnTo>
                  <a:lnTo>
                    <a:pt x="0" y="725"/>
                  </a:lnTo>
                  <a:lnTo>
                    <a:pt x="4" y="747"/>
                  </a:lnTo>
                  <a:lnTo>
                    <a:pt x="14" y="762"/>
                  </a:lnTo>
                  <a:lnTo>
                    <a:pt x="26" y="772"/>
                  </a:lnTo>
                  <a:lnTo>
                    <a:pt x="44" y="778"/>
                  </a:lnTo>
                  <a:lnTo>
                    <a:pt x="63" y="780"/>
                  </a:lnTo>
                  <a:lnTo>
                    <a:pt x="85" y="780"/>
                  </a:lnTo>
                  <a:lnTo>
                    <a:pt x="108" y="780"/>
                  </a:lnTo>
                  <a:lnTo>
                    <a:pt x="132" y="780"/>
                  </a:lnTo>
                  <a:lnTo>
                    <a:pt x="130" y="841"/>
                  </a:lnTo>
                  <a:lnTo>
                    <a:pt x="128" y="899"/>
                  </a:lnTo>
                  <a:lnTo>
                    <a:pt x="129" y="956"/>
                  </a:lnTo>
                  <a:lnTo>
                    <a:pt x="136" y="1016"/>
                  </a:lnTo>
                  <a:lnTo>
                    <a:pt x="130" y="1022"/>
                  </a:lnTo>
                  <a:lnTo>
                    <a:pt x="123" y="1029"/>
                  </a:lnTo>
                  <a:lnTo>
                    <a:pt x="116" y="1035"/>
                  </a:lnTo>
                  <a:lnTo>
                    <a:pt x="110" y="1041"/>
                  </a:lnTo>
                  <a:lnTo>
                    <a:pt x="80" y="1073"/>
                  </a:lnTo>
                  <a:lnTo>
                    <a:pt x="59" y="1092"/>
                  </a:lnTo>
                  <a:lnTo>
                    <a:pt x="45" y="1105"/>
                  </a:lnTo>
                  <a:lnTo>
                    <a:pt x="37" y="1113"/>
                  </a:lnTo>
                  <a:lnTo>
                    <a:pt x="35" y="1122"/>
                  </a:lnTo>
                  <a:lnTo>
                    <a:pt x="38" y="1135"/>
                  </a:lnTo>
                  <a:lnTo>
                    <a:pt x="44" y="1157"/>
                  </a:lnTo>
                  <a:lnTo>
                    <a:pt x="53" y="1190"/>
                  </a:lnTo>
                  <a:lnTo>
                    <a:pt x="68" y="1213"/>
                  </a:lnTo>
                  <a:lnTo>
                    <a:pt x="80" y="1231"/>
                  </a:lnTo>
                  <a:lnTo>
                    <a:pt x="92" y="1242"/>
                  </a:lnTo>
                  <a:lnTo>
                    <a:pt x="105" y="1249"/>
                  </a:lnTo>
                  <a:lnTo>
                    <a:pt x="120" y="1255"/>
                  </a:lnTo>
                  <a:lnTo>
                    <a:pt x="138" y="1260"/>
                  </a:lnTo>
                  <a:lnTo>
                    <a:pt x="161" y="1264"/>
                  </a:lnTo>
                  <a:lnTo>
                    <a:pt x="192" y="1271"/>
                  </a:lnTo>
                  <a:lnTo>
                    <a:pt x="221" y="1273"/>
                  </a:lnTo>
                  <a:lnTo>
                    <a:pt x="251" y="1278"/>
                  </a:lnTo>
                  <a:lnTo>
                    <a:pt x="280" y="1283"/>
                  </a:lnTo>
                  <a:lnTo>
                    <a:pt x="310" y="1287"/>
                  </a:lnTo>
                  <a:lnTo>
                    <a:pt x="339" y="1294"/>
                  </a:lnTo>
                  <a:lnTo>
                    <a:pt x="367" y="1300"/>
                  </a:lnTo>
                  <a:lnTo>
                    <a:pt x="396" y="1307"/>
                  </a:lnTo>
                  <a:lnTo>
                    <a:pt x="425" y="1314"/>
                  </a:lnTo>
                  <a:lnTo>
                    <a:pt x="454" y="1321"/>
                  </a:lnTo>
                  <a:lnTo>
                    <a:pt x="483" y="1328"/>
                  </a:lnTo>
                  <a:lnTo>
                    <a:pt x="511" y="1333"/>
                  </a:lnTo>
                  <a:lnTo>
                    <a:pt x="540" y="1339"/>
                  </a:lnTo>
                  <a:lnTo>
                    <a:pt x="568" y="1343"/>
                  </a:lnTo>
                  <a:lnTo>
                    <a:pt x="597" y="1346"/>
                  </a:lnTo>
                  <a:lnTo>
                    <a:pt x="626" y="1348"/>
                  </a:lnTo>
                  <a:lnTo>
                    <a:pt x="653" y="1349"/>
                  </a:lnTo>
                  <a:lnTo>
                    <a:pt x="657" y="1351"/>
                  </a:lnTo>
                  <a:lnTo>
                    <a:pt x="661" y="1352"/>
                  </a:lnTo>
                  <a:lnTo>
                    <a:pt x="667" y="1354"/>
                  </a:lnTo>
                  <a:lnTo>
                    <a:pt x="675" y="1356"/>
                  </a:lnTo>
                  <a:lnTo>
                    <a:pt x="683" y="1360"/>
                  </a:lnTo>
                  <a:lnTo>
                    <a:pt x="692" y="1363"/>
                  </a:lnTo>
                  <a:lnTo>
                    <a:pt x="702" y="1366"/>
                  </a:lnTo>
                  <a:lnTo>
                    <a:pt x="712" y="1369"/>
                  </a:lnTo>
                  <a:lnTo>
                    <a:pt x="712" y="1310"/>
                  </a:lnTo>
                  <a:lnTo>
                    <a:pt x="703" y="1307"/>
                  </a:lnTo>
                  <a:lnTo>
                    <a:pt x="694" y="1304"/>
                  </a:lnTo>
                  <a:lnTo>
                    <a:pt x="684" y="1301"/>
                  </a:lnTo>
                  <a:lnTo>
                    <a:pt x="675" y="1299"/>
                  </a:lnTo>
                  <a:lnTo>
                    <a:pt x="666" y="1296"/>
                  </a:lnTo>
                  <a:lnTo>
                    <a:pt x="655" y="1294"/>
                  </a:lnTo>
                  <a:lnTo>
                    <a:pt x="646" y="1292"/>
                  </a:lnTo>
                  <a:lnTo>
                    <a:pt x="637" y="1289"/>
                  </a:lnTo>
                  <a:lnTo>
                    <a:pt x="614" y="1283"/>
                  </a:lnTo>
                  <a:lnTo>
                    <a:pt x="590" y="1276"/>
                  </a:lnTo>
                  <a:lnTo>
                    <a:pt x="564" y="1270"/>
                  </a:lnTo>
                  <a:lnTo>
                    <a:pt x="537" y="1264"/>
                  </a:lnTo>
                  <a:lnTo>
                    <a:pt x="509" y="1258"/>
                  </a:lnTo>
                  <a:lnTo>
                    <a:pt x="480" y="1253"/>
                  </a:lnTo>
                  <a:lnTo>
                    <a:pt x="450" y="1247"/>
                  </a:lnTo>
                  <a:lnTo>
                    <a:pt x="422" y="1242"/>
                  </a:lnTo>
                  <a:lnTo>
                    <a:pt x="392" y="1236"/>
                  </a:lnTo>
                  <a:lnTo>
                    <a:pt x="363" y="1232"/>
                  </a:lnTo>
                  <a:lnTo>
                    <a:pt x="334" y="1227"/>
                  </a:lnTo>
                  <a:lnTo>
                    <a:pt x="306" y="1223"/>
                  </a:lnTo>
                  <a:lnTo>
                    <a:pt x="280" y="1218"/>
                  </a:lnTo>
                  <a:lnTo>
                    <a:pt x="254" y="1212"/>
                  </a:lnTo>
                  <a:lnTo>
                    <a:pt x="230" y="1208"/>
                  </a:lnTo>
                  <a:lnTo>
                    <a:pt x="208" y="1203"/>
                  </a:lnTo>
                  <a:lnTo>
                    <a:pt x="203" y="1203"/>
                  </a:lnTo>
                  <a:lnTo>
                    <a:pt x="197" y="1202"/>
                  </a:lnTo>
                  <a:lnTo>
                    <a:pt x="191" y="1202"/>
                  </a:lnTo>
                  <a:lnTo>
                    <a:pt x="185" y="1202"/>
                  </a:lnTo>
                  <a:lnTo>
                    <a:pt x="180" y="1202"/>
                  </a:lnTo>
                  <a:lnTo>
                    <a:pt x="174" y="1202"/>
                  </a:lnTo>
                  <a:lnTo>
                    <a:pt x="168" y="1201"/>
                  </a:lnTo>
                  <a:lnTo>
                    <a:pt x="162" y="1201"/>
                  </a:lnTo>
                  <a:lnTo>
                    <a:pt x="152" y="1194"/>
                  </a:lnTo>
                  <a:lnTo>
                    <a:pt x="143" y="1188"/>
                  </a:lnTo>
                  <a:lnTo>
                    <a:pt x="135" y="1181"/>
                  </a:lnTo>
                  <a:lnTo>
                    <a:pt x="128" y="1173"/>
                  </a:lnTo>
                  <a:lnTo>
                    <a:pt x="121" y="1166"/>
                  </a:lnTo>
                  <a:lnTo>
                    <a:pt x="115" y="1157"/>
                  </a:lnTo>
                  <a:lnTo>
                    <a:pt x="108" y="1149"/>
                  </a:lnTo>
                  <a:lnTo>
                    <a:pt x="102" y="1139"/>
                  </a:lnTo>
                  <a:lnTo>
                    <a:pt x="102" y="1132"/>
                  </a:lnTo>
                  <a:lnTo>
                    <a:pt x="107" y="1125"/>
                  </a:lnTo>
                  <a:lnTo>
                    <a:pt x="113" y="1117"/>
                  </a:lnTo>
                  <a:lnTo>
                    <a:pt x="120" y="1107"/>
                  </a:lnTo>
                  <a:lnTo>
                    <a:pt x="128" y="1100"/>
                  </a:lnTo>
                  <a:lnTo>
                    <a:pt x="136" y="1092"/>
                  </a:lnTo>
                  <a:lnTo>
                    <a:pt x="142" y="1087"/>
                  </a:lnTo>
                  <a:lnTo>
                    <a:pt x="146" y="1083"/>
                  </a:lnTo>
                  <a:lnTo>
                    <a:pt x="153" y="1091"/>
                  </a:lnTo>
                  <a:lnTo>
                    <a:pt x="160" y="1113"/>
                  </a:lnTo>
                  <a:lnTo>
                    <a:pt x="163" y="1137"/>
                  </a:lnTo>
                  <a:lnTo>
                    <a:pt x="165" y="1152"/>
                  </a:lnTo>
                  <a:lnTo>
                    <a:pt x="169" y="1155"/>
                  </a:lnTo>
                  <a:lnTo>
                    <a:pt x="177" y="1155"/>
                  </a:lnTo>
                  <a:lnTo>
                    <a:pt x="190" y="1152"/>
                  </a:lnTo>
                  <a:lnTo>
                    <a:pt x="205" y="1149"/>
                  </a:lnTo>
                  <a:lnTo>
                    <a:pt x="223" y="1142"/>
                  </a:lnTo>
                  <a:lnTo>
                    <a:pt x="243" y="1135"/>
                  </a:lnTo>
                  <a:lnTo>
                    <a:pt x="265" y="1127"/>
                  </a:lnTo>
                  <a:lnTo>
                    <a:pt x="287" y="1118"/>
                  </a:lnTo>
                  <a:lnTo>
                    <a:pt x="309" y="1107"/>
                  </a:lnTo>
                  <a:lnTo>
                    <a:pt x="331" y="1098"/>
                  </a:lnTo>
                  <a:lnTo>
                    <a:pt x="352" y="1089"/>
                  </a:lnTo>
                  <a:lnTo>
                    <a:pt x="372" y="1080"/>
                  </a:lnTo>
                  <a:lnTo>
                    <a:pt x="389" y="1072"/>
                  </a:lnTo>
                  <a:lnTo>
                    <a:pt x="403" y="1066"/>
                  </a:lnTo>
                  <a:lnTo>
                    <a:pt x="415" y="1060"/>
                  </a:lnTo>
                  <a:lnTo>
                    <a:pt x="422" y="1057"/>
                  </a:lnTo>
                  <a:lnTo>
                    <a:pt x="438" y="1043"/>
                  </a:lnTo>
                  <a:lnTo>
                    <a:pt x="454" y="1029"/>
                  </a:lnTo>
                  <a:lnTo>
                    <a:pt x="469" y="1015"/>
                  </a:lnTo>
                  <a:lnTo>
                    <a:pt x="484" y="1003"/>
                  </a:lnTo>
                  <a:lnTo>
                    <a:pt x="499" y="989"/>
                  </a:lnTo>
                  <a:lnTo>
                    <a:pt x="514" y="974"/>
                  </a:lnTo>
                  <a:lnTo>
                    <a:pt x="528" y="960"/>
                  </a:lnTo>
                  <a:lnTo>
                    <a:pt x="543" y="945"/>
                  </a:lnTo>
                  <a:lnTo>
                    <a:pt x="548" y="936"/>
                  </a:lnTo>
                  <a:lnTo>
                    <a:pt x="555" y="928"/>
                  </a:lnTo>
                  <a:lnTo>
                    <a:pt x="562" y="918"/>
                  </a:lnTo>
                  <a:lnTo>
                    <a:pt x="569" y="909"/>
                  </a:lnTo>
                  <a:lnTo>
                    <a:pt x="576" y="901"/>
                  </a:lnTo>
                  <a:lnTo>
                    <a:pt x="582" y="892"/>
                  </a:lnTo>
                  <a:lnTo>
                    <a:pt x="588" y="883"/>
                  </a:lnTo>
                  <a:lnTo>
                    <a:pt x="592" y="873"/>
                  </a:lnTo>
                  <a:lnTo>
                    <a:pt x="604" y="875"/>
                  </a:lnTo>
                  <a:lnTo>
                    <a:pt x="617" y="877"/>
                  </a:lnTo>
                  <a:lnTo>
                    <a:pt x="632" y="879"/>
                  </a:lnTo>
                  <a:lnTo>
                    <a:pt x="647" y="883"/>
                  </a:lnTo>
                  <a:lnTo>
                    <a:pt x="664" y="886"/>
                  </a:lnTo>
                  <a:lnTo>
                    <a:pt x="681" y="890"/>
                  </a:lnTo>
                  <a:lnTo>
                    <a:pt x="697" y="894"/>
                  </a:lnTo>
                  <a:lnTo>
                    <a:pt x="712" y="898"/>
                  </a:lnTo>
                  <a:lnTo>
                    <a:pt x="712" y="847"/>
                  </a:lnTo>
                  <a:lnTo>
                    <a:pt x="659" y="834"/>
                  </a:lnTo>
                  <a:lnTo>
                    <a:pt x="616" y="831"/>
                  </a:lnTo>
                  <a:lnTo>
                    <a:pt x="638" y="765"/>
                  </a:lnTo>
                  <a:lnTo>
                    <a:pt x="661" y="679"/>
                  </a:lnTo>
                  <a:lnTo>
                    <a:pt x="681" y="628"/>
                  </a:lnTo>
                  <a:lnTo>
                    <a:pt x="712" y="638"/>
                  </a:lnTo>
                  <a:close/>
                </a:path>
              </a:pathLst>
            </a:custGeom>
            <a:solidFill>
              <a:srgbClr val="000000"/>
            </a:solidFill>
            <a:ln w="9525">
              <a:noFill/>
              <a:round/>
              <a:headEnd/>
              <a:tailEnd/>
            </a:ln>
          </p:spPr>
          <p:txBody>
            <a:bodyPr/>
            <a:lstStyle/>
            <a:p>
              <a:endParaRPr lang="el-GR"/>
            </a:p>
          </p:txBody>
        </p:sp>
        <p:sp>
          <p:nvSpPr>
            <p:cNvPr id="542927" name="Freeform 207"/>
            <p:cNvSpPr>
              <a:spLocks/>
            </p:cNvSpPr>
            <p:nvPr/>
          </p:nvSpPr>
          <p:spPr bwMode="auto">
            <a:xfrm flipH="1">
              <a:off x="1385" y="2058"/>
              <a:ext cx="68" cy="54"/>
            </a:xfrm>
            <a:custGeom>
              <a:avLst/>
              <a:gdLst/>
              <a:ahLst/>
              <a:cxnLst>
                <a:cxn ang="0">
                  <a:pos x="41" y="145"/>
                </a:cxn>
                <a:cxn ang="0">
                  <a:pos x="34" y="129"/>
                </a:cxn>
                <a:cxn ang="0">
                  <a:pos x="26" y="112"/>
                </a:cxn>
                <a:cxn ang="0">
                  <a:pos x="18" y="94"/>
                </a:cxn>
                <a:cxn ang="0">
                  <a:pos x="11" y="76"/>
                </a:cxn>
                <a:cxn ang="0">
                  <a:pos x="6" y="56"/>
                </a:cxn>
                <a:cxn ang="0">
                  <a:pos x="1" y="37"/>
                </a:cxn>
                <a:cxn ang="0">
                  <a:pos x="0" y="18"/>
                </a:cxn>
                <a:cxn ang="0">
                  <a:pos x="2" y="0"/>
                </a:cxn>
                <a:cxn ang="0">
                  <a:pos x="7" y="0"/>
                </a:cxn>
                <a:cxn ang="0">
                  <a:pos x="13" y="0"/>
                </a:cxn>
                <a:cxn ang="0">
                  <a:pos x="19" y="0"/>
                </a:cxn>
                <a:cxn ang="0">
                  <a:pos x="26" y="1"/>
                </a:cxn>
                <a:cxn ang="0">
                  <a:pos x="33" y="2"/>
                </a:cxn>
                <a:cxn ang="0">
                  <a:pos x="40" y="3"/>
                </a:cxn>
                <a:cxn ang="0">
                  <a:pos x="46" y="5"/>
                </a:cxn>
                <a:cxn ang="0">
                  <a:pos x="51" y="6"/>
                </a:cxn>
                <a:cxn ang="0">
                  <a:pos x="59" y="2"/>
                </a:cxn>
                <a:cxn ang="0">
                  <a:pos x="63" y="1"/>
                </a:cxn>
                <a:cxn ang="0">
                  <a:pos x="66" y="0"/>
                </a:cxn>
                <a:cxn ang="0">
                  <a:pos x="68" y="0"/>
                </a:cxn>
                <a:cxn ang="0">
                  <a:pos x="68" y="5"/>
                </a:cxn>
                <a:cxn ang="0">
                  <a:pos x="67" y="9"/>
                </a:cxn>
                <a:cxn ang="0">
                  <a:pos x="66" y="16"/>
                </a:cxn>
                <a:cxn ang="0">
                  <a:pos x="64" y="26"/>
                </a:cxn>
                <a:cxn ang="0">
                  <a:pos x="58" y="63"/>
                </a:cxn>
                <a:cxn ang="0">
                  <a:pos x="61" y="83"/>
                </a:cxn>
                <a:cxn ang="0">
                  <a:pos x="72" y="89"/>
                </a:cxn>
                <a:cxn ang="0">
                  <a:pos x="89" y="84"/>
                </a:cxn>
                <a:cxn ang="0">
                  <a:pos x="107" y="71"/>
                </a:cxn>
                <a:cxn ang="0">
                  <a:pos x="124" y="52"/>
                </a:cxn>
                <a:cxn ang="0">
                  <a:pos x="138" y="31"/>
                </a:cxn>
                <a:cxn ang="0">
                  <a:pos x="145" y="9"/>
                </a:cxn>
                <a:cxn ang="0">
                  <a:pos x="149" y="35"/>
                </a:cxn>
                <a:cxn ang="0">
                  <a:pos x="153" y="58"/>
                </a:cxn>
                <a:cxn ang="0">
                  <a:pos x="159" y="81"/>
                </a:cxn>
                <a:cxn ang="0">
                  <a:pos x="164" y="105"/>
                </a:cxn>
                <a:cxn ang="0">
                  <a:pos x="164" y="106"/>
                </a:cxn>
                <a:cxn ang="0">
                  <a:pos x="161" y="107"/>
                </a:cxn>
                <a:cxn ang="0">
                  <a:pos x="158" y="108"/>
                </a:cxn>
                <a:cxn ang="0">
                  <a:pos x="151" y="111"/>
                </a:cxn>
                <a:cxn ang="0">
                  <a:pos x="140" y="114"/>
                </a:cxn>
                <a:cxn ang="0">
                  <a:pos x="124" y="120"/>
                </a:cxn>
                <a:cxn ang="0">
                  <a:pos x="102" y="128"/>
                </a:cxn>
                <a:cxn ang="0">
                  <a:pos x="72" y="138"/>
                </a:cxn>
                <a:cxn ang="0">
                  <a:pos x="64" y="139"/>
                </a:cxn>
                <a:cxn ang="0">
                  <a:pos x="58" y="142"/>
                </a:cxn>
                <a:cxn ang="0">
                  <a:pos x="49" y="143"/>
                </a:cxn>
                <a:cxn ang="0">
                  <a:pos x="41" y="145"/>
                </a:cxn>
              </a:cxnLst>
              <a:rect l="0" t="0" r="r" b="b"/>
              <a:pathLst>
                <a:path w="164" h="145">
                  <a:moveTo>
                    <a:pt x="41" y="145"/>
                  </a:moveTo>
                  <a:lnTo>
                    <a:pt x="34" y="129"/>
                  </a:lnTo>
                  <a:lnTo>
                    <a:pt x="26" y="112"/>
                  </a:lnTo>
                  <a:lnTo>
                    <a:pt x="18" y="94"/>
                  </a:lnTo>
                  <a:lnTo>
                    <a:pt x="11" y="76"/>
                  </a:lnTo>
                  <a:lnTo>
                    <a:pt x="6" y="56"/>
                  </a:lnTo>
                  <a:lnTo>
                    <a:pt x="1" y="37"/>
                  </a:lnTo>
                  <a:lnTo>
                    <a:pt x="0" y="18"/>
                  </a:lnTo>
                  <a:lnTo>
                    <a:pt x="2" y="0"/>
                  </a:lnTo>
                  <a:lnTo>
                    <a:pt x="7" y="0"/>
                  </a:lnTo>
                  <a:lnTo>
                    <a:pt x="13" y="0"/>
                  </a:lnTo>
                  <a:lnTo>
                    <a:pt x="19" y="0"/>
                  </a:lnTo>
                  <a:lnTo>
                    <a:pt x="26" y="1"/>
                  </a:lnTo>
                  <a:lnTo>
                    <a:pt x="33" y="2"/>
                  </a:lnTo>
                  <a:lnTo>
                    <a:pt x="40" y="3"/>
                  </a:lnTo>
                  <a:lnTo>
                    <a:pt x="46" y="5"/>
                  </a:lnTo>
                  <a:lnTo>
                    <a:pt x="51" y="6"/>
                  </a:lnTo>
                  <a:lnTo>
                    <a:pt x="59" y="2"/>
                  </a:lnTo>
                  <a:lnTo>
                    <a:pt x="63" y="1"/>
                  </a:lnTo>
                  <a:lnTo>
                    <a:pt x="66" y="0"/>
                  </a:lnTo>
                  <a:lnTo>
                    <a:pt x="68" y="0"/>
                  </a:lnTo>
                  <a:lnTo>
                    <a:pt x="68" y="5"/>
                  </a:lnTo>
                  <a:lnTo>
                    <a:pt x="67" y="9"/>
                  </a:lnTo>
                  <a:lnTo>
                    <a:pt x="66" y="16"/>
                  </a:lnTo>
                  <a:lnTo>
                    <a:pt x="64" y="26"/>
                  </a:lnTo>
                  <a:lnTo>
                    <a:pt x="58" y="63"/>
                  </a:lnTo>
                  <a:lnTo>
                    <a:pt x="61" y="83"/>
                  </a:lnTo>
                  <a:lnTo>
                    <a:pt x="72" y="89"/>
                  </a:lnTo>
                  <a:lnTo>
                    <a:pt x="89" y="84"/>
                  </a:lnTo>
                  <a:lnTo>
                    <a:pt x="107" y="71"/>
                  </a:lnTo>
                  <a:lnTo>
                    <a:pt x="124" y="52"/>
                  </a:lnTo>
                  <a:lnTo>
                    <a:pt x="138" y="31"/>
                  </a:lnTo>
                  <a:lnTo>
                    <a:pt x="145" y="9"/>
                  </a:lnTo>
                  <a:lnTo>
                    <a:pt x="149" y="35"/>
                  </a:lnTo>
                  <a:lnTo>
                    <a:pt x="153" y="58"/>
                  </a:lnTo>
                  <a:lnTo>
                    <a:pt x="159" y="81"/>
                  </a:lnTo>
                  <a:lnTo>
                    <a:pt x="164" y="105"/>
                  </a:lnTo>
                  <a:lnTo>
                    <a:pt x="164" y="106"/>
                  </a:lnTo>
                  <a:lnTo>
                    <a:pt x="161" y="107"/>
                  </a:lnTo>
                  <a:lnTo>
                    <a:pt x="158" y="108"/>
                  </a:lnTo>
                  <a:lnTo>
                    <a:pt x="151" y="111"/>
                  </a:lnTo>
                  <a:lnTo>
                    <a:pt x="140" y="114"/>
                  </a:lnTo>
                  <a:lnTo>
                    <a:pt x="124" y="120"/>
                  </a:lnTo>
                  <a:lnTo>
                    <a:pt x="102" y="128"/>
                  </a:lnTo>
                  <a:lnTo>
                    <a:pt x="72" y="138"/>
                  </a:lnTo>
                  <a:lnTo>
                    <a:pt x="64" y="139"/>
                  </a:lnTo>
                  <a:lnTo>
                    <a:pt x="58" y="142"/>
                  </a:lnTo>
                  <a:lnTo>
                    <a:pt x="49" y="143"/>
                  </a:lnTo>
                  <a:lnTo>
                    <a:pt x="41" y="145"/>
                  </a:lnTo>
                  <a:close/>
                </a:path>
              </a:pathLst>
            </a:custGeom>
            <a:solidFill>
              <a:srgbClr val="00FFFF"/>
            </a:solidFill>
            <a:ln w="9525">
              <a:noFill/>
              <a:round/>
              <a:headEnd/>
              <a:tailEnd/>
            </a:ln>
          </p:spPr>
          <p:txBody>
            <a:bodyPr/>
            <a:lstStyle/>
            <a:p>
              <a:endParaRPr lang="el-GR"/>
            </a:p>
          </p:txBody>
        </p:sp>
        <p:sp>
          <p:nvSpPr>
            <p:cNvPr id="542928" name="Freeform 208"/>
            <p:cNvSpPr>
              <a:spLocks/>
            </p:cNvSpPr>
            <p:nvPr/>
          </p:nvSpPr>
          <p:spPr bwMode="auto">
            <a:xfrm flipH="1">
              <a:off x="1324" y="2031"/>
              <a:ext cx="61" cy="64"/>
            </a:xfrm>
            <a:custGeom>
              <a:avLst/>
              <a:gdLst/>
              <a:ahLst/>
              <a:cxnLst>
                <a:cxn ang="0">
                  <a:pos x="16" y="176"/>
                </a:cxn>
                <a:cxn ang="0">
                  <a:pos x="15" y="167"/>
                </a:cxn>
                <a:cxn ang="0">
                  <a:pos x="16" y="159"/>
                </a:cxn>
                <a:cxn ang="0">
                  <a:pos x="16" y="152"/>
                </a:cxn>
                <a:cxn ang="0">
                  <a:pos x="9" y="150"/>
                </a:cxn>
                <a:cxn ang="0">
                  <a:pos x="5" y="129"/>
                </a:cxn>
                <a:cxn ang="0">
                  <a:pos x="2" y="99"/>
                </a:cxn>
                <a:cxn ang="0">
                  <a:pos x="0" y="69"/>
                </a:cxn>
                <a:cxn ang="0">
                  <a:pos x="2" y="52"/>
                </a:cxn>
                <a:cxn ang="0">
                  <a:pos x="16" y="47"/>
                </a:cxn>
                <a:cxn ang="0">
                  <a:pos x="31" y="42"/>
                </a:cxn>
                <a:cxn ang="0">
                  <a:pos x="47" y="37"/>
                </a:cxn>
                <a:cxn ang="0">
                  <a:pos x="63" y="30"/>
                </a:cxn>
                <a:cxn ang="0">
                  <a:pos x="79" y="23"/>
                </a:cxn>
                <a:cxn ang="0">
                  <a:pos x="94" y="15"/>
                </a:cxn>
                <a:cxn ang="0">
                  <a:pos x="108" y="8"/>
                </a:cxn>
                <a:cxn ang="0">
                  <a:pos x="119" y="0"/>
                </a:cxn>
                <a:cxn ang="0">
                  <a:pos x="125" y="14"/>
                </a:cxn>
                <a:cxn ang="0">
                  <a:pos x="133" y="44"/>
                </a:cxn>
                <a:cxn ang="0">
                  <a:pos x="141" y="76"/>
                </a:cxn>
                <a:cxn ang="0">
                  <a:pos x="148" y="95"/>
                </a:cxn>
                <a:cxn ang="0">
                  <a:pos x="132" y="108"/>
                </a:cxn>
                <a:cxn ang="0">
                  <a:pos x="116" y="121"/>
                </a:cxn>
                <a:cxn ang="0">
                  <a:pos x="101" y="131"/>
                </a:cxn>
                <a:cxn ang="0">
                  <a:pos x="86" y="141"/>
                </a:cxn>
                <a:cxn ang="0">
                  <a:pos x="70" y="151"/>
                </a:cxn>
                <a:cxn ang="0">
                  <a:pos x="53" y="160"/>
                </a:cxn>
                <a:cxn ang="0">
                  <a:pos x="35" y="168"/>
                </a:cxn>
                <a:cxn ang="0">
                  <a:pos x="16" y="176"/>
                </a:cxn>
              </a:cxnLst>
              <a:rect l="0" t="0" r="r" b="b"/>
              <a:pathLst>
                <a:path w="148" h="176">
                  <a:moveTo>
                    <a:pt x="16" y="176"/>
                  </a:moveTo>
                  <a:lnTo>
                    <a:pt x="15" y="167"/>
                  </a:lnTo>
                  <a:lnTo>
                    <a:pt x="16" y="159"/>
                  </a:lnTo>
                  <a:lnTo>
                    <a:pt x="16" y="152"/>
                  </a:lnTo>
                  <a:lnTo>
                    <a:pt x="9" y="150"/>
                  </a:lnTo>
                  <a:lnTo>
                    <a:pt x="5" y="129"/>
                  </a:lnTo>
                  <a:lnTo>
                    <a:pt x="2" y="99"/>
                  </a:lnTo>
                  <a:lnTo>
                    <a:pt x="0" y="69"/>
                  </a:lnTo>
                  <a:lnTo>
                    <a:pt x="2" y="52"/>
                  </a:lnTo>
                  <a:lnTo>
                    <a:pt x="16" y="47"/>
                  </a:lnTo>
                  <a:lnTo>
                    <a:pt x="31" y="42"/>
                  </a:lnTo>
                  <a:lnTo>
                    <a:pt x="47" y="37"/>
                  </a:lnTo>
                  <a:lnTo>
                    <a:pt x="63" y="30"/>
                  </a:lnTo>
                  <a:lnTo>
                    <a:pt x="79" y="23"/>
                  </a:lnTo>
                  <a:lnTo>
                    <a:pt x="94" y="15"/>
                  </a:lnTo>
                  <a:lnTo>
                    <a:pt x="108" y="8"/>
                  </a:lnTo>
                  <a:lnTo>
                    <a:pt x="119" y="0"/>
                  </a:lnTo>
                  <a:lnTo>
                    <a:pt x="125" y="14"/>
                  </a:lnTo>
                  <a:lnTo>
                    <a:pt x="133" y="44"/>
                  </a:lnTo>
                  <a:lnTo>
                    <a:pt x="141" y="76"/>
                  </a:lnTo>
                  <a:lnTo>
                    <a:pt x="148" y="95"/>
                  </a:lnTo>
                  <a:lnTo>
                    <a:pt x="132" y="108"/>
                  </a:lnTo>
                  <a:lnTo>
                    <a:pt x="116" y="121"/>
                  </a:lnTo>
                  <a:lnTo>
                    <a:pt x="101" y="131"/>
                  </a:lnTo>
                  <a:lnTo>
                    <a:pt x="86" y="141"/>
                  </a:lnTo>
                  <a:lnTo>
                    <a:pt x="70" y="151"/>
                  </a:lnTo>
                  <a:lnTo>
                    <a:pt x="53" y="160"/>
                  </a:lnTo>
                  <a:lnTo>
                    <a:pt x="35" y="168"/>
                  </a:lnTo>
                  <a:lnTo>
                    <a:pt x="16" y="176"/>
                  </a:lnTo>
                  <a:close/>
                </a:path>
              </a:pathLst>
            </a:custGeom>
            <a:solidFill>
              <a:srgbClr val="00FFFF"/>
            </a:solidFill>
            <a:ln w="9525">
              <a:noFill/>
              <a:round/>
              <a:headEnd/>
              <a:tailEnd/>
            </a:ln>
          </p:spPr>
          <p:txBody>
            <a:bodyPr/>
            <a:lstStyle/>
            <a:p>
              <a:endParaRPr lang="el-GR"/>
            </a:p>
          </p:txBody>
        </p:sp>
        <p:sp>
          <p:nvSpPr>
            <p:cNvPr id="542929" name="Freeform 209"/>
            <p:cNvSpPr>
              <a:spLocks/>
            </p:cNvSpPr>
            <p:nvPr/>
          </p:nvSpPr>
          <p:spPr bwMode="auto">
            <a:xfrm flipH="1">
              <a:off x="1397" y="2055"/>
              <a:ext cx="23" cy="22"/>
            </a:xfrm>
            <a:custGeom>
              <a:avLst/>
              <a:gdLst/>
              <a:ahLst/>
              <a:cxnLst>
                <a:cxn ang="0">
                  <a:pos x="4" y="59"/>
                </a:cxn>
                <a:cxn ang="0">
                  <a:pos x="0" y="48"/>
                </a:cxn>
                <a:cxn ang="0">
                  <a:pos x="4" y="33"/>
                </a:cxn>
                <a:cxn ang="0">
                  <a:pos x="8" y="18"/>
                </a:cxn>
                <a:cxn ang="0">
                  <a:pos x="13" y="6"/>
                </a:cxn>
                <a:cxn ang="0">
                  <a:pos x="19" y="5"/>
                </a:cxn>
                <a:cxn ang="0">
                  <a:pos x="23" y="4"/>
                </a:cxn>
                <a:cxn ang="0">
                  <a:pos x="29" y="4"/>
                </a:cxn>
                <a:cxn ang="0">
                  <a:pos x="35" y="3"/>
                </a:cxn>
                <a:cxn ang="0">
                  <a:pos x="40" y="2"/>
                </a:cxn>
                <a:cxn ang="0">
                  <a:pos x="45" y="1"/>
                </a:cxn>
                <a:cxn ang="0">
                  <a:pos x="51" y="1"/>
                </a:cxn>
                <a:cxn ang="0">
                  <a:pos x="57" y="0"/>
                </a:cxn>
                <a:cxn ang="0">
                  <a:pos x="52" y="13"/>
                </a:cxn>
                <a:cxn ang="0">
                  <a:pos x="48" y="26"/>
                </a:cxn>
                <a:cxn ang="0">
                  <a:pos x="44" y="36"/>
                </a:cxn>
                <a:cxn ang="0">
                  <a:pos x="41" y="45"/>
                </a:cxn>
                <a:cxn ang="0">
                  <a:pos x="36" y="51"/>
                </a:cxn>
                <a:cxn ang="0">
                  <a:pos x="28" y="56"/>
                </a:cxn>
                <a:cxn ang="0">
                  <a:pos x="18" y="58"/>
                </a:cxn>
                <a:cxn ang="0">
                  <a:pos x="4" y="59"/>
                </a:cxn>
              </a:cxnLst>
              <a:rect l="0" t="0" r="r" b="b"/>
              <a:pathLst>
                <a:path w="57" h="59">
                  <a:moveTo>
                    <a:pt x="4" y="59"/>
                  </a:moveTo>
                  <a:lnTo>
                    <a:pt x="0" y="48"/>
                  </a:lnTo>
                  <a:lnTo>
                    <a:pt x="4" y="33"/>
                  </a:lnTo>
                  <a:lnTo>
                    <a:pt x="8" y="18"/>
                  </a:lnTo>
                  <a:lnTo>
                    <a:pt x="13" y="6"/>
                  </a:lnTo>
                  <a:lnTo>
                    <a:pt x="19" y="5"/>
                  </a:lnTo>
                  <a:lnTo>
                    <a:pt x="23" y="4"/>
                  </a:lnTo>
                  <a:lnTo>
                    <a:pt x="29" y="4"/>
                  </a:lnTo>
                  <a:lnTo>
                    <a:pt x="35" y="3"/>
                  </a:lnTo>
                  <a:lnTo>
                    <a:pt x="40" y="2"/>
                  </a:lnTo>
                  <a:lnTo>
                    <a:pt x="45" y="1"/>
                  </a:lnTo>
                  <a:lnTo>
                    <a:pt x="51" y="1"/>
                  </a:lnTo>
                  <a:lnTo>
                    <a:pt x="57" y="0"/>
                  </a:lnTo>
                  <a:lnTo>
                    <a:pt x="52" y="13"/>
                  </a:lnTo>
                  <a:lnTo>
                    <a:pt x="48" y="26"/>
                  </a:lnTo>
                  <a:lnTo>
                    <a:pt x="44" y="36"/>
                  </a:lnTo>
                  <a:lnTo>
                    <a:pt x="41" y="45"/>
                  </a:lnTo>
                  <a:lnTo>
                    <a:pt x="36" y="51"/>
                  </a:lnTo>
                  <a:lnTo>
                    <a:pt x="28" y="56"/>
                  </a:lnTo>
                  <a:lnTo>
                    <a:pt x="18" y="58"/>
                  </a:lnTo>
                  <a:lnTo>
                    <a:pt x="4" y="59"/>
                  </a:lnTo>
                  <a:close/>
                </a:path>
              </a:pathLst>
            </a:custGeom>
            <a:solidFill>
              <a:srgbClr val="006633"/>
            </a:solidFill>
            <a:ln w="9525">
              <a:noFill/>
              <a:round/>
              <a:headEnd/>
              <a:tailEnd/>
            </a:ln>
          </p:spPr>
          <p:txBody>
            <a:bodyPr/>
            <a:lstStyle/>
            <a:p>
              <a:endParaRPr lang="el-GR"/>
            </a:p>
          </p:txBody>
        </p:sp>
        <p:sp>
          <p:nvSpPr>
            <p:cNvPr id="542930" name="Freeform 210"/>
            <p:cNvSpPr>
              <a:spLocks/>
            </p:cNvSpPr>
            <p:nvPr/>
          </p:nvSpPr>
          <p:spPr bwMode="auto">
            <a:xfrm flipH="1">
              <a:off x="1267" y="1987"/>
              <a:ext cx="57" cy="78"/>
            </a:xfrm>
            <a:custGeom>
              <a:avLst/>
              <a:gdLst/>
              <a:ahLst/>
              <a:cxnLst>
                <a:cxn ang="0">
                  <a:pos x="1" y="213"/>
                </a:cxn>
                <a:cxn ang="0">
                  <a:pos x="1" y="195"/>
                </a:cxn>
                <a:cxn ang="0">
                  <a:pos x="0" y="169"/>
                </a:cxn>
                <a:cxn ang="0">
                  <a:pos x="0" y="138"/>
                </a:cxn>
                <a:cxn ang="0">
                  <a:pos x="0" y="102"/>
                </a:cxn>
                <a:cxn ang="0">
                  <a:pos x="12" y="93"/>
                </a:cxn>
                <a:cxn ang="0">
                  <a:pos x="28" y="79"/>
                </a:cxn>
                <a:cxn ang="0">
                  <a:pos x="47" y="63"/>
                </a:cxn>
                <a:cxn ang="0">
                  <a:pos x="68" y="47"/>
                </a:cxn>
                <a:cxn ang="0">
                  <a:pos x="88" y="31"/>
                </a:cxn>
                <a:cxn ang="0">
                  <a:pos x="107" y="17"/>
                </a:cxn>
                <a:cxn ang="0">
                  <a:pos x="124" y="6"/>
                </a:cxn>
                <a:cxn ang="0">
                  <a:pos x="135" y="0"/>
                </a:cxn>
                <a:cxn ang="0">
                  <a:pos x="136" y="8"/>
                </a:cxn>
                <a:cxn ang="0">
                  <a:pos x="137" y="15"/>
                </a:cxn>
                <a:cxn ang="0">
                  <a:pos x="137" y="23"/>
                </a:cxn>
                <a:cxn ang="0">
                  <a:pos x="138" y="31"/>
                </a:cxn>
                <a:cxn ang="0">
                  <a:pos x="135" y="40"/>
                </a:cxn>
                <a:cxn ang="0">
                  <a:pos x="130" y="48"/>
                </a:cxn>
                <a:cxn ang="0">
                  <a:pos x="126" y="56"/>
                </a:cxn>
                <a:cxn ang="0">
                  <a:pos x="121" y="63"/>
                </a:cxn>
                <a:cxn ang="0">
                  <a:pos x="118" y="71"/>
                </a:cxn>
                <a:cxn ang="0">
                  <a:pos x="113" y="78"/>
                </a:cxn>
                <a:cxn ang="0">
                  <a:pos x="109" y="86"/>
                </a:cxn>
                <a:cxn ang="0">
                  <a:pos x="104" y="94"/>
                </a:cxn>
                <a:cxn ang="0">
                  <a:pos x="97" y="102"/>
                </a:cxn>
                <a:cxn ang="0">
                  <a:pos x="90" y="110"/>
                </a:cxn>
                <a:cxn ang="0">
                  <a:pos x="83" y="119"/>
                </a:cxn>
                <a:cxn ang="0">
                  <a:pos x="77" y="128"/>
                </a:cxn>
                <a:cxn ang="0">
                  <a:pos x="70" y="136"/>
                </a:cxn>
                <a:cxn ang="0">
                  <a:pos x="64" y="144"/>
                </a:cxn>
                <a:cxn ang="0">
                  <a:pos x="58" y="153"/>
                </a:cxn>
                <a:cxn ang="0">
                  <a:pos x="51" y="161"/>
                </a:cxn>
                <a:cxn ang="0">
                  <a:pos x="36" y="177"/>
                </a:cxn>
                <a:cxn ang="0">
                  <a:pos x="26" y="189"/>
                </a:cxn>
                <a:cxn ang="0">
                  <a:pos x="17" y="197"/>
                </a:cxn>
                <a:cxn ang="0">
                  <a:pos x="12" y="203"/>
                </a:cxn>
                <a:cxn ang="0">
                  <a:pos x="8" y="207"/>
                </a:cxn>
                <a:cxn ang="0">
                  <a:pos x="5" y="210"/>
                </a:cxn>
                <a:cxn ang="0">
                  <a:pos x="4" y="212"/>
                </a:cxn>
                <a:cxn ang="0">
                  <a:pos x="1" y="213"/>
                </a:cxn>
              </a:cxnLst>
              <a:rect l="0" t="0" r="r" b="b"/>
              <a:pathLst>
                <a:path w="138" h="213">
                  <a:moveTo>
                    <a:pt x="1" y="213"/>
                  </a:moveTo>
                  <a:lnTo>
                    <a:pt x="1" y="195"/>
                  </a:lnTo>
                  <a:lnTo>
                    <a:pt x="0" y="169"/>
                  </a:lnTo>
                  <a:lnTo>
                    <a:pt x="0" y="138"/>
                  </a:lnTo>
                  <a:lnTo>
                    <a:pt x="0" y="102"/>
                  </a:lnTo>
                  <a:lnTo>
                    <a:pt x="12" y="93"/>
                  </a:lnTo>
                  <a:lnTo>
                    <a:pt x="28" y="79"/>
                  </a:lnTo>
                  <a:lnTo>
                    <a:pt x="47" y="63"/>
                  </a:lnTo>
                  <a:lnTo>
                    <a:pt x="68" y="47"/>
                  </a:lnTo>
                  <a:lnTo>
                    <a:pt x="88" y="31"/>
                  </a:lnTo>
                  <a:lnTo>
                    <a:pt x="107" y="17"/>
                  </a:lnTo>
                  <a:lnTo>
                    <a:pt x="124" y="6"/>
                  </a:lnTo>
                  <a:lnTo>
                    <a:pt x="135" y="0"/>
                  </a:lnTo>
                  <a:lnTo>
                    <a:pt x="136" y="8"/>
                  </a:lnTo>
                  <a:lnTo>
                    <a:pt x="137" y="15"/>
                  </a:lnTo>
                  <a:lnTo>
                    <a:pt x="137" y="23"/>
                  </a:lnTo>
                  <a:lnTo>
                    <a:pt x="138" y="31"/>
                  </a:lnTo>
                  <a:lnTo>
                    <a:pt x="135" y="40"/>
                  </a:lnTo>
                  <a:lnTo>
                    <a:pt x="130" y="48"/>
                  </a:lnTo>
                  <a:lnTo>
                    <a:pt x="126" y="56"/>
                  </a:lnTo>
                  <a:lnTo>
                    <a:pt x="121" y="63"/>
                  </a:lnTo>
                  <a:lnTo>
                    <a:pt x="118" y="71"/>
                  </a:lnTo>
                  <a:lnTo>
                    <a:pt x="113" y="78"/>
                  </a:lnTo>
                  <a:lnTo>
                    <a:pt x="109" y="86"/>
                  </a:lnTo>
                  <a:lnTo>
                    <a:pt x="104" y="94"/>
                  </a:lnTo>
                  <a:lnTo>
                    <a:pt x="97" y="102"/>
                  </a:lnTo>
                  <a:lnTo>
                    <a:pt x="90" y="110"/>
                  </a:lnTo>
                  <a:lnTo>
                    <a:pt x="83" y="119"/>
                  </a:lnTo>
                  <a:lnTo>
                    <a:pt x="77" y="128"/>
                  </a:lnTo>
                  <a:lnTo>
                    <a:pt x="70" y="136"/>
                  </a:lnTo>
                  <a:lnTo>
                    <a:pt x="64" y="144"/>
                  </a:lnTo>
                  <a:lnTo>
                    <a:pt x="58" y="153"/>
                  </a:lnTo>
                  <a:lnTo>
                    <a:pt x="51" y="161"/>
                  </a:lnTo>
                  <a:lnTo>
                    <a:pt x="36" y="177"/>
                  </a:lnTo>
                  <a:lnTo>
                    <a:pt x="26" y="189"/>
                  </a:lnTo>
                  <a:lnTo>
                    <a:pt x="17" y="197"/>
                  </a:lnTo>
                  <a:lnTo>
                    <a:pt x="12" y="203"/>
                  </a:lnTo>
                  <a:lnTo>
                    <a:pt x="8" y="207"/>
                  </a:lnTo>
                  <a:lnTo>
                    <a:pt x="5" y="210"/>
                  </a:lnTo>
                  <a:lnTo>
                    <a:pt x="4" y="212"/>
                  </a:lnTo>
                  <a:lnTo>
                    <a:pt x="1" y="213"/>
                  </a:lnTo>
                  <a:close/>
                </a:path>
              </a:pathLst>
            </a:custGeom>
            <a:solidFill>
              <a:srgbClr val="00FFFF"/>
            </a:solidFill>
            <a:ln w="9525">
              <a:noFill/>
              <a:round/>
              <a:headEnd/>
              <a:tailEnd/>
            </a:ln>
          </p:spPr>
          <p:txBody>
            <a:bodyPr/>
            <a:lstStyle/>
            <a:p>
              <a:endParaRPr lang="el-GR"/>
            </a:p>
          </p:txBody>
        </p:sp>
        <p:sp>
          <p:nvSpPr>
            <p:cNvPr id="542931" name="Freeform 211"/>
            <p:cNvSpPr>
              <a:spLocks/>
            </p:cNvSpPr>
            <p:nvPr/>
          </p:nvSpPr>
          <p:spPr bwMode="auto">
            <a:xfrm flipH="1">
              <a:off x="1394" y="1990"/>
              <a:ext cx="63" cy="65"/>
            </a:xfrm>
            <a:custGeom>
              <a:avLst/>
              <a:gdLst/>
              <a:ahLst/>
              <a:cxnLst>
                <a:cxn ang="0">
                  <a:pos x="7" y="167"/>
                </a:cxn>
                <a:cxn ang="0">
                  <a:pos x="4" y="148"/>
                </a:cxn>
                <a:cxn ang="0">
                  <a:pos x="3" y="135"/>
                </a:cxn>
                <a:cxn ang="0">
                  <a:pos x="3" y="122"/>
                </a:cxn>
                <a:cxn ang="0">
                  <a:pos x="3" y="104"/>
                </a:cxn>
                <a:cxn ang="0">
                  <a:pos x="0" y="80"/>
                </a:cxn>
                <a:cxn ang="0">
                  <a:pos x="1" y="57"/>
                </a:cxn>
                <a:cxn ang="0">
                  <a:pos x="5" y="33"/>
                </a:cxn>
                <a:cxn ang="0">
                  <a:pos x="8" y="9"/>
                </a:cxn>
                <a:cxn ang="0">
                  <a:pos x="26" y="9"/>
                </a:cxn>
                <a:cxn ang="0">
                  <a:pos x="43" y="7"/>
                </a:cxn>
                <a:cxn ang="0">
                  <a:pos x="62" y="6"/>
                </a:cxn>
                <a:cxn ang="0">
                  <a:pos x="80" y="4"/>
                </a:cxn>
                <a:cxn ang="0">
                  <a:pos x="99" y="3"/>
                </a:cxn>
                <a:cxn ang="0">
                  <a:pos x="116" y="0"/>
                </a:cxn>
                <a:cxn ang="0">
                  <a:pos x="134" y="0"/>
                </a:cxn>
                <a:cxn ang="0">
                  <a:pos x="152" y="0"/>
                </a:cxn>
                <a:cxn ang="0">
                  <a:pos x="152" y="39"/>
                </a:cxn>
                <a:cxn ang="0">
                  <a:pos x="152" y="80"/>
                </a:cxn>
                <a:cxn ang="0">
                  <a:pos x="152" y="119"/>
                </a:cxn>
                <a:cxn ang="0">
                  <a:pos x="151" y="158"/>
                </a:cxn>
                <a:cxn ang="0">
                  <a:pos x="141" y="162"/>
                </a:cxn>
                <a:cxn ang="0">
                  <a:pos x="134" y="164"/>
                </a:cxn>
                <a:cxn ang="0">
                  <a:pos x="129" y="165"/>
                </a:cxn>
                <a:cxn ang="0">
                  <a:pos x="124" y="166"/>
                </a:cxn>
                <a:cxn ang="0">
                  <a:pos x="121" y="167"/>
                </a:cxn>
                <a:cxn ang="0">
                  <a:pos x="116" y="168"/>
                </a:cxn>
                <a:cxn ang="0">
                  <a:pos x="113" y="170"/>
                </a:cxn>
                <a:cxn ang="0">
                  <a:pos x="107" y="171"/>
                </a:cxn>
                <a:cxn ang="0">
                  <a:pos x="107" y="170"/>
                </a:cxn>
                <a:cxn ang="0">
                  <a:pos x="107" y="168"/>
                </a:cxn>
                <a:cxn ang="0">
                  <a:pos x="107" y="167"/>
                </a:cxn>
                <a:cxn ang="0">
                  <a:pos x="107" y="166"/>
                </a:cxn>
                <a:cxn ang="0">
                  <a:pos x="109" y="163"/>
                </a:cxn>
                <a:cxn ang="0">
                  <a:pos x="110" y="159"/>
                </a:cxn>
                <a:cxn ang="0">
                  <a:pos x="113" y="156"/>
                </a:cxn>
                <a:cxn ang="0">
                  <a:pos x="115" y="152"/>
                </a:cxn>
                <a:cxn ang="0">
                  <a:pos x="115" y="142"/>
                </a:cxn>
                <a:cxn ang="0">
                  <a:pos x="116" y="134"/>
                </a:cxn>
                <a:cxn ang="0">
                  <a:pos x="116" y="129"/>
                </a:cxn>
                <a:cxn ang="0">
                  <a:pos x="116" y="125"/>
                </a:cxn>
                <a:cxn ang="0">
                  <a:pos x="114" y="112"/>
                </a:cxn>
                <a:cxn ang="0">
                  <a:pos x="107" y="110"/>
                </a:cxn>
                <a:cxn ang="0">
                  <a:pos x="98" y="114"/>
                </a:cxn>
                <a:cxn ang="0">
                  <a:pos x="87" y="122"/>
                </a:cxn>
                <a:cxn ang="0">
                  <a:pos x="75" y="148"/>
                </a:cxn>
                <a:cxn ang="0">
                  <a:pos x="68" y="162"/>
                </a:cxn>
                <a:cxn ang="0">
                  <a:pos x="64" y="168"/>
                </a:cxn>
                <a:cxn ang="0">
                  <a:pos x="61" y="172"/>
                </a:cxn>
                <a:cxn ang="0">
                  <a:pos x="55" y="174"/>
                </a:cxn>
                <a:cxn ang="0">
                  <a:pos x="47" y="177"/>
                </a:cxn>
                <a:cxn ang="0">
                  <a:pos x="40" y="177"/>
                </a:cxn>
                <a:cxn ang="0">
                  <a:pos x="32" y="177"/>
                </a:cxn>
                <a:cxn ang="0">
                  <a:pos x="24" y="175"/>
                </a:cxn>
                <a:cxn ang="0">
                  <a:pos x="17" y="173"/>
                </a:cxn>
                <a:cxn ang="0">
                  <a:pos x="11" y="171"/>
                </a:cxn>
                <a:cxn ang="0">
                  <a:pos x="7" y="167"/>
                </a:cxn>
              </a:cxnLst>
              <a:rect l="0" t="0" r="r" b="b"/>
              <a:pathLst>
                <a:path w="152" h="177">
                  <a:moveTo>
                    <a:pt x="7" y="167"/>
                  </a:moveTo>
                  <a:lnTo>
                    <a:pt x="4" y="148"/>
                  </a:lnTo>
                  <a:lnTo>
                    <a:pt x="3" y="135"/>
                  </a:lnTo>
                  <a:lnTo>
                    <a:pt x="3" y="122"/>
                  </a:lnTo>
                  <a:lnTo>
                    <a:pt x="3" y="104"/>
                  </a:lnTo>
                  <a:lnTo>
                    <a:pt x="0" y="80"/>
                  </a:lnTo>
                  <a:lnTo>
                    <a:pt x="1" y="57"/>
                  </a:lnTo>
                  <a:lnTo>
                    <a:pt x="5" y="33"/>
                  </a:lnTo>
                  <a:lnTo>
                    <a:pt x="8" y="9"/>
                  </a:lnTo>
                  <a:lnTo>
                    <a:pt x="26" y="9"/>
                  </a:lnTo>
                  <a:lnTo>
                    <a:pt x="43" y="7"/>
                  </a:lnTo>
                  <a:lnTo>
                    <a:pt x="62" y="6"/>
                  </a:lnTo>
                  <a:lnTo>
                    <a:pt x="80" y="4"/>
                  </a:lnTo>
                  <a:lnTo>
                    <a:pt x="99" y="3"/>
                  </a:lnTo>
                  <a:lnTo>
                    <a:pt x="116" y="0"/>
                  </a:lnTo>
                  <a:lnTo>
                    <a:pt x="134" y="0"/>
                  </a:lnTo>
                  <a:lnTo>
                    <a:pt x="152" y="0"/>
                  </a:lnTo>
                  <a:lnTo>
                    <a:pt x="152" y="39"/>
                  </a:lnTo>
                  <a:lnTo>
                    <a:pt x="152" y="80"/>
                  </a:lnTo>
                  <a:lnTo>
                    <a:pt x="152" y="119"/>
                  </a:lnTo>
                  <a:lnTo>
                    <a:pt x="151" y="158"/>
                  </a:lnTo>
                  <a:lnTo>
                    <a:pt x="141" y="162"/>
                  </a:lnTo>
                  <a:lnTo>
                    <a:pt x="134" y="164"/>
                  </a:lnTo>
                  <a:lnTo>
                    <a:pt x="129" y="165"/>
                  </a:lnTo>
                  <a:lnTo>
                    <a:pt x="124" y="166"/>
                  </a:lnTo>
                  <a:lnTo>
                    <a:pt x="121" y="167"/>
                  </a:lnTo>
                  <a:lnTo>
                    <a:pt x="116" y="168"/>
                  </a:lnTo>
                  <a:lnTo>
                    <a:pt x="113" y="170"/>
                  </a:lnTo>
                  <a:lnTo>
                    <a:pt x="107" y="171"/>
                  </a:lnTo>
                  <a:lnTo>
                    <a:pt x="107" y="170"/>
                  </a:lnTo>
                  <a:lnTo>
                    <a:pt x="107" y="168"/>
                  </a:lnTo>
                  <a:lnTo>
                    <a:pt x="107" y="167"/>
                  </a:lnTo>
                  <a:lnTo>
                    <a:pt x="107" y="166"/>
                  </a:lnTo>
                  <a:lnTo>
                    <a:pt x="109" y="163"/>
                  </a:lnTo>
                  <a:lnTo>
                    <a:pt x="110" y="159"/>
                  </a:lnTo>
                  <a:lnTo>
                    <a:pt x="113" y="156"/>
                  </a:lnTo>
                  <a:lnTo>
                    <a:pt x="115" y="152"/>
                  </a:lnTo>
                  <a:lnTo>
                    <a:pt x="115" y="142"/>
                  </a:lnTo>
                  <a:lnTo>
                    <a:pt x="116" y="134"/>
                  </a:lnTo>
                  <a:lnTo>
                    <a:pt x="116" y="129"/>
                  </a:lnTo>
                  <a:lnTo>
                    <a:pt x="116" y="125"/>
                  </a:lnTo>
                  <a:lnTo>
                    <a:pt x="114" y="112"/>
                  </a:lnTo>
                  <a:lnTo>
                    <a:pt x="107" y="110"/>
                  </a:lnTo>
                  <a:lnTo>
                    <a:pt x="98" y="114"/>
                  </a:lnTo>
                  <a:lnTo>
                    <a:pt x="87" y="122"/>
                  </a:lnTo>
                  <a:lnTo>
                    <a:pt x="75" y="148"/>
                  </a:lnTo>
                  <a:lnTo>
                    <a:pt x="68" y="162"/>
                  </a:lnTo>
                  <a:lnTo>
                    <a:pt x="64" y="168"/>
                  </a:lnTo>
                  <a:lnTo>
                    <a:pt x="61" y="172"/>
                  </a:lnTo>
                  <a:lnTo>
                    <a:pt x="55" y="174"/>
                  </a:lnTo>
                  <a:lnTo>
                    <a:pt x="47" y="177"/>
                  </a:lnTo>
                  <a:lnTo>
                    <a:pt x="40" y="177"/>
                  </a:lnTo>
                  <a:lnTo>
                    <a:pt x="32" y="177"/>
                  </a:lnTo>
                  <a:lnTo>
                    <a:pt x="24" y="175"/>
                  </a:lnTo>
                  <a:lnTo>
                    <a:pt x="17" y="173"/>
                  </a:lnTo>
                  <a:lnTo>
                    <a:pt x="11" y="171"/>
                  </a:lnTo>
                  <a:lnTo>
                    <a:pt x="7" y="167"/>
                  </a:lnTo>
                  <a:close/>
                </a:path>
              </a:pathLst>
            </a:custGeom>
            <a:solidFill>
              <a:srgbClr val="006633"/>
            </a:solidFill>
            <a:ln w="9525">
              <a:noFill/>
              <a:round/>
              <a:headEnd/>
              <a:tailEnd/>
            </a:ln>
          </p:spPr>
          <p:txBody>
            <a:bodyPr/>
            <a:lstStyle/>
            <a:p>
              <a:endParaRPr lang="el-GR"/>
            </a:p>
          </p:txBody>
        </p:sp>
        <p:sp>
          <p:nvSpPr>
            <p:cNvPr id="542932" name="Freeform 212"/>
            <p:cNvSpPr>
              <a:spLocks/>
            </p:cNvSpPr>
            <p:nvPr/>
          </p:nvSpPr>
          <p:spPr bwMode="auto">
            <a:xfrm flipH="1">
              <a:off x="1417" y="2045"/>
              <a:ext cx="5" cy="9"/>
            </a:xfrm>
            <a:custGeom>
              <a:avLst/>
              <a:gdLst/>
              <a:ahLst/>
              <a:cxnLst>
                <a:cxn ang="0">
                  <a:pos x="2" y="8"/>
                </a:cxn>
                <a:cxn ang="0">
                  <a:pos x="4" y="5"/>
                </a:cxn>
                <a:cxn ang="0">
                  <a:pos x="6" y="2"/>
                </a:cxn>
                <a:cxn ang="0">
                  <a:pos x="8" y="1"/>
                </a:cxn>
                <a:cxn ang="0">
                  <a:pos x="11" y="0"/>
                </a:cxn>
                <a:cxn ang="0">
                  <a:pos x="9" y="7"/>
                </a:cxn>
                <a:cxn ang="0">
                  <a:pos x="9" y="12"/>
                </a:cxn>
                <a:cxn ang="0">
                  <a:pos x="7" y="16"/>
                </a:cxn>
                <a:cxn ang="0">
                  <a:pos x="3" y="23"/>
                </a:cxn>
                <a:cxn ang="0">
                  <a:pos x="0" y="22"/>
                </a:cxn>
                <a:cxn ang="0">
                  <a:pos x="0" y="18"/>
                </a:cxn>
                <a:cxn ang="0">
                  <a:pos x="1" y="14"/>
                </a:cxn>
                <a:cxn ang="0">
                  <a:pos x="2" y="8"/>
                </a:cxn>
              </a:cxnLst>
              <a:rect l="0" t="0" r="r" b="b"/>
              <a:pathLst>
                <a:path w="11" h="23">
                  <a:moveTo>
                    <a:pt x="2" y="8"/>
                  </a:moveTo>
                  <a:lnTo>
                    <a:pt x="4" y="5"/>
                  </a:lnTo>
                  <a:lnTo>
                    <a:pt x="6" y="2"/>
                  </a:lnTo>
                  <a:lnTo>
                    <a:pt x="8" y="1"/>
                  </a:lnTo>
                  <a:lnTo>
                    <a:pt x="11" y="0"/>
                  </a:lnTo>
                  <a:lnTo>
                    <a:pt x="9" y="7"/>
                  </a:lnTo>
                  <a:lnTo>
                    <a:pt x="9" y="12"/>
                  </a:lnTo>
                  <a:lnTo>
                    <a:pt x="7" y="16"/>
                  </a:lnTo>
                  <a:lnTo>
                    <a:pt x="3" y="23"/>
                  </a:lnTo>
                  <a:lnTo>
                    <a:pt x="0" y="22"/>
                  </a:lnTo>
                  <a:lnTo>
                    <a:pt x="0" y="18"/>
                  </a:lnTo>
                  <a:lnTo>
                    <a:pt x="1" y="14"/>
                  </a:lnTo>
                  <a:lnTo>
                    <a:pt x="2" y="8"/>
                  </a:lnTo>
                  <a:close/>
                </a:path>
              </a:pathLst>
            </a:custGeom>
            <a:solidFill>
              <a:srgbClr val="00FFFF"/>
            </a:solidFill>
            <a:ln w="9525">
              <a:noFill/>
              <a:round/>
              <a:headEnd/>
              <a:tailEnd/>
            </a:ln>
          </p:spPr>
          <p:txBody>
            <a:bodyPr/>
            <a:lstStyle/>
            <a:p>
              <a:endParaRPr lang="el-GR"/>
            </a:p>
          </p:txBody>
        </p:sp>
        <p:sp>
          <p:nvSpPr>
            <p:cNvPr id="542933" name="Freeform 213"/>
            <p:cNvSpPr>
              <a:spLocks/>
            </p:cNvSpPr>
            <p:nvPr/>
          </p:nvSpPr>
          <p:spPr bwMode="auto">
            <a:xfrm flipH="1">
              <a:off x="1332" y="1987"/>
              <a:ext cx="52" cy="57"/>
            </a:xfrm>
            <a:custGeom>
              <a:avLst/>
              <a:gdLst/>
              <a:ahLst/>
              <a:cxnLst>
                <a:cxn ang="0">
                  <a:pos x="0" y="157"/>
                </a:cxn>
                <a:cxn ang="0">
                  <a:pos x="2" y="143"/>
                </a:cxn>
                <a:cxn ang="0">
                  <a:pos x="4" y="129"/>
                </a:cxn>
                <a:cxn ang="0">
                  <a:pos x="8" y="114"/>
                </a:cxn>
                <a:cxn ang="0">
                  <a:pos x="15" y="103"/>
                </a:cxn>
                <a:cxn ang="0">
                  <a:pos x="23" y="101"/>
                </a:cxn>
                <a:cxn ang="0">
                  <a:pos x="31" y="99"/>
                </a:cxn>
                <a:cxn ang="0">
                  <a:pos x="40" y="95"/>
                </a:cxn>
                <a:cxn ang="0">
                  <a:pos x="48" y="89"/>
                </a:cxn>
                <a:cxn ang="0">
                  <a:pos x="56" y="82"/>
                </a:cxn>
                <a:cxn ang="0">
                  <a:pos x="63" y="75"/>
                </a:cxn>
                <a:cxn ang="0">
                  <a:pos x="69" y="67"/>
                </a:cxn>
                <a:cxn ang="0">
                  <a:pos x="72" y="60"/>
                </a:cxn>
                <a:cxn ang="0">
                  <a:pos x="72" y="54"/>
                </a:cxn>
                <a:cxn ang="0">
                  <a:pos x="72" y="48"/>
                </a:cxn>
                <a:cxn ang="0">
                  <a:pos x="72" y="43"/>
                </a:cxn>
                <a:cxn ang="0">
                  <a:pos x="72" y="37"/>
                </a:cxn>
                <a:cxn ang="0">
                  <a:pos x="71" y="31"/>
                </a:cxn>
                <a:cxn ang="0">
                  <a:pos x="70" y="25"/>
                </a:cxn>
                <a:cxn ang="0">
                  <a:pos x="68" y="21"/>
                </a:cxn>
                <a:cxn ang="0">
                  <a:pos x="67" y="15"/>
                </a:cxn>
                <a:cxn ang="0">
                  <a:pos x="63" y="5"/>
                </a:cxn>
                <a:cxn ang="0">
                  <a:pos x="66" y="0"/>
                </a:cxn>
                <a:cxn ang="0">
                  <a:pos x="70" y="3"/>
                </a:cxn>
                <a:cxn ang="0">
                  <a:pos x="76" y="16"/>
                </a:cxn>
                <a:cxn ang="0">
                  <a:pos x="82" y="23"/>
                </a:cxn>
                <a:cxn ang="0">
                  <a:pos x="87" y="28"/>
                </a:cxn>
                <a:cxn ang="0">
                  <a:pos x="93" y="31"/>
                </a:cxn>
                <a:cxn ang="0">
                  <a:pos x="99" y="32"/>
                </a:cxn>
                <a:cxn ang="0">
                  <a:pos x="105" y="32"/>
                </a:cxn>
                <a:cxn ang="0">
                  <a:pos x="110" y="32"/>
                </a:cxn>
                <a:cxn ang="0">
                  <a:pos x="117" y="31"/>
                </a:cxn>
                <a:cxn ang="0">
                  <a:pos x="125" y="29"/>
                </a:cxn>
                <a:cxn ang="0">
                  <a:pos x="125" y="47"/>
                </a:cxn>
                <a:cxn ang="0">
                  <a:pos x="125" y="65"/>
                </a:cxn>
                <a:cxn ang="0">
                  <a:pos x="124" y="82"/>
                </a:cxn>
                <a:cxn ang="0">
                  <a:pos x="124" y="99"/>
                </a:cxn>
                <a:cxn ang="0">
                  <a:pos x="119" y="103"/>
                </a:cxn>
                <a:cxn ang="0">
                  <a:pos x="114" y="105"/>
                </a:cxn>
                <a:cxn ang="0">
                  <a:pos x="109" y="108"/>
                </a:cxn>
                <a:cxn ang="0">
                  <a:pos x="105" y="111"/>
                </a:cxn>
                <a:cxn ang="0">
                  <a:pos x="98" y="114"/>
                </a:cxn>
                <a:cxn ang="0">
                  <a:pos x="90" y="119"/>
                </a:cxn>
                <a:cxn ang="0">
                  <a:pos x="81" y="124"/>
                </a:cxn>
                <a:cxn ang="0">
                  <a:pos x="67" y="131"/>
                </a:cxn>
                <a:cxn ang="0">
                  <a:pos x="49" y="138"/>
                </a:cxn>
                <a:cxn ang="0">
                  <a:pos x="37" y="143"/>
                </a:cxn>
                <a:cxn ang="0">
                  <a:pos x="27" y="148"/>
                </a:cxn>
                <a:cxn ang="0">
                  <a:pos x="21" y="150"/>
                </a:cxn>
                <a:cxn ang="0">
                  <a:pos x="15" y="152"/>
                </a:cxn>
                <a:cxn ang="0">
                  <a:pos x="10" y="153"/>
                </a:cxn>
                <a:cxn ang="0">
                  <a:pos x="6" y="156"/>
                </a:cxn>
                <a:cxn ang="0">
                  <a:pos x="0" y="157"/>
                </a:cxn>
              </a:cxnLst>
              <a:rect l="0" t="0" r="r" b="b"/>
              <a:pathLst>
                <a:path w="125" h="157">
                  <a:moveTo>
                    <a:pt x="0" y="157"/>
                  </a:moveTo>
                  <a:lnTo>
                    <a:pt x="2" y="143"/>
                  </a:lnTo>
                  <a:lnTo>
                    <a:pt x="4" y="129"/>
                  </a:lnTo>
                  <a:lnTo>
                    <a:pt x="8" y="114"/>
                  </a:lnTo>
                  <a:lnTo>
                    <a:pt x="15" y="103"/>
                  </a:lnTo>
                  <a:lnTo>
                    <a:pt x="23" y="101"/>
                  </a:lnTo>
                  <a:lnTo>
                    <a:pt x="31" y="99"/>
                  </a:lnTo>
                  <a:lnTo>
                    <a:pt x="40" y="95"/>
                  </a:lnTo>
                  <a:lnTo>
                    <a:pt x="48" y="89"/>
                  </a:lnTo>
                  <a:lnTo>
                    <a:pt x="56" y="82"/>
                  </a:lnTo>
                  <a:lnTo>
                    <a:pt x="63" y="75"/>
                  </a:lnTo>
                  <a:lnTo>
                    <a:pt x="69" y="67"/>
                  </a:lnTo>
                  <a:lnTo>
                    <a:pt x="72" y="60"/>
                  </a:lnTo>
                  <a:lnTo>
                    <a:pt x="72" y="54"/>
                  </a:lnTo>
                  <a:lnTo>
                    <a:pt x="72" y="48"/>
                  </a:lnTo>
                  <a:lnTo>
                    <a:pt x="72" y="43"/>
                  </a:lnTo>
                  <a:lnTo>
                    <a:pt x="72" y="37"/>
                  </a:lnTo>
                  <a:lnTo>
                    <a:pt x="71" y="31"/>
                  </a:lnTo>
                  <a:lnTo>
                    <a:pt x="70" y="25"/>
                  </a:lnTo>
                  <a:lnTo>
                    <a:pt x="68" y="21"/>
                  </a:lnTo>
                  <a:lnTo>
                    <a:pt x="67" y="15"/>
                  </a:lnTo>
                  <a:lnTo>
                    <a:pt x="63" y="5"/>
                  </a:lnTo>
                  <a:lnTo>
                    <a:pt x="66" y="0"/>
                  </a:lnTo>
                  <a:lnTo>
                    <a:pt x="70" y="3"/>
                  </a:lnTo>
                  <a:lnTo>
                    <a:pt x="76" y="16"/>
                  </a:lnTo>
                  <a:lnTo>
                    <a:pt x="82" y="23"/>
                  </a:lnTo>
                  <a:lnTo>
                    <a:pt x="87" y="28"/>
                  </a:lnTo>
                  <a:lnTo>
                    <a:pt x="93" y="31"/>
                  </a:lnTo>
                  <a:lnTo>
                    <a:pt x="99" y="32"/>
                  </a:lnTo>
                  <a:lnTo>
                    <a:pt x="105" y="32"/>
                  </a:lnTo>
                  <a:lnTo>
                    <a:pt x="110" y="32"/>
                  </a:lnTo>
                  <a:lnTo>
                    <a:pt x="117" y="31"/>
                  </a:lnTo>
                  <a:lnTo>
                    <a:pt x="125" y="29"/>
                  </a:lnTo>
                  <a:lnTo>
                    <a:pt x="125" y="47"/>
                  </a:lnTo>
                  <a:lnTo>
                    <a:pt x="125" y="65"/>
                  </a:lnTo>
                  <a:lnTo>
                    <a:pt x="124" y="82"/>
                  </a:lnTo>
                  <a:lnTo>
                    <a:pt x="124" y="99"/>
                  </a:lnTo>
                  <a:lnTo>
                    <a:pt x="119" y="103"/>
                  </a:lnTo>
                  <a:lnTo>
                    <a:pt x="114" y="105"/>
                  </a:lnTo>
                  <a:lnTo>
                    <a:pt x="109" y="108"/>
                  </a:lnTo>
                  <a:lnTo>
                    <a:pt x="105" y="111"/>
                  </a:lnTo>
                  <a:lnTo>
                    <a:pt x="98" y="114"/>
                  </a:lnTo>
                  <a:lnTo>
                    <a:pt x="90" y="119"/>
                  </a:lnTo>
                  <a:lnTo>
                    <a:pt x="81" y="124"/>
                  </a:lnTo>
                  <a:lnTo>
                    <a:pt x="67" y="131"/>
                  </a:lnTo>
                  <a:lnTo>
                    <a:pt x="49" y="138"/>
                  </a:lnTo>
                  <a:lnTo>
                    <a:pt x="37" y="143"/>
                  </a:lnTo>
                  <a:lnTo>
                    <a:pt x="27" y="148"/>
                  </a:lnTo>
                  <a:lnTo>
                    <a:pt x="21" y="150"/>
                  </a:lnTo>
                  <a:lnTo>
                    <a:pt x="15" y="152"/>
                  </a:lnTo>
                  <a:lnTo>
                    <a:pt x="10" y="153"/>
                  </a:lnTo>
                  <a:lnTo>
                    <a:pt x="6" y="156"/>
                  </a:lnTo>
                  <a:lnTo>
                    <a:pt x="0" y="157"/>
                  </a:lnTo>
                  <a:close/>
                </a:path>
              </a:pathLst>
            </a:custGeom>
            <a:solidFill>
              <a:srgbClr val="00FFFF"/>
            </a:solidFill>
            <a:ln w="9525">
              <a:noFill/>
              <a:round/>
              <a:headEnd/>
              <a:tailEnd/>
            </a:ln>
          </p:spPr>
          <p:txBody>
            <a:bodyPr/>
            <a:lstStyle/>
            <a:p>
              <a:endParaRPr lang="el-GR"/>
            </a:p>
          </p:txBody>
        </p:sp>
        <p:sp>
          <p:nvSpPr>
            <p:cNvPr id="542934" name="Freeform 214"/>
            <p:cNvSpPr>
              <a:spLocks/>
            </p:cNvSpPr>
            <p:nvPr/>
          </p:nvSpPr>
          <p:spPr bwMode="auto">
            <a:xfrm flipH="1">
              <a:off x="1362" y="1989"/>
              <a:ext cx="26" cy="41"/>
            </a:xfrm>
            <a:custGeom>
              <a:avLst/>
              <a:gdLst/>
              <a:ahLst/>
              <a:cxnLst>
                <a:cxn ang="0">
                  <a:pos x="2" y="111"/>
                </a:cxn>
                <a:cxn ang="0">
                  <a:pos x="1" y="103"/>
                </a:cxn>
                <a:cxn ang="0">
                  <a:pos x="1" y="95"/>
                </a:cxn>
                <a:cxn ang="0">
                  <a:pos x="1" y="88"/>
                </a:cxn>
                <a:cxn ang="0">
                  <a:pos x="0" y="80"/>
                </a:cxn>
                <a:cxn ang="0">
                  <a:pos x="0" y="66"/>
                </a:cxn>
                <a:cxn ang="0">
                  <a:pos x="1" y="53"/>
                </a:cxn>
                <a:cxn ang="0">
                  <a:pos x="1" y="39"/>
                </a:cxn>
                <a:cxn ang="0">
                  <a:pos x="1" y="24"/>
                </a:cxn>
                <a:cxn ang="0">
                  <a:pos x="2" y="18"/>
                </a:cxn>
                <a:cxn ang="0">
                  <a:pos x="3" y="12"/>
                </a:cxn>
                <a:cxn ang="0">
                  <a:pos x="3" y="8"/>
                </a:cxn>
                <a:cxn ang="0">
                  <a:pos x="5" y="2"/>
                </a:cxn>
                <a:cxn ang="0">
                  <a:pos x="10" y="2"/>
                </a:cxn>
                <a:cxn ang="0">
                  <a:pos x="16" y="1"/>
                </a:cxn>
                <a:cxn ang="0">
                  <a:pos x="22" y="1"/>
                </a:cxn>
                <a:cxn ang="0">
                  <a:pos x="28" y="1"/>
                </a:cxn>
                <a:cxn ang="0">
                  <a:pos x="32" y="0"/>
                </a:cxn>
                <a:cxn ang="0">
                  <a:pos x="38" y="0"/>
                </a:cxn>
                <a:cxn ang="0">
                  <a:pos x="44" y="0"/>
                </a:cxn>
                <a:cxn ang="0">
                  <a:pos x="49" y="0"/>
                </a:cxn>
                <a:cxn ang="0">
                  <a:pos x="49" y="2"/>
                </a:cxn>
                <a:cxn ang="0">
                  <a:pos x="49" y="4"/>
                </a:cxn>
                <a:cxn ang="0">
                  <a:pos x="49" y="7"/>
                </a:cxn>
                <a:cxn ang="0">
                  <a:pos x="49" y="10"/>
                </a:cxn>
                <a:cxn ang="0">
                  <a:pos x="52" y="18"/>
                </a:cxn>
                <a:cxn ang="0">
                  <a:pos x="55" y="25"/>
                </a:cxn>
                <a:cxn ang="0">
                  <a:pos x="59" y="33"/>
                </a:cxn>
                <a:cxn ang="0">
                  <a:pos x="61" y="41"/>
                </a:cxn>
                <a:cxn ang="0">
                  <a:pos x="60" y="46"/>
                </a:cxn>
                <a:cxn ang="0">
                  <a:pos x="60" y="51"/>
                </a:cxn>
                <a:cxn ang="0">
                  <a:pos x="60" y="56"/>
                </a:cxn>
                <a:cxn ang="0">
                  <a:pos x="60" y="61"/>
                </a:cxn>
                <a:cxn ang="0">
                  <a:pos x="58" y="63"/>
                </a:cxn>
                <a:cxn ang="0">
                  <a:pos x="56" y="65"/>
                </a:cxn>
                <a:cxn ang="0">
                  <a:pos x="54" y="70"/>
                </a:cxn>
                <a:cxn ang="0">
                  <a:pos x="52" y="77"/>
                </a:cxn>
                <a:cxn ang="0">
                  <a:pos x="48" y="79"/>
                </a:cxn>
                <a:cxn ang="0">
                  <a:pos x="45" y="81"/>
                </a:cxn>
                <a:cxn ang="0">
                  <a:pos x="41" y="85"/>
                </a:cxn>
                <a:cxn ang="0">
                  <a:pos x="38" y="87"/>
                </a:cxn>
                <a:cxn ang="0">
                  <a:pos x="36" y="87"/>
                </a:cxn>
                <a:cxn ang="0">
                  <a:pos x="32" y="87"/>
                </a:cxn>
                <a:cxn ang="0">
                  <a:pos x="29" y="88"/>
                </a:cxn>
                <a:cxn ang="0">
                  <a:pos x="26" y="88"/>
                </a:cxn>
                <a:cxn ang="0">
                  <a:pos x="24" y="91"/>
                </a:cxn>
                <a:cxn ang="0">
                  <a:pos x="21" y="92"/>
                </a:cxn>
                <a:cxn ang="0">
                  <a:pos x="17" y="94"/>
                </a:cxn>
                <a:cxn ang="0">
                  <a:pos x="15" y="96"/>
                </a:cxn>
                <a:cxn ang="0">
                  <a:pos x="13" y="100"/>
                </a:cxn>
                <a:cxn ang="0">
                  <a:pos x="11" y="103"/>
                </a:cxn>
                <a:cxn ang="0">
                  <a:pos x="9" y="107"/>
                </a:cxn>
                <a:cxn ang="0">
                  <a:pos x="7" y="110"/>
                </a:cxn>
                <a:cxn ang="0">
                  <a:pos x="6" y="110"/>
                </a:cxn>
                <a:cxn ang="0">
                  <a:pos x="5" y="110"/>
                </a:cxn>
                <a:cxn ang="0">
                  <a:pos x="3" y="111"/>
                </a:cxn>
                <a:cxn ang="0">
                  <a:pos x="2" y="111"/>
                </a:cxn>
              </a:cxnLst>
              <a:rect l="0" t="0" r="r" b="b"/>
              <a:pathLst>
                <a:path w="61" h="111">
                  <a:moveTo>
                    <a:pt x="2" y="111"/>
                  </a:moveTo>
                  <a:lnTo>
                    <a:pt x="1" y="103"/>
                  </a:lnTo>
                  <a:lnTo>
                    <a:pt x="1" y="95"/>
                  </a:lnTo>
                  <a:lnTo>
                    <a:pt x="1" y="88"/>
                  </a:lnTo>
                  <a:lnTo>
                    <a:pt x="0" y="80"/>
                  </a:lnTo>
                  <a:lnTo>
                    <a:pt x="0" y="66"/>
                  </a:lnTo>
                  <a:lnTo>
                    <a:pt x="1" y="53"/>
                  </a:lnTo>
                  <a:lnTo>
                    <a:pt x="1" y="39"/>
                  </a:lnTo>
                  <a:lnTo>
                    <a:pt x="1" y="24"/>
                  </a:lnTo>
                  <a:lnTo>
                    <a:pt x="2" y="18"/>
                  </a:lnTo>
                  <a:lnTo>
                    <a:pt x="3" y="12"/>
                  </a:lnTo>
                  <a:lnTo>
                    <a:pt x="3" y="8"/>
                  </a:lnTo>
                  <a:lnTo>
                    <a:pt x="5" y="2"/>
                  </a:lnTo>
                  <a:lnTo>
                    <a:pt x="10" y="2"/>
                  </a:lnTo>
                  <a:lnTo>
                    <a:pt x="16" y="1"/>
                  </a:lnTo>
                  <a:lnTo>
                    <a:pt x="22" y="1"/>
                  </a:lnTo>
                  <a:lnTo>
                    <a:pt x="28" y="1"/>
                  </a:lnTo>
                  <a:lnTo>
                    <a:pt x="32" y="0"/>
                  </a:lnTo>
                  <a:lnTo>
                    <a:pt x="38" y="0"/>
                  </a:lnTo>
                  <a:lnTo>
                    <a:pt x="44" y="0"/>
                  </a:lnTo>
                  <a:lnTo>
                    <a:pt x="49" y="0"/>
                  </a:lnTo>
                  <a:lnTo>
                    <a:pt x="49" y="2"/>
                  </a:lnTo>
                  <a:lnTo>
                    <a:pt x="49" y="4"/>
                  </a:lnTo>
                  <a:lnTo>
                    <a:pt x="49" y="7"/>
                  </a:lnTo>
                  <a:lnTo>
                    <a:pt x="49" y="10"/>
                  </a:lnTo>
                  <a:lnTo>
                    <a:pt x="52" y="18"/>
                  </a:lnTo>
                  <a:lnTo>
                    <a:pt x="55" y="25"/>
                  </a:lnTo>
                  <a:lnTo>
                    <a:pt x="59" y="33"/>
                  </a:lnTo>
                  <a:lnTo>
                    <a:pt x="61" y="41"/>
                  </a:lnTo>
                  <a:lnTo>
                    <a:pt x="60" y="46"/>
                  </a:lnTo>
                  <a:lnTo>
                    <a:pt x="60" y="51"/>
                  </a:lnTo>
                  <a:lnTo>
                    <a:pt x="60" y="56"/>
                  </a:lnTo>
                  <a:lnTo>
                    <a:pt x="60" y="61"/>
                  </a:lnTo>
                  <a:lnTo>
                    <a:pt x="58" y="63"/>
                  </a:lnTo>
                  <a:lnTo>
                    <a:pt x="56" y="65"/>
                  </a:lnTo>
                  <a:lnTo>
                    <a:pt x="54" y="70"/>
                  </a:lnTo>
                  <a:lnTo>
                    <a:pt x="52" y="77"/>
                  </a:lnTo>
                  <a:lnTo>
                    <a:pt x="48" y="79"/>
                  </a:lnTo>
                  <a:lnTo>
                    <a:pt x="45" y="81"/>
                  </a:lnTo>
                  <a:lnTo>
                    <a:pt x="41" y="85"/>
                  </a:lnTo>
                  <a:lnTo>
                    <a:pt x="38" y="87"/>
                  </a:lnTo>
                  <a:lnTo>
                    <a:pt x="36" y="87"/>
                  </a:lnTo>
                  <a:lnTo>
                    <a:pt x="32" y="87"/>
                  </a:lnTo>
                  <a:lnTo>
                    <a:pt x="29" y="88"/>
                  </a:lnTo>
                  <a:lnTo>
                    <a:pt x="26" y="88"/>
                  </a:lnTo>
                  <a:lnTo>
                    <a:pt x="24" y="91"/>
                  </a:lnTo>
                  <a:lnTo>
                    <a:pt x="21" y="92"/>
                  </a:lnTo>
                  <a:lnTo>
                    <a:pt x="17" y="94"/>
                  </a:lnTo>
                  <a:lnTo>
                    <a:pt x="15" y="96"/>
                  </a:lnTo>
                  <a:lnTo>
                    <a:pt x="13" y="100"/>
                  </a:lnTo>
                  <a:lnTo>
                    <a:pt x="11" y="103"/>
                  </a:lnTo>
                  <a:lnTo>
                    <a:pt x="9" y="107"/>
                  </a:lnTo>
                  <a:lnTo>
                    <a:pt x="7" y="110"/>
                  </a:lnTo>
                  <a:lnTo>
                    <a:pt x="6" y="110"/>
                  </a:lnTo>
                  <a:lnTo>
                    <a:pt x="5" y="110"/>
                  </a:lnTo>
                  <a:lnTo>
                    <a:pt x="3" y="111"/>
                  </a:lnTo>
                  <a:lnTo>
                    <a:pt x="2" y="111"/>
                  </a:lnTo>
                  <a:close/>
                </a:path>
              </a:pathLst>
            </a:custGeom>
            <a:solidFill>
              <a:srgbClr val="006633"/>
            </a:solidFill>
            <a:ln w="9525">
              <a:noFill/>
              <a:round/>
              <a:headEnd/>
              <a:tailEnd/>
            </a:ln>
          </p:spPr>
          <p:txBody>
            <a:bodyPr/>
            <a:lstStyle/>
            <a:p>
              <a:endParaRPr lang="el-GR"/>
            </a:p>
          </p:txBody>
        </p:sp>
        <p:sp>
          <p:nvSpPr>
            <p:cNvPr id="542935" name="Freeform 215"/>
            <p:cNvSpPr>
              <a:spLocks/>
            </p:cNvSpPr>
            <p:nvPr/>
          </p:nvSpPr>
          <p:spPr bwMode="auto">
            <a:xfrm flipH="1">
              <a:off x="1272" y="1962"/>
              <a:ext cx="51" cy="54"/>
            </a:xfrm>
            <a:custGeom>
              <a:avLst/>
              <a:gdLst/>
              <a:ahLst/>
              <a:cxnLst>
                <a:cxn ang="0">
                  <a:pos x="0" y="149"/>
                </a:cxn>
                <a:cxn ang="0">
                  <a:pos x="0" y="132"/>
                </a:cxn>
                <a:cxn ang="0">
                  <a:pos x="1" y="116"/>
                </a:cxn>
                <a:cxn ang="0">
                  <a:pos x="1" y="100"/>
                </a:cxn>
                <a:cxn ang="0">
                  <a:pos x="1" y="84"/>
                </a:cxn>
                <a:cxn ang="0">
                  <a:pos x="11" y="72"/>
                </a:cxn>
                <a:cxn ang="0">
                  <a:pos x="18" y="60"/>
                </a:cxn>
                <a:cxn ang="0">
                  <a:pos x="25" y="47"/>
                </a:cxn>
                <a:cxn ang="0">
                  <a:pos x="34" y="36"/>
                </a:cxn>
                <a:cxn ang="0">
                  <a:pos x="44" y="31"/>
                </a:cxn>
                <a:cxn ang="0">
                  <a:pos x="56" y="26"/>
                </a:cxn>
                <a:cxn ang="0">
                  <a:pos x="67" y="22"/>
                </a:cxn>
                <a:cxn ang="0">
                  <a:pos x="78" y="17"/>
                </a:cxn>
                <a:cxn ang="0">
                  <a:pos x="89" y="13"/>
                </a:cxn>
                <a:cxn ang="0">
                  <a:pos x="101" y="8"/>
                </a:cxn>
                <a:cxn ang="0">
                  <a:pos x="111" y="4"/>
                </a:cxn>
                <a:cxn ang="0">
                  <a:pos x="121" y="0"/>
                </a:cxn>
                <a:cxn ang="0">
                  <a:pos x="123" y="11"/>
                </a:cxn>
                <a:cxn ang="0">
                  <a:pos x="123" y="19"/>
                </a:cxn>
                <a:cxn ang="0">
                  <a:pos x="124" y="29"/>
                </a:cxn>
                <a:cxn ang="0">
                  <a:pos x="125" y="43"/>
                </a:cxn>
                <a:cxn ang="0">
                  <a:pos x="117" y="53"/>
                </a:cxn>
                <a:cxn ang="0">
                  <a:pos x="109" y="61"/>
                </a:cxn>
                <a:cxn ang="0">
                  <a:pos x="102" y="68"/>
                </a:cxn>
                <a:cxn ang="0">
                  <a:pos x="95" y="77"/>
                </a:cxn>
                <a:cxn ang="0">
                  <a:pos x="82" y="89"/>
                </a:cxn>
                <a:cxn ang="0">
                  <a:pos x="71" y="99"/>
                </a:cxn>
                <a:cxn ang="0">
                  <a:pos x="59" y="107"/>
                </a:cxn>
                <a:cxn ang="0">
                  <a:pos x="49" y="116"/>
                </a:cxn>
                <a:cxn ang="0">
                  <a:pos x="38" y="124"/>
                </a:cxn>
                <a:cxn ang="0">
                  <a:pos x="27" y="131"/>
                </a:cxn>
                <a:cxn ang="0">
                  <a:pos x="14" y="139"/>
                </a:cxn>
                <a:cxn ang="0">
                  <a:pos x="0" y="149"/>
                </a:cxn>
              </a:cxnLst>
              <a:rect l="0" t="0" r="r" b="b"/>
              <a:pathLst>
                <a:path w="125" h="149">
                  <a:moveTo>
                    <a:pt x="0" y="149"/>
                  </a:moveTo>
                  <a:lnTo>
                    <a:pt x="0" y="132"/>
                  </a:lnTo>
                  <a:lnTo>
                    <a:pt x="1" y="116"/>
                  </a:lnTo>
                  <a:lnTo>
                    <a:pt x="1" y="100"/>
                  </a:lnTo>
                  <a:lnTo>
                    <a:pt x="1" y="84"/>
                  </a:lnTo>
                  <a:lnTo>
                    <a:pt x="11" y="72"/>
                  </a:lnTo>
                  <a:lnTo>
                    <a:pt x="18" y="60"/>
                  </a:lnTo>
                  <a:lnTo>
                    <a:pt x="25" y="47"/>
                  </a:lnTo>
                  <a:lnTo>
                    <a:pt x="34" y="36"/>
                  </a:lnTo>
                  <a:lnTo>
                    <a:pt x="44" y="31"/>
                  </a:lnTo>
                  <a:lnTo>
                    <a:pt x="56" y="26"/>
                  </a:lnTo>
                  <a:lnTo>
                    <a:pt x="67" y="22"/>
                  </a:lnTo>
                  <a:lnTo>
                    <a:pt x="78" y="17"/>
                  </a:lnTo>
                  <a:lnTo>
                    <a:pt x="89" y="13"/>
                  </a:lnTo>
                  <a:lnTo>
                    <a:pt x="101" y="8"/>
                  </a:lnTo>
                  <a:lnTo>
                    <a:pt x="111" y="4"/>
                  </a:lnTo>
                  <a:lnTo>
                    <a:pt x="121" y="0"/>
                  </a:lnTo>
                  <a:lnTo>
                    <a:pt x="123" y="11"/>
                  </a:lnTo>
                  <a:lnTo>
                    <a:pt x="123" y="19"/>
                  </a:lnTo>
                  <a:lnTo>
                    <a:pt x="124" y="29"/>
                  </a:lnTo>
                  <a:lnTo>
                    <a:pt x="125" y="43"/>
                  </a:lnTo>
                  <a:lnTo>
                    <a:pt x="117" y="53"/>
                  </a:lnTo>
                  <a:lnTo>
                    <a:pt x="109" y="61"/>
                  </a:lnTo>
                  <a:lnTo>
                    <a:pt x="102" y="68"/>
                  </a:lnTo>
                  <a:lnTo>
                    <a:pt x="95" y="77"/>
                  </a:lnTo>
                  <a:lnTo>
                    <a:pt x="82" y="89"/>
                  </a:lnTo>
                  <a:lnTo>
                    <a:pt x="71" y="99"/>
                  </a:lnTo>
                  <a:lnTo>
                    <a:pt x="59" y="107"/>
                  </a:lnTo>
                  <a:lnTo>
                    <a:pt x="49" y="116"/>
                  </a:lnTo>
                  <a:lnTo>
                    <a:pt x="38" y="124"/>
                  </a:lnTo>
                  <a:lnTo>
                    <a:pt x="27" y="131"/>
                  </a:lnTo>
                  <a:lnTo>
                    <a:pt x="14" y="139"/>
                  </a:lnTo>
                  <a:lnTo>
                    <a:pt x="0" y="149"/>
                  </a:lnTo>
                  <a:close/>
                </a:path>
              </a:pathLst>
            </a:custGeom>
            <a:solidFill>
              <a:srgbClr val="00FFFF"/>
            </a:solidFill>
            <a:ln w="9525">
              <a:noFill/>
              <a:round/>
              <a:headEnd/>
              <a:tailEnd/>
            </a:ln>
          </p:spPr>
          <p:txBody>
            <a:bodyPr/>
            <a:lstStyle/>
            <a:p>
              <a:endParaRPr lang="el-GR"/>
            </a:p>
          </p:txBody>
        </p:sp>
        <p:sp>
          <p:nvSpPr>
            <p:cNvPr id="542936" name="Freeform 216"/>
            <p:cNvSpPr>
              <a:spLocks/>
            </p:cNvSpPr>
            <p:nvPr/>
          </p:nvSpPr>
          <p:spPr bwMode="auto">
            <a:xfrm flipH="1">
              <a:off x="1331" y="1981"/>
              <a:ext cx="14" cy="12"/>
            </a:xfrm>
            <a:custGeom>
              <a:avLst/>
              <a:gdLst/>
              <a:ahLst/>
              <a:cxnLst>
                <a:cxn ang="0">
                  <a:pos x="4" y="20"/>
                </a:cxn>
                <a:cxn ang="0">
                  <a:pos x="2" y="18"/>
                </a:cxn>
                <a:cxn ang="0">
                  <a:pos x="1" y="15"/>
                </a:cxn>
                <a:cxn ang="0">
                  <a:pos x="0" y="12"/>
                </a:cxn>
                <a:cxn ang="0">
                  <a:pos x="0" y="10"/>
                </a:cxn>
                <a:cxn ang="0">
                  <a:pos x="9" y="7"/>
                </a:cxn>
                <a:cxn ang="0">
                  <a:pos x="17" y="4"/>
                </a:cxn>
                <a:cxn ang="0">
                  <a:pos x="22" y="3"/>
                </a:cxn>
                <a:cxn ang="0">
                  <a:pos x="27" y="2"/>
                </a:cxn>
                <a:cxn ang="0">
                  <a:pos x="29" y="1"/>
                </a:cxn>
                <a:cxn ang="0">
                  <a:pos x="31" y="1"/>
                </a:cxn>
                <a:cxn ang="0">
                  <a:pos x="34" y="0"/>
                </a:cxn>
                <a:cxn ang="0">
                  <a:pos x="36" y="0"/>
                </a:cxn>
                <a:cxn ang="0">
                  <a:pos x="36" y="4"/>
                </a:cxn>
                <a:cxn ang="0">
                  <a:pos x="36" y="9"/>
                </a:cxn>
                <a:cxn ang="0">
                  <a:pos x="35" y="15"/>
                </a:cxn>
                <a:cxn ang="0">
                  <a:pos x="35" y="19"/>
                </a:cxn>
                <a:cxn ang="0">
                  <a:pos x="31" y="26"/>
                </a:cxn>
                <a:cxn ang="0">
                  <a:pos x="27" y="30"/>
                </a:cxn>
                <a:cxn ang="0">
                  <a:pos x="21" y="32"/>
                </a:cxn>
                <a:cxn ang="0">
                  <a:pos x="14" y="33"/>
                </a:cxn>
                <a:cxn ang="0">
                  <a:pos x="9" y="32"/>
                </a:cxn>
                <a:cxn ang="0">
                  <a:pos x="7" y="27"/>
                </a:cxn>
                <a:cxn ang="0">
                  <a:pos x="7" y="24"/>
                </a:cxn>
                <a:cxn ang="0">
                  <a:pos x="4" y="20"/>
                </a:cxn>
              </a:cxnLst>
              <a:rect l="0" t="0" r="r" b="b"/>
              <a:pathLst>
                <a:path w="36" h="33">
                  <a:moveTo>
                    <a:pt x="4" y="20"/>
                  </a:moveTo>
                  <a:lnTo>
                    <a:pt x="2" y="18"/>
                  </a:lnTo>
                  <a:lnTo>
                    <a:pt x="1" y="15"/>
                  </a:lnTo>
                  <a:lnTo>
                    <a:pt x="0" y="12"/>
                  </a:lnTo>
                  <a:lnTo>
                    <a:pt x="0" y="10"/>
                  </a:lnTo>
                  <a:lnTo>
                    <a:pt x="9" y="7"/>
                  </a:lnTo>
                  <a:lnTo>
                    <a:pt x="17" y="4"/>
                  </a:lnTo>
                  <a:lnTo>
                    <a:pt x="22" y="3"/>
                  </a:lnTo>
                  <a:lnTo>
                    <a:pt x="27" y="2"/>
                  </a:lnTo>
                  <a:lnTo>
                    <a:pt x="29" y="1"/>
                  </a:lnTo>
                  <a:lnTo>
                    <a:pt x="31" y="1"/>
                  </a:lnTo>
                  <a:lnTo>
                    <a:pt x="34" y="0"/>
                  </a:lnTo>
                  <a:lnTo>
                    <a:pt x="36" y="0"/>
                  </a:lnTo>
                  <a:lnTo>
                    <a:pt x="36" y="4"/>
                  </a:lnTo>
                  <a:lnTo>
                    <a:pt x="36" y="9"/>
                  </a:lnTo>
                  <a:lnTo>
                    <a:pt x="35" y="15"/>
                  </a:lnTo>
                  <a:lnTo>
                    <a:pt x="35" y="19"/>
                  </a:lnTo>
                  <a:lnTo>
                    <a:pt x="31" y="26"/>
                  </a:lnTo>
                  <a:lnTo>
                    <a:pt x="27" y="30"/>
                  </a:lnTo>
                  <a:lnTo>
                    <a:pt x="21" y="32"/>
                  </a:lnTo>
                  <a:lnTo>
                    <a:pt x="14" y="33"/>
                  </a:lnTo>
                  <a:lnTo>
                    <a:pt x="9" y="32"/>
                  </a:lnTo>
                  <a:lnTo>
                    <a:pt x="7" y="27"/>
                  </a:lnTo>
                  <a:lnTo>
                    <a:pt x="7" y="24"/>
                  </a:lnTo>
                  <a:lnTo>
                    <a:pt x="4" y="20"/>
                  </a:lnTo>
                  <a:close/>
                </a:path>
              </a:pathLst>
            </a:custGeom>
            <a:solidFill>
              <a:srgbClr val="006633"/>
            </a:solidFill>
            <a:ln w="9525">
              <a:noFill/>
              <a:round/>
              <a:headEnd/>
              <a:tailEnd/>
            </a:ln>
          </p:spPr>
          <p:txBody>
            <a:bodyPr/>
            <a:lstStyle/>
            <a:p>
              <a:endParaRPr lang="el-GR"/>
            </a:p>
          </p:txBody>
        </p:sp>
        <p:sp>
          <p:nvSpPr>
            <p:cNvPr id="542937" name="Freeform 217"/>
            <p:cNvSpPr>
              <a:spLocks/>
            </p:cNvSpPr>
            <p:nvPr/>
          </p:nvSpPr>
          <p:spPr bwMode="auto">
            <a:xfrm flipH="1">
              <a:off x="1391" y="1921"/>
              <a:ext cx="61" cy="71"/>
            </a:xfrm>
            <a:custGeom>
              <a:avLst/>
              <a:gdLst/>
              <a:ahLst/>
              <a:cxnLst>
                <a:cxn ang="0">
                  <a:pos x="0" y="194"/>
                </a:cxn>
                <a:cxn ang="0">
                  <a:pos x="2" y="145"/>
                </a:cxn>
                <a:cxn ang="0">
                  <a:pos x="5" y="97"/>
                </a:cxn>
                <a:cxn ang="0">
                  <a:pos x="6" y="48"/>
                </a:cxn>
                <a:cxn ang="0">
                  <a:pos x="8" y="0"/>
                </a:cxn>
                <a:cxn ang="0">
                  <a:pos x="24" y="2"/>
                </a:cxn>
                <a:cxn ang="0">
                  <a:pos x="42" y="5"/>
                </a:cxn>
                <a:cxn ang="0">
                  <a:pos x="59" y="9"/>
                </a:cxn>
                <a:cxn ang="0">
                  <a:pos x="76" y="14"/>
                </a:cxn>
                <a:cxn ang="0">
                  <a:pos x="93" y="20"/>
                </a:cxn>
                <a:cxn ang="0">
                  <a:pos x="111" y="24"/>
                </a:cxn>
                <a:cxn ang="0">
                  <a:pos x="128" y="28"/>
                </a:cxn>
                <a:cxn ang="0">
                  <a:pos x="145" y="31"/>
                </a:cxn>
                <a:cxn ang="0">
                  <a:pos x="148" y="67"/>
                </a:cxn>
                <a:cxn ang="0">
                  <a:pos x="150" y="106"/>
                </a:cxn>
                <a:cxn ang="0">
                  <a:pos x="149" y="145"/>
                </a:cxn>
                <a:cxn ang="0">
                  <a:pos x="142" y="179"/>
                </a:cxn>
                <a:cxn ang="0">
                  <a:pos x="124" y="180"/>
                </a:cxn>
                <a:cxn ang="0">
                  <a:pos x="106" y="182"/>
                </a:cxn>
                <a:cxn ang="0">
                  <a:pos x="89" y="183"/>
                </a:cxn>
                <a:cxn ang="0">
                  <a:pos x="71" y="184"/>
                </a:cxn>
                <a:cxn ang="0">
                  <a:pos x="54" y="187"/>
                </a:cxn>
                <a:cxn ang="0">
                  <a:pos x="36" y="189"/>
                </a:cxn>
                <a:cxn ang="0">
                  <a:pos x="18" y="191"/>
                </a:cxn>
                <a:cxn ang="0">
                  <a:pos x="0" y="194"/>
                </a:cxn>
              </a:cxnLst>
              <a:rect l="0" t="0" r="r" b="b"/>
              <a:pathLst>
                <a:path w="150" h="194">
                  <a:moveTo>
                    <a:pt x="0" y="194"/>
                  </a:moveTo>
                  <a:lnTo>
                    <a:pt x="2" y="145"/>
                  </a:lnTo>
                  <a:lnTo>
                    <a:pt x="5" y="97"/>
                  </a:lnTo>
                  <a:lnTo>
                    <a:pt x="6" y="48"/>
                  </a:lnTo>
                  <a:lnTo>
                    <a:pt x="8" y="0"/>
                  </a:lnTo>
                  <a:lnTo>
                    <a:pt x="24" y="2"/>
                  </a:lnTo>
                  <a:lnTo>
                    <a:pt x="42" y="5"/>
                  </a:lnTo>
                  <a:lnTo>
                    <a:pt x="59" y="9"/>
                  </a:lnTo>
                  <a:lnTo>
                    <a:pt x="76" y="14"/>
                  </a:lnTo>
                  <a:lnTo>
                    <a:pt x="93" y="20"/>
                  </a:lnTo>
                  <a:lnTo>
                    <a:pt x="111" y="24"/>
                  </a:lnTo>
                  <a:lnTo>
                    <a:pt x="128" y="28"/>
                  </a:lnTo>
                  <a:lnTo>
                    <a:pt x="145" y="31"/>
                  </a:lnTo>
                  <a:lnTo>
                    <a:pt x="148" y="67"/>
                  </a:lnTo>
                  <a:lnTo>
                    <a:pt x="150" y="106"/>
                  </a:lnTo>
                  <a:lnTo>
                    <a:pt x="149" y="145"/>
                  </a:lnTo>
                  <a:lnTo>
                    <a:pt x="142" y="179"/>
                  </a:lnTo>
                  <a:lnTo>
                    <a:pt x="124" y="180"/>
                  </a:lnTo>
                  <a:lnTo>
                    <a:pt x="106" y="182"/>
                  </a:lnTo>
                  <a:lnTo>
                    <a:pt x="89" y="183"/>
                  </a:lnTo>
                  <a:lnTo>
                    <a:pt x="71" y="184"/>
                  </a:lnTo>
                  <a:lnTo>
                    <a:pt x="54" y="187"/>
                  </a:lnTo>
                  <a:lnTo>
                    <a:pt x="36" y="189"/>
                  </a:lnTo>
                  <a:lnTo>
                    <a:pt x="18" y="191"/>
                  </a:lnTo>
                  <a:lnTo>
                    <a:pt x="0" y="194"/>
                  </a:lnTo>
                  <a:close/>
                </a:path>
              </a:pathLst>
            </a:custGeom>
            <a:solidFill>
              <a:srgbClr val="006633"/>
            </a:solidFill>
            <a:ln w="9525">
              <a:noFill/>
              <a:round/>
              <a:headEnd/>
              <a:tailEnd/>
            </a:ln>
          </p:spPr>
          <p:txBody>
            <a:bodyPr/>
            <a:lstStyle/>
            <a:p>
              <a:endParaRPr lang="el-GR"/>
            </a:p>
          </p:txBody>
        </p:sp>
        <p:sp>
          <p:nvSpPr>
            <p:cNvPr id="542938" name="Freeform 218"/>
            <p:cNvSpPr>
              <a:spLocks/>
            </p:cNvSpPr>
            <p:nvPr/>
          </p:nvSpPr>
          <p:spPr bwMode="auto">
            <a:xfrm flipH="1">
              <a:off x="1330" y="1933"/>
              <a:ext cx="57" cy="53"/>
            </a:xfrm>
            <a:custGeom>
              <a:avLst/>
              <a:gdLst/>
              <a:ahLst/>
              <a:cxnLst>
                <a:cxn ang="0">
                  <a:pos x="2" y="143"/>
                </a:cxn>
                <a:cxn ang="0">
                  <a:pos x="1" y="108"/>
                </a:cxn>
                <a:cxn ang="0">
                  <a:pos x="0" y="70"/>
                </a:cxn>
                <a:cxn ang="0">
                  <a:pos x="0" y="32"/>
                </a:cxn>
                <a:cxn ang="0">
                  <a:pos x="4" y="0"/>
                </a:cxn>
                <a:cxn ang="0">
                  <a:pos x="10" y="1"/>
                </a:cxn>
                <a:cxn ang="0">
                  <a:pos x="19" y="2"/>
                </a:cxn>
                <a:cxn ang="0">
                  <a:pos x="29" y="2"/>
                </a:cxn>
                <a:cxn ang="0">
                  <a:pos x="39" y="3"/>
                </a:cxn>
                <a:cxn ang="0">
                  <a:pos x="50" y="4"/>
                </a:cxn>
                <a:cxn ang="0">
                  <a:pos x="61" y="7"/>
                </a:cxn>
                <a:cxn ang="0">
                  <a:pos x="72" y="8"/>
                </a:cxn>
                <a:cxn ang="0">
                  <a:pos x="82" y="10"/>
                </a:cxn>
                <a:cxn ang="0">
                  <a:pos x="84" y="16"/>
                </a:cxn>
                <a:cxn ang="0">
                  <a:pos x="85" y="22"/>
                </a:cxn>
                <a:cxn ang="0">
                  <a:pos x="88" y="27"/>
                </a:cxn>
                <a:cxn ang="0">
                  <a:pos x="89" y="33"/>
                </a:cxn>
                <a:cxn ang="0">
                  <a:pos x="96" y="42"/>
                </a:cxn>
                <a:cxn ang="0">
                  <a:pos x="101" y="48"/>
                </a:cxn>
                <a:cxn ang="0">
                  <a:pos x="106" y="52"/>
                </a:cxn>
                <a:cxn ang="0">
                  <a:pos x="112" y="54"/>
                </a:cxn>
                <a:cxn ang="0">
                  <a:pos x="116" y="54"/>
                </a:cxn>
                <a:cxn ang="0">
                  <a:pos x="122" y="53"/>
                </a:cxn>
                <a:cxn ang="0">
                  <a:pos x="129" y="52"/>
                </a:cxn>
                <a:cxn ang="0">
                  <a:pos x="137" y="49"/>
                </a:cxn>
                <a:cxn ang="0">
                  <a:pos x="135" y="84"/>
                </a:cxn>
                <a:cxn ang="0">
                  <a:pos x="134" y="101"/>
                </a:cxn>
                <a:cxn ang="0">
                  <a:pos x="134" y="110"/>
                </a:cxn>
                <a:cxn ang="0">
                  <a:pos x="133" y="115"/>
                </a:cxn>
                <a:cxn ang="0">
                  <a:pos x="128" y="116"/>
                </a:cxn>
                <a:cxn ang="0">
                  <a:pos x="122" y="118"/>
                </a:cxn>
                <a:cxn ang="0">
                  <a:pos x="118" y="120"/>
                </a:cxn>
                <a:cxn ang="0">
                  <a:pos x="112" y="122"/>
                </a:cxn>
                <a:cxn ang="0">
                  <a:pos x="107" y="124"/>
                </a:cxn>
                <a:cxn ang="0">
                  <a:pos x="101" y="125"/>
                </a:cxn>
                <a:cxn ang="0">
                  <a:pos x="97" y="126"/>
                </a:cxn>
                <a:cxn ang="0">
                  <a:pos x="91" y="126"/>
                </a:cxn>
                <a:cxn ang="0">
                  <a:pos x="82" y="122"/>
                </a:cxn>
                <a:cxn ang="0">
                  <a:pos x="75" y="118"/>
                </a:cxn>
                <a:cxn ang="0">
                  <a:pos x="68" y="117"/>
                </a:cxn>
                <a:cxn ang="0">
                  <a:pos x="62" y="117"/>
                </a:cxn>
                <a:cxn ang="0">
                  <a:pos x="57" y="120"/>
                </a:cxn>
                <a:cxn ang="0">
                  <a:pos x="51" y="124"/>
                </a:cxn>
                <a:cxn ang="0">
                  <a:pos x="45" y="131"/>
                </a:cxn>
                <a:cxn ang="0">
                  <a:pos x="39" y="140"/>
                </a:cxn>
                <a:cxn ang="0">
                  <a:pos x="35" y="140"/>
                </a:cxn>
                <a:cxn ang="0">
                  <a:pos x="30" y="140"/>
                </a:cxn>
                <a:cxn ang="0">
                  <a:pos x="25" y="140"/>
                </a:cxn>
                <a:cxn ang="0">
                  <a:pos x="21" y="141"/>
                </a:cxn>
                <a:cxn ang="0">
                  <a:pos x="16" y="141"/>
                </a:cxn>
                <a:cxn ang="0">
                  <a:pos x="12" y="141"/>
                </a:cxn>
                <a:cxn ang="0">
                  <a:pos x="7" y="143"/>
                </a:cxn>
                <a:cxn ang="0">
                  <a:pos x="2" y="143"/>
                </a:cxn>
              </a:cxnLst>
              <a:rect l="0" t="0" r="r" b="b"/>
              <a:pathLst>
                <a:path w="137" h="143">
                  <a:moveTo>
                    <a:pt x="2" y="143"/>
                  </a:moveTo>
                  <a:lnTo>
                    <a:pt x="1" y="108"/>
                  </a:lnTo>
                  <a:lnTo>
                    <a:pt x="0" y="70"/>
                  </a:lnTo>
                  <a:lnTo>
                    <a:pt x="0" y="32"/>
                  </a:lnTo>
                  <a:lnTo>
                    <a:pt x="4" y="0"/>
                  </a:lnTo>
                  <a:lnTo>
                    <a:pt x="10" y="1"/>
                  </a:lnTo>
                  <a:lnTo>
                    <a:pt x="19" y="2"/>
                  </a:lnTo>
                  <a:lnTo>
                    <a:pt x="29" y="2"/>
                  </a:lnTo>
                  <a:lnTo>
                    <a:pt x="39" y="3"/>
                  </a:lnTo>
                  <a:lnTo>
                    <a:pt x="50" y="4"/>
                  </a:lnTo>
                  <a:lnTo>
                    <a:pt x="61" y="7"/>
                  </a:lnTo>
                  <a:lnTo>
                    <a:pt x="72" y="8"/>
                  </a:lnTo>
                  <a:lnTo>
                    <a:pt x="82" y="10"/>
                  </a:lnTo>
                  <a:lnTo>
                    <a:pt x="84" y="16"/>
                  </a:lnTo>
                  <a:lnTo>
                    <a:pt x="85" y="22"/>
                  </a:lnTo>
                  <a:lnTo>
                    <a:pt x="88" y="27"/>
                  </a:lnTo>
                  <a:lnTo>
                    <a:pt x="89" y="33"/>
                  </a:lnTo>
                  <a:lnTo>
                    <a:pt x="96" y="42"/>
                  </a:lnTo>
                  <a:lnTo>
                    <a:pt x="101" y="48"/>
                  </a:lnTo>
                  <a:lnTo>
                    <a:pt x="106" y="52"/>
                  </a:lnTo>
                  <a:lnTo>
                    <a:pt x="112" y="54"/>
                  </a:lnTo>
                  <a:lnTo>
                    <a:pt x="116" y="54"/>
                  </a:lnTo>
                  <a:lnTo>
                    <a:pt x="122" y="53"/>
                  </a:lnTo>
                  <a:lnTo>
                    <a:pt x="129" y="52"/>
                  </a:lnTo>
                  <a:lnTo>
                    <a:pt x="137" y="49"/>
                  </a:lnTo>
                  <a:lnTo>
                    <a:pt x="135" y="84"/>
                  </a:lnTo>
                  <a:lnTo>
                    <a:pt x="134" y="101"/>
                  </a:lnTo>
                  <a:lnTo>
                    <a:pt x="134" y="110"/>
                  </a:lnTo>
                  <a:lnTo>
                    <a:pt x="133" y="115"/>
                  </a:lnTo>
                  <a:lnTo>
                    <a:pt x="128" y="116"/>
                  </a:lnTo>
                  <a:lnTo>
                    <a:pt x="122" y="118"/>
                  </a:lnTo>
                  <a:lnTo>
                    <a:pt x="118" y="120"/>
                  </a:lnTo>
                  <a:lnTo>
                    <a:pt x="112" y="122"/>
                  </a:lnTo>
                  <a:lnTo>
                    <a:pt x="107" y="124"/>
                  </a:lnTo>
                  <a:lnTo>
                    <a:pt x="101" y="125"/>
                  </a:lnTo>
                  <a:lnTo>
                    <a:pt x="97" y="126"/>
                  </a:lnTo>
                  <a:lnTo>
                    <a:pt x="91" y="126"/>
                  </a:lnTo>
                  <a:lnTo>
                    <a:pt x="82" y="122"/>
                  </a:lnTo>
                  <a:lnTo>
                    <a:pt x="75" y="118"/>
                  </a:lnTo>
                  <a:lnTo>
                    <a:pt x="68" y="117"/>
                  </a:lnTo>
                  <a:lnTo>
                    <a:pt x="62" y="117"/>
                  </a:lnTo>
                  <a:lnTo>
                    <a:pt x="57" y="120"/>
                  </a:lnTo>
                  <a:lnTo>
                    <a:pt x="51" y="124"/>
                  </a:lnTo>
                  <a:lnTo>
                    <a:pt x="45" y="131"/>
                  </a:lnTo>
                  <a:lnTo>
                    <a:pt x="39" y="140"/>
                  </a:lnTo>
                  <a:lnTo>
                    <a:pt x="35" y="140"/>
                  </a:lnTo>
                  <a:lnTo>
                    <a:pt x="30" y="140"/>
                  </a:lnTo>
                  <a:lnTo>
                    <a:pt x="25" y="140"/>
                  </a:lnTo>
                  <a:lnTo>
                    <a:pt x="21" y="141"/>
                  </a:lnTo>
                  <a:lnTo>
                    <a:pt x="16" y="141"/>
                  </a:lnTo>
                  <a:lnTo>
                    <a:pt x="12" y="141"/>
                  </a:lnTo>
                  <a:lnTo>
                    <a:pt x="7" y="143"/>
                  </a:lnTo>
                  <a:lnTo>
                    <a:pt x="2" y="143"/>
                  </a:lnTo>
                  <a:close/>
                </a:path>
              </a:pathLst>
            </a:custGeom>
            <a:solidFill>
              <a:srgbClr val="006633"/>
            </a:solidFill>
            <a:ln w="9525">
              <a:noFill/>
              <a:round/>
              <a:headEnd/>
              <a:tailEnd/>
            </a:ln>
          </p:spPr>
          <p:txBody>
            <a:bodyPr/>
            <a:lstStyle/>
            <a:p>
              <a:endParaRPr lang="el-GR"/>
            </a:p>
          </p:txBody>
        </p:sp>
        <p:sp>
          <p:nvSpPr>
            <p:cNvPr id="542939" name="Freeform 219"/>
            <p:cNvSpPr>
              <a:spLocks/>
            </p:cNvSpPr>
            <p:nvPr/>
          </p:nvSpPr>
          <p:spPr bwMode="auto">
            <a:xfrm flipH="1">
              <a:off x="1359" y="1981"/>
              <a:ext cx="4" cy="3"/>
            </a:xfrm>
            <a:custGeom>
              <a:avLst/>
              <a:gdLst/>
              <a:ahLst/>
              <a:cxnLst>
                <a:cxn ang="0">
                  <a:pos x="0" y="7"/>
                </a:cxn>
                <a:cxn ang="0">
                  <a:pos x="1" y="4"/>
                </a:cxn>
                <a:cxn ang="0">
                  <a:pos x="1" y="3"/>
                </a:cxn>
                <a:cxn ang="0">
                  <a:pos x="1" y="1"/>
                </a:cxn>
                <a:cxn ang="0">
                  <a:pos x="1" y="0"/>
                </a:cxn>
                <a:cxn ang="0">
                  <a:pos x="4" y="1"/>
                </a:cxn>
                <a:cxn ang="0">
                  <a:pos x="7" y="1"/>
                </a:cxn>
                <a:cxn ang="0">
                  <a:pos x="8" y="1"/>
                </a:cxn>
                <a:cxn ang="0">
                  <a:pos x="9" y="2"/>
                </a:cxn>
                <a:cxn ang="0">
                  <a:pos x="8" y="3"/>
                </a:cxn>
                <a:cxn ang="0">
                  <a:pos x="7" y="4"/>
                </a:cxn>
                <a:cxn ang="0">
                  <a:pos x="4" y="6"/>
                </a:cxn>
                <a:cxn ang="0">
                  <a:pos x="0" y="7"/>
                </a:cxn>
              </a:cxnLst>
              <a:rect l="0" t="0" r="r" b="b"/>
              <a:pathLst>
                <a:path w="9" h="7">
                  <a:moveTo>
                    <a:pt x="0" y="7"/>
                  </a:moveTo>
                  <a:lnTo>
                    <a:pt x="1" y="4"/>
                  </a:lnTo>
                  <a:lnTo>
                    <a:pt x="1" y="3"/>
                  </a:lnTo>
                  <a:lnTo>
                    <a:pt x="1" y="1"/>
                  </a:lnTo>
                  <a:lnTo>
                    <a:pt x="1" y="0"/>
                  </a:lnTo>
                  <a:lnTo>
                    <a:pt x="4" y="1"/>
                  </a:lnTo>
                  <a:lnTo>
                    <a:pt x="7" y="1"/>
                  </a:lnTo>
                  <a:lnTo>
                    <a:pt x="8" y="1"/>
                  </a:lnTo>
                  <a:lnTo>
                    <a:pt x="9" y="2"/>
                  </a:lnTo>
                  <a:lnTo>
                    <a:pt x="8" y="3"/>
                  </a:lnTo>
                  <a:lnTo>
                    <a:pt x="7" y="4"/>
                  </a:lnTo>
                  <a:lnTo>
                    <a:pt x="4" y="6"/>
                  </a:lnTo>
                  <a:lnTo>
                    <a:pt x="0" y="7"/>
                  </a:lnTo>
                  <a:close/>
                </a:path>
              </a:pathLst>
            </a:custGeom>
            <a:solidFill>
              <a:srgbClr val="00FFFF"/>
            </a:solidFill>
            <a:ln w="9525">
              <a:noFill/>
              <a:round/>
              <a:headEnd/>
              <a:tailEnd/>
            </a:ln>
          </p:spPr>
          <p:txBody>
            <a:bodyPr/>
            <a:lstStyle/>
            <a:p>
              <a:endParaRPr lang="el-GR"/>
            </a:p>
          </p:txBody>
        </p:sp>
        <p:sp>
          <p:nvSpPr>
            <p:cNvPr id="542940" name="Freeform 220"/>
            <p:cNvSpPr>
              <a:spLocks/>
            </p:cNvSpPr>
            <p:nvPr/>
          </p:nvSpPr>
          <p:spPr bwMode="auto">
            <a:xfrm flipH="1">
              <a:off x="1460" y="1972"/>
              <a:ext cx="47" cy="8"/>
            </a:xfrm>
            <a:custGeom>
              <a:avLst/>
              <a:gdLst/>
              <a:ahLst/>
              <a:cxnLst>
                <a:cxn ang="0">
                  <a:pos x="7" y="16"/>
                </a:cxn>
                <a:cxn ang="0">
                  <a:pos x="4" y="12"/>
                </a:cxn>
                <a:cxn ang="0">
                  <a:pos x="3" y="9"/>
                </a:cxn>
                <a:cxn ang="0">
                  <a:pos x="1" y="4"/>
                </a:cxn>
                <a:cxn ang="0">
                  <a:pos x="0" y="0"/>
                </a:cxn>
                <a:cxn ang="0">
                  <a:pos x="14" y="1"/>
                </a:cxn>
                <a:cxn ang="0">
                  <a:pos x="27" y="2"/>
                </a:cxn>
                <a:cxn ang="0">
                  <a:pos x="41" y="2"/>
                </a:cxn>
                <a:cxn ang="0">
                  <a:pos x="55" y="3"/>
                </a:cxn>
                <a:cxn ang="0">
                  <a:pos x="69" y="4"/>
                </a:cxn>
                <a:cxn ang="0">
                  <a:pos x="83" y="4"/>
                </a:cxn>
                <a:cxn ang="0">
                  <a:pos x="98" y="5"/>
                </a:cxn>
                <a:cxn ang="0">
                  <a:pos x="113" y="5"/>
                </a:cxn>
                <a:cxn ang="0">
                  <a:pos x="112" y="14"/>
                </a:cxn>
                <a:cxn ang="0">
                  <a:pos x="112" y="18"/>
                </a:cxn>
                <a:cxn ang="0">
                  <a:pos x="110" y="19"/>
                </a:cxn>
                <a:cxn ang="0">
                  <a:pos x="109" y="20"/>
                </a:cxn>
                <a:cxn ang="0">
                  <a:pos x="97" y="20"/>
                </a:cxn>
                <a:cxn ang="0">
                  <a:pos x="83" y="20"/>
                </a:cxn>
                <a:cxn ang="0">
                  <a:pos x="70" y="20"/>
                </a:cxn>
                <a:cxn ang="0">
                  <a:pos x="59" y="20"/>
                </a:cxn>
                <a:cxn ang="0">
                  <a:pos x="46" y="20"/>
                </a:cxn>
                <a:cxn ang="0">
                  <a:pos x="33" y="19"/>
                </a:cxn>
                <a:cxn ang="0">
                  <a:pos x="19" y="18"/>
                </a:cxn>
                <a:cxn ang="0">
                  <a:pos x="7" y="16"/>
                </a:cxn>
              </a:cxnLst>
              <a:rect l="0" t="0" r="r" b="b"/>
              <a:pathLst>
                <a:path w="113" h="20">
                  <a:moveTo>
                    <a:pt x="7" y="16"/>
                  </a:moveTo>
                  <a:lnTo>
                    <a:pt x="4" y="12"/>
                  </a:lnTo>
                  <a:lnTo>
                    <a:pt x="3" y="9"/>
                  </a:lnTo>
                  <a:lnTo>
                    <a:pt x="1" y="4"/>
                  </a:lnTo>
                  <a:lnTo>
                    <a:pt x="0" y="0"/>
                  </a:lnTo>
                  <a:lnTo>
                    <a:pt x="14" y="1"/>
                  </a:lnTo>
                  <a:lnTo>
                    <a:pt x="27" y="2"/>
                  </a:lnTo>
                  <a:lnTo>
                    <a:pt x="41" y="2"/>
                  </a:lnTo>
                  <a:lnTo>
                    <a:pt x="55" y="3"/>
                  </a:lnTo>
                  <a:lnTo>
                    <a:pt x="69" y="4"/>
                  </a:lnTo>
                  <a:lnTo>
                    <a:pt x="83" y="4"/>
                  </a:lnTo>
                  <a:lnTo>
                    <a:pt x="98" y="5"/>
                  </a:lnTo>
                  <a:lnTo>
                    <a:pt x="113" y="5"/>
                  </a:lnTo>
                  <a:lnTo>
                    <a:pt x="112" y="14"/>
                  </a:lnTo>
                  <a:lnTo>
                    <a:pt x="112" y="18"/>
                  </a:lnTo>
                  <a:lnTo>
                    <a:pt x="110" y="19"/>
                  </a:lnTo>
                  <a:lnTo>
                    <a:pt x="109" y="20"/>
                  </a:lnTo>
                  <a:lnTo>
                    <a:pt x="97" y="20"/>
                  </a:lnTo>
                  <a:lnTo>
                    <a:pt x="83" y="20"/>
                  </a:lnTo>
                  <a:lnTo>
                    <a:pt x="70" y="20"/>
                  </a:lnTo>
                  <a:lnTo>
                    <a:pt x="59" y="20"/>
                  </a:lnTo>
                  <a:lnTo>
                    <a:pt x="46" y="20"/>
                  </a:lnTo>
                  <a:lnTo>
                    <a:pt x="33" y="19"/>
                  </a:lnTo>
                  <a:lnTo>
                    <a:pt x="19" y="18"/>
                  </a:lnTo>
                  <a:lnTo>
                    <a:pt x="7" y="16"/>
                  </a:lnTo>
                  <a:close/>
                </a:path>
              </a:pathLst>
            </a:custGeom>
            <a:solidFill>
              <a:srgbClr val="FF9933"/>
            </a:solidFill>
            <a:ln w="9525">
              <a:noFill/>
              <a:round/>
              <a:headEnd/>
              <a:tailEnd/>
            </a:ln>
          </p:spPr>
          <p:txBody>
            <a:bodyPr/>
            <a:lstStyle/>
            <a:p>
              <a:endParaRPr lang="el-GR"/>
            </a:p>
          </p:txBody>
        </p:sp>
        <p:sp>
          <p:nvSpPr>
            <p:cNvPr id="542941" name="Freeform 221"/>
            <p:cNvSpPr>
              <a:spLocks/>
            </p:cNvSpPr>
            <p:nvPr/>
          </p:nvSpPr>
          <p:spPr bwMode="auto">
            <a:xfrm flipH="1">
              <a:off x="1296" y="1940"/>
              <a:ext cx="27" cy="32"/>
            </a:xfrm>
            <a:custGeom>
              <a:avLst/>
              <a:gdLst/>
              <a:ahLst/>
              <a:cxnLst>
                <a:cxn ang="0">
                  <a:pos x="2" y="89"/>
                </a:cxn>
                <a:cxn ang="0">
                  <a:pos x="0" y="61"/>
                </a:cxn>
                <a:cxn ang="0">
                  <a:pos x="0" y="45"/>
                </a:cxn>
                <a:cxn ang="0">
                  <a:pos x="0" y="38"/>
                </a:cxn>
                <a:cxn ang="0">
                  <a:pos x="2" y="33"/>
                </a:cxn>
                <a:cxn ang="0">
                  <a:pos x="6" y="30"/>
                </a:cxn>
                <a:cxn ang="0">
                  <a:pos x="12" y="25"/>
                </a:cxn>
                <a:cxn ang="0">
                  <a:pos x="19" y="21"/>
                </a:cxn>
                <a:cxn ang="0">
                  <a:pos x="27" y="15"/>
                </a:cxn>
                <a:cxn ang="0">
                  <a:pos x="34" y="10"/>
                </a:cxn>
                <a:cxn ang="0">
                  <a:pos x="40" y="7"/>
                </a:cxn>
                <a:cxn ang="0">
                  <a:pos x="43" y="2"/>
                </a:cxn>
                <a:cxn ang="0">
                  <a:pos x="45" y="0"/>
                </a:cxn>
                <a:cxn ang="0">
                  <a:pos x="50" y="0"/>
                </a:cxn>
                <a:cxn ang="0">
                  <a:pos x="55" y="0"/>
                </a:cxn>
                <a:cxn ang="0">
                  <a:pos x="60" y="0"/>
                </a:cxn>
                <a:cxn ang="0">
                  <a:pos x="65" y="0"/>
                </a:cxn>
                <a:cxn ang="0">
                  <a:pos x="66" y="5"/>
                </a:cxn>
                <a:cxn ang="0">
                  <a:pos x="66" y="9"/>
                </a:cxn>
                <a:cxn ang="0">
                  <a:pos x="65" y="16"/>
                </a:cxn>
                <a:cxn ang="0">
                  <a:pos x="63" y="26"/>
                </a:cxn>
                <a:cxn ang="0">
                  <a:pos x="59" y="31"/>
                </a:cxn>
                <a:cxn ang="0">
                  <a:pos x="51" y="39"/>
                </a:cxn>
                <a:cxn ang="0">
                  <a:pos x="42" y="48"/>
                </a:cxn>
                <a:cxn ang="0">
                  <a:pos x="30" y="60"/>
                </a:cxn>
                <a:cxn ang="0">
                  <a:pos x="20" y="70"/>
                </a:cxn>
                <a:cxn ang="0">
                  <a:pos x="11" y="79"/>
                </a:cxn>
                <a:cxn ang="0">
                  <a:pos x="4" y="86"/>
                </a:cxn>
                <a:cxn ang="0">
                  <a:pos x="2" y="89"/>
                </a:cxn>
              </a:cxnLst>
              <a:rect l="0" t="0" r="r" b="b"/>
              <a:pathLst>
                <a:path w="66" h="89">
                  <a:moveTo>
                    <a:pt x="2" y="89"/>
                  </a:moveTo>
                  <a:lnTo>
                    <a:pt x="0" y="61"/>
                  </a:lnTo>
                  <a:lnTo>
                    <a:pt x="0" y="45"/>
                  </a:lnTo>
                  <a:lnTo>
                    <a:pt x="0" y="38"/>
                  </a:lnTo>
                  <a:lnTo>
                    <a:pt x="2" y="33"/>
                  </a:lnTo>
                  <a:lnTo>
                    <a:pt x="6" y="30"/>
                  </a:lnTo>
                  <a:lnTo>
                    <a:pt x="12" y="25"/>
                  </a:lnTo>
                  <a:lnTo>
                    <a:pt x="19" y="21"/>
                  </a:lnTo>
                  <a:lnTo>
                    <a:pt x="27" y="15"/>
                  </a:lnTo>
                  <a:lnTo>
                    <a:pt x="34" y="10"/>
                  </a:lnTo>
                  <a:lnTo>
                    <a:pt x="40" y="7"/>
                  </a:lnTo>
                  <a:lnTo>
                    <a:pt x="43" y="2"/>
                  </a:lnTo>
                  <a:lnTo>
                    <a:pt x="45" y="0"/>
                  </a:lnTo>
                  <a:lnTo>
                    <a:pt x="50" y="0"/>
                  </a:lnTo>
                  <a:lnTo>
                    <a:pt x="55" y="0"/>
                  </a:lnTo>
                  <a:lnTo>
                    <a:pt x="60" y="0"/>
                  </a:lnTo>
                  <a:lnTo>
                    <a:pt x="65" y="0"/>
                  </a:lnTo>
                  <a:lnTo>
                    <a:pt x="66" y="5"/>
                  </a:lnTo>
                  <a:lnTo>
                    <a:pt x="66" y="9"/>
                  </a:lnTo>
                  <a:lnTo>
                    <a:pt x="65" y="16"/>
                  </a:lnTo>
                  <a:lnTo>
                    <a:pt x="63" y="26"/>
                  </a:lnTo>
                  <a:lnTo>
                    <a:pt x="59" y="31"/>
                  </a:lnTo>
                  <a:lnTo>
                    <a:pt x="51" y="39"/>
                  </a:lnTo>
                  <a:lnTo>
                    <a:pt x="42" y="48"/>
                  </a:lnTo>
                  <a:lnTo>
                    <a:pt x="30" y="60"/>
                  </a:lnTo>
                  <a:lnTo>
                    <a:pt x="20" y="70"/>
                  </a:lnTo>
                  <a:lnTo>
                    <a:pt x="11" y="79"/>
                  </a:lnTo>
                  <a:lnTo>
                    <a:pt x="4" y="86"/>
                  </a:lnTo>
                  <a:lnTo>
                    <a:pt x="2" y="89"/>
                  </a:lnTo>
                  <a:close/>
                </a:path>
              </a:pathLst>
            </a:custGeom>
            <a:solidFill>
              <a:srgbClr val="006633"/>
            </a:solidFill>
            <a:ln w="9525">
              <a:noFill/>
              <a:round/>
              <a:headEnd/>
              <a:tailEnd/>
            </a:ln>
          </p:spPr>
          <p:txBody>
            <a:bodyPr/>
            <a:lstStyle/>
            <a:p>
              <a:endParaRPr lang="el-GR"/>
            </a:p>
          </p:txBody>
        </p:sp>
        <p:sp>
          <p:nvSpPr>
            <p:cNvPr id="542942" name="Freeform 222"/>
            <p:cNvSpPr>
              <a:spLocks/>
            </p:cNvSpPr>
            <p:nvPr/>
          </p:nvSpPr>
          <p:spPr bwMode="auto">
            <a:xfrm flipH="1">
              <a:off x="1253" y="1954"/>
              <a:ext cx="14" cy="18"/>
            </a:xfrm>
            <a:custGeom>
              <a:avLst/>
              <a:gdLst/>
              <a:ahLst/>
              <a:cxnLst>
                <a:cxn ang="0">
                  <a:pos x="0" y="16"/>
                </a:cxn>
                <a:cxn ang="0">
                  <a:pos x="5" y="14"/>
                </a:cxn>
                <a:cxn ang="0">
                  <a:pos x="9" y="11"/>
                </a:cxn>
                <a:cxn ang="0">
                  <a:pos x="13" y="9"/>
                </a:cxn>
                <a:cxn ang="0">
                  <a:pos x="17" y="7"/>
                </a:cxn>
                <a:cxn ang="0">
                  <a:pos x="22" y="5"/>
                </a:cxn>
                <a:cxn ang="0">
                  <a:pos x="25" y="2"/>
                </a:cxn>
                <a:cxn ang="0">
                  <a:pos x="30" y="1"/>
                </a:cxn>
                <a:cxn ang="0">
                  <a:pos x="35" y="0"/>
                </a:cxn>
                <a:cxn ang="0">
                  <a:pos x="35" y="2"/>
                </a:cxn>
                <a:cxn ang="0">
                  <a:pos x="35" y="3"/>
                </a:cxn>
                <a:cxn ang="0">
                  <a:pos x="33" y="6"/>
                </a:cxn>
                <a:cxn ang="0">
                  <a:pos x="33" y="8"/>
                </a:cxn>
                <a:cxn ang="0">
                  <a:pos x="28" y="17"/>
                </a:cxn>
                <a:cxn ang="0">
                  <a:pos x="22" y="25"/>
                </a:cxn>
                <a:cxn ang="0">
                  <a:pos x="15" y="35"/>
                </a:cxn>
                <a:cxn ang="0">
                  <a:pos x="2" y="50"/>
                </a:cxn>
                <a:cxn ang="0">
                  <a:pos x="1" y="45"/>
                </a:cxn>
                <a:cxn ang="0">
                  <a:pos x="0" y="35"/>
                </a:cxn>
                <a:cxn ang="0">
                  <a:pos x="0" y="23"/>
                </a:cxn>
                <a:cxn ang="0">
                  <a:pos x="0" y="16"/>
                </a:cxn>
              </a:cxnLst>
              <a:rect l="0" t="0" r="r" b="b"/>
              <a:pathLst>
                <a:path w="35" h="50">
                  <a:moveTo>
                    <a:pt x="0" y="16"/>
                  </a:moveTo>
                  <a:lnTo>
                    <a:pt x="5" y="14"/>
                  </a:lnTo>
                  <a:lnTo>
                    <a:pt x="9" y="11"/>
                  </a:lnTo>
                  <a:lnTo>
                    <a:pt x="13" y="9"/>
                  </a:lnTo>
                  <a:lnTo>
                    <a:pt x="17" y="7"/>
                  </a:lnTo>
                  <a:lnTo>
                    <a:pt x="22" y="5"/>
                  </a:lnTo>
                  <a:lnTo>
                    <a:pt x="25" y="2"/>
                  </a:lnTo>
                  <a:lnTo>
                    <a:pt x="30" y="1"/>
                  </a:lnTo>
                  <a:lnTo>
                    <a:pt x="35" y="0"/>
                  </a:lnTo>
                  <a:lnTo>
                    <a:pt x="35" y="2"/>
                  </a:lnTo>
                  <a:lnTo>
                    <a:pt x="35" y="3"/>
                  </a:lnTo>
                  <a:lnTo>
                    <a:pt x="33" y="6"/>
                  </a:lnTo>
                  <a:lnTo>
                    <a:pt x="33" y="8"/>
                  </a:lnTo>
                  <a:lnTo>
                    <a:pt x="28" y="17"/>
                  </a:lnTo>
                  <a:lnTo>
                    <a:pt x="22" y="25"/>
                  </a:lnTo>
                  <a:lnTo>
                    <a:pt x="15" y="35"/>
                  </a:lnTo>
                  <a:lnTo>
                    <a:pt x="2" y="50"/>
                  </a:lnTo>
                  <a:lnTo>
                    <a:pt x="1" y="45"/>
                  </a:lnTo>
                  <a:lnTo>
                    <a:pt x="0" y="35"/>
                  </a:lnTo>
                  <a:lnTo>
                    <a:pt x="0" y="23"/>
                  </a:lnTo>
                  <a:lnTo>
                    <a:pt x="0" y="16"/>
                  </a:lnTo>
                  <a:close/>
                </a:path>
              </a:pathLst>
            </a:custGeom>
            <a:solidFill>
              <a:srgbClr val="00FFFF"/>
            </a:solidFill>
            <a:ln w="9525">
              <a:noFill/>
              <a:round/>
              <a:headEnd/>
              <a:tailEnd/>
            </a:ln>
          </p:spPr>
          <p:txBody>
            <a:bodyPr/>
            <a:lstStyle/>
            <a:p>
              <a:endParaRPr lang="el-GR"/>
            </a:p>
          </p:txBody>
        </p:sp>
        <p:sp>
          <p:nvSpPr>
            <p:cNvPr id="542943" name="Freeform 223"/>
            <p:cNvSpPr>
              <a:spLocks/>
            </p:cNvSpPr>
            <p:nvPr/>
          </p:nvSpPr>
          <p:spPr bwMode="auto">
            <a:xfrm flipH="1">
              <a:off x="1458" y="1933"/>
              <a:ext cx="53" cy="37"/>
            </a:xfrm>
            <a:custGeom>
              <a:avLst/>
              <a:gdLst/>
              <a:ahLst/>
              <a:cxnLst>
                <a:cxn ang="0">
                  <a:pos x="22" y="94"/>
                </a:cxn>
                <a:cxn ang="0">
                  <a:pos x="12" y="87"/>
                </a:cxn>
                <a:cxn ang="0">
                  <a:pos x="7" y="81"/>
                </a:cxn>
                <a:cxn ang="0">
                  <a:pos x="5" y="73"/>
                </a:cxn>
                <a:cxn ang="0">
                  <a:pos x="0" y="61"/>
                </a:cxn>
                <a:cxn ang="0">
                  <a:pos x="1" y="47"/>
                </a:cxn>
                <a:cxn ang="0">
                  <a:pos x="6" y="34"/>
                </a:cxn>
                <a:cxn ang="0">
                  <a:pos x="13" y="25"/>
                </a:cxn>
                <a:cxn ang="0">
                  <a:pos x="21" y="17"/>
                </a:cxn>
                <a:cxn ang="0">
                  <a:pos x="33" y="11"/>
                </a:cxn>
                <a:cxn ang="0">
                  <a:pos x="44" y="8"/>
                </a:cxn>
                <a:cxn ang="0">
                  <a:pos x="58" y="5"/>
                </a:cxn>
                <a:cxn ang="0">
                  <a:pos x="73" y="4"/>
                </a:cxn>
                <a:cxn ang="0">
                  <a:pos x="78" y="4"/>
                </a:cxn>
                <a:cxn ang="0">
                  <a:pos x="82" y="3"/>
                </a:cxn>
                <a:cxn ang="0">
                  <a:pos x="87" y="3"/>
                </a:cxn>
                <a:cxn ang="0">
                  <a:pos x="92" y="2"/>
                </a:cxn>
                <a:cxn ang="0">
                  <a:pos x="97" y="2"/>
                </a:cxn>
                <a:cxn ang="0">
                  <a:pos x="102" y="1"/>
                </a:cxn>
                <a:cxn ang="0">
                  <a:pos x="106" y="1"/>
                </a:cxn>
                <a:cxn ang="0">
                  <a:pos x="111" y="0"/>
                </a:cxn>
                <a:cxn ang="0">
                  <a:pos x="116" y="0"/>
                </a:cxn>
                <a:cxn ang="0">
                  <a:pos x="121" y="0"/>
                </a:cxn>
                <a:cxn ang="0">
                  <a:pos x="126" y="1"/>
                </a:cxn>
                <a:cxn ang="0">
                  <a:pos x="129" y="3"/>
                </a:cxn>
                <a:cxn ang="0">
                  <a:pos x="126" y="25"/>
                </a:cxn>
                <a:cxn ang="0">
                  <a:pos x="125" y="50"/>
                </a:cxn>
                <a:cxn ang="0">
                  <a:pos x="125" y="77"/>
                </a:cxn>
                <a:cxn ang="0">
                  <a:pos x="125" y="100"/>
                </a:cxn>
                <a:cxn ang="0">
                  <a:pos x="111" y="100"/>
                </a:cxn>
                <a:cxn ang="0">
                  <a:pos x="98" y="100"/>
                </a:cxn>
                <a:cxn ang="0">
                  <a:pos x="86" y="100"/>
                </a:cxn>
                <a:cxn ang="0">
                  <a:pos x="74" y="100"/>
                </a:cxn>
                <a:cxn ang="0">
                  <a:pos x="61" y="99"/>
                </a:cxn>
                <a:cxn ang="0">
                  <a:pos x="49" y="98"/>
                </a:cxn>
                <a:cxn ang="0">
                  <a:pos x="36" y="96"/>
                </a:cxn>
                <a:cxn ang="0">
                  <a:pos x="22" y="94"/>
                </a:cxn>
              </a:cxnLst>
              <a:rect l="0" t="0" r="r" b="b"/>
              <a:pathLst>
                <a:path w="129" h="100">
                  <a:moveTo>
                    <a:pt x="22" y="94"/>
                  </a:moveTo>
                  <a:lnTo>
                    <a:pt x="12" y="87"/>
                  </a:lnTo>
                  <a:lnTo>
                    <a:pt x="7" y="81"/>
                  </a:lnTo>
                  <a:lnTo>
                    <a:pt x="5" y="73"/>
                  </a:lnTo>
                  <a:lnTo>
                    <a:pt x="0" y="61"/>
                  </a:lnTo>
                  <a:lnTo>
                    <a:pt x="1" y="47"/>
                  </a:lnTo>
                  <a:lnTo>
                    <a:pt x="6" y="34"/>
                  </a:lnTo>
                  <a:lnTo>
                    <a:pt x="13" y="25"/>
                  </a:lnTo>
                  <a:lnTo>
                    <a:pt x="21" y="17"/>
                  </a:lnTo>
                  <a:lnTo>
                    <a:pt x="33" y="11"/>
                  </a:lnTo>
                  <a:lnTo>
                    <a:pt x="44" y="8"/>
                  </a:lnTo>
                  <a:lnTo>
                    <a:pt x="58" y="5"/>
                  </a:lnTo>
                  <a:lnTo>
                    <a:pt x="73" y="4"/>
                  </a:lnTo>
                  <a:lnTo>
                    <a:pt x="78" y="4"/>
                  </a:lnTo>
                  <a:lnTo>
                    <a:pt x="82" y="3"/>
                  </a:lnTo>
                  <a:lnTo>
                    <a:pt x="87" y="3"/>
                  </a:lnTo>
                  <a:lnTo>
                    <a:pt x="92" y="2"/>
                  </a:lnTo>
                  <a:lnTo>
                    <a:pt x="97" y="2"/>
                  </a:lnTo>
                  <a:lnTo>
                    <a:pt x="102" y="1"/>
                  </a:lnTo>
                  <a:lnTo>
                    <a:pt x="106" y="1"/>
                  </a:lnTo>
                  <a:lnTo>
                    <a:pt x="111" y="0"/>
                  </a:lnTo>
                  <a:lnTo>
                    <a:pt x="116" y="0"/>
                  </a:lnTo>
                  <a:lnTo>
                    <a:pt x="121" y="0"/>
                  </a:lnTo>
                  <a:lnTo>
                    <a:pt x="126" y="1"/>
                  </a:lnTo>
                  <a:lnTo>
                    <a:pt x="129" y="3"/>
                  </a:lnTo>
                  <a:lnTo>
                    <a:pt x="126" y="25"/>
                  </a:lnTo>
                  <a:lnTo>
                    <a:pt x="125" y="50"/>
                  </a:lnTo>
                  <a:lnTo>
                    <a:pt x="125" y="77"/>
                  </a:lnTo>
                  <a:lnTo>
                    <a:pt x="125" y="100"/>
                  </a:lnTo>
                  <a:lnTo>
                    <a:pt x="111" y="100"/>
                  </a:lnTo>
                  <a:lnTo>
                    <a:pt x="98" y="100"/>
                  </a:lnTo>
                  <a:lnTo>
                    <a:pt x="86" y="100"/>
                  </a:lnTo>
                  <a:lnTo>
                    <a:pt x="74" y="100"/>
                  </a:lnTo>
                  <a:lnTo>
                    <a:pt x="61" y="99"/>
                  </a:lnTo>
                  <a:lnTo>
                    <a:pt x="49" y="98"/>
                  </a:lnTo>
                  <a:lnTo>
                    <a:pt x="36" y="96"/>
                  </a:lnTo>
                  <a:lnTo>
                    <a:pt x="22" y="94"/>
                  </a:lnTo>
                  <a:close/>
                </a:path>
              </a:pathLst>
            </a:custGeom>
            <a:solidFill>
              <a:srgbClr val="FF9933"/>
            </a:solidFill>
            <a:ln w="9525">
              <a:noFill/>
              <a:round/>
              <a:headEnd/>
              <a:tailEnd/>
            </a:ln>
          </p:spPr>
          <p:txBody>
            <a:bodyPr/>
            <a:lstStyle/>
            <a:p>
              <a:endParaRPr lang="el-GR"/>
            </a:p>
          </p:txBody>
        </p:sp>
        <p:sp>
          <p:nvSpPr>
            <p:cNvPr id="542944" name="Freeform 224"/>
            <p:cNvSpPr>
              <a:spLocks/>
            </p:cNvSpPr>
            <p:nvPr/>
          </p:nvSpPr>
          <p:spPr bwMode="auto">
            <a:xfrm flipH="1">
              <a:off x="1475" y="1949"/>
              <a:ext cx="26" cy="13"/>
            </a:xfrm>
            <a:custGeom>
              <a:avLst/>
              <a:gdLst/>
              <a:ahLst/>
              <a:cxnLst>
                <a:cxn ang="0">
                  <a:pos x="32" y="36"/>
                </a:cxn>
                <a:cxn ang="0">
                  <a:pos x="28" y="35"/>
                </a:cxn>
                <a:cxn ang="0">
                  <a:pos x="25" y="33"/>
                </a:cxn>
                <a:cxn ang="0">
                  <a:pos x="21" y="32"/>
                </a:cxn>
                <a:cxn ang="0">
                  <a:pos x="18" y="30"/>
                </a:cxn>
                <a:cxn ang="0">
                  <a:pos x="11" y="25"/>
                </a:cxn>
                <a:cxn ang="0">
                  <a:pos x="4" y="18"/>
                </a:cxn>
                <a:cxn ang="0">
                  <a:pos x="0" y="11"/>
                </a:cxn>
                <a:cxn ang="0">
                  <a:pos x="4" y="5"/>
                </a:cxn>
                <a:cxn ang="0">
                  <a:pos x="9" y="4"/>
                </a:cxn>
                <a:cxn ang="0">
                  <a:pos x="14" y="4"/>
                </a:cxn>
                <a:cxn ang="0">
                  <a:pos x="19" y="3"/>
                </a:cxn>
                <a:cxn ang="0">
                  <a:pos x="24" y="2"/>
                </a:cxn>
                <a:cxn ang="0">
                  <a:pos x="27" y="2"/>
                </a:cxn>
                <a:cxn ang="0">
                  <a:pos x="32" y="0"/>
                </a:cxn>
                <a:cxn ang="0">
                  <a:pos x="37" y="0"/>
                </a:cxn>
                <a:cxn ang="0">
                  <a:pos x="42" y="0"/>
                </a:cxn>
                <a:cxn ang="0">
                  <a:pos x="44" y="0"/>
                </a:cxn>
                <a:cxn ang="0">
                  <a:pos x="48" y="2"/>
                </a:cxn>
                <a:cxn ang="0">
                  <a:pos x="54" y="3"/>
                </a:cxn>
                <a:cxn ang="0">
                  <a:pos x="58" y="4"/>
                </a:cxn>
                <a:cxn ang="0">
                  <a:pos x="62" y="6"/>
                </a:cxn>
                <a:cxn ang="0">
                  <a:pos x="64" y="9"/>
                </a:cxn>
                <a:cxn ang="0">
                  <a:pos x="64" y="10"/>
                </a:cxn>
                <a:cxn ang="0">
                  <a:pos x="59" y="12"/>
                </a:cxn>
                <a:cxn ang="0">
                  <a:pos x="58" y="17"/>
                </a:cxn>
                <a:cxn ang="0">
                  <a:pos x="58" y="20"/>
                </a:cxn>
                <a:cxn ang="0">
                  <a:pos x="57" y="25"/>
                </a:cxn>
                <a:cxn ang="0">
                  <a:pos x="56" y="29"/>
                </a:cxn>
                <a:cxn ang="0">
                  <a:pos x="49" y="33"/>
                </a:cxn>
                <a:cxn ang="0">
                  <a:pos x="44" y="35"/>
                </a:cxn>
                <a:cxn ang="0">
                  <a:pos x="40" y="36"/>
                </a:cxn>
                <a:cxn ang="0">
                  <a:pos x="32" y="36"/>
                </a:cxn>
              </a:cxnLst>
              <a:rect l="0" t="0" r="r" b="b"/>
              <a:pathLst>
                <a:path w="64" h="36">
                  <a:moveTo>
                    <a:pt x="32" y="36"/>
                  </a:moveTo>
                  <a:lnTo>
                    <a:pt x="28" y="35"/>
                  </a:lnTo>
                  <a:lnTo>
                    <a:pt x="25" y="33"/>
                  </a:lnTo>
                  <a:lnTo>
                    <a:pt x="21" y="32"/>
                  </a:lnTo>
                  <a:lnTo>
                    <a:pt x="18" y="30"/>
                  </a:lnTo>
                  <a:lnTo>
                    <a:pt x="11" y="25"/>
                  </a:lnTo>
                  <a:lnTo>
                    <a:pt x="4" y="18"/>
                  </a:lnTo>
                  <a:lnTo>
                    <a:pt x="0" y="11"/>
                  </a:lnTo>
                  <a:lnTo>
                    <a:pt x="4" y="5"/>
                  </a:lnTo>
                  <a:lnTo>
                    <a:pt x="9" y="4"/>
                  </a:lnTo>
                  <a:lnTo>
                    <a:pt x="14" y="4"/>
                  </a:lnTo>
                  <a:lnTo>
                    <a:pt x="19" y="3"/>
                  </a:lnTo>
                  <a:lnTo>
                    <a:pt x="24" y="2"/>
                  </a:lnTo>
                  <a:lnTo>
                    <a:pt x="27" y="2"/>
                  </a:lnTo>
                  <a:lnTo>
                    <a:pt x="32" y="0"/>
                  </a:lnTo>
                  <a:lnTo>
                    <a:pt x="37" y="0"/>
                  </a:lnTo>
                  <a:lnTo>
                    <a:pt x="42" y="0"/>
                  </a:lnTo>
                  <a:lnTo>
                    <a:pt x="44" y="0"/>
                  </a:lnTo>
                  <a:lnTo>
                    <a:pt x="48" y="2"/>
                  </a:lnTo>
                  <a:lnTo>
                    <a:pt x="54" y="3"/>
                  </a:lnTo>
                  <a:lnTo>
                    <a:pt x="58" y="4"/>
                  </a:lnTo>
                  <a:lnTo>
                    <a:pt x="62" y="6"/>
                  </a:lnTo>
                  <a:lnTo>
                    <a:pt x="64" y="9"/>
                  </a:lnTo>
                  <a:lnTo>
                    <a:pt x="64" y="10"/>
                  </a:lnTo>
                  <a:lnTo>
                    <a:pt x="59" y="12"/>
                  </a:lnTo>
                  <a:lnTo>
                    <a:pt x="58" y="17"/>
                  </a:lnTo>
                  <a:lnTo>
                    <a:pt x="58" y="20"/>
                  </a:lnTo>
                  <a:lnTo>
                    <a:pt x="57" y="25"/>
                  </a:lnTo>
                  <a:lnTo>
                    <a:pt x="56" y="29"/>
                  </a:lnTo>
                  <a:lnTo>
                    <a:pt x="49" y="33"/>
                  </a:lnTo>
                  <a:lnTo>
                    <a:pt x="44" y="35"/>
                  </a:lnTo>
                  <a:lnTo>
                    <a:pt x="40" y="36"/>
                  </a:lnTo>
                  <a:lnTo>
                    <a:pt x="32" y="36"/>
                  </a:lnTo>
                  <a:close/>
                </a:path>
              </a:pathLst>
            </a:custGeom>
            <a:solidFill>
              <a:srgbClr val="000000"/>
            </a:solidFill>
            <a:ln w="9525">
              <a:noFill/>
              <a:round/>
              <a:headEnd/>
              <a:tailEnd/>
            </a:ln>
          </p:spPr>
          <p:txBody>
            <a:bodyPr/>
            <a:lstStyle/>
            <a:p>
              <a:endParaRPr lang="el-GR"/>
            </a:p>
          </p:txBody>
        </p:sp>
        <p:sp>
          <p:nvSpPr>
            <p:cNvPr id="542945" name="Freeform 225"/>
            <p:cNvSpPr>
              <a:spLocks/>
            </p:cNvSpPr>
            <p:nvPr/>
          </p:nvSpPr>
          <p:spPr bwMode="auto">
            <a:xfrm flipH="1">
              <a:off x="1273" y="1940"/>
              <a:ext cx="19" cy="21"/>
            </a:xfrm>
            <a:custGeom>
              <a:avLst/>
              <a:gdLst/>
              <a:ahLst/>
              <a:cxnLst>
                <a:cxn ang="0">
                  <a:pos x="0" y="58"/>
                </a:cxn>
                <a:cxn ang="0">
                  <a:pos x="3" y="43"/>
                </a:cxn>
                <a:cxn ang="0">
                  <a:pos x="6" y="29"/>
                </a:cxn>
                <a:cxn ang="0">
                  <a:pos x="9" y="15"/>
                </a:cxn>
                <a:cxn ang="0">
                  <a:pos x="12" y="0"/>
                </a:cxn>
                <a:cxn ang="0">
                  <a:pos x="20" y="0"/>
                </a:cxn>
                <a:cxn ang="0">
                  <a:pos x="29" y="0"/>
                </a:cxn>
                <a:cxn ang="0">
                  <a:pos x="37" y="0"/>
                </a:cxn>
                <a:cxn ang="0">
                  <a:pos x="45" y="0"/>
                </a:cxn>
                <a:cxn ang="0">
                  <a:pos x="45" y="9"/>
                </a:cxn>
                <a:cxn ang="0">
                  <a:pos x="45" y="18"/>
                </a:cxn>
                <a:cxn ang="0">
                  <a:pos x="45" y="29"/>
                </a:cxn>
                <a:cxn ang="0">
                  <a:pos x="46" y="38"/>
                </a:cxn>
                <a:cxn ang="0">
                  <a:pos x="43" y="40"/>
                </a:cxn>
                <a:cxn ang="0">
                  <a:pos x="39" y="44"/>
                </a:cxn>
                <a:cxn ang="0">
                  <a:pos x="35" y="46"/>
                </a:cxn>
                <a:cxn ang="0">
                  <a:pos x="31" y="49"/>
                </a:cxn>
                <a:cxn ang="0">
                  <a:pos x="23" y="51"/>
                </a:cxn>
                <a:cxn ang="0">
                  <a:pos x="16" y="53"/>
                </a:cxn>
                <a:cxn ang="0">
                  <a:pos x="8" y="55"/>
                </a:cxn>
                <a:cxn ang="0">
                  <a:pos x="0" y="58"/>
                </a:cxn>
              </a:cxnLst>
              <a:rect l="0" t="0" r="r" b="b"/>
              <a:pathLst>
                <a:path w="46" h="58">
                  <a:moveTo>
                    <a:pt x="0" y="58"/>
                  </a:moveTo>
                  <a:lnTo>
                    <a:pt x="3" y="43"/>
                  </a:lnTo>
                  <a:lnTo>
                    <a:pt x="6" y="29"/>
                  </a:lnTo>
                  <a:lnTo>
                    <a:pt x="9" y="15"/>
                  </a:lnTo>
                  <a:lnTo>
                    <a:pt x="12" y="0"/>
                  </a:lnTo>
                  <a:lnTo>
                    <a:pt x="20" y="0"/>
                  </a:lnTo>
                  <a:lnTo>
                    <a:pt x="29" y="0"/>
                  </a:lnTo>
                  <a:lnTo>
                    <a:pt x="37" y="0"/>
                  </a:lnTo>
                  <a:lnTo>
                    <a:pt x="45" y="0"/>
                  </a:lnTo>
                  <a:lnTo>
                    <a:pt x="45" y="9"/>
                  </a:lnTo>
                  <a:lnTo>
                    <a:pt x="45" y="18"/>
                  </a:lnTo>
                  <a:lnTo>
                    <a:pt x="45" y="29"/>
                  </a:lnTo>
                  <a:lnTo>
                    <a:pt x="46" y="38"/>
                  </a:lnTo>
                  <a:lnTo>
                    <a:pt x="43" y="40"/>
                  </a:lnTo>
                  <a:lnTo>
                    <a:pt x="39" y="44"/>
                  </a:lnTo>
                  <a:lnTo>
                    <a:pt x="35" y="46"/>
                  </a:lnTo>
                  <a:lnTo>
                    <a:pt x="31" y="49"/>
                  </a:lnTo>
                  <a:lnTo>
                    <a:pt x="23" y="51"/>
                  </a:lnTo>
                  <a:lnTo>
                    <a:pt x="16" y="53"/>
                  </a:lnTo>
                  <a:lnTo>
                    <a:pt x="8" y="55"/>
                  </a:lnTo>
                  <a:lnTo>
                    <a:pt x="0" y="58"/>
                  </a:lnTo>
                  <a:close/>
                </a:path>
              </a:pathLst>
            </a:custGeom>
            <a:solidFill>
              <a:srgbClr val="00FFFF"/>
            </a:solidFill>
            <a:ln w="9525">
              <a:noFill/>
              <a:round/>
              <a:headEnd/>
              <a:tailEnd/>
            </a:ln>
          </p:spPr>
          <p:txBody>
            <a:bodyPr/>
            <a:lstStyle/>
            <a:p>
              <a:endParaRPr lang="el-GR"/>
            </a:p>
          </p:txBody>
        </p:sp>
        <p:sp>
          <p:nvSpPr>
            <p:cNvPr id="542946" name="Freeform 226"/>
            <p:cNvSpPr>
              <a:spLocks/>
            </p:cNvSpPr>
            <p:nvPr/>
          </p:nvSpPr>
          <p:spPr bwMode="auto">
            <a:xfrm flipH="1">
              <a:off x="1248" y="1938"/>
              <a:ext cx="21" cy="14"/>
            </a:xfrm>
            <a:custGeom>
              <a:avLst/>
              <a:gdLst/>
              <a:ahLst/>
              <a:cxnLst>
                <a:cxn ang="0">
                  <a:pos x="2" y="36"/>
                </a:cxn>
                <a:cxn ang="0">
                  <a:pos x="1" y="28"/>
                </a:cxn>
                <a:cxn ang="0">
                  <a:pos x="1" y="20"/>
                </a:cxn>
                <a:cxn ang="0">
                  <a:pos x="1" y="13"/>
                </a:cxn>
                <a:cxn ang="0">
                  <a:pos x="0" y="5"/>
                </a:cxn>
                <a:cxn ang="0">
                  <a:pos x="5" y="5"/>
                </a:cxn>
                <a:cxn ang="0">
                  <a:pos x="13" y="4"/>
                </a:cxn>
                <a:cxn ang="0">
                  <a:pos x="23" y="3"/>
                </a:cxn>
                <a:cxn ang="0">
                  <a:pos x="33" y="1"/>
                </a:cxn>
                <a:cxn ang="0">
                  <a:pos x="41" y="0"/>
                </a:cxn>
                <a:cxn ang="0">
                  <a:pos x="48" y="1"/>
                </a:cxn>
                <a:cxn ang="0">
                  <a:pos x="53" y="4"/>
                </a:cxn>
                <a:cxn ang="0">
                  <a:pos x="53" y="8"/>
                </a:cxn>
                <a:cxn ang="0">
                  <a:pos x="46" y="11"/>
                </a:cxn>
                <a:cxn ang="0">
                  <a:pos x="40" y="14"/>
                </a:cxn>
                <a:cxn ang="0">
                  <a:pos x="35" y="18"/>
                </a:cxn>
                <a:cxn ang="0">
                  <a:pos x="30" y="22"/>
                </a:cxn>
                <a:cxn ang="0">
                  <a:pos x="18" y="29"/>
                </a:cxn>
                <a:cxn ang="0">
                  <a:pos x="11" y="33"/>
                </a:cxn>
                <a:cxn ang="0">
                  <a:pos x="6" y="35"/>
                </a:cxn>
                <a:cxn ang="0">
                  <a:pos x="2" y="36"/>
                </a:cxn>
              </a:cxnLst>
              <a:rect l="0" t="0" r="r" b="b"/>
              <a:pathLst>
                <a:path w="53" h="36">
                  <a:moveTo>
                    <a:pt x="2" y="36"/>
                  </a:moveTo>
                  <a:lnTo>
                    <a:pt x="1" y="28"/>
                  </a:lnTo>
                  <a:lnTo>
                    <a:pt x="1" y="20"/>
                  </a:lnTo>
                  <a:lnTo>
                    <a:pt x="1" y="13"/>
                  </a:lnTo>
                  <a:lnTo>
                    <a:pt x="0" y="5"/>
                  </a:lnTo>
                  <a:lnTo>
                    <a:pt x="5" y="5"/>
                  </a:lnTo>
                  <a:lnTo>
                    <a:pt x="13" y="4"/>
                  </a:lnTo>
                  <a:lnTo>
                    <a:pt x="23" y="3"/>
                  </a:lnTo>
                  <a:lnTo>
                    <a:pt x="33" y="1"/>
                  </a:lnTo>
                  <a:lnTo>
                    <a:pt x="41" y="0"/>
                  </a:lnTo>
                  <a:lnTo>
                    <a:pt x="48" y="1"/>
                  </a:lnTo>
                  <a:lnTo>
                    <a:pt x="53" y="4"/>
                  </a:lnTo>
                  <a:lnTo>
                    <a:pt x="53" y="8"/>
                  </a:lnTo>
                  <a:lnTo>
                    <a:pt x="46" y="11"/>
                  </a:lnTo>
                  <a:lnTo>
                    <a:pt x="40" y="14"/>
                  </a:lnTo>
                  <a:lnTo>
                    <a:pt x="35" y="18"/>
                  </a:lnTo>
                  <a:lnTo>
                    <a:pt x="30" y="22"/>
                  </a:lnTo>
                  <a:lnTo>
                    <a:pt x="18" y="29"/>
                  </a:lnTo>
                  <a:lnTo>
                    <a:pt x="11" y="33"/>
                  </a:lnTo>
                  <a:lnTo>
                    <a:pt x="6" y="35"/>
                  </a:lnTo>
                  <a:lnTo>
                    <a:pt x="2" y="36"/>
                  </a:lnTo>
                  <a:close/>
                </a:path>
              </a:pathLst>
            </a:custGeom>
            <a:solidFill>
              <a:srgbClr val="00FFFF"/>
            </a:solidFill>
            <a:ln w="9525">
              <a:noFill/>
              <a:round/>
              <a:headEnd/>
              <a:tailEnd/>
            </a:ln>
          </p:spPr>
          <p:txBody>
            <a:bodyPr/>
            <a:lstStyle/>
            <a:p>
              <a:endParaRPr lang="el-GR"/>
            </a:p>
          </p:txBody>
        </p:sp>
        <p:sp>
          <p:nvSpPr>
            <p:cNvPr id="542947" name="Freeform 227"/>
            <p:cNvSpPr>
              <a:spLocks/>
            </p:cNvSpPr>
            <p:nvPr/>
          </p:nvSpPr>
          <p:spPr bwMode="auto">
            <a:xfrm flipH="1">
              <a:off x="1330" y="1938"/>
              <a:ext cx="15" cy="11"/>
            </a:xfrm>
            <a:custGeom>
              <a:avLst/>
              <a:gdLst/>
              <a:ahLst/>
              <a:cxnLst>
                <a:cxn ang="0">
                  <a:pos x="0" y="17"/>
                </a:cxn>
                <a:cxn ang="0">
                  <a:pos x="0" y="13"/>
                </a:cxn>
                <a:cxn ang="0">
                  <a:pos x="0" y="8"/>
                </a:cxn>
                <a:cxn ang="0">
                  <a:pos x="1" y="5"/>
                </a:cxn>
                <a:cxn ang="0">
                  <a:pos x="3" y="0"/>
                </a:cxn>
                <a:cxn ang="0">
                  <a:pos x="12" y="0"/>
                </a:cxn>
                <a:cxn ang="0">
                  <a:pos x="18" y="1"/>
                </a:cxn>
                <a:cxn ang="0">
                  <a:pos x="23" y="1"/>
                </a:cxn>
                <a:cxn ang="0">
                  <a:pos x="27" y="1"/>
                </a:cxn>
                <a:cxn ang="0">
                  <a:pos x="30" y="1"/>
                </a:cxn>
                <a:cxn ang="0">
                  <a:pos x="33" y="2"/>
                </a:cxn>
                <a:cxn ang="0">
                  <a:pos x="35" y="2"/>
                </a:cxn>
                <a:cxn ang="0">
                  <a:pos x="38" y="4"/>
                </a:cxn>
                <a:cxn ang="0">
                  <a:pos x="38" y="14"/>
                </a:cxn>
                <a:cxn ang="0">
                  <a:pos x="38" y="21"/>
                </a:cxn>
                <a:cxn ang="0">
                  <a:pos x="37" y="24"/>
                </a:cxn>
                <a:cxn ang="0">
                  <a:pos x="36" y="28"/>
                </a:cxn>
                <a:cxn ang="0">
                  <a:pos x="29" y="29"/>
                </a:cxn>
                <a:cxn ang="0">
                  <a:pos x="23" y="30"/>
                </a:cxn>
                <a:cxn ang="0">
                  <a:pos x="19" y="31"/>
                </a:cxn>
                <a:cxn ang="0">
                  <a:pos x="14" y="31"/>
                </a:cxn>
                <a:cxn ang="0">
                  <a:pos x="11" y="30"/>
                </a:cxn>
                <a:cxn ang="0">
                  <a:pos x="7" y="28"/>
                </a:cxn>
                <a:cxn ang="0">
                  <a:pos x="4" y="23"/>
                </a:cxn>
                <a:cxn ang="0">
                  <a:pos x="0" y="17"/>
                </a:cxn>
              </a:cxnLst>
              <a:rect l="0" t="0" r="r" b="b"/>
              <a:pathLst>
                <a:path w="38" h="31">
                  <a:moveTo>
                    <a:pt x="0" y="17"/>
                  </a:moveTo>
                  <a:lnTo>
                    <a:pt x="0" y="13"/>
                  </a:lnTo>
                  <a:lnTo>
                    <a:pt x="0" y="8"/>
                  </a:lnTo>
                  <a:lnTo>
                    <a:pt x="1" y="5"/>
                  </a:lnTo>
                  <a:lnTo>
                    <a:pt x="3" y="0"/>
                  </a:lnTo>
                  <a:lnTo>
                    <a:pt x="12" y="0"/>
                  </a:lnTo>
                  <a:lnTo>
                    <a:pt x="18" y="1"/>
                  </a:lnTo>
                  <a:lnTo>
                    <a:pt x="23" y="1"/>
                  </a:lnTo>
                  <a:lnTo>
                    <a:pt x="27" y="1"/>
                  </a:lnTo>
                  <a:lnTo>
                    <a:pt x="30" y="1"/>
                  </a:lnTo>
                  <a:lnTo>
                    <a:pt x="33" y="2"/>
                  </a:lnTo>
                  <a:lnTo>
                    <a:pt x="35" y="2"/>
                  </a:lnTo>
                  <a:lnTo>
                    <a:pt x="38" y="4"/>
                  </a:lnTo>
                  <a:lnTo>
                    <a:pt x="38" y="14"/>
                  </a:lnTo>
                  <a:lnTo>
                    <a:pt x="38" y="21"/>
                  </a:lnTo>
                  <a:lnTo>
                    <a:pt x="37" y="24"/>
                  </a:lnTo>
                  <a:lnTo>
                    <a:pt x="36" y="28"/>
                  </a:lnTo>
                  <a:lnTo>
                    <a:pt x="29" y="29"/>
                  </a:lnTo>
                  <a:lnTo>
                    <a:pt x="23" y="30"/>
                  </a:lnTo>
                  <a:lnTo>
                    <a:pt x="19" y="31"/>
                  </a:lnTo>
                  <a:lnTo>
                    <a:pt x="14" y="31"/>
                  </a:lnTo>
                  <a:lnTo>
                    <a:pt x="11" y="30"/>
                  </a:lnTo>
                  <a:lnTo>
                    <a:pt x="7" y="28"/>
                  </a:lnTo>
                  <a:lnTo>
                    <a:pt x="4" y="23"/>
                  </a:lnTo>
                  <a:lnTo>
                    <a:pt x="0" y="17"/>
                  </a:lnTo>
                  <a:close/>
                </a:path>
              </a:pathLst>
            </a:custGeom>
            <a:solidFill>
              <a:srgbClr val="00FFFF"/>
            </a:solidFill>
            <a:ln w="9525">
              <a:noFill/>
              <a:round/>
              <a:headEnd/>
              <a:tailEnd/>
            </a:ln>
          </p:spPr>
          <p:txBody>
            <a:bodyPr/>
            <a:lstStyle/>
            <a:p>
              <a:endParaRPr lang="el-GR"/>
            </a:p>
          </p:txBody>
        </p:sp>
        <p:sp>
          <p:nvSpPr>
            <p:cNvPr id="542948" name="Freeform 228"/>
            <p:cNvSpPr>
              <a:spLocks/>
            </p:cNvSpPr>
            <p:nvPr/>
          </p:nvSpPr>
          <p:spPr bwMode="auto">
            <a:xfrm flipH="1">
              <a:off x="1315" y="1941"/>
              <a:ext cx="7" cy="6"/>
            </a:xfrm>
            <a:custGeom>
              <a:avLst/>
              <a:gdLst/>
              <a:ahLst/>
              <a:cxnLst>
                <a:cxn ang="0">
                  <a:pos x="0" y="17"/>
                </a:cxn>
                <a:cxn ang="0">
                  <a:pos x="0" y="12"/>
                </a:cxn>
                <a:cxn ang="0">
                  <a:pos x="1" y="8"/>
                </a:cxn>
                <a:cxn ang="0">
                  <a:pos x="1" y="5"/>
                </a:cxn>
                <a:cxn ang="0">
                  <a:pos x="1" y="2"/>
                </a:cxn>
                <a:cxn ang="0">
                  <a:pos x="6" y="2"/>
                </a:cxn>
                <a:cxn ang="0">
                  <a:pos x="8" y="0"/>
                </a:cxn>
                <a:cxn ang="0">
                  <a:pos x="11" y="2"/>
                </a:cxn>
                <a:cxn ang="0">
                  <a:pos x="15" y="4"/>
                </a:cxn>
                <a:cxn ang="0">
                  <a:pos x="12" y="6"/>
                </a:cxn>
                <a:cxn ang="0">
                  <a:pos x="10" y="8"/>
                </a:cxn>
                <a:cxn ang="0">
                  <a:pos x="7" y="12"/>
                </a:cxn>
                <a:cxn ang="0">
                  <a:pos x="4" y="14"/>
                </a:cxn>
                <a:cxn ang="0">
                  <a:pos x="3" y="14"/>
                </a:cxn>
                <a:cxn ang="0">
                  <a:pos x="2" y="14"/>
                </a:cxn>
                <a:cxn ang="0">
                  <a:pos x="1" y="15"/>
                </a:cxn>
                <a:cxn ang="0">
                  <a:pos x="0" y="17"/>
                </a:cxn>
              </a:cxnLst>
              <a:rect l="0" t="0" r="r" b="b"/>
              <a:pathLst>
                <a:path w="15" h="17">
                  <a:moveTo>
                    <a:pt x="0" y="17"/>
                  </a:moveTo>
                  <a:lnTo>
                    <a:pt x="0" y="12"/>
                  </a:lnTo>
                  <a:lnTo>
                    <a:pt x="1" y="8"/>
                  </a:lnTo>
                  <a:lnTo>
                    <a:pt x="1" y="5"/>
                  </a:lnTo>
                  <a:lnTo>
                    <a:pt x="1" y="2"/>
                  </a:lnTo>
                  <a:lnTo>
                    <a:pt x="6" y="2"/>
                  </a:lnTo>
                  <a:lnTo>
                    <a:pt x="8" y="0"/>
                  </a:lnTo>
                  <a:lnTo>
                    <a:pt x="11" y="2"/>
                  </a:lnTo>
                  <a:lnTo>
                    <a:pt x="15" y="4"/>
                  </a:lnTo>
                  <a:lnTo>
                    <a:pt x="12" y="6"/>
                  </a:lnTo>
                  <a:lnTo>
                    <a:pt x="10" y="8"/>
                  </a:lnTo>
                  <a:lnTo>
                    <a:pt x="7" y="12"/>
                  </a:lnTo>
                  <a:lnTo>
                    <a:pt x="4" y="14"/>
                  </a:lnTo>
                  <a:lnTo>
                    <a:pt x="3" y="14"/>
                  </a:lnTo>
                  <a:lnTo>
                    <a:pt x="2" y="14"/>
                  </a:lnTo>
                  <a:lnTo>
                    <a:pt x="1" y="15"/>
                  </a:lnTo>
                  <a:lnTo>
                    <a:pt x="0" y="17"/>
                  </a:lnTo>
                  <a:close/>
                </a:path>
              </a:pathLst>
            </a:custGeom>
            <a:solidFill>
              <a:srgbClr val="00FFFF"/>
            </a:solidFill>
            <a:ln w="9525">
              <a:noFill/>
              <a:round/>
              <a:headEnd/>
              <a:tailEnd/>
            </a:ln>
          </p:spPr>
          <p:txBody>
            <a:bodyPr/>
            <a:lstStyle/>
            <a:p>
              <a:endParaRPr lang="el-GR"/>
            </a:p>
          </p:txBody>
        </p:sp>
        <p:sp>
          <p:nvSpPr>
            <p:cNvPr id="542949" name="Freeform 229"/>
            <p:cNvSpPr>
              <a:spLocks/>
            </p:cNvSpPr>
            <p:nvPr/>
          </p:nvSpPr>
          <p:spPr bwMode="auto">
            <a:xfrm flipH="1">
              <a:off x="1296" y="1905"/>
              <a:ext cx="24" cy="29"/>
            </a:xfrm>
            <a:custGeom>
              <a:avLst/>
              <a:gdLst/>
              <a:ahLst/>
              <a:cxnLst>
                <a:cxn ang="0">
                  <a:pos x="23" y="80"/>
                </a:cxn>
                <a:cxn ang="0">
                  <a:pos x="13" y="79"/>
                </a:cxn>
                <a:cxn ang="0">
                  <a:pos x="8" y="74"/>
                </a:cxn>
                <a:cxn ang="0">
                  <a:pos x="7" y="66"/>
                </a:cxn>
                <a:cxn ang="0">
                  <a:pos x="0" y="56"/>
                </a:cxn>
                <a:cxn ang="0">
                  <a:pos x="2" y="43"/>
                </a:cxn>
                <a:cxn ang="0">
                  <a:pos x="2" y="28"/>
                </a:cxn>
                <a:cxn ang="0">
                  <a:pos x="4" y="13"/>
                </a:cxn>
                <a:cxn ang="0">
                  <a:pos x="7" y="1"/>
                </a:cxn>
                <a:cxn ang="0">
                  <a:pos x="11" y="0"/>
                </a:cxn>
                <a:cxn ang="0">
                  <a:pos x="14" y="0"/>
                </a:cxn>
                <a:cxn ang="0">
                  <a:pos x="21" y="0"/>
                </a:cxn>
                <a:cxn ang="0">
                  <a:pos x="33" y="1"/>
                </a:cxn>
                <a:cxn ang="0">
                  <a:pos x="37" y="15"/>
                </a:cxn>
                <a:cxn ang="0">
                  <a:pos x="47" y="39"/>
                </a:cxn>
                <a:cxn ang="0">
                  <a:pos x="55" y="65"/>
                </a:cxn>
                <a:cxn ang="0">
                  <a:pos x="58" y="79"/>
                </a:cxn>
                <a:cxn ang="0">
                  <a:pos x="53" y="79"/>
                </a:cxn>
                <a:cxn ang="0">
                  <a:pos x="50" y="79"/>
                </a:cxn>
                <a:cxn ang="0">
                  <a:pos x="45" y="79"/>
                </a:cxn>
                <a:cxn ang="0">
                  <a:pos x="41" y="79"/>
                </a:cxn>
                <a:cxn ang="0">
                  <a:pos x="36" y="80"/>
                </a:cxn>
                <a:cxn ang="0">
                  <a:pos x="33" y="80"/>
                </a:cxn>
                <a:cxn ang="0">
                  <a:pos x="28" y="80"/>
                </a:cxn>
                <a:cxn ang="0">
                  <a:pos x="23" y="80"/>
                </a:cxn>
              </a:cxnLst>
              <a:rect l="0" t="0" r="r" b="b"/>
              <a:pathLst>
                <a:path w="58" h="80">
                  <a:moveTo>
                    <a:pt x="23" y="80"/>
                  </a:moveTo>
                  <a:lnTo>
                    <a:pt x="13" y="79"/>
                  </a:lnTo>
                  <a:lnTo>
                    <a:pt x="8" y="74"/>
                  </a:lnTo>
                  <a:lnTo>
                    <a:pt x="7" y="66"/>
                  </a:lnTo>
                  <a:lnTo>
                    <a:pt x="0" y="56"/>
                  </a:lnTo>
                  <a:lnTo>
                    <a:pt x="2" y="43"/>
                  </a:lnTo>
                  <a:lnTo>
                    <a:pt x="2" y="28"/>
                  </a:lnTo>
                  <a:lnTo>
                    <a:pt x="4" y="13"/>
                  </a:lnTo>
                  <a:lnTo>
                    <a:pt x="7" y="1"/>
                  </a:lnTo>
                  <a:lnTo>
                    <a:pt x="11" y="0"/>
                  </a:lnTo>
                  <a:lnTo>
                    <a:pt x="14" y="0"/>
                  </a:lnTo>
                  <a:lnTo>
                    <a:pt x="21" y="0"/>
                  </a:lnTo>
                  <a:lnTo>
                    <a:pt x="33" y="1"/>
                  </a:lnTo>
                  <a:lnTo>
                    <a:pt x="37" y="15"/>
                  </a:lnTo>
                  <a:lnTo>
                    <a:pt x="47" y="39"/>
                  </a:lnTo>
                  <a:lnTo>
                    <a:pt x="55" y="65"/>
                  </a:lnTo>
                  <a:lnTo>
                    <a:pt x="58" y="79"/>
                  </a:lnTo>
                  <a:lnTo>
                    <a:pt x="53" y="79"/>
                  </a:lnTo>
                  <a:lnTo>
                    <a:pt x="50" y="79"/>
                  </a:lnTo>
                  <a:lnTo>
                    <a:pt x="45" y="79"/>
                  </a:lnTo>
                  <a:lnTo>
                    <a:pt x="41" y="79"/>
                  </a:lnTo>
                  <a:lnTo>
                    <a:pt x="36" y="80"/>
                  </a:lnTo>
                  <a:lnTo>
                    <a:pt x="33" y="80"/>
                  </a:lnTo>
                  <a:lnTo>
                    <a:pt x="28" y="80"/>
                  </a:lnTo>
                  <a:lnTo>
                    <a:pt x="23" y="80"/>
                  </a:lnTo>
                  <a:close/>
                </a:path>
              </a:pathLst>
            </a:custGeom>
            <a:solidFill>
              <a:srgbClr val="006633"/>
            </a:solidFill>
            <a:ln w="9525">
              <a:noFill/>
              <a:round/>
              <a:headEnd/>
              <a:tailEnd/>
            </a:ln>
          </p:spPr>
          <p:txBody>
            <a:bodyPr/>
            <a:lstStyle/>
            <a:p>
              <a:endParaRPr lang="el-GR"/>
            </a:p>
          </p:txBody>
        </p:sp>
        <p:sp>
          <p:nvSpPr>
            <p:cNvPr id="542950" name="Freeform 230"/>
            <p:cNvSpPr>
              <a:spLocks/>
            </p:cNvSpPr>
            <p:nvPr/>
          </p:nvSpPr>
          <p:spPr bwMode="auto">
            <a:xfrm flipH="1">
              <a:off x="1270" y="1886"/>
              <a:ext cx="47" cy="48"/>
            </a:xfrm>
            <a:custGeom>
              <a:avLst/>
              <a:gdLst/>
              <a:ahLst/>
              <a:cxnLst>
                <a:cxn ang="0">
                  <a:pos x="73" y="131"/>
                </a:cxn>
                <a:cxn ang="0">
                  <a:pos x="71" y="113"/>
                </a:cxn>
                <a:cxn ang="0">
                  <a:pos x="65" y="98"/>
                </a:cxn>
                <a:cxn ang="0">
                  <a:pos x="58" y="85"/>
                </a:cxn>
                <a:cxn ang="0">
                  <a:pos x="51" y="70"/>
                </a:cxn>
                <a:cxn ang="0">
                  <a:pos x="49" y="59"/>
                </a:cxn>
                <a:cxn ang="0">
                  <a:pos x="45" y="52"/>
                </a:cxn>
                <a:cxn ang="0">
                  <a:pos x="40" y="47"/>
                </a:cxn>
                <a:cxn ang="0">
                  <a:pos x="34" y="43"/>
                </a:cxn>
                <a:cxn ang="0">
                  <a:pos x="27" y="41"/>
                </a:cxn>
                <a:cxn ang="0">
                  <a:pos x="19" y="40"/>
                </a:cxn>
                <a:cxn ang="0">
                  <a:pos x="10" y="40"/>
                </a:cxn>
                <a:cxn ang="0">
                  <a:pos x="0" y="40"/>
                </a:cxn>
                <a:cxn ang="0">
                  <a:pos x="1" y="30"/>
                </a:cxn>
                <a:cxn ang="0">
                  <a:pos x="4" y="20"/>
                </a:cxn>
                <a:cxn ang="0">
                  <a:pos x="5" y="11"/>
                </a:cxn>
                <a:cxn ang="0">
                  <a:pos x="6" y="0"/>
                </a:cxn>
                <a:cxn ang="0">
                  <a:pos x="20" y="5"/>
                </a:cxn>
                <a:cxn ang="0">
                  <a:pos x="34" y="10"/>
                </a:cxn>
                <a:cxn ang="0">
                  <a:pos x="48" y="14"/>
                </a:cxn>
                <a:cxn ang="0">
                  <a:pos x="61" y="19"/>
                </a:cxn>
                <a:cxn ang="0">
                  <a:pos x="74" y="25"/>
                </a:cxn>
                <a:cxn ang="0">
                  <a:pos x="88" y="29"/>
                </a:cxn>
                <a:cxn ang="0">
                  <a:pos x="101" y="35"/>
                </a:cxn>
                <a:cxn ang="0">
                  <a:pos x="114" y="41"/>
                </a:cxn>
                <a:cxn ang="0">
                  <a:pos x="113" y="55"/>
                </a:cxn>
                <a:cxn ang="0">
                  <a:pos x="111" y="74"/>
                </a:cxn>
                <a:cxn ang="0">
                  <a:pos x="108" y="100"/>
                </a:cxn>
                <a:cxn ang="0">
                  <a:pos x="104" y="131"/>
                </a:cxn>
                <a:cxn ang="0">
                  <a:pos x="97" y="131"/>
                </a:cxn>
                <a:cxn ang="0">
                  <a:pos x="89" y="132"/>
                </a:cxn>
                <a:cxn ang="0">
                  <a:pos x="80" y="132"/>
                </a:cxn>
                <a:cxn ang="0">
                  <a:pos x="73" y="131"/>
                </a:cxn>
              </a:cxnLst>
              <a:rect l="0" t="0" r="r" b="b"/>
              <a:pathLst>
                <a:path w="114" h="132">
                  <a:moveTo>
                    <a:pt x="73" y="131"/>
                  </a:moveTo>
                  <a:lnTo>
                    <a:pt x="71" y="113"/>
                  </a:lnTo>
                  <a:lnTo>
                    <a:pt x="65" y="98"/>
                  </a:lnTo>
                  <a:lnTo>
                    <a:pt x="58" y="85"/>
                  </a:lnTo>
                  <a:lnTo>
                    <a:pt x="51" y="70"/>
                  </a:lnTo>
                  <a:lnTo>
                    <a:pt x="49" y="59"/>
                  </a:lnTo>
                  <a:lnTo>
                    <a:pt x="45" y="52"/>
                  </a:lnTo>
                  <a:lnTo>
                    <a:pt x="40" y="47"/>
                  </a:lnTo>
                  <a:lnTo>
                    <a:pt x="34" y="43"/>
                  </a:lnTo>
                  <a:lnTo>
                    <a:pt x="27" y="41"/>
                  </a:lnTo>
                  <a:lnTo>
                    <a:pt x="19" y="40"/>
                  </a:lnTo>
                  <a:lnTo>
                    <a:pt x="10" y="40"/>
                  </a:lnTo>
                  <a:lnTo>
                    <a:pt x="0" y="40"/>
                  </a:lnTo>
                  <a:lnTo>
                    <a:pt x="1" y="30"/>
                  </a:lnTo>
                  <a:lnTo>
                    <a:pt x="4" y="20"/>
                  </a:lnTo>
                  <a:lnTo>
                    <a:pt x="5" y="11"/>
                  </a:lnTo>
                  <a:lnTo>
                    <a:pt x="6" y="0"/>
                  </a:lnTo>
                  <a:lnTo>
                    <a:pt x="20" y="5"/>
                  </a:lnTo>
                  <a:lnTo>
                    <a:pt x="34" y="10"/>
                  </a:lnTo>
                  <a:lnTo>
                    <a:pt x="48" y="14"/>
                  </a:lnTo>
                  <a:lnTo>
                    <a:pt x="61" y="19"/>
                  </a:lnTo>
                  <a:lnTo>
                    <a:pt x="74" y="25"/>
                  </a:lnTo>
                  <a:lnTo>
                    <a:pt x="88" y="29"/>
                  </a:lnTo>
                  <a:lnTo>
                    <a:pt x="101" y="35"/>
                  </a:lnTo>
                  <a:lnTo>
                    <a:pt x="114" y="41"/>
                  </a:lnTo>
                  <a:lnTo>
                    <a:pt x="113" y="55"/>
                  </a:lnTo>
                  <a:lnTo>
                    <a:pt x="111" y="74"/>
                  </a:lnTo>
                  <a:lnTo>
                    <a:pt x="108" y="100"/>
                  </a:lnTo>
                  <a:lnTo>
                    <a:pt x="104" y="131"/>
                  </a:lnTo>
                  <a:lnTo>
                    <a:pt x="97" y="131"/>
                  </a:lnTo>
                  <a:lnTo>
                    <a:pt x="89" y="132"/>
                  </a:lnTo>
                  <a:lnTo>
                    <a:pt x="80" y="132"/>
                  </a:lnTo>
                  <a:lnTo>
                    <a:pt x="73" y="131"/>
                  </a:lnTo>
                  <a:close/>
                </a:path>
              </a:pathLst>
            </a:custGeom>
            <a:solidFill>
              <a:srgbClr val="00FFFF"/>
            </a:solidFill>
            <a:ln w="9525">
              <a:noFill/>
              <a:round/>
              <a:headEnd/>
              <a:tailEnd/>
            </a:ln>
          </p:spPr>
          <p:txBody>
            <a:bodyPr/>
            <a:lstStyle/>
            <a:p>
              <a:endParaRPr lang="el-GR"/>
            </a:p>
          </p:txBody>
        </p:sp>
        <p:sp>
          <p:nvSpPr>
            <p:cNvPr id="542951" name="Freeform 231"/>
            <p:cNvSpPr>
              <a:spLocks/>
            </p:cNvSpPr>
            <p:nvPr/>
          </p:nvSpPr>
          <p:spPr bwMode="auto">
            <a:xfrm flipH="1">
              <a:off x="1239" y="1903"/>
              <a:ext cx="30" cy="31"/>
            </a:xfrm>
            <a:custGeom>
              <a:avLst/>
              <a:gdLst/>
              <a:ahLst/>
              <a:cxnLst>
                <a:cxn ang="0">
                  <a:pos x="0" y="83"/>
                </a:cxn>
                <a:cxn ang="0">
                  <a:pos x="2" y="62"/>
                </a:cxn>
                <a:cxn ang="0">
                  <a:pos x="3" y="41"/>
                </a:cxn>
                <a:cxn ang="0">
                  <a:pos x="6" y="21"/>
                </a:cxn>
                <a:cxn ang="0">
                  <a:pos x="10" y="0"/>
                </a:cxn>
                <a:cxn ang="0">
                  <a:pos x="13" y="1"/>
                </a:cxn>
                <a:cxn ang="0">
                  <a:pos x="18" y="3"/>
                </a:cxn>
                <a:cxn ang="0">
                  <a:pos x="24" y="6"/>
                </a:cxn>
                <a:cxn ang="0">
                  <a:pos x="30" y="8"/>
                </a:cxn>
                <a:cxn ang="0">
                  <a:pos x="36" y="11"/>
                </a:cxn>
                <a:cxn ang="0">
                  <a:pos x="45" y="15"/>
                </a:cxn>
                <a:cxn ang="0">
                  <a:pos x="53" y="18"/>
                </a:cxn>
                <a:cxn ang="0">
                  <a:pos x="62" y="22"/>
                </a:cxn>
                <a:cxn ang="0">
                  <a:pos x="65" y="30"/>
                </a:cxn>
                <a:cxn ang="0">
                  <a:pos x="70" y="40"/>
                </a:cxn>
                <a:cxn ang="0">
                  <a:pos x="71" y="51"/>
                </a:cxn>
                <a:cxn ang="0">
                  <a:pos x="66" y="56"/>
                </a:cxn>
                <a:cxn ang="0">
                  <a:pos x="65" y="62"/>
                </a:cxn>
                <a:cxn ang="0">
                  <a:pos x="64" y="67"/>
                </a:cxn>
                <a:cxn ang="0">
                  <a:pos x="63" y="72"/>
                </a:cxn>
                <a:cxn ang="0">
                  <a:pos x="62" y="78"/>
                </a:cxn>
                <a:cxn ang="0">
                  <a:pos x="57" y="79"/>
                </a:cxn>
                <a:cxn ang="0">
                  <a:pos x="53" y="79"/>
                </a:cxn>
                <a:cxn ang="0">
                  <a:pos x="48" y="80"/>
                </a:cxn>
                <a:cxn ang="0">
                  <a:pos x="43" y="80"/>
                </a:cxn>
                <a:cxn ang="0">
                  <a:pos x="36" y="80"/>
                </a:cxn>
                <a:cxn ang="0">
                  <a:pos x="27" y="82"/>
                </a:cxn>
                <a:cxn ang="0">
                  <a:pos x="16" y="82"/>
                </a:cxn>
                <a:cxn ang="0">
                  <a:pos x="0" y="83"/>
                </a:cxn>
              </a:cxnLst>
              <a:rect l="0" t="0" r="r" b="b"/>
              <a:pathLst>
                <a:path w="71" h="83">
                  <a:moveTo>
                    <a:pt x="0" y="83"/>
                  </a:moveTo>
                  <a:lnTo>
                    <a:pt x="2" y="62"/>
                  </a:lnTo>
                  <a:lnTo>
                    <a:pt x="3" y="41"/>
                  </a:lnTo>
                  <a:lnTo>
                    <a:pt x="6" y="21"/>
                  </a:lnTo>
                  <a:lnTo>
                    <a:pt x="10" y="0"/>
                  </a:lnTo>
                  <a:lnTo>
                    <a:pt x="13" y="1"/>
                  </a:lnTo>
                  <a:lnTo>
                    <a:pt x="18" y="3"/>
                  </a:lnTo>
                  <a:lnTo>
                    <a:pt x="24" y="6"/>
                  </a:lnTo>
                  <a:lnTo>
                    <a:pt x="30" y="8"/>
                  </a:lnTo>
                  <a:lnTo>
                    <a:pt x="36" y="11"/>
                  </a:lnTo>
                  <a:lnTo>
                    <a:pt x="45" y="15"/>
                  </a:lnTo>
                  <a:lnTo>
                    <a:pt x="53" y="18"/>
                  </a:lnTo>
                  <a:lnTo>
                    <a:pt x="62" y="22"/>
                  </a:lnTo>
                  <a:lnTo>
                    <a:pt x="65" y="30"/>
                  </a:lnTo>
                  <a:lnTo>
                    <a:pt x="70" y="40"/>
                  </a:lnTo>
                  <a:lnTo>
                    <a:pt x="71" y="51"/>
                  </a:lnTo>
                  <a:lnTo>
                    <a:pt x="66" y="56"/>
                  </a:lnTo>
                  <a:lnTo>
                    <a:pt x="65" y="62"/>
                  </a:lnTo>
                  <a:lnTo>
                    <a:pt x="64" y="67"/>
                  </a:lnTo>
                  <a:lnTo>
                    <a:pt x="63" y="72"/>
                  </a:lnTo>
                  <a:lnTo>
                    <a:pt x="62" y="78"/>
                  </a:lnTo>
                  <a:lnTo>
                    <a:pt x="57" y="79"/>
                  </a:lnTo>
                  <a:lnTo>
                    <a:pt x="53" y="79"/>
                  </a:lnTo>
                  <a:lnTo>
                    <a:pt x="48" y="80"/>
                  </a:lnTo>
                  <a:lnTo>
                    <a:pt x="43" y="80"/>
                  </a:lnTo>
                  <a:lnTo>
                    <a:pt x="36" y="80"/>
                  </a:lnTo>
                  <a:lnTo>
                    <a:pt x="27" y="82"/>
                  </a:lnTo>
                  <a:lnTo>
                    <a:pt x="16" y="82"/>
                  </a:lnTo>
                  <a:lnTo>
                    <a:pt x="0" y="83"/>
                  </a:lnTo>
                  <a:close/>
                </a:path>
              </a:pathLst>
            </a:custGeom>
            <a:solidFill>
              <a:srgbClr val="00FFFF"/>
            </a:solidFill>
            <a:ln w="9525">
              <a:noFill/>
              <a:round/>
              <a:headEnd/>
              <a:tailEnd/>
            </a:ln>
          </p:spPr>
          <p:txBody>
            <a:bodyPr/>
            <a:lstStyle/>
            <a:p>
              <a:endParaRPr lang="el-GR"/>
            </a:p>
          </p:txBody>
        </p:sp>
        <p:sp>
          <p:nvSpPr>
            <p:cNvPr id="542952" name="Freeform 232"/>
            <p:cNvSpPr>
              <a:spLocks/>
            </p:cNvSpPr>
            <p:nvPr/>
          </p:nvSpPr>
          <p:spPr bwMode="auto">
            <a:xfrm flipH="1">
              <a:off x="1328" y="1916"/>
              <a:ext cx="17" cy="16"/>
            </a:xfrm>
            <a:custGeom>
              <a:avLst/>
              <a:gdLst/>
              <a:ahLst/>
              <a:cxnLst>
                <a:cxn ang="0">
                  <a:pos x="3" y="45"/>
                </a:cxn>
                <a:cxn ang="0">
                  <a:pos x="3" y="39"/>
                </a:cxn>
                <a:cxn ang="0">
                  <a:pos x="1" y="32"/>
                </a:cxn>
                <a:cxn ang="0">
                  <a:pos x="0" y="27"/>
                </a:cxn>
                <a:cxn ang="0">
                  <a:pos x="0" y="21"/>
                </a:cxn>
                <a:cxn ang="0">
                  <a:pos x="4" y="9"/>
                </a:cxn>
                <a:cxn ang="0">
                  <a:pos x="7" y="2"/>
                </a:cxn>
                <a:cxn ang="0">
                  <a:pos x="11" y="0"/>
                </a:cxn>
                <a:cxn ang="0">
                  <a:pos x="15" y="0"/>
                </a:cxn>
                <a:cxn ang="0">
                  <a:pos x="20" y="4"/>
                </a:cxn>
                <a:cxn ang="0">
                  <a:pos x="26" y="10"/>
                </a:cxn>
                <a:cxn ang="0">
                  <a:pos x="34" y="17"/>
                </a:cxn>
                <a:cxn ang="0">
                  <a:pos x="43" y="27"/>
                </a:cxn>
                <a:cxn ang="0">
                  <a:pos x="43" y="31"/>
                </a:cxn>
                <a:cxn ang="0">
                  <a:pos x="43" y="37"/>
                </a:cxn>
                <a:cxn ang="0">
                  <a:pos x="42" y="42"/>
                </a:cxn>
                <a:cxn ang="0">
                  <a:pos x="42" y="47"/>
                </a:cxn>
                <a:cxn ang="0">
                  <a:pos x="36" y="47"/>
                </a:cxn>
                <a:cxn ang="0">
                  <a:pos x="31" y="47"/>
                </a:cxn>
                <a:cxn ang="0">
                  <a:pos x="27" y="47"/>
                </a:cxn>
                <a:cxn ang="0">
                  <a:pos x="22" y="47"/>
                </a:cxn>
                <a:cxn ang="0">
                  <a:pos x="18" y="47"/>
                </a:cxn>
                <a:cxn ang="0">
                  <a:pos x="13" y="46"/>
                </a:cxn>
                <a:cxn ang="0">
                  <a:pos x="7" y="46"/>
                </a:cxn>
                <a:cxn ang="0">
                  <a:pos x="3" y="45"/>
                </a:cxn>
              </a:cxnLst>
              <a:rect l="0" t="0" r="r" b="b"/>
              <a:pathLst>
                <a:path w="43" h="47">
                  <a:moveTo>
                    <a:pt x="3" y="45"/>
                  </a:moveTo>
                  <a:lnTo>
                    <a:pt x="3" y="39"/>
                  </a:lnTo>
                  <a:lnTo>
                    <a:pt x="1" y="32"/>
                  </a:lnTo>
                  <a:lnTo>
                    <a:pt x="0" y="27"/>
                  </a:lnTo>
                  <a:lnTo>
                    <a:pt x="0" y="21"/>
                  </a:lnTo>
                  <a:lnTo>
                    <a:pt x="4" y="9"/>
                  </a:lnTo>
                  <a:lnTo>
                    <a:pt x="7" y="2"/>
                  </a:lnTo>
                  <a:lnTo>
                    <a:pt x="11" y="0"/>
                  </a:lnTo>
                  <a:lnTo>
                    <a:pt x="15" y="0"/>
                  </a:lnTo>
                  <a:lnTo>
                    <a:pt x="20" y="4"/>
                  </a:lnTo>
                  <a:lnTo>
                    <a:pt x="26" y="10"/>
                  </a:lnTo>
                  <a:lnTo>
                    <a:pt x="34" y="17"/>
                  </a:lnTo>
                  <a:lnTo>
                    <a:pt x="43" y="27"/>
                  </a:lnTo>
                  <a:lnTo>
                    <a:pt x="43" y="31"/>
                  </a:lnTo>
                  <a:lnTo>
                    <a:pt x="43" y="37"/>
                  </a:lnTo>
                  <a:lnTo>
                    <a:pt x="42" y="42"/>
                  </a:lnTo>
                  <a:lnTo>
                    <a:pt x="42" y="47"/>
                  </a:lnTo>
                  <a:lnTo>
                    <a:pt x="36" y="47"/>
                  </a:lnTo>
                  <a:lnTo>
                    <a:pt x="31" y="47"/>
                  </a:lnTo>
                  <a:lnTo>
                    <a:pt x="27" y="47"/>
                  </a:lnTo>
                  <a:lnTo>
                    <a:pt x="22" y="47"/>
                  </a:lnTo>
                  <a:lnTo>
                    <a:pt x="18" y="47"/>
                  </a:lnTo>
                  <a:lnTo>
                    <a:pt x="13" y="46"/>
                  </a:lnTo>
                  <a:lnTo>
                    <a:pt x="7" y="46"/>
                  </a:lnTo>
                  <a:lnTo>
                    <a:pt x="3" y="45"/>
                  </a:lnTo>
                  <a:close/>
                </a:path>
              </a:pathLst>
            </a:custGeom>
            <a:solidFill>
              <a:srgbClr val="00FFFF"/>
            </a:solidFill>
            <a:ln w="9525">
              <a:noFill/>
              <a:round/>
              <a:headEnd/>
              <a:tailEnd/>
            </a:ln>
          </p:spPr>
          <p:txBody>
            <a:bodyPr/>
            <a:lstStyle/>
            <a:p>
              <a:endParaRPr lang="el-GR"/>
            </a:p>
          </p:txBody>
        </p:sp>
        <p:sp>
          <p:nvSpPr>
            <p:cNvPr id="542953" name="Freeform 233"/>
            <p:cNvSpPr>
              <a:spLocks/>
            </p:cNvSpPr>
            <p:nvPr/>
          </p:nvSpPr>
          <p:spPr bwMode="auto">
            <a:xfrm flipH="1">
              <a:off x="1351" y="1894"/>
              <a:ext cx="35" cy="37"/>
            </a:xfrm>
            <a:custGeom>
              <a:avLst/>
              <a:gdLst/>
              <a:ahLst/>
              <a:cxnLst>
                <a:cxn ang="0">
                  <a:pos x="0" y="94"/>
                </a:cxn>
                <a:cxn ang="0">
                  <a:pos x="2" y="79"/>
                </a:cxn>
                <a:cxn ang="0">
                  <a:pos x="2" y="64"/>
                </a:cxn>
                <a:cxn ang="0">
                  <a:pos x="2" y="50"/>
                </a:cxn>
                <a:cxn ang="0">
                  <a:pos x="2" y="35"/>
                </a:cxn>
                <a:cxn ang="0">
                  <a:pos x="3" y="24"/>
                </a:cxn>
                <a:cxn ang="0">
                  <a:pos x="4" y="14"/>
                </a:cxn>
                <a:cxn ang="0">
                  <a:pos x="7" y="5"/>
                </a:cxn>
                <a:cxn ang="0">
                  <a:pos x="14" y="0"/>
                </a:cxn>
                <a:cxn ang="0">
                  <a:pos x="22" y="9"/>
                </a:cxn>
                <a:cxn ang="0">
                  <a:pos x="27" y="17"/>
                </a:cxn>
                <a:cxn ang="0">
                  <a:pos x="30" y="24"/>
                </a:cxn>
                <a:cxn ang="0">
                  <a:pos x="33" y="30"/>
                </a:cxn>
                <a:cxn ang="0">
                  <a:pos x="36" y="37"/>
                </a:cxn>
                <a:cxn ang="0">
                  <a:pos x="43" y="45"/>
                </a:cxn>
                <a:cxn ang="0">
                  <a:pos x="55" y="55"/>
                </a:cxn>
                <a:cxn ang="0">
                  <a:pos x="73" y="67"/>
                </a:cxn>
                <a:cxn ang="0">
                  <a:pos x="76" y="67"/>
                </a:cxn>
                <a:cxn ang="0">
                  <a:pos x="79" y="67"/>
                </a:cxn>
                <a:cxn ang="0">
                  <a:pos x="82" y="67"/>
                </a:cxn>
                <a:cxn ang="0">
                  <a:pos x="85" y="67"/>
                </a:cxn>
                <a:cxn ang="0">
                  <a:pos x="85" y="77"/>
                </a:cxn>
                <a:cxn ang="0">
                  <a:pos x="83" y="85"/>
                </a:cxn>
                <a:cxn ang="0">
                  <a:pos x="81" y="94"/>
                </a:cxn>
                <a:cxn ang="0">
                  <a:pos x="80" y="103"/>
                </a:cxn>
                <a:cxn ang="0">
                  <a:pos x="72" y="103"/>
                </a:cxn>
                <a:cxn ang="0">
                  <a:pos x="61" y="103"/>
                </a:cxn>
                <a:cxn ang="0">
                  <a:pos x="50" y="103"/>
                </a:cxn>
                <a:cxn ang="0">
                  <a:pos x="38" y="102"/>
                </a:cxn>
                <a:cxn ang="0">
                  <a:pos x="28" y="100"/>
                </a:cxn>
                <a:cxn ang="0">
                  <a:pos x="17" y="99"/>
                </a:cxn>
                <a:cxn ang="0">
                  <a:pos x="7" y="97"/>
                </a:cxn>
                <a:cxn ang="0">
                  <a:pos x="0" y="94"/>
                </a:cxn>
              </a:cxnLst>
              <a:rect l="0" t="0" r="r" b="b"/>
              <a:pathLst>
                <a:path w="85" h="103">
                  <a:moveTo>
                    <a:pt x="0" y="94"/>
                  </a:moveTo>
                  <a:lnTo>
                    <a:pt x="2" y="79"/>
                  </a:lnTo>
                  <a:lnTo>
                    <a:pt x="2" y="64"/>
                  </a:lnTo>
                  <a:lnTo>
                    <a:pt x="2" y="50"/>
                  </a:lnTo>
                  <a:lnTo>
                    <a:pt x="2" y="35"/>
                  </a:lnTo>
                  <a:lnTo>
                    <a:pt x="3" y="24"/>
                  </a:lnTo>
                  <a:lnTo>
                    <a:pt x="4" y="14"/>
                  </a:lnTo>
                  <a:lnTo>
                    <a:pt x="7" y="5"/>
                  </a:lnTo>
                  <a:lnTo>
                    <a:pt x="14" y="0"/>
                  </a:lnTo>
                  <a:lnTo>
                    <a:pt x="22" y="9"/>
                  </a:lnTo>
                  <a:lnTo>
                    <a:pt x="27" y="17"/>
                  </a:lnTo>
                  <a:lnTo>
                    <a:pt x="30" y="24"/>
                  </a:lnTo>
                  <a:lnTo>
                    <a:pt x="33" y="30"/>
                  </a:lnTo>
                  <a:lnTo>
                    <a:pt x="36" y="37"/>
                  </a:lnTo>
                  <a:lnTo>
                    <a:pt x="43" y="45"/>
                  </a:lnTo>
                  <a:lnTo>
                    <a:pt x="55" y="55"/>
                  </a:lnTo>
                  <a:lnTo>
                    <a:pt x="73" y="67"/>
                  </a:lnTo>
                  <a:lnTo>
                    <a:pt x="76" y="67"/>
                  </a:lnTo>
                  <a:lnTo>
                    <a:pt x="79" y="67"/>
                  </a:lnTo>
                  <a:lnTo>
                    <a:pt x="82" y="67"/>
                  </a:lnTo>
                  <a:lnTo>
                    <a:pt x="85" y="67"/>
                  </a:lnTo>
                  <a:lnTo>
                    <a:pt x="85" y="77"/>
                  </a:lnTo>
                  <a:lnTo>
                    <a:pt x="83" y="85"/>
                  </a:lnTo>
                  <a:lnTo>
                    <a:pt x="81" y="94"/>
                  </a:lnTo>
                  <a:lnTo>
                    <a:pt x="80" y="103"/>
                  </a:lnTo>
                  <a:lnTo>
                    <a:pt x="72" y="103"/>
                  </a:lnTo>
                  <a:lnTo>
                    <a:pt x="61" y="103"/>
                  </a:lnTo>
                  <a:lnTo>
                    <a:pt x="50" y="103"/>
                  </a:lnTo>
                  <a:lnTo>
                    <a:pt x="38" y="102"/>
                  </a:lnTo>
                  <a:lnTo>
                    <a:pt x="28" y="100"/>
                  </a:lnTo>
                  <a:lnTo>
                    <a:pt x="17" y="99"/>
                  </a:lnTo>
                  <a:lnTo>
                    <a:pt x="7" y="97"/>
                  </a:lnTo>
                  <a:lnTo>
                    <a:pt x="0" y="94"/>
                  </a:lnTo>
                  <a:close/>
                </a:path>
              </a:pathLst>
            </a:custGeom>
            <a:solidFill>
              <a:srgbClr val="006633"/>
            </a:solidFill>
            <a:ln w="9525">
              <a:noFill/>
              <a:round/>
              <a:headEnd/>
              <a:tailEnd/>
            </a:ln>
          </p:spPr>
          <p:txBody>
            <a:bodyPr/>
            <a:lstStyle/>
            <a:p>
              <a:endParaRPr lang="el-GR"/>
            </a:p>
          </p:txBody>
        </p:sp>
        <p:sp>
          <p:nvSpPr>
            <p:cNvPr id="542954" name="Freeform 234"/>
            <p:cNvSpPr>
              <a:spLocks/>
            </p:cNvSpPr>
            <p:nvPr/>
          </p:nvSpPr>
          <p:spPr bwMode="auto">
            <a:xfrm flipH="1">
              <a:off x="1390" y="1889"/>
              <a:ext cx="59" cy="38"/>
            </a:xfrm>
            <a:custGeom>
              <a:avLst/>
              <a:gdLst/>
              <a:ahLst/>
              <a:cxnLst>
                <a:cxn ang="0">
                  <a:pos x="0" y="74"/>
                </a:cxn>
                <a:cxn ang="0">
                  <a:pos x="0" y="63"/>
                </a:cxn>
                <a:cxn ang="0">
                  <a:pos x="0" y="41"/>
                </a:cxn>
                <a:cxn ang="0">
                  <a:pos x="4" y="21"/>
                </a:cxn>
                <a:cxn ang="0">
                  <a:pos x="13" y="12"/>
                </a:cxn>
                <a:cxn ang="0">
                  <a:pos x="13" y="14"/>
                </a:cxn>
                <a:cxn ang="0">
                  <a:pos x="13" y="15"/>
                </a:cxn>
                <a:cxn ang="0">
                  <a:pos x="13" y="17"/>
                </a:cxn>
                <a:cxn ang="0">
                  <a:pos x="13" y="18"/>
                </a:cxn>
                <a:cxn ang="0">
                  <a:pos x="21" y="15"/>
                </a:cxn>
                <a:cxn ang="0">
                  <a:pos x="28" y="11"/>
                </a:cxn>
                <a:cxn ang="0">
                  <a:pos x="34" y="8"/>
                </a:cxn>
                <a:cxn ang="0">
                  <a:pos x="39" y="6"/>
                </a:cxn>
                <a:cxn ang="0">
                  <a:pos x="46" y="3"/>
                </a:cxn>
                <a:cxn ang="0">
                  <a:pos x="52" y="1"/>
                </a:cxn>
                <a:cxn ang="0">
                  <a:pos x="60" y="0"/>
                </a:cxn>
                <a:cxn ang="0">
                  <a:pos x="68" y="1"/>
                </a:cxn>
                <a:cxn ang="0">
                  <a:pos x="69" y="8"/>
                </a:cxn>
                <a:cxn ang="0">
                  <a:pos x="70" y="16"/>
                </a:cxn>
                <a:cxn ang="0">
                  <a:pos x="72" y="24"/>
                </a:cxn>
                <a:cxn ang="0">
                  <a:pos x="73" y="31"/>
                </a:cxn>
                <a:cxn ang="0">
                  <a:pos x="76" y="40"/>
                </a:cxn>
                <a:cxn ang="0">
                  <a:pos x="82" y="48"/>
                </a:cxn>
                <a:cxn ang="0">
                  <a:pos x="89" y="54"/>
                </a:cxn>
                <a:cxn ang="0">
                  <a:pos x="97" y="59"/>
                </a:cxn>
                <a:cxn ang="0">
                  <a:pos x="105" y="63"/>
                </a:cxn>
                <a:cxn ang="0">
                  <a:pos x="114" y="65"/>
                </a:cxn>
                <a:cxn ang="0">
                  <a:pos x="125" y="67"/>
                </a:cxn>
                <a:cxn ang="0">
                  <a:pos x="135" y="67"/>
                </a:cxn>
                <a:cxn ang="0">
                  <a:pos x="136" y="62"/>
                </a:cxn>
                <a:cxn ang="0">
                  <a:pos x="137" y="59"/>
                </a:cxn>
                <a:cxn ang="0">
                  <a:pos x="140" y="57"/>
                </a:cxn>
                <a:cxn ang="0">
                  <a:pos x="143" y="59"/>
                </a:cxn>
                <a:cxn ang="0">
                  <a:pos x="142" y="70"/>
                </a:cxn>
                <a:cxn ang="0">
                  <a:pos x="141" y="80"/>
                </a:cxn>
                <a:cxn ang="0">
                  <a:pos x="140" y="91"/>
                </a:cxn>
                <a:cxn ang="0">
                  <a:pos x="138" y="101"/>
                </a:cxn>
                <a:cxn ang="0">
                  <a:pos x="131" y="101"/>
                </a:cxn>
                <a:cxn ang="0">
                  <a:pos x="118" y="99"/>
                </a:cxn>
                <a:cxn ang="0">
                  <a:pos x="97" y="95"/>
                </a:cxn>
                <a:cxn ang="0">
                  <a:pos x="74" y="91"/>
                </a:cxn>
                <a:cxn ang="0">
                  <a:pos x="51" y="86"/>
                </a:cxn>
                <a:cxn ang="0">
                  <a:pos x="29" y="80"/>
                </a:cxn>
                <a:cxn ang="0">
                  <a:pos x="10" y="77"/>
                </a:cxn>
                <a:cxn ang="0">
                  <a:pos x="0" y="74"/>
                </a:cxn>
              </a:cxnLst>
              <a:rect l="0" t="0" r="r" b="b"/>
              <a:pathLst>
                <a:path w="143" h="101">
                  <a:moveTo>
                    <a:pt x="0" y="74"/>
                  </a:moveTo>
                  <a:lnTo>
                    <a:pt x="0" y="63"/>
                  </a:lnTo>
                  <a:lnTo>
                    <a:pt x="0" y="41"/>
                  </a:lnTo>
                  <a:lnTo>
                    <a:pt x="4" y="21"/>
                  </a:lnTo>
                  <a:lnTo>
                    <a:pt x="13" y="12"/>
                  </a:lnTo>
                  <a:lnTo>
                    <a:pt x="13" y="14"/>
                  </a:lnTo>
                  <a:lnTo>
                    <a:pt x="13" y="15"/>
                  </a:lnTo>
                  <a:lnTo>
                    <a:pt x="13" y="17"/>
                  </a:lnTo>
                  <a:lnTo>
                    <a:pt x="13" y="18"/>
                  </a:lnTo>
                  <a:lnTo>
                    <a:pt x="21" y="15"/>
                  </a:lnTo>
                  <a:lnTo>
                    <a:pt x="28" y="11"/>
                  </a:lnTo>
                  <a:lnTo>
                    <a:pt x="34" y="8"/>
                  </a:lnTo>
                  <a:lnTo>
                    <a:pt x="39" y="6"/>
                  </a:lnTo>
                  <a:lnTo>
                    <a:pt x="46" y="3"/>
                  </a:lnTo>
                  <a:lnTo>
                    <a:pt x="52" y="1"/>
                  </a:lnTo>
                  <a:lnTo>
                    <a:pt x="60" y="0"/>
                  </a:lnTo>
                  <a:lnTo>
                    <a:pt x="68" y="1"/>
                  </a:lnTo>
                  <a:lnTo>
                    <a:pt x="69" y="8"/>
                  </a:lnTo>
                  <a:lnTo>
                    <a:pt x="70" y="16"/>
                  </a:lnTo>
                  <a:lnTo>
                    <a:pt x="72" y="24"/>
                  </a:lnTo>
                  <a:lnTo>
                    <a:pt x="73" y="31"/>
                  </a:lnTo>
                  <a:lnTo>
                    <a:pt x="76" y="40"/>
                  </a:lnTo>
                  <a:lnTo>
                    <a:pt x="82" y="48"/>
                  </a:lnTo>
                  <a:lnTo>
                    <a:pt x="89" y="54"/>
                  </a:lnTo>
                  <a:lnTo>
                    <a:pt x="97" y="59"/>
                  </a:lnTo>
                  <a:lnTo>
                    <a:pt x="105" y="63"/>
                  </a:lnTo>
                  <a:lnTo>
                    <a:pt x="114" y="65"/>
                  </a:lnTo>
                  <a:lnTo>
                    <a:pt x="125" y="67"/>
                  </a:lnTo>
                  <a:lnTo>
                    <a:pt x="135" y="67"/>
                  </a:lnTo>
                  <a:lnTo>
                    <a:pt x="136" y="62"/>
                  </a:lnTo>
                  <a:lnTo>
                    <a:pt x="137" y="59"/>
                  </a:lnTo>
                  <a:lnTo>
                    <a:pt x="140" y="57"/>
                  </a:lnTo>
                  <a:lnTo>
                    <a:pt x="143" y="59"/>
                  </a:lnTo>
                  <a:lnTo>
                    <a:pt x="142" y="70"/>
                  </a:lnTo>
                  <a:lnTo>
                    <a:pt x="141" y="80"/>
                  </a:lnTo>
                  <a:lnTo>
                    <a:pt x="140" y="91"/>
                  </a:lnTo>
                  <a:lnTo>
                    <a:pt x="138" y="101"/>
                  </a:lnTo>
                  <a:lnTo>
                    <a:pt x="131" y="101"/>
                  </a:lnTo>
                  <a:lnTo>
                    <a:pt x="118" y="99"/>
                  </a:lnTo>
                  <a:lnTo>
                    <a:pt x="97" y="95"/>
                  </a:lnTo>
                  <a:lnTo>
                    <a:pt x="74" y="91"/>
                  </a:lnTo>
                  <a:lnTo>
                    <a:pt x="51" y="86"/>
                  </a:lnTo>
                  <a:lnTo>
                    <a:pt x="29" y="80"/>
                  </a:lnTo>
                  <a:lnTo>
                    <a:pt x="10" y="77"/>
                  </a:lnTo>
                  <a:lnTo>
                    <a:pt x="0" y="74"/>
                  </a:lnTo>
                  <a:close/>
                </a:path>
              </a:pathLst>
            </a:custGeom>
            <a:solidFill>
              <a:srgbClr val="006633"/>
            </a:solidFill>
            <a:ln w="9525">
              <a:noFill/>
              <a:round/>
              <a:headEnd/>
              <a:tailEnd/>
            </a:ln>
          </p:spPr>
          <p:txBody>
            <a:bodyPr/>
            <a:lstStyle/>
            <a:p>
              <a:endParaRPr lang="el-GR"/>
            </a:p>
          </p:txBody>
        </p:sp>
        <p:sp>
          <p:nvSpPr>
            <p:cNvPr id="542955" name="Freeform 235"/>
            <p:cNvSpPr>
              <a:spLocks/>
            </p:cNvSpPr>
            <p:nvPr/>
          </p:nvSpPr>
          <p:spPr bwMode="auto">
            <a:xfrm flipH="1">
              <a:off x="1321" y="1863"/>
              <a:ext cx="61" cy="56"/>
            </a:xfrm>
            <a:custGeom>
              <a:avLst/>
              <a:gdLst/>
              <a:ahLst/>
              <a:cxnLst>
                <a:cxn ang="0">
                  <a:pos x="88" y="133"/>
                </a:cxn>
                <a:cxn ang="0">
                  <a:pos x="76" y="130"/>
                </a:cxn>
                <a:cxn ang="0">
                  <a:pos x="66" y="128"/>
                </a:cxn>
                <a:cxn ang="0">
                  <a:pos x="60" y="124"/>
                </a:cxn>
                <a:cxn ang="0">
                  <a:pos x="55" y="121"/>
                </a:cxn>
                <a:cxn ang="0">
                  <a:pos x="51" y="118"/>
                </a:cxn>
                <a:cxn ang="0">
                  <a:pos x="47" y="114"/>
                </a:cxn>
                <a:cxn ang="0">
                  <a:pos x="41" y="111"/>
                </a:cxn>
                <a:cxn ang="0">
                  <a:pos x="32" y="108"/>
                </a:cxn>
                <a:cxn ang="0">
                  <a:pos x="28" y="93"/>
                </a:cxn>
                <a:cxn ang="0">
                  <a:pos x="26" y="85"/>
                </a:cxn>
                <a:cxn ang="0">
                  <a:pos x="25" y="82"/>
                </a:cxn>
                <a:cxn ang="0">
                  <a:pos x="24" y="80"/>
                </a:cxn>
                <a:cxn ang="0">
                  <a:pos x="20" y="69"/>
                </a:cxn>
                <a:cxn ang="0">
                  <a:pos x="17" y="63"/>
                </a:cxn>
                <a:cxn ang="0">
                  <a:pos x="10" y="62"/>
                </a:cxn>
                <a:cxn ang="0">
                  <a:pos x="0" y="63"/>
                </a:cxn>
                <a:cxn ang="0">
                  <a:pos x="0" y="47"/>
                </a:cxn>
                <a:cxn ang="0">
                  <a:pos x="1" y="31"/>
                </a:cxn>
                <a:cxn ang="0">
                  <a:pos x="3" y="16"/>
                </a:cxn>
                <a:cxn ang="0">
                  <a:pos x="4" y="0"/>
                </a:cxn>
                <a:cxn ang="0">
                  <a:pos x="16" y="2"/>
                </a:cxn>
                <a:cxn ang="0">
                  <a:pos x="33" y="7"/>
                </a:cxn>
                <a:cxn ang="0">
                  <a:pos x="54" y="14"/>
                </a:cxn>
                <a:cxn ang="0">
                  <a:pos x="76" y="22"/>
                </a:cxn>
                <a:cxn ang="0">
                  <a:pos x="98" y="31"/>
                </a:cxn>
                <a:cxn ang="0">
                  <a:pos x="118" y="39"/>
                </a:cxn>
                <a:cxn ang="0">
                  <a:pos x="134" y="47"/>
                </a:cxn>
                <a:cxn ang="0">
                  <a:pos x="146" y="53"/>
                </a:cxn>
                <a:cxn ang="0">
                  <a:pos x="144" y="73"/>
                </a:cxn>
                <a:cxn ang="0">
                  <a:pos x="141" y="85"/>
                </a:cxn>
                <a:cxn ang="0">
                  <a:pos x="140" y="95"/>
                </a:cxn>
                <a:cxn ang="0">
                  <a:pos x="138" y="107"/>
                </a:cxn>
                <a:cxn ang="0">
                  <a:pos x="134" y="110"/>
                </a:cxn>
                <a:cxn ang="0">
                  <a:pos x="130" y="112"/>
                </a:cxn>
                <a:cxn ang="0">
                  <a:pos x="124" y="114"/>
                </a:cxn>
                <a:cxn ang="0">
                  <a:pos x="117" y="116"/>
                </a:cxn>
                <a:cxn ang="0">
                  <a:pos x="111" y="120"/>
                </a:cxn>
                <a:cxn ang="0">
                  <a:pos x="107" y="122"/>
                </a:cxn>
                <a:cxn ang="0">
                  <a:pos x="104" y="126"/>
                </a:cxn>
                <a:cxn ang="0">
                  <a:pos x="104" y="129"/>
                </a:cxn>
                <a:cxn ang="0">
                  <a:pos x="111" y="129"/>
                </a:cxn>
                <a:cxn ang="0">
                  <a:pos x="119" y="128"/>
                </a:cxn>
                <a:cxn ang="0">
                  <a:pos x="126" y="126"/>
                </a:cxn>
                <a:cxn ang="0">
                  <a:pos x="134" y="124"/>
                </a:cxn>
                <a:cxn ang="0">
                  <a:pos x="133" y="131"/>
                </a:cxn>
                <a:cxn ang="0">
                  <a:pos x="133" y="139"/>
                </a:cxn>
                <a:cxn ang="0">
                  <a:pos x="133" y="148"/>
                </a:cxn>
                <a:cxn ang="0">
                  <a:pos x="132" y="156"/>
                </a:cxn>
                <a:cxn ang="0">
                  <a:pos x="129" y="154"/>
                </a:cxn>
                <a:cxn ang="0">
                  <a:pos x="124" y="152"/>
                </a:cxn>
                <a:cxn ang="0">
                  <a:pos x="117" y="149"/>
                </a:cxn>
                <a:cxn ang="0">
                  <a:pos x="109" y="145"/>
                </a:cxn>
                <a:cxn ang="0">
                  <a:pos x="102" y="142"/>
                </a:cxn>
                <a:cxn ang="0">
                  <a:pos x="95" y="137"/>
                </a:cxn>
                <a:cxn ang="0">
                  <a:pos x="91" y="135"/>
                </a:cxn>
                <a:cxn ang="0">
                  <a:pos x="88" y="133"/>
                </a:cxn>
              </a:cxnLst>
              <a:rect l="0" t="0" r="r" b="b"/>
              <a:pathLst>
                <a:path w="146" h="156">
                  <a:moveTo>
                    <a:pt x="88" y="133"/>
                  </a:moveTo>
                  <a:lnTo>
                    <a:pt x="76" y="130"/>
                  </a:lnTo>
                  <a:lnTo>
                    <a:pt x="66" y="128"/>
                  </a:lnTo>
                  <a:lnTo>
                    <a:pt x="60" y="124"/>
                  </a:lnTo>
                  <a:lnTo>
                    <a:pt x="55" y="121"/>
                  </a:lnTo>
                  <a:lnTo>
                    <a:pt x="51" y="118"/>
                  </a:lnTo>
                  <a:lnTo>
                    <a:pt x="47" y="114"/>
                  </a:lnTo>
                  <a:lnTo>
                    <a:pt x="41" y="111"/>
                  </a:lnTo>
                  <a:lnTo>
                    <a:pt x="32" y="108"/>
                  </a:lnTo>
                  <a:lnTo>
                    <a:pt x="28" y="93"/>
                  </a:lnTo>
                  <a:lnTo>
                    <a:pt x="26" y="85"/>
                  </a:lnTo>
                  <a:lnTo>
                    <a:pt x="25" y="82"/>
                  </a:lnTo>
                  <a:lnTo>
                    <a:pt x="24" y="80"/>
                  </a:lnTo>
                  <a:lnTo>
                    <a:pt x="20" y="69"/>
                  </a:lnTo>
                  <a:lnTo>
                    <a:pt x="17" y="63"/>
                  </a:lnTo>
                  <a:lnTo>
                    <a:pt x="10" y="62"/>
                  </a:lnTo>
                  <a:lnTo>
                    <a:pt x="0" y="63"/>
                  </a:lnTo>
                  <a:lnTo>
                    <a:pt x="0" y="47"/>
                  </a:lnTo>
                  <a:lnTo>
                    <a:pt x="1" y="31"/>
                  </a:lnTo>
                  <a:lnTo>
                    <a:pt x="3" y="16"/>
                  </a:lnTo>
                  <a:lnTo>
                    <a:pt x="4" y="0"/>
                  </a:lnTo>
                  <a:lnTo>
                    <a:pt x="16" y="2"/>
                  </a:lnTo>
                  <a:lnTo>
                    <a:pt x="33" y="7"/>
                  </a:lnTo>
                  <a:lnTo>
                    <a:pt x="54" y="14"/>
                  </a:lnTo>
                  <a:lnTo>
                    <a:pt x="76" y="22"/>
                  </a:lnTo>
                  <a:lnTo>
                    <a:pt x="98" y="31"/>
                  </a:lnTo>
                  <a:lnTo>
                    <a:pt x="118" y="39"/>
                  </a:lnTo>
                  <a:lnTo>
                    <a:pt x="134" y="47"/>
                  </a:lnTo>
                  <a:lnTo>
                    <a:pt x="146" y="53"/>
                  </a:lnTo>
                  <a:lnTo>
                    <a:pt x="144" y="73"/>
                  </a:lnTo>
                  <a:lnTo>
                    <a:pt x="141" y="85"/>
                  </a:lnTo>
                  <a:lnTo>
                    <a:pt x="140" y="95"/>
                  </a:lnTo>
                  <a:lnTo>
                    <a:pt x="138" y="107"/>
                  </a:lnTo>
                  <a:lnTo>
                    <a:pt x="134" y="110"/>
                  </a:lnTo>
                  <a:lnTo>
                    <a:pt x="130" y="112"/>
                  </a:lnTo>
                  <a:lnTo>
                    <a:pt x="124" y="114"/>
                  </a:lnTo>
                  <a:lnTo>
                    <a:pt x="117" y="116"/>
                  </a:lnTo>
                  <a:lnTo>
                    <a:pt x="111" y="120"/>
                  </a:lnTo>
                  <a:lnTo>
                    <a:pt x="107" y="122"/>
                  </a:lnTo>
                  <a:lnTo>
                    <a:pt x="104" y="126"/>
                  </a:lnTo>
                  <a:lnTo>
                    <a:pt x="104" y="129"/>
                  </a:lnTo>
                  <a:lnTo>
                    <a:pt x="111" y="129"/>
                  </a:lnTo>
                  <a:lnTo>
                    <a:pt x="119" y="128"/>
                  </a:lnTo>
                  <a:lnTo>
                    <a:pt x="126" y="126"/>
                  </a:lnTo>
                  <a:lnTo>
                    <a:pt x="134" y="124"/>
                  </a:lnTo>
                  <a:lnTo>
                    <a:pt x="133" y="131"/>
                  </a:lnTo>
                  <a:lnTo>
                    <a:pt x="133" y="139"/>
                  </a:lnTo>
                  <a:lnTo>
                    <a:pt x="133" y="148"/>
                  </a:lnTo>
                  <a:lnTo>
                    <a:pt x="132" y="156"/>
                  </a:lnTo>
                  <a:lnTo>
                    <a:pt x="129" y="154"/>
                  </a:lnTo>
                  <a:lnTo>
                    <a:pt x="124" y="152"/>
                  </a:lnTo>
                  <a:lnTo>
                    <a:pt x="117" y="149"/>
                  </a:lnTo>
                  <a:lnTo>
                    <a:pt x="109" y="145"/>
                  </a:lnTo>
                  <a:lnTo>
                    <a:pt x="102" y="142"/>
                  </a:lnTo>
                  <a:lnTo>
                    <a:pt x="95" y="137"/>
                  </a:lnTo>
                  <a:lnTo>
                    <a:pt x="91" y="135"/>
                  </a:lnTo>
                  <a:lnTo>
                    <a:pt x="88" y="133"/>
                  </a:lnTo>
                  <a:close/>
                </a:path>
              </a:pathLst>
            </a:custGeom>
            <a:solidFill>
              <a:srgbClr val="00FFFF"/>
            </a:solidFill>
            <a:ln w="9525">
              <a:noFill/>
              <a:round/>
              <a:headEnd/>
              <a:tailEnd/>
            </a:ln>
          </p:spPr>
          <p:txBody>
            <a:bodyPr/>
            <a:lstStyle/>
            <a:p>
              <a:endParaRPr lang="el-GR"/>
            </a:p>
          </p:txBody>
        </p:sp>
        <p:sp>
          <p:nvSpPr>
            <p:cNvPr id="542956" name="Freeform 236"/>
            <p:cNvSpPr>
              <a:spLocks/>
            </p:cNvSpPr>
            <p:nvPr/>
          </p:nvSpPr>
          <p:spPr bwMode="auto">
            <a:xfrm flipH="1">
              <a:off x="1387" y="1848"/>
              <a:ext cx="60" cy="59"/>
            </a:xfrm>
            <a:custGeom>
              <a:avLst/>
              <a:gdLst/>
              <a:ahLst/>
              <a:cxnLst>
                <a:cxn ang="0">
                  <a:pos x="66" y="100"/>
                </a:cxn>
                <a:cxn ang="0">
                  <a:pos x="54" y="100"/>
                </a:cxn>
                <a:cxn ang="0">
                  <a:pos x="46" y="102"/>
                </a:cxn>
                <a:cxn ang="0">
                  <a:pos x="38" y="105"/>
                </a:cxn>
                <a:cxn ang="0">
                  <a:pos x="31" y="107"/>
                </a:cxn>
                <a:cxn ang="0">
                  <a:pos x="24" y="110"/>
                </a:cxn>
                <a:cxn ang="0">
                  <a:pos x="17" y="114"/>
                </a:cxn>
                <a:cxn ang="0">
                  <a:pos x="9" y="117"/>
                </a:cxn>
                <a:cxn ang="0">
                  <a:pos x="0" y="121"/>
                </a:cxn>
                <a:cxn ang="0">
                  <a:pos x="1" y="110"/>
                </a:cxn>
                <a:cxn ang="0">
                  <a:pos x="2" y="105"/>
                </a:cxn>
                <a:cxn ang="0">
                  <a:pos x="3" y="100"/>
                </a:cxn>
                <a:cxn ang="0">
                  <a:pos x="4" y="94"/>
                </a:cxn>
                <a:cxn ang="0">
                  <a:pos x="6" y="71"/>
                </a:cxn>
                <a:cxn ang="0">
                  <a:pos x="7" y="40"/>
                </a:cxn>
                <a:cxn ang="0">
                  <a:pos x="11" y="14"/>
                </a:cxn>
                <a:cxn ang="0">
                  <a:pos x="23" y="0"/>
                </a:cxn>
                <a:cxn ang="0">
                  <a:pos x="38" y="3"/>
                </a:cxn>
                <a:cxn ang="0">
                  <a:pos x="53" y="7"/>
                </a:cxn>
                <a:cxn ang="0">
                  <a:pos x="69" y="10"/>
                </a:cxn>
                <a:cxn ang="0">
                  <a:pos x="85" y="14"/>
                </a:cxn>
                <a:cxn ang="0">
                  <a:pos x="100" y="17"/>
                </a:cxn>
                <a:cxn ang="0">
                  <a:pos x="116" y="20"/>
                </a:cxn>
                <a:cxn ang="0">
                  <a:pos x="131" y="25"/>
                </a:cxn>
                <a:cxn ang="0">
                  <a:pos x="145" y="30"/>
                </a:cxn>
                <a:cxn ang="0">
                  <a:pos x="143" y="52"/>
                </a:cxn>
                <a:cxn ang="0">
                  <a:pos x="140" y="72"/>
                </a:cxn>
                <a:cxn ang="0">
                  <a:pos x="138" y="94"/>
                </a:cxn>
                <a:cxn ang="0">
                  <a:pos x="136" y="115"/>
                </a:cxn>
                <a:cxn ang="0">
                  <a:pos x="127" y="130"/>
                </a:cxn>
                <a:cxn ang="0">
                  <a:pos x="122" y="145"/>
                </a:cxn>
                <a:cxn ang="0">
                  <a:pos x="117" y="156"/>
                </a:cxn>
                <a:cxn ang="0">
                  <a:pos x="107" y="159"/>
                </a:cxn>
                <a:cxn ang="0">
                  <a:pos x="94" y="161"/>
                </a:cxn>
                <a:cxn ang="0">
                  <a:pos x="85" y="158"/>
                </a:cxn>
                <a:cxn ang="0">
                  <a:pos x="79" y="152"/>
                </a:cxn>
                <a:cxn ang="0">
                  <a:pos x="76" y="144"/>
                </a:cxn>
                <a:cxn ang="0">
                  <a:pos x="74" y="133"/>
                </a:cxn>
                <a:cxn ang="0">
                  <a:pos x="72" y="122"/>
                </a:cxn>
                <a:cxn ang="0">
                  <a:pos x="70" y="110"/>
                </a:cxn>
                <a:cxn ang="0">
                  <a:pos x="66" y="100"/>
                </a:cxn>
              </a:cxnLst>
              <a:rect l="0" t="0" r="r" b="b"/>
              <a:pathLst>
                <a:path w="145" h="161">
                  <a:moveTo>
                    <a:pt x="66" y="100"/>
                  </a:moveTo>
                  <a:lnTo>
                    <a:pt x="54" y="100"/>
                  </a:lnTo>
                  <a:lnTo>
                    <a:pt x="46" y="102"/>
                  </a:lnTo>
                  <a:lnTo>
                    <a:pt x="38" y="105"/>
                  </a:lnTo>
                  <a:lnTo>
                    <a:pt x="31" y="107"/>
                  </a:lnTo>
                  <a:lnTo>
                    <a:pt x="24" y="110"/>
                  </a:lnTo>
                  <a:lnTo>
                    <a:pt x="17" y="114"/>
                  </a:lnTo>
                  <a:lnTo>
                    <a:pt x="9" y="117"/>
                  </a:lnTo>
                  <a:lnTo>
                    <a:pt x="0" y="121"/>
                  </a:lnTo>
                  <a:lnTo>
                    <a:pt x="1" y="110"/>
                  </a:lnTo>
                  <a:lnTo>
                    <a:pt x="2" y="105"/>
                  </a:lnTo>
                  <a:lnTo>
                    <a:pt x="3" y="100"/>
                  </a:lnTo>
                  <a:lnTo>
                    <a:pt x="4" y="94"/>
                  </a:lnTo>
                  <a:lnTo>
                    <a:pt x="6" y="71"/>
                  </a:lnTo>
                  <a:lnTo>
                    <a:pt x="7" y="40"/>
                  </a:lnTo>
                  <a:lnTo>
                    <a:pt x="11" y="14"/>
                  </a:lnTo>
                  <a:lnTo>
                    <a:pt x="23" y="0"/>
                  </a:lnTo>
                  <a:lnTo>
                    <a:pt x="38" y="3"/>
                  </a:lnTo>
                  <a:lnTo>
                    <a:pt x="53" y="7"/>
                  </a:lnTo>
                  <a:lnTo>
                    <a:pt x="69" y="10"/>
                  </a:lnTo>
                  <a:lnTo>
                    <a:pt x="85" y="14"/>
                  </a:lnTo>
                  <a:lnTo>
                    <a:pt x="100" y="17"/>
                  </a:lnTo>
                  <a:lnTo>
                    <a:pt x="116" y="20"/>
                  </a:lnTo>
                  <a:lnTo>
                    <a:pt x="131" y="25"/>
                  </a:lnTo>
                  <a:lnTo>
                    <a:pt x="145" y="30"/>
                  </a:lnTo>
                  <a:lnTo>
                    <a:pt x="143" y="52"/>
                  </a:lnTo>
                  <a:lnTo>
                    <a:pt x="140" y="72"/>
                  </a:lnTo>
                  <a:lnTo>
                    <a:pt x="138" y="94"/>
                  </a:lnTo>
                  <a:lnTo>
                    <a:pt x="136" y="115"/>
                  </a:lnTo>
                  <a:lnTo>
                    <a:pt x="127" y="130"/>
                  </a:lnTo>
                  <a:lnTo>
                    <a:pt x="122" y="145"/>
                  </a:lnTo>
                  <a:lnTo>
                    <a:pt x="117" y="156"/>
                  </a:lnTo>
                  <a:lnTo>
                    <a:pt x="107" y="159"/>
                  </a:lnTo>
                  <a:lnTo>
                    <a:pt x="94" y="161"/>
                  </a:lnTo>
                  <a:lnTo>
                    <a:pt x="85" y="158"/>
                  </a:lnTo>
                  <a:lnTo>
                    <a:pt x="79" y="152"/>
                  </a:lnTo>
                  <a:lnTo>
                    <a:pt x="76" y="144"/>
                  </a:lnTo>
                  <a:lnTo>
                    <a:pt x="74" y="133"/>
                  </a:lnTo>
                  <a:lnTo>
                    <a:pt x="72" y="122"/>
                  </a:lnTo>
                  <a:lnTo>
                    <a:pt x="70" y="110"/>
                  </a:lnTo>
                  <a:lnTo>
                    <a:pt x="66" y="100"/>
                  </a:lnTo>
                  <a:close/>
                </a:path>
              </a:pathLst>
            </a:custGeom>
            <a:solidFill>
              <a:srgbClr val="00FFFF"/>
            </a:solidFill>
            <a:ln w="9525">
              <a:noFill/>
              <a:round/>
              <a:headEnd/>
              <a:tailEnd/>
            </a:ln>
          </p:spPr>
          <p:txBody>
            <a:bodyPr/>
            <a:lstStyle/>
            <a:p>
              <a:endParaRPr lang="el-GR"/>
            </a:p>
          </p:txBody>
        </p:sp>
        <p:sp>
          <p:nvSpPr>
            <p:cNvPr id="542957" name="Freeform 237"/>
            <p:cNvSpPr>
              <a:spLocks/>
            </p:cNvSpPr>
            <p:nvPr/>
          </p:nvSpPr>
          <p:spPr bwMode="auto">
            <a:xfrm flipH="1">
              <a:off x="1248" y="1886"/>
              <a:ext cx="15" cy="18"/>
            </a:xfrm>
            <a:custGeom>
              <a:avLst/>
              <a:gdLst/>
              <a:ahLst/>
              <a:cxnLst>
                <a:cxn ang="0">
                  <a:pos x="0" y="24"/>
                </a:cxn>
                <a:cxn ang="0">
                  <a:pos x="2" y="17"/>
                </a:cxn>
                <a:cxn ang="0">
                  <a:pos x="4" y="8"/>
                </a:cxn>
                <a:cxn ang="0">
                  <a:pos x="6" y="2"/>
                </a:cxn>
                <a:cxn ang="0">
                  <a:pos x="11" y="0"/>
                </a:cxn>
                <a:cxn ang="0">
                  <a:pos x="19" y="10"/>
                </a:cxn>
                <a:cxn ang="0">
                  <a:pos x="27" y="20"/>
                </a:cxn>
                <a:cxn ang="0">
                  <a:pos x="34" y="33"/>
                </a:cxn>
                <a:cxn ang="0">
                  <a:pos x="38" y="46"/>
                </a:cxn>
                <a:cxn ang="0">
                  <a:pos x="35" y="47"/>
                </a:cxn>
                <a:cxn ang="0">
                  <a:pos x="29" y="46"/>
                </a:cxn>
                <a:cxn ang="0">
                  <a:pos x="23" y="42"/>
                </a:cxn>
                <a:cxn ang="0">
                  <a:pos x="18" y="39"/>
                </a:cxn>
                <a:cxn ang="0">
                  <a:pos x="12" y="35"/>
                </a:cxn>
                <a:cxn ang="0">
                  <a:pos x="6" y="31"/>
                </a:cxn>
                <a:cxn ang="0">
                  <a:pos x="3" y="27"/>
                </a:cxn>
                <a:cxn ang="0">
                  <a:pos x="0" y="24"/>
                </a:cxn>
              </a:cxnLst>
              <a:rect l="0" t="0" r="r" b="b"/>
              <a:pathLst>
                <a:path w="38" h="47">
                  <a:moveTo>
                    <a:pt x="0" y="24"/>
                  </a:moveTo>
                  <a:lnTo>
                    <a:pt x="2" y="17"/>
                  </a:lnTo>
                  <a:lnTo>
                    <a:pt x="4" y="8"/>
                  </a:lnTo>
                  <a:lnTo>
                    <a:pt x="6" y="2"/>
                  </a:lnTo>
                  <a:lnTo>
                    <a:pt x="11" y="0"/>
                  </a:lnTo>
                  <a:lnTo>
                    <a:pt x="19" y="10"/>
                  </a:lnTo>
                  <a:lnTo>
                    <a:pt x="27" y="20"/>
                  </a:lnTo>
                  <a:lnTo>
                    <a:pt x="34" y="33"/>
                  </a:lnTo>
                  <a:lnTo>
                    <a:pt x="38" y="46"/>
                  </a:lnTo>
                  <a:lnTo>
                    <a:pt x="35" y="47"/>
                  </a:lnTo>
                  <a:lnTo>
                    <a:pt x="29" y="46"/>
                  </a:lnTo>
                  <a:lnTo>
                    <a:pt x="23" y="42"/>
                  </a:lnTo>
                  <a:lnTo>
                    <a:pt x="18" y="39"/>
                  </a:lnTo>
                  <a:lnTo>
                    <a:pt x="12" y="35"/>
                  </a:lnTo>
                  <a:lnTo>
                    <a:pt x="6" y="31"/>
                  </a:lnTo>
                  <a:lnTo>
                    <a:pt x="3" y="27"/>
                  </a:lnTo>
                  <a:lnTo>
                    <a:pt x="0" y="24"/>
                  </a:lnTo>
                  <a:close/>
                </a:path>
              </a:pathLst>
            </a:custGeom>
            <a:solidFill>
              <a:srgbClr val="006633"/>
            </a:solidFill>
            <a:ln w="9525">
              <a:noFill/>
              <a:round/>
              <a:headEnd/>
              <a:tailEnd/>
            </a:ln>
          </p:spPr>
          <p:txBody>
            <a:bodyPr/>
            <a:lstStyle/>
            <a:p>
              <a:endParaRPr lang="el-GR"/>
            </a:p>
          </p:txBody>
        </p:sp>
        <p:sp>
          <p:nvSpPr>
            <p:cNvPr id="542958" name="Freeform 238"/>
            <p:cNvSpPr>
              <a:spLocks/>
            </p:cNvSpPr>
            <p:nvPr/>
          </p:nvSpPr>
          <p:spPr bwMode="auto">
            <a:xfrm flipH="1">
              <a:off x="1242" y="1856"/>
              <a:ext cx="17" cy="46"/>
            </a:xfrm>
            <a:custGeom>
              <a:avLst/>
              <a:gdLst/>
              <a:ahLst/>
              <a:cxnLst>
                <a:cxn ang="0">
                  <a:pos x="0" y="70"/>
                </a:cxn>
                <a:cxn ang="0">
                  <a:pos x="3" y="53"/>
                </a:cxn>
                <a:cxn ang="0">
                  <a:pos x="8" y="31"/>
                </a:cxn>
                <a:cxn ang="0">
                  <a:pos x="16" y="10"/>
                </a:cxn>
                <a:cxn ang="0">
                  <a:pos x="26" y="0"/>
                </a:cxn>
                <a:cxn ang="0">
                  <a:pos x="29" y="10"/>
                </a:cxn>
                <a:cxn ang="0">
                  <a:pos x="32" y="19"/>
                </a:cxn>
                <a:cxn ang="0">
                  <a:pos x="34" y="29"/>
                </a:cxn>
                <a:cxn ang="0">
                  <a:pos x="37" y="38"/>
                </a:cxn>
                <a:cxn ang="0">
                  <a:pos x="38" y="67"/>
                </a:cxn>
                <a:cxn ang="0">
                  <a:pos x="39" y="92"/>
                </a:cxn>
                <a:cxn ang="0">
                  <a:pos x="39" y="113"/>
                </a:cxn>
                <a:cxn ang="0">
                  <a:pos x="40" y="125"/>
                </a:cxn>
                <a:cxn ang="0">
                  <a:pos x="38" y="123"/>
                </a:cxn>
                <a:cxn ang="0">
                  <a:pos x="33" y="118"/>
                </a:cxn>
                <a:cxn ang="0">
                  <a:pos x="26" y="110"/>
                </a:cxn>
                <a:cxn ang="0">
                  <a:pos x="21" y="101"/>
                </a:cxn>
                <a:cxn ang="0">
                  <a:pos x="14" y="92"/>
                </a:cxn>
                <a:cxn ang="0">
                  <a:pos x="8" y="83"/>
                </a:cxn>
                <a:cxn ang="0">
                  <a:pos x="3" y="75"/>
                </a:cxn>
                <a:cxn ang="0">
                  <a:pos x="0" y="70"/>
                </a:cxn>
              </a:cxnLst>
              <a:rect l="0" t="0" r="r" b="b"/>
              <a:pathLst>
                <a:path w="40" h="125">
                  <a:moveTo>
                    <a:pt x="0" y="70"/>
                  </a:moveTo>
                  <a:lnTo>
                    <a:pt x="3" y="53"/>
                  </a:lnTo>
                  <a:lnTo>
                    <a:pt x="8" y="31"/>
                  </a:lnTo>
                  <a:lnTo>
                    <a:pt x="16" y="10"/>
                  </a:lnTo>
                  <a:lnTo>
                    <a:pt x="26" y="0"/>
                  </a:lnTo>
                  <a:lnTo>
                    <a:pt x="29" y="10"/>
                  </a:lnTo>
                  <a:lnTo>
                    <a:pt x="32" y="19"/>
                  </a:lnTo>
                  <a:lnTo>
                    <a:pt x="34" y="29"/>
                  </a:lnTo>
                  <a:lnTo>
                    <a:pt x="37" y="38"/>
                  </a:lnTo>
                  <a:lnTo>
                    <a:pt x="38" y="67"/>
                  </a:lnTo>
                  <a:lnTo>
                    <a:pt x="39" y="92"/>
                  </a:lnTo>
                  <a:lnTo>
                    <a:pt x="39" y="113"/>
                  </a:lnTo>
                  <a:lnTo>
                    <a:pt x="40" y="125"/>
                  </a:lnTo>
                  <a:lnTo>
                    <a:pt x="38" y="123"/>
                  </a:lnTo>
                  <a:lnTo>
                    <a:pt x="33" y="118"/>
                  </a:lnTo>
                  <a:lnTo>
                    <a:pt x="26" y="110"/>
                  </a:lnTo>
                  <a:lnTo>
                    <a:pt x="21" y="101"/>
                  </a:lnTo>
                  <a:lnTo>
                    <a:pt x="14" y="92"/>
                  </a:lnTo>
                  <a:lnTo>
                    <a:pt x="8" y="83"/>
                  </a:lnTo>
                  <a:lnTo>
                    <a:pt x="3" y="75"/>
                  </a:lnTo>
                  <a:lnTo>
                    <a:pt x="0" y="70"/>
                  </a:lnTo>
                  <a:close/>
                </a:path>
              </a:pathLst>
            </a:custGeom>
            <a:solidFill>
              <a:srgbClr val="00FFFF"/>
            </a:solidFill>
            <a:ln w="9525">
              <a:noFill/>
              <a:round/>
              <a:headEnd/>
              <a:tailEnd/>
            </a:ln>
          </p:spPr>
          <p:txBody>
            <a:bodyPr/>
            <a:lstStyle/>
            <a:p>
              <a:endParaRPr lang="el-GR"/>
            </a:p>
          </p:txBody>
        </p:sp>
        <p:sp>
          <p:nvSpPr>
            <p:cNvPr id="542959" name="Freeform 239"/>
            <p:cNvSpPr>
              <a:spLocks/>
            </p:cNvSpPr>
            <p:nvPr/>
          </p:nvSpPr>
          <p:spPr bwMode="auto">
            <a:xfrm flipH="1">
              <a:off x="1264" y="1840"/>
              <a:ext cx="49" cy="54"/>
            </a:xfrm>
            <a:custGeom>
              <a:avLst/>
              <a:gdLst/>
              <a:ahLst/>
              <a:cxnLst>
                <a:cxn ang="0">
                  <a:pos x="0" y="107"/>
                </a:cxn>
                <a:cxn ang="0">
                  <a:pos x="2" y="83"/>
                </a:cxn>
                <a:cxn ang="0">
                  <a:pos x="5" y="48"/>
                </a:cxn>
                <a:cxn ang="0">
                  <a:pos x="12" y="17"/>
                </a:cxn>
                <a:cxn ang="0">
                  <a:pos x="25" y="0"/>
                </a:cxn>
                <a:cxn ang="0">
                  <a:pos x="30" y="7"/>
                </a:cxn>
                <a:cxn ang="0">
                  <a:pos x="35" y="13"/>
                </a:cxn>
                <a:cxn ang="0">
                  <a:pos x="40" y="17"/>
                </a:cxn>
                <a:cxn ang="0">
                  <a:pos x="44" y="23"/>
                </a:cxn>
                <a:cxn ang="0">
                  <a:pos x="44" y="39"/>
                </a:cxn>
                <a:cxn ang="0">
                  <a:pos x="42" y="52"/>
                </a:cxn>
                <a:cxn ang="0">
                  <a:pos x="39" y="62"/>
                </a:cxn>
                <a:cxn ang="0">
                  <a:pos x="38" y="70"/>
                </a:cxn>
                <a:cxn ang="0">
                  <a:pos x="39" y="76"/>
                </a:cxn>
                <a:cxn ang="0">
                  <a:pos x="44" y="82"/>
                </a:cxn>
                <a:cxn ang="0">
                  <a:pos x="55" y="86"/>
                </a:cxn>
                <a:cxn ang="0">
                  <a:pos x="73" y="92"/>
                </a:cxn>
                <a:cxn ang="0">
                  <a:pos x="76" y="97"/>
                </a:cxn>
                <a:cxn ang="0">
                  <a:pos x="78" y="100"/>
                </a:cxn>
                <a:cxn ang="0">
                  <a:pos x="80" y="105"/>
                </a:cxn>
                <a:cxn ang="0">
                  <a:pos x="83" y="109"/>
                </a:cxn>
                <a:cxn ang="0">
                  <a:pos x="93" y="108"/>
                </a:cxn>
                <a:cxn ang="0">
                  <a:pos x="100" y="105"/>
                </a:cxn>
                <a:cxn ang="0">
                  <a:pos x="106" y="101"/>
                </a:cxn>
                <a:cxn ang="0">
                  <a:pos x="112" y="100"/>
                </a:cxn>
                <a:cxn ang="0">
                  <a:pos x="115" y="103"/>
                </a:cxn>
                <a:cxn ang="0">
                  <a:pos x="116" y="105"/>
                </a:cxn>
                <a:cxn ang="0">
                  <a:pos x="117" y="106"/>
                </a:cxn>
                <a:cxn ang="0">
                  <a:pos x="118" y="108"/>
                </a:cxn>
                <a:cxn ang="0">
                  <a:pos x="117" y="119"/>
                </a:cxn>
                <a:cxn ang="0">
                  <a:pos x="115" y="128"/>
                </a:cxn>
                <a:cxn ang="0">
                  <a:pos x="112" y="137"/>
                </a:cxn>
                <a:cxn ang="0">
                  <a:pos x="108" y="147"/>
                </a:cxn>
                <a:cxn ang="0">
                  <a:pos x="98" y="146"/>
                </a:cxn>
                <a:cxn ang="0">
                  <a:pos x="85" y="143"/>
                </a:cxn>
                <a:cxn ang="0">
                  <a:pos x="71" y="137"/>
                </a:cxn>
                <a:cxn ang="0">
                  <a:pos x="56" y="131"/>
                </a:cxn>
                <a:cxn ang="0">
                  <a:pos x="41" y="124"/>
                </a:cxn>
                <a:cxn ang="0">
                  <a:pos x="26" y="117"/>
                </a:cxn>
                <a:cxn ang="0">
                  <a:pos x="12" y="112"/>
                </a:cxn>
                <a:cxn ang="0">
                  <a:pos x="0" y="107"/>
                </a:cxn>
              </a:cxnLst>
              <a:rect l="0" t="0" r="r" b="b"/>
              <a:pathLst>
                <a:path w="118" h="147">
                  <a:moveTo>
                    <a:pt x="0" y="107"/>
                  </a:moveTo>
                  <a:lnTo>
                    <a:pt x="2" y="83"/>
                  </a:lnTo>
                  <a:lnTo>
                    <a:pt x="5" y="48"/>
                  </a:lnTo>
                  <a:lnTo>
                    <a:pt x="12" y="17"/>
                  </a:lnTo>
                  <a:lnTo>
                    <a:pt x="25" y="0"/>
                  </a:lnTo>
                  <a:lnTo>
                    <a:pt x="30" y="7"/>
                  </a:lnTo>
                  <a:lnTo>
                    <a:pt x="35" y="13"/>
                  </a:lnTo>
                  <a:lnTo>
                    <a:pt x="40" y="17"/>
                  </a:lnTo>
                  <a:lnTo>
                    <a:pt x="44" y="23"/>
                  </a:lnTo>
                  <a:lnTo>
                    <a:pt x="44" y="39"/>
                  </a:lnTo>
                  <a:lnTo>
                    <a:pt x="42" y="52"/>
                  </a:lnTo>
                  <a:lnTo>
                    <a:pt x="39" y="62"/>
                  </a:lnTo>
                  <a:lnTo>
                    <a:pt x="38" y="70"/>
                  </a:lnTo>
                  <a:lnTo>
                    <a:pt x="39" y="76"/>
                  </a:lnTo>
                  <a:lnTo>
                    <a:pt x="44" y="82"/>
                  </a:lnTo>
                  <a:lnTo>
                    <a:pt x="55" y="86"/>
                  </a:lnTo>
                  <a:lnTo>
                    <a:pt x="73" y="92"/>
                  </a:lnTo>
                  <a:lnTo>
                    <a:pt x="76" y="97"/>
                  </a:lnTo>
                  <a:lnTo>
                    <a:pt x="78" y="100"/>
                  </a:lnTo>
                  <a:lnTo>
                    <a:pt x="80" y="105"/>
                  </a:lnTo>
                  <a:lnTo>
                    <a:pt x="83" y="109"/>
                  </a:lnTo>
                  <a:lnTo>
                    <a:pt x="93" y="108"/>
                  </a:lnTo>
                  <a:lnTo>
                    <a:pt x="100" y="105"/>
                  </a:lnTo>
                  <a:lnTo>
                    <a:pt x="106" y="101"/>
                  </a:lnTo>
                  <a:lnTo>
                    <a:pt x="112" y="100"/>
                  </a:lnTo>
                  <a:lnTo>
                    <a:pt x="115" y="103"/>
                  </a:lnTo>
                  <a:lnTo>
                    <a:pt x="116" y="105"/>
                  </a:lnTo>
                  <a:lnTo>
                    <a:pt x="117" y="106"/>
                  </a:lnTo>
                  <a:lnTo>
                    <a:pt x="118" y="108"/>
                  </a:lnTo>
                  <a:lnTo>
                    <a:pt x="117" y="119"/>
                  </a:lnTo>
                  <a:lnTo>
                    <a:pt x="115" y="128"/>
                  </a:lnTo>
                  <a:lnTo>
                    <a:pt x="112" y="137"/>
                  </a:lnTo>
                  <a:lnTo>
                    <a:pt x="108" y="147"/>
                  </a:lnTo>
                  <a:lnTo>
                    <a:pt x="98" y="146"/>
                  </a:lnTo>
                  <a:lnTo>
                    <a:pt x="85" y="143"/>
                  </a:lnTo>
                  <a:lnTo>
                    <a:pt x="71" y="137"/>
                  </a:lnTo>
                  <a:lnTo>
                    <a:pt x="56" y="131"/>
                  </a:lnTo>
                  <a:lnTo>
                    <a:pt x="41" y="124"/>
                  </a:lnTo>
                  <a:lnTo>
                    <a:pt x="26" y="117"/>
                  </a:lnTo>
                  <a:lnTo>
                    <a:pt x="12" y="112"/>
                  </a:lnTo>
                  <a:lnTo>
                    <a:pt x="0" y="107"/>
                  </a:lnTo>
                  <a:close/>
                </a:path>
              </a:pathLst>
            </a:custGeom>
            <a:solidFill>
              <a:srgbClr val="00FFFF"/>
            </a:solidFill>
            <a:ln w="9525">
              <a:noFill/>
              <a:round/>
              <a:headEnd/>
              <a:tailEnd/>
            </a:ln>
          </p:spPr>
          <p:txBody>
            <a:bodyPr/>
            <a:lstStyle/>
            <a:p>
              <a:endParaRPr lang="el-GR"/>
            </a:p>
          </p:txBody>
        </p:sp>
        <p:sp>
          <p:nvSpPr>
            <p:cNvPr id="542960" name="Freeform 240"/>
            <p:cNvSpPr>
              <a:spLocks/>
            </p:cNvSpPr>
            <p:nvPr/>
          </p:nvSpPr>
          <p:spPr bwMode="auto">
            <a:xfrm flipH="1">
              <a:off x="1309" y="1818"/>
              <a:ext cx="69" cy="59"/>
            </a:xfrm>
            <a:custGeom>
              <a:avLst/>
              <a:gdLst/>
              <a:ahLst/>
              <a:cxnLst>
                <a:cxn ang="0">
                  <a:pos x="0" y="104"/>
                </a:cxn>
                <a:cxn ang="0">
                  <a:pos x="2" y="88"/>
                </a:cxn>
                <a:cxn ang="0">
                  <a:pos x="4" y="71"/>
                </a:cxn>
                <a:cxn ang="0">
                  <a:pos x="7" y="54"/>
                </a:cxn>
                <a:cxn ang="0">
                  <a:pos x="9" y="38"/>
                </a:cxn>
                <a:cxn ang="0">
                  <a:pos x="11" y="30"/>
                </a:cxn>
                <a:cxn ang="0">
                  <a:pos x="15" y="22"/>
                </a:cxn>
                <a:cxn ang="0">
                  <a:pos x="17" y="13"/>
                </a:cxn>
                <a:cxn ang="0">
                  <a:pos x="19" y="5"/>
                </a:cxn>
                <a:cxn ang="0">
                  <a:pos x="30" y="0"/>
                </a:cxn>
                <a:cxn ang="0">
                  <a:pos x="35" y="0"/>
                </a:cxn>
                <a:cxn ang="0">
                  <a:pos x="40" y="3"/>
                </a:cxn>
                <a:cxn ang="0">
                  <a:pos x="47" y="12"/>
                </a:cxn>
                <a:cxn ang="0">
                  <a:pos x="48" y="25"/>
                </a:cxn>
                <a:cxn ang="0">
                  <a:pos x="49" y="40"/>
                </a:cxn>
                <a:cxn ang="0">
                  <a:pos x="49" y="54"/>
                </a:cxn>
                <a:cxn ang="0">
                  <a:pos x="52" y="68"/>
                </a:cxn>
                <a:cxn ang="0">
                  <a:pos x="61" y="77"/>
                </a:cxn>
                <a:cxn ang="0">
                  <a:pos x="75" y="83"/>
                </a:cxn>
                <a:cxn ang="0">
                  <a:pos x="90" y="85"/>
                </a:cxn>
                <a:cxn ang="0">
                  <a:pos x="105" y="86"/>
                </a:cxn>
                <a:cxn ang="0">
                  <a:pos x="118" y="85"/>
                </a:cxn>
                <a:cxn ang="0">
                  <a:pos x="131" y="84"/>
                </a:cxn>
                <a:cxn ang="0">
                  <a:pos x="138" y="83"/>
                </a:cxn>
                <a:cxn ang="0">
                  <a:pos x="140" y="82"/>
                </a:cxn>
                <a:cxn ang="0">
                  <a:pos x="148" y="70"/>
                </a:cxn>
                <a:cxn ang="0">
                  <a:pos x="155" y="56"/>
                </a:cxn>
                <a:cxn ang="0">
                  <a:pos x="160" y="46"/>
                </a:cxn>
                <a:cxn ang="0">
                  <a:pos x="162" y="42"/>
                </a:cxn>
                <a:cxn ang="0">
                  <a:pos x="163" y="43"/>
                </a:cxn>
                <a:cxn ang="0">
                  <a:pos x="166" y="45"/>
                </a:cxn>
                <a:cxn ang="0">
                  <a:pos x="167" y="46"/>
                </a:cxn>
                <a:cxn ang="0">
                  <a:pos x="168" y="48"/>
                </a:cxn>
                <a:cxn ang="0">
                  <a:pos x="168" y="53"/>
                </a:cxn>
                <a:cxn ang="0">
                  <a:pos x="164" y="66"/>
                </a:cxn>
                <a:cxn ang="0">
                  <a:pos x="156" y="98"/>
                </a:cxn>
                <a:cxn ang="0">
                  <a:pos x="141" y="159"/>
                </a:cxn>
                <a:cxn ang="0">
                  <a:pos x="129" y="157"/>
                </a:cxn>
                <a:cxn ang="0">
                  <a:pos x="113" y="152"/>
                </a:cxn>
                <a:cxn ang="0">
                  <a:pos x="94" y="144"/>
                </a:cxn>
                <a:cxn ang="0">
                  <a:pos x="75" y="135"/>
                </a:cxn>
                <a:cxn ang="0">
                  <a:pos x="53" y="126"/>
                </a:cxn>
                <a:cxn ang="0">
                  <a:pos x="33" y="116"/>
                </a:cxn>
                <a:cxn ang="0">
                  <a:pos x="15" y="108"/>
                </a:cxn>
                <a:cxn ang="0">
                  <a:pos x="0" y="104"/>
                </a:cxn>
              </a:cxnLst>
              <a:rect l="0" t="0" r="r" b="b"/>
              <a:pathLst>
                <a:path w="168" h="159">
                  <a:moveTo>
                    <a:pt x="0" y="104"/>
                  </a:moveTo>
                  <a:lnTo>
                    <a:pt x="2" y="88"/>
                  </a:lnTo>
                  <a:lnTo>
                    <a:pt x="4" y="71"/>
                  </a:lnTo>
                  <a:lnTo>
                    <a:pt x="7" y="54"/>
                  </a:lnTo>
                  <a:lnTo>
                    <a:pt x="9" y="38"/>
                  </a:lnTo>
                  <a:lnTo>
                    <a:pt x="11" y="30"/>
                  </a:lnTo>
                  <a:lnTo>
                    <a:pt x="15" y="22"/>
                  </a:lnTo>
                  <a:lnTo>
                    <a:pt x="17" y="13"/>
                  </a:lnTo>
                  <a:lnTo>
                    <a:pt x="19" y="5"/>
                  </a:lnTo>
                  <a:lnTo>
                    <a:pt x="30" y="0"/>
                  </a:lnTo>
                  <a:lnTo>
                    <a:pt x="35" y="0"/>
                  </a:lnTo>
                  <a:lnTo>
                    <a:pt x="40" y="3"/>
                  </a:lnTo>
                  <a:lnTo>
                    <a:pt x="47" y="12"/>
                  </a:lnTo>
                  <a:lnTo>
                    <a:pt x="48" y="25"/>
                  </a:lnTo>
                  <a:lnTo>
                    <a:pt x="49" y="40"/>
                  </a:lnTo>
                  <a:lnTo>
                    <a:pt x="49" y="54"/>
                  </a:lnTo>
                  <a:lnTo>
                    <a:pt x="52" y="68"/>
                  </a:lnTo>
                  <a:lnTo>
                    <a:pt x="61" y="77"/>
                  </a:lnTo>
                  <a:lnTo>
                    <a:pt x="75" y="83"/>
                  </a:lnTo>
                  <a:lnTo>
                    <a:pt x="90" y="85"/>
                  </a:lnTo>
                  <a:lnTo>
                    <a:pt x="105" y="86"/>
                  </a:lnTo>
                  <a:lnTo>
                    <a:pt x="118" y="85"/>
                  </a:lnTo>
                  <a:lnTo>
                    <a:pt x="131" y="84"/>
                  </a:lnTo>
                  <a:lnTo>
                    <a:pt x="138" y="83"/>
                  </a:lnTo>
                  <a:lnTo>
                    <a:pt x="140" y="82"/>
                  </a:lnTo>
                  <a:lnTo>
                    <a:pt x="148" y="70"/>
                  </a:lnTo>
                  <a:lnTo>
                    <a:pt x="155" y="56"/>
                  </a:lnTo>
                  <a:lnTo>
                    <a:pt x="160" y="46"/>
                  </a:lnTo>
                  <a:lnTo>
                    <a:pt x="162" y="42"/>
                  </a:lnTo>
                  <a:lnTo>
                    <a:pt x="163" y="43"/>
                  </a:lnTo>
                  <a:lnTo>
                    <a:pt x="166" y="45"/>
                  </a:lnTo>
                  <a:lnTo>
                    <a:pt x="167" y="46"/>
                  </a:lnTo>
                  <a:lnTo>
                    <a:pt x="168" y="48"/>
                  </a:lnTo>
                  <a:lnTo>
                    <a:pt x="168" y="53"/>
                  </a:lnTo>
                  <a:lnTo>
                    <a:pt x="164" y="66"/>
                  </a:lnTo>
                  <a:lnTo>
                    <a:pt x="156" y="98"/>
                  </a:lnTo>
                  <a:lnTo>
                    <a:pt x="141" y="159"/>
                  </a:lnTo>
                  <a:lnTo>
                    <a:pt x="129" y="157"/>
                  </a:lnTo>
                  <a:lnTo>
                    <a:pt x="113" y="152"/>
                  </a:lnTo>
                  <a:lnTo>
                    <a:pt x="94" y="144"/>
                  </a:lnTo>
                  <a:lnTo>
                    <a:pt x="75" y="135"/>
                  </a:lnTo>
                  <a:lnTo>
                    <a:pt x="53" y="126"/>
                  </a:lnTo>
                  <a:lnTo>
                    <a:pt x="33" y="116"/>
                  </a:lnTo>
                  <a:lnTo>
                    <a:pt x="15" y="108"/>
                  </a:lnTo>
                  <a:lnTo>
                    <a:pt x="0" y="104"/>
                  </a:lnTo>
                  <a:close/>
                </a:path>
              </a:pathLst>
            </a:custGeom>
            <a:solidFill>
              <a:srgbClr val="00FFFF"/>
            </a:solidFill>
            <a:ln w="9525">
              <a:noFill/>
              <a:round/>
              <a:headEnd/>
              <a:tailEnd/>
            </a:ln>
          </p:spPr>
          <p:txBody>
            <a:bodyPr/>
            <a:lstStyle/>
            <a:p>
              <a:endParaRPr lang="el-GR"/>
            </a:p>
          </p:txBody>
        </p:sp>
        <p:sp>
          <p:nvSpPr>
            <p:cNvPr id="542961" name="Freeform 241"/>
            <p:cNvSpPr>
              <a:spLocks/>
            </p:cNvSpPr>
            <p:nvPr/>
          </p:nvSpPr>
          <p:spPr bwMode="auto">
            <a:xfrm flipH="1">
              <a:off x="1251" y="1804"/>
              <a:ext cx="52" cy="71"/>
            </a:xfrm>
            <a:custGeom>
              <a:avLst/>
              <a:gdLst/>
              <a:ahLst/>
              <a:cxnLst>
                <a:cxn ang="0">
                  <a:pos x="83" y="171"/>
                </a:cxn>
                <a:cxn ang="0">
                  <a:pos x="85" y="149"/>
                </a:cxn>
                <a:cxn ang="0">
                  <a:pos x="85" y="130"/>
                </a:cxn>
                <a:cxn ang="0">
                  <a:pos x="80" y="116"/>
                </a:cxn>
                <a:cxn ang="0">
                  <a:pos x="67" y="104"/>
                </a:cxn>
                <a:cxn ang="0">
                  <a:pos x="60" y="104"/>
                </a:cxn>
                <a:cxn ang="0">
                  <a:pos x="53" y="104"/>
                </a:cxn>
                <a:cxn ang="0">
                  <a:pos x="46" y="104"/>
                </a:cxn>
                <a:cxn ang="0">
                  <a:pos x="38" y="103"/>
                </a:cxn>
                <a:cxn ang="0">
                  <a:pos x="42" y="90"/>
                </a:cxn>
                <a:cxn ang="0">
                  <a:pos x="38" y="94"/>
                </a:cxn>
                <a:cxn ang="0">
                  <a:pos x="29" y="106"/>
                </a:cxn>
                <a:cxn ang="0">
                  <a:pos x="20" y="114"/>
                </a:cxn>
                <a:cxn ang="0">
                  <a:pos x="15" y="108"/>
                </a:cxn>
                <a:cxn ang="0">
                  <a:pos x="10" y="103"/>
                </a:cxn>
                <a:cxn ang="0">
                  <a:pos x="4" y="97"/>
                </a:cxn>
                <a:cxn ang="0">
                  <a:pos x="0" y="91"/>
                </a:cxn>
                <a:cxn ang="0">
                  <a:pos x="2" y="82"/>
                </a:cxn>
                <a:cxn ang="0">
                  <a:pos x="7" y="68"/>
                </a:cxn>
                <a:cxn ang="0">
                  <a:pos x="11" y="53"/>
                </a:cxn>
                <a:cxn ang="0">
                  <a:pos x="16" y="37"/>
                </a:cxn>
                <a:cxn ang="0">
                  <a:pos x="22" y="23"/>
                </a:cxn>
                <a:cxn ang="0">
                  <a:pos x="26" y="10"/>
                </a:cxn>
                <a:cxn ang="0">
                  <a:pos x="31" y="2"/>
                </a:cxn>
                <a:cxn ang="0">
                  <a:pos x="34" y="0"/>
                </a:cxn>
                <a:cxn ang="0">
                  <a:pos x="40" y="9"/>
                </a:cxn>
                <a:cxn ang="0">
                  <a:pos x="45" y="14"/>
                </a:cxn>
                <a:cxn ang="0">
                  <a:pos x="49" y="20"/>
                </a:cxn>
                <a:cxn ang="0">
                  <a:pos x="56" y="25"/>
                </a:cxn>
                <a:cxn ang="0">
                  <a:pos x="65" y="33"/>
                </a:cxn>
                <a:cxn ang="0">
                  <a:pos x="76" y="44"/>
                </a:cxn>
                <a:cxn ang="0">
                  <a:pos x="86" y="58"/>
                </a:cxn>
                <a:cxn ang="0">
                  <a:pos x="98" y="71"/>
                </a:cxn>
                <a:cxn ang="0">
                  <a:pos x="107" y="88"/>
                </a:cxn>
                <a:cxn ang="0">
                  <a:pos x="116" y="103"/>
                </a:cxn>
                <a:cxn ang="0">
                  <a:pos x="122" y="116"/>
                </a:cxn>
                <a:cxn ang="0">
                  <a:pos x="125" y="128"/>
                </a:cxn>
                <a:cxn ang="0">
                  <a:pos x="117" y="144"/>
                </a:cxn>
                <a:cxn ang="0">
                  <a:pos x="110" y="162"/>
                </a:cxn>
                <a:cxn ang="0">
                  <a:pos x="102" y="181"/>
                </a:cxn>
                <a:cxn ang="0">
                  <a:pos x="95" y="194"/>
                </a:cxn>
                <a:cxn ang="0">
                  <a:pos x="92" y="189"/>
                </a:cxn>
                <a:cxn ang="0">
                  <a:pos x="90" y="183"/>
                </a:cxn>
                <a:cxn ang="0">
                  <a:pos x="86" y="176"/>
                </a:cxn>
                <a:cxn ang="0">
                  <a:pos x="83" y="171"/>
                </a:cxn>
              </a:cxnLst>
              <a:rect l="0" t="0" r="r" b="b"/>
              <a:pathLst>
                <a:path w="125" h="194">
                  <a:moveTo>
                    <a:pt x="83" y="171"/>
                  </a:moveTo>
                  <a:lnTo>
                    <a:pt x="85" y="149"/>
                  </a:lnTo>
                  <a:lnTo>
                    <a:pt x="85" y="130"/>
                  </a:lnTo>
                  <a:lnTo>
                    <a:pt x="80" y="116"/>
                  </a:lnTo>
                  <a:lnTo>
                    <a:pt x="67" y="104"/>
                  </a:lnTo>
                  <a:lnTo>
                    <a:pt x="60" y="104"/>
                  </a:lnTo>
                  <a:lnTo>
                    <a:pt x="53" y="104"/>
                  </a:lnTo>
                  <a:lnTo>
                    <a:pt x="46" y="104"/>
                  </a:lnTo>
                  <a:lnTo>
                    <a:pt x="38" y="103"/>
                  </a:lnTo>
                  <a:lnTo>
                    <a:pt x="42" y="90"/>
                  </a:lnTo>
                  <a:lnTo>
                    <a:pt x="38" y="94"/>
                  </a:lnTo>
                  <a:lnTo>
                    <a:pt x="29" y="106"/>
                  </a:lnTo>
                  <a:lnTo>
                    <a:pt x="20" y="114"/>
                  </a:lnTo>
                  <a:lnTo>
                    <a:pt x="15" y="108"/>
                  </a:lnTo>
                  <a:lnTo>
                    <a:pt x="10" y="103"/>
                  </a:lnTo>
                  <a:lnTo>
                    <a:pt x="4" y="97"/>
                  </a:lnTo>
                  <a:lnTo>
                    <a:pt x="0" y="91"/>
                  </a:lnTo>
                  <a:lnTo>
                    <a:pt x="2" y="82"/>
                  </a:lnTo>
                  <a:lnTo>
                    <a:pt x="7" y="68"/>
                  </a:lnTo>
                  <a:lnTo>
                    <a:pt x="11" y="53"/>
                  </a:lnTo>
                  <a:lnTo>
                    <a:pt x="16" y="37"/>
                  </a:lnTo>
                  <a:lnTo>
                    <a:pt x="22" y="23"/>
                  </a:lnTo>
                  <a:lnTo>
                    <a:pt x="26" y="10"/>
                  </a:lnTo>
                  <a:lnTo>
                    <a:pt x="31" y="2"/>
                  </a:lnTo>
                  <a:lnTo>
                    <a:pt x="34" y="0"/>
                  </a:lnTo>
                  <a:lnTo>
                    <a:pt x="40" y="9"/>
                  </a:lnTo>
                  <a:lnTo>
                    <a:pt x="45" y="14"/>
                  </a:lnTo>
                  <a:lnTo>
                    <a:pt x="49" y="20"/>
                  </a:lnTo>
                  <a:lnTo>
                    <a:pt x="56" y="25"/>
                  </a:lnTo>
                  <a:lnTo>
                    <a:pt x="65" y="33"/>
                  </a:lnTo>
                  <a:lnTo>
                    <a:pt x="76" y="44"/>
                  </a:lnTo>
                  <a:lnTo>
                    <a:pt x="86" y="58"/>
                  </a:lnTo>
                  <a:lnTo>
                    <a:pt x="98" y="71"/>
                  </a:lnTo>
                  <a:lnTo>
                    <a:pt x="107" y="88"/>
                  </a:lnTo>
                  <a:lnTo>
                    <a:pt x="116" y="103"/>
                  </a:lnTo>
                  <a:lnTo>
                    <a:pt x="122" y="116"/>
                  </a:lnTo>
                  <a:lnTo>
                    <a:pt x="125" y="128"/>
                  </a:lnTo>
                  <a:lnTo>
                    <a:pt x="117" y="144"/>
                  </a:lnTo>
                  <a:lnTo>
                    <a:pt x="110" y="162"/>
                  </a:lnTo>
                  <a:lnTo>
                    <a:pt x="102" y="181"/>
                  </a:lnTo>
                  <a:lnTo>
                    <a:pt x="95" y="194"/>
                  </a:lnTo>
                  <a:lnTo>
                    <a:pt x="92" y="189"/>
                  </a:lnTo>
                  <a:lnTo>
                    <a:pt x="90" y="183"/>
                  </a:lnTo>
                  <a:lnTo>
                    <a:pt x="86" y="176"/>
                  </a:lnTo>
                  <a:lnTo>
                    <a:pt x="83" y="171"/>
                  </a:lnTo>
                  <a:close/>
                </a:path>
              </a:pathLst>
            </a:custGeom>
            <a:solidFill>
              <a:srgbClr val="00FFFF"/>
            </a:solidFill>
            <a:ln w="9525">
              <a:noFill/>
              <a:round/>
              <a:headEnd/>
              <a:tailEnd/>
            </a:ln>
          </p:spPr>
          <p:txBody>
            <a:bodyPr/>
            <a:lstStyle/>
            <a:p>
              <a:endParaRPr lang="el-GR"/>
            </a:p>
          </p:txBody>
        </p:sp>
        <p:sp>
          <p:nvSpPr>
            <p:cNvPr id="542962" name="Freeform 242"/>
            <p:cNvSpPr>
              <a:spLocks/>
            </p:cNvSpPr>
            <p:nvPr/>
          </p:nvSpPr>
          <p:spPr bwMode="auto">
            <a:xfrm flipH="1">
              <a:off x="1279" y="1852"/>
              <a:ext cx="15" cy="17"/>
            </a:xfrm>
            <a:custGeom>
              <a:avLst/>
              <a:gdLst/>
              <a:ahLst/>
              <a:cxnLst>
                <a:cxn ang="0">
                  <a:pos x="0" y="35"/>
                </a:cxn>
                <a:cxn ang="0">
                  <a:pos x="0" y="23"/>
                </a:cxn>
                <a:cxn ang="0">
                  <a:pos x="1" y="12"/>
                </a:cxn>
                <a:cxn ang="0">
                  <a:pos x="4" y="3"/>
                </a:cxn>
                <a:cxn ang="0">
                  <a:pos x="12" y="0"/>
                </a:cxn>
                <a:cxn ang="0">
                  <a:pos x="17" y="5"/>
                </a:cxn>
                <a:cxn ang="0">
                  <a:pos x="22" y="8"/>
                </a:cxn>
                <a:cxn ang="0">
                  <a:pos x="25" y="13"/>
                </a:cxn>
                <a:cxn ang="0">
                  <a:pos x="30" y="18"/>
                </a:cxn>
                <a:cxn ang="0">
                  <a:pos x="31" y="24"/>
                </a:cxn>
                <a:cxn ang="0">
                  <a:pos x="33" y="31"/>
                </a:cxn>
                <a:cxn ang="0">
                  <a:pos x="34" y="38"/>
                </a:cxn>
                <a:cxn ang="0">
                  <a:pos x="36" y="46"/>
                </a:cxn>
                <a:cxn ang="0">
                  <a:pos x="33" y="46"/>
                </a:cxn>
                <a:cxn ang="0">
                  <a:pos x="29" y="46"/>
                </a:cxn>
                <a:cxn ang="0">
                  <a:pos x="23" y="44"/>
                </a:cxn>
                <a:cxn ang="0">
                  <a:pos x="17" y="42"/>
                </a:cxn>
                <a:cxn ang="0">
                  <a:pos x="10" y="41"/>
                </a:cxn>
                <a:cxn ang="0">
                  <a:pos x="6" y="38"/>
                </a:cxn>
                <a:cxn ang="0">
                  <a:pos x="1" y="36"/>
                </a:cxn>
                <a:cxn ang="0">
                  <a:pos x="0" y="35"/>
                </a:cxn>
              </a:cxnLst>
              <a:rect l="0" t="0" r="r" b="b"/>
              <a:pathLst>
                <a:path w="36" h="46">
                  <a:moveTo>
                    <a:pt x="0" y="35"/>
                  </a:moveTo>
                  <a:lnTo>
                    <a:pt x="0" y="23"/>
                  </a:lnTo>
                  <a:lnTo>
                    <a:pt x="1" y="12"/>
                  </a:lnTo>
                  <a:lnTo>
                    <a:pt x="4" y="3"/>
                  </a:lnTo>
                  <a:lnTo>
                    <a:pt x="12" y="0"/>
                  </a:lnTo>
                  <a:lnTo>
                    <a:pt x="17" y="5"/>
                  </a:lnTo>
                  <a:lnTo>
                    <a:pt x="22" y="8"/>
                  </a:lnTo>
                  <a:lnTo>
                    <a:pt x="25" y="13"/>
                  </a:lnTo>
                  <a:lnTo>
                    <a:pt x="30" y="18"/>
                  </a:lnTo>
                  <a:lnTo>
                    <a:pt x="31" y="24"/>
                  </a:lnTo>
                  <a:lnTo>
                    <a:pt x="33" y="31"/>
                  </a:lnTo>
                  <a:lnTo>
                    <a:pt x="34" y="38"/>
                  </a:lnTo>
                  <a:lnTo>
                    <a:pt x="36" y="46"/>
                  </a:lnTo>
                  <a:lnTo>
                    <a:pt x="33" y="46"/>
                  </a:lnTo>
                  <a:lnTo>
                    <a:pt x="29" y="46"/>
                  </a:lnTo>
                  <a:lnTo>
                    <a:pt x="23" y="44"/>
                  </a:lnTo>
                  <a:lnTo>
                    <a:pt x="17" y="42"/>
                  </a:lnTo>
                  <a:lnTo>
                    <a:pt x="10" y="41"/>
                  </a:lnTo>
                  <a:lnTo>
                    <a:pt x="6" y="38"/>
                  </a:lnTo>
                  <a:lnTo>
                    <a:pt x="1" y="36"/>
                  </a:lnTo>
                  <a:lnTo>
                    <a:pt x="0" y="35"/>
                  </a:lnTo>
                  <a:close/>
                </a:path>
              </a:pathLst>
            </a:custGeom>
            <a:solidFill>
              <a:srgbClr val="006633"/>
            </a:solidFill>
            <a:ln w="9525">
              <a:noFill/>
              <a:round/>
              <a:headEnd/>
              <a:tailEnd/>
            </a:ln>
          </p:spPr>
          <p:txBody>
            <a:bodyPr/>
            <a:lstStyle/>
            <a:p>
              <a:endParaRPr lang="el-GR"/>
            </a:p>
          </p:txBody>
        </p:sp>
        <p:sp>
          <p:nvSpPr>
            <p:cNvPr id="542963" name="Freeform 243"/>
            <p:cNvSpPr>
              <a:spLocks/>
            </p:cNvSpPr>
            <p:nvPr/>
          </p:nvSpPr>
          <p:spPr bwMode="auto">
            <a:xfrm flipH="1">
              <a:off x="1282" y="1850"/>
              <a:ext cx="4" cy="5"/>
            </a:xfrm>
            <a:custGeom>
              <a:avLst/>
              <a:gdLst/>
              <a:ahLst/>
              <a:cxnLst>
                <a:cxn ang="0">
                  <a:pos x="9" y="14"/>
                </a:cxn>
                <a:cxn ang="0">
                  <a:pos x="7" y="12"/>
                </a:cxn>
                <a:cxn ang="0">
                  <a:pos x="5" y="11"/>
                </a:cxn>
                <a:cxn ang="0">
                  <a:pos x="3" y="8"/>
                </a:cxn>
                <a:cxn ang="0">
                  <a:pos x="0" y="7"/>
                </a:cxn>
                <a:cxn ang="0">
                  <a:pos x="0" y="5"/>
                </a:cxn>
                <a:cxn ang="0">
                  <a:pos x="0" y="3"/>
                </a:cxn>
                <a:cxn ang="0">
                  <a:pos x="1" y="1"/>
                </a:cxn>
                <a:cxn ang="0">
                  <a:pos x="4" y="0"/>
                </a:cxn>
                <a:cxn ang="0">
                  <a:pos x="4" y="0"/>
                </a:cxn>
                <a:cxn ang="0">
                  <a:pos x="5" y="0"/>
                </a:cxn>
                <a:cxn ang="0">
                  <a:pos x="6" y="0"/>
                </a:cxn>
                <a:cxn ang="0">
                  <a:pos x="7" y="0"/>
                </a:cxn>
                <a:cxn ang="0">
                  <a:pos x="9" y="6"/>
                </a:cxn>
                <a:cxn ang="0">
                  <a:pos x="12" y="8"/>
                </a:cxn>
                <a:cxn ang="0">
                  <a:pos x="12" y="11"/>
                </a:cxn>
                <a:cxn ang="0">
                  <a:pos x="12" y="13"/>
                </a:cxn>
                <a:cxn ang="0">
                  <a:pos x="11" y="13"/>
                </a:cxn>
                <a:cxn ang="0">
                  <a:pos x="11" y="13"/>
                </a:cxn>
                <a:cxn ang="0">
                  <a:pos x="11" y="13"/>
                </a:cxn>
                <a:cxn ang="0">
                  <a:pos x="9" y="14"/>
                </a:cxn>
              </a:cxnLst>
              <a:rect l="0" t="0" r="r" b="b"/>
              <a:pathLst>
                <a:path w="12" h="14">
                  <a:moveTo>
                    <a:pt x="9" y="14"/>
                  </a:moveTo>
                  <a:lnTo>
                    <a:pt x="7" y="12"/>
                  </a:lnTo>
                  <a:lnTo>
                    <a:pt x="5" y="11"/>
                  </a:lnTo>
                  <a:lnTo>
                    <a:pt x="3" y="8"/>
                  </a:lnTo>
                  <a:lnTo>
                    <a:pt x="0" y="7"/>
                  </a:lnTo>
                  <a:lnTo>
                    <a:pt x="0" y="5"/>
                  </a:lnTo>
                  <a:lnTo>
                    <a:pt x="0" y="3"/>
                  </a:lnTo>
                  <a:lnTo>
                    <a:pt x="1" y="1"/>
                  </a:lnTo>
                  <a:lnTo>
                    <a:pt x="4" y="0"/>
                  </a:lnTo>
                  <a:lnTo>
                    <a:pt x="4" y="0"/>
                  </a:lnTo>
                  <a:lnTo>
                    <a:pt x="5" y="0"/>
                  </a:lnTo>
                  <a:lnTo>
                    <a:pt x="6" y="0"/>
                  </a:lnTo>
                  <a:lnTo>
                    <a:pt x="7" y="0"/>
                  </a:lnTo>
                  <a:lnTo>
                    <a:pt x="9" y="6"/>
                  </a:lnTo>
                  <a:lnTo>
                    <a:pt x="12" y="8"/>
                  </a:lnTo>
                  <a:lnTo>
                    <a:pt x="12" y="11"/>
                  </a:lnTo>
                  <a:lnTo>
                    <a:pt x="12" y="13"/>
                  </a:lnTo>
                  <a:lnTo>
                    <a:pt x="11" y="13"/>
                  </a:lnTo>
                  <a:lnTo>
                    <a:pt x="11" y="13"/>
                  </a:lnTo>
                  <a:lnTo>
                    <a:pt x="11" y="13"/>
                  </a:lnTo>
                  <a:lnTo>
                    <a:pt x="9" y="14"/>
                  </a:lnTo>
                  <a:close/>
                </a:path>
              </a:pathLst>
            </a:custGeom>
            <a:solidFill>
              <a:srgbClr val="006633"/>
            </a:solidFill>
            <a:ln w="9525">
              <a:noFill/>
              <a:round/>
              <a:headEnd/>
              <a:tailEnd/>
            </a:ln>
          </p:spPr>
          <p:txBody>
            <a:bodyPr/>
            <a:lstStyle/>
            <a:p>
              <a:endParaRPr lang="el-GR"/>
            </a:p>
          </p:txBody>
        </p:sp>
        <p:sp>
          <p:nvSpPr>
            <p:cNvPr id="542964" name="Freeform 244"/>
            <p:cNvSpPr>
              <a:spLocks/>
            </p:cNvSpPr>
            <p:nvPr/>
          </p:nvSpPr>
          <p:spPr bwMode="auto">
            <a:xfrm flipH="1">
              <a:off x="1383" y="1836"/>
              <a:ext cx="16" cy="17"/>
            </a:xfrm>
            <a:custGeom>
              <a:avLst/>
              <a:gdLst/>
              <a:ahLst/>
              <a:cxnLst>
                <a:cxn ang="0">
                  <a:pos x="0" y="40"/>
                </a:cxn>
                <a:cxn ang="0">
                  <a:pos x="1" y="36"/>
                </a:cxn>
                <a:cxn ang="0">
                  <a:pos x="5" y="32"/>
                </a:cxn>
                <a:cxn ang="0">
                  <a:pos x="10" y="27"/>
                </a:cxn>
                <a:cxn ang="0">
                  <a:pos x="16" y="20"/>
                </a:cxn>
                <a:cxn ang="0">
                  <a:pos x="22" y="14"/>
                </a:cxn>
                <a:cxn ang="0">
                  <a:pos x="29" y="8"/>
                </a:cxn>
                <a:cxn ang="0">
                  <a:pos x="35" y="4"/>
                </a:cxn>
                <a:cxn ang="0">
                  <a:pos x="40" y="0"/>
                </a:cxn>
                <a:cxn ang="0">
                  <a:pos x="40" y="3"/>
                </a:cxn>
                <a:cxn ang="0">
                  <a:pos x="39" y="8"/>
                </a:cxn>
                <a:cxn ang="0">
                  <a:pos x="37" y="22"/>
                </a:cxn>
                <a:cxn ang="0">
                  <a:pos x="32" y="47"/>
                </a:cxn>
                <a:cxn ang="0">
                  <a:pos x="27" y="49"/>
                </a:cxn>
                <a:cxn ang="0">
                  <a:pos x="17" y="47"/>
                </a:cxn>
                <a:cxn ang="0">
                  <a:pos x="8" y="43"/>
                </a:cxn>
                <a:cxn ang="0">
                  <a:pos x="0" y="40"/>
                </a:cxn>
              </a:cxnLst>
              <a:rect l="0" t="0" r="r" b="b"/>
              <a:pathLst>
                <a:path w="40" h="49">
                  <a:moveTo>
                    <a:pt x="0" y="40"/>
                  </a:moveTo>
                  <a:lnTo>
                    <a:pt x="1" y="36"/>
                  </a:lnTo>
                  <a:lnTo>
                    <a:pt x="5" y="32"/>
                  </a:lnTo>
                  <a:lnTo>
                    <a:pt x="10" y="27"/>
                  </a:lnTo>
                  <a:lnTo>
                    <a:pt x="16" y="20"/>
                  </a:lnTo>
                  <a:lnTo>
                    <a:pt x="22" y="14"/>
                  </a:lnTo>
                  <a:lnTo>
                    <a:pt x="29" y="8"/>
                  </a:lnTo>
                  <a:lnTo>
                    <a:pt x="35" y="4"/>
                  </a:lnTo>
                  <a:lnTo>
                    <a:pt x="40" y="0"/>
                  </a:lnTo>
                  <a:lnTo>
                    <a:pt x="40" y="3"/>
                  </a:lnTo>
                  <a:lnTo>
                    <a:pt x="39" y="8"/>
                  </a:lnTo>
                  <a:lnTo>
                    <a:pt x="37" y="22"/>
                  </a:lnTo>
                  <a:lnTo>
                    <a:pt x="32" y="47"/>
                  </a:lnTo>
                  <a:lnTo>
                    <a:pt x="27" y="49"/>
                  </a:lnTo>
                  <a:lnTo>
                    <a:pt x="17" y="47"/>
                  </a:lnTo>
                  <a:lnTo>
                    <a:pt x="8" y="43"/>
                  </a:lnTo>
                  <a:lnTo>
                    <a:pt x="0" y="40"/>
                  </a:lnTo>
                  <a:close/>
                </a:path>
              </a:pathLst>
            </a:custGeom>
            <a:solidFill>
              <a:srgbClr val="00FFFF"/>
            </a:solidFill>
            <a:ln w="9525">
              <a:noFill/>
              <a:round/>
              <a:headEnd/>
              <a:tailEnd/>
            </a:ln>
          </p:spPr>
          <p:txBody>
            <a:bodyPr/>
            <a:lstStyle/>
            <a:p>
              <a:endParaRPr lang="el-GR"/>
            </a:p>
          </p:txBody>
        </p:sp>
        <p:sp>
          <p:nvSpPr>
            <p:cNvPr id="542965" name="Freeform 245"/>
            <p:cNvSpPr>
              <a:spLocks/>
            </p:cNvSpPr>
            <p:nvPr/>
          </p:nvSpPr>
          <p:spPr bwMode="auto">
            <a:xfrm flipH="1">
              <a:off x="1373" y="1772"/>
              <a:ext cx="67" cy="76"/>
            </a:xfrm>
            <a:custGeom>
              <a:avLst/>
              <a:gdLst/>
              <a:ahLst/>
              <a:cxnLst>
                <a:cxn ang="0">
                  <a:pos x="56" y="204"/>
                </a:cxn>
                <a:cxn ang="0">
                  <a:pos x="59" y="195"/>
                </a:cxn>
                <a:cxn ang="0">
                  <a:pos x="60" y="186"/>
                </a:cxn>
                <a:cxn ang="0">
                  <a:pos x="62" y="177"/>
                </a:cxn>
                <a:cxn ang="0">
                  <a:pos x="64" y="168"/>
                </a:cxn>
                <a:cxn ang="0">
                  <a:pos x="70" y="165"/>
                </a:cxn>
                <a:cxn ang="0">
                  <a:pos x="74" y="162"/>
                </a:cxn>
                <a:cxn ang="0">
                  <a:pos x="76" y="158"/>
                </a:cxn>
                <a:cxn ang="0">
                  <a:pos x="78" y="151"/>
                </a:cxn>
                <a:cxn ang="0">
                  <a:pos x="77" y="140"/>
                </a:cxn>
                <a:cxn ang="0">
                  <a:pos x="75" y="134"/>
                </a:cxn>
                <a:cxn ang="0">
                  <a:pos x="68" y="132"/>
                </a:cxn>
                <a:cxn ang="0">
                  <a:pos x="56" y="131"/>
                </a:cxn>
                <a:cxn ang="0">
                  <a:pos x="53" y="132"/>
                </a:cxn>
                <a:cxn ang="0">
                  <a:pos x="49" y="134"/>
                </a:cxn>
                <a:cxn ang="0">
                  <a:pos x="45" y="139"/>
                </a:cxn>
                <a:cxn ang="0">
                  <a:pos x="36" y="146"/>
                </a:cxn>
                <a:cxn ang="0">
                  <a:pos x="32" y="150"/>
                </a:cxn>
                <a:cxn ang="0">
                  <a:pos x="29" y="155"/>
                </a:cxn>
                <a:cxn ang="0">
                  <a:pos x="25" y="159"/>
                </a:cxn>
                <a:cxn ang="0">
                  <a:pos x="21" y="165"/>
                </a:cxn>
                <a:cxn ang="0">
                  <a:pos x="16" y="170"/>
                </a:cxn>
                <a:cxn ang="0">
                  <a:pos x="11" y="173"/>
                </a:cxn>
                <a:cxn ang="0">
                  <a:pos x="6" y="176"/>
                </a:cxn>
                <a:cxn ang="0">
                  <a:pos x="0" y="176"/>
                </a:cxn>
                <a:cxn ang="0">
                  <a:pos x="3" y="132"/>
                </a:cxn>
                <a:cxn ang="0">
                  <a:pos x="8" y="88"/>
                </a:cxn>
                <a:cxn ang="0">
                  <a:pos x="11" y="44"/>
                </a:cxn>
                <a:cxn ang="0">
                  <a:pos x="15" y="0"/>
                </a:cxn>
                <a:cxn ang="0">
                  <a:pos x="37" y="5"/>
                </a:cxn>
                <a:cxn ang="0">
                  <a:pos x="57" y="8"/>
                </a:cxn>
                <a:cxn ang="0">
                  <a:pos x="77" y="14"/>
                </a:cxn>
                <a:cxn ang="0">
                  <a:pos x="95" y="20"/>
                </a:cxn>
                <a:cxn ang="0">
                  <a:pos x="113" y="27"/>
                </a:cxn>
                <a:cxn ang="0">
                  <a:pos x="130" y="36"/>
                </a:cxn>
                <a:cxn ang="0">
                  <a:pos x="147" y="48"/>
                </a:cxn>
                <a:cxn ang="0">
                  <a:pos x="165" y="61"/>
                </a:cxn>
                <a:cxn ang="0">
                  <a:pos x="159" y="91"/>
                </a:cxn>
                <a:cxn ang="0">
                  <a:pos x="157" y="106"/>
                </a:cxn>
                <a:cxn ang="0">
                  <a:pos x="154" y="113"/>
                </a:cxn>
                <a:cxn ang="0">
                  <a:pos x="153" y="118"/>
                </a:cxn>
                <a:cxn ang="0">
                  <a:pos x="143" y="126"/>
                </a:cxn>
                <a:cxn ang="0">
                  <a:pos x="136" y="133"/>
                </a:cxn>
                <a:cxn ang="0">
                  <a:pos x="130" y="140"/>
                </a:cxn>
                <a:cxn ang="0">
                  <a:pos x="127" y="146"/>
                </a:cxn>
                <a:cxn ang="0">
                  <a:pos x="123" y="154"/>
                </a:cxn>
                <a:cxn ang="0">
                  <a:pos x="120" y="162"/>
                </a:cxn>
                <a:cxn ang="0">
                  <a:pos x="116" y="171"/>
                </a:cxn>
                <a:cxn ang="0">
                  <a:pos x="113" y="184"/>
                </a:cxn>
                <a:cxn ang="0">
                  <a:pos x="107" y="193"/>
                </a:cxn>
                <a:cxn ang="0">
                  <a:pos x="101" y="200"/>
                </a:cxn>
                <a:cxn ang="0">
                  <a:pos x="95" y="204"/>
                </a:cxn>
                <a:cxn ang="0">
                  <a:pos x="90" y="207"/>
                </a:cxn>
                <a:cxn ang="0">
                  <a:pos x="83" y="208"/>
                </a:cxn>
                <a:cxn ang="0">
                  <a:pos x="75" y="208"/>
                </a:cxn>
                <a:cxn ang="0">
                  <a:pos x="66" y="206"/>
                </a:cxn>
                <a:cxn ang="0">
                  <a:pos x="56" y="204"/>
                </a:cxn>
              </a:cxnLst>
              <a:rect l="0" t="0" r="r" b="b"/>
              <a:pathLst>
                <a:path w="165" h="208">
                  <a:moveTo>
                    <a:pt x="56" y="204"/>
                  </a:moveTo>
                  <a:lnTo>
                    <a:pt x="59" y="195"/>
                  </a:lnTo>
                  <a:lnTo>
                    <a:pt x="60" y="186"/>
                  </a:lnTo>
                  <a:lnTo>
                    <a:pt x="62" y="177"/>
                  </a:lnTo>
                  <a:lnTo>
                    <a:pt x="64" y="168"/>
                  </a:lnTo>
                  <a:lnTo>
                    <a:pt x="70" y="165"/>
                  </a:lnTo>
                  <a:lnTo>
                    <a:pt x="74" y="162"/>
                  </a:lnTo>
                  <a:lnTo>
                    <a:pt x="76" y="158"/>
                  </a:lnTo>
                  <a:lnTo>
                    <a:pt x="78" y="151"/>
                  </a:lnTo>
                  <a:lnTo>
                    <a:pt x="77" y="140"/>
                  </a:lnTo>
                  <a:lnTo>
                    <a:pt x="75" y="134"/>
                  </a:lnTo>
                  <a:lnTo>
                    <a:pt x="68" y="132"/>
                  </a:lnTo>
                  <a:lnTo>
                    <a:pt x="56" y="131"/>
                  </a:lnTo>
                  <a:lnTo>
                    <a:pt x="53" y="132"/>
                  </a:lnTo>
                  <a:lnTo>
                    <a:pt x="49" y="134"/>
                  </a:lnTo>
                  <a:lnTo>
                    <a:pt x="45" y="139"/>
                  </a:lnTo>
                  <a:lnTo>
                    <a:pt x="36" y="146"/>
                  </a:lnTo>
                  <a:lnTo>
                    <a:pt x="32" y="150"/>
                  </a:lnTo>
                  <a:lnTo>
                    <a:pt x="29" y="155"/>
                  </a:lnTo>
                  <a:lnTo>
                    <a:pt x="25" y="159"/>
                  </a:lnTo>
                  <a:lnTo>
                    <a:pt x="21" y="165"/>
                  </a:lnTo>
                  <a:lnTo>
                    <a:pt x="16" y="170"/>
                  </a:lnTo>
                  <a:lnTo>
                    <a:pt x="11" y="173"/>
                  </a:lnTo>
                  <a:lnTo>
                    <a:pt x="6" y="176"/>
                  </a:lnTo>
                  <a:lnTo>
                    <a:pt x="0" y="176"/>
                  </a:lnTo>
                  <a:lnTo>
                    <a:pt x="3" y="132"/>
                  </a:lnTo>
                  <a:lnTo>
                    <a:pt x="8" y="88"/>
                  </a:lnTo>
                  <a:lnTo>
                    <a:pt x="11" y="44"/>
                  </a:lnTo>
                  <a:lnTo>
                    <a:pt x="15" y="0"/>
                  </a:lnTo>
                  <a:lnTo>
                    <a:pt x="37" y="5"/>
                  </a:lnTo>
                  <a:lnTo>
                    <a:pt x="57" y="8"/>
                  </a:lnTo>
                  <a:lnTo>
                    <a:pt x="77" y="14"/>
                  </a:lnTo>
                  <a:lnTo>
                    <a:pt x="95" y="20"/>
                  </a:lnTo>
                  <a:lnTo>
                    <a:pt x="113" y="27"/>
                  </a:lnTo>
                  <a:lnTo>
                    <a:pt x="130" y="36"/>
                  </a:lnTo>
                  <a:lnTo>
                    <a:pt x="147" y="48"/>
                  </a:lnTo>
                  <a:lnTo>
                    <a:pt x="165" y="61"/>
                  </a:lnTo>
                  <a:lnTo>
                    <a:pt x="159" y="91"/>
                  </a:lnTo>
                  <a:lnTo>
                    <a:pt x="157" y="106"/>
                  </a:lnTo>
                  <a:lnTo>
                    <a:pt x="154" y="113"/>
                  </a:lnTo>
                  <a:lnTo>
                    <a:pt x="153" y="118"/>
                  </a:lnTo>
                  <a:lnTo>
                    <a:pt x="143" y="126"/>
                  </a:lnTo>
                  <a:lnTo>
                    <a:pt x="136" y="133"/>
                  </a:lnTo>
                  <a:lnTo>
                    <a:pt x="130" y="140"/>
                  </a:lnTo>
                  <a:lnTo>
                    <a:pt x="127" y="146"/>
                  </a:lnTo>
                  <a:lnTo>
                    <a:pt x="123" y="154"/>
                  </a:lnTo>
                  <a:lnTo>
                    <a:pt x="120" y="162"/>
                  </a:lnTo>
                  <a:lnTo>
                    <a:pt x="116" y="171"/>
                  </a:lnTo>
                  <a:lnTo>
                    <a:pt x="113" y="184"/>
                  </a:lnTo>
                  <a:lnTo>
                    <a:pt x="107" y="193"/>
                  </a:lnTo>
                  <a:lnTo>
                    <a:pt x="101" y="200"/>
                  </a:lnTo>
                  <a:lnTo>
                    <a:pt x="95" y="204"/>
                  </a:lnTo>
                  <a:lnTo>
                    <a:pt x="90" y="207"/>
                  </a:lnTo>
                  <a:lnTo>
                    <a:pt x="83" y="208"/>
                  </a:lnTo>
                  <a:lnTo>
                    <a:pt x="75" y="208"/>
                  </a:lnTo>
                  <a:lnTo>
                    <a:pt x="66" y="206"/>
                  </a:lnTo>
                  <a:lnTo>
                    <a:pt x="56" y="204"/>
                  </a:lnTo>
                  <a:close/>
                </a:path>
              </a:pathLst>
            </a:custGeom>
            <a:solidFill>
              <a:srgbClr val="006633"/>
            </a:solidFill>
            <a:ln w="9525">
              <a:noFill/>
              <a:round/>
              <a:headEnd/>
              <a:tailEnd/>
            </a:ln>
          </p:spPr>
          <p:txBody>
            <a:bodyPr/>
            <a:lstStyle/>
            <a:p>
              <a:endParaRPr lang="el-GR"/>
            </a:p>
          </p:txBody>
        </p:sp>
        <p:sp>
          <p:nvSpPr>
            <p:cNvPr id="542966" name="Freeform 246"/>
            <p:cNvSpPr>
              <a:spLocks/>
            </p:cNvSpPr>
            <p:nvPr/>
          </p:nvSpPr>
          <p:spPr bwMode="auto">
            <a:xfrm flipH="1">
              <a:off x="1247" y="1780"/>
              <a:ext cx="40" cy="66"/>
            </a:xfrm>
            <a:custGeom>
              <a:avLst/>
              <a:gdLst/>
              <a:ahLst/>
              <a:cxnLst>
                <a:cxn ang="0">
                  <a:pos x="79" y="166"/>
                </a:cxn>
                <a:cxn ang="0">
                  <a:pos x="75" y="156"/>
                </a:cxn>
                <a:cxn ang="0">
                  <a:pos x="70" y="146"/>
                </a:cxn>
                <a:cxn ang="0">
                  <a:pos x="64" y="138"/>
                </a:cxn>
                <a:cxn ang="0">
                  <a:pos x="59" y="129"/>
                </a:cxn>
                <a:cxn ang="0">
                  <a:pos x="53" y="121"/>
                </a:cxn>
                <a:cxn ang="0">
                  <a:pos x="47" y="113"/>
                </a:cxn>
                <a:cxn ang="0">
                  <a:pos x="41" y="105"/>
                </a:cxn>
                <a:cxn ang="0">
                  <a:pos x="34" y="97"/>
                </a:cxn>
                <a:cxn ang="0">
                  <a:pos x="30" y="92"/>
                </a:cxn>
                <a:cxn ang="0">
                  <a:pos x="25" y="89"/>
                </a:cxn>
                <a:cxn ang="0">
                  <a:pos x="21" y="84"/>
                </a:cxn>
                <a:cxn ang="0">
                  <a:pos x="16" y="80"/>
                </a:cxn>
                <a:cxn ang="0">
                  <a:pos x="12" y="75"/>
                </a:cxn>
                <a:cxn ang="0">
                  <a:pos x="8" y="70"/>
                </a:cxn>
                <a:cxn ang="0">
                  <a:pos x="3" y="66"/>
                </a:cxn>
                <a:cxn ang="0">
                  <a:pos x="0" y="61"/>
                </a:cxn>
                <a:cxn ang="0">
                  <a:pos x="1" y="47"/>
                </a:cxn>
                <a:cxn ang="0">
                  <a:pos x="7" y="33"/>
                </a:cxn>
                <a:cxn ang="0">
                  <a:pos x="16" y="21"/>
                </a:cxn>
                <a:cxn ang="0">
                  <a:pos x="25" y="12"/>
                </a:cxn>
                <a:cxn ang="0">
                  <a:pos x="27" y="7"/>
                </a:cxn>
                <a:cxn ang="0">
                  <a:pos x="29" y="3"/>
                </a:cxn>
                <a:cxn ang="0">
                  <a:pos x="31" y="1"/>
                </a:cxn>
                <a:cxn ang="0">
                  <a:pos x="34" y="0"/>
                </a:cxn>
                <a:cxn ang="0">
                  <a:pos x="45" y="21"/>
                </a:cxn>
                <a:cxn ang="0">
                  <a:pos x="56" y="41"/>
                </a:cxn>
                <a:cxn ang="0">
                  <a:pos x="67" y="63"/>
                </a:cxn>
                <a:cxn ang="0">
                  <a:pos x="76" y="86"/>
                </a:cxn>
                <a:cxn ang="0">
                  <a:pos x="85" y="109"/>
                </a:cxn>
                <a:cxn ang="0">
                  <a:pos x="92" y="133"/>
                </a:cxn>
                <a:cxn ang="0">
                  <a:pos x="97" y="156"/>
                </a:cxn>
                <a:cxn ang="0">
                  <a:pos x="99" y="179"/>
                </a:cxn>
                <a:cxn ang="0">
                  <a:pos x="92" y="182"/>
                </a:cxn>
                <a:cxn ang="0">
                  <a:pos x="89" y="180"/>
                </a:cxn>
                <a:cxn ang="0">
                  <a:pos x="85" y="174"/>
                </a:cxn>
                <a:cxn ang="0">
                  <a:pos x="79" y="166"/>
                </a:cxn>
              </a:cxnLst>
              <a:rect l="0" t="0" r="r" b="b"/>
              <a:pathLst>
                <a:path w="99" h="182">
                  <a:moveTo>
                    <a:pt x="79" y="166"/>
                  </a:moveTo>
                  <a:lnTo>
                    <a:pt x="75" y="156"/>
                  </a:lnTo>
                  <a:lnTo>
                    <a:pt x="70" y="146"/>
                  </a:lnTo>
                  <a:lnTo>
                    <a:pt x="64" y="138"/>
                  </a:lnTo>
                  <a:lnTo>
                    <a:pt x="59" y="129"/>
                  </a:lnTo>
                  <a:lnTo>
                    <a:pt x="53" y="121"/>
                  </a:lnTo>
                  <a:lnTo>
                    <a:pt x="47" y="113"/>
                  </a:lnTo>
                  <a:lnTo>
                    <a:pt x="41" y="105"/>
                  </a:lnTo>
                  <a:lnTo>
                    <a:pt x="34" y="97"/>
                  </a:lnTo>
                  <a:lnTo>
                    <a:pt x="30" y="92"/>
                  </a:lnTo>
                  <a:lnTo>
                    <a:pt x="25" y="89"/>
                  </a:lnTo>
                  <a:lnTo>
                    <a:pt x="21" y="84"/>
                  </a:lnTo>
                  <a:lnTo>
                    <a:pt x="16" y="80"/>
                  </a:lnTo>
                  <a:lnTo>
                    <a:pt x="12" y="75"/>
                  </a:lnTo>
                  <a:lnTo>
                    <a:pt x="8" y="70"/>
                  </a:lnTo>
                  <a:lnTo>
                    <a:pt x="3" y="66"/>
                  </a:lnTo>
                  <a:lnTo>
                    <a:pt x="0" y="61"/>
                  </a:lnTo>
                  <a:lnTo>
                    <a:pt x="1" y="47"/>
                  </a:lnTo>
                  <a:lnTo>
                    <a:pt x="7" y="33"/>
                  </a:lnTo>
                  <a:lnTo>
                    <a:pt x="16" y="21"/>
                  </a:lnTo>
                  <a:lnTo>
                    <a:pt x="25" y="12"/>
                  </a:lnTo>
                  <a:lnTo>
                    <a:pt x="27" y="7"/>
                  </a:lnTo>
                  <a:lnTo>
                    <a:pt x="29" y="3"/>
                  </a:lnTo>
                  <a:lnTo>
                    <a:pt x="31" y="1"/>
                  </a:lnTo>
                  <a:lnTo>
                    <a:pt x="34" y="0"/>
                  </a:lnTo>
                  <a:lnTo>
                    <a:pt x="45" y="21"/>
                  </a:lnTo>
                  <a:lnTo>
                    <a:pt x="56" y="41"/>
                  </a:lnTo>
                  <a:lnTo>
                    <a:pt x="67" y="63"/>
                  </a:lnTo>
                  <a:lnTo>
                    <a:pt x="76" y="86"/>
                  </a:lnTo>
                  <a:lnTo>
                    <a:pt x="85" y="109"/>
                  </a:lnTo>
                  <a:lnTo>
                    <a:pt x="92" y="133"/>
                  </a:lnTo>
                  <a:lnTo>
                    <a:pt x="97" y="156"/>
                  </a:lnTo>
                  <a:lnTo>
                    <a:pt x="99" y="179"/>
                  </a:lnTo>
                  <a:lnTo>
                    <a:pt x="92" y="182"/>
                  </a:lnTo>
                  <a:lnTo>
                    <a:pt x="89" y="180"/>
                  </a:lnTo>
                  <a:lnTo>
                    <a:pt x="85" y="174"/>
                  </a:lnTo>
                  <a:lnTo>
                    <a:pt x="79" y="166"/>
                  </a:lnTo>
                  <a:close/>
                </a:path>
              </a:pathLst>
            </a:custGeom>
            <a:solidFill>
              <a:srgbClr val="00FFFF"/>
            </a:solidFill>
            <a:ln w="9525">
              <a:noFill/>
              <a:round/>
              <a:headEnd/>
              <a:tailEnd/>
            </a:ln>
          </p:spPr>
          <p:txBody>
            <a:bodyPr/>
            <a:lstStyle/>
            <a:p>
              <a:endParaRPr lang="el-GR"/>
            </a:p>
          </p:txBody>
        </p:sp>
        <p:sp>
          <p:nvSpPr>
            <p:cNvPr id="542967" name="Freeform 247"/>
            <p:cNvSpPr>
              <a:spLocks/>
            </p:cNvSpPr>
            <p:nvPr/>
          </p:nvSpPr>
          <p:spPr bwMode="auto">
            <a:xfrm flipH="1">
              <a:off x="1417" y="1831"/>
              <a:ext cx="19" cy="14"/>
            </a:xfrm>
            <a:custGeom>
              <a:avLst/>
              <a:gdLst/>
              <a:ahLst/>
              <a:cxnLst>
                <a:cxn ang="0">
                  <a:pos x="31" y="39"/>
                </a:cxn>
                <a:cxn ang="0">
                  <a:pos x="19" y="38"/>
                </a:cxn>
                <a:cxn ang="0">
                  <a:pos x="12" y="37"/>
                </a:cxn>
                <a:cxn ang="0">
                  <a:pos x="6" y="35"/>
                </a:cxn>
                <a:cxn ang="0">
                  <a:pos x="0" y="33"/>
                </a:cxn>
                <a:cxn ang="0">
                  <a:pos x="6" y="30"/>
                </a:cxn>
                <a:cxn ang="0">
                  <a:pos x="11" y="27"/>
                </a:cxn>
                <a:cxn ang="0">
                  <a:pos x="17" y="24"/>
                </a:cxn>
                <a:cxn ang="0">
                  <a:pos x="21" y="22"/>
                </a:cxn>
                <a:cxn ang="0">
                  <a:pos x="26" y="16"/>
                </a:cxn>
                <a:cxn ang="0">
                  <a:pos x="30" y="11"/>
                </a:cxn>
                <a:cxn ang="0">
                  <a:pos x="35" y="6"/>
                </a:cxn>
                <a:cxn ang="0">
                  <a:pos x="40" y="1"/>
                </a:cxn>
                <a:cxn ang="0">
                  <a:pos x="41" y="1"/>
                </a:cxn>
                <a:cxn ang="0">
                  <a:pos x="42" y="1"/>
                </a:cxn>
                <a:cxn ang="0">
                  <a:pos x="43" y="1"/>
                </a:cxn>
                <a:cxn ang="0">
                  <a:pos x="44" y="0"/>
                </a:cxn>
                <a:cxn ang="0">
                  <a:pos x="44" y="4"/>
                </a:cxn>
                <a:cxn ang="0">
                  <a:pos x="43" y="10"/>
                </a:cxn>
                <a:cxn ang="0">
                  <a:pos x="43" y="15"/>
                </a:cxn>
                <a:cxn ang="0">
                  <a:pos x="42" y="20"/>
                </a:cxn>
                <a:cxn ang="0">
                  <a:pos x="41" y="24"/>
                </a:cxn>
                <a:cxn ang="0">
                  <a:pos x="38" y="30"/>
                </a:cxn>
                <a:cxn ang="0">
                  <a:pos x="37" y="35"/>
                </a:cxn>
                <a:cxn ang="0">
                  <a:pos x="35" y="39"/>
                </a:cxn>
                <a:cxn ang="0">
                  <a:pos x="34" y="39"/>
                </a:cxn>
                <a:cxn ang="0">
                  <a:pos x="34" y="39"/>
                </a:cxn>
                <a:cxn ang="0">
                  <a:pos x="33" y="39"/>
                </a:cxn>
                <a:cxn ang="0">
                  <a:pos x="31" y="39"/>
                </a:cxn>
              </a:cxnLst>
              <a:rect l="0" t="0" r="r" b="b"/>
              <a:pathLst>
                <a:path w="44" h="39">
                  <a:moveTo>
                    <a:pt x="31" y="39"/>
                  </a:moveTo>
                  <a:lnTo>
                    <a:pt x="19" y="38"/>
                  </a:lnTo>
                  <a:lnTo>
                    <a:pt x="12" y="37"/>
                  </a:lnTo>
                  <a:lnTo>
                    <a:pt x="6" y="35"/>
                  </a:lnTo>
                  <a:lnTo>
                    <a:pt x="0" y="33"/>
                  </a:lnTo>
                  <a:lnTo>
                    <a:pt x="6" y="30"/>
                  </a:lnTo>
                  <a:lnTo>
                    <a:pt x="11" y="27"/>
                  </a:lnTo>
                  <a:lnTo>
                    <a:pt x="17" y="24"/>
                  </a:lnTo>
                  <a:lnTo>
                    <a:pt x="21" y="22"/>
                  </a:lnTo>
                  <a:lnTo>
                    <a:pt x="26" y="16"/>
                  </a:lnTo>
                  <a:lnTo>
                    <a:pt x="30" y="11"/>
                  </a:lnTo>
                  <a:lnTo>
                    <a:pt x="35" y="6"/>
                  </a:lnTo>
                  <a:lnTo>
                    <a:pt x="40" y="1"/>
                  </a:lnTo>
                  <a:lnTo>
                    <a:pt x="41" y="1"/>
                  </a:lnTo>
                  <a:lnTo>
                    <a:pt x="42" y="1"/>
                  </a:lnTo>
                  <a:lnTo>
                    <a:pt x="43" y="1"/>
                  </a:lnTo>
                  <a:lnTo>
                    <a:pt x="44" y="0"/>
                  </a:lnTo>
                  <a:lnTo>
                    <a:pt x="44" y="4"/>
                  </a:lnTo>
                  <a:lnTo>
                    <a:pt x="43" y="10"/>
                  </a:lnTo>
                  <a:lnTo>
                    <a:pt x="43" y="15"/>
                  </a:lnTo>
                  <a:lnTo>
                    <a:pt x="42" y="20"/>
                  </a:lnTo>
                  <a:lnTo>
                    <a:pt x="41" y="24"/>
                  </a:lnTo>
                  <a:lnTo>
                    <a:pt x="38" y="30"/>
                  </a:lnTo>
                  <a:lnTo>
                    <a:pt x="37" y="35"/>
                  </a:lnTo>
                  <a:lnTo>
                    <a:pt x="35" y="39"/>
                  </a:lnTo>
                  <a:lnTo>
                    <a:pt x="34" y="39"/>
                  </a:lnTo>
                  <a:lnTo>
                    <a:pt x="34" y="39"/>
                  </a:lnTo>
                  <a:lnTo>
                    <a:pt x="33" y="39"/>
                  </a:lnTo>
                  <a:lnTo>
                    <a:pt x="31" y="39"/>
                  </a:lnTo>
                  <a:close/>
                </a:path>
              </a:pathLst>
            </a:custGeom>
            <a:solidFill>
              <a:srgbClr val="00FFFF"/>
            </a:solidFill>
            <a:ln w="9525">
              <a:noFill/>
              <a:round/>
              <a:headEnd/>
              <a:tailEnd/>
            </a:ln>
          </p:spPr>
          <p:txBody>
            <a:bodyPr/>
            <a:lstStyle/>
            <a:p>
              <a:endParaRPr lang="el-GR"/>
            </a:p>
          </p:txBody>
        </p:sp>
        <p:sp>
          <p:nvSpPr>
            <p:cNvPr id="542968" name="Freeform 248"/>
            <p:cNvSpPr>
              <a:spLocks/>
            </p:cNvSpPr>
            <p:nvPr/>
          </p:nvSpPr>
          <p:spPr bwMode="auto">
            <a:xfrm flipH="1">
              <a:off x="1319" y="1798"/>
              <a:ext cx="50" cy="47"/>
            </a:xfrm>
            <a:custGeom>
              <a:avLst/>
              <a:gdLst/>
              <a:ahLst/>
              <a:cxnLst>
                <a:cxn ang="0">
                  <a:pos x="56" y="123"/>
                </a:cxn>
                <a:cxn ang="0">
                  <a:pos x="57" y="109"/>
                </a:cxn>
                <a:cxn ang="0">
                  <a:pos x="58" y="95"/>
                </a:cxn>
                <a:cxn ang="0">
                  <a:pos x="60" y="83"/>
                </a:cxn>
                <a:cxn ang="0">
                  <a:pos x="61" y="70"/>
                </a:cxn>
                <a:cxn ang="0">
                  <a:pos x="54" y="64"/>
                </a:cxn>
                <a:cxn ang="0">
                  <a:pos x="47" y="58"/>
                </a:cxn>
                <a:cxn ang="0">
                  <a:pos x="40" y="53"/>
                </a:cxn>
                <a:cxn ang="0">
                  <a:pos x="33" y="47"/>
                </a:cxn>
                <a:cxn ang="0">
                  <a:pos x="25" y="41"/>
                </a:cxn>
                <a:cxn ang="0">
                  <a:pos x="17" y="38"/>
                </a:cxn>
                <a:cxn ang="0">
                  <a:pos x="9" y="37"/>
                </a:cxn>
                <a:cxn ang="0">
                  <a:pos x="0" y="38"/>
                </a:cxn>
                <a:cxn ang="0">
                  <a:pos x="1" y="29"/>
                </a:cxn>
                <a:cxn ang="0">
                  <a:pos x="2" y="18"/>
                </a:cxn>
                <a:cxn ang="0">
                  <a:pos x="3" y="9"/>
                </a:cxn>
                <a:cxn ang="0">
                  <a:pos x="4" y="0"/>
                </a:cxn>
                <a:cxn ang="0">
                  <a:pos x="19" y="5"/>
                </a:cxn>
                <a:cxn ang="0">
                  <a:pos x="34" y="14"/>
                </a:cxn>
                <a:cxn ang="0">
                  <a:pos x="49" y="23"/>
                </a:cxn>
                <a:cxn ang="0">
                  <a:pos x="63" y="34"/>
                </a:cxn>
                <a:cxn ang="0">
                  <a:pos x="78" y="45"/>
                </a:cxn>
                <a:cxn ang="0">
                  <a:pos x="92" y="56"/>
                </a:cxn>
                <a:cxn ang="0">
                  <a:pos x="106" y="68"/>
                </a:cxn>
                <a:cxn ang="0">
                  <a:pos x="121" y="77"/>
                </a:cxn>
                <a:cxn ang="0">
                  <a:pos x="121" y="83"/>
                </a:cxn>
                <a:cxn ang="0">
                  <a:pos x="121" y="90"/>
                </a:cxn>
                <a:cxn ang="0">
                  <a:pos x="121" y="97"/>
                </a:cxn>
                <a:cxn ang="0">
                  <a:pos x="121" y="105"/>
                </a:cxn>
                <a:cxn ang="0">
                  <a:pos x="114" y="111"/>
                </a:cxn>
                <a:cxn ang="0">
                  <a:pos x="107" y="117"/>
                </a:cxn>
                <a:cxn ang="0">
                  <a:pos x="100" y="123"/>
                </a:cxn>
                <a:cxn ang="0">
                  <a:pos x="92" y="126"/>
                </a:cxn>
                <a:cxn ang="0">
                  <a:pos x="84" y="129"/>
                </a:cxn>
                <a:cxn ang="0">
                  <a:pos x="75" y="129"/>
                </a:cxn>
                <a:cxn ang="0">
                  <a:pos x="65" y="128"/>
                </a:cxn>
                <a:cxn ang="0">
                  <a:pos x="56" y="123"/>
                </a:cxn>
              </a:cxnLst>
              <a:rect l="0" t="0" r="r" b="b"/>
              <a:pathLst>
                <a:path w="121" h="129">
                  <a:moveTo>
                    <a:pt x="56" y="123"/>
                  </a:moveTo>
                  <a:lnTo>
                    <a:pt x="57" y="109"/>
                  </a:lnTo>
                  <a:lnTo>
                    <a:pt x="58" y="95"/>
                  </a:lnTo>
                  <a:lnTo>
                    <a:pt x="60" y="83"/>
                  </a:lnTo>
                  <a:lnTo>
                    <a:pt x="61" y="70"/>
                  </a:lnTo>
                  <a:lnTo>
                    <a:pt x="54" y="64"/>
                  </a:lnTo>
                  <a:lnTo>
                    <a:pt x="47" y="58"/>
                  </a:lnTo>
                  <a:lnTo>
                    <a:pt x="40" y="53"/>
                  </a:lnTo>
                  <a:lnTo>
                    <a:pt x="33" y="47"/>
                  </a:lnTo>
                  <a:lnTo>
                    <a:pt x="25" y="41"/>
                  </a:lnTo>
                  <a:lnTo>
                    <a:pt x="17" y="38"/>
                  </a:lnTo>
                  <a:lnTo>
                    <a:pt x="9" y="37"/>
                  </a:lnTo>
                  <a:lnTo>
                    <a:pt x="0" y="38"/>
                  </a:lnTo>
                  <a:lnTo>
                    <a:pt x="1" y="29"/>
                  </a:lnTo>
                  <a:lnTo>
                    <a:pt x="2" y="18"/>
                  </a:lnTo>
                  <a:lnTo>
                    <a:pt x="3" y="9"/>
                  </a:lnTo>
                  <a:lnTo>
                    <a:pt x="4" y="0"/>
                  </a:lnTo>
                  <a:lnTo>
                    <a:pt x="19" y="5"/>
                  </a:lnTo>
                  <a:lnTo>
                    <a:pt x="34" y="14"/>
                  </a:lnTo>
                  <a:lnTo>
                    <a:pt x="49" y="23"/>
                  </a:lnTo>
                  <a:lnTo>
                    <a:pt x="63" y="34"/>
                  </a:lnTo>
                  <a:lnTo>
                    <a:pt x="78" y="45"/>
                  </a:lnTo>
                  <a:lnTo>
                    <a:pt x="92" y="56"/>
                  </a:lnTo>
                  <a:lnTo>
                    <a:pt x="106" y="68"/>
                  </a:lnTo>
                  <a:lnTo>
                    <a:pt x="121" y="77"/>
                  </a:lnTo>
                  <a:lnTo>
                    <a:pt x="121" y="83"/>
                  </a:lnTo>
                  <a:lnTo>
                    <a:pt x="121" y="90"/>
                  </a:lnTo>
                  <a:lnTo>
                    <a:pt x="121" y="97"/>
                  </a:lnTo>
                  <a:lnTo>
                    <a:pt x="121" y="105"/>
                  </a:lnTo>
                  <a:lnTo>
                    <a:pt x="114" y="111"/>
                  </a:lnTo>
                  <a:lnTo>
                    <a:pt x="107" y="117"/>
                  </a:lnTo>
                  <a:lnTo>
                    <a:pt x="100" y="123"/>
                  </a:lnTo>
                  <a:lnTo>
                    <a:pt x="92" y="126"/>
                  </a:lnTo>
                  <a:lnTo>
                    <a:pt x="84" y="129"/>
                  </a:lnTo>
                  <a:lnTo>
                    <a:pt x="75" y="129"/>
                  </a:lnTo>
                  <a:lnTo>
                    <a:pt x="65" y="128"/>
                  </a:lnTo>
                  <a:lnTo>
                    <a:pt x="56" y="123"/>
                  </a:lnTo>
                  <a:close/>
                </a:path>
              </a:pathLst>
            </a:custGeom>
            <a:solidFill>
              <a:srgbClr val="006633"/>
            </a:solidFill>
            <a:ln w="9525">
              <a:noFill/>
              <a:round/>
              <a:headEnd/>
              <a:tailEnd/>
            </a:ln>
          </p:spPr>
          <p:txBody>
            <a:bodyPr/>
            <a:lstStyle/>
            <a:p>
              <a:endParaRPr lang="el-GR"/>
            </a:p>
          </p:txBody>
        </p:sp>
        <p:sp>
          <p:nvSpPr>
            <p:cNvPr id="542969" name="Freeform 249"/>
            <p:cNvSpPr>
              <a:spLocks/>
            </p:cNvSpPr>
            <p:nvPr/>
          </p:nvSpPr>
          <p:spPr bwMode="auto">
            <a:xfrm flipH="1">
              <a:off x="1448" y="1829"/>
              <a:ext cx="44" cy="5"/>
            </a:xfrm>
            <a:custGeom>
              <a:avLst/>
              <a:gdLst/>
              <a:ahLst/>
              <a:cxnLst>
                <a:cxn ang="0">
                  <a:pos x="0" y="3"/>
                </a:cxn>
                <a:cxn ang="0">
                  <a:pos x="27" y="3"/>
                </a:cxn>
                <a:cxn ang="0">
                  <a:pos x="46" y="2"/>
                </a:cxn>
                <a:cxn ang="0">
                  <a:pos x="61" y="2"/>
                </a:cxn>
                <a:cxn ang="0">
                  <a:pos x="73" y="2"/>
                </a:cxn>
                <a:cxn ang="0">
                  <a:pos x="82" y="2"/>
                </a:cxn>
                <a:cxn ang="0">
                  <a:pos x="90" y="1"/>
                </a:cxn>
                <a:cxn ang="0">
                  <a:pos x="98" y="1"/>
                </a:cxn>
                <a:cxn ang="0">
                  <a:pos x="108" y="0"/>
                </a:cxn>
                <a:cxn ang="0">
                  <a:pos x="106" y="6"/>
                </a:cxn>
                <a:cxn ang="0">
                  <a:pos x="106" y="8"/>
                </a:cxn>
                <a:cxn ang="0">
                  <a:pos x="106" y="10"/>
                </a:cxn>
                <a:cxn ang="0">
                  <a:pos x="105" y="13"/>
                </a:cxn>
                <a:cxn ang="0">
                  <a:pos x="96" y="13"/>
                </a:cxn>
                <a:cxn ang="0">
                  <a:pos x="81" y="13"/>
                </a:cxn>
                <a:cxn ang="0">
                  <a:pos x="65" y="13"/>
                </a:cxn>
                <a:cxn ang="0">
                  <a:pos x="48" y="13"/>
                </a:cxn>
                <a:cxn ang="0">
                  <a:pos x="30" y="13"/>
                </a:cxn>
                <a:cxn ang="0">
                  <a:pos x="15" y="11"/>
                </a:cxn>
                <a:cxn ang="0">
                  <a:pos x="5" y="8"/>
                </a:cxn>
                <a:cxn ang="0">
                  <a:pos x="0" y="3"/>
                </a:cxn>
              </a:cxnLst>
              <a:rect l="0" t="0" r="r" b="b"/>
              <a:pathLst>
                <a:path w="108" h="13">
                  <a:moveTo>
                    <a:pt x="0" y="3"/>
                  </a:moveTo>
                  <a:lnTo>
                    <a:pt x="27" y="3"/>
                  </a:lnTo>
                  <a:lnTo>
                    <a:pt x="46" y="2"/>
                  </a:lnTo>
                  <a:lnTo>
                    <a:pt x="61" y="2"/>
                  </a:lnTo>
                  <a:lnTo>
                    <a:pt x="73" y="2"/>
                  </a:lnTo>
                  <a:lnTo>
                    <a:pt x="82" y="2"/>
                  </a:lnTo>
                  <a:lnTo>
                    <a:pt x="90" y="1"/>
                  </a:lnTo>
                  <a:lnTo>
                    <a:pt x="98" y="1"/>
                  </a:lnTo>
                  <a:lnTo>
                    <a:pt x="108" y="0"/>
                  </a:lnTo>
                  <a:lnTo>
                    <a:pt x="106" y="6"/>
                  </a:lnTo>
                  <a:lnTo>
                    <a:pt x="106" y="8"/>
                  </a:lnTo>
                  <a:lnTo>
                    <a:pt x="106" y="10"/>
                  </a:lnTo>
                  <a:lnTo>
                    <a:pt x="105" y="13"/>
                  </a:lnTo>
                  <a:lnTo>
                    <a:pt x="96" y="13"/>
                  </a:lnTo>
                  <a:lnTo>
                    <a:pt x="81" y="13"/>
                  </a:lnTo>
                  <a:lnTo>
                    <a:pt x="65" y="13"/>
                  </a:lnTo>
                  <a:lnTo>
                    <a:pt x="48" y="13"/>
                  </a:lnTo>
                  <a:lnTo>
                    <a:pt x="30" y="13"/>
                  </a:lnTo>
                  <a:lnTo>
                    <a:pt x="15" y="11"/>
                  </a:lnTo>
                  <a:lnTo>
                    <a:pt x="5" y="8"/>
                  </a:lnTo>
                  <a:lnTo>
                    <a:pt x="0" y="3"/>
                  </a:lnTo>
                  <a:close/>
                </a:path>
              </a:pathLst>
            </a:custGeom>
            <a:solidFill>
              <a:srgbClr val="FF9933"/>
            </a:solidFill>
            <a:ln w="9525">
              <a:noFill/>
              <a:round/>
              <a:headEnd/>
              <a:tailEnd/>
            </a:ln>
          </p:spPr>
          <p:txBody>
            <a:bodyPr/>
            <a:lstStyle/>
            <a:p>
              <a:endParaRPr lang="el-GR"/>
            </a:p>
          </p:txBody>
        </p:sp>
        <p:sp>
          <p:nvSpPr>
            <p:cNvPr id="542970" name="Freeform 250"/>
            <p:cNvSpPr>
              <a:spLocks/>
            </p:cNvSpPr>
            <p:nvPr/>
          </p:nvSpPr>
          <p:spPr bwMode="auto">
            <a:xfrm flipH="1">
              <a:off x="1295" y="1782"/>
              <a:ext cx="25" cy="52"/>
            </a:xfrm>
            <a:custGeom>
              <a:avLst/>
              <a:gdLst/>
              <a:ahLst/>
              <a:cxnLst>
                <a:cxn ang="0">
                  <a:pos x="19" y="127"/>
                </a:cxn>
                <a:cxn ang="0">
                  <a:pos x="19" y="114"/>
                </a:cxn>
                <a:cxn ang="0">
                  <a:pos x="19" y="106"/>
                </a:cxn>
                <a:cxn ang="0">
                  <a:pos x="20" y="97"/>
                </a:cxn>
                <a:cxn ang="0">
                  <a:pos x="21" y="84"/>
                </a:cxn>
                <a:cxn ang="0">
                  <a:pos x="34" y="69"/>
                </a:cxn>
                <a:cxn ang="0">
                  <a:pos x="37" y="57"/>
                </a:cxn>
                <a:cxn ang="0">
                  <a:pos x="33" y="45"/>
                </a:cxn>
                <a:cxn ang="0">
                  <a:pos x="21" y="29"/>
                </a:cxn>
                <a:cxn ang="0">
                  <a:pos x="19" y="29"/>
                </a:cxn>
                <a:cxn ang="0">
                  <a:pos x="16" y="29"/>
                </a:cxn>
                <a:cxn ang="0">
                  <a:pos x="13" y="29"/>
                </a:cxn>
                <a:cxn ang="0">
                  <a:pos x="11" y="28"/>
                </a:cxn>
                <a:cxn ang="0">
                  <a:pos x="7" y="23"/>
                </a:cxn>
                <a:cxn ang="0">
                  <a:pos x="4" y="18"/>
                </a:cxn>
                <a:cxn ang="0">
                  <a:pos x="1" y="14"/>
                </a:cxn>
                <a:cxn ang="0">
                  <a:pos x="0" y="8"/>
                </a:cxn>
                <a:cxn ang="0">
                  <a:pos x="13" y="2"/>
                </a:cxn>
                <a:cxn ang="0">
                  <a:pos x="21" y="0"/>
                </a:cxn>
                <a:cxn ang="0">
                  <a:pos x="27" y="0"/>
                </a:cxn>
                <a:cxn ang="0">
                  <a:pos x="33" y="4"/>
                </a:cxn>
                <a:cxn ang="0">
                  <a:pos x="37" y="10"/>
                </a:cxn>
                <a:cxn ang="0">
                  <a:pos x="43" y="18"/>
                </a:cxn>
                <a:cxn ang="0">
                  <a:pos x="51" y="30"/>
                </a:cxn>
                <a:cxn ang="0">
                  <a:pos x="62" y="43"/>
                </a:cxn>
                <a:cxn ang="0">
                  <a:pos x="59" y="66"/>
                </a:cxn>
                <a:cxn ang="0">
                  <a:pos x="50" y="91"/>
                </a:cxn>
                <a:cxn ang="0">
                  <a:pos x="39" y="116"/>
                </a:cxn>
                <a:cxn ang="0">
                  <a:pos x="30" y="140"/>
                </a:cxn>
                <a:cxn ang="0">
                  <a:pos x="28" y="138"/>
                </a:cxn>
                <a:cxn ang="0">
                  <a:pos x="24" y="135"/>
                </a:cxn>
                <a:cxn ang="0">
                  <a:pos x="21" y="130"/>
                </a:cxn>
                <a:cxn ang="0">
                  <a:pos x="19" y="127"/>
                </a:cxn>
              </a:cxnLst>
              <a:rect l="0" t="0" r="r" b="b"/>
              <a:pathLst>
                <a:path w="62" h="140">
                  <a:moveTo>
                    <a:pt x="19" y="127"/>
                  </a:moveTo>
                  <a:lnTo>
                    <a:pt x="19" y="114"/>
                  </a:lnTo>
                  <a:lnTo>
                    <a:pt x="19" y="106"/>
                  </a:lnTo>
                  <a:lnTo>
                    <a:pt x="20" y="97"/>
                  </a:lnTo>
                  <a:lnTo>
                    <a:pt x="21" y="84"/>
                  </a:lnTo>
                  <a:lnTo>
                    <a:pt x="34" y="69"/>
                  </a:lnTo>
                  <a:lnTo>
                    <a:pt x="37" y="57"/>
                  </a:lnTo>
                  <a:lnTo>
                    <a:pt x="33" y="45"/>
                  </a:lnTo>
                  <a:lnTo>
                    <a:pt x="21" y="29"/>
                  </a:lnTo>
                  <a:lnTo>
                    <a:pt x="19" y="29"/>
                  </a:lnTo>
                  <a:lnTo>
                    <a:pt x="16" y="29"/>
                  </a:lnTo>
                  <a:lnTo>
                    <a:pt x="13" y="29"/>
                  </a:lnTo>
                  <a:lnTo>
                    <a:pt x="11" y="28"/>
                  </a:lnTo>
                  <a:lnTo>
                    <a:pt x="7" y="23"/>
                  </a:lnTo>
                  <a:lnTo>
                    <a:pt x="4" y="18"/>
                  </a:lnTo>
                  <a:lnTo>
                    <a:pt x="1" y="14"/>
                  </a:lnTo>
                  <a:lnTo>
                    <a:pt x="0" y="8"/>
                  </a:lnTo>
                  <a:lnTo>
                    <a:pt x="13" y="2"/>
                  </a:lnTo>
                  <a:lnTo>
                    <a:pt x="21" y="0"/>
                  </a:lnTo>
                  <a:lnTo>
                    <a:pt x="27" y="0"/>
                  </a:lnTo>
                  <a:lnTo>
                    <a:pt x="33" y="4"/>
                  </a:lnTo>
                  <a:lnTo>
                    <a:pt x="37" y="10"/>
                  </a:lnTo>
                  <a:lnTo>
                    <a:pt x="43" y="18"/>
                  </a:lnTo>
                  <a:lnTo>
                    <a:pt x="51" y="30"/>
                  </a:lnTo>
                  <a:lnTo>
                    <a:pt x="62" y="43"/>
                  </a:lnTo>
                  <a:lnTo>
                    <a:pt x="59" y="66"/>
                  </a:lnTo>
                  <a:lnTo>
                    <a:pt x="50" y="91"/>
                  </a:lnTo>
                  <a:lnTo>
                    <a:pt x="39" y="116"/>
                  </a:lnTo>
                  <a:lnTo>
                    <a:pt x="30" y="140"/>
                  </a:lnTo>
                  <a:lnTo>
                    <a:pt x="28" y="138"/>
                  </a:lnTo>
                  <a:lnTo>
                    <a:pt x="24" y="135"/>
                  </a:lnTo>
                  <a:lnTo>
                    <a:pt x="21" y="130"/>
                  </a:lnTo>
                  <a:lnTo>
                    <a:pt x="19" y="127"/>
                  </a:lnTo>
                  <a:close/>
                </a:path>
              </a:pathLst>
            </a:custGeom>
            <a:solidFill>
              <a:srgbClr val="00FFFF"/>
            </a:solidFill>
            <a:ln w="9525">
              <a:noFill/>
              <a:round/>
              <a:headEnd/>
              <a:tailEnd/>
            </a:ln>
          </p:spPr>
          <p:txBody>
            <a:bodyPr/>
            <a:lstStyle/>
            <a:p>
              <a:endParaRPr lang="el-GR"/>
            </a:p>
          </p:txBody>
        </p:sp>
        <p:sp>
          <p:nvSpPr>
            <p:cNvPr id="542971" name="Freeform 251"/>
            <p:cNvSpPr>
              <a:spLocks/>
            </p:cNvSpPr>
            <p:nvPr/>
          </p:nvSpPr>
          <p:spPr bwMode="auto">
            <a:xfrm flipH="1">
              <a:off x="1443" y="1781"/>
              <a:ext cx="68" cy="45"/>
            </a:xfrm>
            <a:custGeom>
              <a:avLst/>
              <a:gdLst/>
              <a:ahLst/>
              <a:cxnLst>
                <a:cxn ang="0">
                  <a:pos x="59" y="123"/>
                </a:cxn>
                <a:cxn ang="0">
                  <a:pos x="53" y="122"/>
                </a:cxn>
                <a:cxn ang="0">
                  <a:pos x="46" y="122"/>
                </a:cxn>
                <a:cxn ang="0">
                  <a:pos x="39" y="121"/>
                </a:cxn>
                <a:cxn ang="0">
                  <a:pos x="33" y="121"/>
                </a:cxn>
                <a:cxn ang="0">
                  <a:pos x="15" y="111"/>
                </a:cxn>
                <a:cxn ang="0">
                  <a:pos x="5" y="100"/>
                </a:cxn>
                <a:cxn ang="0">
                  <a:pos x="0" y="88"/>
                </a:cxn>
                <a:cxn ang="0">
                  <a:pos x="0" y="75"/>
                </a:cxn>
                <a:cxn ang="0">
                  <a:pos x="3" y="60"/>
                </a:cxn>
                <a:cxn ang="0">
                  <a:pos x="10" y="45"/>
                </a:cxn>
                <a:cxn ang="0">
                  <a:pos x="18" y="30"/>
                </a:cxn>
                <a:cxn ang="0">
                  <a:pos x="26" y="15"/>
                </a:cxn>
                <a:cxn ang="0">
                  <a:pos x="38" y="10"/>
                </a:cxn>
                <a:cxn ang="0">
                  <a:pos x="53" y="8"/>
                </a:cxn>
                <a:cxn ang="0">
                  <a:pos x="69" y="5"/>
                </a:cxn>
                <a:cxn ang="0">
                  <a:pos x="86" y="3"/>
                </a:cxn>
                <a:cxn ang="0">
                  <a:pos x="102" y="2"/>
                </a:cxn>
                <a:cxn ang="0">
                  <a:pos x="117" y="1"/>
                </a:cxn>
                <a:cxn ang="0">
                  <a:pos x="132" y="1"/>
                </a:cxn>
                <a:cxn ang="0">
                  <a:pos x="145" y="0"/>
                </a:cxn>
                <a:cxn ang="0">
                  <a:pos x="150" y="0"/>
                </a:cxn>
                <a:cxn ang="0">
                  <a:pos x="156" y="0"/>
                </a:cxn>
                <a:cxn ang="0">
                  <a:pos x="160" y="0"/>
                </a:cxn>
                <a:cxn ang="0">
                  <a:pos x="165" y="0"/>
                </a:cxn>
                <a:cxn ang="0">
                  <a:pos x="160" y="51"/>
                </a:cxn>
                <a:cxn ang="0">
                  <a:pos x="158" y="85"/>
                </a:cxn>
                <a:cxn ang="0">
                  <a:pos x="157" y="104"/>
                </a:cxn>
                <a:cxn ang="0">
                  <a:pos x="155" y="118"/>
                </a:cxn>
                <a:cxn ang="0">
                  <a:pos x="155" y="118"/>
                </a:cxn>
                <a:cxn ang="0">
                  <a:pos x="155" y="119"/>
                </a:cxn>
                <a:cxn ang="0">
                  <a:pos x="155" y="119"/>
                </a:cxn>
                <a:cxn ang="0">
                  <a:pos x="154" y="121"/>
                </a:cxn>
                <a:cxn ang="0">
                  <a:pos x="142" y="121"/>
                </a:cxn>
                <a:cxn ang="0">
                  <a:pos x="131" y="121"/>
                </a:cxn>
                <a:cxn ang="0">
                  <a:pos x="119" y="121"/>
                </a:cxn>
                <a:cxn ang="0">
                  <a:pos x="107" y="122"/>
                </a:cxn>
                <a:cxn ang="0">
                  <a:pos x="96" y="122"/>
                </a:cxn>
                <a:cxn ang="0">
                  <a:pos x="83" y="122"/>
                </a:cxn>
                <a:cxn ang="0">
                  <a:pos x="72" y="123"/>
                </a:cxn>
                <a:cxn ang="0">
                  <a:pos x="59" y="123"/>
                </a:cxn>
              </a:cxnLst>
              <a:rect l="0" t="0" r="r" b="b"/>
              <a:pathLst>
                <a:path w="165" h="123">
                  <a:moveTo>
                    <a:pt x="59" y="123"/>
                  </a:moveTo>
                  <a:lnTo>
                    <a:pt x="53" y="122"/>
                  </a:lnTo>
                  <a:lnTo>
                    <a:pt x="46" y="122"/>
                  </a:lnTo>
                  <a:lnTo>
                    <a:pt x="39" y="121"/>
                  </a:lnTo>
                  <a:lnTo>
                    <a:pt x="33" y="121"/>
                  </a:lnTo>
                  <a:lnTo>
                    <a:pt x="15" y="111"/>
                  </a:lnTo>
                  <a:lnTo>
                    <a:pt x="5" y="100"/>
                  </a:lnTo>
                  <a:lnTo>
                    <a:pt x="0" y="88"/>
                  </a:lnTo>
                  <a:lnTo>
                    <a:pt x="0" y="75"/>
                  </a:lnTo>
                  <a:lnTo>
                    <a:pt x="3" y="60"/>
                  </a:lnTo>
                  <a:lnTo>
                    <a:pt x="10" y="45"/>
                  </a:lnTo>
                  <a:lnTo>
                    <a:pt x="18" y="30"/>
                  </a:lnTo>
                  <a:lnTo>
                    <a:pt x="26" y="15"/>
                  </a:lnTo>
                  <a:lnTo>
                    <a:pt x="38" y="10"/>
                  </a:lnTo>
                  <a:lnTo>
                    <a:pt x="53" y="8"/>
                  </a:lnTo>
                  <a:lnTo>
                    <a:pt x="69" y="5"/>
                  </a:lnTo>
                  <a:lnTo>
                    <a:pt x="86" y="3"/>
                  </a:lnTo>
                  <a:lnTo>
                    <a:pt x="102" y="2"/>
                  </a:lnTo>
                  <a:lnTo>
                    <a:pt x="117" y="1"/>
                  </a:lnTo>
                  <a:lnTo>
                    <a:pt x="132" y="1"/>
                  </a:lnTo>
                  <a:lnTo>
                    <a:pt x="145" y="0"/>
                  </a:lnTo>
                  <a:lnTo>
                    <a:pt x="150" y="0"/>
                  </a:lnTo>
                  <a:lnTo>
                    <a:pt x="156" y="0"/>
                  </a:lnTo>
                  <a:lnTo>
                    <a:pt x="160" y="0"/>
                  </a:lnTo>
                  <a:lnTo>
                    <a:pt x="165" y="0"/>
                  </a:lnTo>
                  <a:lnTo>
                    <a:pt x="160" y="51"/>
                  </a:lnTo>
                  <a:lnTo>
                    <a:pt x="158" y="85"/>
                  </a:lnTo>
                  <a:lnTo>
                    <a:pt x="157" y="104"/>
                  </a:lnTo>
                  <a:lnTo>
                    <a:pt x="155" y="118"/>
                  </a:lnTo>
                  <a:lnTo>
                    <a:pt x="155" y="118"/>
                  </a:lnTo>
                  <a:lnTo>
                    <a:pt x="155" y="119"/>
                  </a:lnTo>
                  <a:lnTo>
                    <a:pt x="155" y="119"/>
                  </a:lnTo>
                  <a:lnTo>
                    <a:pt x="154" y="121"/>
                  </a:lnTo>
                  <a:lnTo>
                    <a:pt x="142" y="121"/>
                  </a:lnTo>
                  <a:lnTo>
                    <a:pt x="131" y="121"/>
                  </a:lnTo>
                  <a:lnTo>
                    <a:pt x="119" y="121"/>
                  </a:lnTo>
                  <a:lnTo>
                    <a:pt x="107" y="122"/>
                  </a:lnTo>
                  <a:lnTo>
                    <a:pt x="96" y="122"/>
                  </a:lnTo>
                  <a:lnTo>
                    <a:pt x="83" y="122"/>
                  </a:lnTo>
                  <a:lnTo>
                    <a:pt x="72" y="123"/>
                  </a:lnTo>
                  <a:lnTo>
                    <a:pt x="59" y="123"/>
                  </a:lnTo>
                  <a:close/>
                </a:path>
              </a:pathLst>
            </a:custGeom>
            <a:solidFill>
              <a:srgbClr val="FF9933"/>
            </a:solidFill>
            <a:ln w="9525">
              <a:noFill/>
              <a:round/>
              <a:headEnd/>
              <a:tailEnd/>
            </a:ln>
          </p:spPr>
          <p:txBody>
            <a:bodyPr/>
            <a:lstStyle/>
            <a:p>
              <a:endParaRPr lang="el-GR"/>
            </a:p>
          </p:txBody>
        </p:sp>
        <p:sp>
          <p:nvSpPr>
            <p:cNvPr id="542972" name="Freeform 252"/>
            <p:cNvSpPr>
              <a:spLocks/>
            </p:cNvSpPr>
            <p:nvPr/>
          </p:nvSpPr>
          <p:spPr bwMode="auto">
            <a:xfrm flipH="1">
              <a:off x="1312" y="1754"/>
              <a:ext cx="51" cy="69"/>
            </a:xfrm>
            <a:custGeom>
              <a:avLst/>
              <a:gdLst/>
              <a:ahLst/>
              <a:cxnLst>
                <a:cxn ang="0">
                  <a:pos x="0" y="109"/>
                </a:cxn>
                <a:cxn ang="0">
                  <a:pos x="2" y="100"/>
                </a:cxn>
                <a:cxn ang="0">
                  <a:pos x="3" y="91"/>
                </a:cxn>
                <a:cxn ang="0">
                  <a:pos x="3" y="82"/>
                </a:cxn>
                <a:cxn ang="0">
                  <a:pos x="4" y="72"/>
                </a:cxn>
                <a:cxn ang="0">
                  <a:pos x="7" y="54"/>
                </a:cxn>
                <a:cxn ang="0">
                  <a:pos x="12" y="30"/>
                </a:cxn>
                <a:cxn ang="0">
                  <a:pos x="18" y="9"/>
                </a:cxn>
                <a:cxn ang="0">
                  <a:pos x="26" y="0"/>
                </a:cxn>
                <a:cxn ang="0">
                  <a:pos x="33" y="4"/>
                </a:cxn>
                <a:cxn ang="0">
                  <a:pos x="43" y="11"/>
                </a:cxn>
                <a:cxn ang="0">
                  <a:pos x="56" y="21"/>
                </a:cxn>
                <a:cxn ang="0">
                  <a:pos x="70" y="31"/>
                </a:cxn>
                <a:cxn ang="0">
                  <a:pos x="83" y="41"/>
                </a:cxn>
                <a:cxn ang="0">
                  <a:pos x="95" y="52"/>
                </a:cxn>
                <a:cxn ang="0">
                  <a:pos x="104" y="60"/>
                </a:cxn>
                <a:cxn ang="0">
                  <a:pos x="108" y="64"/>
                </a:cxn>
                <a:cxn ang="0">
                  <a:pos x="104" y="74"/>
                </a:cxn>
                <a:cxn ang="0">
                  <a:pos x="102" y="81"/>
                </a:cxn>
                <a:cxn ang="0">
                  <a:pos x="99" y="86"/>
                </a:cxn>
                <a:cxn ang="0">
                  <a:pos x="98" y="97"/>
                </a:cxn>
                <a:cxn ang="0">
                  <a:pos x="102" y="104"/>
                </a:cxn>
                <a:cxn ang="0">
                  <a:pos x="108" y="107"/>
                </a:cxn>
                <a:cxn ang="0">
                  <a:pos x="112" y="110"/>
                </a:cxn>
                <a:cxn ang="0">
                  <a:pos x="119" y="114"/>
                </a:cxn>
                <a:cxn ang="0">
                  <a:pos x="123" y="127"/>
                </a:cxn>
                <a:cxn ang="0">
                  <a:pos x="125" y="135"/>
                </a:cxn>
                <a:cxn ang="0">
                  <a:pos x="123" y="143"/>
                </a:cxn>
                <a:cxn ang="0">
                  <a:pos x="117" y="153"/>
                </a:cxn>
                <a:cxn ang="0">
                  <a:pos x="111" y="172"/>
                </a:cxn>
                <a:cxn ang="0">
                  <a:pos x="109" y="182"/>
                </a:cxn>
                <a:cxn ang="0">
                  <a:pos x="108" y="185"/>
                </a:cxn>
                <a:cxn ang="0">
                  <a:pos x="106" y="187"/>
                </a:cxn>
                <a:cxn ang="0">
                  <a:pos x="101" y="183"/>
                </a:cxn>
                <a:cxn ang="0">
                  <a:pos x="89" y="175"/>
                </a:cxn>
                <a:cxn ang="0">
                  <a:pos x="73" y="163"/>
                </a:cxn>
                <a:cxn ang="0">
                  <a:pos x="56" y="151"/>
                </a:cxn>
                <a:cxn ang="0">
                  <a:pos x="36" y="137"/>
                </a:cxn>
                <a:cxn ang="0">
                  <a:pos x="20" y="124"/>
                </a:cxn>
                <a:cxn ang="0">
                  <a:pos x="7" y="115"/>
                </a:cxn>
                <a:cxn ang="0">
                  <a:pos x="0" y="109"/>
                </a:cxn>
              </a:cxnLst>
              <a:rect l="0" t="0" r="r" b="b"/>
              <a:pathLst>
                <a:path w="125" h="187">
                  <a:moveTo>
                    <a:pt x="0" y="109"/>
                  </a:moveTo>
                  <a:lnTo>
                    <a:pt x="2" y="100"/>
                  </a:lnTo>
                  <a:lnTo>
                    <a:pt x="3" y="91"/>
                  </a:lnTo>
                  <a:lnTo>
                    <a:pt x="3" y="82"/>
                  </a:lnTo>
                  <a:lnTo>
                    <a:pt x="4" y="72"/>
                  </a:lnTo>
                  <a:lnTo>
                    <a:pt x="7" y="54"/>
                  </a:lnTo>
                  <a:lnTo>
                    <a:pt x="12" y="30"/>
                  </a:lnTo>
                  <a:lnTo>
                    <a:pt x="18" y="9"/>
                  </a:lnTo>
                  <a:lnTo>
                    <a:pt x="26" y="0"/>
                  </a:lnTo>
                  <a:lnTo>
                    <a:pt x="33" y="4"/>
                  </a:lnTo>
                  <a:lnTo>
                    <a:pt x="43" y="11"/>
                  </a:lnTo>
                  <a:lnTo>
                    <a:pt x="56" y="21"/>
                  </a:lnTo>
                  <a:lnTo>
                    <a:pt x="70" y="31"/>
                  </a:lnTo>
                  <a:lnTo>
                    <a:pt x="83" y="41"/>
                  </a:lnTo>
                  <a:lnTo>
                    <a:pt x="95" y="52"/>
                  </a:lnTo>
                  <a:lnTo>
                    <a:pt x="104" y="60"/>
                  </a:lnTo>
                  <a:lnTo>
                    <a:pt x="108" y="64"/>
                  </a:lnTo>
                  <a:lnTo>
                    <a:pt x="104" y="74"/>
                  </a:lnTo>
                  <a:lnTo>
                    <a:pt x="102" y="81"/>
                  </a:lnTo>
                  <a:lnTo>
                    <a:pt x="99" y="86"/>
                  </a:lnTo>
                  <a:lnTo>
                    <a:pt x="98" y="97"/>
                  </a:lnTo>
                  <a:lnTo>
                    <a:pt x="102" y="104"/>
                  </a:lnTo>
                  <a:lnTo>
                    <a:pt x="108" y="107"/>
                  </a:lnTo>
                  <a:lnTo>
                    <a:pt x="112" y="110"/>
                  </a:lnTo>
                  <a:lnTo>
                    <a:pt x="119" y="114"/>
                  </a:lnTo>
                  <a:lnTo>
                    <a:pt x="123" y="127"/>
                  </a:lnTo>
                  <a:lnTo>
                    <a:pt x="125" y="135"/>
                  </a:lnTo>
                  <a:lnTo>
                    <a:pt x="123" y="143"/>
                  </a:lnTo>
                  <a:lnTo>
                    <a:pt x="117" y="153"/>
                  </a:lnTo>
                  <a:lnTo>
                    <a:pt x="111" y="172"/>
                  </a:lnTo>
                  <a:lnTo>
                    <a:pt x="109" y="182"/>
                  </a:lnTo>
                  <a:lnTo>
                    <a:pt x="108" y="185"/>
                  </a:lnTo>
                  <a:lnTo>
                    <a:pt x="106" y="187"/>
                  </a:lnTo>
                  <a:lnTo>
                    <a:pt x="101" y="183"/>
                  </a:lnTo>
                  <a:lnTo>
                    <a:pt x="89" y="175"/>
                  </a:lnTo>
                  <a:lnTo>
                    <a:pt x="73" y="163"/>
                  </a:lnTo>
                  <a:lnTo>
                    <a:pt x="56" y="151"/>
                  </a:lnTo>
                  <a:lnTo>
                    <a:pt x="36" y="137"/>
                  </a:lnTo>
                  <a:lnTo>
                    <a:pt x="20" y="124"/>
                  </a:lnTo>
                  <a:lnTo>
                    <a:pt x="7" y="115"/>
                  </a:lnTo>
                  <a:lnTo>
                    <a:pt x="0" y="109"/>
                  </a:lnTo>
                  <a:close/>
                </a:path>
              </a:pathLst>
            </a:custGeom>
            <a:solidFill>
              <a:srgbClr val="006633"/>
            </a:solidFill>
            <a:ln w="9525">
              <a:noFill/>
              <a:round/>
              <a:headEnd/>
              <a:tailEnd/>
            </a:ln>
          </p:spPr>
          <p:txBody>
            <a:bodyPr/>
            <a:lstStyle/>
            <a:p>
              <a:endParaRPr lang="el-GR"/>
            </a:p>
          </p:txBody>
        </p:sp>
        <p:sp>
          <p:nvSpPr>
            <p:cNvPr id="542973" name="Freeform 253"/>
            <p:cNvSpPr>
              <a:spLocks/>
            </p:cNvSpPr>
            <p:nvPr/>
          </p:nvSpPr>
          <p:spPr bwMode="auto">
            <a:xfrm flipH="1">
              <a:off x="1461" y="1799"/>
              <a:ext cx="34" cy="16"/>
            </a:xfrm>
            <a:custGeom>
              <a:avLst/>
              <a:gdLst/>
              <a:ahLst/>
              <a:cxnLst>
                <a:cxn ang="0">
                  <a:pos x="14" y="39"/>
                </a:cxn>
                <a:cxn ang="0">
                  <a:pos x="12" y="37"/>
                </a:cxn>
                <a:cxn ang="0">
                  <a:pos x="11" y="36"/>
                </a:cxn>
                <a:cxn ang="0">
                  <a:pos x="8" y="33"/>
                </a:cxn>
                <a:cxn ang="0">
                  <a:pos x="6" y="32"/>
                </a:cxn>
                <a:cxn ang="0">
                  <a:pos x="4" y="26"/>
                </a:cxn>
                <a:cxn ang="0">
                  <a:pos x="1" y="17"/>
                </a:cxn>
                <a:cxn ang="0">
                  <a:pos x="0" y="8"/>
                </a:cxn>
                <a:cxn ang="0">
                  <a:pos x="0" y="2"/>
                </a:cxn>
                <a:cxn ang="0">
                  <a:pos x="10" y="2"/>
                </a:cxn>
                <a:cxn ang="0">
                  <a:pos x="20" y="2"/>
                </a:cxn>
                <a:cxn ang="0">
                  <a:pos x="29" y="1"/>
                </a:cxn>
                <a:cxn ang="0">
                  <a:pos x="38" y="1"/>
                </a:cxn>
                <a:cxn ang="0">
                  <a:pos x="48" y="0"/>
                </a:cxn>
                <a:cxn ang="0">
                  <a:pos x="57" y="1"/>
                </a:cxn>
                <a:cxn ang="0">
                  <a:pos x="67" y="2"/>
                </a:cxn>
                <a:cxn ang="0">
                  <a:pos x="78" y="4"/>
                </a:cxn>
                <a:cxn ang="0">
                  <a:pos x="79" y="6"/>
                </a:cxn>
                <a:cxn ang="0">
                  <a:pos x="80" y="8"/>
                </a:cxn>
                <a:cxn ang="0">
                  <a:pos x="82" y="9"/>
                </a:cxn>
                <a:cxn ang="0">
                  <a:pos x="83" y="11"/>
                </a:cxn>
                <a:cxn ang="0">
                  <a:pos x="81" y="22"/>
                </a:cxn>
                <a:cxn ang="0">
                  <a:pos x="79" y="30"/>
                </a:cxn>
                <a:cxn ang="0">
                  <a:pos x="75" y="38"/>
                </a:cxn>
                <a:cxn ang="0">
                  <a:pos x="69" y="46"/>
                </a:cxn>
                <a:cxn ang="0">
                  <a:pos x="63" y="46"/>
                </a:cxn>
                <a:cxn ang="0">
                  <a:pos x="56" y="46"/>
                </a:cxn>
                <a:cxn ang="0">
                  <a:pos x="49" y="45"/>
                </a:cxn>
                <a:cxn ang="0">
                  <a:pos x="42" y="44"/>
                </a:cxn>
                <a:cxn ang="0">
                  <a:pos x="35" y="42"/>
                </a:cxn>
                <a:cxn ang="0">
                  <a:pos x="28" y="41"/>
                </a:cxn>
                <a:cxn ang="0">
                  <a:pos x="21" y="40"/>
                </a:cxn>
                <a:cxn ang="0">
                  <a:pos x="14" y="39"/>
                </a:cxn>
              </a:cxnLst>
              <a:rect l="0" t="0" r="r" b="b"/>
              <a:pathLst>
                <a:path w="83" h="46">
                  <a:moveTo>
                    <a:pt x="14" y="39"/>
                  </a:moveTo>
                  <a:lnTo>
                    <a:pt x="12" y="37"/>
                  </a:lnTo>
                  <a:lnTo>
                    <a:pt x="11" y="36"/>
                  </a:lnTo>
                  <a:lnTo>
                    <a:pt x="8" y="33"/>
                  </a:lnTo>
                  <a:lnTo>
                    <a:pt x="6" y="32"/>
                  </a:lnTo>
                  <a:lnTo>
                    <a:pt x="4" y="26"/>
                  </a:lnTo>
                  <a:lnTo>
                    <a:pt x="1" y="17"/>
                  </a:lnTo>
                  <a:lnTo>
                    <a:pt x="0" y="8"/>
                  </a:lnTo>
                  <a:lnTo>
                    <a:pt x="0" y="2"/>
                  </a:lnTo>
                  <a:lnTo>
                    <a:pt x="10" y="2"/>
                  </a:lnTo>
                  <a:lnTo>
                    <a:pt x="20" y="2"/>
                  </a:lnTo>
                  <a:lnTo>
                    <a:pt x="29" y="1"/>
                  </a:lnTo>
                  <a:lnTo>
                    <a:pt x="38" y="1"/>
                  </a:lnTo>
                  <a:lnTo>
                    <a:pt x="48" y="0"/>
                  </a:lnTo>
                  <a:lnTo>
                    <a:pt x="57" y="1"/>
                  </a:lnTo>
                  <a:lnTo>
                    <a:pt x="67" y="2"/>
                  </a:lnTo>
                  <a:lnTo>
                    <a:pt x="78" y="4"/>
                  </a:lnTo>
                  <a:lnTo>
                    <a:pt x="79" y="6"/>
                  </a:lnTo>
                  <a:lnTo>
                    <a:pt x="80" y="8"/>
                  </a:lnTo>
                  <a:lnTo>
                    <a:pt x="82" y="9"/>
                  </a:lnTo>
                  <a:lnTo>
                    <a:pt x="83" y="11"/>
                  </a:lnTo>
                  <a:lnTo>
                    <a:pt x="81" y="22"/>
                  </a:lnTo>
                  <a:lnTo>
                    <a:pt x="79" y="30"/>
                  </a:lnTo>
                  <a:lnTo>
                    <a:pt x="75" y="38"/>
                  </a:lnTo>
                  <a:lnTo>
                    <a:pt x="69" y="46"/>
                  </a:lnTo>
                  <a:lnTo>
                    <a:pt x="63" y="46"/>
                  </a:lnTo>
                  <a:lnTo>
                    <a:pt x="56" y="46"/>
                  </a:lnTo>
                  <a:lnTo>
                    <a:pt x="49" y="45"/>
                  </a:lnTo>
                  <a:lnTo>
                    <a:pt x="42" y="44"/>
                  </a:lnTo>
                  <a:lnTo>
                    <a:pt x="35" y="42"/>
                  </a:lnTo>
                  <a:lnTo>
                    <a:pt x="28" y="41"/>
                  </a:lnTo>
                  <a:lnTo>
                    <a:pt x="21" y="40"/>
                  </a:lnTo>
                  <a:lnTo>
                    <a:pt x="14" y="39"/>
                  </a:lnTo>
                  <a:close/>
                </a:path>
              </a:pathLst>
            </a:custGeom>
            <a:solidFill>
              <a:srgbClr val="000000"/>
            </a:solidFill>
            <a:ln w="9525">
              <a:noFill/>
              <a:round/>
              <a:headEnd/>
              <a:tailEnd/>
            </a:ln>
          </p:spPr>
          <p:txBody>
            <a:bodyPr/>
            <a:lstStyle/>
            <a:p>
              <a:endParaRPr lang="el-GR"/>
            </a:p>
          </p:txBody>
        </p:sp>
        <p:sp>
          <p:nvSpPr>
            <p:cNvPr id="542974" name="Freeform 254"/>
            <p:cNvSpPr>
              <a:spLocks/>
            </p:cNvSpPr>
            <p:nvPr/>
          </p:nvSpPr>
          <p:spPr bwMode="auto">
            <a:xfrm flipH="1">
              <a:off x="1279" y="1725"/>
              <a:ext cx="71" cy="71"/>
            </a:xfrm>
            <a:custGeom>
              <a:avLst/>
              <a:gdLst/>
              <a:ahLst/>
              <a:cxnLst>
                <a:cxn ang="0">
                  <a:pos x="75" y="130"/>
                </a:cxn>
                <a:cxn ang="0">
                  <a:pos x="75" y="119"/>
                </a:cxn>
                <a:cxn ang="0">
                  <a:pos x="77" y="111"/>
                </a:cxn>
                <a:cxn ang="0">
                  <a:pos x="81" y="103"/>
                </a:cxn>
                <a:cxn ang="0">
                  <a:pos x="90" y="95"/>
                </a:cxn>
                <a:cxn ang="0">
                  <a:pos x="88" y="83"/>
                </a:cxn>
                <a:cxn ang="0">
                  <a:pos x="86" y="68"/>
                </a:cxn>
                <a:cxn ang="0">
                  <a:pos x="83" y="55"/>
                </a:cxn>
                <a:cxn ang="0">
                  <a:pos x="76" y="52"/>
                </a:cxn>
                <a:cxn ang="0">
                  <a:pos x="71" y="52"/>
                </a:cxn>
                <a:cxn ang="0">
                  <a:pos x="68" y="52"/>
                </a:cxn>
                <a:cxn ang="0">
                  <a:pos x="63" y="52"/>
                </a:cxn>
                <a:cxn ang="0">
                  <a:pos x="58" y="51"/>
                </a:cxn>
                <a:cxn ang="0">
                  <a:pos x="53" y="52"/>
                </a:cxn>
                <a:cxn ang="0">
                  <a:pos x="45" y="53"/>
                </a:cxn>
                <a:cxn ang="0">
                  <a:pos x="35" y="54"/>
                </a:cxn>
                <a:cxn ang="0">
                  <a:pos x="26" y="54"/>
                </a:cxn>
                <a:cxn ang="0">
                  <a:pos x="16" y="53"/>
                </a:cxn>
                <a:cxn ang="0">
                  <a:pos x="8" y="52"/>
                </a:cxn>
                <a:cxn ang="0">
                  <a:pos x="2" y="50"/>
                </a:cxn>
                <a:cxn ang="0">
                  <a:pos x="0" y="45"/>
                </a:cxn>
                <a:cxn ang="0">
                  <a:pos x="3" y="33"/>
                </a:cxn>
                <a:cxn ang="0">
                  <a:pos x="7" y="23"/>
                </a:cxn>
                <a:cxn ang="0">
                  <a:pos x="9" y="12"/>
                </a:cxn>
                <a:cxn ang="0">
                  <a:pos x="11" y="0"/>
                </a:cxn>
                <a:cxn ang="0">
                  <a:pos x="31" y="5"/>
                </a:cxn>
                <a:cxn ang="0">
                  <a:pos x="52" y="16"/>
                </a:cxn>
                <a:cxn ang="0">
                  <a:pos x="75" y="32"/>
                </a:cxn>
                <a:cxn ang="0">
                  <a:pos x="98" y="51"/>
                </a:cxn>
                <a:cxn ang="0">
                  <a:pos x="120" y="71"/>
                </a:cxn>
                <a:cxn ang="0">
                  <a:pos x="140" y="92"/>
                </a:cxn>
                <a:cxn ang="0">
                  <a:pos x="158" y="112"/>
                </a:cxn>
                <a:cxn ang="0">
                  <a:pos x="171" y="129"/>
                </a:cxn>
                <a:cxn ang="0">
                  <a:pos x="167" y="144"/>
                </a:cxn>
                <a:cxn ang="0">
                  <a:pos x="156" y="165"/>
                </a:cxn>
                <a:cxn ang="0">
                  <a:pos x="145" y="186"/>
                </a:cxn>
                <a:cxn ang="0">
                  <a:pos x="138" y="195"/>
                </a:cxn>
                <a:cxn ang="0">
                  <a:pos x="134" y="192"/>
                </a:cxn>
                <a:cxn ang="0">
                  <a:pos x="128" y="184"/>
                </a:cxn>
                <a:cxn ang="0">
                  <a:pos x="117" y="175"/>
                </a:cxn>
                <a:cxn ang="0">
                  <a:pos x="107" y="163"/>
                </a:cxn>
                <a:cxn ang="0">
                  <a:pos x="95" y="151"/>
                </a:cxn>
                <a:cxn ang="0">
                  <a:pos x="85" y="141"/>
                </a:cxn>
                <a:cxn ang="0">
                  <a:pos x="78" y="134"/>
                </a:cxn>
                <a:cxn ang="0">
                  <a:pos x="75" y="130"/>
                </a:cxn>
              </a:cxnLst>
              <a:rect l="0" t="0" r="r" b="b"/>
              <a:pathLst>
                <a:path w="171" h="195">
                  <a:moveTo>
                    <a:pt x="75" y="130"/>
                  </a:moveTo>
                  <a:lnTo>
                    <a:pt x="75" y="119"/>
                  </a:lnTo>
                  <a:lnTo>
                    <a:pt x="77" y="111"/>
                  </a:lnTo>
                  <a:lnTo>
                    <a:pt x="81" y="103"/>
                  </a:lnTo>
                  <a:lnTo>
                    <a:pt x="90" y="95"/>
                  </a:lnTo>
                  <a:lnTo>
                    <a:pt x="88" y="83"/>
                  </a:lnTo>
                  <a:lnTo>
                    <a:pt x="86" y="68"/>
                  </a:lnTo>
                  <a:lnTo>
                    <a:pt x="83" y="55"/>
                  </a:lnTo>
                  <a:lnTo>
                    <a:pt x="76" y="52"/>
                  </a:lnTo>
                  <a:lnTo>
                    <a:pt x="71" y="52"/>
                  </a:lnTo>
                  <a:lnTo>
                    <a:pt x="68" y="52"/>
                  </a:lnTo>
                  <a:lnTo>
                    <a:pt x="63" y="52"/>
                  </a:lnTo>
                  <a:lnTo>
                    <a:pt x="58" y="51"/>
                  </a:lnTo>
                  <a:lnTo>
                    <a:pt x="53" y="52"/>
                  </a:lnTo>
                  <a:lnTo>
                    <a:pt x="45" y="53"/>
                  </a:lnTo>
                  <a:lnTo>
                    <a:pt x="35" y="54"/>
                  </a:lnTo>
                  <a:lnTo>
                    <a:pt x="26" y="54"/>
                  </a:lnTo>
                  <a:lnTo>
                    <a:pt x="16" y="53"/>
                  </a:lnTo>
                  <a:lnTo>
                    <a:pt x="8" y="52"/>
                  </a:lnTo>
                  <a:lnTo>
                    <a:pt x="2" y="50"/>
                  </a:lnTo>
                  <a:lnTo>
                    <a:pt x="0" y="45"/>
                  </a:lnTo>
                  <a:lnTo>
                    <a:pt x="3" y="33"/>
                  </a:lnTo>
                  <a:lnTo>
                    <a:pt x="7" y="23"/>
                  </a:lnTo>
                  <a:lnTo>
                    <a:pt x="9" y="12"/>
                  </a:lnTo>
                  <a:lnTo>
                    <a:pt x="11" y="0"/>
                  </a:lnTo>
                  <a:lnTo>
                    <a:pt x="31" y="5"/>
                  </a:lnTo>
                  <a:lnTo>
                    <a:pt x="52" y="16"/>
                  </a:lnTo>
                  <a:lnTo>
                    <a:pt x="75" y="32"/>
                  </a:lnTo>
                  <a:lnTo>
                    <a:pt x="98" y="51"/>
                  </a:lnTo>
                  <a:lnTo>
                    <a:pt x="120" y="71"/>
                  </a:lnTo>
                  <a:lnTo>
                    <a:pt x="140" y="92"/>
                  </a:lnTo>
                  <a:lnTo>
                    <a:pt x="158" y="112"/>
                  </a:lnTo>
                  <a:lnTo>
                    <a:pt x="171" y="129"/>
                  </a:lnTo>
                  <a:lnTo>
                    <a:pt x="167" y="144"/>
                  </a:lnTo>
                  <a:lnTo>
                    <a:pt x="156" y="165"/>
                  </a:lnTo>
                  <a:lnTo>
                    <a:pt x="145" y="186"/>
                  </a:lnTo>
                  <a:lnTo>
                    <a:pt x="138" y="195"/>
                  </a:lnTo>
                  <a:lnTo>
                    <a:pt x="134" y="192"/>
                  </a:lnTo>
                  <a:lnTo>
                    <a:pt x="128" y="184"/>
                  </a:lnTo>
                  <a:lnTo>
                    <a:pt x="117" y="175"/>
                  </a:lnTo>
                  <a:lnTo>
                    <a:pt x="107" y="163"/>
                  </a:lnTo>
                  <a:lnTo>
                    <a:pt x="95" y="151"/>
                  </a:lnTo>
                  <a:lnTo>
                    <a:pt x="85" y="141"/>
                  </a:lnTo>
                  <a:lnTo>
                    <a:pt x="78" y="134"/>
                  </a:lnTo>
                  <a:lnTo>
                    <a:pt x="75" y="130"/>
                  </a:lnTo>
                  <a:close/>
                </a:path>
              </a:pathLst>
            </a:custGeom>
            <a:solidFill>
              <a:srgbClr val="00FFFF"/>
            </a:solidFill>
            <a:ln w="9525">
              <a:noFill/>
              <a:round/>
              <a:headEnd/>
              <a:tailEnd/>
            </a:ln>
          </p:spPr>
          <p:txBody>
            <a:bodyPr/>
            <a:lstStyle/>
            <a:p>
              <a:endParaRPr lang="el-GR"/>
            </a:p>
          </p:txBody>
        </p:sp>
        <p:sp>
          <p:nvSpPr>
            <p:cNvPr id="542975" name="Freeform 255"/>
            <p:cNvSpPr>
              <a:spLocks/>
            </p:cNvSpPr>
            <p:nvPr/>
          </p:nvSpPr>
          <p:spPr bwMode="auto">
            <a:xfrm flipH="1">
              <a:off x="1363" y="1738"/>
              <a:ext cx="70" cy="51"/>
            </a:xfrm>
            <a:custGeom>
              <a:avLst/>
              <a:gdLst/>
              <a:ahLst/>
              <a:cxnLst>
                <a:cxn ang="0">
                  <a:pos x="0" y="82"/>
                </a:cxn>
                <a:cxn ang="0">
                  <a:pos x="2" y="61"/>
                </a:cxn>
                <a:cxn ang="0">
                  <a:pos x="6" y="40"/>
                </a:cxn>
                <a:cxn ang="0">
                  <a:pos x="9" y="21"/>
                </a:cxn>
                <a:cxn ang="0">
                  <a:pos x="14" y="0"/>
                </a:cxn>
                <a:cxn ang="0">
                  <a:pos x="22" y="2"/>
                </a:cxn>
                <a:cxn ang="0">
                  <a:pos x="31" y="6"/>
                </a:cxn>
                <a:cxn ang="0">
                  <a:pos x="42" y="10"/>
                </a:cxn>
                <a:cxn ang="0">
                  <a:pos x="52" y="16"/>
                </a:cxn>
                <a:cxn ang="0">
                  <a:pos x="64" y="22"/>
                </a:cxn>
                <a:cxn ang="0">
                  <a:pos x="73" y="28"/>
                </a:cxn>
                <a:cxn ang="0">
                  <a:pos x="82" y="32"/>
                </a:cxn>
                <a:cxn ang="0">
                  <a:pos x="90" y="37"/>
                </a:cxn>
                <a:cxn ang="0">
                  <a:pos x="97" y="36"/>
                </a:cxn>
                <a:cxn ang="0">
                  <a:pos x="103" y="32"/>
                </a:cxn>
                <a:cxn ang="0">
                  <a:pos x="110" y="28"/>
                </a:cxn>
                <a:cxn ang="0">
                  <a:pos x="115" y="22"/>
                </a:cxn>
                <a:cxn ang="0">
                  <a:pos x="122" y="16"/>
                </a:cxn>
                <a:cxn ang="0">
                  <a:pos x="129" y="11"/>
                </a:cxn>
                <a:cxn ang="0">
                  <a:pos x="136" y="8"/>
                </a:cxn>
                <a:cxn ang="0">
                  <a:pos x="144" y="7"/>
                </a:cxn>
                <a:cxn ang="0">
                  <a:pos x="151" y="13"/>
                </a:cxn>
                <a:cxn ang="0">
                  <a:pos x="158" y="18"/>
                </a:cxn>
                <a:cxn ang="0">
                  <a:pos x="164" y="22"/>
                </a:cxn>
                <a:cxn ang="0">
                  <a:pos x="172" y="26"/>
                </a:cxn>
                <a:cxn ang="0">
                  <a:pos x="171" y="38"/>
                </a:cxn>
                <a:cxn ang="0">
                  <a:pos x="166" y="63"/>
                </a:cxn>
                <a:cxn ang="0">
                  <a:pos x="159" y="99"/>
                </a:cxn>
                <a:cxn ang="0">
                  <a:pos x="151" y="140"/>
                </a:cxn>
                <a:cxn ang="0">
                  <a:pos x="143" y="132"/>
                </a:cxn>
                <a:cxn ang="0">
                  <a:pos x="126" y="122"/>
                </a:cxn>
                <a:cxn ang="0">
                  <a:pos x="102" y="112"/>
                </a:cxn>
                <a:cxn ang="0">
                  <a:pos x="75" y="101"/>
                </a:cxn>
                <a:cxn ang="0">
                  <a:pos x="49" y="92"/>
                </a:cxn>
                <a:cxn ang="0">
                  <a:pos x="25" y="85"/>
                </a:cxn>
                <a:cxn ang="0">
                  <a:pos x="8" y="82"/>
                </a:cxn>
                <a:cxn ang="0">
                  <a:pos x="0" y="82"/>
                </a:cxn>
              </a:cxnLst>
              <a:rect l="0" t="0" r="r" b="b"/>
              <a:pathLst>
                <a:path w="172" h="140">
                  <a:moveTo>
                    <a:pt x="0" y="82"/>
                  </a:moveTo>
                  <a:lnTo>
                    <a:pt x="2" y="61"/>
                  </a:lnTo>
                  <a:lnTo>
                    <a:pt x="6" y="40"/>
                  </a:lnTo>
                  <a:lnTo>
                    <a:pt x="9" y="21"/>
                  </a:lnTo>
                  <a:lnTo>
                    <a:pt x="14" y="0"/>
                  </a:lnTo>
                  <a:lnTo>
                    <a:pt x="22" y="2"/>
                  </a:lnTo>
                  <a:lnTo>
                    <a:pt x="31" y="6"/>
                  </a:lnTo>
                  <a:lnTo>
                    <a:pt x="42" y="10"/>
                  </a:lnTo>
                  <a:lnTo>
                    <a:pt x="52" y="16"/>
                  </a:lnTo>
                  <a:lnTo>
                    <a:pt x="64" y="22"/>
                  </a:lnTo>
                  <a:lnTo>
                    <a:pt x="73" y="28"/>
                  </a:lnTo>
                  <a:lnTo>
                    <a:pt x="82" y="32"/>
                  </a:lnTo>
                  <a:lnTo>
                    <a:pt x="90" y="37"/>
                  </a:lnTo>
                  <a:lnTo>
                    <a:pt x="97" y="36"/>
                  </a:lnTo>
                  <a:lnTo>
                    <a:pt x="103" y="32"/>
                  </a:lnTo>
                  <a:lnTo>
                    <a:pt x="110" y="28"/>
                  </a:lnTo>
                  <a:lnTo>
                    <a:pt x="115" y="22"/>
                  </a:lnTo>
                  <a:lnTo>
                    <a:pt x="122" y="16"/>
                  </a:lnTo>
                  <a:lnTo>
                    <a:pt x="129" y="11"/>
                  </a:lnTo>
                  <a:lnTo>
                    <a:pt x="136" y="8"/>
                  </a:lnTo>
                  <a:lnTo>
                    <a:pt x="144" y="7"/>
                  </a:lnTo>
                  <a:lnTo>
                    <a:pt x="151" y="13"/>
                  </a:lnTo>
                  <a:lnTo>
                    <a:pt x="158" y="18"/>
                  </a:lnTo>
                  <a:lnTo>
                    <a:pt x="164" y="22"/>
                  </a:lnTo>
                  <a:lnTo>
                    <a:pt x="172" y="26"/>
                  </a:lnTo>
                  <a:lnTo>
                    <a:pt x="171" y="38"/>
                  </a:lnTo>
                  <a:lnTo>
                    <a:pt x="166" y="63"/>
                  </a:lnTo>
                  <a:lnTo>
                    <a:pt x="159" y="99"/>
                  </a:lnTo>
                  <a:lnTo>
                    <a:pt x="151" y="140"/>
                  </a:lnTo>
                  <a:lnTo>
                    <a:pt x="143" y="132"/>
                  </a:lnTo>
                  <a:lnTo>
                    <a:pt x="126" y="122"/>
                  </a:lnTo>
                  <a:lnTo>
                    <a:pt x="102" y="112"/>
                  </a:lnTo>
                  <a:lnTo>
                    <a:pt x="75" y="101"/>
                  </a:lnTo>
                  <a:lnTo>
                    <a:pt x="49" y="92"/>
                  </a:lnTo>
                  <a:lnTo>
                    <a:pt x="25" y="85"/>
                  </a:lnTo>
                  <a:lnTo>
                    <a:pt x="8" y="82"/>
                  </a:lnTo>
                  <a:lnTo>
                    <a:pt x="0" y="82"/>
                  </a:lnTo>
                  <a:close/>
                </a:path>
              </a:pathLst>
            </a:custGeom>
            <a:solidFill>
              <a:srgbClr val="006633"/>
            </a:solidFill>
            <a:ln w="9525">
              <a:noFill/>
              <a:round/>
              <a:headEnd/>
              <a:tailEnd/>
            </a:ln>
          </p:spPr>
          <p:txBody>
            <a:bodyPr/>
            <a:lstStyle/>
            <a:p>
              <a:endParaRPr lang="el-GR"/>
            </a:p>
          </p:txBody>
        </p:sp>
        <p:sp>
          <p:nvSpPr>
            <p:cNvPr id="542976" name="Freeform 256"/>
            <p:cNvSpPr>
              <a:spLocks/>
            </p:cNvSpPr>
            <p:nvPr/>
          </p:nvSpPr>
          <p:spPr bwMode="auto">
            <a:xfrm flipH="1">
              <a:off x="1321" y="1745"/>
              <a:ext cx="31" cy="24"/>
            </a:xfrm>
            <a:custGeom>
              <a:avLst/>
              <a:gdLst/>
              <a:ahLst/>
              <a:cxnLst>
                <a:cxn ang="0">
                  <a:pos x="28" y="28"/>
                </a:cxn>
                <a:cxn ang="0">
                  <a:pos x="20" y="23"/>
                </a:cxn>
                <a:cxn ang="0">
                  <a:pos x="11" y="18"/>
                </a:cxn>
                <a:cxn ang="0">
                  <a:pos x="4" y="11"/>
                </a:cxn>
                <a:cxn ang="0">
                  <a:pos x="0" y="4"/>
                </a:cxn>
                <a:cxn ang="0">
                  <a:pos x="9" y="4"/>
                </a:cxn>
                <a:cxn ang="0">
                  <a:pos x="17" y="4"/>
                </a:cxn>
                <a:cxn ang="0">
                  <a:pos x="26" y="4"/>
                </a:cxn>
                <a:cxn ang="0">
                  <a:pos x="32" y="4"/>
                </a:cxn>
                <a:cxn ang="0">
                  <a:pos x="39" y="3"/>
                </a:cxn>
                <a:cxn ang="0">
                  <a:pos x="47" y="3"/>
                </a:cxn>
                <a:cxn ang="0">
                  <a:pos x="56" y="2"/>
                </a:cxn>
                <a:cxn ang="0">
                  <a:pos x="64" y="0"/>
                </a:cxn>
                <a:cxn ang="0">
                  <a:pos x="66" y="5"/>
                </a:cxn>
                <a:cxn ang="0">
                  <a:pos x="69" y="12"/>
                </a:cxn>
                <a:cxn ang="0">
                  <a:pos x="72" y="19"/>
                </a:cxn>
                <a:cxn ang="0">
                  <a:pos x="74" y="27"/>
                </a:cxn>
                <a:cxn ang="0">
                  <a:pos x="74" y="33"/>
                </a:cxn>
                <a:cxn ang="0">
                  <a:pos x="73" y="39"/>
                </a:cxn>
                <a:cxn ang="0">
                  <a:pos x="72" y="48"/>
                </a:cxn>
                <a:cxn ang="0">
                  <a:pos x="68" y="63"/>
                </a:cxn>
                <a:cxn ang="0">
                  <a:pos x="66" y="63"/>
                </a:cxn>
                <a:cxn ang="0">
                  <a:pos x="61" y="60"/>
                </a:cxn>
                <a:cxn ang="0">
                  <a:pos x="54" y="55"/>
                </a:cxn>
                <a:cxn ang="0">
                  <a:pos x="49" y="49"/>
                </a:cxn>
                <a:cxn ang="0">
                  <a:pos x="42" y="42"/>
                </a:cxn>
                <a:cxn ang="0">
                  <a:pos x="36" y="37"/>
                </a:cxn>
                <a:cxn ang="0">
                  <a:pos x="31" y="32"/>
                </a:cxn>
                <a:cxn ang="0">
                  <a:pos x="28" y="28"/>
                </a:cxn>
              </a:cxnLst>
              <a:rect l="0" t="0" r="r" b="b"/>
              <a:pathLst>
                <a:path w="74" h="63">
                  <a:moveTo>
                    <a:pt x="28" y="28"/>
                  </a:moveTo>
                  <a:lnTo>
                    <a:pt x="20" y="23"/>
                  </a:lnTo>
                  <a:lnTo>
                    <a:pt x="11" y="18"/>
                  </a:lnTo>
                  <a:lnTo>
                    <a:pt x="4" y="11"/>
                  </a:lnTo>
                  <a:lnTo>
                    <a:pt x="0" y="4"/>
                  </a:lnTo>
                  <a:lnTo>
                    <a:pt x="9" y="4"/>
                  </a:lnTo>
                  <a:lnTo>
                    <a:pt x="17" y="4"/>
                  </a:lnTo>
                  <a:lnTo>
                    <a:pt x="26" y="4"/>
                  </a:lnTo>
                  <a:lnTo>
                    <a:pt x="32" y="4"/>
                  </a:lnTo>
                  <a:lnTo>
                    <a:pt x="39" y="3"/>
                  </a:lnTo>
                  <a:lnTo>
                    <a:pt x="47" y="3"/>
                  </a:lnTo>
                  <a:lnTo>
                    <a:pt x="56" y="2"/>
                  </a:lnTo>
                  <a:lnTo>
                    <a:pt x="64" y="0"/>
                  </a:lnTo>
                  <a:lnTo>
                    <a:pt x="66" y="5"/>
                  </a:lnTo>
                  <a:lnTo>
                    <a:pt x="69" y="12"/>
                  </a:lnTo>
                  <a:lnTo>
                    <a:pt x="72" y="19"/>
                  </a:lnTo>
                  <a:lnTo>
                    <a:pt x="74" y="27"/>
                  </a:lnTo>
                  <a:lnTo>
                    <a:pt x="74" y="33"/>
                  </a:lnTo>
                  <a:lnTo>
                    <a:pt x="73" y="39"/>
                  </a:lnTo>
                  <a:lnTo>
                    <a:pt x="72" y="48"/>
                  </a:lnTo>
                  <a:lnTo>
                    <a:pt x="68" y="63"/>
                  </a:lnTo>
                  <a:lnTo>
                    <a:pt x="66" y="63"/>
                  </a:lnTo>
                  <a:lnTo>
                    <a:pt x="61" y="60"/>
                  </a:lnTo>
                  <a:lnTo>
                    <a:pt x="54" y="55"/>
                  </a:lnTo>
                  <a:lnTo>
                    <a:pt x="49" y="49"/>
                  </a:lnTo>
                  <a:lnTo>
                    <a:pt x="42" y="42"/>
                  </a:lnTo>
                  <a:lnTo>
                    <a:pt x="36" y="37"/>
                  </a:lnTo>
                  <a:lnTo>
                    <a:pt x="31" y="32"/>
                  </a:lnTo>
                  <a:lnTo>
                    <a:pt x="28" y="28"/>
                  </a:lnTo>
                  <a:close/>
                </a:path>
              </a:pathLst>
            </a:custGeom>
            <a:solidFill>
              <a:srgbClr val="006633"/>
            </a:solidFill>
            <a:ln w="9525">
              <a:noFill/>
              <a:round/>
              <a:headEnd/>
              <a:tailEnd/>
            </a:ln>
          </p:spPr>
          <p:txBody>
            <a:bodyPr/>
            <a:lstStyle/>
            <a:p>
              <a:endParaRPr lang="el-GR"/>
            </a:p>
          </p:txBody>
        </p:sp>
        <p:sp>
          <p:nvSpPr>
            <p:cNvPr id="542977" name="Freeform 257"/>
            <p:cNvSpPr>
              <a:spLocks/>
            </p:cNvSpPr>
            <p:nvPr/>
          </p:nvSpPr>
          <p:spPr bwMode="auto">
            <a:xfrm flipH="1">
              <a:off x="1378" y="1724"/>
              <a:ext cx="46" cy="19"/>
            </a:xfrm>
            <a:custGeom>
              <a:avLst/>
              <a:gdLst/>
              <a:ahLst/>
              <a:cxnLst>
                <a:cxn ang="0">
                  <a:pos x="20" y="36"/>
                </a:cxn>
                <a:cxn ang="0">
                  <a:pos x="12" y="31"/>
                </a:cxn>
                <a:cxn ang="0">
                  <a:pos x="6" y="28"/>
                </a:cxn>
                <a:cxn ang="0">
                  <a:pos x="2" y="24"/>
                </a:cxn>
                <a:cxn ang="0">
                  <a:pos x="0" y="16"/>
                </a:cxn>
                <a:cxn ang="0">
                  <a:pos x="3" y="8"/>
                </a:cxn>
                <a:cxn ang="0">
                  <a:pos x="7" y="2"/>
                </a:cxn>
                <a:cxn ang="0">
                  <a:pos x="12" y="0"/>
                </a:cxn>
                <a:cxn ang="0">
                  <a:pos x="20" y="3"/>
                </a:cxn>
                <a:cxn ang="0">
                  <a:pos x="31" y="6"/>
                </a:cxn>
                <a:cxn ang="0">
                  <a:pos x="44" y="9"/>
                </a:cxn>
                <a:cxn ang="0">
                  <a:pos x="54" y="13"/>
                </a:cxn>
                <a:cxn ang="0">
                  <a:pos x="66" y="17"/>
                </a:cxn>
                <a:cxn ang="0">
                  <a:pos x="77" y="22"/>
                </a:cxn>
                <a:cxn ang="0">
                  <a:pos x="89" y="28"/>
                </a:cxn>
                <a:cxn ang="0">
                  <a:pos x="99" y="32"/>
                </a:cxn>
                <a:cxn ang="0">
                  <a:pos x="111" y="38"/>
                </a:cxn>
                <a:cxn ang="0">
                  <a:pos x="106" y="40"/>
                </a:cxn>
                <a:cxn ang="0">
                  <a:pos x="101" y="41"/>
                </a:cxn>
                <a:cxn ang="0">
                  <a:pos x="97" y="44"/>
                </a:cxn>
                <a:cxn ang="0">
                  <a:pos x="92" y="45"/>
                </a:cxn>
                <a:cxn ang="0">
                  <a:pos x="88" y="47"/>
                </a:cxn>
                <a:cxn ang="0">
                  <a:pos x="84" y="49"/>
                </a:cxn>
                <a:cxn ang="0">
                  <a:pos x="80" y="51"/>
                </a:cxn>
                <a:cxn ang="0">
                  <a:pos x="75" y="53"/>
                </a:cxn>
                <a:cxn ang="0">
                  <a:pos x="68" y="53"/>
                </a:cxn>
                <a:cxn ang="0">
                  <a:pos x="61" y="51"/>
                </a:cxn>
                <a:cxn ang="0">
                  <a:pos x="54" y="48"/>
                </a:cxn>
                <a:cxn ang="0">
                  <a:pos x="47" y="46"/>
                </a:cxn>
                <a:cxn ang="0">
                  <a:pos x="40" y="44"/>
                </a:cxn>
                <a:cxn ang="0">
                  <a:pos x="33" y="40"/>
                </a:cxn>
                <a:cxn ang="0">
                  <a:pos x="27" y="38"/>
                </a:cxn>
                <a:cxn ang="0">
                  <a:pos x="20" y="36"/>
                </a:cxn>
              </a:cxnLst>
              <a:rect l="0" t="0" r="r" b="b"/>
              <a:pathLst>
                <a:path w="111" h="53">
                  <a:moveTo>
                    <a:pt x="20" y="36"/>
                  </a:moveTo>
                  <a:lnTo>
                    <a:pt x="12" y="31"/>
                  </a:lnTo>
                  <a:lnTo>
                    <a:pt x="6" y="28"/>
                  </a:lnTo>
                  <a:lnTo>
                    <a:pt x="2" y="24"/>
                  </a:lnTo>
                  <a:lnTo>
                    <a:pt x="0" y="16"/>
                  </a:lnTo>
                  <a:lnTo>
                    <a:pt x="3" y="8"/>
                  </a:lnTo>
                  <a:lnTo>
                    <a:pt x="7" y="2"/>
                  </a:lnTo>
                  <a:lnTo>
                    <a:pt x="12" y="0"/>
                  </a:lnTo>
                  <a:lnTo>
                    <a:pt x="20" y="3"/>
                  </a:lnTo>
                  <a:lnTo>
                    <a:pt x="31" y="6"/>
                  </a:lnTo>
                  <a:lnTo>
                    <a:pt x="44" y="9"/>
                  </a:lnTo>
                  <a:lnTo>
                    <a:pt x="54" y="13"/>
                  </a:lnTo>
                  <a:lnTo>
                    <a:pt x="66" y="17"/>
                  </a:lnTo>
                  <a:lnTo>
                    <a:pt x="77" y="22"/>
                  </a:lnTo>
                  <a:lnTo>
                    <a:pt x="89" y="28"/>
                  </a:lnTo>
                  <a:lnTo>
                    <a:pt x="99" y="32"/>
                  </a:lnTo>
                  <a:lnTo>
                    <a:pt x="111" y="38"/>
                  </a:lnTo>
                  <a:lnTo>
                    <a:pt x="106" y="40"/>
                  </a:lnTo>
                  <a:lnTo>
                    <a:pt x="101" y="41"/>
                  </a:lnTo>
                  <a:lnTo>
                    <a:pt x="97" y="44"/>
                  </a:lnTo>
                  <a:lnTo>
                    <a:pt x="92" y="45"/>
                  </a:lnTo>
                  <a:lnTo>
                    <a:pt x="88" y="47"/>
                  </a:lnTo>
                  <a:lnTo>
                    <a:pt x="84" y="49"/>
                  </a:lnTo>
                  <a:lnTo>
                    <a:pt x="80" y="51"/>
                  </a:lnTo>
                  <a:lnTo>
                    <a:pt x="75" y="53"/>
                  </a:lnTo>
                  <a:lnTo>
                    <a:pt x="68" y="53"/>
                  </a:lnTo>
                  <a:lnTo>
                    <a:pt x="61" y="51"/>
                  </a:lnTo>
                  <a:lnTo>
                    <a:pt x="54" y="48"/>
                  </a:lnTo>
                  <a:lnTo>
                    <a:pt x="47" y="46"/>
                  </a:lnTo>
                  <a:lnTo>
                    <a:pt x="40" y="44"/>
                  </a:lnTo>
                  <a:lnTo>
                    <a:pt x="33" y="40"/>
                  </a:lnTo>
                  <a:lnTo>
                    <a:pt x="27" y="38"/>
                  </a:lnTo>
                  <a:lnTo>
                    <a:pt x="20" y="36"/>
                  </a:lnTo>
                  <a:close/>
                </a:path>
              </a:pathLst>
            </a:custGeom>
            <a:solidFill>
              <a:srgbClr val="00FFFF"/>
            </a:solidFill>
            <a:ln w="9525">
              <a:noFill/>
              <a:round/>
              <a:headEnd/>
              <a:tailEnd/>
            </a:ln>
          </p:spPr>
          <p:txBody>
            <a:bodyPr/>
            <a:lstStyle/>
            <a:p>
              <a:endParaRPr lang="el-GR"/>
            </a:p>
          </p:txBody>
        </p:sp>
        <p:sp>
          <p:nvSpPr>
            <p:cNvPr id="542978" name="Freeform 258"/>
            <p:cNvSpPr>
              <a:spLocks/>
            </p:cNvSpPr>
            <p:nvPr/>
          </p:nvSpPr>
          <p:spPr bwMode="auto">
            <a:xfrm flipH="1">
              <a:off x="1353" y="1703"/>
              <a:ext cx="68" cy="32"/>
            </a:xfrm>
            <a:custGeom>
              <a:avLst/>
              <a:gdLst/>
              <a:ahLst/>
              <a:cxnLst>
                <a:cxn ang="0">
                  <a:pos x="0" y="51"/>
                </a:cxn>
                <a:cxn ang="0">
                  <a:pos x="4" y="43"/>
                </a:cxn>
                <a:cxn ang="0">
                  <a:pos x="8" y="34"/>
                </a:cxn>
                <a:cxn ang="0">
                  <a:pos x="12" y="26"/>
                </a:cxn>
                <a:cxn ang="0">
                  <a:pos x="16" y="18"/>
                </a:cxn>
                <a:cxn ang="0">
                  <a:pos x="21" y="11"/>
                </a:cxn>
                <a:cxn ang="0">
                  <a:pos x="23" y="5"/>
                </a:cxn>
                <a:cxn ang="0">
                  <a:pos x="27" y="2"/>
                </a:cxn>
                <a:cxn ang="0">
                  <a:pos x="35" y="0"/>
                </a:cxn>
                <a:cxn ang="0">
                  <a:pos x="45" y="5"/>
                </a:cxn>
                <a:cxn ang="0">
                  <a:pos x="59" y="11"/>
                </a:cxn>
                <a:cxn ang="0">
                  <a:pos x="76" y="18"/>
                </a:cxn>
                <a:cxn ang="0">
                  <a:pos x="95" y="24"/>
                </a:cxn>
                <a:cxn ang="0">
                  <a:pos x="114" y="30"/>
                </a:cxn>
                <a:cxn ang="0">
                  <a:pos x="133" y="36"/>
                </a:cxn>
                <a:cxn ang="0">
                  <a:pos x="150" y="43"/>
                </a:cxn>
                <a:cxn ang="0">
                  <a:pos x="164" y="50"/>
                </a:cxn>
                <a:cxn ang="0">
                  <a:pos x="164" y="59"/>
                </a:cxn>
                <a:cxn ang="0">
                  <a:pos x="162" y="69"/>
                </a:cxn>
                <a:cxn ang="0">
                  <a:pos x="157" y="77"/>
                </a:cxn>
                <a:cxn ang="0">
                  <a:pos x="154" y="86"/>
                </a:cxn>
                <a:cxn ang="0">
                  <a:pos x="133" y="85"/>
                </a:cxn>
                <a:cxn ang="0">
                  <a:pos x="113" y="80"/>
                </a:cxn>
                <a:cxn ang="0">
                  <a:pos x="96" y="74"/>
                </a:cxn>
                <a:cxn ang="0">
                  <a:pos x="77" y="68"/>
                </a:cxn>
                <a:cxn ang="0">
                  <a:pos x="60" y="61"/>
                </a:cxn>
                <a:cxn ang="0">
                  <a:pos x="42" y="55"/>
                </a:cxn>
                <a:cxn ang="0">
                  <a:pos x="22" y="51"/>
                </a:cxn>
                <a:cxn ang="0">
                  <a:pos x="0" y="51"/>
                </a:cxn>
              </a:cxnLst>
              <a:rect l="0" t="0" r="r" b="b"/>
              <a:pathLst>
                <a:path w="164" h="86">
                  <a:moveTo>
                    <a:pt x="0" y="51"/>
                  </a:moveTo>
                  <a:lnTo>
                    <a:pt x="4" y="43"/>
                  </a:lnTo>
                  <a:lnTo>
                    <a:pt x="8" y="34"/>
                  </a:lnTo>
                  <a:lnTo>
                    <a:pt x="12" y="26"/>
                  </a:lnTo>
                  <a:lnTo>
                    <a:pt x="16" y="18"/>
                  </a:lnTo>
                  <a:lnTo>
                    <a:pt x="21" y="11"/>
                  </a:lnTo>
                  <a:lnTo>
                    <a:pt x="23" y="5"/>
                  </a:lnTo>
                  <a:lnTo>
                    <a:pt x="27" y="2"/>
                  </a:lnTo>
                  <a:lnTo>
                    <a:pt x="35" y="0"/>
                  </a:lnTo>
                  <a:lnTo>
                    <a:pt x="45" y="5"/>
                  </a:lnTo>
                  <a:lnTo>
                    <a:pt x="59" y="11"/>
                  </a:lnTo>
                  <a:lnTo>
                    <a:pt x="76" y="18"/>
                  </a:lnTo>
                  <a:lnTo>
                    <a:pt x="95" y="24"/>
                  </a:lnTo>
                  <a:lnTo>
                    <a:pt x="114" y="30"/>
                  </a:lnTo>
                  <a:lnTo>
                    <a:pt x="133" y="36"/>
                  </a:lnTo>
                  <a:lnTo>
                    <a:pt x="150" y="43"/>
                  </a:lnTo>
                  <a:lnTo>
                    <a:pt x="164" y="50"/>
                  </a:lnTo>
                  <a:lnTo>
                    <a:pt x="164" y="59"/>
                  </a:lnTo>
                  <a:lnTo>
                    <a:pt x="162" y="69"/>
                  </a:lnTo>
                  <a:lnTo>
                    <a:pt x="157" y="77"/>
                  </a:lnTo>
                  <a:lnTo>
                    <a:pt x="154" y="86"/>
                  </a:lnTo>
                  <a:lnTo>
                    <a:pt x="133" y="85"/>
                  </a:lnTo>
                  <a:lnTo>
                    <a:pt x="113" y="80"/>
                  </a:lnTo>
                  <a:lnTo>
                    <a:pt x="96" y="74"/>
                  </a:lnTo>
                  <a:lnTo>
                    <a:pt x="77" y="68"/>
                  </a:lnTo>
                  <a:lnTo>
                    <a:pt x="60" y="61"/>
                  </a:lnTo>
                  <a:lnTo>
                    <a:pt x="42" y="55"/>
                  </a:lnTo>
                  <a:lnTo>
                    <a:pt x="22" y="51"/>
                  </a:lnTo>
                  <a:lnTo>
                    <a:pt x="0" y="51"/>
                  </a:lnTo>
                  <a:close/>
                </a:path>
              </a:pathLst>
            </a:custGeom>
            <a:solidFill>
              <a:srgbClr val="00FFFF"/>
            </a:solidFill>
            <a:ln w="9525">
              <a:noFill/>
              <a:round/>
              <a:headEnd/>
              <a:tailEnd/>
            </a:ln>
          </p:spPr>
          <p:txBody>
            <a:bodyPr/>
            <a:lstStyle/>
            <a:p>
              <a:endParaRPr lang="el-GR"/>
            </a:p>
          </p:txBody>
        </p:sp>
        <p:sp>
          <p:nvSpPr>
            <p:cNvPr id="542979" name="Freeform 259"/>
            <p:cNvSpPr>
              <a:spLocks/>
            </p:cNvSpPr>
            <p:nvPr/>
          </p:nvSpPr>
          <p:spPr bwMode="auto">
            <a:xfrm flipH="1">
              <a:off x="1665" y="1695"/>
              <a:ext cx="52" cy="30"/>
            </a:xfrm>
            <a:custGeom>
              <a:avLst/>
              <a:gdLst/>
              <a:ahLst/>
              <a:cxnLst>
                <a:cxn ang="0">
                  <a:pos x="0" y="79"/>
                </a:cxn>
                <a:cxn ang="0">
                  <a:pos x="2" y="73"/>
                </a:cxn>
                <a:cxn ang="0">
                  <a:pos x="6" y="68"/>
                </a:cxn>
                <a:cxn ang="0">
                  <a:pos x="10" y="63"/>
                </a:cxn>
                <a:cxn ang="0">
                  <a:pos x="15" y="57"/>
                </a:cxn>
                <a:cxn ang="0">
                  <a:pos x="28" y="49"/>
                </a:cxn>
                <a:cxn ang="0">
                  <a:pos x="41" y="40"/>
                </a:cxn>
                <a:cxn ang="0">
                  <a:pos x="55" y="31"/>
                </a:cxn>
                <a:cxn ang="0">
                  <a:pos x="70" y="22"/>
                </a:cxn>
                <a:cxn ang="0">
                  <a:pos x="84" y="13"/>
                </a:cxn>
                <a:cxn ang="0">
                  <a:pos x="99" y="7"/>
                </a:cxn>
                <a:cxn ang="0">
                  <a:pos x="113" y="2"/>
                </a:cxn>
                <a:cxn ang="0">
                  <a:pos x="127" y="0"/>
                </a:cxn>
                <a:cxn ang="0">
                  <a:pos x="123" y="7"/>
                </a:cxn>
                <a:cxn ang="0">
                  <a:pos x="119" y="17"/>
                </a:cxn>
                <a:cxn ang="0">
                  <a:pos x="112" y="31"/>
                </a:cxn>
                <a:cxn ang="0">
                  <a:pos x="103" y="46"/>
                </a:cxn>
                <a:cxn ang="0">
                  <a:pos x="93" y="52"/>
                </a:cxn>
                <a:cxn ang="0">
                  <a:pos x="82" y="57"/>
                </a:cxn>
                <a:cxn ang="0">
                  <a:pos x="68" y="62"/>
                </a:cxn>
                <a:cxn ang="0">
                  <a:pos x="54" y="66"/>
                </a:cxn>
                <a:cxn ang="0">
                  <a:pos x="40" y="71"/>
                </a:cxn>
                <a:cxn ang="0">
                  <a:pos x="25" y="75"/>
                </a:cxn>
                <a:cxn ang="0">
                  <a:pos x="13" y="77"/>
                </a:cxn>
                <a:cxn ang="0">
                  <a:pos x="0" y="79"/>
                </a:cxn>
              </a:cxnLst>
              <a:rect l="0" t="0" r="r" b="b"/>
              <a:pathLst>
                <a:path w="127" h="79">
                  <a:moveTo>
                    <a:pt x="0" y="79"/>
                  </a:moveTo>
                  <a:lnTo>
                    <a:pt x="2" y="73"/>
                  </a:lnTo>
                  <a:lnTo>
                    <a:pt x="6" y="68"/>
                  </a:lnTo>
                  <a:lnTo>
                    <a:pt x="10" y="63"/>
                  </a:lnTo>
                  <a:lnTo>
                    <a:pt x="15" y="57"/>
                  </a:lnTo>
                  <a:lnTo>
                    <a:pt x="28" y="49"/>
                  </a:lnTo>
                  <a:lnTo>
                    <a:pt x="41" y="40"/>
                  </a:lnTo>
                  <a:lnTo>
                    <a:pt x="55" y="31"/>
                  </a:lnTo>
                  <a:lnTo>
                    <a:pt x="70" y="22"/>
                  </a:lnTo>
                  <a:lnTo>
                    <a:pt x="84" y="13"/>
                  </a:lnTo>
                  <a:lnTo>
                    <a:pt x="99" y="7"/>
                  </a:lnTo>
                  <a:lnTo>
                    <a:pt x="113" y="2"/>
                  </a:lnTo>
                  <a:lnTo>
                    <a:pt x="127" y="0"/>
                  </a:lnTo>
                  <a:lnTo>
                    <a:pt x="123" y="7"/>
                  </a:lnTo>
                  <a:lnTo>
                    <a:pt x="119" y="17"/>
                  </a:lnTo>
                  <a:lnTo>
                    <a:pt x="112" y="31"/>
                  </a:lnTo>
                  <a:lnTo>
                    <a:pt x="103" y="46"/>
                  </a:lnTo>
                  <a:lnTo>
                    <a:pt x="93" y="52"/>
                  </a:lnTo>
                  <a:lnTo>
                    <a:pt x="82" y="57"/>
                  </a:lnTo>
                  <a:lnTo>
                    <a:pt x="68" y="62"/>
                  </a:lnTo>
                  <a:lnTo>
                    <a:pt x="54" y="66"/>
                  </a:lnTo>
                  <a:lnTo>
                    <a:pt x="40" y="71"/>
                  </a:lnTo>
                  <a:lnTo>
                    <a:pt x="25" y="75"/>
                  </a:lnTo>
                  <a:lnTo>
                    <a:pt x="13" y="77"/>
                  </a:lnTo>
                  <a:lnTo>
                    <a:pt x="0" y="79"/>
                  </a:lnTo>
                  <a:close/>
                </a:path>
              </a:pathLst>
            </a:custGeom>
            <a:solidFill>
              <a:srgbClr val="00FFFF"/>
            </a:solidFill>
            <a:ln w="9525">
              <a:noFill/>
              <a:round/>
              <a:headEnd/>
              <a:tailEnd/>
            </a:ln>
          </p:spPr>
          <p:txBody>
            <a:bodyPr/>
            <a:lstStyle/>
            <a:p>
              <a:endParaRPr lang="el-GR"/>
            </a:p>
          </p:txBody>
        </p:sp>
        <p:sp>
          <p:nvSpPr>
            <p:cNvPr id="542980" name="Freeform 260"/>
            <p:cNvSpPr>
              <a:spLocks/>
            </p:cNvSpPr>
            <p:nvPr/>
          </p:nvSpPr>
          <p:spPr bwMode="auto">
            <a:xfrm flipH="1">
              <a:off x="1621" y="1686"/>
              <a:ext cx="48" cy="25"/>
            </a:xfrm>
            <a:custGeom>
              <a:avLst/>
              <a:gdLst/>
              <a:ahLst/>
              <a:cxnLst>
                <a:cxn ang="0">
                  <a:pos x="0" y="68"/>
                </a:cxn>
                <a:cxn ang="0">
                  <a:pos x="1" y="66"/>
                </a:cxn>
                <a:cxn ang="0">
                  <a:pos x="1" y="65"/>
                </a:cxn>
                <a:cxn ang="0">
                  <a:pos x="1" y="62"/>
                </a:cxn>
                <a:cxn ang="0">
                  <a:pos x="1" y="61"/>
                </a:cxn>
                <a:cxn ang="0">
                  <a:pos x="7" y="54"/>
                </a:cxn>
                <a:cxn ang="0">
                  <a:pos x="12" y="46"/>
                </a:cxn>
                <a:cxn ang="0">
                  <a:pos x="15" y="38"/>
                </a:cxn>
                <a:cxn ang="0">
                  <a:pos x="17" y="30"/>
                </a:cxn>
                <a:cxn ang="0">
                  <a:pos x="23" y="25"/>
                </a:cxn>
                <a:cxn ang="0">
                  <a:pos x="33" y="20"/>
                </a:cxn>
                <a:cxn ang="0">
                  <a:pos x="47" y="14"/>
                </a:cxn>
                <a:cxn ang="0">
                  <a:pos x="62" y="9"/>
                </a:cxn>
                <a:cxn ang="0">
                  <a:pos x="78" y="5"/>
                </a:cxn>
                <a:cxn ang="0">
                  <a:pos x="93" y="2"/>
                </a:cxn>
                <a:cxn ang="0">
                  <a:pos x="106" y="0"/>
                </a:cxn>
                <a:cxn ang="0">
                  <a:pos x="115" y="0"/>
                </a:cxn>
                <a:cxn ang="0">
                  <a:pos x="110" y="12"/>
                </a:cxn>
                <a:cxn ang="0">
                  <a:pos x="105" y="23"/>
                </a:cxn>
                <a:cxn ang="0">
                  <a:pos x="99" y="36"/>
                </a:cxn>
                <a:cxn ang="0">
                  <a:pos x="93" y="47"/>
                </a:cxn>
                <a:cxn ang="0">
                  <a:pos x="88" y="50"/>
                </a:cxn>
                <a:cxn ang="0">
                  <a:pos x="77" y="52"/>
                </a:cxn>
                <a:cxn ang="0">
                  <a:pos x="65" y="55"/>
                </a:cxn>
                <a:cxn ang="0">
                  <a:pos x="50" y="58"/>
                </a:cxn>
                <a:cxn ang="0">
                  <a:pos x="35" y="61"/>
                </a:cxn>
                <a:cxn ang="0">
                  <a:pos x="21" y="64"/>
                </a:cxn>
                <a:cxn ang="0">
                  <a:pos x="8" y="66"/>
                </a:cxn>
                <a:cxn ang="0">
                  <a:pos x="0" y="68"/>
                </a:cxn>
              </a:cxnLst>
              <a:rect l="0" t="0" r="r" b="b"/>
              <a:pathLst>
                <a:path w="115" h="68">
                  <a:moveTo>
                    <a:pt x="0" y="68"/>
                  </a:moveTo>
                  <a:lnTo>
                    <a:pt x="1" y="66"/>
                  </a:lnTo>
                  <a:lnTo>
                    <a:pt x="1" y="65"/>
                  </a:lnTo>
                  <a:lnTo>
                    <a:pt x="1" y="62"/>
                  </a:lnTo>
                  <a:lnTo>
                    <a:pt x="1" y="61"/>
                  </a:lnTo>
                  <a:lnTo>
                    <a:pt x="7" y="54"/>
                  </a:lnTo>
                  <a:lnTo>
                    <a:pt x="12" y="46"/>
                  </a:lnTo>
                  <a:lnTo>
                    <a:pt x="15" y="38"/>
                  </a:lnTo>
                  <a:lnTo>
                    <a:pt x="17" y="30"/>
                  </a:lnTo>
                  <a:lnTo>
                    <a:pt x="23" y="25"/>
                  </a:lnTo>
                  <a:lnTo>
                    <a:pt x="33" y="20"/>
                  </a:lnTo>
                  <a:lnTo>
                    <a:pt x="47" y="14"/>
                  </a:lnTo>
                  <a:lnTo>
                    <a:pt x="62" y="9"/>
                  </a:lnTo>
                  <a:lnTo>
                    <a:pt x="78" y="5"/>
                  </a:lnTo>
                  <a:lnTo>
                    <a:pt x="93" y="2"/>
                  </a:lnTo>
                  <a:lnTo>
                    <a:pt x="106" y="0"/>
                  </a:lnTo>
                  <a:lnTo>
                    <a:pt x="115" y="0"/>
                  </a:lnTo>
                  <a:lnTo>
                    <a:pt x="110" y="12"/>
                  </a:lnTo>
                  <a:lnTo>
                    <a:pt x="105" y="23"/>
                  </a:lnTo>
                  <a:lnTo>
                    <a:pt x="99" y="36"/>
                  </a:lnTo>
                  <a:lnTo>
                    <a:pt x="93" y="47"/>
                  </a:lnTo>
                  <a:lnTo>
                    <a:pt x="88" y="50"/>
                  </a:lnTo>
                  <a:lnTo>
                    <a:pt x="77" y="52"/>
                  </a:lnTo>
                  <a:lnTo>
                    <a:pt x="65" y="55"/>
                  </a:lnTo>
                  <a:lnTo>
                    <a:pt x="50" y="58"/>
                  </a:lnTo>
                  <a:lnTo>
                    <a:pt x="35" y="61"/>
                  </a:lnTo>
                  <a:lnTo>
                    <a:pt x="21" y="64"/>
                  </a:lnTo>
                  <a:lnTo>
                    <a:pt x="8" y="66"/>
                  </a:lnTo>
                  <a:lnTo>
                    <a:pt x="0" y="68"/>
                  </a:lnTo>
                  <a:close/>
                </a:path>
              </a:pathLst>
            </a:custGeom>
            <a:solidFill>
              <a:srgbClr val="00FFFF"/>
            </a:solidFill>
            <a:ln w="9525">
              <a:noFill/>
              <a:round/>
              <a:headEnd/>
              <a:tailEnd/>
            </a:ln>
          </p:spPr>
          <p:txBody>
            <a:bodyPr/>
            <a:lstStyle/>
            <a:p>
              <a:endParaRPr lang="el-GR"/>
            </a:p>
          </p:txBody>
        </p:sp>
        <p:sp>
          <p:nvSpPr>
            <p:cNvPr id="542981" name="Freeform 261"/>
            <p:cNvSpPr>
              <a:spLocks/>
            </p:cNvSpPr>
            <p:nvPr/>
          </p:nvSpPr>
          <p:spPr bwMode="auto">
            <a:xfrm flipH="1">
              <a:off x="1637" y="2688"/>
              <a:ext cx="402" cy="427"/>
            </a:xfrm>
            <a:custGeom>
              <a:avLst/>
              <a:gdLst/>
              <a:ahLst/>
              <a:cxnLst>
                <a:cxn ang="0">
                  <a:pos x="2" y="1164"/>
                </a:cxn>
                <a:cxn ang="0">
                  <a:pos x="40" y="1128"/>
                </a:cxn>
                <a:cxn ang="0">
                  <a:pos x="134" y="1052"/>
                </a:cxn>
                <a:cxn ang="0">
                  <a:pos x="198" y="1005"/>
                </a:cxn>
                <a:cxn ang="0">
                  <a:pos x="219" y="958"/>
                </a:cxn>
                <a:cxn ang="0">
                  <a:pos x="215" y="910"/>
                </a:cxn>
                <a:cxn ang="0">
                  <a:pos x="179" y="882"/>
                </a:cxn>
                <a:cxn ang="0">
                  <a:pos x="142" y="859"/>
                </a:cxn>
                <a:cxn ang="0">
                  <a:pos x="93" y="822"/>
                </a:cxn>
                <a:cxn ang="0">
                  <a:pos x="114" y="747"/>
                </a:cxn>
                <a:cxn ang="0">
                  <a:pos x="147" y="687"/>
                </a:cxn>
                <a:cxn ang="0">
                  <a:pos x="197" y="642"/>
                </a:cxn>
                <a:cxn ang="0">
                  <a:pos x="265" y="618"/>
                </a:cxn>
                <a:cxn ang="0">
                  <a:pos x="316" y="713"/>
                </a:cxn>
                <a:cxn ang="0">
                  <a:pos x="385" y="892"/>
                </a:cxn>
                <a:cxn ang="0">
                  <a:pos x="466" y="984"/>
                </a:cxn>
                <a:cxn ang="0">
                  <a:pos x="524" y="1031"/>
                </a:cxn>
                <a:cxn ang="0">
                  <a:pos x="596" y="1073"/>
                </a:cxn>
                <a:cxn ang="0">
                  <a:pos x="667" y="1106"/>
                </a:cxn>
                <a:cxn ang="0">
                  <a:pos x="742" y="1138"/>
                </a:cxn>
                <a:cxn ang="0">
                  <a:pos x="812" y="1118"/>
                </a:cxn>
                <a:cxn ang="0">
                  <a:pos x="883" y="954"/>
                </a:cxn>
                <a:cxn ang="0">
                  <a:pos x="915" y="852"/>
                </a:cxn>
                <a:cxn ang="0">
                  <a:pos x="938" y="751"/>
                </a:cxn>
                <a:cxn ang="0">
                  <a:pos x="970" y="579"/>
                </a:cxn>
                <a:cxn ang="0">
                  <a:pos x="960" y="328"/>
                </a:cxn>
                <a:cxn ang="0">
                  <a:pos x="935" y="169"/>
                </a:cxn>
                <a:cxn ang="0">
                  <a:pos x="878" y="52"/>
                </a:cxn>
                <a:cxn ang="0">
                  <a:pos x="829" y="5"/>
                </a:cxn>
                <a:cxn ang="0">
                  <a:pos x="779" y="5"/>
                </a:cxn>
                <a:cxn ang="0">
                  <a:pos x="711" y="27"/>
                </a:cxn>
                <a:cxn ang="0">
                  <a:pos x="649" y="50"/>
                </a:cxn>
                <a:cxn ang="0">
                  <a:pos x="588" y="78"/>
                </a:cxn>
                <a:cxn ang="0">
                  <a:pos x="522" y="121"/>
                </a:cxn>
                <a:cxn ang="0">
                  <a:pos x="457" y="186"/>
                </a:cxn>
                <a:cxn ang="0">
                  <a:pos x="411" y="249"/>
                </a:cxn>
                <a:cxn ang="0">
                  <a:pos x="385" y="292"/>
                </a:cxn>
                <a:cxn ang="0">
                  <a:pos x="358" y="340"/>
                </a:cxn>
                <a:cxn ang="0">
                  <a:pos x="339" y="399"/>
                </a:cxn>
                <a:cxn ang="0">
                  <a:pos x="313" y="486"/>
                </a:cxn>
                <a:cxn ang="0">
                  <a:pos x="289" y="554"/>
                </a:cxn>
                <a:cxn ang="0">
                  <a:pos x="236" y="577"/>
                </a:cxn>
                <a:cxn ang="0">
                  <a:pos x="170" y="609"/>
                </a:cxn>
                <a:cxn ang="0">
                  <a:pos x="111" y="647"/>
                </a:cxn>
                <a:cxn ang="0">
                  <a:pos x="66" y="705"/>
                </a:cxn>
                <a:cxn ang="0">
                  <a:pos x="49" y="778"/>
                </a:cxn>
                <a:cxn ang="0">
                  <a:pos x="46" y="844"/>
                </a:cxn>
                <a:cxn ang="0">
                  <a:pos x="13" y="847"/>
                </a:cxn>
                <a:cxn ang="0">
                  <a:pos x="0" y="906"/>
                </a:cxn>
                <a:cxn ang="0">
                  <a:pos x="0" y="1004"/>
                </a:cxn>
                <a:cxn ang="0">
                  <a:pos x="53" y="963"/>
                </a:cxn>
                <a:cxn ang="0">
                  <a:pos x="90" y="900"/>
                </a:cxn>
                <a:cxn ang="0">
                  <a:pos x="111" y="902"/>
                </a:cxn>
                <a:cxn ang="0">
                  <a:pos x="138" y="912"/>
                </a:cxn>
                <a:cxn ang="0">
                  <a:pos x="126" y="980"/>
                </a:cxn>
                <a:cxn ang="0">
                  <a:pos x="105" y="1003"/>
                </a:cxn>
                <a:cxn ang="0">
                  <a:pos x="81" y="1025"/>
                </a:cxn>
                <a:cxn ang="0">
                  <a:pos x="49" y="1056"/>
                </a:cxn>
                <a:cxn ang="0">
                  <a:pos x="0" y="1094"/>
                </a:cxn>
              </a:cxnLst>
              <a:rect l="0" t="0" r="r" b="b"/>
              <a:pathLst>
                <a:path w="971" h="1166">
                  <a:moveTo>
                    <a:pt x="0" y="1094"/>
                  </a:moveTo>
                  <a:lnTo>
                    <a:pt x="0" y="1166"/>
                  </a:lnTo>
                  <a:lnTo>
                    <a:pt x="1" y="1165"/>
                  </a:lnTo>
                  <a:lnTo>
                    <a:pt x="2" y="1164"/>
                  </a:lnTo>
                  <a:lnTo>
                    <a:pt x="5" y="1164"/>
                  </a:lnTo>
                  <a:lnTo>
                    <a:pt x="6" y="1163"/>
                  </a:lnTo>
                  <a:lnTo>
                    <a:pt x="21" y="1147"/>
                  </a:lnTo>
                  <a:lnTo>
                    <a:pt x="40" y="1128"/>
                  </a:lnTo>
                  <a:lnTo>
                    <a:pt x="62" y="1109"/>
                  </a:lnTo>
                  <a:lnTo>
                    <a:pt x="85" y="1088"/>
                  </a:lnTo>
                  <a:lnTo>
                    <a:pt x="109" y="1070"/>
                  </a:lnTo>
                  <a:lnTo>
                    <a:pt x="134" y="1052"/>
                  </a:lnTo>
                  <a:lnTo>
                    <a:pt x="156" y="1038"/>
                  </a:lnTo>
                  <a:lnTo>
                    <a:pt x="175" y="1030"/>
                  </a:lnTo>
                  <a:lnTo>
                    <a:pt x="188" y="1016"/>
                  </a:lnTo>
                  <a:lnTo>
                    <a:pt x="198" y="1005"/>
                  </a:lnTo>
                  <a:lnTo>
                    <a:pt x="206" y="993"/>
                  </a:lnTo>
                  <a:lnTo>
                    <a:pt x="212" y="983"/>
                  </a:lnTo>
                  <a:lnTo>
                    <a:pt x="215" y="970"/>
                  </a:lnTo>
                  <a:lnTo>
                    <a:pt x="219" y="958"/>
                  </a:lnTo>
                  <a:lnTo>
                    <a:pt x="220" y="943"/>
                  </a:lnTo>
                  <a:lnTo>
                    <a:pt x="221" y="925"/>
                  </a:lnTo>
                  <a:lnTo>
                    <a:pt x="219" y="917"/>
                  </a:lnTo>
                  <a:lnTo>
                    <a:pt x="215" y="910"/>
                  </a:lnTo>
                  <a:lnTo>
                    <a:pt x="212" y="905"/>
                  </a:lnTo>
                  <a:lnTo>
                    <a:pt x="206" y="899"/>
                  </a:lnTo>
                  <a:lnTo>
                    <a:pt x="191" y="890"/>
                  </a:lnTo>
                  <a:lnTo>
                    <a:pt x="179" y="882"/>
                  </a:lnTo>
                  <a:lnTo>
                    <a:pt x="169" y="875"/>
                  </a:lnTo>
                  <a:lnTo>
                    <a:pt x="161" y="869"/>
                  </a:lnTo>
                  <a:lnTo>
                    <a:pt x="152" y="863"/>
                  </a:lnTo>
                  <a:lnTo>
                    <a:pt x="142" y="859"/>
                  </a:lnTo>
                  <a:lnTo>
                    <a:pt x="127" y="854"/>
                  </a:lnTo>
                  <a:lnTo>
                    <a:pt x="108" y="851"/>
                  </a:lnTo>
                  <a:lnTo>
                    <a:pt x="94" y="839"/>
                  </a:lnTo>
                  <a:lnTo>
                    <a:pt x="93" y="822"/>
                  </a:lnTo>
                  <a:lnTo>
                    <a:pt x="99" y="802"/>
                  </a:lnTo>
                  <a:lnTo>
                    <a:pt x="104" y="780"/>
                  </a:lnTo>
                  <a:lnTo>
                    <a:pt x="108" y="763"/>
                  </a:lnTo>
                  <a:lnTo>
                    <a:pt x="114" y="747"/>
                  </a:lnTo>
                  <a:lnTo>
                    <a:pt x="121" y="731"/>
                  </a:lnTo>
                  <a:lnTo>
                    <a:pt x="129" y="715"/>
                  </a:lnTo>
                  <a:lnTo>
                    <a:pt x="138" y="701"/>
                  </a:lnTo>
                  <a:lnTo>
                    <a:pt x="147" y="687"/>
                  </a:lnTo>
                  <a:lnTo>
                    <a:pt x="159" y="674"/>
                  </a:lnTo>
                  <a:lnTo>
                    <a:pt x="170" y="663"/>
                  </a:lnTo>
                  <a:lnTo>
                    <a:pt x="183" y="651"/>
                  </a:lnTo>
                  <a:lnTo>
                    <a:pt x="197" y="642"/>
                  </a:lnTo>
                  <a:lnTo>
                    <a:pt x="213" y="634"/>
                  </a:lnTo>
                  <a:lnTo>
                    <a:pt x="229" y="627"/>
                  </a:lnTo>
                  <a:lnTo>
                    <a:pt x="247" y="621"/>
                  </a:lnTo>
                  <a:lnTo>
                    <a:pt x="265" y="618"/>
                  </a:lnTo>
                  <a:lnTo>
                    <a:pt x="285" y="615"/>
                  </a:lnTo>
                  <a:lnTo>
                    <a:pt x="305" y="614"/>
                  </a:lnTo>
                  <a:lnTo>
                    <a:pt x="310" y="665"/>
                  </a:lnTo>
                  <a:lnTo>
                    <a:pt x="316" y="713"/>
                  </a:lnTo>
                  <a:lnTo>
                    <a:pt x="326" y="761"/>
                  </a:lnTo>
                  <a:lnTo>
                    <a:pt x="341" y="807"/>
                  </a:lnTo>
                  <a:lnTo>
                    <a:pt x="359" y="851"/>
                  </a:lnTo>
                  <a:lnTo>
                    <a:pt x="385" y="892"/>
                  </a:lnTo>
                  <a:lnTo>
                    <a:pt x="416" y="931"/>
                  </a:lnTo>
                  <a:lnTo>
                    <a:pt x="454" y="969"/>
                  </a:lnTo>
                  <a:lnTo>
                    <a:pt x="461" y="977"/>
                  </a:lnTo>
                  <a:lnTo>
                    <a:pt x="466" y="984"/>
                  </a:lnTo>
                  <a:lnTo>
                    <a:pt x="474" y="992"/>
                  </a:lnTo>
                  <a:lnTo>
                    <a:pt x="487" y="1006"/>
                  </a:lnTo>
                  <a:lnTo>
                    <a:pt x="506" y="1019"/>
                  </a:lnTo>
                  <a:lnTo>
                    <a:pt x="524" y="1031"/>
                  </a:lnTo>
                  <a:lnTo>
                    <a:pt x="542" y="1043"/>
                  </a:lnTo>
                  <a:lnTo>
                    <a:pt x="560" y="1053"/>
                  </a:lnTo>
                  <a:lnTo>
                    <a:pt x="577" y="1064"/>
                  </a:lnTo>
                  <a:lnTo>
                    <a:pt x="596" y="1073"/>
                  </a:lnTo>
                  <a:lnTo>
                    <a:pt x="613" y="1082"/>
                  </a:lnTo>
                  <a:lnTo>
                    <a:pt x="631" y="1090"/>
                  </a:lnTo>
                  <a:lnTo>
                    <a:pt x="649" y="1098"/>
                  </a:lnTo>
                  <a:lnTo>
                    <a:pt x="667" y="1106"/>
                  </a:lnTo>
                  <a:lnTo>
                    <a:pt x="686" y="1114"/>
                  </a:lnTo>
                  <a:lnTo>
                    <a:pt x="704" y="1121"/>
                  </a:lnTo>
                  <a:lnTo>
                    <a:pt x="722" y="1129"/>
                  </a:lnTo>
                  <a:lnTo>
                    <a:pt x="742" y="1138"/>
                  </a:lnTo>
                  <a:lnTo>
                    <a:pt x="762" y="1146"/>
                  </a:lnTo>
                  <a:lnTo>
                    <a:pt x="782" y="1154"/>
                  </a:lnTo>
                  <a:lnTo>
                    <a:pt x="795" y="1143"/>
                  </a:lnTo>
                  <a:lnTo>
                    <a:pt x="812" y="1118"/>
                  </a:lnTo>
                  <a:lnTo>
                    <a:pt x="831" y="1081"/>
                  </a:lnTo>
                  <a:lnTo>
                    <a:pt x="850" y="1038"/>
                  </a:lnTo>
                  <a:lnTo>
                    <a:pt x="868" y="995"/>
                  </a:lnTo>
                  <a:lnTo>
                    <a:pt x="883" y="954"/>
                  </a:lnTo>
                  <a:lnTo>
                    <a:pt x="894" y="922"/>
                  </a:lnTo>
                  <a:lnTo>
                    <a:pt x="900" y="902"/>
                  </a:lnTo>
                  <a:lnTo>
                    <a:pt x="908" y="877"/>
                  </a:lnTo>
                  <a:lnTo>
                    <a:pt x="915" y="852"/>
                  </a:lnTo>
                  <a:lnTo>
                    <a:pt x="921" y="827"/>
                  </a:lnTo>
                  <a:lnTo>
                    <a:pt x="926" y="802"/>
                  </a:lnTo>
                  <a:lnTo>
                    <a:pt x="932" y="777"/>
                  </a:lnTo>
                  <a:lnTo>
                    <a:pt x="938" y="751"/>
                  </a:lnTo>
                  <a:lnTo>
                    <a:pt x="944" y="727"/>
                  </a:lnTo>
                  <a:lnTo>
                    <a:pt x="950" y="702"/>
                  </a:lnTo>
                  <a:lnTo>
                    <a:pt x="963" y="642"/>
                  </a:lnTo>
                  <a:lnTo>
                    <a:pt x="970" y="579"/>
                  </a:lnTo>
                  <a:lnTo>
                    <a:pt x="971" y="515"/>
                  </a:lnTo>
                  <a:lnTo>
                    <a:pt x="969" y="451"/>
                  </a:lnTo>
                  <a:lnTo>
                    <a:pt x="965" y="388"/>
                  </a:lnTo>
                  <a:lnTo>
                    <a:pt x="960" y="328"/>
                  </a:lnTo>
                  <a:lnTo>
                    <a:pt x="956" y="274"/>
                  </a:lnTo>
                  <a:lnTo>
                    <a:pt x="955" y="225"/>
                  </a:lnTo>
                  <a:lnTo>
                    <a:pt x="945" y="198"/>
                  </a:lnTo>
                  <a:lnTo>
                    <a:pt x="935" y="169"/>
                  </a:lnTo>
                  <a:lnTo>
                    <a:pt x="922" y="139"/>
                  </a:lnTo>
                  <a:lnTo>
                    <a:pt x="909" y="108"/>
                  </a:lnTo>
                  <a:lnTo>
                    <a:pt x="894" y="80"/>
                  </a:lnTo>
                  <a:lnTo>
                    <a:pt x="878" y="52"/>
                  </a:lnTo>
                  <a:lnTo>
                    <a:pt x="861" y="29"/>
                  </a:lnTo>
                  <a:lnTo>
                    <a:pt x="841" y="10"/>
                  </a:lnTo>
                  <a:lnTo>
                    <a:pt x="835" y="7"/>
                  </a:lnTo>
                  <a:lnTo>
                    <a:pt x="829" y="5"/>
                  </a:lnTo>
                  <a:lnTo>
                    <a:pt x="823" y="2"/>
                  </a:lnTo>
                  <a:lnTo>
                    <a:pt x="816" y="0"/>
                  </a:lnTo>
                  <a:lnTo>
                    <a:pt x="797" y="2"/>
                  </a:lnTo>
                  <a:lnTo>
                    <a:pt x="779" y="5"/>
                  </a:lnTo>
                  <a:lnTo>
                    <a:pt x="762" y="9"/>
                  </a:lnTo>
                  <a:lnTo>
                    <a:pt x="744" y="15"/>
                  </a:lnTo>
                  <a:lnTo>
                    <a:pt x="728" y="21"/>
                  </a:lnTo>
                  <a:lnTo>
                    <a:pt x="711" y="27"/>
                  </a:lnTo>
                  <a:lnTo>
                    <a:pt x="694" y="33"/>
                  </a:lnTo>
                  <a:lnTo>
                    <a:pt x="675" y="38"/>
                  </a:lnTo>
                  <a:lnTo>
                    <a:pt x="663" y="44"/>
                  </a:lnTo>
                  <a:lnTo>
                    <a:pt x="649" y="50"/>
                  </a:lnTo>
                  <a:lnTo>
                    <a:pt x="634" y="56"/>
                  </a:lnTo>
                  <a:lnTo>
                    <a:pt x="619" y="63"/>
                  </a:lnTo>
                  <a:lnTo>
                    <a:pt x="604" y="70"/>
                  </a:lnTo>
                  <a:lnTo>
                    <a:pt x="588" y="78"/>
                  </a:lnTo>
                  <a:lnTo>
                    <a:pt x="572" y="88"/>
                  </a:lnTo>
                  <a:lnTo>
                    <a:pt x="555" y="98"/>
                  </a:lnTo>
                  <a:lnTo>
                    <a:pt x="539" y="108"/>
                  </a:lnTo>
                  <a:lnTo>
                    <a:pt x="522" y="121"/>
                  </a:lnTo>
                  <a:lnTo>
                    <a:pt x="506" y="135"/>
                  </a:lnTo>
                  <a:lnTo>
                    <a:pt x="490" y="150"/>
                  </a:lnTo>
                  <a:lnTo>
                    <a:pt x="474" y="167"/>
                  </a:lnTo>
                  <a:lnTo>
                    <a:pt x="457" y="186"/>
                  </a:lnTo>
                  <a:lnTo>
                    <a:pt x="442" y="206"/>
                  </a:lnTo>
                  <a:lnTo>
                    <a:pt x="427" y="228"/>
                  </a:lnTo>
                  <a:lnTo>
                    <a:pt x="419" y="239"/>
                  </a:lnTo>
                  <a:lnTo>
                    <a:pt x="411" y="249"/>
                  </a:lnTo>
                  <a:lnTo>
                    <a:pt x="404" y="259"/>
                  </a:lnTo>
                  <a:lnTo>
                    <a:pt x="399" y="270"/>
                  </a:lnTo>
                  <a:lnTo>
                    <a:pt x="392" y="281"/>
                  </a:lnTo>
                  <a:lnTo>
                    <a:pt x="385" y="292"/>
                  </a:lnTo>
                  <a:lnTo>
                    <a:pt x="377" y="302"/>
                  </a:lnTo>
                  <a:lnTo>
                    <a:pt x="369" y="311"/>
                  </a:lnTo>
                  <a:lnTo>
                    <a:pt x="364" y="326"/>
                  </a:lnTo>
                  <a:lnTo>
                    <a:pt x="358" y="340"/>
                  </a:lnTo>
                  <a:lnTo>
                    <a:pt x="354" y="355"/>
                  </a:lnTo>
                  <a:lnTo>
                    <a:pt x="349" y="370"/>
                  </a:lnTo>
                  <a:lnTo>
                    <a:pt x="343" y="385"/>
                  </a:lnTo>
                  <a:lnTo>
                    <a:pt x="339" y="399"/>
                  </a:lnTo>
                  <a:lnTo>
                    <a:pt x="333" y="414"/>
                  </a:lnTo>
                  <a:lnTo>
                    <a:pt x="328" y="428"/>
                  </a:lnTo>
                  <a:lnTo>
                    <a:pt x="319" y="458"/>
                  </a:lnTo>
                  <a:lnTo>
                    <a:pt x="313" y="486"/>
                  </a:lnTo>
                  <a:lnTo>
                    <a:pt x="308" y="515"/>
                  </a:lnTo>
                  <a:lnTo>
                    <a:pt x="304" y="545"/>
                  </a:lnTo>
                  <a:lnTo>
                    <a:pt x="297" y="550"/>
                  </a:lnTo>
                  <a:lnTo>
                    <a:pt x="289" y="554"/>
                  </a:lnTo>
                  <a:lnTo>
                    <a:pt x="278" y="559"/>
                  </a:lnTo>
                  <a:lnTo>
                    <a:pt x="265" y="565"/>
                  </a:lnTo>
                  <a:lnTo>
                    <a:pt x="251" y="570"/>
                  </a:lnTo>
                  <a:lnTo>
                    <a:pt x="236" y="577"/>
                  </a:lnTo>
                  <a:lnTo>
                    <a:pt x="220" y="584"/>
                  </a:lnTo>
                  <a:lnTo>
                    <a:pt x="204" y="592"/>
                  </a:lnTo>
                  <a:lnTo>
                    <a:pt x="188" y="600"/>
                  </a:lnTo>
                  <a:lnTo>
                    <a:pt x="170" y="609"/>
                  </a:lnTo>
                  <a:lnTo>
                    <a:pt x="154" y="618"/>
                  </a:lnTo>
                  <a:lnTo>
                    <a:pt x="138" y="627"/>
                  </a:lnTo>
                  <a:lnTo>
                    <a:pt x="124" y="636"/>
                  </a:lnTo>
                  <a:lnTo>
                    <a:pt x="111" y="647"/>
                  </a:lnTo>
                  <a:lnTo>
                    <a:pt x="98" y="657"/>
                  </a:lnTo>
                  <a:lnTo>
                    <a:pt x="88" y="667"/>
                  </a:lnTo>
                  <a:lnTo>
                    <a:pt x="75" y="687"/>
                  </a:lnTo>
                  <a:lnTo>
                    <a:pt x="66" y="705"/>
                  </a:lnTo>
                  <a:lnTo>
                    <a:pt x="59" y="723"/>
                  </a:lnTo>
                  <a:lnTo>
                    <a:pt x="54" y="740"/>
                  </a:lnTo>
                  <a:lnTo>
                    <a:pt x="52" y="758"/>
                  </a:lnTo>
                  <a:lnTo>
                    <a:pt x="49" y="778"/>
                  </a:lnTo>
                  <a:lnTo>
                    <a:pt x="47" y="800"/>
                  </a:lnTo>
                  <a:lnTo>
                    <a:pt x="45" y="824"/>
                  </a:lnTo>
                  <a:lnTo>
                    <a:pt x="44" y="838"/>
                  </a:lnTo>
                  <a:lnTo>
                    <a:pt x="46" y="844"/>
                  </a:lnTo>
                  <a:lnTo>
                    <a:pt x="44" y="845"/>
                  </a:lnTo>
                  <a:lnTo>
                    <a:pt x="31" y="842"/>
                  </a:lnTo>
                  <a:lnTo>
                    <a:pt x="14" y="846"/>
                  </a:lnTo>
                  <a:lnTo>
                    <a:pt x="13" y="847"/>
                  </a:lnTo>
                  <a:lnTo>
                    <a:pt x="10" y="848"/>
                  </a:lnTo>
                  <a:lnTo>
                    <a:pt x="6" y="849"/>
                  </a:lnTo>
                  <a:lnTo>
                    <a:pt x="0" y="851"/>
                  </a:lnTo>
                  <a:lnTo>
                    <a:pt x="0" y="906"/>
                  </a:lnTo>
                  <a:lnTo>
                    <a:pt x="39" y="892"/>
                  </a:lnTo>
                  <a:lnTo>
                    <a:pt x="14" y="923"/>
                  </a:lnTo>
                  <a:lnTo>
                    <a:pt x="0" y="930"/>
                  </a:lnTo>
                  <a:lnTo>
                    <a:pt x="0" y="1004"/>
                  </a:lnTo>
                  <a:lnTo>
                    <a:pt x="15" y="997"/>
                  </a:lnTo>
                  <a:lnTo>
                    <a:pt x="29" y="988"/>
                  </a:lnTo>
                  <a:lnTo>
                    <a:pt x="41" y="976"/>
                  </a:lnTo>
                  <a:lnTo>
                    <a:pt x="53" y="963"/>
                  </a:lnTo>
                  <a:lnTo>
                    <a:pt x="63" y="950"/>
                  </a:lnTo>
                  <a:lnTo>
                    <a:pt x="73" y="935"/>
                  </a:lnTo>
                  <a:lnTo>
                    <a:pt x="81" y="919"/>
                  </a:lnTo>
                  <a:lnTo>
                    <a:pt x="90" y="900"/>
                  </a:lnTo>
                  <a:lnTo>
                    <a:pt x="93" y="898"/>
                  </a:lnTo>
                  <a:lnTo>
                    <a:pt x="98" y="898"/>
                  </a:lnTo>
                  <a:lnTo>
                    <a:pt x="104" y="900"/>
                  </a:lnTo>
                  <a:lnTo>
                    <a:pt x="111" y="902"/>
                  </a:lnTo>
                  <a:lnTo>
                    <a:pt x="119" y="906"/>
                  </a:lnTo>
                  <a:lnTo>
                    <a:pt x="126" y="909"/>
                  </a:lnTo>
                  <a:lnTo>
                    <a:pt x="132" y="912"/>
                  </a:lnTo>
                  <a:lnTo>
                    <a:pt x="138" y="912"/>
                  </a:lnTo>
                  <a:lnTo>
                    <a:pt x="143" y="931"/>
                  </a:lnTo>
                  <a:lnTo>
                    <a:pt x="142" y="947"/>
                  </a:lnTo>
                  <a:lnTo>
                    <a:pt x="136" y="962"/>
                  </a:lnTo>
                  <a:lnTo>
                    <a:pt x="126" y="980"/>
                  </a:lnTo>
                  <a:lnTo>
                    <a:pt x="119" y="988"/>
                  </a:lnTo>
                  <a:lnTo>
                    <a:pt x="113" y="993"/>
                  </a:lnTo>
                  <a:lnTo>
                    <a:pt x="108" y="998"/>
                  </a:lnTo>
                  <a:lnTo>
                    <a:pt x="105" y="1003"/>
                  </a:lnTo>
                  <a:lnTo>
                    <a:pt x="100" y="1007"/>
                  </a:lnTo>
                  <a:lnTo>
                    <a:pt x="94" y="1012"/>
                  </a:lnTo>
                  <a:lnTo>
                    <a:pt x="89" y="1018"/>
                  </a:lnTo>
                  <a:lnTo>
                    <a:pt x="81" y="1025"/>
                  </a:lnTo>
                  <a:lnTo>
                    <a:pt x="76" y="1031"/>
                  </a:lnTo>
                  <a:lnTo>
                    <a:pt x="69" y="1038"/>
                  </a:lnTo>
                  <a:lnTo>
                    <a:pt x="60" y="1048"/>
                  </a:lnTo>
                  <a:lnTo>
                    <a:pt x="49" y="1056"/>
                  </a:lnTo>
                  <a:lnTo>
                    <a:pt x="38" y="1065"/>
                  </a:lnTo>
                  <a:lnTo>
                    <a:pt x="25" y="1075"/>
                  </a:lnTo>
                  <a:lnTo>
                    <a:pt x="13" y="1084"/>
                  </a:lnTo>
                  <a:lnTo>
                    <a:pt x="0" y="1094"/>
                  </a:lnTo>
                  <a:close/>
                </a:path>
              </a:pathLst>
            </a:custGeom>
            <a:solidFill>
              <a:srgbClr val="000000"/>
            </a:solidFill>
            <a:ln w="9525">
              <a:noFill/>
              <a:round/>
              <a:headEnd/>
              <a:tailEnd/>
            </a:ln>
          </p:spPr>
          <p:txBody>
            <a:bodyPr/>
            <a:lstStyle/>
            <a:p>
              <a:endParaRPr lang="el-GR"/>
            </a:p>
          </p:txBody>
        </p:sp>
        <p:sp>
          <p:nvSpPr>
            <p:cNvPr id="542982" name="Freeform 262"/>
            <p:cNvSpPr>
              <a:spLocks/>
            </p:cNvSpPr>
            <p:nvPr/>
          </p:nvSpPr>
          <p:spPr bwMode="auto">
            <a:xfrm flipH="1">
              <a:off x="2039" y="2999"/>
              <a:ext cx="56" cy="60"/>
            </a:xfrm>
            <a:custGeom>
              <a:avLst/>
              <a:gdLst/>
              <a:ahLst/>
              <a:cxnLst>
                <a:cxn ang="0">
                  <a:pos x="135" y="55"/>
                </a:cxn>
                <a:cxn ang="0">
                  <a:pos x="135" y="0"/>
                </a:cxn>
                <a:cxn ang="0">
                  <a:pos x="129" y="1"/>
                </a:cxn>
                <a:cxn ang="0">
                  <a:pos x="122" y="2"/>
                </a:cxn>
                <a:cxn ang="0">
                  <a:pos x="115" y="4"/>
                </a:cxn>
                <a:cxn ang="0">
                  <a:pos x="108" y="5"/>
                </a:cxn>
                <a:cxn ang="0">
                  <a:pos x="102" y="8"/>
                </a:cxn>
                <a:cxn ang="0">
                  <a:pos x="95" y="10"/>
                </a:cxn>
                <a:cxn ang="0">
                  <a:pos x="89" y="12"/>
                </a:cxn>
                <a:cxn ang="0">
                  <a:pos x="83" y="15"/>
                </a:cxn>
                <a:cxn ang="0">
                  <a:pos x="67" y="24"/>
                </a:cxn>
                <a:cxn ang="0">
                  <a:pos x="53" y="32"/>
                </a:cxn>
                <a:cxn ang="0">
                  <a:pos x="42" y="40"/>
                </a:cxn>
                <a:cxn ang="0">
                  <a:pos x="31" y="48"/>
                </a:cxn>
                <a:cxn ang="0">
                  <a:pos x="22" y="57"/>
                </a:cxn>
                <a:cxn ang="0">
                  <a:pos x="14" y="69"/>
                </a:cxn>
                <a:cxn ang="0">
                  <a:pos x="7" y="84"/>
                </a:cxn>
                <a:cxn ang="0">
                  <a:pos x="0" y="101"/>
                </a:cxn>
                <a:cxn ang="0">
                  <a:pos x="2" y="125"/>
                </a:cxn>
                <a:cxn ang="0">
                  <a:pos x="8" y="141"/>
                </a:cxn>
                <a:cxn ang="0">
                  <a:pos x="17" y="153"/>
                </a:cxn>
                <a:cxn ang="0">
                  <a:pos x="30" y="160"/>
                </a:cxn>
                <a:cxn ang="0">
                  <a:pos x="46" y="162"/>
                </a:cxn>
                <a:cxn ang="0">
                  <a:pos x="66" y="162"/>
                </a:cxn>
                <a:cxn ang="0">
                  <a:pos x="87" y="161"/>
                </a:cxn>
                <a:cxn ang="0">
                  <a:pos x="111" y="160"/>
                </a:cxn>
                <a:cxn ang="0">
                  <a:pos x="116" y="157"/>
                </a:cxn>
                <a:cxn ang="0">
                  <a:pos x="123" y="156"/>
                </a:cxn>
                <a:cxn ang="0">
                  <a:pos x="129" y="154"/>
                </a:cxn>
                <a:cxn ang="0">
                  <a:pos x="135" y="153"/>
                </a:cxn>
                <a:cxn ang="0">
                  <a:pos x="135" y="79"/>
                </a:cxn>
                <a:cxn ang="0">
                  <a:pos x="125" y="84"/>
                </a:cxn>
                <a:cxn ang="0">
                  <a:pos x="95" y="85"/>
                </a:cxn>
                <a:cxn ang="0">
                  <a:pos x="97" y="74"/>
                </a:cxn>
                <a:cxn ang="0">
                  <a:pos x="115" y="62"/>
                </a:cxn>
                <a:cxn ang="0">
                  <a:pos x="135" y="55"/>
                </a:cxn>
              </a:cxnLst>
              <a:rect l="0" t="0" r="r" b="b"/>
              <a:pathLst>
                <a:path w="135" h="162">
                  <a:moveTo>
                    <a:pt x="135" y="55"/>
                  </a:moveTo>
                  <a:lnTo>
                    <a:pt x="135" y="0"/>
                  </a:lnTo>
                  <a:lnTo>
                    <a:pt x="129" y="1"/>
                  </a:lnTo>
                  <a:lnTo>
                    <a:pt x="122" y="2"/>
                  </a:lnTo>
                  <a:lnTo>
                    <a:pt x="115" y="4"/>
                  </a:lnTo>
                  <a:lnTo>
                    <a:pt x="108" y="5"/>
                  </a:lnTo>
                  <a:lnTo>
                    <a:pt x="102" y="8"/>
                  </a:lnTo>
                  <a:lnTo>
                    <a:pt x="95" y="10"/>
                  </a:lnTo>
                  <a:lnTo>
                    <a:pt x="89" y="12"/>
                  </a:lnTo>
                  <a:lnTo>
                    <a:pt x="83" y="15"/>
                  </a:lnTo>
                  <a:lnTo>
                    <a:pt x="67" y="24"/>
                  </a:lnTo>
                  <a:lnTo>
                    <a:pt x="53" y="32"/>
                  </a:lnTo>
                  <a:lnTo>
                    <a:pt x="42" y="40"/>
                  </a:lnTo>
                  <a:lnTo>
                    <a:pt x="31" y="48"/>
                  </a:lnTo>
                  <a:lnTo>
                    <a:pt x="22" y="57"/>
                  </a:lnTo>
                  <a:lnTo>
                    <a:pt x="14" y="69"/>
                  </a:lnTo>
                  <a:lnTo>
                    <a:pt x="7" y="84"/>
                  </a:lnTo>
                  <a:lnTo>
                    <a:pt x="0" y="101"/>
                  </a:lnTo>
                  <a:lnTo>
                    <a:pt x="2" y="125"/>
                  </a:lnTo>
                  <a:lnTo>
                    <a:pt x="8" y="141"/>
                  </a:lnTo>
                  <a:lnTo>
                    <a:pt x="17" y="153"/>
                  </a:lnTo>
                  <a:lnTo>
                    <a:pt x="30" y="160"/>
                  </a:lnTo>
                  <a:lnTo>
                    <a:pt x="46" y="162"/>
                  </a:lnTo>
                  <a:lnTo>
                    <a:pt x="66" y="162"/>
                  </a:lnTo>
                  <a:lnTo>
                    <a:pt x="87" y="161"/>
                  </a:lnTo>
                  <a:lnTo>
                    <a:pt x="111" y="160"/>
                  </a:lnTo>
                  <a:lnTo>
                    <a:pt x="116" y="157"/>
                  </a:lnTo>
                  <a:lnTo>
                    <a:pt x="123" y="156"/>
                  </a:lnTo>
                  <a:lnTo>
                    <a:pt x="129" y="154"/>
                  </a:lnTo>
                  <a:lnTo>
                    <a:pt x="135" y="153"/>
                  </a:lnTo>
                  <a:lnTo>
                    <a:pt x="135" y="79"/>
                  </a:lnTo>
                  <a:lnTo>
                    <a:pt x="125" y="84"/>
                  </a:lnTo>
                  <a:lnTo>
                    <a:pt x="95" y="85"/>
                  </a:lnTo>
                  <a:lnTo>
                    <a:pt x="97" y="74"/>
                  </a:lnTo>
                  <a:lnTo>
                    <a:pt x="115" y="62"/>
                  </a:lnTo>
                  <a:lnTo>
                    <a:pt x="135" y="55"/>
                  </a:lnTo>
                  <a:close/>
                </a:path>
              </a:pathLst>
            </a:custGeom>
            <a:solidFill>
              <a:srgbClr val="000000"/>
            </a:solidFill>
            <a:ln w="9525">
              <a:noFill/>
              <a:round/>
              <a:headEnd/>
              <a:tailEnd/>
            </a:ln>
          </p:spPr>
          <p:txBody>
            <a:bodyPr/>
            <a:lstStyle/>
            <a:p>
              <a:endParaRPr lang="el-GR"/>
            </a:p>
          </p:txBody>
        </p:sp>
        <p:sp>
          <p:nvSpPr>
            <p:cNvPr id="542983" name="Freeform 263"/>
            <p:cNvSpPr>
              <a:spLocks/>
            </p:cNvSpPr>
            <p:nvPr/>
          </p:nvSpPr>
          <p:spPr bwMode="auto">
            <a:xfrm flipH="1">
              <a:off x="2039" y="3088"/>
              <a:ext cx="73" cy="55"/>
            </a:xfrm>
            <a:custGeom>
              <a:avLst/>
              <a:gdLst/>
              <a:ahLst/>
              <a:cxnLst>
                <a:cxn ang="0">
                  <a:pos x="176" y="72"/>
                </a:cxn>
                <a:cxn ang="0">
                  <a:pos x="176" y="0"/>
                </a:cxn>
                <a:cxn ang="0">
                  <a:pos x="167" y="5"/>
                </a:cxn>
                <a:cxn ang="0">
                  <a:pos x="157" y="11"/>
                </a:cxn>
                <a:cxn ang="0">
                  <a:pos x="149" y="17"/>
                </a:cxn>
                <a:cxn ang="0">
                  <a:pos x="141" y="23"/>
                </a:cxn>
                <a:cxn ang="0">
                  <a:pos x="133" y="27"/>
                </a:cxn>
                <a:cxn ang="0">
                  <a:pos x="126" y="32"/>
                </a:cxn>
                <a:cxn ang="0">
                  <a:pos x="119" y="35"/>
                </a:cxn>
                <a:cxn ang="0">
                  <a:pos x="114" y="39"/>
                </a:cxn>
                <a:cxn ang="0">
                  <a:pos x="99" y="42"/>
                </a:cxn>
                <a:cxn ang="0">
                  <a:pos x="85" y="47"/>
                </a:cxn>
                <a:cxn ang="0">
                  <a:pos x="71" y="53"/>
                </a:cxn>
                <a:cxn ang="0">
                  <a:pos x="57" y="57"/>
                </a:cxn>
                <a:cxn ang="0">
                  <a:pos x="43" y="63"/>
                </a:cxn>
                <a:cxn ang="0">
                  <a:pos x="31" y="69"/>
                </a:cxn>
                <a:cxn ang="0">
                  <a:pos x="17" y="73"/>
                </a:cxn>
                <a:cxn ang="0">
                  <a:pos x="3" y="77"/>
                </a:cxn>
                <a:cxn ang="0">
                  <a:pos x="1" y="85"/>
                </a:cxn>
                <a:cxn ang="0">
                  <a:pos x="0" y="91"/>
                </a:cxn>
                <a:cxn ang="0">
                  <a:pos x="0" y="97"/>
                </a:cxn>
                <a:cxn ang="0">
                  <a:pos x="5" y="101"/>
                </a:cxn>
                <a:cxn ang="0">
                  <a:pos x="10" y="115"/>
                </a:cxn>
                <a:cxn ang="0">
                  <a:pos x="17" y="136"/>
                </a:cxn>
                <a:cxn ang="0">
                  <a:pos x="25" y="150"/>
                </a:cxn>
                <a:cxn ang="0">
                  <a:pos x="33" y="145"/>
                </a:cxn>
                <a:cxn ang="0">
                  <a:pos x="41" y="139"/>
                </a:cxn>
                <a:cxn ang="0">
                  <a:pos x="51" y="132"/>
                </a:cxn>
                <a:cxn ang="0">
                  <a:pos x="62" y="126"/>
                </a:cxn>
                <a:cxn ang="0">
                  <a:pos x="72" y="121"/>
                </a:cxn>
                <a:cxn ang="0">
                  <a:pos x="84" y="115"/>
                </a:cxn>
                <a:cxn ang="0">
                  <a:pos x="94" y="110"/>
                </a:cxn>
                <a:cxn ang="0">
                  <a:pos x="104" y="107"/>
                </a:cxn>
                <a:cxn ang="0">
                  <a:pos x="115" y="103"/>
                </a:cxn>
                <a:cxn ang="0">
                  <a:pos x="123" y="99"/>
                </a:cxn>
                <a:cxn ang="0">
                  <a:pos x="130" y="95"/>
                </a:cxn>
                <a:cxn ang="0">
                  <a:pos x="138" y="91"/>
                </a:cxn>
                <a:cxn ang="0">
                  <a:pos x="145" y="87"/>
                </a:cxn>
                <a:cxn ang="0">
                  <a:pos x="153" y="83"/>
                </a:cxn>
                <a:cxn ang="0">
                  <a:pos x="160" y="79"/>
                </a:cxn>
                <a:cxn ang="0">
                  <a:pos x="168" y="76"/>
                </a:cxn>
                <a:cxn ang="0">
                  <a:pos x="176" y="72"/>
                </a:cxn>
              </a:cxnLst>
              <a:rect l="0" t="0" r="r" b="b"/>
              <a:pathLst>
                <a:path w="176" h="150">
                  <a:moveTo>
                    <a:pt x="176" y="72"/>
                  </a:moveTo>
                  <a:lnTo>
                    <a:pt x="176" y="0"/>
                  </a:lnTo>
                  <a:lnTo>
                    <a:pt x="167" y="5"/>
                  </a:lnTo>
                  <a:lnTo>
                    <a:pt x="157" y="11"/>
                  </a:lnTo>
                  <a:lnTo>
                    <a:pt x="149" y="17"/>
                  </a:lnTo>
                  <a:lnTo>
                    <a:pt x="141" y="23"/>
                  </a:lnTo>
                  <a:lnTo>
                    <a:pt x="133" y="27"/>
                  </a:lnTo>
                  <a:lnTo>
                    <a:pt x="126" y="32"/>
                  </a:lnTo>
                  <a:lnTo>
                    <a:pt x="119" y="35"/>
                  </a:lnTo>
                  <a:lnTo>
                    <a:pt x="114" y="39"/>
                  </a:lnTo>
                  <a:lnTo>
                    <a:pt x="99" y="42"/>
                  </a:lnTo>
                  <a:lnTo>
                    <a:pt x="85" y="47"/>
                  </a:lnTo>
                  <a:lnTo>
                    <a:pt x="71" y="53"/>
                  </a:lnTo>
                  <a:lnTo>
                    <a:pt x="57" y="57"/>
                  </a:lnTo>
                  <a:lnTo>
                    <a:pt x="43" y="63"/>
                  </a:lnTo>
                  <a:lnTo>
                    <a:pt x="31" y="69"/>
                  </a:lnTo>
                  <a:lnTo>
                    <a:pt x="17" y="73"/>
                  </a:lnTo>
                  <a:lnTo>
                    <a:pt x="3" y="77"/>
                  </a:lnTo>
                  <a:lnTo>
                    <a:pt x="1" y="85"/>
                  </a:lnTo>
                  <a:lnTo>
                    <a:pt x="0" y="91"/>
                  </a:lnTo>
                  <a:lnTo>
                    <a:pt x="0" y="97"/>
                  </a:lnTo>
                  <a:lnTo>
                    <a:pt x="5" y="101"/>
                  </a:lnTo>
                  <a:lnTo>
                    <a:pt x="10" y="115"/>
                  </a:lnTo>
                  <a:lnTo>
                    <a:pt x="17" y="136"/>
                  </a:lnTo>
                  <a:lnTo>
                    <a:pt x="25" y="150"/>
                  </a:lnTo>
                  <a:lnTo>
                    <a:pt x="33" y="145"/>
                  </a:lnTo>
                  <a:lnTo>
                    <a:pt x="41" y="139"/>
                  </a:lnTo>
                  <a:lnTo>
                    <a:pt x="51" y="132"/>
                  </a:lnTo>
                  <a:lnTo>
                    <a:pt x="62" y="126"/>
                  </a:lnTo>
                  <a:lnTo>
                    <a:pt x="72" y="121"/>
                  </a:lnTo>
                  <a:lnTo>
                    <a:pt x="84" y="115"/>
                  </a:lnTo>
                  <a:lnTo>
                    <a:pt x="94" y="110"/>
                  </a:lnTo>
                  <a:lnTo>
                    <a:pt x="104" y="107"/>
                  </a:lnTo>
                  <a:lnTo>
                    <a:pt x="115" y="103"/>
                  </a:lnTo>
                  <a:lnTo>
                    <a:pt x="123" y="99"/>
                  </a:lnTo>
                  <a:lnTo>
                    <a:pt x="130" y="95"/>
                  </a:lnTo>
                  <a:lnTo>
                    <a:pt x="138" y="91"/>
                  </a:lnTo>
                  <a:lnTo>
                    <a:pt x="145" y="87"/>
                  </a:lnTo>
                  <a:lnTo>
                    <a:pt x="153" y="83"/>
                  </a:lnTo>
                  <a:lnTo>
                    <a:pt x="160" y="79"/>
                  </a:lnTo>
                  <a:lnTo>
                    <a:pt x="168" y="76"/>
                  </a:lnTo>
                  <a:lnTo>
                    <a:pt x="176" y="72"/>
                  </a:lnTo>
                  <a:close/>
                </a:path>
              </a:pathLst>
            </a:custGeom>
            <a:solidFill>
              <a:srgbClr val="000000"/>
            </a:solidFill>
            <a:ln w="9525">
              <a:noFill/>
              <a:round/>
              <a:headEnd/>
              <a:tailEnd/>
            </a:ln>
          </p:spPr>
          <p:txBody>
            <a:bodyPr/>
            <a:lstStyle/>
            <a:p>
              <a:endParaRPr lang="el-GR"/>
            </a:p>
          </p:txBody>
        </p:sp>
        <p:sp>
          <p:nvSpPr>
            <p:cNvPr id="542984" name="Freeform 264"/>
            <p:cNvSpPr>
              <a:spLocks/>
            </p:cNvSpPr>
            <p:nvPr/>
          </p:nvSpPr>
          <p:spPr bwMode="auto">
            <a:xfrm flipH="1">
              <a:off x="1952" y="3002"/>
              <a:ext cx="153" cy="135"/>
            </a:xfrm>
            <a:custGeom>
              <a:avLst/>
              <a:gdLst/>
              <a:ahLst/>
              <a:cxnLst>
                <a:cxn ang="0">
                  <a:pos x="9" y="360"/>
                </a:cxn>
                <a:cxn ang="0">
                  <a:pos x="1" y="338"/>
                </a:cxn>
                <a:cxn ang="0">
                  <a:pos x="4" y="325"/>
                </a:cxn>
                <a:cxn ang="0">
                  <a:pos x="12" y="320"/>
                </a:cxn>
                <a:cxn ang="0">
                  <a:pos x="37" y="310"/>
                </a:cxn>
                <a:cxn ang="0">
                  <a:pos x="79" y="297"/>
                </a:cxn>
                <a:cxn ang="0">
                  <a:pos x="124" y="283"/>
                </a:cxn>
                <a:cxn ang="0">
                  <a:pos x="160" y="261"/>
                </a:cxn>
                <a:cxn ang="0">
                  <a:pos x="185" y="225"/>
                </a:cxn>
                <a:cxn ang="0">
                  <a:pos x="228" y="196"/>
                </a:cxn>
                <a:cxn ang="0">
                  <a:pos x="276" y="168"/>
                </a:cxn>
                <a:cxn ang="0">
                  <a:pos x="309" y="120"/>
                </a:cxn>
                <a:cxn ang="0">
                  <a:pos x="309" y="68"/>
                </a:cxn>
                <a:cxn ang="0">
                  <a:pos x="309" y="51"/>
                </a:cxn>
                <a:cxn ang="0">
                  <a:pos x="304" y="43"/>
                </a:cxn>
                <a:cxn ang="0">
                  <a:pos x="276" y="35"/>
                </a:cxn>
                <a:cxn ang="0">
                  <a:pos x="249" y="21"/>
                </a:cxn>
                <a:cxn ang="0">
                  <a:pos x="249" y="7"/>
                </a:cxn>
                <a:cxn ang="0">
                  <a:pos x="267" y="6"/>
                </a:cxn>
                <a:cxn ang="0">
                  <a:pos x="296" y="18"/>
                </a:cxn>
                <a:cxn ang="0">
                  <a:pos x="321" y="30"/>
                </a:cxn>
                <a:cxn ang="0">
                  <a:pos x="348" y="45"/>
                </a:cxn>
                <a:cxn ang="0">
                  <a:pos x="365" y="58"/>
                </a:cxn>
                <a:cxn ang="0">
                  <a:pos x="367" y="65"/>
                </a:cxn>
                <a:cxn ang="0">
                  <a:pos x="366" y="89"/>
                </a:cxn>
                <a:cxn ang="0">
                  <a:pos x="359" y="120"/>
                </a:cxn>
                <a:cxn ang="0">
                  <a:pos x="344" y="143"/>
                </a:cxn>
                <a:cxn ang="0">
                  <a:pos x="322" y="166"/>
                </a:cxn>
                <a:cxn ang="0">
                  <a:pos x="292" y="189"/>
                </a:cxn>
                <a:cxn ang="0">
                  <a:pos x="260" y="208"/>
                </a:cxn>
                <a:cxn ang="0">
                  <a:pos x="228" y="227"/>
                </a:cxn>
                <a:cxn ang="0">
                  <a:pos x="198" y="253"/>
                </a:cxn>
                <a:cxn ang="0">
                  <a:pos x="170" y="281"/>
                </a:cxn>
                <a:cxn ang="0">
                  <a:pos x="138" y="300"/>
                </a:cxn>
                <a:cxn ang="0">
                  <a:pos x="103" y="319"/>
                </a:cxn>
                <a:cxn ang="0">
                  <a:pos x="69" y="336"/>
                </a:cxn>
                <a:cxn ang="0">
                  <a:pos x="40" y="353"/>
                </a:cxn>
                <a:cxn ang="0">
                  <a:pos x="24" y="363"/>
                </a:cxn>
                <a:cxn ang="0">
                  <a:pos x="16" y="369"/>
                </a:cxn>
                <a:cxn ang="0">
                  <a:pos x="14" y="370"/>
                </a:cxn>
              </a:cxnLst>
              <a:rect l="0" t="0" r="r" b="b"/>
              <a:pathLst>
                <a:path w="369" h="370">
                  <a:moveTo>
                    <a:pt x="12" y="370"/>
                  </a:moveTo>
                  <a:lnTo>
                    <a:pt x="9" y="360"/>
                  </a:lnTo>
                  <a:lnTo>
                    <a:pt x="4" y="350"/>
                  </a:lnTo>
                  <a:lnTo>
                    <a:pt x="1" y="338"/>
                  </a:lnTo>
                  <a:lnTo>
                    <a:pt x="0" y="328"/>
                  </a:lnTo>
                  <a:lnTo>
                    <a:pt x="4" y="325"/>
                  </a:lnTo>
                  <a:lnTo>
                    <a:pt x="9" y="322"/>
                  </a:lnTo>
                  <a:lnTo>
                    <a:pt x="12" y="320"/>
                  </a:lnTo>
                  <a:lnTo>
                    <a:pt x="17" y="317"/>
                  </a:lnTo>
                  <a:lnTo>
                    <a:pt x="37" y="310"/>
                  </a:lnTo>
                  <a:lnTo>
                    <a:pt x="57" y="304"/>
                  </a:lnTo>
                  <a:lnTo>
                    <a:pt x="79" y="297"/>
                  </a:lnTo>
                  <a:lnTo>
                    <a:pt x="102" y="290"/>
                  </a:lnTo>
                  <a:lnTo>
                    <a:pt x="124" y="283"/>
                  </a:lnTo>
                  <a:lnTo>
                    <a:pt x="144" y="272"/>
                  </a:lnTo>
                  <a:lnTo>
                    <a:pt x="160" y="261"/>
                  </a:lnTo>
                  <a:lnTo>
                    <a:pt x="173" y="246"/>
                  </a:lnTo>
                  <a:lnTo>
                    <a:pt x="185" y="225"/>
                  </a:lnTo>
                  <a:lnTo>
                    <a:pt x="204" y="210"/>
                  </a:lnTo>
                  <a:lnTo>
                    <a:pt x="228" y="196"/>
                  </a:lnTo>
                  <a:lnTo>
                    <a:pt x="253" y="184"/>
                  </a:lnTo>
                  <a:lnTo>
                    <a:pt x="276" y="168"/>
                  </a:lnTo>
                  <a:lnTo>
                    <a:pt x="296" y="148"/>
                  </a:lnTo>
                  <a:lnTo>
                    <a:pt x="309" y="120"/>
                  </a:lnTo>
                  <a:lnTo>
                    <a:pt x="312" y="82"/>
                  </a:lnTo>
                  <a:lnTo>
                    <a:pt x="309" y="68"/>
                  </a:lnTo>
                  <a:lnTo>
                    <a:pt x="307" y="58"/>
                  </a:lnTo>
                  <a:lnTo>
                    <a:pt x="309" y="51"/>
                  </a:lnTo>
                  <a:lnTo>
                    <a:pt x="307" y="47"/>
                  </a:lnTo>
                  <a:lnTo>
                    <a:pt x="304" y="43"/>
                  </a:lnTo>
                  <a:lnTo>
                    <a:pt x="294" y="40"/>
                  </a:lnTo>
                  <a:lnTo>
                    <a:pt x="276" y="35"/>
                  </a:lnTo>
                  <a:lnTo>
                    <a:pt x="249" y="28"/>
                  </a:lnTo>
                  <a:lnTo>
                    <a:pt x="249" y="21"/>
                  </a:lnTo>
                  <a:lnTo>
                    <a:pt x="249" y="14"/>
                  </a:lnTo>
                  <a:lnTo>
                    <a:pt x="249" y="7"/>
                  </a:lnTo>
                  <a:lnTo>
                    <a:pt x="250" y="0"/>
                  </a:lnTo>
                  <a:lnTo>
                    <a:pt x="267" y="6"/>
                  </a:lnTo>
                  <a:lnTo>
                    <a:pt x="282" y="12"/>
                  </a:lnTo>
                  <a:lnTo>
                    <a:pt x="296" y="18"/>
                  </a:lnTo>
                  <a:lnTo>
                    <a:pt x="309" y="24"/>
                  </a:lnTo>
                  <a:lnTo>
                    <a:pt x="321" y="30"/>
                  </a:lnTo>
                  <a:lnTo>
                    <a:pt x="334" y="37"/>
                  </a:lnTo>
                  <a:lnTo>
                    <a:pt x="348" y="45"/>
                  </a:lnTo>
                  <a:lnTo>
                    <a:pt x="364" y="56"/>
                  </a:lnTo>
                  <a:lnTo>
                    <a:pt x="365" y="58"/>
                  </a:lnTo>
                  <a:lnTo>
                    <a:pt x="366" y="62"/>
                  </a:lnTo>
                  <a:lnTo>
                    <a:pt x="367" y="65"/>
                  </a:lnTo>
                  <a:lnTo>
                    <a:pt x="369" y="68"/>
                  </a:lnTo>
                  <a:lnTo>
                    <a:pt x="366" y="89"/>
                  </a:lnTo>
                  <a:lnTo>
                    <a:pt x="364" y="106"/>
                  </a:lnTo>
                  <a:lnTo>
                    <a:pt x="359" y="120"/>
                  </a:lnTo>
                  <a:lnTo>
                    <a:pt x="352" y="133"/>
                  </a:lnTo>
                  <a:lnTo>
                    <a:pt x="344" y="143"/>
                  </a:lnTo>
                  <a:lnTo>
                    <a:pt x="335" y="155"/>
                  </a:lnTo>
                  <a:lnTo>
                    <a:pt x="322" y="166"/>
                  </a:lnTo>
                  <a:lnTo>
                    <a:pt x="309" y="180"/>
                  </a:lnTo>
                  <a:lnTo>
                    <a:pt x="292" y="189"/>
                  </a:lnTo>
                  <a:lnTo>
                    <a:pt x="276" y="199"/>
                  </a:lnTo>
                  <a:lnTo>
                    <a:pt x="260" y="208"/>
                  </a:lnTo>
                  <a:lnTo>
                    <a:pt x="244" y="217"/>
                  </a:lnTo>
                  <a:lnTo>
                    <a:pt x="228" y="227"/>
                  </a:lnTo>
                  <a:lnTo>
                    <a:pt x="213" y="239"/>
                  </a:lnTo>
                  <a:lnTo>
                    <a:pt x="198" y="253"/>
                  </a:lnTo>
                  <a:lnTo>
                    <a:pt x="183" y="269"/>
                  </a:lnTo>
                  <a:lnTo>
                    <a:pt x="170" y="281"/>
                  </a:lnTo>
                  <a:lnTo>
                    <a:pt x="154" y="291"/>
                  </a:lnTo>
                  <a:lnTo>
                    <a:pt x="138" y="300"/>
                  </a:lnTo>
                  <a:lnTo>
                    <a:pt x="121" y="309"/>
                  </a:lnTo>
                  <a:lnTo>
                    <a:pt x="103" y="319"/>
                  </a:lnTo>
                  <a:lnTo>
                    <a:pt x="85" y="328"/>
                  </a:lnTo>
                  <a:lnTo>
                    <a:pt x="69" y="336"/>
                  </a:lnTo>
                  <a:lnTo>
                    <a:pt x="53" y="344"/>
                  </a:lnTo>
                  <a:lnTo>
                    <a:pt x="40" y="353"/>
                  </a:lnTo>
                  <a:lnTo>
                    <a:pt x="31" y="359"/>
                  </a:lnTo>
                  <a:lnTo>
                    <a:pt x="24" y="363"/>
                  </a:lnTo>
                  <a:lnTo>
                    <a:pt x="19" y="367"/>
                  </a:lnTo>
                  <a:lnTo>
                    <a:pt x="16" y="369"/>
                  </a:lnTo>
                  <a:lnTo>
                    <a:pt x="15" y="370"/>
                  </a:lnTo>
                  <a:lnTo>
                    <a:pt x="14" y="370"/>
                  </a:lnTo>
                  <a:lnTo>
                    <a:pt x="12" y="370"/>
                  </a:lnTo>
                  <a:close/>
                </a:path>
              </a:pathLst>
            </a:custGeom>
            <a:solidFill>
              <a:srgbClr val="FFFFFF"/>
            </a:solidFill>
            <a:ln w="9525">
              <a:noFill/>
              <a:round/>
              <a:headEnd/>
              <a:tailEnd/>
            </a:ln>
          </p:spPr>
          <p:txBody>
            <a:bodyPr/>
            <a:lstStyle/>
            <a:p>
              <a:endParaRPr lang="el-GR"/>
            </a:p>
          </p:txBody>
        </p:sp>
        <p:sp>
          <p:nvSpPr>
            <p:cNvPr id="542985" name="Freeform 265"/>
            <p:cNvSpPr>
              <a:spLocks/>
            </p:cNvSpPr>
            <p:nvPr/>
          </p:nvSpPr>
          <p:spPr bwMode="auto">
            <a:xfrm flipH="1">
              <a:off x="1646" y="2693"/>
              <a:ext cx="97" cy="408"/>
            </a:xfrm>
            <a:custGeom>
              <a:avLst/>
              <a:gdLst/>
              <a:ahLst/>
              <a:cxnLst>
                <a:cxn ang="0">
                  <a:pos x="3" y="847"/>
                </a:cxn>
                <a:cxn ang="0">
                  <a:pos x="0" y="710"/>
                </a:cxn>
                <a:cxn ang="0">
                  <a:pos x="4" y="581"/>
                </a:cxn>
                <a:cxn ang="0">
                  <a:pos x="11" y="453"/>
                </a:cxn>
                <a:cxn ang="0">
                  <a:pos x="20" y="320"/>
                </a:cxn>
                <a:cxn ang="0">
                  <a:pos x="25" y="290"/>
                </a:cxn>
                <a:cxn ang="0">
                  <a:pos x="29" y="267"/>
                </a:cxn>
                <a:cxn ang="0">
                  <a:pos x="34" y="240"/>
                </a:cxn>
                <a:cxn ang="0">
                  <a:pos x="40" y="197"/>
                </a:cxn>
                <a:cxn ang="0">
                  <a:pos x="44" y="181"/>
                </a:cxn>
                <a:cxn ang="0">
                  <a:pos x="52" y="155"/>
                </a:cxn>
                <a:cxn ang="0">
                  <a:pos x="62" y="122"/>
                </a:cxn>
                <a:cxn ang="0">
                  <a:pos x="73" y="87"/>
                </a:cxn>
                <a:cxn ang="0">
                  <a:pos x="85" y="54"/>
                </a:cxn>
                <a:cxn ang="0">
                  <a:pos x="95" y="25"/>
                </a:cxn>
                <a:cxn ang="0">
                  <a:pos x="104" y="7"/>
                </a:cxn>
                <a:cxn ang="0">
                  <a:pos x="111" y="0"/>
                </a:cxn>
                <a:cxn ang="0">
                  <a:pos x="118" y="6"/>
                </a:cxn>
                <a:cxn ang="0">
                  <a:pos x="124" y="11"/>
                </a:cxn>
                <a:cxn ang="0">
                  <a:pos x="130" y="17"/>
                </a:cxn>
                <a:cxn ang="0">
                  <a:pos x="135" y="24"/>
                </a:cxn>
                <a:cxn ang="0">
                  <a:pos x="159" y="72"/>
                </a:cxn>
                <a:cxn ang="0">
                  <a:pos x="181" y="119"/>
                </a:cxn>
                <a:cxn ang="0">
                  <a:pos x="197" y="163"/>
                </a:cxn>
                <a:cxn ang="0">
                  <a:pos x="211" y="208"/>
                </a:cxn>
                <a:cxn ang="0">
                  <a:pos x="222" y="255"/>
                </a:cxn>
                <a:cxn ang="0">
                  <a:pos x="229" y="303"/>
                </a:cxn>
                <a:cxn ang="0">
                  <a:pos x="233" y="355"/>
                </a:cxn>
                <a:cxn ang="0">
                  <a:pos x="234" y="410"/>
                </a:cxn>
                <a:cxn ang="0">
                  <a:pos x="236" y="459"/>
                </a:cxn>
                <a:cxn ang="0">
                  <a:pos x="236" y="509"/>
                </a:cxn>
                <a:cxn ang="0">
                  <a:pos x="232" y="562"/>
                </a:cxn>
                <a:cxn ang="0">
                  <a:pos x="226" y="616"/>
                </a:cxn>
                <a:cxn ang="0">
                  <a:pos x="218" y="671"/>
                </a:cxn>
                <a:cxn ang="0">
                  <a:pos x="208" y="722"/>
                </a:cxn>
                <a:cxn ang="0">
                  <a:pos x="195" y="772"/>
                </a:cxn>
                <a:cxn ang="0">
                  <a:pos x="181" y="817"/>
                </a:cxn>
                <a:cxn ang="0">
                  <a:pos x="173" y="848"/>
                </a:cxn>
                <a:cxn ang="0">
                  <a:pos x="165" y="879"/>
                </a:cxn>
                <a:cxn ang="0">
                  <a:pos x="156" y="909"/>
                </a:cxn>
                <a:cxn ang="0">
                  <a:pos x="147" y="939"/>
                </a:cxn>
                <a:cxn ang="0">
                  <a:pos x="136" y="969"/>
                </a:cxn>
                <a:cxn ang="0">
                  <a:pos x="125" y="999"/>
                </a:cxn>
                <a:cxn ang="0">
                  <a:pos x="113" y="1029"/>
                </a:cxn>
                <a:cxn ang="0">
                  <a:pos x="102" y="1060"/>
                </a:cxn>
                <a:cxn ang="0">
                  <a:pos x="95" y="1074"/>
                </a:cxn>
                <a:cxn ang="0">
                  <a:pos x="87" y="1088"/>
                </a:cxn>
                <a:cxn ang="0">
                  <a:pos x="80" y="1100"/>
                </a:cxn>
                <a:cxn ang="0">
                  <a:pos x="74" y="1115"/>
                </a:cxn>
                <a:cxn ang="0">
                  <a:pos x="64" y="1112"/>
                </a:cxn>
                <a:cxn ang="0">
                  <a:pos x="52" y="1087"/>
                </a:cxn>
                <a:cxn ang="0">
                  <a:pos x="41" y="1046"/>
                </a:cxn>
                <a:cxn ang="0">
                  <a:pos x="30" y="997"/>
                </a:cxn>
                <a:cxn ang="0">
                  <a:pos x="20" y="946"/>
                </a:cxn>
                <a:cxn ang="0">
                  <a:pos x="11" y="900"/>
                </a:cxn>
                <a:cxn ang="0">
                  <a:pos x="5" y="864"/>
                </a:cxn>
                <a:cxn ang="0">
                  <a:pos x="3" y="847"/>
                </a:cxn>
              </a:cxnLst>
              <a:rect l="0" t="0" r="r" b="b"/>
              <a:pathLst>
                <a:path w="236" h="1115">
                  <a:moveTo>
                    <a:pt x="3" y="847"/>
                  </a:moveTo>
                  <a:lnTo>
                    <a:pt x="0" y="710"/>
                  </a:lnTo>
                  <a:lnTo>
                    <a:pt x="4" y="581"/>
                  </a:lnTo>
                  <a:lnTo>
                    <a:pt x="11" y="453"/>
                  </a:lnTo>
                  <a:lnTo>
                    <a:pt x="20" y="320"/>
                  </a:lnTo>
                  <a:lnTo>
                    <a:pt x="25" y="290"/>
                  </a:lnTo>
                  <a:lnTo>
                    <a:pt x="29" y="267"/>
                  </a:lnTo>
                  <a:lnTo>
                    <a:pt x="34" y="240"/>
                  </a:lnTo>
                  <a:lnTo>
                    <a:pt x="40" y="197"/>
                  </a:lnTo>
                  <a:lnTo>
                    <a:pt x="44" y="181"/>
                  </a:lnTo>
                  <a:lnTo>
                    <a:pt x="52" y="155"/>
                  </a:lnTo>
                  <a:lnTo>
                    <a:pt x="62" y="122"/>
                  </a:lnTo>
                  <a:lnTo>
                    <a:pt x="73" y="87"/>
                  </a:lnTo>
                  <a:lnTo>
                    <a:pt x="85" y="54"/>
                  </a:lnTo>
                  <a:lnTo>
                    <a:pt x="95" y="25"/>
                  </a:lnTo>
                  <a:lnTo>
                    <a:pt x="104" y="7"/>
                  </a:lnTo>
                  <a:lnTo>
                    <a:pt x="111" y="0"/>
                  </a:lnTo>
                  <a:lnTo>
                    <a:pt x="118" y="6"/>
                  </a:lnTo>
                  <a:lnTo>
                    <a:pt x="124" y="11"/>
                  </a:lnTo>
                  <a:lnTo>
                    <a:pt x="130" y="17"/>
                  </a:lnTo>
                  <a:lnTo>
                    <a:pt x="135" y="24"/>
                  </a:lnTo>
                  <a:lnTo>
                    <a:pt x="159" y="72"/>
                  </a:lnTo>
                  <a:lnTo>
                    <a:pt x="181" y="119"/>
                  </a:lnTo>
                  <a:lnTo>
                    <a:pt x="197" y="163"/>
                  </a:lnTo>
                  <a:lnTo>
                    <a:pt x="211" y="208"/>
                  </a:lnTo>
                  <a:lnTo>
                    <a:pt x="222" y="255"/>
                  </a:lnTo>
                  <a:lnTo>
                    <a:pt x="229" y="303"/>
                  </a:lnTo>
                  <a:lnTo>
                    <a:pt x="233" y="355"/>
                  </a:lnTo>
                  <a:lnTo>
                    <a:pt x="234" y="410"/>
                  </a:lnTo>
                  <a:lnTo>
                    <a:pt x="236" y="459"/>
                  </a:lnTo>
                  <a:lnTo>
                    <a:pt x="236" y="509"/>
                  </a:lnTo>
                  <a:lnTo>
                    <a:pt x="232" y="562"/>
                  </a:lnTo>
                  <a:lnTo>
                    <a:pt x="226" y="616"/>
                  </a:lnTo>
                  <a:lnTo>
                    <a:pt x="218" y="671"/>
                  </a:lnTo>
                  <a:lnTo>
                    <a:pt x="208" y="722"/>
                  </a:lnTo>
                  <a:lnTo>
                    <a:pt x="195" y="772"/>
                  </a:lnTo>
                  <a:lnTo>
                    <a:pt x="181" y="817"/>
                  </a:lnTo>
                  <a:lnTo>
                    <a:pt x="173" y="848"/>
                  </a:lnTo>
                  <a:lnTo>
                    <a:pt x="165" y="879"/>
                  </a:lnTo>
                  <a:lnTo>
                    <a:pt x="156" y="909"/>
                  </a:lnTo>
                  <a:lnTo>
                    <a:pt x="147" y="939"/>
                  </a:lnTo>
                  <a:lnTo>
                    <a:pt x="136" y="969"/>
                  </a:lnTo>
                  <a:lnTo>
                    <a:pt x="125" y="999"/>
                  </a:lnTo>
                  <a:lnTo>
                    <a:pt x="113" y="1029"/>
                  </a:lnTo>
                  <a:lnTo>
                    <a:pt x="102" y="1060"/>
                  </a:lnTo>
                  <a:lnTo>
                    <a:pt x="95" y="1074"/>
                  </a:lnTo>
                  <a:lnTo>
                    <a:pt x="87" y="1088"/>
                  </a:lnTo>
                  <a:lnTo>
                    <a:pt x="80" y="1100"/>
                  </a:lnTo>
                  <a:lnTo>
                    <a:pt x="74" y="1115"/>
                  </a:lnTo>
                  <a:lnTo>
                    <a:pt x="64" y="1112"/>
                  </a:lnTo>
                  <a:lnTo>
                    <a:pt x="52" y="1087"/>
                  </a:lnTo>
                  <a:lnTo>
                    <a:pt x="41" y="1046"/>
                  </a:lnTo>
                  <a:lnTo>
                    <a:pt x="30" y="997"/>
                  </a:lnTo>
                  <a:lnTo>
                    <a:pt x="20" y="946"/>
                  </a:lnTo>
                  <a:lnTo>
                    <a:pt x="11" y="900"/>
                  </a:lnTo>
                  <a:lnTo>
                    <a:pt x="5" y="864"/>
                  </a:lnTo>
                  <a:lnTo>
                    <a:pt x="3" y="847"/>
                  </a:lnTo>
                  <a:close/>
                </a:path>
              </a:pathLst>
            </a:custGeom>
            <a:solidFill>
              <a:srgbClr val="FFFFFF"/>
            </a:solidFill>
            <a:ln w="9525">
              <a:noFill/>
              <a:round/>
              <a:headEnd/>
              <a:tailEnd/>
            </a:ln>
          </p:spPr>
          <p:txBody>
            <a:bodyPr/>
            <a:lstStyle/>
            <a:p>
              <a:endParaRPr lang="el-GR"/>
            </a:p>
          </p:txBody>
        </p:sp>
        <p:sp>
          <p:nvSpPr>
            <p:cNvPr id="542986" name="Freeform 266"/>
            <p:cNvSpPr>
              <a:spLocks/>
            </p:cNvSpPr>
            <p:nvPr/>
          </p:nvSpPr>
          <p:spPr bwMode="auto">
            <a:xfrm flipH="1">
              <a:off x="1724" y="3016"/>
              <a:ext cx="112" cy="83"/>
            </a:xfrm>
            <a:custGeom>
              <a:avLst/>
              <a:gdLst/>
              <a:ahLst/>
              <a:cxnLst>
                <a:cxn ang="0">
                  <a:pos x="156" y="186"/>
                </a:cxn>
                <a:cxn ang="0">
                  <a:pos x="127" y="172"/>
                </a:cxn>
                <a:cxn ang="0">
                  <a:pos x="99" y="157"/>
                </a:cxn>
                <a:cxn ang="0">
                  <a:pos x="71" y="141"/>
                </a:cxn>
                <a:cxn ang="0">
                  <a:pos x="48" y="119"/>
                </a:cxn>
                <a:cxn ang="0">
                  <a:pos x="30" y="87"/>
                </a:cxn>
                <a:cxn ang="0">
                  <a:pos x="15" y="52"/>
                </a:cxn>
                <a:cxn ang="0">
                  <a:pos x="3" y="18"/>
                </a:cxn>
                <a:cxn ang="0">
                  <a:pos x="13" y="4"/>
                </a:cxn>
                <a:cxn ang="0">
                  <a:pos x="40" y="18"/>
                </a:cxn>
                <a:cxn ang="0">
                  <a:pos x="68" y="36"/>
                </a:cxn>
                <a:cxn ang="0">
                  <a:pos x="94" y="53"/>
                </a:cxn>
                <a:cxn ang="0">
                  <a:pos x="112" y="74"/>
                </a:cxn>
                <a:cxn ang="0">
                  <a:pos x="123" y="102"/>
                </a:cxn>
                <a:cxn ang="0">
                  <a:pos x="133" y="131"/>
                </a:cxn>
                <a:cxn ang="0">
                  <a:pos x="145" y="158"/>
                </a:cxn>
                <a:cxn ang="0">
                  <a:pos x="155" y="173"/>
                </a:cxn>
                <a:cxn ang="0">
                  <a:pos x="162" y="179"/>
                </a:cxn>
                <a:cxn ang="0">
                  <a:pos x="166" y="180"/>
                </a:cxn>
                <a:cxn ang="0">
                  <a:pos x="167" y="178"/>
                </a:cxn>
                <a:cxn ang="0">
                  <a:pos x="159" y="163"/>
                </a:cxn>
                <a:cxn ang="0">
                  <a:pos x="146" y="139"/>
                </a:cxn>
                <a:cxn ang="0">
                  <a:pos x="134" y="113"/>
                </a:cxn>
                <a:cxn ang="0">
                  <a:pos x="126" y="88"/>
                </a:cxn>
                <a:cxn ang="0">
                  <a:pos x="138" y="82"/>
                </a:cxn>
                <a:cxn ang="0">
                  <a:pos x="168" y="97"/>
                </a:cxn>
                <a:cxn ang="0">
                  <a:pos x="199" y="113"/>
                </a:cxn>
                <a:cxn ang="0">
                  <a:pos x="230" y="128"/>
                </a:cxn>
                <a:cxn ang="0">
                  <a:pos x="253" y="163"/>
                </a:cxn>
                <a:cxn ang="0">
                  <a:pos x="267" y="210"/>
                </a:cxn>
                <a:cxn ang="0">
                  <a:pos x="266" y="229"/>
                </a:cxn>
                <a:cxn ang="0">
                  <a:pos x="239" y="223"/>
                </a:cxn>
                <a:cxn ang="0">
                  <a:pos x="206" y="209"/>
                </a:cxn>
                <a:cxn ang="0">
                  <a:pos x="178" y="195"/>
                </a:cxn>
              </a:cxnLst>
              <a:rect l="0" t="0" r="r" b="b"/>
              <a:pathLst>
                <a:path w="272" h="229">
                  <a:moveTo>
                    <a:pt x="171" y="192"/>
                  </a:moveTo>
                  <a:lnTo>
                    <a:pt x="156" y="186"/>
                  </a:lnTo>
                  <a:lnTo>
                    <a:pt x="142" y="179"/>
                  </a:lnTo>
                  <a:lnTo>
                    <a:pt x="127" y="172"/>
                  </a:lnTo>
                  <a:lnTo>
                    <a:pt x="114" y="164"/>
                  </a:lnTo>
                  <a:lnTo>
                    <a:pt x="99" y="157"/>
                  </a:lnTo>
                  <a:lnTo>
                    <a:pt x="85" y="149"/>
                  </a:lnTo>
                  <a:lnTo>
                    <a:pt x="71" y="141"/>
                  </a:lnTo>
                  <a:lnTo>
                    <a:pt x="57" y="133"/>
                  </a:lnTo>
                  <a:lnTo>
                    <a:pt x="48" y="119"/>
                  </a:lnTo>
                  <a:lnTo>
                    <a:pt x="38" y="103"/>
                  </a:lnTo>
                  <a:lnTo>
                    <a:pt x="30" y="87"/>
                  </a:lnTo>
                  <a:lnTo>
                    <a:pt x="21" y="70"/>
                  </a:lnTo>
                  <a:lnTo>
                    <a:pt x="15" y="52"/>
                  </a:lnTo>
                  <a:lnTo>
                    <a:pt x="9" y="35"/>
                  </a:lnTo>
                  <a:lnTo>
                    <a:pt x="3" y="18"/>
                  </a:lnTo>
                  <a:lnTo>
                    <a:pt x="0" y="0"/>
                  </a:lnTo>
                  <a:lnTo>
                    <a:pt x="13" y="4"/>
                  </a:lnTo>
                  <a:lnTo>
                    <a:pt x="27" y="10"/>
                  </a:lnTo>
                  <a:lnTo>
                    <a:pt x="40" y="18"/>
                  </a:lnTo>
                  <a:lnTo>
                    <a:pt x="54" y="26"/>
                  </a:lnTo>
                  <a:lnTo>
                    <a:pt x="68" y="36"/>
                  </a:lnTo>
                  <a:lnTo>
                    <a:pt x="81" y="45"/>
                  </a:lnTo>
                  <a:lnTo>
                    <a:pt x="94" y="53"/>
                  </a:lnTo>
                  <a:lnTo>
                    <a:pt x="107" y="62"/>
                  </a:lnTo>
                  <a:lnTo>
                    <a:pt x="112" y="74"/>
                  </a:lnTo>
                  <a:lnTo>
                    <a:pt x="117" y="88"/>
                  </a:lnTo>
                  <a:lnTo>
                    <a:pt x="123" y="102"/>
                  </a:lnTo>
                  <a:lnTo>
                    <a:pt x="127" y="116"/>
                  </a:lnTo>
                  <a:lnTo>
                    <a:pt x="133" y="131"/>
                  </a:lnTo>
                  <a:lnTo>
                    <a:pt x="139" y="145"/>
                  </a:lnTo>
                  <a:lnTo>
                    <a:pt x="145" y="158"/>
                  </a:lnTo>
                  <a:lnTo>
                    <a:pt x="153" y="171"/>
                  </a:lnTo>
                  <a:lnTo>
                    <a:pt x="155" y="173"/>
                  </a:lnTo>
                  <a:lnTo>
                    <a:pt x="159" y="176"/>
                  </a:lnTo>
                  <a:lnTo>
                    <a:pt x="162" y="179"/>
                  </a:lnTo>
                  <a:lnTo>
                    <a:pt x="164" y="181"/>
                  </a:lnTo>
                  <a:lnTo>
                    <a:pt x="166" y="180"/>
                  </a:lnTo>
                  <a:lnTo>
                    <a:pt x="167" y="180"/>
                  </a:lnTo>
                  <a:lnTo>
                    <a:pt x="167" y="178"/>
                  </a:lnTo>
                  <a:lnTo>
                    <a:pt x="167" y="176"/>
                  </a:lnTo>
                  <a:lnTo>
                    <a:pt x="159" y="163"/>
                  </a:lnTo>
                  <a:lnTo>
                    <a:pt x="152" y="150"/>
                  </a:lnTo>
                  <a:lnTo>
                    <a:pt x="146" y="139"/>
                  </a:lnTo>
                  <a:lnTo>
                    <a:pt x="140" y="126"/>
                  </a:lnTo>
                  <a:lnTo>
                    <a:pt x="134" y="113"/>
                  </a:lnTo>
                  <a:lnTo>
                    <a:pt x="130" y="101"/>
                  </a:lnTo>
                  <a:lnTo>
                    <a:pt x="126" y="88"/>
                  </a:lnTo>
                  <a:lnTo>
                    <a:pt x="123" y="74"/>
                  </a:lnTo>
                  <a:lnTo>
                    <a:pt x="138" y="82"/>
                  </a:lnTo>
                  <a:lnTo>
                    <a:pt x="153" y="89"/>
                  </a:lnTo>
                  <a:lnTo>
                    <a:pt x="168" y="97"/>
                  </a:lnTo>
                  <a:lnTo>
                    <a:pt x="184" y="105"/>
                  </a:lnTo>
                  <a:lnTo>
                    <a:pt x="199" y="113"/>
                  </a:lnTo>
                  <a:lnTo>
                    <a:pt x="214" y="121"/>
                  </a:lnTo>
                  <a:lnTo>
                    <a:pt x="230" y="128"/>
                  </a:lnTo>
                  <a:lnTo>
                    <a:pt x="245" y="135"/>
                  </a:lnTo>
                  <a:lnTo>
                    <a:pt x="253" y="163"/>
                  </a:lnTo>
                  <a:lnTo>
                    <a:pt x="260" y="188"/>
                  </a:lnTo>
                  <a:lnTo>
                    <a:pt x="267" y="210"/>
                  </a:lnTo>
                  <a:lnTo>
                    <a:pt x="272" y="228"/>
                  </a:lnTo>
                  <a:lnTo>
                    <a:pt x="266" y="229"/>
                  </a:lnTo>
                  <a:lnTo>
                    <a:pt x="254" y="228"/>
                  </a:lnTo>
                  <a:lnTo>
                    <a:pt x="239" y="223"/>
                  </a:lnTo>
                  <a:lnTo>
                    <a:pt x="223" y="216"/>
                  </a:lnTo>
                  <a:lnTo>
                    <a:pt x="206" y="209"/>
                  </a:lnTo>
                  <a:lnTo>
                    <a:pt x="191" y="202"/>
                  </a:lnTo>
                  <a:lnTo>
                    <a:pt x="178" y="195"/>
                  </a:lnTo>
                  <a:lnTo>
                    <a:pt x="171" y="192"/>
                  </a:lnTo>
                  <a:close/>
                </a:path>
              </a:pathLst>
            </a:custGeom>
            <a:solidFill>
              <a:srgbClr val="00FFFF"/>
            </a:solidFill>
            <a:ln w="9525">
              <a:noFill/>
              <a:round/>
              <a:headEnd/>
              <a:tailEnd/>
            </a:ln>
          </p:spPr>
          <p:txBody>
            <a:bodyPr/>
            <a:lstStyle/>
            <a:p>
              <a:endParaRPr lang="el-GR"/>
            </a:p>
          </p:txBody>
        </p:sp>
        <p:sp>
          <p:nvSpPr>
            <p:cNvPr id="542987" name="Freeform 267"/>
            <p:cNvSpPr>
              <a:spLocks/>
            </p:cNvSpPr>
            <p:nvPr/>
          </p:nvSpPr>
          <p:spPr bwMode="auto">
            <a:xfrm flipH="1">
              <a:off x="1821" y="2987"/>
              <a:ext cx="56" cy="71"/>
            </a:xfrm>
            <a:custGeom>
              <a:avLst/>
              <a:gdLst/>
              <a:ahLst/>
              <a:cxnLst>
                <a:cxn ang="0">
                  <a:pos x="24" y="81"/>
                </a:cxn>
                <a:cxn ang="0">
                  <a:pos x="20" y="63"/>
                </a:cxn>
                <a:cxn ang="0">
                  <a:pos x="13" y="42"/>
                </a:cxn>
                <a:cxn ang="0">
                  <a:pos x="5" y="21"/>
                </a:cxn>
                <a:cxn ang="0">
                  <a:pos x="0" y="0"/>
                </a:cxn>
                <a:cxn ang="0">
                  <a:pos x="3" y="1"/>
                </a:cxn>
                <a:cxn ang="0">
                  <a:pos x="5" y="4"/>
                </a:cxn>
                <a:cxn ang="0">
                  <a:pos x="8" y="6"/>
                </a:cxn>
                <a:cxn ang="0">
                  <a:pos x="11" y="9"/>
                </a:cxn>
                <a:cxn ang="0">
                  <a:pos x="20" y="18"/>
                </a:cxn>
                <a:cxn ang="0">
                  <a:pos x="30" y="24"/>
                </a:cxn>
                <a:cxn ang="0">
                  <a:pos x="40" y="33"/>
                </a:cxn>
                <a:cxn ang="0">
                  <a:pos x="50" y="39"/>
                </a:cxn>
                <a:cxn ang="0">
                  <a:pos x="60" y="46"/>
                </a:cxn>
                <a:cxn ang="0">
                  <a:pos x="70" y="54"/>
                </a:cxn>
                <a:cxn ang="0">
                  <a:pos x="79" y="63"/>
                </a:cxn>
                <a:cxn ang="0">
                  <a:pos x="88" y="71"/>
                </a:cxn>
                <a:cxn ang="0">
                  <a:pos x="92" y="83"/>
                </a:cxn>
                <a:cxn ang="0">
                  <a:pos x="95" y="96"/>
                </a:cxn>
                <a:cxn ang="0">
                  <a:pos x="99" y="111"/>
                </a:cxn>
                <a:cxn ang="0">
                  <a:pos x="103" y="125"/>
                </a:cxn>
                <a:cxn ang="0">
                  <a:pos x="109" y="141"/>
                </a:cxn>
                <a:cxn ang="0">
                  <a:pos x="116" y="157"/>
                </a:cxn>
                <a:cxn ang="0">
                  <a:pos x="125" y="174"/>
                </a:cxn>
                <a:cxn ang="0">
                  <a:pos x="136" y="193"/>
                </a:cxn>
                <a:cxn ang="0">
                  <a:pos x="128" y="190"/>
                </a:cxn>
                <a:cxn ang="0">
                  <a:pos x="115" y="180"/>
                </a:cxn>
                <a:cxn ang="0">
                  <a:pos x="98" y="163"/>
                </a:cxn>
                <a:cxn ang="0">
                  <a:pos x="78" y="143"/>
                </a:cxn>
                <a:cxn ang="0">
                  <a:pos x="60" y="122"/>
                </a:cxn>
                <a:cxn ang="0">
                  <a:pos x="43" y="103"/>
                </a:cxn>
                <a:cxn ang="0">
                  <a:pos x="31" y="88"/>
                </a:cxn>
                <a:cxn ang="0">
                  <a:pos x="24" y="81"/>
                </a:cxn>
              </a:cxnLst>
              <a:rect l="0" t="0" r="r" b="b"/>
              <a:pathLst>
                <a:path w="136" h="193">
                  <a:moveTo>
                    <a:pt x="24" y="81"/>
                  </a:moveTo>
                  <a:lnTo>
                    <a:pt x="20" y="63"/>
                  </a:lnTo>
                  <a:lnTo>
                    <a:pt x="13" y="42"/>
                  </a:lnTo>
                  <a:lnTo>
                    <a:pt x="5" y="21"/>
                  </a:lnTo>
                  <a:lnTo>
                    <a:pt x="0" y="0"/>
                  </a:lnTo>
                  <a:lnTo>
                    <a:pt x="3" y="1"/>
                  </a:lnTo>
                  <a:lnTo>
                    <a:pt x="5" y="4"/>
                  </a:lnTo>
                  <a:lnTo>
                    <a:pt x="8" y="6"/>
                  </a:lnTo>
                  <a:lnTo>
                    <a:pt x="11" y="9"/>
                  </a:lnTo>
                  <a:lnTo>
                    <a:pt x="20" y="18"/>
                  </a:lnTo>
                  <a:lnTo>
                    <a:pt x="30" y="24"/>
                  </a:lnTo>
                  <a:lnTo>
                    <a:pt x="40" y="33"/>
                  </a:lnTo>
                  <a:lnTo>
                    <a:pt x="50" y="39"/>
                  </a:lnTo>
                  <a:lnTo>
                    <a:pt x="60" y="46"/>
                  </a:lnTo>
                  <a:lnTo>
                    <a:pt x="70" y="54"/>
                  </a:lnTo>
                  <a:lnTo>
                    <a:pt x="79" y="63"/>
                  </a:lnTo>
                  <a:lnTo>
                    <a:pt x="88" y="71"/>
                  </a:lnTo>
                  <a:lnTo>
                    <a:pt x="92" y="83"/>
                  </a:lnTo>
                  <a:lnTo>
                    <a:pt x="95" y="96"/>
                  </a:lnTo>
                  <a:lnTo>
                    <a:pt x="99" y="111"/>
                  </a:lnTo>
                  <a:lnTo>
                    <a:pt x="103" y="125"/>
                  </a:lnTo>
                  <a:lnTo>
                    <a:pt x="109" y="141"/>
                  </a:lnTo>
                  <a:lnTo>
                    <a:pt x="116" y="157"/>
                  </a:lnTo>
                  <a:lnTo>
                    <a:pt x="125" y="174"/>
                  </a:lnTo>
                  <a:lnTo>
                    <a:pt x="136" y="193"/>
                  </a:lnTo>
                  <a:lnTo>
                    <a:pt x="128" y="190"/>
                  </a:lnTo>
                  <a:lnTo>
                    <a:pt x="115" y="180"/>
                  </a:lnTo>
                  <a:lnTo>
                    <a:pt x="98" y="163"/>
                  </a:lnTo>
                  <a:lnTo>
                    <a:pt x="78" y="143"/>
                  </a:lnTo>
                  <a:lnTo>
                    <a:pt x="60" y="122"/>
                  </a:lnTo>
                  <a:lnTo>
                    <a:pt x="43" y="103"/>
                  </a:lnTo>
                  <a:lnTo>
                    <a:pt x="31" y="88"/>
                  </a:lnTo>
                  <a:lnTo>
                    <a:pt x="24" y="81"/>
                  </a:lnTo>
                  <a:close/>
                </a:path>
              </a:pathLst>
            </a:custGeom>
            <a:solidFill>
              <a:srgbClr val="00FFFF"/>
            </a:solidFill>
            <a:ln w="9525">
              <a:noFill/>
              <a:round/>
              <a:headEnd/>
              <a:tailEnd/>
            </a:ln>
          </p:spPr>
          <p:txBody>
            <a:bodyPr/>
            <a:lstStyle/>
            <a:p>
              <a:endParaRPr lang="el-GR"/>
            </a:p>
          </p:txBody>
        </p:sp>
        <p:sp>
          <p:nvSpPr>
            <p:cNvPr id="542988" name="Freeform 268"/>
            <p:cNvSpPr>
              <a:spLocks/>
            </p:cNvSpPr>
            <p:nvPr/>
          </p:nvSpPr>
          <p:spPr bwMode="auto">
            <a:xfrm flipH="1">
              <a:off x="1739" y="3001"/>
              <a:ext cx="54" cy="54"/>
            </a:xfrm>
            <a:custGeom>
              <a:avLst/>
              <a:gdLst/>
              <a:ahLst/>
              <a:cxnLst>
                <a:cxn ang="0">
                  <a:pos x="11" y="88"/>
                </a:cxn>
                <a:cxn ang="0">
                  <a:pos x="7" y="73"/>
                </a:cxn>
                <a:cxn ang="0">
                  <a:pos x="4" y="58"/>
                </a:cxn>
                <a:cxn ang="0">
                  <a:pos x="2" y="43"/>
                </a:cxn>
                <a:cxn ang="0">
                  <a:pos x="0" y="28"/>
                </a:cxn>
                <a:cxn ang="0">
                  <a:pos x="3" y="20"/>
                </a:cxn>
                <a:cxn ang="0">
                  <a:pos x="6" y="10"/>
                </a:cxn>
                <a:cxn ang="0">
                  <a:pos x="12" y="1"/>
                </a:cxn>
                <a:cxn ang="0">
                  <a:pos x="26" y="0"/>
                </a:cxn>
                <a:cxn ang="0">
                  <a:pos x="26" y="5"/>
                </a:cxn>
                <a:cxn ang="0">
                  <a:pos x="27" y="8"/>
                </a:cxn>
                <a:cxn ang="0">
                  <a:pos x="27" y="13"/>
                </a:cxn>
                <a:cxn ang="0">
                  <a:pos x="28" y="18"/>
                </a:cxn>
                <a:cxn ang="0">
                  <a:pos x="30" y="23"/>
                </a:cxn>
                <a:cxn ang="0">
                  <a:pos x="33" y="27"/>
                </a:cxn>
                <a:cxn ang="0">
                  <a:pos x="35" y="31"/>
                </a:cxn>
                <a:cxn ang="0">
                  <a:pos x="38" y="35"/>
                </a:cxn>
                <a:cxn ang="0">
                  <a:pos x="47" y="49"/>
                </a:cxn>
                <a:cxn ang="0">
                  <a:pos x="55" y="60"/>
                </a:cxn>
                <a:cxn ang="0">
                  <a:pos x="63" y="69"/>
                </a:cxn>
                <a:cxn ang="0">
                  <a:pos x="71" y="78"/>
                </a:cxn>
                <a:cxn ang="0">
                  <a:pos x="81" y="83"/>
                </a:cxn>
                <a:cxn ang="0">
                  <a:pos x="93" y="89"/>
                </a:cxn>
                <a:cxn ang="0">
                  <a:pos x="105" y="95"/>
                </a:cxn>
                <a:cxn ang="0">
                  <a:pos x="120" y="99"/>
                </a:cxn>
                <a:cxn ang="0">
                  <a:pos x="126" y="111"/>
                </a:cxn>
                <a:cxn ang="0">
                  <a:pos x="129" y="124"/>
                </a:cxn>
                <a:cxn ang="0">
                  <a:pos x="131" y="136"/>
                </a:cxn>
                <a:cxn ang="0">
                  <a:pos x="132" y="149"/>
                </a:cxn>
                <a:cxn ang="0">
                  <a:pos x="121" y="147"/>
                </a:cxn>
                <a:cxn ang="0">
                  <a:pos x="108" y="141"/>
                </a:cxn>
                <a:cxn ang="0">
                  <a:pos x="90" y="133"/>
                </a:cxn>
                <a:cxn ang="0">
                  <a:pos x="72" y="124"/>
                </a:cxn>
                <a:cxn ang="0">
                  <a:pos x="53" y="113"/>
                </a:cxn>
                <a:cxn ang="0">
                  <a:pos x="36" y="103"/>
                </a:cxn>
                <a:cxn ang="0">
                  <a:pos x="21" y="94"/>
                </a:cxn>
                <a:cxn ang="0">
                  <a:pos x="11" y="88"/>
                </a:cxn>
              </a:cxnLst>
              <a:rect l="0" t="0" r="r" b="b"/>
              <a:pathLst>
                <a:path w="132" h="149">
                  <a:moveTo>
                    <a:pt x="11" y="88"/>
                  </a:moveTo>
                  <a:lnTo>
                    <a:pt x="7" y="73"/>
                  </a:lnTo>
                  <a:lnTo>
                    <a:pt x="4" y="58"/>
                  </a:lnTo>
                  <a:lnTo>
                    <a:pt x="2" y="43"/>
                  </a:lnTo>
                  <a:lnTo>
                    <a:pt x="0" y="28"/>
                  </a:lnTo>
                  <a:lnTo>
                    <a:pt x="3" y="20"/>
                  </a:lnTo>
                  <a:lnTo>
                    <a:pt x="6" y="10"/>
                  </a:lnTo>
                  <a:lnTo>
                    <a:pt x="12" y="1"/>
                  </a:lnTo>
                  <a:lnTo>
                    <a:pt x="26" y="0"/>
                  </a:lnTo>
                  <a:lnTo>
                    <a:pt x="26" y="5"/>
                  </a:lnTo>
                  <a:lnTo>
                    <a:pt x="27" y="8"/>
                  </a:lnTo>
                  <a:lnTo>
                    <a:pt x="27" y="13"/>
                  </a:lnTo>
                  <a:lnTo>
                    <a:pt x="28" y="18"/>
                  </a:lnTo>
                  <a:lnTo>
                    <a:pt x="30" y="23"/>
                  </a:lnTo>
                  <a:lnTo>
                    <a:pt x="33" y="27"/>
                  </a:lnTo>
                  <a:lnTo>
                    <a:pt x="35" y="31"/>
                  </a:lnTo>
                  <a:lnTo>
                    <a:pt x="38" y="35"/>
                  </a:lnTo>
                  <a:lnTo>
                    <a:pt x="47" y="49"/>
                  </a:lnTo>
                  <a:lnTo>
                    <a:pt x="55" y="60"/>
                  </a:lnTo>
                  <a:lnTo>
                    <a:pt x="63" y="69"/>
                  </a:lnTo>
                  <a:lnTo>
                    <a:pt x="71" y="78"/>
                  </a:lnTo>
                  <a:lnTo>
                    <a:pt x="81" y="83"/>
                  </a:lnTo>
                  <a:lnTo>
                    <a:pt x="93" y="89"/>
                  </a:lnTo>
                  <a:lnTo>
                    <a:pt x="105" y="95"/>
                  </a:lnTo>
                  <a:lnTo>
                    <a:pt x="120" y="99"/>
                  </a:lnTo>
                  <a:lnTo>
                    <a:pt x="126" y="111"/>
                  </a:lnTo>
                  <a:lnTo>
                    <a:pt x="129" y="124"/>
                  </a:lnTo>
                  <a:lnTo>
                    <a:pt x="131" y="136"/>
                  </a:lnTo>
                  <a:lnTo>
                    <a:pt x="132" y="149"/>
                  </a:lnTo>
                  <a:lnTo>
                    <a:pt x="121" y="147"/>
                  </a:lnTo>
                  <a:lnTo>
                    <a:pt x="108" y="141"/>
                  </a:lnTo>
                  <a:lnTo>
                    <a:pt x="90" y="133"/>
                  </a:lnTo>
                  <a:lnTo>
                    <a:pt x="72" y="124"/>
                  </a:lnTo>
                  <a:lnTo>
                    <a:pt x="53" y="113"/>
                  </a:lnTo>
                  <a:lnTo>
                    <a:pt x="36" y="103"/>
                  </a:lnTo>
                  <a:lnTo>
                    <a:pt x="21" y="94"/>
                  </a:lnTo>
                  <a:lnTo>
                    <a:pt x="11" y="88"/>
                  </a:lnTo>
                  <a:close/>
                </a:path>
              </a:pathLst>
            </a:custGeom>
            <a:solidFill>
              <a:srgbClr val="00FFFF"/>
            </a:solidFill>
            <a:ln w="9525">
              <a:noFill/>
              <a:round/>
              <a:headEnd/>
              <a:tailEnd/>
            </a:ln>
          </p:spPr>
          <p:txBody>
            <a:bodyPr/>
            <a:lstStyle/>
            <a:p>
              <a:endParaRPr lang="el-GR"/>
            </a:p>
          </p:txBody>
        </p:sp>
        <p:sp>
          <p:nvSpPr>
            <p:cNvPr id="542989" name="Freeform 269"/>
            <p:cNvSpPr>
              <a:spLocks/>
            </p:cNvSpPr>
            <p:nvPr/>
          </p:nvSpPr>
          <p:spPr bwMode="auto">
            <a:xfrm flipH="1">
              <a:off x="1912" y="2897"/>
              <a:ext cx="174" cy="155"/>
            </a:xfrm>
            <a:custGeom>
              <a:avLst/>
              <a:gdLst/>
              <a:ahLst/>
              <a:cxnLst>
                <a:cxn ang="0">
                  <a:pos x="2" y="415"/>
                </a:cxn>
                <a:cxn ang="0">
                  <a:pos x="4" y="368"/>
                </a:cxn>
                <a:cxn ang="0">
                  <a:pos x="24" y="336"/>
                </a:cxn>
                <a:cxn ang="0">
                  <a:pos x="61" y="316"/>
                </a:cxn>
                <a:cxn ang="0">
                  <a:pos x="99" y="299"/>
                </a:cxn>
                <a:cxn ang="0">
                  <a:pos x="125" y="290"/>
                </a:cxn>
                <a:cxn ang="0">
                  <a:pos x="155" y="287"/>
                </a:cxn>
                <a:cxn ang="0">
                  <a:pos x="157" y="305"/>
                </a:cxn>
                <a:cxn ang="0">
                  <a:pos x="128" y="317"/>
                </a:cxn>
                <a:cxn ang="0">
                  <a:pos x="108" y="323"/>
                </a:cxn>
                <a:cxn ang="0">
                  <a:pos x="93" y="328"/>
                </a:cxn>
                <a:cxn ang="0">
                  <a:pos x="79" y="336"/>
                </a:cxn>
                <a:cxn ang="0">
                  <a:pos x="56" y="358"/>
                </a:cxn>
                <a:cxn ang="0">
                  <a:pos x="48" y="378"/>
                </a:cxn>
                <a:cxn ang="0">
                  <a:pos x="84" y="383"/>
                </a:cxn>
                <a:cxn ang="0">
                  <a:pos x="102" y="379"/>
                </a:cxn>
                <a:cxn ang="0">
                  <a:pos x="112" y="378"/>
                </a:cxn>
                <a:cxn ang="0">
                  <a:pos x="129" y="375"/>
                </a:cxn>
                <a:cxn ang="0">
                  <a:pos x="151" y="338"/>
                </a:cxn>
                <a:cxn ang="0">
                  <a:pos x="167" y="292"/>
                </a:cxn>
                <a:cxn ang="0">
                  <a:pos x="173" y="244"/>
                </a:cxn>
                <a:cxn ang="0">
                  <a:pos x="172" y="185"/>
                </a:cxn>
                <a:cxn ang="0">
                  <a:pos x="199" y="116"/>
                </a:cxn>
                <a:cxn ang="0">
                  <a:pos x="249" y="75"/>
                </a:cxn>
                <a:cxn ang="0">
                  <a:pos x="302" y="44"/>
                </a:cxn>
                <a:cxn ang="0">
                  <a:pos x="362" y="18"/>
                </a:cxn>
                <a:cxn ang="0">
                  <a:pos x="401" y="4"/>
                </a:cxn>
                <a:cxn ang="0">
                  <a:pos x="415" y="0"/>
                </a:cxn>
                <a:cxn ang="0">
                  <a:pos x="418" y="12"/>
                </a:cxn>
                <a:cxn ang="0">
                  <a:pos x="408" y="29"/>
                </a:cxn>
                <a:cxn ang="0">
                  <a:pos x="373" y="42"/>
                </a:cxn>
                <a:cxn ang="0">
                  <a:pos x="339" y="52"/>
                </a:cxn>
                <a:cxn ang="0">
                  <a:pos x="297" y="72"/>
                </a:cxn>
                <a:cxn ang="0">
                  <a:pos x="268" y="94"/>
                </a:cxn>
                <a:cxn ang="0">
                  <a:pos x="240" y="129"/>
                </a:cxn>
                <a:cxn ang="0">
                  <a:pos x="212" y="184"/>
                </a:cxn>
                <a:cxn ang="0">
                  <a:pos x="203" y="237"/>
                </a:cxn>
                <a:cxn ang="0">
                  <a:pos x="196" y="280"/>
                </a:cxn>
                <a:cxn ang="0">
                  <a:pos x="195" y="312"/>
                </a:cxn>
                <a:cxn ang="0">
                  <a:pos x="176" y="363"/>
                </a:cxn>
                <a:cxn ang="0">
                  <a:pos x="149" y="398"/>
                </a:cxn>
                <a:cxn ang="0">
                  <a:pos x="119" y="409"/>
                </a:cxn>
                <a:cxn ang="0">
                  <a:pos x="91" y="422"/>
                </a:cxn>
                <a:cxn ang="0">
                  <a:pos x="67" y="427"/>
                </a:cxn>
                <a:cxn ang="0">
                  <a:pos x="42" y="427"/>
                </a:cxn>
              </a:cxnLst>
              <a:rect l="0" t="0" r="r" b="b"/>
              <a:pathLst>
                <a:path w="418" h="427">
                  <a:moveTo>
                    <a:pt x="25" y="427"/>
                  </a:moveTo>
                  <a:lnTo>
                    <a:pt x="10" y="422"/>
                  </a:lnTo>
                  <a:lnTo>
                    <a:pt x="2" y="415"/>
                  </a:lnTo>
                  <a:lnTo>
                    <a:pt x="0" y="405"/>
                  </a:lnTo>
                  <a:lnTo>
                    <a:pt x="0" y="388"/>
                  </a:lnTo>
                  <a:lnTo>
                    <a:pt x="4" y="368"/>
                  </a:lnTo>
                  <a:lnTo>
                    <a:pt x="9" y="354"/>
                  </a:lnTo>
                  <a:lnTo>
                    <a:pt x="16" y="344"/>
                  </a:lnTo>
                  <a:lnTo>
                    <a:pt x="24" y="336"/>
                  </a:lnTo>
                  <a:lnTo>
                    <a:pt x="33" y="329"/>
                  </a:lnTo>
                  <a:lnTo>
                    <a:pt x="46" y="323"/>
                  </a:lnTo>
                  <a:lnTo>
                    <a:pt x="61" y="316"/>
                  </a:lnTo>
                  <a:lnTo>
                    <a:pt x="79" y="307"/>
                  </a:lnTo>
                  <a:lnTo>
                    <a:pt x="90" y="302"/>
                  </a:lnTo>
                  <a:lnTo>
                    <a:pt x="99" y="299"/>
                  </a:lnTo>
                  <a:lnTo>
                    <a:pt x="108" y="295"/>
                  </a:lnTo>
                  <a:lnTo>
                    <a:pt x="116" y="292"/>
                  </a:lnTo>
                  <a:lnTo>
                    <a:pt x="125" y="290"/>
                  </a:lnTo>
                  <a:lnTo>
                    <a:pt x="135" y="287"/>
                  </a:lnTo>
                  <a:lnTo>
                    <a:pt x="144" y="287"/>
                  </a:lnTo>
                  <a:lnTo>
                    <a:pt x="155" y="287"/>
                  </a:lnTo>
                  <a:lnTo>
                    <a:pt x="157" y="294"/>
                  </a:lnTo>
                  <a:lnTo>
                    <a:pt x="157" y="299"/>
                  </a:lnTo>
                  <a:lnTo>
                    <a:pt x="157" y="305"/>
                  </a:lnTo>
                  <a:lnTo>
                    <a:pt x="154" y="312"/>
                  </a:lnTo>
                  <a:lnTo>
                    <a:pt x="139" y="315"/>
                  </a:lnTo>
                  <a:lnTo>
                    <a:pt x="128" y="317"/>
                  </a:lnTo>
                  <a:lnTo>
                    <a:pt x="120" y="320"/>
                  </a:lnTo>
                  <a:lnTo>
                    <a:pt x="113" y="321"/>
                  </a:lnTo>
                  <a:lnTo>
                    <a:pt x="108" y="323"/>
                  </a:lnTo>
                  <a:lnTo>
                    <a:pt x="104" y="324"/>
                  </a:lnTo>
                  <a:lnTo>
                    <a:pt x="99" y="325"/>
                  </a:lnTo>
                  <a:lnTo>
                    <a:pt x="93" y="328"/>
                  </a:lnTo>
                  <a:lnTo>
                    <a:pt x="89" y="330"/>
                  </a:lnTo>
                  <a:lnTo>
                    <a:pt x="84" y="332"/>
                  </a:lnTo>
                  <a:lnTo>
                    <a:pt x="79" y="336"/>
                  </a:lnTo>
                  <a:lnTo>
                    <a:pt x="75" y="338"/>
                  </a:lnTo>
                  <a:lnTo>
                    <a:pt x="64" y="348"/>
                  </a:lnTo>
                  <a:lnTo>
                    <a:pt x="56" y="358"/>
                  </a:lnTo>
                  <a:lnTo>
                    <a:pt x="49" y="366"/>
                  </a:lnTo>
                  <a:lnTo>
                    <a:pt x="47" y="373"/>
                  </a:lnTo>
                  <a:lnTo>
                    <a:pt x="48" y="378"/>
                  </a:lnTo>
                  <a:lnTo>
                    <a:pt x="54" y="383"/>
                  </a:lnTo>
                  <a:lnTo>
                    <a:pt x="66" y="384"/>
                  </a:lnTo>
                  <a:lnTo>
                    <a:pt x="84" y="383"/>
                  </a:lnTo>
                  <a:lnTo>
                    <a:pt x="92" y="382"/>
                  </a:lnTo>
                  <a:lnTo>
                    <a:pt x="98" y="381"/>
                  </a:lnTo>
                  <a:lnTo>
                    <a:pt x="102" y="379"/>
                  </a:lnTo>
                  <a:lnTo>
                    <a:pt x="106" y="378"/>
                  </a:lnTo>
                  <a:lnTo>
                    <a:pt x="108" y="378"/>
                  </a:lnTo>
                  <a:lnTo>
                    <a:pt x="112" y="378"/>
                  </a:lnTo>
                  <a:lnTo>
                    <a:pt x="115" y="377"/>
                  </a:lnTo>
                  <a:lnTo>
                    <a:pt x="119" y="377"/>
                  </a:lnTo>
                  <a:lnTo>
                    <a:pt x="129" y="375"/>
                  </a:lnTo>
                  <a:lnTo>
                    <a:pt x="137" y="367"/>
                  </a:lnTo>
                  <a:lnTo>
                    <a:pt x="144" y="354"/>
                  </a:lnTo>
                  <a:lnTo>
                    <a:pt x="151" y="338"/>
                  </a:lnTo>
                  <a:lnTo>
                    <a:pt x="155" y="321"/>
                  </a:lnTo>
                  <a:lnTo>
                    <a:pt x="161" y="305"/>
                  </a:lnTo>
                  <a:lnTo>
                    <a:pt x="167" y="292"/>
                  </a:lnTo>
                  <a:lnTo>
                    <a:pt x="173" y="283"/>
                  </a:lnTo>
                  <a:lnTo>
                    <a:pt x="173" y="263"/>
                  </a:lnTo>
                  <a:lnTo>
                    <a:pt x="173" y="244"/>
                  </a:lnTo>
                  <a:lnTo>
                    <a:pt x="170" y="225"/>
                  </a:lnTo>
                  <a:lnTo>
                    <a:pt x="170" y="205"/>
                  </a:lnTo>
                  <a:lnTo>
                    <a:pt x="172" y="185"/>
                  </a:lnTo>
                  <a:lnTo>
                    <a:pt x="176" y="163"/>
                  </a:lnTo>
                  <a:lnTo>
                    <a:pt x="185" y="141"/>
                  </a:lnTo>
                  <a:lnTo>
                    <a:pt x="199" y="116"/>
                  </a:lnTo>
                  <a:lnTo>
                    <a:pt x="215" y="101"/>
                  </a:lnTo>
                  <a:lnTo>
                    <a:pt x="231" y="88"/>
                  </a:lnTo>
                  <a:lnTo>
                    <a:pt x="249" y="75"/>
                  </a:lnTo>
                  <a:lnTo>
                    <a:pt x="266" y="65"/>
                  </a:lnTo>
                  <a:lnTo>
                    <a:pt x="283" y="54"/>
                  </a:lnTo>
                  <a:lnTo>
                    <a:pt x="302" y="44"/>
                  </a:lnTo>
                  <a:lnTo>
                    <a:pt x="320" y="35"/>
                  </a:lnTo>
                  <a:lnTo>
                    <a:pt x="340" y="26"/>
                  </a:lnTo>
                  <a:lnTo>
                    <a:pt x="362" y="18"/>
                  </a:lnTo>
                  <a:lnTo>
                    <a:pt x="379" y="12"/>
                  </a:lnTo>
                  <a:lnTo>
                    <a:pt x="392" y="7"/>
                  </a:lnTo>
                  <a:lnTo>
                    <a:pt x="401" y="4"/>
                  </a:lnTo>
                  <a:lnTo>
                    <a:pt x="407" y="3"/>
                  </a:lnTo>
                  <a:lnTo>
                    <a:pt x="411" y="1"/>
                  </a:lnTo>
                  <a:lnTo>
                    <a:pt x="415" y="0"/>
                  </a:lnTo>
                  <a:lnTo>
                    <a:pt x="418" y="0"/>
                  </a:lnTo>
                  <a:lnTo>
                    <a:pt x="418" y="6"/>
                  </a:lnTo>
                  <a:lnTo>
                    <a:pt x="418" y="12"/>
                  </a:lnTo>
                  <a:lnTo>
                    <a:pt x="418" y="19"/>
                  </a:lnTo>
                  <a:lnTo>
                    <a:pt x="418" y="25"/>
                  </a:lnTo>
                  <a:lnTo>
                    <a:pt x="408" y="29"/>
                  </a:lnTo>
                  <a:lnTo>
                    <a:pt x="396" y="34"/>
                  </a:lnTo>
                  <a:lnTo>
                    <a:pt x="385" y="37"/>
                  </a:lnTo>
                  <a:lnTo>
                    <a:pt x="373" y="42"/>
                  </a:lnTo>
                  <a:lnTo>
                    <a:pt x="362" y="45"/>
                  </a:lnTo>
                  <a:lnTo>
                    <a:pt x="350" y="49"/>
                  </a:lnTo>
                  <a:lnTo>
                    <a:pt x="339" y="52"/>
                  </a:lnTo>
                  <a:lnTo>
                    <a:pt x="327" y="56"/>
                  </a:lnTo>
                  <a:lnTo>
                    <a:pt x="311" y="65"/>
                  </a:lnTo>
                  <a:lnTo>
                    <a:pt x="297" y="72"/>
                  </a:lnTo>
                  <a:lnTo>
                    <a:pt x="287" y="79"/>
                  </a:lnTo>
                  <a:lnTo>
                    <a:pt x="278" y="86"/>
                  </a:lnTo>
                  <a:lnTo>
                    <a:pt x="268" y="94"/>
                  </a:lnTo>
                  <a:lnTo>
                    <a:pt x="260" y="103"/>
                  </a:lnTo>
                  <a:lnTo>
                    <a:pt x="251" y="114"/>
                  </a:lnTo>
                  <a:lnTo>
                    <a:pt x="240" y="129"/>
                  </a:lnTo>
                  <a:lnTo>
                    <a:pt x="227" y="148"/>
                  </a:lnTo>
                  <a:lnTo>
                    <a:pt x="218" y="166"/>
                  </a:lnTo>
                  <a:lnTo>
                    <a:pt x="212" y="184"/>
                  </a:lnTo>
                  <a:lnTo>
                    <a:pt x="207" y="201"/>
                  </a:lnTo>
                  <a:lnTo>
                    <a:pt x="205" y="219"/>
                  </a:lnTo>
                  <a:lnTo>
                    <a:pt x="203" y="237"/>
                  </a:lnTo>
                  <a:lnTo>
                    <a:pt x="200" y="255"/>
                  </a:lnTo>
                  <a:lnTo>
                    <a:pt x="198" y="275"/>
                  </a:lnTo>
                  <a:lnTo>
                    <a:pt x="196" y="280"/>
                  </a:lnTo>
                  <a:lnTo>
                    <a:pt x="195" y="291"/>
                  </a:lnTo>
                  <a:lnTo>
                    <a:pt x="195" y="302"/>
                  </a:lnTo>
                  <a:lnTo>
                    <a:pt x="195" y="312"/>
                  </a:lnTo>
                  <a:lnTo>
                    <a:pt x="189" y="331"/>
                  </a:lnTo>
                  <a:lnTo>
                    <a:pt x="183" y="346"/>
                  </a:lnTo>
                  <a:lnTo>
                    <a:pt x="176" y="363"/>
                  </a:lnTo>
                  <a:lnTo>
                    <a:pt x="166" y="391"/>
                  </a:lnTo>
                  <a:lnTo>
                    <a:pt x="158" y="394"/>
                  </a:lnTo>
                  <a:lnTo>
                    <a:pt x="149" y="398"/>
                  </a:lnTo>
                  <a:lnTo>
                    <a:pt x="138" y="401"/>
                  </a:lnTo>
                  <a:lnTo>
                    <a:pt x="129" y="406"/>
                  </a:lnTo>
                  <a:lnTo>
                    <a:pt x="119" y="409"/>
                  </a:lnTo>
                  <a:lnTo>
                    <a:pt x="109" y="414"/>
                  </a:lnTo>
                  <a:lnTo>
                    <a:pt x="100" y="418"/>
                  </a:lnTo>
                  <a:lnTo>
                    <a:pt x="91" y="422"/>
                  </a:lnTo>
                  <a:lnTo>
                    <a:pt x="83" y="424"/>
                  </a:lnTo>
                  <a:lnTo>
                    <a:pt x="75" y="426"/>
                  </a:lnTo>
                  <a:lnTo>
                    <a:pt x="67" y="427"/>
                  </a:lnTo>
                  <a:lnTo>
                    <a:pt x="59" y="427"/>
                  </a:lnTo>
                  <a:lnTo>
                    <a:pt x="51" y="427"/>
                  </a:lnTo>
                  <a:lnTo>
                    <a:pt x="42" y="427"/>
                  </a:lnTo>
                  <a:lnTo>
                    <a:pt x="33" y="427"/>
                  </a:lnTo>
                  <a:lnTo>
                    <a:pt x="25" y="427"/>
                  </a:lnTo>
                  <a:close/>
                </a:path>
              </a:pathLst>
            </a:custGeom>
            <a:solidFill>
              <a:srgbClr val="FFFFFF"/>
            </a:solidFill>
            <a:ln w="9525">
              <a:noFill/>
              <a:round/>
              <a:headEnd/>
              <a:tailEnd/>
            </a:ln>
          </p:spPr>
          <p:txBody>
            <a:bodyPr/>
            <a:lstStyle/>
            <a:p>
              <a:endParaRPr lang="el-GR"/>
            </a:p>
          </p:txBody>
        </p:sp>
        <p:sp>
          <p:nvSpPr>
            <p:cNvPr id="542990" name="Freeform 270"/>
            <p:cNvSpPr>
              <a:spLocks/>
            </p:cNvSpPr>
            <p:nvPr/>
          </p:nvSpPr>
          <p:spPr bwMode="auto">
            <a:xfrm flipH="1">
              <a:off x="1745" y="2982"/>
              <a:ext cx="53" cy="48"/>
            </a:xfrm>
            <a:custGeom>
              <a:avLst/>
              <a:gdLst/>
              <a:ahLst/>
              <a:cxnLst>
                <a:cxn ang="0">
                  <a:pos x="79" y="111"/>
                </a:cxn>
                <a:cxn ang="0">
                  <a:pos x="73" y="103"/>
                </a:cxn>
                <a:cxn ang="0">
                  <a:pos x="66" y="95"/>
                </a:cxn>
                <a:cxn ang="0">
                  <a:pos x="60" y="86"/>
                </a:cxn>
                <a:cxn ang="0">
                  <a:pos x="52" y="75"/>
                </a:cxn>
                <a:cxn ang="0">
                  <a:pos x="51" y="72"/>
                </a:cxn>
                <a:cxn ang="0">
                  <a:pos x="49" y="68"/>
                </a:cxn>
                <a:cxn ang="0">
                  <a:pos x="48" y="63"/>
                </a:cxn>
                <a:cxn ang="0">
                  <a:pos x="47" y="51"/>
                </a:cxn>
                <a:cxn ang="0">
                  <a:pos x="43" y="46"/>
                </a:cxn>
                <a:cxn ang="0">
                  <a:pos x="38" y="44"/>
                </a:cxn>
                <a:cxn ang="0">
                  <a:pos x="32" y="44"/>
                </a:cxn>
                <a:cxn ang="0">
                  <a:pos x="25" y="44"/>
                </a:cxn>
                <a:cxn ang="0">
                  <a:pos x="19" y="48"/>
                </a:cxn>
                <a:cxn ang="0">
                  <a:pos x="15" y="51"/>
                </a:cxn>
                <a:cxn ang="0">
                  <a:pos x="9" y="54"/>
                </a:cxn>
                <a:cxn ang="0">
                  <a:pos x="2" y="58"/>
                </a:cxn>
                <a:cxn ang="0">
                  <a:pos x="1" y="44"/>
                </a:cxn>
                <a:cxn ang="0">
                  <a:pos x="0" y="29"/>
                </a:cxn>
                <a:cxn ang="0">
                  <a:pos x="0" y="15"/>
                </a:cxn>
                <a:cxn ang="0">
                  <a:pos x="0" y="0"/>
                </a:cxn>
                <a:cxn ang="0">
                  <a:pos x="6" y="3"/>
                </a:cxn>
                <a:cxn ang="0">
                  <a:pos x="11" y="5"/>
                </a:cxn>
                <a:cxn ang="0">
                  <a:pos x="17" y="8"/>
                </a:cxn>
                <a:cxn ang="0">
                  <a:pos x="23" y="11"/>
                </a:cxn>
                <a:cxn ang="0">
                  <a:pos x="28" y="13"/>
                </a:cxn>
                <a:cxn ang="0">
                  <a:pos x="33" y="15"/>
                </a:cxn>
                <a:cxn ang="0">
                  <a:pos x="39" y="19"/>
                </a:cxn>
                <a:cxn ang="0">
                  <a:pos x="45" y="21"/>
                </a:cxn>
                <a:cxn ang="0">
                  <a:pos x="52" y="22"/>
                </a:cxn>
                <a:cxn ang="0">
                  <a:pos x="58" y="24"/>
                </a:cxn>
                <a:cxn ang="0">
                  <a:pos x="63" y="26"/>
                </a:cxn>
                <a:cxn ang="0">
                  <a:pos x="70" y="28"/>
                </a:cxn>
                <a:cxn ang="0">
                  <a:pos x="77" y="30"/>
                </a:cxn>
                <a:cxn ang="0">
                  <a:pos x="87" y="33"/>
                </a:cxn>
                <a:cxn ang="0">
                  <a:pos x="100" y="36"/>
                </a:cxn>
                <a:cxn ang="0">
                  <a:pos x="115" y="39"/>
                </a:cxn>
                <a:cxn ang="0">
                  <a:pos x="120" y="63"/>
                </a:cxn>
                <a:cxn ang="0">
                  <a:pos x="123" y="86"/>
                </a:cxn>
                <a:cxn ang="0">
                  <a:pos x="126" y="109"/>
                </a:cxn>
                <a:cxn ang="0">
                  <a:pos x="128" y="132"/>
                </a:cxn>
                <a:cxn ang="0">
                  <a:pos x="126" y="132"/>
                </a:cxn>
                <a:cxn ang="0">
                  <a:pos x="120" y="129"/>
                </a:cxn>
                <a:cxn ang="0">
                  <a:pos x="113" y="127"/>
                </a:cxn>
                <a:cxn ang="0">
                  <a:pos x="105" y="124"/>
                </a:cxn>
                <a:cxn ang="0">
                  <a:pos x="97" y="120"/>
                </a:cxn>
                <a:cxn ang="0">
                  <a:pos x="89" y="116"/>
                </a:cxn>
                <a:cxn ang="0">
                  <a:pos x="83" y="113"/>
                </a:cxn>
                <a:cxn ang="0">
                  <a:pos x="79" y="111"/>
                </a:cxn>
              </a:cxnLst>
              <a:rect l="0" t="0" r="r" b="b"/>
              <a:pathLst>
                <a:path w="128" h="132">
                  <a:moveTo>
                    <a:pt x="79" y="111"/>
                  </a:moveTo>
                  <a:lnTo>
                    <a:pt x="73" y="103"/>
                  </a:lnTo>
                  <a:lnTo>
                    <a:pt x="66" y="95"/>
                  </a:lnTo>
                  <a:lnTo>
                    <a:pt x="60" y="86"/>
                  </a:lnTo>
                  <a:lnTo>
                    <a:pt x="52" y="75"/>
                  </a:lnTo>
                  <a:lnTo>
                    <a:pt x="51" y="72"/>
                  </a:lnTo>
                  <a:lnTo>
                    <a:pt x="49" y="68"/>
                  </a:lnTo>
                  <a:lnTo>
                    <a:pt x="48" y="63"/>
                  </a:lnTo>
                  <a:lnTo>
                    <a:pt x="47" y="51"/>
                  </a:lnTo>
                  <a:lnTo>
                    <a:pt x="43" y="46"/>
                  </a:lnTo>
                  <a:lnTo>
                    <a:pt x="38" y="44"/>
                  </a:lnTo>
                  <a:lnTo>
                    <a:pt x="32" y="44"/>
                  </a:lnTo>
                  <a:lnTo>
                    <a:pt x="25" y="44"/>
                  </a:lnTo>
                  <a:lnTo>
                    <a:pt x="19" y="48"/>
                  </a:lnTo>
                  <a:lnTo>
                    <a:pt x="15" y="51"/>
                  </a:lnTo>
                  <a:lnTo>
                    <a:pt x="9" y="54"/>
                  </a:lnTo>
                  <a:lnTo>
                    <a:pt x="2" y="58"/>
                  </a:lnTo>
                  <a:lnTo>
                    <a:pt x="1" y="44"/>
                  </a:lnTo>
                  <a:lnTo>
                    <a:pt x="0" y="29"/>
                  </a:lnTo>
                  <a:lnTo>
                    <a:pt x="0" y="15"/>
                  </a:lnTo>
                  <a:lnTo>
                    <a:pt x="0" y="0"/>
                  </a:lnTo>
                  <a:lnTo>
                    <a:pt x="6" y="3"/>
                  </a:lnTo>
                  <a:lnTo>
                    <a:pt x="11" y="5"/>
                  </a:lnTo>
                  <a:lnTo>
                    <a:pt x="17" y="8"/>
                  </a:lnTo>
                  <a:lnTo>
                    <a:pt x="23" y="11"/>
                  </a:lnTo>
                  <a:lnTo>
                    <a:pt x="28" y="13"/>
                  </a:lnTo>
                  <a:lnTo>
                    <a:pt x="33" y="15"/>
                  </a:lnTo>
                  <a:lnTo>
                    <a:pt x="39" y="19"/>
                  </a:lnTo>
                  <a:lnTo>
                    <a:pt x="45" y="21"/>
                  </a:lnTo>
                  <a:lnTo>
                    <a:pt x="52" y="22"/>
                  </a:lnTo>
                  <a:lnTo>
                    <a:pt x="58" y="24"/>
                  </a:lnTo>
                  <a:lnTo>
                    <a:pt x="63" y="26"/>
                  </a:lnTo>
                  <a:lnTo>
                    <a:pt x="70" y="28"/>
                  </a:lnTo>
                  <a:lnTo>
                    <a:pt x="77" y="30"/>
                  </a:lnTo>
                  <a:lnTo>
                    <a:pt x="87" y="33"/>
                  </a:lnTo>
                  <a:lnTo>
                    <a:pt x="100" y="36"/>
                  </a:lnTo>
                  <a:lnTo>
                    <a:pt x="115" y="39"/>
                  </a:lnTo>
                  <a:lnTo>
                    <a:pt x="120" y="63"/>
                  </a:lnTo>
                  <a:lnTo>
                    <a:pt x="123" y="86"/>
                  </a:lnTo>
                  <a:lnTo>
                    <a:pt x="126" y="109"/>
                  </a:lnTo>
                  <a:lnTo>
                    <a:pt x="128" y="132"/>
                  </a:lnTo>
                  <a:lnTo>
                    <a:pt x="126" y="132"/>
                  </a:lnTo>
                  <a:lnTo>
                    <a:pt x="120" y="129"/>
                  </a:lnTo>
                  <a:lnTo>
                    <a:pt x="113" y="127"/>
                  </a:lnTo>
                  <a:lnTo>
                    <a:pt x="105" y="124"/>
                  </a:lnTo>
                  <a:lnTo>
                    <a:pt x="97" y="120"/>
                  </a:lnTo>
                  <a:lnTo>
                    <a:pt x="89" y="116"/>
                  </a:lnTo>
                  <a:lnTo>
                    <a:pt x="83" y="113"/>
                  </a:lnTo>
                  <a:lnTo>
                    <a:pt x="79" y="111"/>
                  </a:lnTo>
                  <a:close/>
                </a:path>
              </a:pathLst>
            </a:custGeom>
            <a:solidFill>
              <a:srgbClr val="006633"/>
            </a:solidFill>
            <a:ln w="9525">
              <a:noFill/>
              <a:round/>
              <a:headEnd/>
              <a:tailEnd/>
            </a:ln>
          </p:spPr>
          <p:txBody>
            <a:bodyPr/>
            <a:lstStyle/>
            <a:p>
              <a:endParaRPr lang="el-GR"/>
            </a:p>
          </p:txBody>
        </p:sp>
        <p:sp>
          <p:nvSpPr>
            <p:cNvPr id="542991" name="Freeform 271"/>
            <p:cNvSpPr>
              <a:spLocks/>
            </p:cNvSpPr>
            <p:nvPr/>
          </p:nvSpPr>
          <p:spPr bwMode="auto">
            <a:xfrm flipH="1">
              <a:off x="1795" y="2991"/>
              <a:ext cx="45" cy="39"/>
            </a:xfrm>
            <a:custGeom>
              <a:avLst/>
              <a:gdLst/>
              <a:ahLst/>
              <a:cxnLst>
                <a:cxn ang="0">
                  <a:pos x="105" y="107"/>
                </a:cxn>
                <a:cxn ang="0">
                  <a:pos x="99" y="103"/>
                </a:cxn>
                <a:cxn ang="0">
                  <a:pos x="93" y="100"/>
                </a:cxn>
                <a:cxn ang="0">
                  <a:pos x="87" y="96"/>
                </a:cxn>
                <a:cxn ang="0">
                  <a:pos x="83" y="93"/>
                </a:cxn>
                <a:cxn ang="0">
                  <a:pos x="77" y="90"/>
                </a:cxn>
                <a:cxn ang="0">
                  <a:pos x="71" y="87"/>
                </a:cxn>
                <a:cxn ang="0">
                  <a:pos x="65" y="83"/>
                </a:cxn>
                <a:cxn ang="0">
                  <a:pos x="57" y="80"/>
                </a:cxn>
                <a:cxn ang="0">
                  <a:pos x="52" y="75"/>
                </a:cxn>
                <a:cxn ang="0">
                  <a:pos x="45" y="72"/>
                </a:cxn>
                <a:cxn ang="0">
                  <a:pos x="39" y="68"/>
                </a:cxn>
                <a:cxn ang="0">
                  <a:pos x="33" y="66"/>
                </a:cxn>
                <a:cxn ang="0">
                  <a:pos x="27" y="63"/>
                </a:cxn>
                <a:cxn ang="0">
                  <a:pos x="20" y="60"/>
                </a:cxn>
                <a:cxn ang="0">
                  <a:pos x="15" y="57"/>
                </a:cxn>
                <a:cxn ang="0">
                  <a:pos x="8" y="54"/>
                </a:cxn>
                <a:cxn ang="0">
                  <a:pos x="4" y="40"/>
                </a:cxn>
                <a:cxn ang="0">
                  <a:pos x="2" y="27"/>
                </a:cxn>
                <a:cxn ang="0">
                  <a:pos x="1" y="14"/>
                </a:cxn>
                <a:cxn ang="0">
                  <a:pos x="0" y="0"/>
                </a:cxn>
                <a:cxn ang="0">
                  <a:pos x="5" y="2"/>
                </a:cxn>
                <a:cxn ang="0">
                  <a:pos x="11" y="3"/>
                </a:cxn>
                <a:cxn ang="0">
                  <a:pos x="18" y="3"/>
                </a:cxn>
                <a:cxn ang="0">
                  <a:pos x="24" y="3"/>
                </a:cxn>
                <a:cxn ang="0">
                  <a:pos x="30" y="4"/>
                </a:cxn>
                <a:cxn ang="0">
                  <a:pos x="34" y="4"/>
                </a:cxn>
                <a:cxn ang="0">
                  <a:pos x="38" y="4"/>
                </a:cxn>
                <a:cxn ang="0">
                  <a:pos x="40" y="5"/>
                </a:cxn>
                <a:cxn ang="0">
                  <a:pos x="45" y="20"/>
                </a:cxn>
                <a:cxn ang="0">
                  <a:pos x="50" y="34"/>
                </a:cxn>
                <a:cxn ang="0">
                  <a:pos x="57" y="47"/>
                </a:cxn>
                <a:cxn ang="0">
                  <a:pos x="66" y="60"/>
                </a:cxn>
                <a:cxn ang="0">
                  <a:pos x="70" y="62"/>
                </a:cxn>
                <a:cxn ang="0">
                  <a:pos x="76" y="66"/>
                </a:cxn>
                <a:cxn ang="0">
                  <a:pos x="83" y="70"/>
                </a:cxn>
                <a:cxn ang="0">
                  <a:pos x="85" y="73"/>
                </a:cxn>
                <a:cxn ang="0">
                  <a:pos x="88" y="73"/>
                </a:cxn>
                <a:cxn ang="0">
                  <a:pos x="92" y="73"/>
                </a:cxn>
                <a:cxn ang="0">
                  <a:pos x="95" y="74"/>
                </a:cxn>
                <a:cxn ang="0">
                  <a:pos x="99" y="74"/>
                </a:cxn>
                <a:cxn ang="0">
                  <a:pos x="101" y="82"/>
                </a:cxn>
                <a:cxn ang="0">
                  <a:pos x="102" y="90"/>
                </a:cxn>
                <a:cxn ang="0">
                  <a:pos x="105" y="98"/>
                </a:cxn>
                <a:cxn ang="0">
                  <a:pos x="107" y="107"/>
                </a:cxn>
                <a:cxn ang="0">
                  <a:pos x="106" y="107"/>
                </a:cxn>
                <a:cxn ang="0">
                  <a:pos x="106" y="107"/>
                </a:cxn>
                <a:cxn ang="0">
                  <a:pos x="105" y="107"/>
                </a:cxn>
                <a:cxn ang="0">
                  <a:pos x="105" y="107"/>
                </a:cxn>
              </a:cxnLst>
              <a:rect l="0" t="0" r="r" b="b"/>
              <a:pathLst>
                <a:path w="107" h="107">
                  <a:moveTo>
                    <a:pt x="105" y="107"/>
                  </a:moveTo>
                  <a:lnTo>
                    <a:pt x="99" y="103"/>
                  </a:lnTo>
                  <a:lnTo>
                    <a:pt x="93" y="100"/>
                  </a:lnTo>
                  <a:lnTo>
                    <a:pt x="87" y="96"/>
                  </a:lnTo>
                  <a:lnTo>
                    <a:pt x="83" y="93"/>
                  </a:lnTo>
                  <a:lnTo>
                    <a:pt x="77" y="90"/>
                  </a:lnTo>
                  <a:lnTo>
                    <a:pt x="71" y="87"/>
                  </a:lnTo>
                  <a:lnTo>
                    <a:pt x="65" y="83"/>
                  </a:lnTo>
                  <a:lnTo>
                    <a:pt x="57" y="80"/>
                  </a:lnTo>
                  <a:lnTo>
                    <a:pt x="52" y="75"/>
                  </a:lnTo>
                  <a:lnTo>
                    <a:pt x="45" y="72"/>
                  </a:lnTo>
                  <a:lnTo>
                    <a:pt x="39" y="68"/>
                  </a:lnTo>
                  <a:lnTo>
                    <a:pt x="33" y="66"/>
                  </a:lnTo>
                  <a:lnTo>
                    <a:pt x="27" y="63"/>
                  </a:lnTo>
                  <a:lnTo>
                    <a:pt x="20" y="60"/>
                  </a:lnTo>
                  <a:lnTo>
                    <a:pt x="15" y="57"/>
                  </a:lnTo>
                  <a:lnTo>
                    <a:pt x="8" y="54"/>
                  </a:lnTo>
                  <a:lnTo>
                    <a:pt x="4" y="40"/>
                  </a:lnTo>
                  <a:lnTo>
                    <a:pt x="2" y="27"/>
                  </a:lnTo>
                  <a:lnTo>
                    <a:pt x="1" y="14"/>
                  </a:lnTo>
                  <a:lnTo>
                    <a:pt x="0" y="0"/>
                  </a:lnTo>
                  <a:lnTo>
                    <a:pt x="5" y="2"/>
                  </a:lnTo>
                  <a:lnTo>
                    <a:pt x="11" y="3"/>
                  </a:lnTo>
                  <a:lnTo>
                    <a:pt x="18" y="3"/>
                  </a:lnTo>
                  <a:lnTo>
                    <a:pt x="24" y="3"/>
                  </a:lnTo>
                  <a:lnTo>
                    <a:pt x="30" y="4"/>
                  </a:lnTo>
                  <a:lnTo>
                    <a:pt x="34" y="4"/>
                  </a:lnTo>
                  <a:lnTo>
                    <a:pt x="38" y="4"/>
                  </a:lnTo>
                  <a:lnTo>
                    <a:pt x="40" y="5"/>
                  </a:lnTo>
                  <a:lnTo>
                    <a:pt x="45" y="20"/>
                  </a:lnTo>
                  <a:lnTo>
                    <a:pt x="50" y="34"/>
                  </a:lnTo>
                  <a:lnTo>
                    <a:pt x="57" y="47"/>
                  </a:lnTo>
                  <a:lnTo>
                    <a:pt x="66" y="60"/>
                  </a:lnTo>
                  <a:lnTo>
                    <a:pt x="70" y="62"/>
                  </a:lnTo>
                  <a:lnTo>
                    <a:pt x="76" y="66"/>
                  </a:lnTo>
                  <a:lnTo>
                    <a:pt x="83" y="70"/>
                  </a:lnTo>
                  <a:lnTo>
                    <a:pt x="85" y="73"/>
                  </a:lnTo>
                  <a:lnTo>
                    <a:pt x="88" y="73"/>
                  </a:lnTo>
                  <a:lnTo>
                    <a:pt x="92" y="73"/>
                  </a:lnTo>
                  <a:lnTo>
                    <a:pt x="95" y="74"/>
                  </a:lnTo>
                  <a:lnTo>
                    <a:pt x="99" y="74"/>
                  </a:lnTo>
                  <a:lnTo>
                    <a:pt x="101" y="82"/>
                  </a:lnTo>
                  <a:lnTo>
                    <a:pt x="102" y="90"/>
                  </a:lnTo>
                  <a:lnTo>
                    <a:pt x="105" y="98"/>
                  </a:lnTo>
                  <a:lnTo>
                    <a:pt x="107" y="107"/>
                  </a:lnTo>
                  <a:lnTo>
                    <a:pt x="106" y="107"/>
                  </a:lnTo>
                  <a:lnTo>
                    <a:pt x="106" y="107"/>
                  </a:lnTo>
                  <a:lnTo>
                    <a:pt x="105" y="107"/>
                  </a:lnTo>
                  <a:lnTo>
                    <a:pt x="105" y="107"/>
                  </a:lnTo>
                  <a:close/>
                </a:path>
              </a:pathLst>
            </a:custGeom>
            <a:solidFill>
              <a:srgbClr val="00FFFF"/>
            </a:solidFill>
            <a:ln w="9525">
              <a:noFill/>
              <a:round/>
              <a:headEnd/>
              <a:tailEnd/>
            </a:ln>
          </p:spPr>
          <p:txBody>
            <a:bodyPr/>
            <a:lstStyle/>
            <a:p>
              <a:endParaRPr lang="el-GR"/>
            </a:p>
          </p:txBody>
        </p:sp>
        <p:sp>
          <p:nvSpPr>
            <p:cNvPr id="542992" name="Freeform 272"/>
            <p:cNvSpPr>
              <a:spLocks/>
            </p:cNvSpPr>
            <p:nvPr/>
          </p:nvSpPr>
          <p:spPr bwMode="auto">
            <a:xfrm flipH="1">
              <a:off x="1802" y="2965"/>
              <a:ext cx="42" cy="44"/>
            </a:xfrm>
            <a:custGeom>
              <a:avLst/>
              <a:gdLst/>
              <a:ahLst/>
              <a:cxnLst>
                <a:cxn ang="0">
                  <a:pos x="68" y="91"/>
                </a:cxn>
                <a:cxn ang="0">
                  <a:pos x="68" y="88"/>
                </a:cxn>
                <a:cxn ang="0">
                  <a:pos x="68" y="84"/>
                </a:cxn>
                <a:cxn ang="0">
                  <a:pos x="68" y="81"/>
                </a:cxn>
                <a:cxn ang="0">
                  <a:pos x="69" y="76"/>
                </a:cxn>
                <a:cxn ang="0">
                  <a:pos x="60" y="71"/>
                </a:cxn>
                <a:cxn ang="0">
                  <a:pos x="52" y="68"/>
                </a:cxn>
                <a:cxn ang="0">
                  <a:pos x="44" y="66"/>
                </a:cxn>
                <a:cxn ang="0">
                  <a:pos x="36" y="63"/>
                </a:cxn>
                <a:cxn ang="0">
                  <a:pos x="29" y="61"/>
                </a:cxn>
                <a:cxn ang="0">
                  <a:pos x="21" y="59"/>
                </a:cxn>
                <a:cxn ang="0">
                  <a:pos x="13" y="57"/>
                </a:cxn>
                <a:cxn ang="0">
                  <a:pos x="5" y="53"/>
                </a:cxn>
                <a:cxn ang="0">
                  <a:pos x="1" y="39"/>
                </a:cxn>
                <a:cxn ang="0">
                  <a:pos x="0" y="27"/>
                </a:cxn>
                <a:cxn ang="0">
                  <a:pos x="0" y="13"/>
                </a:cxn>
                <a:cxn ang="0">
                  <a:pos x="2" y="0"/>
                </a:cxn>
                <a:cxn ang="0">
                  <a:pos x="13" y="2"/>
                </a:cxn>
                <a:cxn ang="0">
                  <a:pos x="24" y="7"/>
                </a:cxn>
                <a:cxn ang="0">
                  <a:pos x="35" y="12"/>
                </a:cxn>
                <a:cxn ang="0">
                  <a:pos x="47" y="17"/>
                </a:cxn>
                <a:cxn ang="0">
                  <a:pos x="59" y="23"/>
                </a:cxn>
                <a:cxn ang="0">
                  <a:pos x="70" y="29"/>
                </a:cxn>
                <a:cxn ang="0">
                  <a:pos x="81" y="33"/>
                </a:cxn>
                <a:cxn ang="0">
                  <a:pos x="91" y="38"/>
                </a:cxn>
                <a:cxn ang="0">
                  <a:pos x="93" y="47"/>
                </a:cxn>
                <a:cxn ang="0">
                  <a:pos x="96" y="59"/>
                </a:cxn>
                <a:cxn ang="0">
                  <a:pos x="98" y="80"/>
                </a:cxn>
                <a:cxn ang="0">
                  <a:pos x="103" y="118"/>
                </a:cxn>
                <a:cxn ang="0">
                  <a:pos x="96" y="120"/>
                </a:cxn>
                <a:cxn ang="0">
                  <a:pos x="90" y="120"/>
                </a:cxn>
                <a:cxn ang="0">
                  <a:pos x="85" y="119"/>
                </a:cxn>
                <a:cxn ang="0">
                  <a:pos x="81" y="115"/>
                </a:cxn>
                <a:cxn ang="0">
                  <a:pos x="77" y="111"/>
                </a:cxn>
                <a:cxn ang="0">
                  <a:pos x="74" y="105"/>
                </a:cxn>
                <a:cxn ang="0">
                  <a:pos x="72" y="98"/>
                </a:cxn>
                <a:cxn ang="0">
                  <a:pos x="68" y="91"/>
                </a:cxn>
              </a:cxnLst>
              <a:rect l="0" t="0" r="r" b="b"/>
              <a:pathLst>
                <a:path w="103" h="120">
                  <a:moveTo>
                    <a:pt x="68" y="91"/>
                  </a:moveTo>
                  <a:lnTo>
                    <a:pt x="68" y="88"/>
                  </a:lnTo>
                  <a:lnTo>
                    <a:pt x="68" y="84"/>
                  </a:lnTo>
                  <a:lnTo>
                    <a:pt x="68" y="81"/>
                  </a:lnTo>
                  <a:lnTo>
                    <a:pt x="69" y="76"/>
                  </a:lnTo>
                  <a:lnTo>
                    <a:pt x="60" y="71"/>
                  </a:lnTo>
                  <a:lnTo>
                    <a:pt x="52" y="68"/>
                  </a:lnTo>
                  <a:lnTo>
                    <a:pt x="44" y="66"/>
                  </a:lnTo>
                  <a:lnTo>
                    <a:pt x="36" y="63"/>
                  </a:lnTo>
                  <a:lnTo>
                    <a:pt x="29" y="61"/>
                  </a:lnTo>
                  <a:lnTo>
                    <a:pt x="21" y="59"/>
                  </a:lnTo>
                  <a:lnTo>
                    <a:pt x="13" y="57"/>
                  </a:lnTo>
                  <a:lnTo>
                    <a:pt x="5" y="53"/>
                  </a:lnTo>
                  <a:lnTo>
                    <a:pt x="1" y="39"/>
                  </a:lnTo>
                  <a:lnTo>
                    <a:pt x="0" y="27"/>
                  </a:lnTo>
                  <a:lnTo>
                    <a:pt x="0" y="13"/>
                  </a:lnTo>
                  <a:lnTo>
                    <a:pt x="2" y="0"/>
                  </a:lnTo>
                  <a:lnTo>
                    <a:pt x="13" y="2"/>
                  </a:lnTo>
                  <a:lnTo>
                    <a:pt x="24" y="7"/>
                  </a:lnTo>
                  <a:lnTo>
                    <a:pt x="35" y="12"/>
                  </a:lnTo>
                  <a:lnTo>
                    <a:pt x="47" y="17"/>
                  </a:lnTo>
                  <a:lnTo>
                    <a:pt x="59" y="23"/>
                  </a:lnTo>
                  <a:lnTo>
                    <a:pt x="70" y="29"/>
                  </a:lnTo>
                  <a:lnTo>
                    <a:pt x="81" y="33"/>
                  </a:lnTo>
                  <a:lnTo>
                    <a:pt x="91" y="38"/>
                  </a:lnTo>
                  <a:lnTo>
                    <a:pt x="93" y="47"/>
                  </a:lnTo>
                  <a:lnTo>
                    <a:pt x="96" y="59"/>
                  </a:lnTo>
                  <a:lnTo>
                    <a:pt x="98" y="80"/>
                  </a:lnTo>
                  <a:lnTo>
                    <a:pt x="103" y="118"/>
                  </a:lnTo>
                  <a:lnTo>
                    <a:pt x="96" y="120"/>
                  </a:lnTo>
                  <a:lnTo>
                    <a:pt x="90" y="120"/>
                  </a:lnTo>
                  <a:lnTo>
                    <a:pt x="85" y="119"/>
                  </a:lnTo>
                  <a:lnTo>
                    <a:pt x="81" y="115"/>
                  </a:lnTo>
                  <a:lnTo>
                    <a:pt x="77" y="111"/>
                  </a:lnTo>
                  <a:lnTo>
                    <a:pt x="74" y="105"/>
                  </a:lnTo>
                  <a:lnTo>
                    <a:pt x="72" y="98"/>
                  </a:lnTo>
                  <a:lnTo>
                    <a:pt x="68" y="91"/>
                  </a:lnTo>
                  <a:close/>
                </a:path>
              </a:pathLst>
            </a:custGeom>
            <a:solidFill>
              <a:srgbClr val="006633"/>
            </a:solidFill>
            <a:ln w="9525">
              <a:noFill/>
              <a:round/>
              <a:headEnd/>
              <a:tailEnd/>
            </a:ln>
          </p:spPr>
          <p:txBody>
            <a:bodyPr/>
            <a:lstStyle/>
            <a:p>
              <a:endParaRPr lang="el-GR"/>
            </a:p>
          </p:txBody>
        </p:sp>
        <p:sp>
          <p:nvSpPr>
            <p:cNvPr id="542993" name="Freeform 273"/>
            <p:cNvSpPr>
              <a:spLocks/>
            </p:cNvSpPr>
            <p:nvPr/>
          </p:nvSpPr>
          <p:spPr bwMode="auto">
            <a:xfrm flipH="1">
              <a:off x="1843" y="2943"/>
              <a:ext cx="41" cy="61"/>
            </a:xfrm>
            <a:custGeom>
              <a:avLst/>
              <a:gdLst/>
              <a:ahLst/>
              <a:cxnLst>
                <a:cxn ang="0">
                  <a:pos x="67" y="145"/>
                </a:cxn>
                <a:cxn ang="0">
                  <a:pos x="60" y="141"/>
                </a:cxn>
                <a:cxn ang="0">
                  <a:pos x="53" y="136"/>
                </a:cxn>
                <a:cxn ang="0">
                  <a:pos x="47" y="131"/>
                </a:cxn>
                <a:cxn ang="0">
                  <a:pos x="40" y="126"/>
                </a:cxn>
                <a:cxn ang="0">
                  <a:pos x="34" y="121"/>
                </a:cxn>
                <a:cxn ang="0">
                  <a:pos x="27" y="117"/>
                </a:cxn>
                <a:cxn ang="0">
                  <a:pos x="21" y="113"/>
                </a:cxn>
                <a:cxn ang="0">
                  <a:pos x="15" y="110"/>
                </a:cxn>
                <a:cxn ang="0">
                  <a:pos x="7" y="87"/>
                </a:cxn>
                <a:cxn ang="0">
                  <a:pos x="2" y="55"/>
                </a:cxn>
                <a:cxn ang="0">
                  <a:pos x="0" y="25"/>
                </a:cxn>
                <a:cxn ang="0">
                  <a:pos x="1" y="0"/>
                </a:cxn>
                <a:cxn ang="0">
                  <a:pos x="9" y="5"/>
                </a:cxn>
                <a:cxn ang="0">
                  <a:pos x="15" y="9"/>
                </a:cxn>
                <a:cxn ang="0">
                  <a:pos x="20" y="12"/>
                </a:cxn>
                <a:cxn ang="0">
                  <a:pos x="23" y="14"/>
                </a:cxn>
                <a:cxn ang="0">
                  <a:pos x="27" y="17"/>
                </a:cxn>
                <a:cxn ang="0">
                  <a:pos x="29" y="20"/>
                </a:cxn>
                <a:cxn ang="0">
                  <a:pos x="32" y="22"/>
                </a:cxn>
                <a:cxn ang="0">
                  <a:pos x="37" y="25"/>
                </a:cxn>
                <a:cxn ang="0">
                  <a:pos x="39" y="32"/>
                </a:cxn>
                <a:cxn ang="0">
                  <a:pos x="40" y="42"/>
                </a:cxn>
                <a:cxn ang="0">
                  <a:pos x="43" y="52"/>
                </a:cxn>
                <a:cxn ang="0">
                  <a:pos x="44" y="60"/>
                </a:cxn>
                <a:cxn ang="0">
                  <a:pos x="49" y="61"/>
                </a:cxn>
                <a:cxn ang="0">
                  <a:pos x="54" y="62"/>
                </a:cxn>
                <a:cxn ang="0">
                  <a:pos x="59" y="63"/>
                </a:cxn>
                <a:cxn ang="0">
                  <a:pos x="65" y="65"/>
                </a:cxn>
                <a:cxn ang="0">
                  <a:pos x="65" y="73"/>
                </a:cxn>
                <a:cxn ang="0">
                  <a:pos x="62" y="87"/>
                </a:cxn>
                <a:cxn ang="0">
                  <a:pos x="60" y="100"/>
                </a:cxn>
                <a:cxn ang="0">
                  <a:pos x="59" y="112"/>
                </a:cxn>
                <a:cxn ang="0">
                  <a:pos x="62" y="118"/>
                </a:cxn>
                <a:cxn ang="0">
                  <a:pos x="67" y="121"/>
                </a:cxn>
                <a:cxn ang="0">
                  <a:pos x="70" y="125"/>
                </a:cxn>
                <a:cxn ang="0">
                  <a:pos x="74" y="128"/>
                </a:cxn>
                <a:cxn ang="0">
                  <a:pos x="79" y="130"/>
                </a:cxn>
                <a:cxn ang="0">
                  <a:pos x="83" y="133"/>
                </a:cxn>
                <a:cxn ang="0">
                  <a:pos x="89" y="134"/>
                </a:cxn>
                <a:cxn ang="0">
                  <a:pos x="95" y="136"/>
                </a:cxn>
                <a:cxn ang="0">
                  <a:pos x="98" y="150"/>
                </a:cxn>
                <a:cxn ang="0">
                  <a:pos x="99" y="157"/>
                </a:cxn>
                <a:cxn ang="0">
                  <a:pos x="100" y="163"/>
                </a:cxn>
                <a:cxn ang="0">
                  <a:pos x="100" y="167"/>
                </a:cxn>
                <a:cxn ang="0">
                  <a:pos x="94" y="166"/>
                </a:cxn>
                <a:cxn ang="0">
                  <a:pos x="83" y="159"/>
                </a:cxn>
                <a:cxn ang="0">
                  <a:pos x="73" y="151"/>
                </a:cxn>
                <a:cxn ang="0">
                  <a:pos x="67" y="145"/>
                </a:cxn>
              </a:cxnLst>
              <a:rect l="0" t="0" r="r" b="b"/>
              <a:pathLst>
                <a:path w="100" h="167">
                  <a:moveTo>
                    <a:pt x="67" y="145"/>
                  </a:moveTo>
                  <a:lnTo>
                    <a:pt x="60" y="141"/>
                  </a:lnTo>
                  <a:lnTo>
                    <a:pt x="53" y="136"/>
                  </a:lnTo>
                  <a:lnTo>
                    <a:pt x="47" y="131"/>
                  </a:lnTo>
                  <a:lnTo>
                    <a:pt x="40" y="126"/>
                  </a:lnTo>
                  <a:lnTo>
                    <a:pt x="34" y="121"/>
                  </a:lnTo>
                  <a:lnTo>
                    <a:pt x="27" y="117"/>
                  </a:lnTo>
                  <a:lnTo>
                    <a:pt x="21" y="113"/>
                  </a:lnTo>
                  <a:lnTo>
                    <a:pt x="15" y="110"/>
                  </a:lnTo>
                  <a:lnTo>
                    <a:pt x="7" y="87"/>
                  </a:lnTo>
                  <a:lnTo>
                    <a:pt x="2" y="55"/>
                  </a:lnTo>
                  <a:lnTo>
                    <a:pt x="0" y="25"/>
                  </a:lnTo>
                  <a:lnTo>
                    <a:pt x="1" y="0"/>
                  </a:lnTo>
                  <a:lnTo>
                    <a:pt x="9" y="5"/>
                  </a:lnTo>
                  <a:lnTo>
                    <a:pt x="15" y="9"/>
                  </a:lnTo>
                  <a:lnTo>
                    <a:pt x="20" y="12"/>
                  </a:lnTo>
                  <a:lnTo>
                    <a:pt x="23" y="14"/>
                  </a:lnTo>
                  <a:lnTo>
                    <a:pt x="27" y="17"/>
                  </a:lnTo>
                  <a:lnTo>
                    <a:pt x="29" y="20"/>
                  </a:lnTo>
                  <a:lnTo>
                    <a:pt x="32" y="22"/>
                  </a:lnTo>
                  <a:lnTo>
                    <a:pt x="37" y="25"/>
                  </a:lnTo>
                  <a:lnTo>
                    <a:pt x="39" y="32"/>
                  </a:lnTo>
                  <a:lnTo>
                    <a:pt x="40" y="42"/>
                  </a:lnTo>
                  <a:lnTo>
                    <a:pt x="43" y="52"/>
                  </a:lnTo>
                  <a:lnTo>
                    <a:pt x="44" y="60"/>
                  </a:lnTo>
                  <a:lnTo>
                    <a:pt x="49" y="61"/>
                  </a:lnTo>
                  <a:lnTo>
                    <a:pt x="54" y="62"/>
                  </a:lnTo>
                  <a:lnTo>
                    <a:pt x="59" y="63"/>
                  </a:lnTo>
                  <a:lnTo>
                    <a:pt x="65" y="65"/>
                  </a:lnTo>
                  <a:lnTo>
                    <a:pt x="65" y="73"/>
                  </a:lnTo>
                  <a:lnTo>
                    <a:pt x="62" y="87"/>
                  </a:lnTo>
                  <a:lnTo>
                    <a:pt x="60" y="100"/>
                  </a:lnTo>
                  <a:lnTo>
                    <a:pt x="59" y="112"/>
                  </a:lnTo>
                  <a:lnTo>
                    <a:pt x="62" y="118"/>
                  </a:lnTo>
                  <a:lnTo>
                    <a:pt x="67" y="121"/>
                  </a:lnTo>
                  <a:lnTo>
                    <a:pt x="70" y="125"/>
                  </a:lnTo>
                  <a:lnTo>
                    <a:pt x="74" y="128"/>
                  </a:lnTo>
                  <a:lnTo>
                    <a:pt x="79" y="130"/>
                  </a:lnTo>
                  <a:lnTo>
                    <a:pt x="83" y="133"/>
                  </a:lnTo>
                  <a:lnTo>
                    <a:pt x="89" y="134"/>
                  </a:lnTo>
                  <a:lnTo>
                    <a:pt x="95" y="136"/>
                  </a:lnTo>
                  <a:lnTo>
                    <a:pt x="98" y="150"/>
                  </a:lnTo>
                  <a:lnTo>
                    <a:pt x="99" y="157"/>
                  </a:lnTo>
                  <a:lnTo>
                    <a:pt x="100" y="163"/>
                  </a:lnTo>
                  <a:lnTo>
                    <a:pt x="100" y="167"/>
                  </a:lnTo>
                  <a:lnTo>
                    <a:pt x="94" y="166"/>
                  </a:lnTo>
                  <a:lnTo>
                    <a:pt x="83" y="159"/>
                  </a:lnTo>
                  <a:lnTo>
                    <a:pt x="73" y="151"/>
                  </a:lnTo>
                  <a:lnTo>
                    <a:pt x="67" y="145"/>
                  </a:lnTo>
                  <a:close/>
                </a:path>
              </a:pathLst>
            </a:custGeom>
            <a:solidFill>
              <a:srgbClr val="00FFFF"/>
            </a:solidFill>
            <a:ln w="9525">
              <a:noFill/>
              <a:round/>
              <a:headEnd/>
              <a:tailEnd/>
            </a:ln>
          </p:spPr>
          <p:txBody>
            <a:bodyPr/>
            <a:lstStyle/>
            <a:p>
              <a:endParaRPr lang="el-GR"/>
            </a:p>
          </p:txBody>
        </p:sp>
        <p:sp>
          <p:nvSpPr>
            <p:cNvPr id="542994" name="Freeform 274"/>
            <p:cNvSpPr>
              <a:spLocks/>
            </p:cNvSpPr>
            <p:nvPr/>
          </p:nvSpPr>
          <p:spPr bwMode="auto">
            <a:xfrm flipH="1">
              <a:off x="1879" y="2976"/>
              <a:ext cx="14" cy="24"/>
            </a:xfrm>
            <a:custGeom>
              <a:avLst/>
              <a:gdLst/>
              <a:ahLst/>
              <a:cxnLst>
                <a:cxn ang="0">
                  <a:pos x="24" y="53"/>
                </a:cxn>
                <a:cxn ang="0">
                  <a:pos x="13" y="28"/>
                </a:cxn>
                <a:cxn ang="0">
                  <a:pos x="7" y="14"/>
                </a:cxn>
                <a:cxn ang="0">
                  <a:pos x="4" y="6"/>
                </a:cxn>
                <a:cxn ang="0">
                  <a:pos x="0" y="0"/>
                </a:cxn>
                <a:cxn ang="0">
                  <a:pos x="8" y="5"/>
                </a:cxn>
                <a:cxn ang="0">
                  <a:pos x="15" y="12"/>
                </a:cxn>
                <a:cxn ang="0">
                  <a:pos x="22" y="20"/>
                </a:cxn>
                <a:cxn ang="0">
                  <a:pos x="29" y="27"/>
                </a:cxn>
                <a:cxn ang="0">
                  <a:pos x="31" y="37"/>
                </a:cxn>
                <a:cxn ang="0">
                  <a:pos x="34" y="47"/>
                </a:cxn>
                <a:cxn ang="0">
                  <a:pos x="35" y="58"/>
                </a:cxn>
                <a:cxn ang="0">
                  <a:pos x="37" y="68"/>
                </a:cxn>
                <a:cxn ang="0">
                  <a:pos x="34" y="67"/>
                </a:cxn>
                <a:cxn ang="0">
                  <a:pos x="31" y="62"/>
                </a:cxn>
                <a:cxn ang="0">
                  <a:pos x="28" y="58"/>
                </a:cxn>
                <a:cxn ang="0">
                  <a:pos x="24" y="53"/>
                </a:cxn>
              </a:cxnLst>
              <a:rect l="0" t="0" r="r" b="b"/>
              <a:pathLst>
                <a:path w="37" h="68">
                  <a:moveTo>
                    <a:pt x="24" y="53"/>
                  </a:moveTo>
                  <a:lnTo>
                    <a:pt x="13" y="28"/>
                  </a:lnTo>
                  <a:lnTo>
                    <a:pt x="7" y="14"/>
                  </a:lnTo>
                  <a:lnTo>
                    <a:pt x="4" y="6"/>
                  </a:lnTo>
                  <a:lnTo>
                    <a:pt x="0" y="0"/>
                  </a:lnTo>
                  <a:lnTo>
                    <a:pt x="8" y="5"/>
                  </a:lnTo>
                  <a:lnTo>
                    <a:pt x="15" y="12"/>
                  </a:lnTo>
                  <a:lnTo>
                    <a:pt x="22" y="20"/>
                  </a:lnTo>
                  <a:lnTo>
                    <a:pt x="29" y="27"/>
                  </a:lnTo>
                  <a:lnTo>
                    <a:pt x="31" y="37"/>
                  </a:lnTo>
                  <a:lnTo>
                    <a:pt x="34" y="47"/>
                  </a:lnTo>
                  <a:lnTo>
                    <a:pt x="35" y="58"/>
                  </a:lnTo>
                  <a:lnTo>
                    <a:pt x="37" y="68"/>
                  </a:lnTo>
                  <a:lnTo>
                    <a:pt x="34" y="67"/>
                  </a:lnTo>
                  <a:lnTo>
                    <a:pt x="31" y="62"/>
                  </a:lnTo>
                  <a:lnTo>
                    <a:pt x="28" y="58"/>
                  </a:lnTo>
                  <a:lnTo>
                    <a:pt x="24" y="53"/>
                  </a:lnTo>
                  <a:close/>
                </a:path>
              </a:pathLst>
            </a:custGeom>
            <a:solidFill>
              <a:srgbClr val="00FFFF"/>
            </a:solidFill>
            <a:ln w="9525">
              <a:noFill/>
              <a:round/>
              <a:headEnd/>
              <a:tailEnd/>
            </a:ln>
          </p:spPr>
          <p:txBody>
            <a:bodyPr/>
            <a:lstStyle/>
            <a:p>
              <a:endParaRPr lang="el-GR"/>
            </a:p>
          </p:txBody>
        </p:sp>
        <p:sp>
          <p:nvSpPr>
            <p:cNvPr id="542995" name="Freeform 275"/>
            <p:cNvSpPr>
              <a:spLocks/>
            </p:cNvSpPr>
            <p:nvPr/>
          </p:nvSpPr>
          <p:spPr bwMode="auto">
            <a:xfrm flipH="1">
              <a:off x="1751" y="2907"/>
              <a:ext cx="51" cy="83"/>
            </a:xfrm>
            <a:custGeom>
              <a:avLst/>
              <a:gdLst/>
              <a:ahLst/>
              <a:cxnLst>
                <a:cxn ang="0">
                  <a:pos x="75" y="219"/>
                </a:cxn>
                <a:cxn ang="0">
                  <a:pos x="68" y="216"/>
                </a:cxn>
                <a:cxn ang="0">
                  <a:pos x="59" y="212"/>
                </a:cxn>
                <a:cxn ang="0">
                  <a:pos x="48" y="209"/>
                </a:cxn>
                <a:cxn ang="0">
                  <a:pos x="38" y="204"/>
                </a:cxn>
                <a:cxn ang="0">
                  <a:pos x="26" y="201"/>
                </a:cxn>
                <a:cxn ang="0">
                  <a:pos x="17" y="196"/>
                </a:cxn>
                <a:cxn ang="0">
                  <a:pos x="9" y="191"/>
                </a:cxn>
                <a:cxn ang="0">
                  <a:pos x="3" y="187"/>
                </a:cxn>
                <a:cxn ang="0">
                  <a:pos x="2" y="158"/>
                </a:cxn>
                <a:cxn ang="0">
                  <a:pos x="2" y="129"/>
                </a:cxn>
                <a:cxn ang="0">
                  <a:pos x="1" y="102"/>
                </a:cxn>
                <a:cxn ang="0">
                  <a:pos x="0" y="73"/>
                </a:cxn>
                <a:cxn ang="0">
                  <a:pos x="2" y="54"/>
                </a:cxn>
                <a:cxn ang="0">
                  <a:pos x="4" y="37"/>
                </a:cxn>
                <a:cxn ang="0">
                  <a:pos x="8" y="20"/>
                </a:cxn>
                <a:cxn ang="0">
                  <a:pos x="9" y="1"/>
                </a:cxn>
                <a:cxn ang="0">
                  <a:pos x="14" y="1"/>
                </a:cxn>
                <a:cxn ang="0">
                  <a:pos x="18" y="1"/>
                </a:cxn>
                <a:cxn ang="0">
                  <a:pos x="22" y="1"/>
                </a:cxn>
                <a:cxn ang="0">
                  <a:pos x="26" y="1"/>
                </a:cxn>
                <a:cxn ang="0">
                  <a:pos x="31" y="1"/>
                </a:cxn>
                <a:cxn ang="0">
                  <a:pos x="36" y="1"/>
                </a:cxn>
                <a:cxn ang="0">
                  <a:pos x="39" y="0"/>
                </a:cxn>
                <a:cxn ang="0">
                  <a:pos x="44" y="0"/>
                </a:cxn>
                <a:cxn ang="0">
                  <a:pos x="46" y="13"/>
                </a:cxn>
                <a:cxn ang="0">
                  <a:pos x="47" y="28"/>
                </a:cxn>
                <a:cxn ang="0">
                  <a:pos x="47" y="44"/>
                </a:cxn>
                <a:cxn ang="0">
                  <a:pos x="48" y="60"/>
                </a:cxn>
                <a:cxn ang="0">
                  <a:pos x="52" y="75"/>
                </a:cxn>
                <a:cxn ang="0">
                  <a:pos x="57" y="88"/>
                </a:cxn>
                <a:cxn ang="0">
                  <a:pos x="69" y="97"/>
                </a:cxn>
                <a:cxn ang="0">
                  <a:pos x="86" y="102"/>
                </a:cxn>
                <a:cxn ang="0">
                  <a:pos x="93" y="111"/>
                </a:cxn>
                <a:cxn ang="0">
                  <a:pos x="100" y="117"/>
                </a:cxn>
                <a:cxn ang="0">
                  <a:pos x="108" y="119"/>
                </a:cxn>
                <a:cxn ang="0">
                  <a:pos x="119" y="120"/>
                </a:cxn>
                <a:cxn ang="0">
                  <a:pos x="120" y="127"/>
                </a:cxn>
                <a:cxn ang="0">
                  <a:pos x="121" y="135"/>
                </a:cxn>
                <a:cxn ang="0">
                  <a:pos x="121" y="143"/>
                </a:cxn>
                <a:cxn ang="0">
                  <a:pos x="122" y="151"/>
                </a:cxn>
                <a:cxn ang="0">
                  <a:pos x="122" y="170"/>
                </a:cxn>
                <a:cxn ang="0">
                  <a:pos x="122" y="189"/>
                </a:cxn>
                <a:cxn ang="0">
                  <a:pos x="121" y="208"/>
                </a:cxn>
                <a:cxn ang="0">
                  <a:pos x="121" y="227"/>
                </a:cxn>
                <a:cxn ang="0">
                  <a:pos x="115" y="227"/>
                </a:cxn>
                <a:cxn ang="0">
                  <a:pos x="109" y="226"/>
                </a:cxn>
                <a:cxn ang="0">
                  <a:pos x="104" y="225"/>
                </a:cxn>
                <a:cxn ang="0">
                  <a:pos x="98" y="224"/>
                </a:cxn>
                <a:cxn ang="0">
                  <a:pos x="92" y="223"/>
                </a:cxn>
                <a:cxn ang="0">
                  <a:pos x="86" y="221"/>
                </a:cxn>
                <a:cxn ang="0">
                  <a:pos x="81" y="220"/>
                </a:cxn>
                <a:cxn ang="0">
                  <a:pos x="75" y="219"/>
                </a:cxn>
              </a:cxnLst>
              <a:rect l="0" t="0" r="r" b="b"/>
              <a:pathLst>
                <a:path w="122" h="227">
                  <a:moveTo>
                    <a:pt x="75" y="219"/>
                  </a:moveTo>
                  <a:lnTo>
                    <a:pt x="68" y="216"/>
                  </a:lnTo>
                  <a:lnTo>
                    <a:pt x="59" y="212"/>
                  </a:lnTo>
                  <a:lnTo>
                    <a:pt x="48" y="209"/>
                  </a:lnTo>
                  <a:lnTo>
                    <a:pt x="38" y="204"/>
                  </a:lnTo>
                  <a:lnTo>
                    <a:pt x="26" y="201"/>
                  </a:lnTo>
                  <a:lnTo>
                    <a:pt x="17" y="196"/>
                  </a:lnTo>
                  <a:lnTo>
                    <a:pt x="9" y="191"/>
                  </a:lnTo>
                  <a:lnTo>
                    <a:pt x="3" y="187"/>
                  </a:lnTo>
                  <a:lnTo>
                    <a:pt x="2" y="158"/>
                  </a:lnTo>
                  <a:lnTo>
                    <a:pt x="2" y="129"/>
                  </a:lnTo>
                  <a:lnTo>
                    <a:pt x="1" y="102"/>
                  </a:lnTo>
                  <a:lnTo>
                    <a:pt x="0" y="73"/>
                  </a:lnTo>
                  <a:lnTo>
                    <a:pt x="2" y="54"/>
                  </a:lnTo>
                  <a:lnTo>
                    <a:pt x="4" y="37"/>
                  </a:lnTo>
                  <a:lnTo>
                    <a:pt x="8" y="20"/>
                  </a:lnTo>
                  <a:lnTo>
                    <a:pt x="9" y="1"/>
                  </a:lnTo>
                  <a:lnTo>
                    <a:pt x="14" y="1"/>
                  </a:lnTo>
                  <a:lnTo>
                    <a:pt x="18" y="1"/>
                  </a:lnTo>
                  <a:lnTo>
                    <a:pt x="22" y="1"/>
                  </a:lnTo>
                  <a:lnTo>
                    <a:pt x="26" y="1"/>
                  </a:lnTo>
                  <a:lnTo>
                    <a:pt x="31" y="1"/>
                  </a:lnTo>
                  <a:lnTo>
                    <a:pt x="36" y="1"/>
                  </a:lnTo>
                  <a:lnTo>
                    <a:pt x="39" y="0"/>
                  </a:lnTo>
                  <a:lnTo>
                    <a:pt x="44" y="0"/>
                  </a:lnTo>
                  <a:lnTo>
                    <a:pt x="46" y="13"/>
                  </a:lnTo>
                  <a:lnTo>
                    <a:pt x="47" y="28"/>
                  </a:lnTo>
                  <a:lnTo>
                    <a:pt x="47" y="44"/>
                  </a:lnTo>
                  <a:lnTo>
                    <a:pt x="48" y="60"/>
                  </a:lnTo>
                  <a:lnTo>
                    <a:pt x="52" y="75"/>
                  </a:lnTo>
                  <a:lnTo>
                    <a:pt x="57" y="88"/>
                  </a:lnTo>
                  <a:lnTo>
                    <a:pt x="69" y="97"/>
                  </a:lnTo>
                  <a:lnTo>
                    <a:pt x="86" y="102"/>
                  </a:lnTo>
                  <a:lnTo>
                    <a:pt x="93" y="111"/>
                  </a:lnTo>
                  <a:lnTo>
                    <a:pt x="100" y="117"/>
                  </a:lnTo>
                  <a:lnTo>
                    <a:pt x="108" y="119"/>
                  </a:lnTo>
                  <a:lnTo>
                    <a:pt x="119" y="120"/>
                  </a:lnTo>
                  <a:lnTo>
                    <a:pt x="120" y="127"/>
                  </a:lnTo>
                  <a:lnTo>
                    <a:pt x="121" y="135"/>
                  </a:lnTo>
                  <a:lnTo>
                    <a:pt x="121" y="143"/>
                  </a:lnTo>
                  <a:lnTo>
                    <a:pt x="122" y="151"/>
                  </a:lnTo>
                  <a:lnTo>
                    <a:pt x="122" y="170"/>
                  </a:lnTo>
                  <a:lnTo>
                    <a:pt x="122" y="189"/>
                  </a:lnTo>
                  <a:lnTo>
                    <a:pt x="121" y="208"/>
                  </a:lnTo>
                  <a:lnTo>
                    <a:pt x="121" y="227"/>
                  </a:lnTo>
                  <a:lnTo>
                    <a:pt x="115" y="227"/>
                  </a:lnTo>
                  <a:lnTo>
                    <a:pt x="109" y="226"/>
                  </a:lnTo>
                  <a:lnTo>
                    <a:pt x="104" y="225"/>
                  </a:lnTo>
                  <a:lnTo>
                    <a:pt x="98" y="224"/>
                  </a:lnTo>
                  <a:lnTo>
                    <a:pt x="92" y="223"/>
                  </a:lnTo>
                  <a:lnTo>
                    <a:pt x="86" y="221"/>
                  </a:lnTo>
                  <a:lnTo>
                    <a:pt x="81" y="220"/>
                  </a:lnTo>
                  <a:lnTo>
                    <a:pt x="75" y="219"/>
                  </a:lnTo>
                  <a:close/>
                </a:path>
              </a:pathLst>
            </a:custGeom>
            <a:solidFill>
              <a:srgbClr val="006633"/>
            </a:solidFill>
            <a:ln w="9525">
              <a:noFill/>
              <a:round/>
              <a:headEnd/>
              <a:tailEnd/>
            </a:ln>
          </p:spPr>
          <p:txBody>
            <a:bodyPr/>
            <a:lstStyle/>
            <a:p>
              <a:endParaRPr lang="el-GR"/>
            </a:p>
          </p:txBody>
        </p:sp>
        <p:sp>
          <p:nvSpPr>
            <p:cNvPr id="542996" name="Freeform 276"/>
            <p:cNvSpPr>
              <a:spLocks/>
            </p:cNvSpPr>
            <p:nvPr/>
          </p:nvSpPr>
          <p:spPr bwMode="auto">
            <a:xfrm flipH="1">
              <a:off x="1849" y="2973"/>
              <a:ext cx="4" cy="10"/>
            </a:xfrm>
            <a:custGeom>
              <a:avLst/>
              <a:gdLst/>
              <a:ahLst/>
              <a:cxnLst>
                <a:cxn ang="0">
                  <a:pos x="1" y="23"/>
                </a:cxn>
                <a:cxn ang="0">
                  <a:pos x="0" y="16"/>
                </a:cxn>
                <a:cxn ang="0">
                  <a:pos x="0" y="8"/>
                </a:cxn>
                <a:cxn ang="0">
                  <a:pos x="3" y="1"/>
                </a:cxn>
                <a:cxn ang="0">
                  <a:pos x="9" y="0"/>
                </a:cxn>
                <a:cxn ang="0">
                  <a:pos x="11" y="7"/>
                </a:cxn>
                <a:cxn ang="0">
                  <a:pos x="12" y="12"/>
                </a:cxn>
                <a:cxn ang="0">
                  <a:pos x="12" y="18"/>
                </a:cxn>
                <a:cxn ang="0">
                  <a:pos x="11" y="27"/>
                </a:cxn>
                <a:cxn ang="0">
                  <a:pos x="7" y="27"/>
                </a:cxn>
                <a:cxn ang="0">
                  <a:pos x="6" y="27"/>
                </a:cxn>
                <a:cxn ang="0">
                  <a:pos x="4" y="26"/>
                </a:cxn>
                <a:cxn ang="0">
                  <a:pos x="1" y="23"/>
                </a:cxn>
              </a:cxnLst>
              <a:rect l="0" t="0" r="r" b="b"/>
              <a:pathLst>
                <a:path w="12" h="27">
                  <a:moveTo>
                    <a:pt x="1" y="23"/>
                  </a:moveTo>
                  <a:lnTo>
                    <a:pt x="0" y="16"/>
                  </a:lnTo>
                  <a:lnTo>
                    <a:pt x="0" y="8"/>
                  </a:lnTo>
                  <a:lnTo>
                    <a:pt x="3" y="1"/>
                  </a:lnTo>
                  <a:lnTo>
                    <a:pt x="9" y="0"/>
                  </a:lnTo>
                  <a:lnTo>
                    <a:pt x="11" y="7"/>
                  </a:lnTo>
                  <a:lnTo>
                    <a:pt x="12" y="12"/>
                  </a:lnTo>
                  <a:lnTo>
                    <a:pt x="12" y="18"/>
                  </a:lnTo>
                  <a:lnTo>
                    <a:pt x="11" y="27"/>
                  </a:lnTo>
                  <a:lnTo>
                    <a:pt x="7" y="27"/>
                  </a:lnTo>
                  <a:lnTo>
                    <a:pt x="6" y="27"/>
                  </a:lnTo>
                  <a:lnTo>
                    <a:pt x="4" y="26"/>
                  </a:lnTo>
                  <a:lnTo>
                    <a:pt x="1" y="23"/>
                  </a:lnTo>
                  <a:close/>
                </a:path>
              </a:pathLst>
            </a:custGeom>
            <a:solidFill>
              <a:srgbClr val="006633"/>
            </a:solidFill>
            <a:ln w="9525">
              <a:noFill/>
              <a:round/>
              <a:headEnd/>
              <a:tailEnd/>
            </a:ln>
          </p:spPr>
          <p:txBody>
            <a:bodyPr/>
            <a:lstStyle/>
            <a:p>
              <a:endParaRPr lang="el-GR"/>
            </a:p>
          </p:txBody>
        </p:sp>
        <p:sp>
          <p:nvSpPr>
            <p:cNvPr id="542997" name="Freeform 277"/>
            <p:cNvSpPr>
              <a:spLocks/>
            </p:cNvSpPr>
            <p:nvPr/>
          </p:nvSpPr>
          <p:spPr bwMode="auto">
            <a:xfrm flipH="1">
              <a:off x="1684" y="2918"/>
              <a:ext cx="24" cy="60"/>
            </a:xfrm>
            <a:custGeom>
              <a:avLst/>
              <a:gdLst/>
              <a:ahLst/>
              <a:cxnLst>
                <a:cxn ang="0">
                  <a:pos x="6" y="157"/>
                </a:cxn>
                <a:cxn ang="0">
                  <a:pos x="2" y="121"/>
                </a:cxn>
                <a:cxn ang="0">
                  <a:pos x="0" y="82"/>
                </a:cxn>
                <a:cxn ang="0">
                  <a:pos x="0" y="43"/>
                </a:cxn>
                <a:cxn ang="0">
                  <a:pos x="3" y="8"/>
                </a:cxn>
                <a:cxn ang="0">
                  <a:pos x="11" y="6"/>
                </a:cxn>
                <a:cxn ang="0">
                  <a:pos x="19" y="2"/>
                </a:cxn>
                <a:cxn ang="0">
                  <a:pos x="26" y="1"/>
                </a:cxn>
                <a:cxn ang="0">
                  <a:pos x="33" y="0"/>
                </a:cxn>
                <a:cxn ang="0">
                  <a:pos x="39" y="1"/>
                </a:cxn>
                <a:cxn ang="0">
                  <a:pos x="45" y="2"/>
                </a:cxn>
                <a:cxn ang="0">
                  <a:pos x="51" y="6"/>
                </a:cxn>
                <a:cxn ang="0">
                  <a:pos x="58" y="12"/>
                </a:cxn>
                <a:cxn ang="0">
                  <a:pos x="57" y="40"/>
                </a:cxn>
                <a:cxn ang="0">
                  <a:pos x="56" y="88"/>
                </a:cxn>
                <a:cxn ang="0">
                  <a:pos x="54" y="133"/>
                </a:cxn>
                <a:cxn ang="0">
                  <a:pos x="51" y="151"/>
                </a:cxn>
                <a:cxn ang="0">
                  <a:pos x="46" y="155"/>
                </a:cxn>
                <a:cxn ang="0">
                  <a:pos x="40" y="157"/>
                </a:cxn>
                <a:cxn ang="0">
                  <a:pos x="34" y="160"/>
                </a:cxn>
                <a:cxn ang="0">
                  <a:pos x="27" y="163"/>
                </a:cxn>
                <a:cxn ang="0">
                  <a:pos x="21" y="164"/>
                </a:cxn>
                <a:cxn ang="0">
                  <a:pos x="16" y="164"/>
                </a:cxn>
                <a:cxn ang="0">
                  <a:pos x="11" y="161"/>
                </a:cxn>
                <a:cxn ang="0">
                  <a:pos x="6" y="157"/>
                </a:cxn>
              </a:cxnLst>
              <a:rect l="0" t="0" r="r" b="b"/>
              <a:pathLst>
                <a:path w="58" h="164">
                  <a:moveTo>
                    <a:pt x="6" y="157"/>
                  </a:moveTo>
                  <a:lnTo>
                    <a:pt x="2" y="121"/>
                  </a:lnTo>
                  <a:lnTo>
                    <a:pt x="0" y="82"/>
                  </a:lnTo>
                  <a:lnTo>
                    <a:pt x="0" y="43"/>
                  </a:lnTo>
                  <a:lnTo>
                    <a:pt x="3" y="8"/>
                  </a:lnTo>
                  <a:lnTo>
                    <a:pt x="11" y="6"/>
                  </a:lnTo>
                  <a:lnTo>
                    <a:pt x="19" y="2"/>
                  </a:lnTo>
                  <a:lnTo>
                    <a:pt x="26" y="1"/>
                  </a:lnTo>
                  <a:lnTo>
                    <a:pt x="33" y="0"/>
                  </a:lnTo>
                  <a:lnTo>
                    <a:pt x="39" y="1"/>
                  </a:lnTo>
                  <a:lnTo>
                    <a:pt x="45" y="2"/>
                  </a:lnTo>
                  <a:lnTo>
                    <a:pt x="51" y="6"/>
                  </a:lnTo>
                  <a:lnTo>
                    <a:pt x="58" y="12"/>
                  </a:lnTo>
                  <a:lnTo>
                    <a:pt x="57" y="40"/>
                  </a:lnTo>
                  <a:lnTo>
                    <a:pt x="56" y="88"/>
                  </a:lnTo>
                  <a:lnTo>
                    <a:pt x="54" y="133"/>
                  </a:lnTo>
                  <a:lnTo>
                    <a:pt x="51" y="151"/>
                  </a:lnTo>
                  <a:lnTo>
                    <a:pt x="46" y="155"/>
                  </a:lnTo>
                  <a:lnTo>
                    <a:pt x="40" y="157"/>
                  </a:lnTo>
                  <a:lnTo>
                    <a:pt x="34" y="160"/>
                  </a:lnTo>
                  <a:lnTo>
                    <a:pt x="27" y="163"/>
                  </a:lnTo>
                  <a:lnTo>
                    <a:pt x="21" y="164"/>
                  </a:lnTo>
                  <a:lnTo>
                    <a:pt x="16" y="164"/>
                  </a:lnTo>
                  <a:lnTo>
                    <a:pt x="11" y="161"/>
                  </a:lnTo>
                  <a:lnTo>
                    <a:pt x="6" y="157"/>
                  </a:lnTo>
                  <a:close/>
                </a:path>
              </a:pathLst>
            </a:custGeom>
            <a:solidFill>
              <a:srgbClr val="000000"/>
            </a:solidFill>
            <a:ln w="9525">
              <a:noFill/>
              <a:round/>
              <a:headEnd/>
              <a:tailEnd/>
            </a:ln>
          </p:spPr>
          <p:txBody>
            <a:bodyPr/>
            <a:lstStyle/>
            <a:p>
              <a:endParaRPr lang="el-GR"/>
            </a:p>
          </p:txBody>
        </p:sp>
        <p:sp>
          <p:nvSpPr>
            <p:cNvPr id="542998" name="Freeform 278"/>
            <p:cNvSpPr>
              <a:spLocks/>
            </p:cNvSpPr>
            <p:nvPr/>
          </p:nvSpPr>
          <p:spPr bwMode="auto">
            <a:xfrm flipH="1">
              <a:off x="1884" y="2928"/>
              <a:ext cx="21" cy="48"/>
            </a:xfrm>
            <a:custGeom>
              <a:avLst/>
              <a:gdLst/>
              <a:ahLst/>
              <a:cxnLst>
                <a:cxn ang="0">
                  <a:pos x="25" y="113"/>
                </a:cxn>
                <a:cxn ang="0">
                  <a:pos x="11" y="86"/>
                </a:cxn>
                <a:cxn ang="0">
                  <a:pos x="4" y="59"/>
                </a:cxn>
                <a:cxn ang="0">
                  <a:pos x="1" y="30"/>
                </a:cxn>
                <a:cxn ang="0">
                  <a:pos x="0" y="0"/>
                </a:cxn>
                <a:cxn ang="0">
                  <a:pos x="8" y="3"/>
                </a:cxn>
                <a:cxn ang="0">
                  <a:pos x="17" y="11"/>
                </a:cxn>
                <a:cxn ang="0">
                  <a:pos x="26" y="21"/>
                </a:cxn>
                <a:cxn ang="0">
                  <a:pos x="33" y="29"/>
                </a:cxn>
                <a:cxn ang="0">
                  <a:pos x="39" y="62"/>
                </a:cxn>
                <a:cxn ang="0">
                  <a:pos x="42" y="84"/>
                </a:cxn>
                <a:cxn ang="0">
                  <a:pos x="45" y="104"/>
                </a:cxn>
                <a:cxn ang="0">
                  <a:pos x="48" y="130"/>
                </a:cxn>
                <a:cxn ang="0">
                  <a:pos x="44" y="129"/>
                </a:cxn>
                <a:cxn ang="0">
                  <a:pos x="37" y="123"/>
                </a:cxn>
                <a:cxn ang="0">
                  <a:pos x="30" y="116"/>
                </a:cxn>
                <a:cxn ang="0">
                  <a:pos x="25" y="113"/>
                </a:cxn>
              </a:cxnLst>
              <a:rect l="0" t="0" r="r" b="b"/>
              <a:pathLst>
                <a:path w="48" h="130">
                  <a:moveTo>
                    <a:pt x="25" y="113"/>
                  </a:moveTo>
                  <a:lnTo>
                    <a:pt x="11" y="86"/>
                  </a:lnTo>
                  <a:lnTo>
                    <a:pt x="4" y="59"/>
                  </a:lnTo>
                  <a:lnTo>
                    <a:pt x="1" y="30"/>
                  </a:lnTo>
                  <a:lnTo>
                    <a:pt x="0" y="0"/>
                  </a:lnTo>
                  <a:lnTo>
                    <a:pt x="8" y="3"/>
                  </a:lnTo>
                  <a:lnTo>
                    <a:pt x="17" y="11"/>
                  </a:lnTo>
                  <a:lnTo>
                    <a:pt x="26" y="21"/>
                  </a:lnTo>
                  <a:lnTo>
                    <a:pt x="33" y="29"/>
                  </a:lnTo>
                  <a:lnTo>
                    <a:pt x="39" y="62"/>
                  </a:lnTo>
                  <a:lnTo>
                    <a:pt x="42" y="84"/>
                  </a:lnTo>
                  <a:lnTo>
                    <a:pt x="45" y="104"/>
                  </a:lnTo>
                  <a:lnTo>
                    <a:pt x="48" y="130"/>
                  </a:lnTo>
                  <a:lnTo>
                    <a:pt x="44" y="129"/>
                  </a:lnTo>
                  <a:lnTo>
                    <a:pt x="37" y="123"/>
                  </a:lnTo>
                  <a:lnTo>
                    <a:pt x="30" y="116"/>
                  </a:lnTo>
                  <a:lnTo>
                    <a:pt x="25" y="113"/>
                  </a:lnTo>
                  <a:close/>
                </a:path>
              </a:pathLst>
            </a:custGeom>
            <a:solidFill>
              <a:srgbClr val="00FFFF"/>
            </a:solidFill>
            <a:ln w="9525">
              <a:noFill/>
              <a:round/>
              <a:headEnd/>
              <a:tailEnd/>
            </a:ln>
          </p:spPr>
          <p:txBody>
            <a:bodyPr/>
            <a:lstStyle/>
            <a:p>
              <a:endParaRPr lang="el-GR"/>
            </a:p>
          </p:txBody>
        </p:sp>
        <p:sp>
          <p:nvSpPr>
            <p:cNvPr id="542999" name="Freeform 279"/>
            <p:cNvSpPr>
              <a:spLocks/>
            </p:cNvSpPr>
            <p:nvPr/>
          </p:nvSpPr>
          <p:spPr bwMode="auto">
            <a:xfrm flipH="1">
              <a:off x="1805" y="2905"/>
              <a:ext cx="41" cy="68"/>
            </a:xfrm>
            <a:custGeom>
              <a:avLst/>
              <a:gdLst/>
              <a:ahLst/>
              <a:cxnLst>
                <a:cxn ang="0">
                  <a:pos x="3" y="144"/>
                </a:cxn>
                <a:cxn ang="0">
                  <a:pos x="0" y="124"/>
                </a:cxn>
                <a:cxn ang="0">
                  <a:pos x="2" y="103"/>
                </a:cxn>
                <a:cxn ang="0">
                  <a:pos x="2" y="83"/>
                </a:cxn>
                <a:cxn ang="0">
                  <a:pos x="3" y="61"/>
                </a:cxn>
                <a:cxn ang="0">
                  <a:pos x="16" y="47"/>
                </a:cxn>
                <a:cxn ang="0">
                  <a:pos x="22" y="36"/>
                </a:cxn>
                <a:cxn ang="0">
                  <a:pos x="23" y="21"/>
                </a:cxn>
                <a:cxn ang="0">
                  <a:pos x="22" y="0"/>
                </a:cxn>
                <a:cxn ang="0">
                  <a:pos x="36" y="1"/>
                </a:cxn>
                <a:cxn ang="0">
                  <a:pos x="44" y="3"/>
                </a:cxn>
                <a:cxn ang="0">
                  <a:pos x="49" y="3"/>
                </a:cxn>
                <a:cxn ang="0">
                  <a:pos x="52" y="4"/>
                </a:cxn>
                <a:cxn ang="0">
                  <a:pos x="57" y="13"/>
                </a:cxn>
                <a:cxn ang="0">
                  <a:pos x="60" y="21"/>
                </a:cxn>
                <a:cxn ang="0">
                  <a:pos x="65" y="28"/>
                </a:cxn>
                <a:cxn ang="0">
                  <a:pos x="71" y="34"/>
                </a:cxn>
                <a:cxn ang="0">
                  <a:pos x="76" y="38"/>
                </a:cxn>
                <a:cxn ang="0">
                  <a:pos x="83" y="43"/>
                </a:cxn>
                <a:cxn ang="0">
                  <a:pos x="91" y="47"/>
                </a:cxn>
                <a:cxn ang="0">
                  <a:pos x="102" y="52"/>
                </a:cxn>
                <a:cxn ang="0">
                  <a:pos x="98" y="87"/>
                </a:cxn>
                <a:cxn ang="0">
                  <a:pos x="96" y="120"/>
                </a:cxn>
                <a:cxn ang="0">
                  <a:pos x="95" y="154"/>
                </a:cxn>
                <a:cxn ang="0">
                  <a:pos x="95" y="188"/>
                </a:cxn>
                <a:cxn ang="0">
                  <a:pos x="86" y="187"/>
                </a:cxn>
                <a:cxn ang="0">
                  <a:pos x="74" y="183"/>
                </a:cxn>
                <a:cxn ang="0">
                  <a:pos x="61" y="178"/>
                </a:cxn>
                <a:cxn ang="0">
                  <a:pos x="48" y="171"/>
                </a:cxn>
                <a:cxn ang="0">
                  <a:pos x="34" y="164"/>
                </a:cxn>
                <a:cxn ang="0">
                  <a:pos x="21" y="157"/>
                </a:cxn>
                <a:cxn ang="0">
                  <a:pos x="11" y="150"/>
                </a:cxn>
                <a:cxn ang="0">
                  <a:pos x="3" y="144"/>
                </a:cxn>
              </a:cxnLst>
              <a:rect l="0" t="0" r="r" b="b"/>
              <a:pathLst>
                <a:path w="102" h="188">
                  <a:moveTo>
                    <a:pt x="3" y="144"/>
                  </a:moveTo>
                  <a:lnTo>
                    <a:pt x="0" y="124"/>
                  </a:lnTo>
                  <a:lnTo>
                    <a:pt x="2" y="103"/>
                  </a:lnTo>
                  <a:lnTo>
                    <a:pt x="2" y="83"/>
                  </a:lnTo>
                  <a:lnTo>
                    <a:pt x="3" y="61"/>
                  </a:lnTo>
                  <a:lnTo>
                    <a:pt x="16" y="47"/>
                  </a:lnTo>
                  <a:lnTo>
                    <a:pt x="22" y="36"/>
                  </a:lnTo>
                  <a:lnTo>
                    <a:pt x="23" y="21"/>
                  </a:lnTo>
                  <a:lnTo>
                    <a:pt x="22" y="0"/>
                  </a:lnTo>
                  <a:lnTo>
                    <a:pt x="36" y="1"/>
                  </a:lnTo>
                  <a:lnTo>
                    <a:pt x="44" y="3"/>
                  </a:lnTo>
                  <a:lnTo>
                    <a:pt x="49" y="3"/>
                  </a:lnTo>
                  <a:lnTo>
                    <a:pt x="52" y="4"/>
                  </a:lnTo>
                  <a:lnTo>
                    <a:pt x="57" y="13"/>
                  </a:lnTo>
                  <a:lnTo>
                    <a:pt x="60" y="21"/>
                  </a:lnTo>
                  <a:lnTo>
                    <a:pt x="65" y="28"/>
                  </a:lnTo>
                  <a:lnTo>
                    <a:pt x="71" y="34"/>
                  </a:lnTo>
                  <a:lnTo>
                    <a:pt x="76" y="38"/>
                  </a:lnTo>
                  <a:lnTo>
                    <a:pt x="83" y="43"/>
                  </a:lnTo>
                  <a:lnTo>
                    <a:pt x="91" y="47"/>
                  </a:lnTo>
                  <a:lnTo>
                    <a:pt x="102" y="52"/>
                  </a:lnTo>
                  <a:lnTo>
                    <a:pt x="98" y="87"/>
                  </a:lnTo>
                  <a:lnTo>
                    <a:pt x="96" y="120"/>
                  </a:lnTo>
                  <a:lnTo>
                    <a:pt x="95" y="154"/>
                  </a:lnTo>
                  <a:lnTo>
                    <a:pt x="95" y="188"/>
                  </a:lnTo>
                  <a:lnTo>
                    <a:pt x="86" y="187"/>
                  </a:lnTo>
                  <a:lnTo>
                    <a:pt x="74" y="183"/>
                  </a:lnTo>
                  <a:lnTo>
                    <a:pt x="61" y="178"/>
                  </a:lnTo>
                  <a:lnTo>
                    <a:pt x="48" y="171"/>
                  </a:lnTo>
                  <a:lnTo>
                    <a:pt x="34" y="164"/>
                  </a:lnTo>
                  <a:lnTo>
                    <a:pt x="21" y="157"/>
                  </a:lnTo>
                  <a:lnTo>
                    <a:pt x="11" y="150"/>
                  </a:lnTo>
                  <a:lnTo>
                    <a:pt x="3" y="144"/>
                  </a:lnTo>
                  <a:close/>
                </a:path>
              </a:pathLst>
            </a:custGeom>
            <a:solidFill>
              <a:srgbClr val="006633"/>
            </a:solidFill>
            <a:ln w="9525">
              <a:noFill/>
              <a:round/>
              <a:headEnd/>
              <a:tailEnd/>
            </a:ln>
          </p:spPr>
          <p:txBody>
            <a:bodyPr/>
            <a:lstStyle/>
            <a:p>
              <a:endParaRPr lang="el-GR"/>
            </a:p>
          </p:txBody>
        </p:sp>
        <p:sp>
          <p:nvSpPr>
            <p:cNvPr id="543000" name="Freeform 280"/>
            <p:cNvSpPr>
              <a:spLocks/>
            </p:cNvSpPr>
            <p:nvPr/>
          </p:nvSpPr>
          <p:spPr bwMode="auto">
            <a:xfrm flipH="1">
              <a:off x="1851" y="2956"/>
              <a:ext cx="13" cy="9"/>
            </a:xfrm>
            <a:custGeom>
              <a:avLst/>
              <a:gdLst/>
              <a:ahLst/>
              <a:cxnLst>
                <a:cxn ang="0">
                  <a:pos x="1" y="6"/>
                </a:cxn>
                <a:cxn ang="0">
                  <a:pos x="1" y="5"/>
                </a:cxn>
                <a:cxn ang="0">
                  <a:pos x="1" y="3"/>
                </a:cxn>
                <a:cxn ang="0">
                  <a:pos x="1" y="1"/>
                </a:cxn>
                <a:cxn ang="0">
                  <a:pos x="0" y="0"/>
                </a:cxn>
                <a:cxn ang="0">
                  <a:pos x="8" y="3"/>
                </a:cxn>
                <a:cxn ang="0">
                  <a:pos x="16" y="6"/>
                </a:cxn>
                <a:cxn ang="0">
                  <a:pos x="23" y="9"/>
                </a:cxn>
                <a:cxn ang="0">
                  <a:pos x="31" y="12"/>
                </a:cxn>
                <a:cxn ang="0">
                  <a:pos x="32" y="15"/>
                </a:cxn>
                <a:cxn ang="0">
                  <a:pos x="32" y="17"/>
                </a:cxn>
                <a:cxn ang="0">
                  <a:pos x="32" y="21"/>
                </a:cxn>
                <a:cxn ang="0">
                  <a:pos x="32" y="24"/>
                </a:cxn>
                <a:cxn ang="0">
                  <a:pos x="27" y="22"/>
                </a:cxn>
                <a:cxn ang="0">
                  <a:pos x="19" y="16"/>
                </a:cxn>
                <a:cxn ang="0">
                  <a:pos x="9" y="9"/>
                </a:cxn>
                <a:cxn ang="0">
                  <a:pos x="1" y="6"/>
                </a:cxn>
              </a:cxnLst>
              <a:rect l="0" t="0" r="r" b="b"/>
              <a:pathLst>
                <a:path w="32" h="24">
                  <a:moveTo>
                    <a:pt x="1" y="6"/>
                  </a:moveTo>
                  <a:lnTo>
                    <a:pt x="1" y="5"/>
                  </a:lnTo>
                  <a:lnTo>
                    <a:pt x="1" y="3"/>
                  </a:lnTo>
                  <a:lnTo>
                    <a:pt x="1" y="1"/>
                  </a:lnTo>
                  <a:lnTo>
                    <a:pt x="0" y="0"/>
                  </a:lnTo>
                  <a:lnTo>
                    <a:pt x="8" y="3"/>
                  </a:lnTo>
                  <a:lnTo>
                    <a:pt x="16" y="6"/>
                  </a:lnTo>
                  <a:lnTo>
                    <a:pt x="23" y="9"/>
                  </a:lnTo>
                  <a:lnTo>
                    <a:pt x="31" y="12"/>
                  </a:lnTo>
                  <a:lnTo>
                    <a:pt x="32" y="15"/>
                  </a:lnTo>
                  <a:lnTo>
                    <a:pt x="32" y="17"/>
                  </a:lnTo>
                  <a:lnTo>
                    <a:pt x="32" y="21"/>
                  </a:lnTo>
                  <a:lnTo>
                    <a:pt x="32" y="24"/>
                  </a:lnTo>
                  <a:lnTo>
                    <a:pt x="27" y="22"/>
                  </a:lnTo>
                  <a:lnTo>
                    <a:pt x="19" y="16"/>
                  </a:lnTo>
                  <a:lnTo>
                    <a:pt x="9" y="9"/>
                  </a:lnTo>
                  <a:lnTo>
                    <a:pt x="1" y="6"/>
                  </a:lnTo>
                  <a:close/>
                </a:path>
              </a:pathLst>
            </a:custGeom>
            <a:solidFill>
              <a:srgbClr val="006633"/>
            </a:solidFill>
            <a:ln w="9525">
              <a:noFill/>
              <a:round/>
              <a:headEnd/>
              <a:tailEnd/>
            </a:ln>
          </p:spPr>
          <p:txBody>
            <a:bodyPr/>
            <a:lstStyle/>
            <a:p>
              <a:endParaRPr lang="el-GR"/>
            </a:p>
          </p:txBody>
        </p:sp>
        <p:sp>
          <p:nvSpPr>
            <p:cNvPr id="543001" name="Freeform 281"/>
            <p:cNvSpPr>
              <a:spLocks/>
            </p:cNvSpPr>
            <p:nvPr/>
          </p:nvSpPr>
          <p:spPr bwMode="auto">
            <a:xfrm flipH="1">
              <a:off x="1852" y="2901"/>
              <a:ext cx="27" cy="53"/>
            </a:xfrm>
            <a:custGeom>
              <a:avLst/>
              <a:gdLst/>
              <a:ahLst/>
              <a:cxnLst>
                <a:cxn ang="0">
                  <a:pos x="31" y="112"/>
                </a:cxn>
                <a:cxn ang="0">
                  <a:pos x="27" y="101"/>
                </a:cxn>
                <a:cxn ang="0">
                  <a:pos x="23" y="95"/>
                </a:cxn>
                <a:cxn ang="0">
                  <a:pos x="17" y="88"/>
                </a:cxn>
                <a:cxn ang="0">
                  <a:pos x="10" y="78"/>
                </a:cxn>
                <a:cxn ang="0">
                  <a:pos x="6" y="60"/>
                </a:cxn>
                <a:cxn ang="0">
                  <a:pos x="3" y="40"/>
                </a:cxn>
                <a:cxn ang="0">
                  <a:pos x="2" y="20"/>
                </a:cxn>
                <a:cxn ang="0">
                  <a:pos x="0" y="0"/>
                </a:cxn>
                <a:cxn ang="0">
                  <a:pos x="6" y="0"/>
                </a:cxn>
                <a:cxn ang="0">
                  <a:pos x="13" y="2"/>
                </a:cxn>
                <a:cxn ang="0">
                  <a:pos x="19" y="3"/>
                </a:cxn>
                <a:cxn ang="0">
                  <a:pos x="25" y="5"/>
                </a:cxn>
                <a:cxn ang="0">
                  <a:pos x="33" y="25"/>
                </a:cxn>
                <a:cxn ang="0">
                  <a:pos x="40" y="39"/>
                </a:cxn>
                <a:cxn ang="0">
                  <a:pos x="48" y="53"/>
                </a:cxn>
                <a:cxn ang="0">
                  <a:pos x="59" y="68"/>
                </a:cxn>
                <a:cxn ang="0">
                  <a:pos x="61" y="89"/>
                </a:cxn>
                <a:cxn ang="0">
                  <a:pos x="63" y="108"/>
                </a:cxn>
                <a:cxn ang="0">
                  <a:pos x="66" y="126"/>
                </a:cxn>
                <a:cxn ang="0">
                  <a:pos x="66" y="138"/>
                </a:cxn>
                <a:cxn ang="0">
                  <a:pos x="62" y="145"/>
                </a:cxn>
                <a:cxn ang="0">
                  <a:pos x="56" y="145"/>
                </a:cxn>
                <a:cxn ang="0">
                  <a:pos x="46" y="134"/>
                </a:cxn>
                <a:cxn ang="0">
                  <a:pos x="31" y="112"/>
                </a:cxn>
              </a:cxnLst>
              <a:rect l="0" t="0" r="r" b="b"/>
              <a:pathLst>
                <a:path w="66" h="145">
                  <a:moveTo>
                    <a:pt x="31" y="112"/>
                  </a:moveTo>
                  <a:lnTo>
                    <a:pt x="27" y="101"/>
                  </a:lnTo>
                  <a:lnTo>
                    <a:pt x="23" y="95"/>
                  </a:lnTo>
                  <a:lnTo>
                    <a:pt x="17" y="88"/>
                  </a:lnTo>
                  <a:lnTo>
                    <a:pt x="10" y="78"/>
                  </a:lnTo>
                  <a:lnTo>
                    <a:pt x="6" y="60"/>
                  </a:lnTo>
                  <a:lnTo>
                    <a:pt x="3" y="40"/>
                  </a:lnTo>
                  <a:lnTo>
                    <a:pt x="2" y="20"/>
                  </a:lnTo>
                  <a:lnTo>
                    <a:pt x="0" y="0"/>
                  </a:lnTo>
                  <a:lnTo>
                    <a:pt x="6" y="0"/>
                  </a:lnTo>
                  <a:lnTo>
                    <a:pt x="13" y="2"/>
                  </a:lnTo>
                  <a:lnTo>
                    <a:pt x="19" y="3"/>
                  </a:lnTo>
                  <a:lnTo>
                    <a:pt x="25" y="5"/>
                  </a:lnTo>
                  <a:lnTo>
                    <a:pt x="33" y="25"/>
                  </a:lnTo>
                  <a:lnTo>
                    <a:pt x="40" y="39"/>
                  </a:lnTo>
                  <a:lnTo>
                    <a:pt x="48" y="53"/>
                  </a:lnTo>
                  <a:lnTo>
                    <a:pt x="59" y="68"/>
                  </a:lnTo>
                  <a:lnTo>
                    <a:pt x="61" y="89"/>
                  </a:lnTo>
                  <a:lnTo>
                    <a:pt x="63" y="108"/>
                  </a:lnTo>
                  <a:lnTo>
                    <a:pt x="66" y="126"/>
                  </a:lnTo>
                  <a:lnTo>
                    <a:pt x="66" y="138"/>
                  </a:lnTo>
                  <a:lnTo>
                    <a:pt x="62" y="145"/>
                  </a:lnTo>
                  <a:lnTo>
                    <a:pt x="56" y="145"/>
                  </a:lnTo>
                  <a:lnTo>
                    <a:pt x="46" y="134"/>
                  </a:lnTo>
                  <a:lnTo>
                    <a:pt x="31" y="112"/>
                  </a:lnTo>
                  <a:close/>
                </a:path>
              </a:pathLst>
            </a:custGeom>
            <a:solidFill>
              <a:srgbClr val="006633"/>
            </a:solidFill>
            <a:ln w="9525">
              <a:noFill/>
              <a:round/>
              <a:headEnd/>
              <a:tailEnd/>
            </a:ln>
          </p:spPr>
          <p:txBody>
            <a:bodyPr/>
            <a:lstStyle/>
            <a:p>
              <a:endParaRPr lang="el-GR"/>
            </a:p>
          </p:txBody>
        </p:sp>
        <p:sp>
          <p:nvSpPr>
            <p:cNvPr id="543002" name="Freeform 282"/>
            <p:cNvSpPr>
              <a:spLocks/>
            </p:cNvSpPr>
            <p:nvPr/>
          </p:nvSpPr>
          <p:spPr bwMode="auto">
            <a:xfrm flipH="1">
              <a:off x="1752" y="2905"/>
              <a:ext cx="23" cy="42"/>
            </a:xfrm>
            <a:custGeom>
              <a:avLst/>
              <a:gdLst/>
              <a:ahLst/>
              <a:cxnLst>
                <a:cxn ang="0">
                  <a:pos x="5" y="85"/>
                </a:cxn>
                <a:cxn ang="0">
                  <a:pos x="5" y="80"/>
                </a:cxn>
                <a:cxn ang="0">
                  <a:pos x="5" y="75"/>
                </a:cxn>
                <a:cxn ang="0">
                  <a:pos x="5" y="72"/>
                </a:cxn>
                <a:cxn ang="0">
                  <a:pos x="5" y="67"/>
                </a:cxn>
                <a:cxn ang="0">
                  <a:pos x="1" y="55"/>
                </a:cxn>
                <a:cxn ang="0">
                  <a:pos x="0" y="37"/>
                </a:cxn>
                <a:cxn ang="0">
                  <a:pos x="0" y="20"/>
                </a:cxn>
                <a:cxn ang="0">
                  <a:pos x="1" y="5"/>
                </a:cxn>
                <a:cxn ang="0">
                  <a:pos x="8" y="5"/>
                </a:cxn>
                <a:cxn ang="0">
                  <a:pos x="15" y="4"/>
                </a:cxn>
                <a:cxn ang="0">
                  <a:pos x="22" y="4"/>
                </a:cxn>
                <a:cxn ang="0">
                  <a:pos x="29" y="3"/>
                </a:cxn>
                <a:cxn ang="0">
                  <a:pos x="36" y="3"/>
                </a:cxn>
                <a:cxn ang="0">
                  <a:pos x="43" y="2"/>
                </a:cxn>
                <a:cxn ang="0">
                  <a:pos x="50" y="2"/>
                </a:cxn>
                <a:cxn ang="0">
                  <a:pos x="57" y="0"/>
                </a:cxn>
                <a:cxn ang="0">
                  <a:pos x="56" y="37"/>
                </a:cxn>
                <a:cxn ang="0">
                  <a:pos x="54" y="61"/>
                </a:cxn>
                <a:cxn ang="0">
                  <a:pos x="54" y="85"/>
                </a:cxn>
                <a:cxn ang="0">
                  <a:pos x="56" y="117"/>
                </a:cxn>
                <a:cxn ang="0">
                  <a:pos x="53" y="117"/>
                </a:cxn>
                <a:cxn ang="0">
                  <a:pos x="49" y="114"/>
                </a:cxn>
                <a:cxn ang="0">
                  <a:pos x="42" y="110"/>
                </a:cxn>
                <a:cxn ang="0">
                  <a:pos x="34" y="104"/>
                </a:cxn>
                <a:cxn ang="0">
                  <a:pos x="24" y="98"/>
                </a:cxn>
                <a:cxn ang="0">
                  <a:pos x="16" y="93"/>
                </a:cxn>
                <a:cxn ang="0">
                  <a:pos x="9" y="88"/>
                </a:cxn>
                <a:cxn ang="0">
                  <a:pos x="5" y="85"/>
                </a:cxn>
              </a:cxnLst>
              <a:rect l="0" t="0" r="r" b="b"/>
              <a:pathLst>
                <a:path w="57" h="117">
                  <a:moveTo>
                    <a:pt x="5" y="85"/>
                  </a:moveTo>
                  <a:lnTo>
                    <a:pt x="5" y="80"/>
                  </a:lnTo>
                  <a:lnTo>
                    <a:pt x="5" y="75"/>
                  </a:lnTo>
                  <a:lnTo>
                    <a:pt x="5" y="72"/>
                  </a:lnTo>
                  <a:lnTo>
                    <a:pt x="5" y="67"/>
                  </a:lnTo>
                  <a:lnTo>
                    <a:pt x="1" y="55"/>
                  </a:lnTo>
                  <a:lnTo>
                    <a:pt x="0" y="37"/>
                  </a:lnTo>
                  <a:lnTo>
                    <a:pt x="0" y="20"/>
                  </a:lnTo>
                  <a:lnTo>
                    <a:pt x="1" y="5"/>
                  </a:lnTo>
                  <a:lnTo>
                    <a:pt x="8" y="5"/>
                  </a:lnTo>
                  <a:lnTo>
                    <a:pt x="15" y="4"/>
                  </a:lnTo>
                  <a:lnTo>
                    <a:pt x="22" y="4"/>
                  </a:lnTo>
                  <a:lnTo>
                    <a:pt x="29" y="3"/>
                  </a:lnTo>
                  <a:lnTo>
                    <a:pt x="36" y="3"/>
                  </a:lnTo>
                  <a:lnTo>
                    <a:pt x="43" y="2"/>
                  </a:lnTo>
                  <a:lnTo>
                    <a:pt x="50" y="2"/>
                  </a:lnTo>
                  <a:lnTo>
                    <a:pt x="57" y="0"/>
                  </a:lnTo>
                  <a:lnTo>
                    <a:pt x="56" y="37"/>
                  </a:lnTo>
                  <a:lnTo>
                    <a:pt x="54" y="61"/>
                  </a:lnTo>
                  <a:lnTo>
                    <a:pt x="54" y="85"/>
                  </a:lnTo>
                  <a:lnTo>
                    <a:pt x="56" y="117"/>
                  </a:lnTo>
                  <a:lnTo>
                    <a:pt x="53" y="117"/>
                  </a:lnTo>
                  <a:lnTo>
                    <a:pt x="49" y="114"/>
                  </a:lnTo>
                  <a:lnTo>
                    <a:pt x="42" y="110"/>
                  </a:lnTo>
                  <a:lnTo>
                    <a:pt x="34" y="104"/>
                  </a:lnTo>
                  <a:lnTo>
                    <a:pt x="24" y="98"/>
                  </a:lnTo>
                  <a:lnTo>
                    <a:pt x="16" y="93"/>
                  </a:lnTo>
                  <a:lnTo>
                    <a:pt x="9" y="88"/>
                  </a:lnTo>
                  <a:lnTo>
                    <a:pt x="5" y="85"/>
                  </a:lnTo>
                  <a:close/>
                </a:path>
              </a:pathLst>
            </a:custGeom>
            <a:solidFill>
              <a:srgbClr val="00FFFF"/>
            </a:solidFill>
            <a:ln w="9525">
              <a:noFill/>
              <a:round/>
              <a:headEnd/>
              <a:tailEnd/>
            </a:ln>
          </p:spPr>
          <p:txBody>
            <a:bodyPr/>
            <a:lstStyle/>
            <a:p>
              <a:endParaRPr lang="el-GR"/>
            </a:p>
          </p:txBody>
        </p:sp>
        <p:sp>
          <p:nvSpPr>
            <p:cNvPr id="543003" name="Freeform 283"/>
            <p:cNvSpPr>
              <a:spLocks/>
            </p:cNvSpPr>
            <p:nvPr/>
          </p:nvSpPr>
          <p:spPr bwMode="auto">
            <a:xfrm flipH="1">
              <a:off x="1868" y="2902"/>
              <a:ext cx="20" cy="44"/>
            </a:xfrm>
            <a:custGeom>
              <a:avLst/>
              <a:gdLst/>
              <a:ahLst/>
              <a:cxnLst>
                <a:cxn ang="0">
                  <a:pos x="6" y="93"/>
                </a:cxn>
                <a:cxn ang="0">
                  <a:pos x="5" y="78"/>
                </a:cxn>
                <a:cxn ang="0">
                  <a:pos x="4" y="63"/>
                </a:cxn>
                <a:cxn ang="0">
                  <a:pos x="1" y="48"/>
                </a:cxn>
                <a:cxn ang="0">
                  <a:pos x="0" y="33"/>
                </a:cxn>
                <a:cxn ang="0">
                  <a:pos x="0" y="25"/>
                </a:cxn>
                <a:cxn ang="0">
                  <a:pos x="0" y="17"/>
                </a:cxn>
                <a:cxn ang="0">
                  <a:pos x="0" y="9"/>
                </a:cxn>
                <a:cxn ang="0">
                  <a:pos x="1" y="0"/>
                </a:cxn>
                <a:cxn ang="0">
                  <a:pos x="2" y="0"/>
                </a:cxn>
                <a:cxn ang="0">
                  <a:pos x="4" y="0"/>
                </a:cxn>
                <a:cxn ang="0">
                  <a:pos x="5" y="0"/>
                </a:cxn>
                <a:cxn ang="0">
                  <a:pos x="6" y="2"/>
                </a:cxn>
                <a:cxn ang="0">
                  <a:pos x="8" y="24"/>
                </a:cxn>
                <a:cxn ang="0">
                  <a:pos x="13" y="49"/>
                </a:cxn>
                <a:cxn ang="0">
                  <a:pos x="22" y="77"/>
                </a:cxn>
                <a:cxn ang="0">
                  <a:pos x="34" y="101"/>
                </a:cxn>
                <a:cxn ang="0">
                  <a:pos x="37" y="102"/>
                </a:cxn>
                <a:cxn ang="0">
                  <a:pos x="39" y="104"/>
                </a:cxn>
                <a:cxn ang="0">
                  <a:pos x="43" y="105"/>
                </a:cxn>
                <a:cxn ang="0">
                  <a:pos x="45" y="108"/>
                </a:cxn>
                <a:cxn ang="0">
                  <a:pos x="46" y="112"/>
                </a:cxn>
                <a:cxn ang="0">
                  <a:pos x="48" y="116"/>
                </a:cxn>
                <a:cxn ang="0">
                  <a:pos x="50" y="118"/>
                </a:cxn>
                <a:cxn ang="0">
                  <a:pos x="50" y="120"/>
                </a:cxn>
                <a:cxn ang="0">
                  <a:pos x="46" y="120"/>
                </a:cxn>
                <a:cxn ang="0">
                  <a:pos x="42" y="118"/>
                </a:cxn>
                <a:cxn ang="0">
                  <a:pos x="36" y="115"/>
                </a:cxn>
                <a:cxn ang="0">
                  <a:pos x="28" y="109"/>
                </a:cxn>
                <a:cxn ang="0">
                  <a:pos x="21" y="104"/>
                </a:cxn>
                <a:cxn ang="0">
                  <a:pos x="14" y="98"/>
                </a:cxn>
                <a:cxn ang="0">
                  <a:pos x="9" y="95"/>
                </a:cxn>
                <a:cxn ang="0">
                  <a:pos x="6" y="93"/>
                </a:cxn>
              </a:cxnLst>
              <a:rect l="0" t="0" r="r" b="b"/>
              <a:pathLst>
                <a:path w="50" h="120">
                  <a:moveTo>
                    <a:pt x="6" y="93"/>
                  </a:moveTo>
                  <a:lnTo>
                    <a:pt x="5" y="78"/>
                  </a:lnTo>
                  <a:lnTo>
                    <a:pt x="4" y="63"/>
                  </a:lnTo>
                  <a:lnTo>
                    <a:pt x="1" y="48"/>
                  </a:lnTo>
                  <a:lnTo>
                    <a:pt x="0" y="33"/>
                  </a:lnTo>
                  <a:lnTo>
                    <a:pt x="0" y="25"/>
                  </a:lnTo>
                  <a:lnTo>
                    <a:pt x="0" y="17"/>
                  </a:lnTo>
                  <a:lnTo>
                    <a:pt x="0" y="9"/>
                  </a:lnTo>
                  <a:lnTo>
                    <a:pt x="1" y="0"/>
                  </a:lnTo>
                  <a:lnTo>
                    <a:pt x="2" y="0"/>
                  </a:lnTo>
                  <a:lnTo>
                    <a:pt x="4" y="0"/>
                  </a:lnTo>
                  <a:lnTo>
                    <a:pt x="5" y="0"/>
                  </a:lnTo>
                  <a:lnTo>
                    <a:pt x="6" y="2"/>
                  </a:lnTo>
                  <a:lnTo>
                    <a:pt x="8" y="24"/>
                  </a:lnTo>
                  <a:lnTo>
                    <a:pt x="13" y="49"/>
                  </a:lnTo>
                  <a:lnTo>
                    <a:pt x="22" y="77"/>
                  </a:lnTo>
                  <a:lnTo>
                    <a:pt x="34" y="101"/>
                  </a:lnTo>
                  <a:lnTo>
                    <a:pt x="37" y="102"/>
                  </a:lnTo>
                  <a:lnTo>
                    <a:pt x="39" y="104"/>
                  </a:lnTo>
                  <a:lnTo>
                    <a:pt x="43" y="105"/>
                  </a:lnTo>
                  <a:lnTo>
                    <a:pt x="45" y="108"/>
                  </a:lnTo>
                  <a:lnTo>
                    <a:pt x="46" y="112"/>
                  </a:lnTo>
                  <a:lnTo>
                    <a:pt x="48" y="116"/>
                  </a:lnTo>
                  <a:lnTo>
                    <a:pt x="50" y="118"/>
                  </a:lnTo>
                  <a:lnTo>
                    <a:pt x="50" y="120"/>
                  </a:lnTo>
                  <a:lnTo>
                    <a:pt x="46" y="120"/>
                  </a:lnTo>
                  <a:lnTo>
                    <a:pt x="42" y="118"/>
                  </a:lnTo>
                  <a:lnTo>
                    <a:pt x="36" y="115"/>
                  </a:lnTo>
                  <a:lnTo>
                    <a:pt x="28" y="109"/>
                  </a:lnTo>
                  <a:lnTo>
                    <a:pt x="21" y="104"/>
                  </a:lnTo>
                  <a:lnTo>
                    <a:pt x="14" y="98"/>
                  </a:lnTo>
                  <a:lnTo>
                    <a:pt x="9" y="95"/>
                  </a:lnTo>
                  <a:lnTo>
                    <a:pt x="6" y="93"/>
                  </a:lnTo>
                  <a:close/>
                </a:path>
              </a:pathLst>
            </a:custGeom>
            <a:solidFill>
              <a:srgbClr val="00FFFF"/>
            </a:solidFill>
            <a:ln w="9525">
              <a:noFill/>
              <a:round/>
              <a:headEnd/>
              <a:tailEnd/>
            </a:ln>
          </p:spPr>
          <p:txBody>
            <a:bodyPr/>
            <a:lstStyle/>
            <a:p>
              <a:endParaRPr lang="el-GR"/>
            </a:p>
          </p:txBody>
        </p:sp>
        <p:sp>
          <p:nvSpPr>
            <p:cNvPr id="543004" name="Freeform 284"/>
            <p:cNvSpPr>
              <a:spLocks/>
            </p:cNvSpPr>
            <p:nvPr/>
          </p:nvSpPr>
          <p:spPr bwMode="auto">
            <a:xfrm flipH="1">
              <a:off x="1891" y="2897"/>
              <a:ext cx="15" cy="33"/>
            </a:xfrm>
            <a:custGeom>
              <a:avLst/>
              <a:gdLst/>
              <a:ahLst/>
              <a:cxnLst>
                <a:cxn ang="0">
                  <a:pos x="3" y="67"/>
                </a:cxn>
                <a:cxn ang="0">
                  <a:pos x="0" y="51"/>
                </a:cxn>
                <a:cxn ang="0">
                  <a:pos x="0" y="34"/>
                </a:cxn>
                <a:cxn ang="0">
                  <a:pos x="0" y="16"/>
                </a:cxn>
                <a:cxn ang="0">
                  <a:pos x="1" y="0"/>
                </a:cxn>
                <a:cxn ang="0">
                  <a:pos x="10" y="1"/>
                </a:cxn>
                <a:cxn ang="0">
                  <a:pos x="16" y="4"/>
                </a:cxn>
                <a:cxn ang="0">
                  <a:pos x="23" y="7"/>
                </a:cxn>
                <a:cxn ang="0">
                  <a:pos x="31" y="11"/>
                </a:cxn>
                <a:cxn ang="0">
                  <a:pos x="31" y="31"/>
                </a:cxn>
                <a:cxn ang="0">
                  <a:pos x="33" y="52"/>
                </a:cxn>
                <a:cxn ang="0">
                  <a:pos x="34" y="73"/>
                </a:cxn>
                <a:cxn ang="0">
                  <a:pos x="36" y="94"/>
                </a:cxn>
                <a:cxn ang="0">
                  <a:pos x="30" y="91"/>
                </a:cxn>
                <a:cxn ang="0">
                  <a:pos x="22" y="83"/>
                </a:cxn>
                <a:cxn ang="0">
                  <a:pos x="12" y="73"/>
                </a:cxn>
                <a:cxn ang="0">
                  <a:pos x="3" y="67"/>
                </a:cxn>
              </a:cxnLst>
              <a:rect l="0" t="0" r="r" b="b"/>
              <a:pathLst>
                <a:path w="36" h="94">
                  <a:moveTo>
                    <a:pt x="3" y="67"/>
                  </a:moveTo>
                  <a:lnTo>
                    <a:pt x="0" y="51"/>
                  </a:lnTo>
                  <a:lnTo>
                    <a:pt x="0" y="34"/>
                  </a:lnTo>
                  <a:lnTo>
                    <a:pt x="0" y="16"/>
                  </a:lnTo>
                  <a:lnTo>
                    <a:pt x="1" y="0"/>
                  </a:lnTo>
                  <a:lnTo>
                    <a:pt x="10" y="1"/>
                  </a:lnTo>
                  <a:lnTo>
                    <a:pt x="16" y="4"/>
                  </a:lnTo>
                  <a:lnTo>
                    <a:pt x="23" y="7"/>
                  </a:lnTo>
                  <a:lnTo>
                    <a:pt x="31" y="11"/>
                  </a:lnTo>
                  <a:lnTo>
                    <a:pt x="31" y="31"/>
                  </a:lnTo>
                  <a:lnTo>
                    <a:pt x="33" y="52"/>
                  </a:lnTo>
                  <a:lnTo>
                    <a:pt x="34" y="73"/>
                  </a:lnTo>
                  <a:lnTo>
                    <a:pt x="36" y="94"/>
                  </a:lnTo>
                  <a:lnTo>
                    <a:pt x="30" y="91"/>
                  </a:lnTo>
                  <a:lnTo>
                    <a:pt x="22" y="83"/>
                  </a:lnTo>
                  <a:lnTo>
                    <a:pt x="12" y="73"/>
                  </a:lnTo>
                  <a:lnTo>
                    <a:pt x="3" y="67"/>
                  </a:lnTo>
                  <a:close/>
                </a:path>
              </a:pathLst>
            </a:custGeom>
            <a:solidFill>
              <a:srgbClr val="00FFFF"/>
            </a:solidFill>
            <a:ln w="9525">
              <a:noFill/>
              <a:round/>
              <a:headEnd/>
              <a:tailEnd/>
            </a:ln>
          </p:spPr>
          <p:txBody>
            <a:bodyPr/>
            <a:lstStyle/>
            <a:p>
              <a:endParaRPr lang="el-GR"/>
            </a:p>
          </p:txBody>
        </p:sp>
        <p:sp>
          <p:nvSpPr>
            <p:cNvPr id="543005" name="Freeform 285"/>
            <p:cNvSpPr>
              <a:spLocks/>
            </p:cNvSpPr>
            <p:nvPr/>
          </p:nvSpPr>
          <p:spPr bwMode="auto">
            <a:xfrm flipH="1">
              <a:off x="1853" y="2903"/>
              <a:ext cx="11" cy="16"/>
            </a:xfrm>
            <a:custGeom>
              <a:avLst/>
              <a:gdLst/>
              <a:ahLst/>
              <a:cxnLst>
                <a:cxn ang="0">
                  <a:pos x="3" y="32"/>
                </a:cxn>
                <a:cxn ang="0">
                  <a:pos x="3" y="23"/>
                </a:cxn>
                <a:cxn ang="0">
                  <a:pos x="2" y="16"/>
                </a:cxn>
                <a:cxn ang="0">
                  <a:pos x="1" y="9"/>
                </a:cxn>
                <a:cxn ang="0">
                  <a:pos x="0" y="0"/>
                </a:cxn>
                <a:cxn ang="0">
                  <a:pos x="6" y="0"/>
                </a:cxn>
                <a:cxn ang="0">
                  <a:pos x="13" y="0"/>
                </a:cxn>
                <a:cxn ang="0">
                  <a:pos x="18" y="0"/>
                </a:cxn>
                <a:cxn ang="0">
                  <a:pos x="25" y="1"/>
                </a:cxn>
                <a:cxn ang="0">
                  <a:pos x="24" y="12"/>
                </a:cxn>
                <a:cxn ang="0">
                  <a:pos x="23" y="23"/>
                </a:cxn>
                <a:cxn ang="0">
                  <a:pos x="22" y="34"/>
                </a:cxn>
                <a:cxn ang="0">
                  <a:pos x="21" y="45"/>
                </a:cxn>
                <a:cxn ang="0">
                  <a:pos x="16" y="45"/>
                </a:cxn>
                <a:cxn ang="0">
                  <a:pos x="10" y="41"/>
                </a:cxn>
                <a:cxn ang="0">
                  <a:pos x="6" y="37"/>
                </a:cxn>
                <a:cxn ang="0">
                  <a:pos x="3" y="32"/>
                </a:cxn>
              </a:cxnLst>
              <a:rect l="0" t="0" r="r" b="b"/>
              <a:pathLst>
                <a:path w="25" h="45">
                  <a:moveTo>
                    <a:pt x="3" y="32"/>
                  </a:moveTo>
                  <a:lnTo>
                    <a:pt x="3" y="23"/>
                  </a:lnTo>
                  <a:lnTo>
                    <a:pt x="2" y="16"/>
                  </a:lnTo>
                  <a:lnTo>
                    <a:pt x="1" y="9"/>
                  </a:lnTo>
                  <a:lnTo>
                    <a:pt x="0" y="0"/>
                  </a:lnTo>
                  <a:lnTo>
                    <a:pt x="6" y="0"/>
                  </a:lnTo>
                  <a:lnTo>
                    <a:pt x="13" y="0"/>
                  </a:lnTo>
                  <a:lnTo>
                    <a:pt x="18" y="0"/>
                  </a:lnTo>
                  <a:lnTo>
                    <a:pt x="25" y="1"/>
                  </a:lnTo>
                  <a:lnTo>
                    <a:pt x="24" y="12"/>
                  </a:lnTo>
                  <a:lnTo>
                    <a:pt x="23" y="23"/>
                  </a:lnTo>
                  <a:lnTo>
                    <a:pt x="22" y="34"/>
                  </a:lnTo>
                  <a:lnTo>
                    <a:pt x="21" y="45"/>
                  </a:lnTo>
                  <a:lnTo>
                    <a:pt x="16" y="45"/>
                  </a:lnTo>
                  <a:lnTo>
                    <a:pt x="10" y="41"/>
                  </a:lnTo>
                  <a:lnTo>
                    <a:pt x="6" y="37"/>
                  </a:lnTo>
                  <a:lnTo>
                    <a:pt x="3" y="32"/>
                  </a:lnTo>
                  <a:close/>
                </a:path>
              </a:pathLst>
            </a:custGeom>
            <a:solidFill>
              <a:srgbClr val="00FFFF"/>
            </a:solidFill>
            <a:ln w="9525">
              <a:noFill/>
              <a:round/>
              <a:headEnd/>
              <a:tailEnd/>
            </a:ln>
          </p:spPr>
          <p:txBody>
            <a:bodyPr/>
            <a:lstStyle/>
            <a:p>
              <a:endParaRPr lang="el-GR"/>
            </a:p>
          </p:txBody>
        </p:sp>
        <p:sp>
          <p:nvSpPr>
            <p:cNvPr id="543006" name="Freeform 286"/>
            <p:cNvSpPr>
              <a:spLocks/>
            </p:cNvSpPr>
            <p:nvPr/>
          </p:nvSpPr>
          <p:spPr bwMode="auto">
            <a:xfrm flipH="1">
              <a:off x="1809" y="2905"/>
              <a:ext cx="8" cy="8"/>
            </a:xfrm>
            <a:custGeom>
              <a:avLst/>
              <a:gdLst/>
              <a:ahLst/>
              <a:cxnLst>
                <a:cxn ang="0">
                  <a:pos x="11" y="22"/>
                </a:cxn>
                <a:cxn ang="0">
                  <a:pos x="10" y="19"/>
                </a:cxn>
                <a:cxn ang="0">
                  <a:pos x="8" y="18"/>
                </a:cxn>
                <a:cxn ang="0">
                  <a:pos x="4" y="16"/>
                </a:cxn>
                <a:cxn ang="0">
                  <a:pos x="2" y="15"/>
                </a:cxn>
                <a:cxn ang="0">
                  <a:pos x="1" y="11"/>
                </a:cxn>
                <a:cxn ang="0">
                  <a:pos x="1" y="8"/>
                </a:cxn>
                <a:cxn ang="0">
                  <a:pos x="1" y="4"/>
                </a:cxn>
                <a:cxn ang="0">
                  <a:pos x="0" y="0"/>
                </a:cxn>
                <a:cxn ang="0">
                  <a:pos x="4" y="1"/>
                </a:cxn>
                <a:cxn ang="0">
                  <a:pos x="9" y="1"/>
                </a:cxn>
                <a:cxn ang="0">
                  <a:pos x="15" y="1"/>
                </a:cxn>
                <a:cxn ang="0">
                  <a:pos x="19" y="2"/>
                </a:cxn>
                <a:cxn ang="0">
                  <a:pos x="20" y="3"/>
                </a:cxn>
                <a:cxn ang="0">
                  <a:pos x="19" y="7"/>
                </a:cxn>
                <a:cxn ang="0">
                  <a:pos x="18" y="11"/>
                </a:cxn>
                <a:cxn ang="0">
                  <a:pos x="16" y="22"/>
                </a:cxn>
                <a:cxn ang="0">
                  <a:pos x="15" y="22"/>
                </a:cxn>
                <a:cxn ang="0">
                  <a:pos x="13" y="22"/>
                </a:cxn>
                <a:cxn ang="0">
                  <a:pos x="12" y="22"/>
                </a:cxn>
                <a:cxn ang="0">
                  <a:pos x="11" y="22"/>
                </a:cxn>
              </a:cxnLst>
              <a:rect l="0" t="0" r="r" b="b"/>
              <a:pathLst>
                <a:path w="20" h="22">
                  <a:moveTo>
                    <a:pt x="11" y="22"/>
                  </a:moveTo>
                  <a:lnTo>
                    <a:pt x="10" y="19"/>
                  </a:lnTo>
                  <a:lnTo>
                    <a:pt x="8" y="18"/>
                  </a:lnTo>
                  <a:lnTo>
                    <a:pt x="4" y="16"/>
                  </a:lnTo>
                  <a:lnTo>
                    <a:pt x="2" y="15"/>
                  </a:lnTo>
                  <a:lnTo>
                    <a:pt x="1" y="11"/>
                  </a:lnTo>
                  <a:lnTo>
                    <a:pt x="1" y="8"/>
                  </a:lnTo>
                  <a:lnTo>
                    <a:pt x="1" y="4"/>
                  </a:lnTo>
                  <a:lnTo>
                    <a:pt x="0" y="0"/>
                  </a:lnTo>
                  <a:lnTo>
                    <a:pt x="4" y="1"/>
                  </a:lnTo>
                  <a:lnTo>
                    <a:pt x="9" y="1"/>
                  </a:lnTo>
                  <a:lnTo>
                    <a:pt x="15" y="1"/>
                  </a:lnTo>
                  <a:lnTo>
                    <a:pt x="19" y="2"/>
                  </a:lnTo>
                  <a:lnTo>
                    <a:pt x="20" y="3"/>
                  </a:lnTo>
                  <a:lnTo>
                    <a:pt x="19" y="7"/>
                  </a:lnTo>
                  <a:lnTo>
                    <a:pt x="18" y="11"/>
                  </a:lnTo>
                  <a:lnTo>
                    <a:pt x="16" y="22"/>
                  </a:lnTo>
                  <a:lnTo>
                    <a:pt x="15" y="22"/>
                  </a:lnTo>
                  <a:lnTo>
                    <a:pt x="13" y="22"/>
                  </a:lnTo>
                  <a:lnTo>
                    <a:pt x="12" y="22"/>
                  </a:lnTo>
                  <a:lnTo>
                    <a:pt x="11" y="22"/>
                  </a:lnTo>
                  <a:close/>
                </a:path>
              </a:pathLst>
            </a:custGeom>
            <a:solidFill>
              <a:srgbClr val="00FFFF"/>
            </a:solidFill>
            <a:ln w="9525">
              <a:noFill/>
              <a:round/>
              <a:headEnd/>
              <a:tailEnd/>
            </a:ln>
          </p:spPr>
          <p:txBody>
            <a:bodyPr/>
            <a:lstStyle/>
            <a:p>
              <a:endParaRPr lang="el-GR"/>
            </a:p>
          </p:txBody>
        </p:sp>
        <p:sp>
          <p:nvSpPr>
            <p:cNvPr id="543007" name="Freeform 287"/>
            <p:cNvSpPr>
              <a:spLocks/>
            </p:cNvSpPr>
            <p:nvPr/>
          </p:nvSpPr>
          <p:spPr bwMode="auto">
            <a:xfrm flipH="1">
              <a:off x="1797" y="2833"/>
              <a:ext cx="46" cy="69"/>
            </a:xfrm>
            <a:custGeom>
              <a:avLst/>
              <a:gdLst/>
              <a:ahLst/>
              <a:cxnLst>
                <a:cxn ang="0">
                  <a:pos x="56" y="186"/>
                </a:cxn>
                <a:cxn ang="0">
                  <a:pos x="57" y="177"/>
                </a:cxn>
                <a:cxn ang="0">
                  <a:pos x="58" y="171"/>
                </a:cxn>
                <a:cxn ang="0">
                  <a:pos x="60" y="165"/>
                </a:cxn>
                <a:cxn ang="0">
                  <a:pos x="62" y="157"/>
                </a:cxn>
                <a:cxn ang="0">
                  <a:pos x="55" y="150"/>
                </a:cxn>
                <a:cxn ang="0">
                  <a:pos x="51" y="147"/>
                </a:cxn>
                <a:cxn ang="0">
                  <a:pos x="48" y="145"/>
                </a:cxn>
                <a:cxn ang="0">
                  <a:pos x="45" y="142"/>
                </a:cxn>
                <a:cxn ang="0">
                  <a:pos x="37" y="141"/>
                </a:cxn>
                <a:cxn ang="0">
                  <a:pos x="30" y="139"/>
                </a:cxn>
                <a:cxn ang="0">
                  <a:pos x="23" y="139"/>
                </a:cxn>
                <a:cxn ang="0">
                  <a:pos x="15" y="140"/>
                </a:cxn>
                <a:cxn ang="0">
                  <a:pos x="10" y="143"/>
                </a:cxn>
                <a:cxn ang="0">
                  <a:pos x="6" y="146"/>
                </a:cxn>
                <a:cxn ang="0">
                  <a:pos x="4" y="147"/>
                </a:cxn>
                <a:cxn ang="0">
                  <a:pos x="0" y="148"/>
                </a:cxn>
                <a:cxn ang="0">
                  <a:pos x="0" y="134"/>
                </a:cxn>
                <a:cxn ang="0">
                  <a:pos x="0" y="123"/>
                </a:cxn>
                <a:cxn ang="0">
                  <a:pos x="2" y="112"/>
                </a:cxn>
                <a:cxn ang="0">
                  <a:pos x="6" y="98"/>
                </a:cxn>
                <a:cxn ang="0">
                  <a:pos x="7" y="65"/>
                </a:cxn>
                <a:cxn ang="0">
                  <a:pos x="8" y="47"/>
                </a:cxn>
                <a:cxn ang="0">
                  <a:pos x="10" y="36"/>
                </a:cxn>
                <a:cxn ang="0">
                  <a:pos x="11" y="27"/>
                </a:cxn>
                <a:cxn ang="0">
                  <a:pos x="35" y="20"/>
                </a:cxn>
                <a:cxn ang="0">
                  <a:pos x="55" y="15"/>
                </a:cxn>
                <a:cxn ang="0">
                  <a:pos x="68" y="11"/>
                </a:cxn>
                <a:cxn ang="0">
                  <a:pos x="80" y="9"/>
                </a:cxn>
                <a:cxn ang="0">
                  <a:pos x="88" y="6"/>
                </a:cxn>
                <a:cxn ang="0">
                  <a:pos x="95" y="4"/>
                </a:cxn>
                <a:cxn ang="0">
                  <a:pos x="103" y="3"/>
                </a:cxn>
                <a:cxn ang="0">
                  <a:pos x="111" y="0"/>
                </a:cxn>
                <a:cxn ang="0">
                  <a:pos x="109" y="25"/>
                </a:cxn>
                <a:cxn ang="0">
                  <a:pos x="106" y="41"/>
                </a:cxn>
                <a:cxn ang="0">
                  <a:pos x="104" y="56"/>
                </a:cxn>
                <a:cxn ang="0">
                  <a:pos x="102" y="75"/>
                </a:cxn>
                <a:cxn ang="0">
                  <a:pos x="100" y="101"/>
                </a:cxn>
                <a:cxn ang="0">
                  <a:pos x="98" y="127"/>
                </a:cxn>
                <a:cxn ang="0">
                  <a:pos x="96" y="153"/>
                </a:cxn>
                <a:cxn ang="0">
                  <a:pos x="94" y="179"/>
                </a:cxn>
                <a:cxn ang="0">
                  <a:pos x="91" y="181"/>
                </a:cxn>
                <a:cxn ang="0">
                  <a:pos x="90" y="184"/>
                </a:cxn>
                <a:cxn ang="0">
                  <a:pos x="90" y="186"/>
                </a:cxn>
                <a:cxn ang="0">
                  <a:pos x="89" y="189"/>
                </a:cxn>
                <a:cxn ang="0">
                  <a:pos x="80" y="189"/>
                </a:cxn>
                <a:cxn ang="0">
                  <a:pos x="72" y="187"/>
                </a:cxn>
                <a:cxn ang="0">
                  <a:pos x="64" y="186"/>
                </a:cxn>
                <a:cxn ang="0">
                  <a:pos x="56" y="186"/>
                </a:cxn>
              </a:cxnLst>
              <a:rect l="0" t="0" r="r" b="b"/>
              <a:pathLst>
                <a:path w="111" h="189">
                  <a:moveTo>
                    <a:pt x="56" y="186"/>
                  </a:moveTo>
                  <a:lnTo>
                    <a:pt x="57" y="177"/>
                  </a:lnTo>
                  <a:lnTo>
                    <a:pt x="58" y="171"/>
                  </a:lnTo>
                  <a:lnTo>
                    <a:pt x="60" y="165"/>
                  </a:lnTo>
                  <a:lnTo>
                    <a:pt x="62" y="157"/>
                  </a:lnTo>
                  <a:lnTo>
                    <a:pt x="55" y="150"/>
                  </a:lnTo>
                  <a:lnTo>
                    <a:pt x="51" y="147"/>
                  </a:lnTo>
                  <a:lnTo>
                    <a:pt x="48" y="145"/>
                  </a:lnTo>
                  <a:lnTo>
                    <a:pt x="45" y="142"/>
                  </a:lnTo>
                  <a:lnTo>
                    <a:pt x="37" y="141"/>
                  </a:lnTo>
                  <a:lnTo>
                    <a:pt x="30" y="139"/>
                  </a:lnTo>
                  <a:lnTo>
                    <a:pt x="23" y="139"/>
                  </a:lnTo>
                  <a:lnTo>
                    <a:pt x="15" y="140"/>
                  </a:lnTo>
                  <a:lnTo>
                    <a:pt x="10" y="143"/>
                  </a:lnTo>
                  <a:lnTo>
                    <a:pt x="6" y="146"/>
                  </a:lnTo>
                  <a:lnTo>
                    <a:pt x="4" y="147"/>
                  </a:lnTo>
                  <a:lnTo>
                    <a:pt x="0" y="148"/>
                  </a:lnTo>
                  <a:lnTo>
                    <a:pt x="0" y="134"/>
                  </a:lnTo>
                  <a:lnTo>
                    <a:pt x="0" y="123"/>
                  </a:lnTo>
                  <a:lnTo>
                    <a:pt x="2" y="112"/>
                  </a:lnTo>
                  <a:lnTo>
                    <a:pt x="6" y="98"/>
                  </a:lnTo>
                  <a:lnTo>
                    <a:pt x="7" y="65"/>
                  </a:lnTo>
                  <a:lnTo>
                    <a:pt x="8" y="47"/>
                  </a:lnTo>
                  <a:lnTo>
                    <a:pt x="10" y="36"/>
                  </a:lnTo>
                  <a:lnTo>
                    <a:pt x="11" y="27"/>
                  </a:lnTo>
                  <a:lnTo>
                    <a:pt x="35" y="20"/>
                  </a:lnTo>
                  <a:lnTo>
                    <a:pt x="55" y="15"/>
                  </a:lnTo>
                  <a:lnTo>
                    <a:pt x="68" y="11"/>
                  </a:lnTo>
                  <a:lnTo>
                    <a:pt x="80" y="9"/>
                  </a:lnTo>
                  <a:lnTo>
                    <a:pt x="88" y="6"/>
                  </a:lnTo>
                  <a:lnTo>
                    <a:pt x="95" y="4"/>
                  </a:lnTo>
                  <a:lnTo>
                    <a:pt x="103" y="3"/>
                  </a:lnTo>
                  <a:lnTo>
                    <a:pt x="111" y="0"/>
                  </a:lnTo>
                  <a:lnTo>
                    <a:pt x="109" y="25"/>
                  </a:lnTo>
                  <a:lnTo>
                    <a:pt x="106" y="41"/>
                  </a:lnTo>
                  <a:lnTo>
                    <a:pt x="104" y="56"/>
                  </a:lnTo>
                  <a:lnTo>
                    <a:pt x="102" y="75"/>
                  </a:lnTo>
                  <a:lnTo>
                    <a:pt x="100" y="101"/>
                  </a:lnTo>
                  <a:lnTo>
                    <a:pt x="98" y="127"/>
                  </a:lnTo>
                  <a:lnTo>
                    <a:pt x="96" y="153"/>
                  </a:lnTo>
                  <a:lnTo>
                    <a:pt x="94" y="179"/>
                  </a:lnTo>
                  <a:lnTo>
                    <a:pt x="91" y="181"/>
                  </a:lnTo>
                  <a:lnTo>
                    <a:pt x="90" y="184"/>
                  </a:lnTo>
                  <a:lnTo>
                    <a:pt x="90" y="186"/>
                  </a:lnTo>
                  <a:lnTo>
                    <a:pt x="89" y="189"/>
                  </a:lnTo>
                  <a:lnTo>
                    <a:pt x="80" y="189"/>
                  </a:lnTo>
                  <a:lnTo>
                    <a:pt x="72" y="187"/>
                  </a:lnTo>
                  <a:lnTo>
                    <a:pt x="64" y="186"/>
                  </a:lnTo>
                  <a:lnTo>
                    <a:pt x="56" y="186"/>
                  </a:lnTo>
                  <a:close/>
                </a:path>
              </a:pathLst>
            </a:custGeom>
            <a:solidFill>
              <a:srgbClr val="00FFFF"/>
            </a:solidFill>
            <a:ln w="9525">
              <a:noFill/>
              <a:round/>
              <a:headEnd/>
              <a:tailEnd/>
            </a:ln>
          </p:spPr>
          <p:txBody>
            <a:bodyPr/>
            <a:lstStyle/>
            <a:p>
              <a:endParaRPr lang="el-GR"/>
            </a:p>
          </p:txBody>
        </p:sp>
        <p:sp>
          <p:nvSpPr>
            <p:cNvPr id="543008" name="Freeform 288"/>
            <p:cNvSpPr>
              <a:spLocks/>
            </p:cNvSpPr>
            <p:nvPr/>
          </p:nvSpPr>
          <p:spPr bwMode="auto">
            <a:xfrm flipH="1">
              <a:off x="1783" y="2892"/>
              <a:ext cx="15" cy="10"/>
            </a:xfrm>
            <a:custGeom>
              <a:avLst/>
              <a:gdLst/>
              <a:ahLst/>
              <a:cxnLst>
                <a:cxn ang="0">
                  <a:pos x="0" y="28"/>
                </a:cxn>
                <a:cxn ang="0">
                  <a:pos x="2" y="17"/>
                </a:cxn>
                <a:cxn ang="0">
                  <a:pos x="8" y="8"/>
                </a:cxn>
                <a:cxn ang="0">
                  <a:pos x="15" y="2"/>
                </a:cxn>
                <a:cxn ang="0">
                  <a:pos x="25" y="0"/>
                </a:cxn>
                <a:cxn ang="0">
                  <a:pos x="29" y="6"/>
                </a:cxn>
                <a:cxn ang="0">
                  <a:pos x="31" y="11"/>
                </a:cxn>
                <a:cxn ang="0">
                  <a:pos x="33" y="16"/>
                </a:cxn>
                <a:cxn ang="0">
                  <a:pos x="34" y="23"/>
                </a:cxn>
                <a:cxn ang="0">
                  <a:pos x="30" y="23"/>
                </a:cxn>
                <a:cxn ang="0">
                  <a:pos x="26" y="23"/>
                </a:cxn>
                <a:cxn ang="0">
                  <a:pos x="22" y="23"/>
                </a:cxn>
                <a:cxn ang="0">
                  <a:pos x="17" y="24"/>
                </a:cxn>
                <a:cxn ang="0">
                  <a:pos x="13" y="24"/>
                </a:cxn>
                <a:cxn ang="0">
                  <a:pos x="9" y="25"/>
                </a:cxn>
                <a:cxn ang="0">
                  <a:pos x="5" y="26"/>
                </a:cxn>
                <a:cxn ang="0">
                  <a:pos x="0" y="28"/>
                </a:cxn>
              </a:cxnLst>
              <a:rect l="0" t="0" r="r" b="b"/>
              <a:pathLst>
                <a:path w="34" h="28">
                  <a:moveTo>
                    <a:pt x="0" y="28"/>
                  </a:moveTo>
                  <a:lnTo>
                    <a:pt x="2" y="17"/>
                  </a:lnTo>
                  <a:lnTo>
                    <a:pt x="8" y="8"/>
                  </a:lnTo>
                  <a:lnTo>
                    <a:pt x="15" y="2"/>
                  </a:lnTo>
                  <a:lnTo>
                    <a:pt x="25" y="0"/>
                  </a:lnTo>
                  <a:lnTo>
                    <a:pt x="29" y="6"/>
                  </a:lnTo>
                  <a:lnTo>
                    <a:pt x="31" y="11"/>
                  </a:lnTo>
                  <a:lnTo>
                    <a:pt x="33" y="16"/>
                  </a:lnTo>
                  <a:lnTo>
                    <a:pt x="34" y="23"/>
                  </a:lnTo>
                  <a:lnTo>
                    <a:pt x="30" y="23"/>
                  </a:lnTo>
                  <a:lnTo>
                    <a:pt x="26" y="23"/>
                  </a:lnTo>
                  <a:lnTo>
                    <a:pt x="22" y="23"/>
                  </a:lnTo>
                  <a:lnTo>
                    <a:pt x="17" y="24"/>
                  </a:lnTo>
                  <a:lnTo>
                    <a:pt x="13" y="24"/>
                  </a:lnTo>
                  <a:lnTo>
                    <a:pt x="9" y="25"/>
                  </a:lnTo>
                  <a:lnTo>
                    <a:pt x="5" y="26"/>
                  </a:lnTo>
                  <a:lnTo>
                    <a:pt x="0" y="28"/>
                  </a:lnTo>
                  <a:close/>
                </a:path>
              </a:pathLst>
            </a:custGeom>
            <a:solidFill>
              <a:srgbClr val="006633"/>
            </a:solidFill>
            <a:ln w="9525">
              <a:noFill/>
              <a:round/>
              <a:headEnd/>
              <a:tailEnd/>
            </a:ln>
          </p:spPr>
          <p:txBody>
            <a:bodyPr/>
            <a:lstStyle/>
            <a:p>
              <a:endParaRPr lang="el-GR"/>
            </a:p>
          </p:txBody>
        </p:sp>
        <p:sp>
          <p:nvSpPr>
            <p:cNvPr id="543009" name="Freeform 289"/>
            <p:cNvSpPr>
              <a:spLocks/>
            </p:cNvSpPr>
            <p:nvPr/>
          </p:nvSpPr>
          <p:spPr bwMode="auto">
            <a:xfrm flipH="1">
              <a:off x="1812" y="2880"/>
              <a:ext cx="10" cy="13"/>
            </a:xfrm>
            <a:custGeom>
              <a:avLst/>
              <a:gdLst/>
              <a:ahLst/>
              <a:cxnLst>
                <a:cxn ang="0">
                  <a:pos x="0" y="38"/>
                </a:cxn>
                <a:cxn ang="0">
                  <a:pos x="0" y="30"/>
                </a:cxn>
                <a:cxn ang="0">
                  <a:pos x="1" y="23"/>
                </a:cxn>
                <a:cxn ang="0">
                  <a:pos x="1" y="17"/>
                </a:cxn>
                <a:cxn ang="0">
                  <a:pos x="2" y="8"/>
                </a:cxn>
                <a:cxn ang="0">
                  <a:pos x="8" y="4"/>
                </a:cxn>
                <a:cxn ang="0">
                  <a:pos x="11" y="2"/>
                </a:cxn>
                <a:cxn ang="0">
                  <a:pos x="15" y="0"/>
                </a:cxn>
                <a:cxn ang="0">
                  <a:pos x="21" y="0"/>
                </a:cxn>
                <a:cxn ang="0">
                  <a:pos x="24" y="10"/>
                </a:cxn>
                <a:cxn ang="0">
                  <a:pos x="25" y="19"/>
                </a:cxn>
                <a:cxn ang="0">
                  <a:pos x="25" y="27"/>
                </a:cxn>
                <a:cxn ang="0">
                  <a:pos x="25" y="36"/>
                </a:cxn>
                <a:cxn ang="0">
                  <a:pos x="18" y="36"/>
                </a:cxn>
                <a:cxn ang="0">
                  <a:pos x="12" y="36"/>
                </a:cxn>
                <a:cxn ang="0">
                  <a:pos x="5" y="37"/>
                </a:cxn>
                <a:cxn ang="0">
                  <a:pos x="0" y="38"/>
                </a:cxn>
              </a:cxnLst>
              <a:rect l="0" t="0" r="r" b="b"/>
              <a:pathLst>
                <a:path w="25" h="38">
                  <a:moveTo>
                    <a:pt x="0" y="38"/>
                  </a:moveTo>
                  <a:lnTo>
                    <a:pt x="0" y="30"/>
                  </a:lnTo>
                  <a:lnTo>
                    <a:pt x="1" y="23"/>
                  </a:lnTo>
                  <a:lnTo>
                    <a:pt x="1" y="17"/>
                  </a:lnTo>
                  <a:lnTo>
                    <a:pt x="2" y="8"/>
                  </a:lnTo>
                  <a:lnTo>
                    <a:pt x="8" y="4"/>
                  </a:lnTo>
                  <a:lnTo>
                    <a:pt x="11" y="2"/>
                  </a:lnTo>
                  <a:lnTo>
                    <a:pt x="15" y="0"/>
                  </a:lnTo>
                  <a:lnTo>
                    <a:pt x="21" y="0"/>
                  </a:lnTo>
                  <a:lnTo>
                    <a:pt x="24" y="10"/>
                  </a:lnTo>
                  <a:lnTo>
                    <a:pt x="25" y="19"/>
                  </a:lnTo>
                  <a:lnTo>
                    <a:pt x="25" y="27"/>
                  </a:lnTo>
                  <a:lnTo>
                    <a:pt x="25" y="36"/>
                  </a:lnTo>
                  <a:lnTo>
                    <a:pt x="18" y="36"/>
                  </a:lnTo>
                  <a:lnTo>
                    <a:pt x="12" y="36"/>
                  </a:lnTo>
                  <a:lnTo>
                    <a:pt x="5" y="37"/>
                  </a:lnTo>
                  <a:lnTo>
                    <a:pt x="0" y="38"/>
                  </a:lnTo>
                  <a:close/>
                </a:path>
              </a:pathLst>
            </a:custGeom>
            <a:solidFill>
              <a:srgbClr val="006633"/>
            </a:solidFill>
            <a:ln w="9525">
              <a:noFill/>
              <a:round/>
              <a:headEnd/>
              <a:tailEnd/>
            </a:ln>
          </p:spPr>
          <p:txBody>
            <a:bodyPr/>
            <a:lstStyle/>
            <a:p>
              <a:endParaRPr lang="el-GR"/>
            </a:p>
          </p:txBody>
        </p:sp>
        <p:sp>
          <p:nvSpPr>
            <p:cNvPr id="543010" name="Freeform 290"/>
            <p:cNvSpPr>
              <a:spLocks/>
            </p:cNvSpPr>
            <p:nvPr/>
          </p:nvSpPr>
          <p:spPr bwMode="auto">
            <a:xfrm flipH="1">
              <a:off x="1749" y="2828"/>
              <a:ext cx="50" cy="72"/>
            </a:xfrm>
            <a:custGeom>
              <a:avLst/>
              <a:gdLst/>
              <a:ahLst/>
              <a:cxnLst>
                <a:cxn ang="0">
                  <a:pos x="51" y="197"/>
                </a:cxn>
                <a:cxn ang="0">
                  <a:pos x="48" y="190"/>
                </a:cxn>
                <a:cxn ang="0">
                  <a:pos x="47" y="184"/>
                </a:cxn>
                <a:cxn ang="0">
                  <a:pos x="47" y="178"/>
                </a:cxn>
                <a:cxn ang="0">
                  <a:pos x="45" y="174"/>
                </a:cxn>
                <a:cxn ang="0">
                  <a:pos x="43" y="170"/>
                </a:cxn>
                <a:cxn ang="0">
                  <a:pos x="37" y="167"/>
                </a:cxn>
                <a:cxn ang="0">
                  <a:pos x="29" y="163"/>
                </a:cxn>
                <a:cxn ang="0">
                  <a:pos x="15" y="162"/>
                </a:cxn>
                <a:cxn ang="0">
                  <a:pos x="12" y="164"/>
                </a:cxn>
                <a:cxn ang="0">
                  <a:pos x="9" y="166"/>
                </a:cxn>
                <a:cxn ang="0">
                  <a:pos x="4" y="168"/>
                </a:cxn>
                <a:cxn ang="0">
                  <a:pos x="0" y="170"/>
                </a:cxn>
                <a:cxn ang="0">
                  <a:pos x="2" y="131"/>
                </a:cxn>
                <a:cxn ang="0">
                  <a:pos x="5" y="92"/>
                </a:cxn>
                <a:cxn ang="0">
                  <a:pos x="10" y="54"/>
                </a:cxn>
                <a:cxn ang="0">
                  <a:pos x="15" y="15"/>
                </a:cxn>
                <a:cxn ang="0">
                  <a:pos x="20" y="11"/>
                </a:cxn>
                <a:cxn ang="0">
                  <a:pos x="28" y="9"/>
                </a:cxn>
                <a:cxn ang="0">
                  <a:pos x="36" y="7"/>
                </a:cxn>
                <a:cxn ang="0">
                  <a:pos x="45" y="4"/>
                </a:cxn>
                <a:cxn ang="0">
                  <a:pos x="55" y="2"/>
                </a:cxn>
                <a:cxn ang="0">
                  <a:pos x="64" y="1"/>
                </a:cxn>
                <a:cxn ang="0">
                  <a:pos x="72" y="1"/>
                </a:cxn>
                <a:cxn ang="0">
                  <a:pos x="79" y="0"/>
                </a:cxn>
                <a:cxn ang="0">
                  <a:pos x="77" y="11"/>
                </a:cxn>
                <a:cxn ang="0">
                  <a:pos x="78" y="22"/>
                </a:cxn>
                <a:cxn ang="0">
                  <a:pos x="81" y="31"/>
                </a:cxn>
                <a:cxn ang="0">
                  <a:pos x="88" y="41"/>
                </a:cxn>
                <a:cxn ang="0">
                  <a:pos x="96" y="43"/>
                </a:cxn>
                <a:cxn ang="0">
                  <a:pos x="105" y="46"/>
                </a:cxn>
                <a:cxn ang="0">
                  <a:pos x="115" y="48"/>
                </a:cxn>
                <a:cxn ang="0">
                  <a:pos x="121" y="51"/>
                </a:cxn>
                <a:cxn ang="0">
                  <a:pos x="119" y="87"/>
                </a:cxn>
                <a:cxn ang="0">
                  <a:pos x="118" y="123"/>
                </a:cxn>
                <a:cxn ang="0">
                  <a:pos x="117" y="159"/>
                </a:cxn>
                <a:cxn ang="0">
                  <a:pos x="115" y="194"/>
                </a:cxn>
                <a:cxn ang="0">
                  <a:pos x="106" y="194"/>
                </a:cxn>
                <a:cxn ang="0">
                  <a:pos x="98" y="196"/>
                </a:cxn>
                <a:cxn ang="0">
                  <a:pos x="90" y="196"/>
                </a:cxn>
                <a:cxn ang="0">
                  <a:pos x="83" y="196"/>
                </a:cxn>
                <a:cxn ang="0">
                  <a:pos x="75" y="197"/>
                </a:cxn>
                <a:cxn ang="0">
                  <a:pos x="67" y="197"/>
                </a:cxn>
                <a:cxn ang="0">
                  <a:pos x="59" y="197"/>
                </a:cxn>
                <a:cxn ang="0">
                  <a:pos x="51" y="197"/>
                </a:cxn>
              </a:cxnLst>
              <a:rect l="0" t="0" r="r" b="b"/>
              <a:pathLst>
                <a:path w="121" h="197">
                  <a:moveTo>
                    <a:pt x="51" y="197"/>
                  </a:moveTo>
                  <a:lnTo>
                    <a:pt x="48" y="190"/>
                  </a:lnTo>
                  <a:lnTo>
                    <a:pt x="47" y="184"/>
                  </a:lnTo>
                  <a:lnTo>
                    <a:pt x="47" y="178"/>
                  </a:lnTo>
                  <a:lnTo>
                    <a:pt x="45" y="174"/>
                  </a:lnTo>
                  <a:lnTo>
                    <a:pt x="43" y="170"/>
                  </a:lnTo>
                  <a:lnTo>
                    <a:pt x="37" y="167"/>
                  </a:lnTo>
                  <a:lnTo>
                    <a:pt x="29" y="163"/>
                  </a:lnTo>
                  <a:lnTo>
                    <a:pt x="15" y="162"/>
                  </a:lnTo>
                  <a:lnTo>
                    <a:pt x="12" y="164"/>
                  </a:lnTo>
                  <a:lnTo>
                    <a:pt x="9" y="166"/>
                  </a:lnTo>
                  <a:lnTo>
                    <a:pt x="4" y="168"/>
                  </a:lnTo>
                  <a:lnTo>
                    <a:pt x="0" y="170"/>
                  </a:lnTo>
                  <a:lnTo>
                    <a:pt x="2" y="131"/>
                  </a:lnTo>
                  <a:lnTo>
                    <a:pt x="5" y="92"/>
                  </a:lnTo>
                  <a:lnTo>
                    <a:pt x="10" y="54"/>
                  </a:lnTo>
                  <a:lnTo>
                    <a:pt x="15" y="15"/>
                  </a:lnTo>
                  <a:lnTo>
                    <a:pt x="20" y="11"/>
                  </a:lnTo>
                  <a:lnTo>
                    <a:pt x="28" y="9"/>
                  </a:lnTo>
                  <a:lnTo>
                    <a:pt x="36" y="7"/>
                  </a:lnTo>
                  <a:lnTo>
                    <a:pt x="45" y="4"/>
                  </a:lnTo>
                  <a:lnTo>
                    <a:pt x="55" y="2"/>
                  </a:lnTo>
                  <a:lnTo>
                    <a:pt x="64" y="1"/>
                  </a:lnTo>
                  <a:lnTo>
                    <a:pt x="72" y="1"/>
                  </a:lnTo>
                  <a:lnTo>
                    <a:pt x="79" y="0"/>
                  </a:lnTo>
                  <a:lnTo>
                    <a:pt x="77" y="11"/>
                  </a:lnTo>
                  <a:lnTo>
                    <a:pt x="78" y="22"/>
                  </a:lnTo>
                  <a:lnTo>
                    <a:pt x="81" y="31"/>
                  </a:lnTo>
                  <a:lnTo>
                    <a:pt x="88" y="41"/>
                  </a:lnTo>
                  <a:lnTo>
                    <a:pt x="96" y="43"/>
                  </a:lnTo>
                  <a:lnTo>
                    <a:pt x="105" y="46"/>
                  </a:lnTo>
                  <a:lnTo>
                    <a:pt x="115" y="48"/>
                  </a:lnTo>
                  <a:lnTo>
                    <a:pt x="121" y="51"/>
                  </a:lnTo>
                  <a:lnTo>
                    <a:pt x="119" y="87"/>
                  </a:lnTo>
                  <a:lnTo>
                    <a:pt x="118" y="123"/>
                  </a:lnTo>
                  <a:lnTo>
                    <a:pt x="117" y="159"/>
                  </a:lnTo>
                  <a:lnTo>
                    <a:pt x="115" y="194"/>
                  </a:lnTo>
                  <a:lnTo>
                    <a:pt x="106" y="194"/>
                  </a:lnTo>
                  <a:lnTo>
                    <a:pt x="98" y="196"/>
                  </a:lnTo>
                  <a:lnTo>
                    <a:pt x="90" y="196"/>
                  </a:lnTo>
                  <a:lnTo>
                    <a:pt x="83" y="196"/>
                  </a:lnTo>
                  <a:lnTo>
                    <a:pt x="75" y="197"/>
                  </a:lnTo>
                  <a:lnTo>
                    <a:pt x="67" y="197"/>
                  </a:lnTo>
                  <a:lnTo>
                    <a:pt x="59" y="197"/>
                  </a:lnTo>
                  <a:lnTo>
                    <a:pt x="51" y="197"/>
                  </a:lnTo>
                  <a:close/>
                </a:path>
              </a:pathLst>
            </a:custGeom>
            <a:solidFill>
              <a:srgbClr val="00FFFF"/>
            </a:solidFill>
            <a:ln w="9525">
              <a:noFill/>
              <a:round/>
              <a:headEnd/>
              <a:tailEnd/>
            </a:ln>
          </p:spPr>
          <p:txBody>
            <a:bodyPr/>
            <a:lstStyle/>
            <a:p>
              <a:endParaRPr lang="el-GR"/>
            </a:p>
          </p:txBody>
        </p:sp>
        <p:sp>
          <p:nvSpPr>
            <p:cNvPr id="543011" name="Freeform 291"/>
            <p:cNvSpPr>
              <a:spLocks/>
            </p:cNvSpPr>
            <p:nvPr/>
          </p:nvSpPr>
          <p:spPr bwMode="auto">
            <a:xfrm flipH="1">
              <a:off x="1845" y="2845"/>
              <a:ext cx="39" cy="55"/>
            </a:xfrm>
            <a:custGeom>
              <a:avLst/>
              <a:gdLst/>
              <a:ahLst/>
              <a:cxnLst>
                <a:cxn ang="0">
                  <a:pos x="35" y="142"/>
                </a:cxn>
                <a:cxn ang="0">
                  <a:pos x="36" y="129"/>
                </a:cxn>
                <a:cxn ang="0">
                  <a:pos x="36" y="115"/>
                </a:cxn>
                <a:cxn ang="0">
                  <a:pos x="35" y="101"/>
                </a:cxn>
                <a:cxn ang="0">
                  <a:pos x="30" y="89"/>
                </a:cxn>
                <a:cxn ang="0">
                  <a:pos x="22" y="87"/>
                </a:cxn>
                <a:cxn ang="0">
                  <a:pos x="14" y="84"/>
                </a:cxn>
                <a:cxn ang="0">
                  <a:pos x="7" y="80"/>
                </a:cxn>
                <a:cxn ang="0">
                  <a:pos x="0" y="77"/>
                </a:cxn>
                <a:cxn ang="0">
                  <a:pos x="2" y="64"/>
                </a:cxn>
                <a:cxn ang="0">
                  <a:pos x="5" y="50"/>
                </a:cxn>
                <a:cxn ang="0">
                  <a:pos x="6" y="38"/>
                </a:cxn>
                <a:cxn ang="0">
                  <a:pos x="8" y="24"/>
                </a:cxn>
                <a:cxn ang="0">
                  <a:pos x="19" y="19"/>
                </a:cxn>
                <a:cxn ang="0">
                  <a:pos x="30" y="15"/>
                </a:cxn>
                <a:cxn ang="0">
                  <a:pos x="40" y="11"/>
                </a:cxn>
                <a:cxn ang="0">
                  <a:pos x="51" y="8"/>
                </a:cxn>
                <a:cxn ang="0">
                  <a:pos x="61" y="5"/>
                </a:cxn>
                <a:cxn ang="0">
                  <a:pos x="73" y="3"/>
                </a:cxn>
                <a:cxn ang="0">
                  <a:pos x="83" y="2"/>
                </a:cxn>
                <a:cxn ang="0">
                  <a:pos x="95" y="0"/>
                </a:cxn>
                <a:cxn ang="0">
                  <a:pos x="89" y="36"/>
                </a:cxn>
                <a:cxn ang="0">
                  <a:pos x="85" y="76"/>
                </a:cxn>
                <a:cxn ang="0">
                  <a:pos x="82" y="114"/>
                </a:cxn>
                <a:cxn ang="0">
                  <a:pos x="76" y="152"/>
                </a:cxn>
                <a:cxn ang="0">
                  <a:pos x="69" y="152"/>
                </a:cxn>
                <a:cxn ang="0">
                  <a:pos x="62" y="152"/>
                </a:cxn>
                <a:cxn ang="0">
                  <a:pos x="58" y="152"/>
                </a:cxn>
                <a:cxn ang="0">
                  <a:pos x="53" y="152"/>
                </a:cxn>
                <a:cxn ang="0">
                  <a:pos x="49" y="151"/>
                </a:cxn>
                <a:cxn ang="0">
                  <a:pos x="44" y="149"/>
                </a:cxn>
                <a:cxn ang="0">
                  <a:pos x="39" y="147"/>
                </a:cxn>
                <a:cxn ang="0">
                  <a:pos x="35" y="142"/>
                </a:cxn>
              </a:cxnLst>
              <a:rect l="0" t="0" r="r" b="b"/>
              <a:pathLst>
                <a:path w="95" h="152">
                  <a:moveTo>
                    <a:pt x="35" y="142"/>
                  </a:moveTo>
                  <a:lnTo>
                    <a:pt x="36" y="129"/>
                  </a:lnTo>
                  <a:lnTo>
                    <a:pt x="36" y="115"/>
                  </a:lnTo>
                  <a:lnTo>
                    <a:pt x="35" y="101"/>
                  </a:lnTo>
                  <a:lnTo>
                    <a:pt x="30" y="89"/>
                  </a:lnTo>
                  <a:lnTo>
                    <a:pt x="22" y="87"/>
                  </a:lnTo>
                  <a:lnTo>
                    <a:pt x="14" y="84"/>
                  </a:lnTo>
                  <a:lnTo>
                    <a:pt x="7" y="80"/>
                  </a:lnTo>
                  <a:lnTo>
                    <a:pt x="0" y="77"/>
                  </a:lnTo>
                  <a:lnTo>
                    <a:pt x="2" y="64"/>
                  </a:lnTo>
                  <a:lnTo>
                    <a:pt x="5" y="50"/>
                  </a:lnTo>
                  <a:lnTo>
                    <a:pt x="6" y="38"/>
                  </a:lnTo>
                  <a:lnTo>
                    <a:pt x="8" y="24"/>
                  </a:lnTo>
                  <a:lnTo>
                    <a:pt x="19" y="19"/>
                  </a:lnTo>
                  <a:lnTo>
                    <a:pt x="30" y="15"/>
                  </a:lnTo>
                  <a:lnTo>
                    <a:pt x="40" y="11"/>
                  </a:lnTo>
                  <a:lnTo>
                    <a:pt x="51" y="8"/>
                  </a:lnTo>
                  <a:lnTo>
                    <a:pt x="61" y="5"/>
                  </a:lnTo>
                  <a:lnTo>
                    <a:pt x="73" y="3"/>
                  </a:lnTo>
                  <a:lnTo>
                    <a:pt x="83" y="2"/>
                  </a:lnTo>
                  <a:lnTo>
                    <a:pt x="95" y="0"/>
                  </a:lnTo>
                  <a:lnTo>
                    <a:pt x="89" y="36"/>
                  </a:lnTo>
                  <a:lnTo>
                    <a:pt x="85" y="76"/>
                  </a:lnTo>
                  <a:lnTo>
                    <a:pt x="82" y="114"/>
                  </a:lnTo>
                  <a:lnTo>
                    <a:pt x="76" y="152"/>
                  </a:lnTo>
                  <a:lnTo>
                    <a:pt x="69" y="152"/>
                  </a:lnTo>
                  <a:lnTo>
                    <a:pt x="62" y="152"/>
                  </a:lnTo>
                  <a:lnTo>
                    <a:pt x="58" y="152"/>
                  </a:lnTo>
                  <a:lnTo>
                    <a:pt x="53" y="152"/>
                  </a:lnTo>
                  <a:lnTo>
                    <a:pt x="49" y="151"/>
                  </a:lnTo>
                  <a:lnTo>
                    <a:pt x="44" y="149"/>
                  </a:lnTo>
                  <a:lnTo>
                    <a:pt x="39" y="147"/>
                  </a:lnTo>
                  <a:lnTo>
                    <a:pt x="35" y="142"/>
                  </a:lnTo>
                  <a:close/>
                </a:path>
              </a:pathLst>
            </a:custGeom>
            <a:solidFill>
              <a:srgbClr val="00FFFF"/>
            </a:solidFill>
            <a:ln w="9525">
              <a:noFill/>
              <a:round/>
              <a:headEnd/>
              <a:tailEnd/>
            </a:ln>
          </p:spPr>
          <p:txBody>
            <a:bodyPr/>
            <a:lstStyle/>
            <a:p>
              <a:endParaRPr lang="el-GR"/>
            </a:p>
          </p:txBody>
        </p:sp>
        <p:sp>
          <p:nvSpPr>
            <p:cNvPr id="543012" name="Freeform 292"/>
            <p:cNvSpPr>
              <a:spLocks/>
            </p:cNvSpPr>
            <p:nvPr/>
          </p:nvSpPr>
          <p:spPr bwMode="auto">
            <a:xfrm flipH="1">
              <a:off x="1876" y="2879"/>
              <a:ext cx="11" cy="20"/>
            </a:xfrm>
            <a:custGeom>
              <a:avLst/>
              <a:gdLst/>
              <a:ahLst/>
              <a:cxnLst>
                <a:cxn ang="0">
                  <a:pos x="15" y="52"/>
                </a:cxn>
                <a:cxn ang="0">
                  <a:pos x="13" y="48"/>
                </a:cxn>
                <a:cxn ang="0">
                  <a:pos x="12" y="45"/>
                </a:cxn>
                <a:cxn ang="0">
                  <a:pos x="10" y="43"/>
                </a:cxn>
                <a:cxn ang="0">
                  <a:pos x="6" y="39"/>
                </a:cxn>
                <a:cxn ang="0">
                  <a:pos x="3" y="29"/>
                </a:cxn>
                <a:cxn ang="0">
                  <a:pos x="1" y="22"/>
                </a:cxn>
                <a:cxn ang="0">
                  <a:pos x="0" y="14"/>
                </a:cxn>
                <a:cxn ang="0">
                  <a:pos x="0" y="4"/>
                </a:cxn>
                <a:cxn ang="0">
                  <a:pos x="5" y="2"/>
                </a:cxn>
                <a:cxn ang="0">
                  <a:pos x="9" y="0"/>
                </a:cxn>
                <a:cxn ang="0">
                  <a:pos x="13" y="0"/>
                </a:cxn>
                <a:cxn ang="0">
                  <a:pos x="18" y="0"/>
                </a:cxn>
                <a:cxn ang="0">
                  <a:pos x="20" y="12"/>
                </a:cxn>
                <a:cxn ang="0">
                  <a:pos x="23" y="28"/>
                </a:cxn>
                <a:cxn ang="0">
                  <a:pos x="25" y="43"/>
                </a:cxn>
                <a:cxn ang="0">
                  <a:pos x="25" y="53"/>
                </a:cxn>
                <a:cxn ang="0">
                  <a:pos x="23" y="53"/>
                </a:cxn>
                <a:cxn ang="0">
                  <a:pos x="20" y="53"/>
                </a:cxn>
                <a:cxn ang="0">
                  <a:pos x="17" y="53"/>
                </a:cxn>
                <a:cxn ang="0">
                  <a:pos x="15" y="52"/>
                </a:cxn>
              </a:cxnLst>
              <a:rect l="0" t="0" r="r" b="b"/>
              <a:pathLst>
                <a:path w="25" h="53">
                  <a:moveTo>
                    <a:pt x="15" y="52"/>
                  </a:moveTo>
                  <a:lnTo>
                    <a:pt x="13" y="48"/>
                  </a:lnTo>
                  <a:lnTo>
                    <a:pt x="12" y="45"/>
                  </a:lnTo>
                  <a:lnTo>
                    <a:pt x="10" y="43"/>
                  </a:lnTo>
                  <a:lnTo>
                    <a:pt x="6" y="39"/>
                  </a:lnTo>
                  <a:lnTo>
                    <a:pt x="3" y="29"/>
                  </a:lnTo>
                  <a:lnTo>
                    <a:pt x="1" y="22"/>
                  </a:lnTo>
                  <a:lnTo>
                    <a:pt x="0" y="14"/>
                  </a:lnTo>
                  <a:lnTo>
                    <a:pt x="0" y="4"/>
                  </a:lnTo>
                  <a:lnTo>
                    <a:pt x="5" y="2"/>
                  </a:lnTo>
                  <a:lnTo>
                    <a:pt x="9" y="0"/>
                  </a:lnTo>
                  <a:lnTo>
                    <a:pt x="13" y="0"/>
                  </a:lnTo>
                  <a:lnTo>
                    <a:pt x="18" y="0"/>
                  </a:lnTo>
                  <a:lnTo>
                    <a:pt x="20" y="12"/>
                  </a:lnTo>
                  <a:lnTo>
                    <a:pt x="23" y="28"/>
                  </a:lnTo>
                  <a:lnTo>
                    <a:pt x="25" y="43"/>
                  </a:lnTo>
                  <a:lnTo>
                    <a:pt x="25" y="53"/>
                  </a:lnTo>
                  <a:lnTo>
                    <a:pt x="23" y="53"/>
                  </a:lnTo>
                  <a:lnTo>
                    <a:pt x="20" y="53"/>
                  </a:lnTo>
                  <a:lnTo>
                    <a:pt x="17" y="53"/>
                  </a:lnTo>
                  <a:lnTo>
                    <a:pt x="15" y="52"/>
                  </a:lnTo>
                  <a:close/>
                </a:path>
              </a:pathLst>
            </a:custGeom>
            <a:solidFill>
              <a:srgbClr val="006633"/>
            </a:solidFill>
            <a:ln w="9525">
              <a:noFill/>
              <a:round/>
              <a:headEnd/>
              <a:tailEnd/>
            </a:ln>
          </p:spPr>
          <p:txBody>
            <a:bodyPr/>
            <a:lstStyle/>
            <a:p>
              <a:endParaRPr lang="el-GR"/>
            </a:p>
          </p:txBody>
        </p:sp>
        <p:sp>
          <p:nvSpPr>
            <p:cNvPr id="543013" name="Freeform 293"/>
            <p:cNvSpPr>
              <a:spLocks/>
            </p:cNvSpPr>
            <p:nvPr/>
          </p:nvSpPr>
          <p:spPr bwMode="auto">
            <a:xfrm flipH="1">
              <a:off x="1889" y="2858"/>
              <a:ext cx="17" cy="39"/>
            </a:xfrm>
            <a:custGeom>
              <a:avLst/>
              <a:gdLst/>
              <a:ahLst/>
              <a:cxnLst>
                <a:cxn ang="0">
                  <a:pos x="1" y="98"/>
                </a:cxn>
                <a:cxn ang="0">
                  <a:pos x="0" y="79"/>
                </a:cxn>
                <a:cxn ang="0">
                  <a:pos x="0" y="56"/>
                </a:cxn>
                <a:cxn ang="0">
                  <a:pos x="1" y="33"/>
                </a:cxn>
                <a:cxn ang="0">
                  <a:pos x="8" y="14"/>
                </a:cxn>
                <a:cxn ang="0">
                  <a:pos x="16" y="10"/>
                </a:cxn>
                <a:cxn ang="0">
                  <a:pos x="25" y="5"/>
                </a:cxn>
                <a:cxn ang="0">
                  <a:pos x="33" y="3"/>
                </a:cxn>
                <a:cxn ang="0">
                  <a:pos x="41" y="0"/>
                </a:cxn>
                <a:cxn ang="0">
                  <a:pos x="37" y="27"/>
                </a:cxn>
                <a:cxn ang="0">
                  <a:pos x="35" y="53"/>
                </a:cxn>
                <a:cxn ang="0">
                  <a:pos x="33" y="79"/>
                </a:cxn>
                <a:cxn ang="0">
                  <a:pos x="31" y="106"/>
                </a:cxn>
                <a:cxn ang="0">
                  <a:pos x="25" y="105"/>
                </a:cxn>
                <a:cxn ang="0">
                  <a:pos x="16" y="103"/>
                </a:cxn>
                <a:cxn ang="0">
                  <a:pos x="8" y="101"/>
                </a:cxn>
                <a:cxn ang="0">
                  <a:pos x="1" y="98"/>
                </a:cxn>
              </a:cxnLst>
              <a:rect l="0" t="0" r="r" b="b"/>
              <a:pathLst>
                <a:path w="41" h="106">
                  <a:moveTo>
                    <a:pt x="1" y="98"/>
                  </a:moveTo>
                  <a:lnTo>
                    <a:pt x="0" y="79"/>
                  </a:lnTo>
                  <a:lnTo>
                    <a:pt x="0" y="56"/>
                  </a:lnTo>
                  <a:lnTo>
                    <a:pt x="1" y="33"/>
                  </a:lnTo>
                  <a:lnTo>
                    <a:pt x="8" y="14"/>
                  </a:lnTo>
                  <a:lnTo>
                    <a:pt x="16" y="10"/>
                  </a:lnTo>
                  <a:lnTo>
                    <a:pt x="25" y="5"/>
                  </a:lnTo>
                  <a:lnTo>
                    <a:pt x="33" y="3"/>
                  </a:lnTo>
                  <a:lnTo>
                    <a:pt x="41" y="0"/>
                  </a:lnTo>
                  <a:lnTo>
                    <a:pt x="37" y="27"/>
                  </a:lnTo>
                  <a:lnTo>
                    <a:pt x="35" y="53"/>
                  </a:lnTo>
                  <a:lnTo>
                    <a:pt x="33" y="79"/>
                  </a:lnTo>
                  <a:lnTo>
                    <a:pt x="31" y="106"/>
                  </a:lnTo>
                  <a:lnTo>
                    <a:pt x="25" y="105"/>
                  </a:lnTo>
                  <a:lnTo>
                    <a:pt x="16" y="103"/>
                  </a:lnTo>
                  <a:lnTo>
                    <a:pt x="8" y="101"/>
                  </a:lnTo>
                  <a:lnTo>
                    <a:pt x="1" y="98"/>
                  </a:lnTo>
                  <a:close/>
                </a:path>
              </a:pathLst>
            </a:custGeom>
            <a:solidFill>
              <a:srgbClr val="00FFFF"/>
            </a:solidFill>
            <a:ln w="9525">
              <a:noFill/>
              <a:round/>
              <a:headEnd/>
              <a:tailEnd/>
            </a:ln>
          </p:spPr>
          <p:txBody>
            <a:bodyPr/>
            <a:lstStyle/>
            <a:p>
              <a:endParaRPr lang="el-GR"/>
            </a:p>
          </p:txBody>
        </p:sp>
        <p:sp>
          <p:nvSpPr>
            <p:cNvPr id="543014" name="Freeform 294"/>
            <p:cNvSpPr>
              <a:spLocks/>
            </p:cNvSpPr>
            <p:nvPr/>
          </p:nvSpPr>
          <p:spPr bwMode="auto">
            <a:xfrm flipH="1">
              <a:off x="1878" y="2821"/>
              <a:ext cx="24" cy="37"/>
            </a:xfrm>
            <a:custGeom>
              <a:avLst/>
              <a:gdLst/>
              <a:ahLst/>
              <a:cxnLst>
                <a:cxn ang="0">
                  <a:pos x="0" y="100"/>
                </a:cxn>
                <a:cxn ang="0">
                  <a:pos x="2" y="88"/>
                </a:cxn>
                <a:cxn ang="0">
                  <a:pos x="6" y="76"/>
                </a:cxn>
                <a:cxn ang="0">
                  <a:pos x="8" y="64"/>
                </a:cxn>
                <a:cxn ang="0">
                  <a:pos x="10" y="52"/>
                </a:cxn>
                <a:cxn ang="0">
                  <a:pos x="15" y="39"/>
                </a:cxn>
                <a:cxn ang="0">
                  <a:pos x="19" y="26"/>
                </a:cxn>
                <a:cxn ang="0">
                  <a:pos x="26" y="13"/>
                </a:cxn>
                <a:cxn ang="0">
                  <a:pos x="33" y="2"/>
                </a:cxn>
                <a:cxn ang="0">
                  <a:pos x="39" y="1"/>
                </a:cxn>
                <a:cxn ang="0">
                  <a:pos x="45" y="1"/>
                </a:cxn>
                <a:cxn ang="0">
                  <a:pos x="51" y="1"/>
                </a:cxn>
                <a:cxn ang="0">
                  <a:pos x="56" y="0"/>
                </a:cxn>
                <a:cxn ang="0">
                  <a:pos x="51" y="20"/>
                </a:cxn>
                <a:cxn ang="0">
                  <a:pos x="47" y="39"/>
                </a:cxn>
                <a:cxn ang="0">
                  <a:pos x="42" y="59"/>
                </a:cxn>
                <a:cxn ang="0">
                  <a:pos x="37" y="79"/>
                </a:cxn>
                <a:cxn ang="0">
                  <a:pos x="36" y="80"/>
                </a:cxn>
                <a:cxn ang="0">
                  <a:pos x="33" y="82"/>
                </a:cxn>
                <a:cxn ang="0">
                  <a:pos x="32" y="83"/>
                </a:cxn>
                <a:cxn ang="0">
                  <a:pos x="29" y="84"/>
                </a:cxn>
                <a:cxn ang="0">
                  <a:pos x="24" y="87"/>
                </a:cxn>
                <a:cxn ang="0">
                  <a:pos x="18" y="90"/>
                </a:cxn>
                <a:cxn ang="0">
                  <a:pos x="10" y="95"/>
                </a:cxn>
                <a:cxn ang="0">
                  <a:pos x="0" y="100"/>
                </a:cxn>
              </a:cxnLst>
              <a:rect l="0" t="0" r="r" b="b"/>
              <a:pathLst>
                <a:path w="56" h="100">
                  <a:moveTo>
                    <a:pt x="0" y="100"/>
                  </a:moveTo>
                  <a:lnTo>
                    <a:pt x="2" y="88"/>
                  </a:lnTo>
                  <a:lnTo>
                    <a:pt x="6" y="76"/>
                  </a:lnTo>
                  <a:lnTo>
                    <a:pt x="8" y="64"/>
                  </a:lnTo>
                  <a:lnTo>
                    <a:pt x="10" y="52"/>
                  </a:lnTo>
                  <a:lnTo>
                    <a:pt x="15" y="39"/>
                  </a:lnTo>
                  <a:lnTo>
                    <a:pt x="19" y="26"/>
                  </a:lnTo>
                  <a:lnTo>
                    <a:pt x="26" y="13"/>
                  </a:lnTo>
                  <a:lnTo>
                    <a:pt x="33" y="2"/>
                  </a:lnTo>
                  <a:lnTo>
                    <a:pt x="39" y="1"/>
                  </a:lnTo>
                  <a:lnTo>
                    <a:pt x="45" y="1"/>
                  </a:lnTo>
                  <a:lnTo>
                    <a:pt x="51" y="1"/>
                  </a:lnTo>
                  <a:lnTo>
                    <a:pt x="56" y="0"/>
                  </a:lnTo>
                  <a:lnTo>
                    <a:pt x="51" y="20"/>
                  </a:lnTo>
                  <a:lnTo>
                    <a:pt x="47" y="39"/>
                  </a:lnTo>
                  <a:lnTo>
                    <a:pt x="42" y="59"/>
                  </a:lnTo>
                  <a:lnTo>
                    <a:pt x="37" y="79"/>
                  </a:lnTo>
                  <a:lnTo>
                    <a:pt x="36" y="80"/>
                  </a:lnTo>
                  <a:lnTo>
                    <a:pt x="33" y="82"/>
                  </a:lnTo>
                  <a:lnTo>
                    <a:pt x="32" y="83"/>
                  </a:lnTo>
                  <a:lnTo>
                    <a:pt x="29" y="84"/>
                  </a:lnTo>
                  <a:lnTo>
                    <a:pt x="24" y="87"/>
                  </a:lnTo>
                  <a:lnTo>
                    <a:pt x="18" y="90"/>
                  </a:lnTo>
                  <a:lnTo>
                    <a:pt x="10" y="95"/>
                  </a:lnTo>
                  <a:lnTo>
                    <a:pt x="0" y="100"/>
                  </a:lnTo>
                  <a:close/>
                </a:path>
              </a:pathLst>
            </a:custGeom>
            <a:solidFill>
              <a:srgbClr val="00FFFF"/>
            </a:solidFill>
            <a:ln w="9525">
              <a:noFill/>
              <a:round/>
              <a:headEnd/>
              <a:tailEnd/>
            </a:ln>
          </p:spPr>
          <p:txBody>
            <a:bodyPr/>
            <a:lstStyle/>
            <a:p>
              <a:endParaRPr lang="el-GR"/>
            </a:p>
          </p:txBody>
        </p:sp>
        <p:sp>
          <p:nvSpPr>
            <p:cNvPr id="543015" name="Freeform 295"/>
            <p:cNvSpPr>
              <a:spLocks/>
            </p:cNvSpPr>
            <p:nvPr/>
          </p:nvSpPr>
          <p:spPr bwMode="auto">
            <a:xfrm flipH="1">
              <a:off x="1831" y="2793"/>
              <a:ext cx="49" cy="55"/>
            </a:xfrm>
            <a:custGeom>
              <a:avLst/>
              <a:gdLst/>
              <a:ahLst/>
              <a:cxnLst>
                <a:cxn ang="0">
                  <a:pos x="0" y="151"/>
                </a:cxn>
                <a:cxn ang="0">
                  <a:pos x="5" y="133"/>
                </a:cxn>
                <a:cxn ang="0">
                  <a:pos x="10" y="113"/>
                </a:cxn>
                <a:cxn ang="0">
                  <a:pos x="14" y="94"/>
                </a:cxn>
                <a:cxn ang="0">
                  <a:pos x="18" y="75"/>
                </a:cxn>
                <a:cxn ang="0">
                  <a:pos x="23" y="68"/>
                </a:cxn>
                <a:cxn ang="0">
                  <a:pos x="25" y="61"/>
                </a:cxn>
                <a:cxn ang="0">
                  <a:pos x="26" y="54"/>
                </a:cxn>
                <a:cxn ang="0">
                  <a:pos x="27" y="46"/>
                </a:cxn>
                <a:cxn ang="0">
                  <a:pos x="35" y="37"/>
                </a:cxn>
                <a:cxn ang="0">
                  <a:pos x="46" y="29"/>
                </a:cxn>
                <a:cxn ang="0">
                  <a:pos x="56" y="22"/>
                </a:cxn>
                <a:cxn ang="0">
                  <a:pos x="68" y="16"/>
                </a:cxn>
                <a:cxn ang="0">
                  <a:pos x="80" y="10"/>
                </a:cxn>
                <a:cxn ang="0">
                  <a:pos x="92" y="7"/>
                </a:cxn>
                <a:cxn ang="0">
                  <a:pos x="105" y="3"/>
                </a:cxn>
                <a:cxn ang="0">
                  <a:pos x="116" y="0"/>
                </a:cxn>
                <a:cxn ang="0">
                  <a:pos x="109" y="32"/>
                </a:cxn>
                <a:cxn ang="0">
                  <a:pos x="101" y="63"/>
                </a:cxn>
                <a:cxn ang="0">
                  <a:pos x="94" y="94"/>
                </a:cxn>
                <a:cxn ang="0">
                  <a:pos x="88" y="127"/>
                </a:cxn>
                <a:cxn ang="0">
                  <a:pos x="83" y="129"/>
                </a:cxn>
                <a:cxn ang="0">
                  <a:pos x="76" y="130"/>
                </a:cxn>
                <a:cxn ang="0">
                  <a:pos x="67" y="133"/>
                </a:cxn>
                <a:cxn ang="0">
                  <a:pos x="57" y="135"/>
                </a:cxn>
                <a:cxn ang="0">
                  <a:pos x="46" y="138"/>
                </a:cxn>
                <a:cxn ang="0">
                  <a:pos x="32" y="142"/>
                </a:cxn>
                <a:cxn ang="0">
                  <a:pos x="17" y="146"/>
                </a:cxn>
                <a:cxn ang="0">
                  <a:pos x="0" y="151"/>
                </a:cxn>
              </a:cxnLst>
              <a:rect l="0" t="0" r="r" b="b"/>
              <a:pathLst>
                <a:path w="116" h="151">
                  <a:moveTo>
                    <a:pt x="0" y="151"/>
                  </a:moveTo>
                  <a:lnTo>
                    <a:pt x="5" y="133"/>
                  </a:lnTo>
                  <a:lnTo>
                    <a:pt x="10" y="113"/>
                  </a:lnTo>
                  <a:lnTo>
                    <a:pt x="14" y="94"/>
                  </a:lnTo>
                  <a:lnTo>
                    <a:pt x="18" y="75"/>
                  </a:lnTo>
                  <a:lnTo>
                    <a:pt x="23" y="68"/>
                  </a:lnTo>
                  <a:lnTo>
                    <a:pt x="25" y="61"/>
                  </a:lnTo>
                  <a:lnTo>
                    <a:pt x="26" y="54"/>
                  </a:lnTo>
                  <a:lnTo>
                    <a:pt x="27" y="46"/>
                  </a:lnTo>
                  <a:lnTo>
                    <a:pt x="35" y="37"/>
                  </a:lnTo>
                  <a:lnTo>
                    <a:pt x="46" y="29"/>
                  </a:lnTo>
                  <a:lnTo>
                    <a:pt x="56" y="22"/>
                  </a:lnTo>
                  <a:lnTo>
                    <a:pt x="68" y="16"/>
                  </a:lnTo>
                  <a:lnTo>
                    <a:pt x="80" y="10"/>
                  </a:lnTo>
                  <a:lnTo>
                    <a:pt x="92" y="7"/>
                  </a:lnTo>
                  <a:lnTo>
                    <a:pt x="105" y="3"/>
                  </a:lnTo>
                  <a:lnTo>
                    <a:pt x="116" y="0"/>
                  </a:lnTo>
                  <a:lnTo>
                    <a:pt x="109" y="32"/>
                  </a:lnTo>
                  <a:lnTo>
                    <a:pt x="101" y="63"/>
                  </a:lnTo>
                  <a:lnTo>
                    <a:pt x="94" y="94"/>
                  </a:lnTo>
                  <a:lnTo>
                    <a:pt x="88" y="127"/>
                  </a:lnTo>
                  <a:lnTo>
                    <a:pt x="83" y="129"/>
                  </a:lnTo>
                  <a:lnTo>
                    <a:pt x="76" y="130"/>
                  </a:lnTo>
                  <a:lnTo>
                    <a:pt x="67" y="133"/>
                  </a:lnTo>
                  <a:lnTo>
                    <a:pt x="57" y="135"/>
                  </a:lnTo>
                  <a:lnTo>
                    <a:pt x="46" y="138"/>
                  </a:lnTo>
                  <a:lnTo>
                    <a:pt x="32" y="142"/>
                  </a:lnTo>
                  <a:lnTo>
                    <a:pt x="17" y="146"/>
                  </a:lnTo>
                  <a:lnTo>
                    <a:pt x="0" y="151"/>
                  </a:lnTo>
                  <a:close/>
                </a:path>
              </a:pathLst>
            </a:custGeom>
            <a:solidFill>
              <a:srgbClr val="00FFFF"/>
            </a:solidFill>
            <a:ln w="9525">
              <a:noFill/>
              <a:round/>
              <a:headEnd/>
              <a:tailEnd/>
            </a:ln>
          </p:spPr>
          <p:txBody>
            <a:bodyPr/>
            <a:lstStyle/>
            <a:p>
              <a:endParaRPr lang="el-GR"/>
            </a:p>
          </p:txBody>
        </p:sp>
        <p:sp>
          <p:nvSpPr>
            <p:cNvPr id="543016" name="Freeform 296"/>
            <p:cNvSpPr>
              <a:spLocks/>
            </p:cNvSpPr>
            <p:nvPr/>
          </p:nvSpPr>
          <p:spPr bwMode="auto">
            <a:xfrm flipH="1">
              <a:off x="1744" y="2822"/>
              <a:ext cx="19" cy="17"/>
            </a:xfrm>
            <a:custGeom>
              <a:avLst/>
              <a:gdLst/>
              <a:ahLst/>
              <a:cxnLst>
                <a:cxn ang="0">
                  <a:pos x="26" y="50"/>
                </a:cxn>
                <a:cxn ang="0">
                  <a:pos x="24" y="48"/>
                </a:cxn>
                <a:cxn ang="0">
                  <a:pos x="24" y="44"/>
                </a:cxn>
                <a:cxn ang="0">
                  <a:pos x="23" y="41"/>
                </a:cxn>
                <a:cxn ang="0">
                  <a:pos x="23" y="38"/>
                </a:cxn>
                <a:cxn ang="0">
                  <a:pos x="22" y="41"/>
                </a:cxn>
                <a:cxn ang="0">
                  <a:pos x="20" y="43"/>
                </a:cxn>
                <a:cxn ang="0">
                  <a:pos x="17" y="46"/>
                </a:cxn>
                <a:cxn ang="0">
                  <a:pos x="15" y="49"/>
                </a:cxn>
                <a:cxn ang="0">
                  <a:pos x="4" y="42"/>
                </a:cxn>
                <a:cxn ang="0">
                  <a:pos x="0" y="35"/>
                </a:cxn>
                <a:cxn ang="0">
                  <a:pos x="1" y="26"/>
                </a:cxn>
                <a:cxn ang="0">
                  <a:pos x="6" y="13"/>
                </a:cxn>
                <a:cxn ang="0">
                  <a:pos x="11" y="12"/>
                </a:cxn>
                <a:cxn ang="0">
                  <a:pos x="15" y="10"/>
                </a:cxn>
                <a:cxn ang="0">
                  <a:pos x="21" y="7"/>
                </a:cxn>
                <a:cxn ang="0">
                  <a:pos x="27" y="5"/>
                </a:cxn>
                <a:cxn ang="0">
                  <a:pos x="31" y="4"/>
                </a:cxn>
                <a:cxn ang="0">
                  <a:pos x="36" y="1"/>
                </a:cxn>
                <a:cxn ang="0">
                  <a:pos x="41" y="0"/>
                </a:cxn>
                <a:cxn ang="0">
                  <a:pos x="44" y="0"/>
                </a:cxn>
                <a:cxn ang="0">
                  <a:pos x="43" y="13"/>
                </a:cxn>
                <a:cxn ang="0">
                  <a:pos x="42" y="22"/>
                </a:cxn>
                <a:cxn ang="0">
                  <a:pos x="39" y="33"/>
                </a:cxn>
                <a:cxn ang="0">
                  <a:pos x="36" y="50"/>
                </a:cxn>
                <a:cxn ang="0">
                  <a:pos x="34" y="50"/>
                </a:cxn>
                <a:cxn ang="0">
                  <a:pos x="31" y="50"/>
                </a:cxn>
                <a:cxn ang="0">
                  <a:pos x="29" y="50"/>
                </a:cxn>
                <a:cxn ang="0">
                  <a:pos x="26" y="50"/>
                </a:cxn>
              </a:cxnLst>
              <a:rect l="0" t="0" r="r" b="b"/>
              <a:pathLst>
                <a:path w="44" h="50">
                  <a:moveTo>
                    <a:pt x="26" y="50"/>
                  </a:moveTo>
                  <a:lnTo>
                    <a:pt x="24" y="48"/>
                  </a:lnTo>
                  <a:lnTo>
                    <a:pt x="24" y="44"/>
                  </a:lnTo>
                  <a:lnTo>
                    <a:pt x="23" y="41"/>
                  </a:lnTo>
                  <a:lnTo>
                    <a:pt x="23" y="38"/>
                  </a:lnTo>
                  <a:lnTo>
                    <a:pt x="22" y="41"/>
                  </a:lnTo>
                  <a:lnTo>
                    <a:pt x="20" y="43"/>
                  </a:lnTo>
                  <a:lnTo>
                    <a:pt x="17" y="46"/>
                  </a:lnTo>
                  <a:lnTo>
                    <a:pt x="15" y="49"/>
                  </a:lnTo>
                  <a:lnTo>
                    <a:pt x="4" y="42"/>
                  </a:lnTo>
                  <a:lnTo>
                    <a:pt x="0" y="35"/>
                  </a:lnTo>
                  <a:lnTo>
                    <a:pt x="1" y="26"/>
                  </a:lnTo>
                  <a:lnTo>
                    <a:pt x="6" y="13"/>
                  </a:lnTo>
                  <a:lnTo>
                    <a:pt x="11" y="12"/>
                  </a:lnTo>
                  <a:lnTo>
                    <a:pt x="15" y="10"/>
                  </a:lnTo>
                  <a:lnTo>
                    <a:pt x="21" y="7"/>
                  </a:lnTo>
                  <a:lnTo>
                    <a:pt x="27" y="5"/>
                  </a:lnTo>
                  <a:lnTo>
                    <a:pt x="31" y="4"/>
                  </a:lnTo>
                  <a:lnTo>
                    <a:pt x="36" y="1"/>
                  </a:lnTo>
                  <a:lnTo>
                    <a:pt x="41" y="0"/>
                  </a:lnTo>
                  <a:lnTo>
                    <a:pt x="44" y="0"/>
                  </a:lnTo>
                  <a:lnTo>
                    <a:pt x="43" y="13"/>
                  </a:lnTo>
                  <a:lnTo>
                    <a:pt x="42" y="22"/>
                  </a:lnTo>
                  <a:lnTo>
                    <a:pt x="39" y="33"/>
                  </a:lnTo>
                  <a:lnTo>
                    <a:pt x="36" y="50"/>
                  </a:lnTo>
                  <a:lnTo>
                    <a:pt x="34" y="50"/>
                  </a:lnTo>
                  <a:lnTo>
                    <a:pt x="31" y="50"/>
                  </a:lnTo>
                  <a:lnTo>
                    <a:pt x="29" y="50"/>
                  </a:lnTo>
                  <a:lnTo>
                    <a:pt x="26" y="50"/>
                  </a:lnTo>
                  <a:close/>
                </a:path>
              </a:pathLst>
            </a:custGeom>
            <a:solidFill>
              <a:srgbClr val="006633"/>
            </a:solidFill>
            <a:ln w="9525">
              <a:noFill/>
              <a:round/>
              <a:headEnd/>
              <a:tailEnd/>
            </a:ln>
          </p:spPr>
          <p:txBody>
            <a:bodyPr/>
            <a:lstStyle/>
            <a:p>
              <a:endParaRPr lang="el-GR"/>
            </a:p>
          </p:txBody>
        </p:sp>
        <p:sp>
          <p:nvSpPr>
            <p:cNvPr id="543017" name="Freeform 297"/>
            <p:cNvSpPr>
              <a:spLocks/>
            </p:cNvSpPr>
            <p:nvPr/>
          </p:nvSpPr>
          <p:spPr bwMode="auto">
            <a:xfrm flipH="1">
              <a:off x="1794" y="2788"/>
              <a:ext cx="43" cy="50"/>
            </a:xfrm>
            <a:custGeom>
              <a:avLst/>
              <a:gdLst/>
              <a:ahLst/>
              <a:cxnLst>
                <a:cxn ang="0">
                  <a:pos x="0" y="138"/>
                </a:cxn>
                <a:cxn ang="0">
                  <a:pos x="6" y="107"/>
                </a:cxn>
                <a:cxn ang="0">
                  <a:pos x="8" y="89"/>
                </a:cxn>
                <a:cxn ang="0">
                  <a:pos x="11" y="76"/>
                </a:cxn>
                <a:cxn ang="0">
                  <a:pos x="12" y="61"/>
                </a:cxn>
                <a:cxn ang="0">
                  <a:pos x="15" y="47"/>
                </a:cxn>
                <a:cxn ang="0">
                  <a:pos x="22" y="26"/>
                </a:cxn>
                <a:cxn ang="0">
                  <a:pos x="29" y="8"/>
                </a:cxn>
                <a:cxn ang="0">
                  <a:pos x="36" y="0"/>
                </a:cxn>
                <a:cxn ang="0">
                  <a:pos x="40" y="13"/>
                </a:cxn>
                <a:cxn ang="0">
                  <a:pos x="42" y="24"/>
                </a:cxn>
                <a:cxn ang="0">
                  <a:pos x="43" y="36"/>
                </a:cxn>
                <a:cxn ang="0">
                  <a:pos x="44" y="48"/>
                </a:cxn>
                <a:cxn ang="0">
                  <a:pos x="47" y="52"/>
                </a:cxn>
                <a:cxn ang="0">
                  <a:pos x="50" y="55"/>
                </a:cxn>
                <a:cxn ang="0">
                  <a:pos x="51" y="59"/>
                </a:cxn>
                <a:cxn ang="0">
                  <a:pos x="52" y="62"/>
                </a:cxn>
                <a:cxn ang="0">
                  <a:pos x="57" y="61"/>
                </a:cxn>
                <a:cxn ang="0">
                  <a:pos x="61" y="60"/>
                </a:cxn>
                <a:cxn ang="0">
                  <a:pos x="65" y="59"/>
                </a:cxn>
                <a:cxn ang="0">
                  <a:pos x="70" y="58"/>
                </a:cxn>
                <a:cxn ang="0">
                  <a:pos x="74" y="56"/>
                </a:cxn>
                <a:cxn ang="0">
                  <a:pos x="79" y="55"/>
                </a:cxn>
                <a:cxn ang="0">
                  <a:pos x="82" y="55"/>
                </a:cxn>
                <a:cxn ang="0">
                  <a:pos x="87" y="55"/>
                </a:cxn>
                <a:cxn ang="0">
                  <a:pos x="88" y="65"/>
                </a:cxn>
                <a:cxn ang="0">
                  <a:pos x="90" y="75"/>
                </a:cxn>
                <a:cxn ang="0">
                  <a:pos x="95" y="83"/>
                </a:cxn>
                <a:cxn ang="0">
                  <a:pos x="103" y="89"/>
                </a:cxn>
                <a:cxn ang="0">
                  <a:pos x="104" y="96"/>
                </a:cxn>
                <a:cxn ang="0">
                  <a:pos x="104" y="100"/>
                </a:cxn>
                <a:cxn ang="0">
                  <a:pos x="104" y="104"/>
                </a:cxn>
                <a:cxn ang="0">
                  <a:pos x="102" y="108"/>
                </a:cxn>
                <a:cxn ang="0">
                  <a:pos x="89" y="112"/>
                </a:cxn>
                <a:cxn ang="0">
                  <a:pos x="76" y="115"/>
                </a:cxn>
                <a:cxn ang="0">
                  <a:pos x="64" y="119"/>
                </a:cxn>
                <a:cxn ang="0">
                  <a:pos x="51" y="123"/>
                </a:cxn>
                <a:cxn ang="0">
                  <a:pos x="38" y="127"/>
                </a:cxn>
                <a:cxn ang="0">
                  <a:pos x="26" y="130"/>
                </a:cxn>
                <a:cxn ang="0">
                  <a:pos x="13" y="135"/>
                </a:cxn>
                <a:cxn ang="0">
                  <a:pos x="0" y="138"/>
                </a:cxn>
              </a:cxnLst>
              <a:rect l="0" t="0" r="r" b="b"/>
              <a:pathLst>
                <a:path w="104" h="138">
                  <a:moveTo>
                    <a:pt x="0" y="138"/>
                  </a:moveTo>
                  <a:lnTo>
                    <a:pt x="6" y="107"/>
                  </a:lnTo>
                  <a:lnTo>
                    <a:pt x="8" y="89"/>
                  </a:lnTo>
                  <a:lnTo>
                    <a:pt x="11" y="76"/>
                  </a:lnTo>
                  <a:lnTo>
                    <a:pt x="12" y="61"/>
                  </a:lnTo>
                  <a:lnTo>
                    <a:pt x="15" y="47"/>
                  </a:lnTo>
                  <a:lnTo>
                    <a:pt x="22" y="26"/>
                  </a:lnTo>
                  <a:lnTo>
                    <a:pt x="29" y="8"/>
                  </a:lnTo>
                  <a:lnTo>
                    <a:pt x="36" y="0"/>
                  </a:lnTo>
                  <a:lnTo>
                    <a:pt x="40" y="13"/>
                  </a:lnTo>
                  <a:lnTo>
                    <a:pt x="42" y="24"/>
                  </a:lnTo>
                  <a:lnTo>
                    <a:pt x="43" y="36"/>
                  </a:lnTo>
                  <a:lnTo>
                    <a:pt x="44" y="48"/>
                  </a:lnTo>
                  <a:lnTo>
                    <a:pt x="47" y="52"/>
                  </a:lnTo>
                  <a:lnTo>
                    <a:pt x="50" y="55"/>
                  </a:lnTo>
                  <a:lnTo>
                    <a:pt x="51" y="59"/>
                  </a:lnTo>
                  <a:lnTo>
                    <a:pt x="52" y="62"/>
                  </a:lnTo>
                  <a:lnTo>
                    <a:pt x="57" y="61"/>
                  </a:lnTo>
                  <a:lnTo>
                    <a:pt x="61" y="60"/>
                  </a:lnTo>
                  <a:lnTo>
                    <a:pt x="65" y="59"/>
                  </a:lnTo>
                  <a:lnTo>
                    <a:pt x="70" y="58"/>
                  </a:lnTo>
                  <a:lnTo>
                    <a:pt x="74" y="56"/>
                  </a:lnTo>
                  <a:lnTo>
                    <a:pt x="79" y="55"/>
                  </a:lnTo>
                  <a:lnTo>
                    <a:pt x="82" y="55"/>
                  </a:lnTo>
                  <a:lnTo>
                    <a:pt x="87" y="55"/>
                  </a:lnTo>
                  <a:lnTo>
                    <a:pt x="88" y="65"/>
                  </a:lnTo>
                  <a:lnTo>
                    <a:pt x="90" y="75"/>
                  </a:lnTo>
                  <a:lnTo>
                    <a:pt x="95" y="83"/>
                  </a:lnTo>
                  <a:lnTo>
                    <a:pt x="103" y="89"/>
                  </a:lnTo>
                  <a:lnTo>
                    <a:pt x="104" y="96"/>
                  </a:lnTo>
                  <a:lnTo>
                    <a:pt x="104" y="100"/>
                  </a:lnTo>
                  <a:lnTo>
                    <a:pt x="104" y="104"/>
                  </a:lnTo>
                  <a:lnTo>
                    <a:pt x="102" y="108"/>
                  </a:lnTo>
                  <a:lnTo>
                    <a:pt x="89" y="112"/>
                  </a:lnTo>
                  <a:lnTo>
                    <a:pt x="76" y="115"/>
                  </a:lnTo>
                  <a:lnTo>
                    <a:pt x="64" y="119"/>
                  </a:lnTo>
                  <a:lnTo>
                    <a:pt x="51" y="123"/>
                  </a:lnTo>
                  <a:lnTo>
                    <a:pt x="38" y="127"/>
                  </a:lnTo>
                  <a:lnTo>
                    <a:pt x="26" y="130"/>
                  </a:lnTo>
                  <a:lnTo>
                    <a:pt x="13" y="135"/>
                  </a:lnTo>
                  <a:lnTo>
                    <a:pt x="0" y="138"/>
                  </a:lnTo>
                  <a:close/>
                </a:path>
              </a:pathLst>
            </a:custGeom>
            <a:solidFill>
              <a:srgbClr val="00FFFF"/>
            </a:solidFill>
            <a:ln w="9525">
              <a:noFill/>
              <a:round/>
              <a:headEnd/>
              <a:tailEnd/>
            </a:ln>
          </p:spPr>
          <p:txBody>
            <a:bodyPr/>
            <a:lstStyle/>
            <a:p>
              <a:endParaRPr lang="el-GR"/>
            </a:p>
          </p:txBody>
        </p:sp>
        <p:sp>
          <p:nvSpPr>
            <p:cNvPr id="543018" name="Freeform 298"/>
            <p:cNvSpPr>
              <a:spLocks/>
            </p:cNvSpPr>
            <p:nvPr/>
          </p:nvSpPr>
          <p:spPr bwMode="auto">
            <a:xfrm flipH="1">
              <a:off x="1679" y="2781"/>
              <a:ext cx="18" cy="57"/>
            </a:xfrm>
            <a:custGeom>
              <a:avLst/>
              <a:gdLst/>
              <a:ahLst/>
              <a:cxnLst>
                <a:cxn ang="0">
                  <a:pos x="4" y="146"/>
                </a:cxn>
                <a:cxn ang="0">
                  <a:pos x="2" y="141"/>
                </a:cxn>
                <a:cxn ang="0">
                  <a:pos x="1" y="133"/>
                </a:cxn>
                <a:cxn ang="0">
                  <a:pos x="1" y="118"/>
                </a:cxn>
                <a:cxn ang="0">
                  <a:pos x="0" y="88"/>
                </a:cxn>
                <a:cxn ang="0">
                  <a:pos x="2" y="69"/>
                </a:cxn>
                <a:cxn ang="0">
                  <a:pos x="4" y="50"/>
                </a:cxn>
                <a:cxn ang="0">
                  <a:pos x="5" y="32"/>
                </a:cxn>
                <a:cxn ang="0">
                  <a:pos x="5" y="14"/>
                </a:cxn>
                <a:cxn ang="0">
                  <a:pos x="7" y="7"/>
                </a:cxn>
                <a:cxn ang="0">
                  <a:pos x="12" y="3"/>
                </a:cxn>
                <a:cxn ang="0">
                  <a:pos x="17" y="1"/>
                </a:cxn>
                <a:cxn ang="0">
                  <a:pos x="23" y="0"/>
                </a:cxn>
                <a:cxn ang="0">
                  <a:pos x="29" y="2"/>
                </a:cxn>
                <a:cxn ang="0">
                  <a:pos x="35" y="7"/>
                </a:cxn>
                <a:cxn ang="0">
                  <a:pos x="39" y="12"/>
                </a:cxn>
                <a:cxn ang="0">
                  <a:pos x="43" y="22"/>
                </a:cxn>
                <a:cxn ang="0">
                  <a:pos x="43" y="33"/>
                </a:cxn>
                <a:cxn ang="0">
                  <a:pos x="43" y="46"/>
                </a:cxn>
                <a:cxn ang="0">
                  <a:pos x="42" y="58"/>
                </a:cxn>
                <a:cxn ang="0">
                  <a:pos x="42" y="71"/>
                </a:cxn>
                <a:cxn ang="0">
                  <a:pos x="43" y="90"/>
                </a:cxn>
                <a:cxn ang="0">
                  <a:pos x="44" y="113"/>
                </a:cxn>
                <a:cxn ang="0">
                  <a:pos x="44" y="136"/>
                </a:cxn>
                <a:cxn ang="0">
                  <a:pos x="39" y="152"/>
                </a:cxn>
                <a:cxn ang="0">
                  <a:pos x="33" y="152"/>
                </a:cxn>
                <a:cxn ang="0">
                  <a:pos x="29" y="153"/>
                </a:cxn>
                <a:cxn ang="0">
                  <a:pos x="24" y="153"/>
                </a:cxn>
                <a:cxn ang="0">
                  <a:pos x="21" y="154"/>
                </a:cxn>
                <a:cxn ang="0">
                  <a:pos x="17" y="153"/>
                </a:cxn>
                <a:cxn ang="0">
                  <a:pos x="13" y="152"/>
                </a:cxn>
                <a:cxn ang="0">
                  <a:pos x="8" y="150"/>
                </a:cxn>
                <a:cxn ang="0">
                  <a:pos x="4" y="146"/>
                </a:cxn>
              </a:cxnLst>
              <a:rect l="0" t="0" r="r" b="b"/>
              <a:pathLst>
                <a:path w="44" h="154">
                  <a:moveTo>
                    <a:pt x="4" y="146"/>
                  </a:moveTo>
                  <a:lnTo>
                    <a:pt x="2" y="141"/>
                  </a:lnTo>
                  <a:lnTo>
                    <a:pt x="1" y="133"/>
                  </a:lnTo>
                  <a:lnTo>
                    <a:pt x="1" y="118"/>
                  </a:lnTo>
                  <a:lnTo>
                    <a:pt x="0" y="88"/>
                  </a:lnTo>
                  <a:lnTo>
                    <a:pt x="2" y="69"/>
                  </a:lnTo>
                  <a:lnTo>
                    <a:pt x="4" y="50"/>
                  </a:lnTo>
                  <a:lnTo>
                    <a:pt x="5" y="32"/>
                  </a:lnTo>
                  <a:lnTo>
                    <a:pt x="5" y="14"/>
                  </a:lnTo>
                  <a:lnTo>
                    <a:pt x="7" y="7"/>
                  </a:lnTo>
                  <a:lnTo>
                    <a:pt x="12" y="3"/>
                  </a:lnTo>
                  <a:lnTo>
                    <a:pt x="17" y="1"/>
                  </a:lnTo>
                  <a:lnTo>
                    <a:pt x="23" y="0"/>
                  </a:lnTo>
                  <a:lnTo>
                    <a:pt x="29" y="2"/>
                  </a:lnTo>
                  <a:lnTo>
                    <a:pt x="35" y="7"/>
                  </a:lnTo>
                  <a:lnTo>
                    <a:pt x="39" y="12"/>
                  </a:lnTo>
                  <a:lnTo>
                    <a:pt x="43" y="22"/>
                  </a:lnTo>
                  <a:lnTo>
                    <a:pt x="43" y="33"/>
                  </a:lnTo>
                  <a:lnTo>
                    <a:pt x="43" y="46"/>
                  </a:lnTo>
                  <a:lnTo>
                    <a:pt x="42" y="58"/>
                  </a:lnTo>
                  <a:lnTo>
                    <a:pt x="42" y="71"/>
                  </a:lnTo>
                  <a:lnTo>
                    <a:pt x="43" y="90"/>
                  </a:lnTo>
                  <a:lnTo>
                    <a:pt x="44" y="113"/>
                  </a:lnTo>
                  <a:lnTo>
                    <a:pt x="44" y="136"/>
                  </a:lnTo>
                  <a:lnTo>
                    <a:pt x="39" y="152"/>
                  </a:lnTo>
                  <a:lnTo>
                    <a:pt x="33" y="152"/>
                  </a:lnTo>
                  <a:lnTo>
                    <a:pt x="29" y="153"/>
                  </a:lnTo>
                  <a:lnTo>
                    <a:pt x="24" y="153"/>
                  </a:lnTo>
                  <a:lnTo>
                    <a:pt x="21" y="154"/>
                  </a:lnTo>
                  <a:lnTo>
                    <a:pt x="17" y="153"/>
                  </a:lnTo>
                  <a:lnTo>
                    <a:pt x="13" y="152"/>
                  </a:lnTo>
                  <a:lnTo>
                    <a:pt x="8" y="150"/>
                  </a:lnTo>
                  <a:lnTo>
                    <a:pt x="4" y="146"/>
                  </a:lnTo>
                  <a:close/>
                </a:path>
              </a:pathLst>
            </a:custGeom>
            <a:solidFill>
              <a:srgbClr val="000000"/>
            </a:solidFill>
            <a:ln w="9525">
              <a:noFill/>
              <a:round/>
              <a:headEnd/>
              <a:tailEnd/>
            </a:ln>
          </p:spPr>
          <p:txBody>
            <a:bodyPr/>
            <a:lstStyle/>
            <a:p>
              <a:endParaRPr lang="el-GR"/>
            </a:p>
          </p:txBody>
        </p:sp>
        <p:sp>
          <p:nvSpPr>
            <p:cNvPr id="543019" name="Freeform 299"/>
            <p:cNvSpPr>
              <a:spLocks/>
            </p:cNvSpPr>
            <p:nvPr/>
          </p:nvSpPr>
          <p:spPr bwMode="auto">
            <a:xfrm flipH="1">
              <a:off x="1759" y="2807"/>
              <a:ext cx="32" cy="19"/>
            </a:xfrm>
            <a:custGeom>
              <a:avLst/>
              <a:gdLst/>
              <a:ahLst/>
              <a:cxnLst>
                <a:cxn ang="0">
                  <a:pos x="0" y="52"/>
                </a:cxn>
                <a:cxn ang="0">
                  <a:pos x="0" y="51"/>
                </a:cxn>
                <a:cxn ang="0">
                  <a:pos x="0" y="49"/>
                </a:cxn>
                <a:cxn ang="0">
                  <a:pos x="0" y="47"/>
                </a:cxn>
                <a:cxn ang="0">
                  <a:pos x="0" y="45"/>
                </a:cxn>
                <a:cxn ang="0">
                  <a:pos x="2" y="44"/>
                </a:cxn>
                <a:cxn ang="0">
                  <a:pos x="3" y="42"/>
                </a:cxn>
                <a:cxn ang="0">
                  <a:pos x="5" y="38"/>
                </a:cxn>
                <a:cxn ang="0">
                  <a:pos x="6" y="32"/>
                </a:cxn>
                <a:cxn ang="0">
                  <a:pos x="12" y="32"/>
                </a:cxn>
                <a:cxn ang="0">
                  <a:pos x="18" y="32"/>
                </a:cxn>
                <a:cxn ang="0">
                  <a:pos x="24" y="32"/>
                </a:cxn>
                <a:cxn ang="0">
                  <a:pos x="31" y="31"/>
                </a:cxn>
                <a:cxn ang="0">
                  <a:pos x="35" y="30"/>
                </a:cxn>
                <a:cxn ang="0">
                  <a:pos x="38" y="28"/>
                </a:cxn>
                <a:cxn ang="0">
                  <a:pos x="43" y="24"/>
                </a:cxn>
                <a:cxn ang="0">
                  <a:pos x="51" y="17"/>
                </a:cxn>
                <a:cxn ang="0">
                  <a:pos x="54" y="13"/>
                </a:cxn>
                <a:cxn ang="0">
                  <a:pos x="57" y="11"/>
                </a:cxn>
                <a:cxn ang="0">
                  <a:pos x="60" y="8"/>
                </a:cxn>
                <a:cxn ang="0">
                  <a:pos x="65" y="5"/>
                </a:cxn>
                <a:cxn ang="0">
                  <a:pos x="67" y="4"/>
                </a:cxn>
                <a:cxn ang="0">
                  <a:pos x="70" y="2"/>
                </a:cxn>
                <a:cxn ang="0">
                  <a:pos x="74" y="1"/>
                </a:cxn>
                <a:cxn ang="0">
                  <a:pos x="76" y="0"/>
                </a:cxn>
                <a:cxn ang="0">
                  <a:pos x="75" y="8"/>
                </a:cxn>
                <a:cxn ang="0">
                  <a:pos x="75" y="16"/>
                </a:cxn>
                <a:cxn ang="0">
                  <a:pos x="74" y="24"/>
                </a:cxn>
                <a:cxn ang="0">
                  <a:pos x="73" y="32"/>
                </a:cxn>
                <a:cxn ang="0">
                  <a:pos x="63" y="35"/>
                </a:cxn>
                <a:cxn ang="0">
                  <a:pos x="54" y="37"/>
                </a:cxn>
                <a:cxn ang="0">
                  <a:pos x="45" y="39"/>
                </a:cxn>
                <a:cxn ang="0">
                  <a:pos x="37" y="42"/>
                </a:cxn>
                <a:cxn ang="0">
                  <a:pos x="28" y="45"/>
                </a:cxn>
                <a:cxn ang="0">
                  <a:pos x="18" y="47"/>
                </a:cxn>
                <a:cxn ang="0">
                  <a:pos x="9" y="50"/>
                </a:cxn>
                <a:cxn ang="0">
                  <a:pos x="0" y="52"/>
                </a:cxn>
              </a:cxnLst>
              <a:rect l="0" t="0" r="r" b="b"/>
              <a:pathLst>
                <a:path w="76" h="52">
                  <a:moveTo>
                    <a:pt x="0" y="52"/>
                  </a:moveTo>
                  <a:lnTo>
                    <a:pt x="0" y="51"/>
                  </a:lnTo>
                  <a:lnTo>
                    <a:pt x="0" y="49"/>
                  </a:lnTo>
                  <a:lnTo>
                    <a:pt x="0" y="47"/>
                  </a:lnTo>
                  <a:lnTo>
                    <a:pt x="0" y="45"/>
                  </a:lnTo>
                  <a:lnTo>
                    <a:pt x="2" y="44"/>
                  </a:lnTo>
                  <a:lnTo>
                    <a:pt x="3" y="42"/>
                  </a:lnTo>
                  <a:lnTo>
                    <a:pt x="5" y="38"/>
                  </a:lnTo>
                  <a:lnTo>
                    <a:pt x="6" y="32"/>
                  </a:lnTo>
                  <a:lnTo>
                    <a:pt x="12" y="32"/>
                  </a:lnTo>
                  <a:lnTo>
                    <a:pt x="18" y="32"/>
                  </a:lnTo>
                  <a:lnTo>
                    <a:pt x="24" y="32"/>
                  </a:lnTo>
                  <a:lnTo>
                    <a:pt x="31" y="31"/>
                  </a:lnTo>
                  <a:lnTo>
                    <a:pt x="35" y="30"/>
                  </a:lnTo>
                  <a:lnTo>
                    <a:pt x="38" y="28"/>
                  </a:lnTo>
                  <a:lnTo>
                    <a:pt x="43" y="24"/>
                  </a:lnTo>
                  <a:lnTo>
                    <a:pt x="51" y="17"/>
                  </a:lnTo>
                  <a:lnTo>
                    <a:pt x="54" y="13"/>
                  </a:lnTo>
                  <a:lnTo>
                    <a:pt x="57" y="11"/>
                  </a:lnTo>
                  <a:lnTo>
                    <a:pt x="60" y="8"/>
                  </a:lnTo>
                  <a:lnTo>
                    <a:pt x="65" y="5"/>
                  </a:lnTo>
                  <a:lnTo>
                    <a:pt x="67" y="4"/>
                  </a:lnTo>
                  <a:lnTo>
                    <a:pt x="70" y="2"/>
                  </a:lnTo>
                  <a:lnTo>
                    <a:pt x="74" y="1"/>
                  </a:lnTo>
                  <a:lnTo>
                    <a:pt x="76" y="0"/>
                  </a:lnTo>
                  <a:lnTo>
                    <a:pt x="75" y="8"/>
                  </a:lnTo>
                  <a:lnTo>
                    <a:pt x="75" y="16"/>
                  </a:lnTo>
                  <a:lnTo>
                    <a:pt x="74" y="24"/>
                  </a:lnTo>
                  <a:lnTo>
                    <a:pt x="73" y="32"/>
                  </a:lnTo>
                  <a:lnTo>
                    <a:pt x="63" y="35"/>
                  </a:lnTo>
                  <a:lnTo>
                    <a:pt x="54" y="37"/>
                  </a:lnTo>
                  <a:lnTo>
                    <a:pt x="45" y="39"/>
                  </a:lnTo>
                  <a:lnTo>
                    <a:pt x="37" y="42"/>
                  </a:lnTo>
                  <a:lnTo>
                    <a:pt x="28" y="45"/>
                  </a:lnTo>
                  <a:lnTo>
                    <a:pt x="18" y="47"/>
                  </a:lnTo>
                  <a:lnTo>
                    <a:pt x="9" y="50"/>
                  </a:lnTo>
                  <a:lnTo>
                    <a:pt x="0" y="52"/>
                  </a:lnTo>
                  <a:close/>
                </a:path>
              </a:pathLst>
            </a:custGeom>
            <a:solidFill>
              <a:srgbClr val="00FFFF"/>
            </a:solidFill>
            <a:ln w="9525">
              <a:noFill/>
              <a:round/>
              <a:headEnd/>
              <a:tailEnd/>
            </a:ln>
          </p:spPr>
          <p:txBody>
            <a:bodyPr/>
            <a:lstStyle/>
            <a:p>
              <a:endParaRPr lang="el-GR"/>
            </a:p>
          </p:txBody>
        </p:sp>
        <p:sp>
          <p:nvSpPr>
            <p:cNvPr id="543020" name="Freeform 300"/>
            <p:cNvSpPr>
              <a:spLocks/>
            </p:cNvSpPr>
            <p:nvPr/>
          </p:nvSpPr>
          <p:spPr bwMode="auto">
            <a:xfrm flipH="1">
              <a:off x="1733" y="2760"/>
              <a:ext cx="53" cy="58"/>
            </a:xfrm>
            <a:custGeom>
              <a:avLst/>
              <a:gdLst/>
              <a:ahLst/>
              <a:cxnLst>
                <a:cxn ang="0">
                  <a:pos x="70" y="152"/>
                </a:cxn>
                <a:cxn ang="0">
                  <a:pos x="72" y="146"/>
                </a:cxn>
                <a:cxn ang="0">
                  <a:pos x="75" y="137"/>
                </a:cxn>
                <a:cxn ang="0">
                  <a:pos x="77" y="127"/>
                </a:cxn>
                <a:cxn ang="0">
                  <a:pos x="78" y="116"/>
                </a:cxn>
                <a:cxn ang="0">
                  <a:pos x="72" y="109"/>
                </a:cxn>
                <a:cxn ang="0">
                  <a:pos x="63" y="108"/>
                </a:cxn>
                <a:cxn ang="0">
                  <a:pos x="52" y="111"/>
                </a:cxn>
                <a:cxn ang="0">
                  <a:pos x="39" y="117"/>
                </a:cxn>
                <a:cxn ang="0">
                  <a:pos x="26" y="124"/>
                </a:cxn>
                <a:cxn ang="0">
                  <a:pos x="15" y="132"/>
                </a:cxn>
                <a:cxn ang="0">
                  <a:pos x="6" y="139"/>
                </a:cxn>
                <a:cxn ang="0">
                  <a:pos x="0" y="143"/>
                </a:cxn>
                <a:cxn ang="0">
                  <a:pos x="6" y="113"/>
                </a:cxn>
                <a:cxn ang="0">
                  <a:pos x="9" y="93"/>
                </a:cxn>
                <a:cxn ang="0">
                  <a:pos x="14" y="75"/>
                </a:cxn>
                <a:cxn ang="0">
                  <a:pos x="19" y="49"/>
                </a:cxn>
                <a:cxn ang="0">
                  <a:pos x="22" y="46"/>
                </a:cxn>
                <a:cxn ang="0">
                  <a:pos x="24" y="41"/>
                </a:cxn>
                <a:cxn ang="0">
                  <a:pos x="25" y="37"/>
                </a:cxn>
                <a:cxn ang="0">
                  <a:pos x="28" y="32"/>
                </a:cxn>
                <a:cxn ang="0">
                  <a:pos x="38" y="26"/>
                </a:cxn>
                <a:cxn ang="0">
                  <a:pos x="51" y="22"/>
                </a:cxn>
                <a:cxn ang="0">
                  <a:pos x="63" y="17"/>
                </a:cxn>
                <a:cxn ang="0">
                  <a:pos x="77" y="13"/>
                </a:cxn>
                <a:cxn ang="0">
                  <a:pos x="91" y="9"/>
                </a:cxn>
                <a:cxn ang="0">
                  <a:pos x="104" y="6"/>
                </a:cxn>
                <a:cxn ang="0">
                  <a:pos x="116" y="2"/>
                </a:cxn>
                <a:cxn ang="0">
                  <a:pos x="128" y="0"/>
                </a:cxn>
                <a:cxn ang="0">
                  <a:pos x="124" y="20"/>
                </a:cxn>
                <a:cxn ang="0">
                  <a:pos x="120" y="45"/>
                </a:cxn>
                <a:cxn ang="0">
                  <a:pos x="113" y="78"/>
                </a:cxn>
                <a:cxn ang="0">
                  <a:pos x="105" y="119"/>
                </a:cxn>
                <a:cxn ang="0">
                  <a:pos x="105" y="128"/>
                </a:cxn>
                <a:cxn ang="0">
                  <a:pos x="105" y="141"/>
                </a:cxn>
                <a:cxn ang="0">
                  <a:pos x="102" y="153"/>
                </a:cxn>
                <a:cxn ang="0">
                  <a:pos x="99" y="160"/>
                </a:cxn>
                <a:cxn ang="0">
                  <a:pos x="91" y="160"/>
                </a:cxn>
                <a:cxn ang="0">
                  <a:pos x="82" y="160"/>
                </a:cxn>
                <a:cxn ang="0">
                  <a:pos x="74" y="158"/>
                </a:cxn>
                <a:cxn ang="0">
                  <a:pos x="70" y="152"/>
                </a:cxn>
              </a:cxnLst>
              <a:rect l="0" t="0" r="r" b="b"/>
              <a:pathLst>
                <a:path w="128" h="160">
                  <a:moveTo>
                    <a:pt x="70" y="152"/>
                  </a:moveTo>
                  <a:lnTo>
                    <a:pt x="72" y="146"/>
                  </a:lnTo>
                  <a:lnTo>
                    <a:pt x="75" y="137"/>
                  </a:lnTo>
                  <a:lnTo>
                    <a:pt x="77" y="127"/>
                  </a:lnTo>
                  <a:lnTo>
                    <a:pt x="78" y="116"/>
                  </a:lnTo>
                  <a:lnTo>
                    <a:pt x="72" y="109"/>
                  </a:lnTo>
                  <a:lnTo>
                    <a:pt x="63" y="108"/>
                  </a:lnTo>
                  <a:lnTo>
                    <a:pt x="52" y="111"/>
                  </a:lnTo>
                  <a:lnTo>
                    <a:pt x="39" y="117"/>
                  </a:lnTo>
                  <a:lnTo>
                    <a:pt x="26" y="124"/>
                  </a:lnTo>
                  <a:lnTo>
                    <a:pt x="15" y="132"/>
                  </a:lnTo>
                  <a:lnTo>
                    <a:pt x="6" y="139"/>
                  </a:lnTo>
                  <a:lnTo>
                    <a:pt x="0" y="143"/>
                  </a:lnTo>
                  <a:lnTo>
                    <a:pt x="6" y="113"/>
                  </a:lnTo>
                  <a:lnTo>
                    <a:pt x="9" y="93"/>
                  </a:lnTo>
                  <a:lnTo>
                    <a:pt x="14" y="75"/>
                  </a:lnTo>
                  <a:lnTo>
                    <a:pt x="19" y="49"/>
                  </a:lnTo>
                  <a:lnTo>
                    <a:pt x="22" y="46"/>
                  </a:lnTo>
                  <a:lnTo>
                    <a:pt x="24" y="41"/>
                  </a:lnTo>
                  <a:lnTo>
                    <a:pt x="25" y="37"/>
                  </a:lnTo>
                  <a:lnTo>
                    <a:pt x="28" y="32"/>
                  </a:lnTo>
                  <a:lnTo>
                    <a:pt x="38" y="26"/>
                  </a:lnTo>
                  <a:lnTo>
                    <a:pt x="51" y="22"/>
                  </a:lnTo>
                  <a:lnTo>
                    <a:pt x="63" y="17"/>
                  </a:lnTo>
                  <a:lnTo>
                    <a:pt x="77" y="13"/>
                  </a:lnTo>
                  <a:lnTo>
                    <a:pt x="91" y="9"/>
                  </a:lnTo>
                  <a:lnTo>
                    <a:pt x="104" y="6"/>
                  </a:lnTo>
                  <a:lnTo>
                    <a:pt x="116" y="2"/>
                  </a:lnTo>
                  <a:lnTo>
                    <a:pt x="128" y="0"/>
                  </a:lnTo>
                  <a:lnTo>
                    <a:pt x="124" y="20"/>
                  </a:lnTo>
                  <a:lnTo>
                    <a:pt x="120" y="45"/>
                  </a:lnTo>
                  <a:lnTo>
                    <a:pt x="113" y="78"/>
                  </a:lnTo>
                  <a:lnTo>
                    <a:pt x="105" y="119"/>
                  </a:lnTo>
                  <a:lnTo>
                    <a:pt x="105" y="128"/>
                  </a:lnTo>
                  <a:lnTo>
                    <a:pt x="105" y="141"/>
                  </a:lnTo>
                  <a:lnTo>
                    <a:pt x="102" y="153"/>
                  </a:lnTo>
                  <a:lnTo>
                    <a:pt x="99" y="160"/>
                  </a:lnTo>
                  <a:lnTo>
                    <a:pt x="91" y="160"/>
                  </a:lnTo>
                  <a:lnTo>
                    <a:pt x="82" y="160"/>
                  </a:lnTo>
                  <a:lnTo>
                    <a:pt x="74" y="158"/>
                  </a:lnTo>
                  <a:lnTo>
                    <a:pt x="70" y="152"/>
                  </a:lnTo>
                  <a:close/>
                </a:path>
              </a:pathLst>
            </a:custGeom>
            <a:solidFill>
              <a:srgbClr val="006633"/>
            </a:solidFill>
            <a:ln w="9525">
              <a:noFill/>
              <a:round/>
              <a:headEnd/>
              <a:tailEnd/>
            </a:ln>
          </p:spPr>
          <p:txBody>
            <a:bodyPr/>
            <a:lstStyle/>
            <a:p>
              <a:endParaRPr lang="el-GR"/>
            </a:p>
          </p:txBody>
        </p:sp>
        <p:sp>
          <p:nvSpPr>
            <p:cNvPr id="543021" name="Freeform 301"/>
            <p:cNvSpPr>
              <a:spLocks/>
            </p:cNvSpPr>
            <p:nvPr/>
          </p:nvSpPr>
          <p:spPr bwMode="auto">
            <a:xfrm flipH="1">
              <a:off x="1867" y="2791"/>
              <a:ext cx="17" cy="25"/>
            </a:xfrm>
            <a:custGeom>
              <a:avLst/>
              <a:gdLst/>
              <a:ahLst/>
              <a:cxnLst>
                <a:cxn ang="0">
                  <a:pos x="2" y="69"/>
                </a:cxn>
                <a:cxn ang="0">
                  <a:pos x="0" y="64"/>
                </a:cxn>
                <a:cxn ang="0">
                  <a:pos x="2" y="56"/>
                </a:cxn>
                <a:cxn ang="0">
                  <a:pos x="7" y="44"/>
                </a:cxn>
                <a:cxn ang="0">
                  <a:pos x="14" y="32"/>
                </a:cxn>
                <a:cxn ang="0">
                  <a:pos x="21" y="21"/>
                </a:cxn>
                <a:cxn ang="0">
                  <a:pos x="29" y="12"/>
                </a:cxn>
                <a:cxn ang="0">
                  <a:pos x="37" y="4"/>
                </a:cxn>
                <a:cxn ang="0">
                  <a:pos x="43" y="0"/>
                </a:cxn>
                <a:cxn ang="0">
                  <a:pos x="38" y="13"/>
                </a:cxn>
                <a:cxn ang="0">
                  <a:pos x="34" y="26"/>
                </a:cxn>
                <a:cxn ang="0">
                  <a:pos x="29" y="38"/>
                </a:cxn>
                <a:cxn ang="0">
                  <a:pos x="24" y="51"/>
                </a:cxn>
                <a:cxn ang="0">
                  <a:pos x="19" y="56"/>
                </a:cxn>
                <a:cxn ang="0">
                  <a:pos x="13" y="60"/>
                </a:cxn>
                <a:cxn ang="0">
                  <a:pos x="8" y="65"/>
                </a:cxn>
                <a:cxn ang="0">
                  <a:pos x="2" y="69"/>
                </a:cxn>
              </a:cxnLst>
              <a:rect l="0" t="0" r="r" b="b"/>
              <a:pathLst>
                <a:path w="43" h="69">
                  <a:moveTo>
                    <a:pt x="2" y="69"/>
                  </a:moveTo>
                  <a:lnTo>
                    <a:pt x="0" y="64"/>
                  </a:lnTo>
                  <a:lnTo>
                    <a:pt x="2" y="56"/>
                  </a:lnTo>
                  <a:lnTo>
                    <a:pt x="7" y="44"/>
                  </a:lnTo>
                  <a:lnTo>
                    <a:pt x="14" y="32"/>
                  </a:lnTo>
                  <a:lnTo>
                    <a:pt x="21" y="21"/>
                  </a:lnTo>
                  <a:lnTo>
                    <a:pt x="29" y="12"/>
                  </a:lnTo>
                  <a:lnTo>
                    <a:pt x="37" y="4"/>
                  </a:lnTo>
                  <a:lnTo>
                    <a:pt x="43" y="0"/>
                  </a:lnTo>
                  <a:lnTo>
                    <a:pt x="38" y="13"/>
                  </a:lnTo>
                  <a:lnTo>
                    <a:pt x="34" y="26"/>
                  </a:lnTo>
                  <a:lnTo>
                    <a:pt x="29" y="38"/>
                  </a:lnTo>
                  <a:lnTo>
                    <a:pt x="24" y="51"/>
                  </a:lnTo>
                  <a:lnTo>
                    <a:pt x="19" y="56"/>
                  </a:lnTo>
                  <a:lnTo>
                    <a:pt x="13" y="60"/>
                  </a:lnTo>
                  <a:lnTo>
                    <a:pt x="8" y="65"/>
                  </a:lnTo>
                  <a:lnTo>
                    <a:pt x="2" y="69"/>
                  </a:lnTo>
                  <a:close/>
                </a:path>
              </a:pathLst>
            </a:custGeom>
            <a:solidFill>
              <a:srgbClr val="00FFFF"/>
            </a:solidFill>
            <a:ln w="9525">
              <a:noFill/>
              <a:round/>
              <a:headEnd/>
              <a:tailEnd/>
            </a:ln>
          </p:spPr>
          <p:txBody>
            <a:bodyPr/>
            <a:lstStyle/>
            <a:p>
              <a:endParaRPr lang="el-GR"/>
            </a:p>
          </p:txBody>
        </p:sp>
        <p:sp>
          <p:nvSpPr>
            <p:cNvPr id="543022" name="Freeform 302"/>
            <p:cNvSpPr>
              <a:spLocks/>
            </p:cNvSpPr>
            <p:nvPr/>
          </p:nvSpPr>
          <p:spPr bwMode="auto">
            <a:xfrm flipH="1">
              <a:off x="1780" y="2772"/>
              <a:ext cx="37" cy="37"/>
            </a:xfrm>
            <a:custGeom>
              <a:avLst/>
              <a:gdLst/>
              <a:ahLst/>
              <a:cxnLst>
                <a:cxn ang="0">
                  <a:pos x="37" y="79"/>
                </a:cxn>
                <a:cxn ang="0">
                  <a:pos x="29" y="80"/>
                </a:cxn>
                <a:cxn ang="0">
                  <a:pos x="21" y="81"/>
                </a:cxn>
                <a:cxn ang="0">
                  <a:pos x="11" y="81"/>
                </a:cxn>
                <a:cxn ang="0">
                  <a:pos x="4" y="80"/>
                </a:cxn>
                <a:cxn ang="0">
                  <a:pos x="3" y="74"/>
                </a:cxn>
                <a:cxn ang="0">
                  <a:pos x="3" y="69"/>
                </a:cxn>
                <a:cxn ang="0">
                  <a:pos x="3" y="65"/>
                </a:cxn>
                <a:cxn ang="0">
                  <a:pos x="3" y="56"/>
                </a:cxn>
                <a:cxn ang="0">
                  <a:pos x="2" y="50"/>
                </a:cxn>
                <a:cxn ang="0">
                  <a:pos x="0" y="45"/>
                </a:cxn>
                <a:cxn ang="0">
                  <a:pos x="0" y="41"/>
                </a:cxn>
                <a:cxn ang="0">
                  <a:pos x="0" y="35"/>
                </a:cxn>
                <a:cxn ang="0">
                  <a:pos x="14" y="29"/>
                </a:cxn>
                <a:cxn ang="0">
                  <a:pos x="22" y="26"/>
                </a:cxn>
                <a:cxn ang="0">
                  <a:pos x="26" y="23"/>
                </a:cxn>
                <a:cxn ang="0">
                  <a:pos x="33" y="20"/>
                </a:cxn>
                <a:cxn ang="0">
                  <a:pos x="40" y="18"/>
                </a:cxn>
                <a:cxn ang="0">
                  <a:pos x="47" y="15"/>
                </a:cxn>
                <a:cxn ang="0">
                  <a:pos x="54" y="13"/>
                </a:cxn>
                <a:cxn ang="0">
                  <a:pos x="61" y="10"/>
                </a:cxn>
                <a:cxn ang="0">
                  <a:pos x="68" y="7"/>
                </a:cxn>
                <a:cxn ang="0">
                  <a:pos x="75" y="5"/>
                </a:cxn>
                <a:cxn ang="0">
                  <a:pos x="83" y="3"/>
                </a:cxn>
                <a:cxn ang="0">
                  <a:pos x="90" y="0"/>
                </a:cxn>
                <a:cxn ang="0">
                  <a:pos x="89" y="6"/>
                </a:cxn>
                <a:cxn ang="0">
                  <a:pos x="87" y="12"/>
                </a:cxn>
                <a:cxn ang="0">
                  <a:pos x="86" y="19"/>
                </a:cxn>
                <a:cxn ang="0">
                  <a:pos x="85" y="25"/>
                </a:cxn>
                <a:cxn ang="0">
                  <a:pos x="71" y="69"/>
                </a:cxn>
                <a:cxn ang="0">
                  <a:pos x="64" y="93"/>
                </a:cxn>
                <a:cxn ang="0">
                  <a:pos x="61" y="101"/>
                </a:cxn>
                <a:cxn ang="0">
                  <a:pos x="60" y="103"/>
                </a:cxn>
                <a:cxn ang="0">
                  <a:pos x="57" y="99"/>
                </a:cxn>
                <a:cxn ang="0">
                  <a:pos x="52" y="91"/>
                </a:cxn>
                <a:cxn ang="0">
                  <a:pos x="45" y="83"/>
                </a:cxn>
                <a:cxn ang="0">
                  <a:pos x="37" y="79"/>
                </a:cxn>
              </a:cxnLst>
              <a:rect l="0" t="0" r="r" b="b"/>
              <a:pathLst>
                <a:path w="90" h="103">
                  <a:moveTo>
                    <a:pt x="37" y="79"/>
                  </a:moveTo>
                  <a:lnTo>
                    <a:pt x="29" y="80"/>
                  </a:lnTo>
                  <a:lnTo>
                    <a:pt x="21" y="81"/>
                  </a:lnTo>
                  <a:lnTo>
                    <a:pt x="11" y="81"/>
                  </a:lnTo>
                  <a:lnTo>
                    <a:pt x="4" y="80"/>
                  </a:lnTo>
                  <a:lnTo>
                    <a:pt x="3" y="74"/>
                  </a:lnTo>
                  <a:lnTo>
                    <a:pt x="3" y="69"/>
                  </a:lnTo>
                  <a:lnTo>
                    <a:pt x="3" y="65"/>
                  </a:lnTo>
                  <a:lnTo>
                    <a:pt x="3" y="56"/>
                  </a:lnTo>
                  <a:lnTo>
                    <a:pt x="2" y="50"/>
                  </a:lnTo>
                  <a:lnTo>
                    <a:pt x="0" y="45"/>
                  </a:lnTo>
                  <a:lnTo>
                    <a:pt x="0" y="41"/>
                  </a:lnTo>
                  <a:lnTo>
                    <a:pt x="0" y="35"/>
                  </a:lnTo>
                  <a:lnTo>
                    <a:pt x="14" y="29"/>
                  </a:lnTo>
                  <a:lnTo>
                    <a:pt x="22" y="26"/>
                  </a:lnTo>
                  <a:lnTo>
                    <a:pt x="26" y="23"/>
                  </a:lnTo>
                  <a:lnTo>
                    <a:pt x="33" y="20"/>
                  </a:lnTo>
                  <a:lnTo>
                    <a:pt x="40" y="18"/>
                  </a:lnTo>
                  <a:lnTo>
                    <a:pt x="47" y="15"/>
                  </a:lnTo>
                  <a:lnTo>
                    <a:pt x="54" y="13"/>
                  </a:lnTo>
                  <a:lnTo>
                    <a:pt x="61" y="10"/>
                  </a:lnTo>
                  <a:lnTo>
                    <a:pt x="68" y="7"/>
                  </a:lnTo>
                  <a:lnTo>
                    <a:pt x="75" y="5"/>
                  </a:lnTo>
                  <a:lnTo>
                    <a:pt x="83" y="3"/>
                  </a:lnTo>
                  <a:lnTo>
                    <a:pt x="90" y="0"/>
                  </a:lnTo>
                  <a:lnTo>
                    <a:pt x="89" y="6"/>
                  </a:lnTo>
                  <a:lnTo>
                    <a:pt x="87" y="12"/>
                  </a:lnTo>
                  <a:lnTo>
                    <a:pt x="86" y="19"/>
                  </a:lnTo>
                  <a:lnTo>
                    <a:pt x="85" y="25"/>
                  </a:lnTo>
                  <a:lnTo>
                    <a:pt x="71" y="69"/>
                  </a:lnTo>
                  <a:lnTo>
                    <a:pt x="64" y="93"/>
                  </a:lnTo>
                  <a:lnTo>
                    <a:pt x="61" y="101"/>
                  </a:lnTo>
                  <a:lnTo>
                    <a:pt x="60" y="103"/>
                  </a:lnTo>
                  <a:lnTo>
                    <a:pt x="57" y="99"/>
                  </a:lnTo>
                  <a:lnTo>
                    <a:pt x="52" y="91"/>
                  </a:lnTo>
                  <a:lnTo>
                    <a:pt x="45" y="83"/>
                  </a:lnTo>
                  <a:lnTo>
                    <a:pt x="37" y="79"/>
                  </a:lnTo>
                  <a:close/>
                </a:path>
              </a:pathLst>
            </a:custGeom>
            <a:solidFill>
              <a:srgbClr val="006633"/>
            </a:solidFill>
            <a:ln w="9525">
              <a:noFill/>
              <a:round/>
              <a:headEnd/>
              <a:tailEnd/>
            </a:ln>
          </p:spPr>
          <p:txBody>
            <a:bodyPr/>
            <a:lstStyle/>
            <a:p>
              <a:endParaRPr lang="el-GR"/>
            </a:p>
          </p:txBody>
        </p:sp>
        <p:sp>
          <p:nvSpPr>
            <p:cNvPr id="543023" name="Freeform 303"/>
            <p:cNvSpPr>
              <a:spLocks/>
            </p:cNvSpPr>
            <p:nvPr/>
          </p:nvSpPr>
          <p:spPr bwMode="auto">
            <a:xfrm flipH="1">
              <a:off x="1816" y="2752"/>
              <a:ext cx="51" cy="52"/>
            </a:xfrm>
            <a:custGeom>
              <a:avLst/>
              <a:gdLst/>
              <a:ahLst/>
              <a:cxnLst>
                <a:cxn ang="0">
                  <a:pos x="0" y="143"/>
                </a:cxn>
                <a:cxn ang="0">
                  <a:pos x="2" y="133"/>
                </a:cxn>
                <a:cxn ang="0">
                  <a:pos x="7" y="122"/>
                </a:cxn>
                <a:cxn ang="0">
                  <a:pos x="11" y="112"/>
                </a:cxn>
                <a:cxn ang="0">
                  <a:pos x="15" y="99"/>
                </a:cxn>
                <a:cxn ang="0">
                  <a:pos x="25" y="86"/>
                </a:cxn>
                <a:cxn ang="0">
                  <a:pos x="34" y="75"/>
                </a:cxn>
                <a:cxn ang="0">
                  <a:pos x="44" y="65"/>
                </a:cxn>
                <a:cxn ang="0">
                  <a:pos x="53" y="54"/>
                </a:cxn>
                <a:cxn ang="0">
                  <a:pos x="62" y="44"/>
                </a:cxn>
                <a:cxn ang="0">
                  <a:pos x="72" y="35"/>
                </a:cxn>
                <a:cxn ang="0">
                  <a:pos x="85" y="27"/>
                </a:cxn>
                <a:cxn ang="0">
                  <a:pos x="100" y="17"/>
                </a:cxn>
                <a:cxn ang="0">
                  <a:pos x="112" y="8"/>
                </a:cxn>
                <a:cxn ang="0">
                  <a:pos x="117" y="3"/>
                </a:cxn>
                <a:cxn ang="0">
                  <a:pos x="121" y="1"/>
                </a:cxn>
                <a:cxn ang="0">
                  <a:pos x="123" y="0"/>
                </a:cxn>
                <a:cxn ang="0">
                  <a:pos x="116" y="21"/>
                </a:cxn>
                <a:cxn ang="0">
                  <a:pos x="108" y="44"/>
                </a:cxn>
                <a:cxn ang="0">
                  <a:pos x="100" y="67"/>
                </a:cxn>
                <a:cxn ang="0">
                  <a:pos x="92" y="88"/>
                </a:cxn>
                <a:cxn ang="0">
                  <a:pos x="77" y="96"/>
                </a:cxn>
                <a:cxn ang="0">
                  <a:pos x="63" y="105"/>
                </a:cxn>
                <a:cxn ang="0">
                  <a:pos x="51" y="113"/>
                </a:cxn>
                <a:cxn ang="0">
                  <a:pos x="39" y="120"/>
                </a:cxn>
                <a:cxn ang="0">
                  <a:pos x="27" y="127"/>
                </a:cxn>
                <a:cxn ang="0">
                  <a:pos x="17" y="134"/>
                </a:cxn>
                <a:cxn ang="0">
                  <a:pos x="8" y="138"/>
                </a:cxn>
                <a:cxn ang="0">
                  <a:pos x="0" y="143"/>
                </a:cxn>
              </a:cxnLst>
              <a:rect l="0" t="0" r="r" b="b"/>
              <a:pathLst>
                <a:path w="123" h="143">
                  <a:moveTo>
                    <a:pt x="0" y="143"/>
                  </a:moveTo>
                  <a:lnTo>
                    <a:pt x="2" y="133"/>
                  </a:lnTo>
                  <a:lnTo>
                    <a:pt x="7" y="122"/>
                  </a:lnTo>
                  <a:lnTo>
                    <a:pt x="11" y="112"/>
                  </a:lnTo>
                  <a:lnTo>
                    <a:pt x="15" y="99"/>
                  </a:lnTo>
                  <a:lnTo>
                    <a:pt x="25" y="86"/>
                  </a:lnTo>
                  <a:lnTo>
                    <a:pt x="34" y="75"/>
                  </a:lnTo>
                  <a:lnTo>
                    <a:pt x="44" y="65"/>
                  </a:lnTo>
                  <a:lnTo>
                    <a:pt x="53" y="54"/>
                  </a:lnTo>
                  <a:lnTo>
                    <a:pt x="62" y="44"/>
                  </a:lnTo>
                  <a:lnTo>
                    <a:pt x="72" y="35"/>
                  </a:lnTo>
                  <a:lnTo>
                    <a:pt x="85" y="27"/>
                  </a:lnTo>
                  <a:lnTo>
                    <a:pt x="100" y="17"/>
                  </a:lnTo>
                  <a:lnTo>
                    <a:pt x="112" y="8"/>
                  </a:lnTo>
                  <a:lnTo>
                    <a:pt x="117" y="3"/>
                  </a:lnTo>
                  <a:lnTo>
                    <a:pt x="121" y="1"/>
                  </a:lnTo>
                  <a:lnTo>
                    <a:pt x="123" y="0"/>
                  </a:lnTo>
                  <a:lnTo>
                    <a:pt x="116" y="21"/>
                  </a:lnTo>
                  <a:lnTo>
                    <a:pt x="108" y="44"/>
                  </a:lnTo>
                  <a:lnTo>
                    <a:pt x="100" y="67"/>
                  </a:lnTo>
                  <a:lnTo>
                    <a:pt x="92" y="88"/>
                  </a:lnTo>
                  <a:lnTo>
                    <a:pt x="77" y="96"/>
                  </a:lnTo>
                  <a:lnTo>
                    <a:pt x="63" y="105"/>
                  </a:lnTo>
                  <a:lnTo>
                    <a:pt x="51" y="113"/>
                  </a:lnTo>
                  <a:lnTo>
                    <a:pt x="39" y="120"/>
                  </a:lnTo>
                  <a:lnTo>
                    <a:pt x="27" y="127"/>
                  </a:lnTo>
                  <a:lnTo>
                    <a:pt x="17" y="134"/>
                  </a:lnTo>
                  <a:lnTo>
                    <a:pt x="8" y="138"/>
                  </a:lnTo>
                  <a:lnTo>
                    <a:pt x="0" y="143"/>
                  </a:lnTo>
                  <a:close/>
                </a:path>
              </a:pathLst>
            </a:custGeom>
            <a:solidFill>
              <a:srgbClr val="00FFFF"/>
            </a:solidFill>
            <a:ln w="9525">
              <a:noFill/>
              <a:round/>
              <a:headEnd/>
              <a:tailEnd/>
            </a:ln>
          </p:spPr>
          <p:txBody>
            <a:bodyPr/>
            <a:lstStyle/>
            <a:p>
              <a:endParaRPr lang="el-GR"/>
            </a:p>
          </p:txBody>
        </p:sp>
        <p:sp>
          <p:nvSpPr>
            <p:cNvPr id="543024" name="Freeform 304"/>
            <p:cNvSpPr>
              <a:spLocks/>
            </p:cNvSpPr>
            <p:nvPr/>
          </p:nvSpPr>
          <p:spPr bwMode="auto">
            <a:xfrm flipH="1">
              <a:off x="1814" y="2774"/>
              <a:ext cx="6" cy="5"/>
            </a:xfrm>
            <a:custGeom>
              <a:avLst/>
              <a:gdLst/>
              <a:ahLst/>
              <a:cxnLst>
                <a:cxn ang="0">
                  <a:pos x="0" y="14"/>
                </a:cxn>
                <a:cxn ang="0">
                  <a:pos x="1" y="11"/>
                </a:cxn>
                <a:cxn ang="0">
                  <a:pos x="2" y="7"/>
                </a:cxn>
                <a:cxn ang="0">
                  <a:pos x="2" y="5"/>
                </a:cxn>
                <a:cxn ang="0">
                  <a:pos x="3" y="1"/>
                </a:cxn>
                <a:cxn ang="0">
                  <a:pos x="5" y="1"/>
                </a:cxn>
                <a:cxn ang="0">
                  <a:pos x="6" y="1"/>
                </a:cxn>
                <a:cxn ang="0">
                  <a:pos x="6" y="1"/>
                </a:cxn>
                <a:cxn ang="0">
                  <a:pos x="7" y="0"/>
                </a:cxn>
                <a:cxn ang="0">
                  <a:pos x="8" y="4"/>
                </a:cxn>
                <a:cxn ang="0">
                  <a:pos x="10" y="6"/>
                </a:cxn>
                <a:cxn ang="0">
                  <a:pos x="13" y="8"/>
                </a:cxn>
                <a:cxn ang="0">
                  <a:pos x="14" y="9"/>
                </a:cxn>
                <a:cxn ang="0">
                  <a:pos x="10" y="9"/>
                </a:cxn>
                <a:cxn ang="0">
                  <a:pos x="7" y="12"/>
                </a:cxn>
                <a:cxn ang="0">
                  <a:pos x="3" y="13"/>
                </a:cxn>
                <a:cxn ang="0">
                  <a:pos x="0" y="14"/>
                </a:cxn>
              </a:cxnLst>
              <a:rect l="0" t="0" r="r" b="b"/>
              <a:pathLst>
                <a:path w="14" h="14">
                  <a:moveTo>
                    <a:pt x="0" y="14"/>
                  </a:moveTo>
                  <a:lnTo>
                    <a:pt x="1" y="11"/>
                  </a:lnTo>
                  <a:lnTo>
                    <a:pt x="2" y="7"/>
                  </a:lnTo>
                  <a:lnTo>
                    <a:pt x="2" y="5"/>
                  </a:lnTo>
                  <a:lnTo>
                    <a:pt x="3" y="1"/>
                  </a:lnTo>
                  <a:lnTo>
                    <a:pt x="5" y="1"/>
                  </a:lnTo>
                  <a:lnTo>
                    <a:pt x="6" y="1"/>
                  </a:lnTo>
                  <a:lnTo>
                    <a:pt x="6" y="1"/>
                  </a:lnTo>
                  <a:lnTo>
                    <a:pt x="7" y="0"/>
                  </a:lnTo>
                  <a:lnTo>
                    <a:pt x="8" y="4"/>
                  </a:lnTo>
                  <a:lnTo>
                    <a:pt x="10" y="6"/>
                  </a:lnTo>
                  <a:lnTo>
                    <a:pt x="13" y="8"/>
                  </a:lnTo>
                  <a:lnTo>
                    <a:pt x="14" y="9"/>
                  </a:lnTo>
                  <a:lnTo>
                    <a:pt x="10" y="9"/>
                  </a:lnTo>
                  <a:lnTo>
                    <a:pt x="7" y="12"/>
                  </a:lnTo>
                  <a:lnTo>
                    <a:pt x="3" y="13"/>
                  </a:lnTo>
                  <a:lnTo>
                    <a:pt x="0" y="14"/>
                  </a:lnTo>
                  <a:close/>
                </a:path>
              </a:pathLst>
            </a:custGeom>
            <a:solidFill>
              <a:srgbClr val="00FFFF"/>
            </a:solidFill>
            <a:ln w="9525">
              <a:noFill/>
              <a:round/>
              <a:headEnd/>
              <a:tailEnd/>
            </a:ln>
          </p:spPr>
          <p:txBody>
            <a:bodyPr/>
            <a:lstStyle/>
            <a:p>
              <a:endParaRPr lang="el-GR"/>
            </a:p>
          </p:txBody>
        </p:sp>
        <p:sp>
          <p:nvSpPr>
            <p:cNvPr id="543025" name="Freeform 305"/>
            <p:cNvSpPr>
              <a:spLocks/>
            </p:cNvSpPr>
            <p:nvPr/>
          </p:nvSpPr>
          <p:spPr bwMode="auto">
            <a:xfrm flipH="1">
              <a:off x="1779" y="2736"/>
              <a:ext cx="38" cy="35"/>
            </a:xfrm>
            <a:custGeom>
              <a:avLst/>
              <a:gdLst/>
              <a:ahLst/>
              <a:cxnLst>
                <a:cxn ang="0">
                  <a:pos x="0" y="99"/>
                </a:cxn>
                <a:cxn ang="0">
                  <a:pos x="1" y="90"/>
                </a:cxn>
                <a:cxn ang="0">
                  <a:pos x="2" y="82"/>
                </a:cxn>
                <a:cxn ang="0">
                  <a:pos x="3" y="73"/>
                </a:cxn>
                <a:cxn ang="0">
                  <a:pos x="4" y="65"/>
                </a:cxn>
                <a:cxn ang="0">
                  <a:pos x="9" y="53"/>
                </a:cxn>
                <a:cxn ang="0">
                  <a:pos x="15" y="45"/>
                </a:cxn>
                <a:cxn ang="0">
                  <a:pos x="21" y="37"/>
                </a:cxn>
                <a:cxn ang="0">
                  <a:pos x="26" y="27"/>
                </a:cxn>
                <a:cxn ang="0">
                  <a:pos x="33" y="23"/>
                </a:cxn>
                <a:cxn ang="0">
                  <a:pos x="41" y="19"/>
                </a:cxn>
                <a:cxn ang="0">
                  <a:pos x="49" y="14"/>
                </a:cxn>
                <a:cxn ang="0">
                  <a:pos x="59" y="9"/>
                </a:cxn>
                <a:cxn ang="0">
                  <a:pos x="67" y="5"/>
                </a:cxn>
                <a:cxn ang="0">
                  <a:pos x="76" y="2"/>
                </a:cxn>
                <a:cxn ang="0">
                  <a:pos x="84" y="0"/>
                </a:cxn>
                <a:cxn ang="0">
                  <a:pos x="91" y="0"/>
                </a:cxn>
                <a:cxn ang="0">
                  <a:pos x="82" y="10"/>
                </a:cxn>
                <a:cxn ang="0">
                  <a:pos x="75" y="19"/>
                </a:cxn>
                <a:cxn ang="0">
                  <a:pos x="68" y="27"/>
                </a:cxn>
                <a:cxn ang="0">
                  <a:pos x="62" y="35"/>
                </a:cxn>
                <a:cxn ang="0">
                  <a:pos x="57" y="42"/>
                </a:cxn>
                <a:cxn ang="0">
                  <a:pos x="54" y="50"/>
                </a:cxn>
                <a:cxn ang="0">
                  <a:pos x="52" y="59"/>
                </a:cxn>
                <a:cxn ang="0">
                  <a:pos x="49" y="68"/>
                </a:cxn>
                <a:cxn ang="0">
                  <a:pos x="46" y="75"/>
                </a:cxn>
                <a:cxn ang="0">
                  <a:pos x="42" y="81"/>
                </a:cxn>
                <a:cxn ang="0">
                  <a:pos x="39" y="85"/>
                </a:cxn>
                <a:cxn ang="0">
                  <a:pos x="33" y="90"/>
                </a:cxn>
                <a:cxn ang="0">
                  <a:pos x="25" y="92"/>
                </a:cxn>
                <a:cxn ang="0">
                  <a:pos x="17" y="95"/>
                </a:cxn>
                <a:cxn ang="0">
                  <a:pos x="8" y="97"/>
                </a:cxn>
                <a:cxn ang="0">
                  <a:pos x="0" y="99"/>
                </a:cxn>
              </a:cxnLst>
              <a:rect l="0" t="0" r="r" b="b"/>
              <a:pathLst>
                <a:path w="91" h="99">
                  <a:moveTo>
                    <a:pt x="0" y="99"/>
                  </a:moveTo>
                  <a:lnTo>
                    <a:pt x="1" y="90"/>
                  </a:lnTo>
                  <a:lnTo>
                    <a:pt x="2" y="82"/>
                  </a:lnTo>
                  <a:lnTo>
                    <a:pt x="3" y="73"/>
                  </a:lnTo>
                  <a:lnTo>
                    <a:pt x="4" y="65"/>
                  </a:lnTo>
                  <a:lnTo>
                    <a:pt x="9" y="53"/>
                  </a:lnTo>
                  <a:lnTo>
                    <a:pt x="15" y="45"/>
                  </a:lnTo>
                  <a:lnTo>
                    <a:pt x="21" y="37"/>
                  </a:lnTo>
                  <a:lnTo>
                    <a:pt x="26" y="27"/>
                  </a:lnTo>
                  <a:lnTo>
                    <a:pt x="33" y="23"/>
                  </a:lnTo>
                  <a:lnTo>
                    <a:pt x="41" y="19"/>
                  </a:lnTo>
                  <a:lnTo>
                    <a:pt x="49" y="14"/>
                  </a:lnTo>
                  <a:lnTo>
                    <a:pt x="59" y="9"/>
                  </a:lnTo>
                  <a:lnTo>
                    <a:pt x="67" y="5"/>
                  </a:lnTo>
                  <a:lnTo>
                    <a:pt x="76" y="2"/>
                  </a:lnTo>
                  <a:lnTo>
                    <a:pt x="84" y="0"/>
                  </a:lnTo>
                  <a:lnTo>
                    <a:pt x="91" y="0"/>
                  </a:lnTo>
                  <a:lnTo>
                    <a:pt x="82" y="10"/>
                  </a:lnTo>
                  <a:lnTo>
                    <a:pt x="75" y="19"/>
                  </a:lnTo>
                  <a:lnTo>
                    <a:pt x="68" y="27"/>
                  </a:lnTo>
                  <a:lnTo>
                    <a:pt x="62" y="35"/>
                  </a:lnTo>
                  <a:lnTo>
                    <a:pt x="57" y="42"/>
                  </a:lnTo>
                  <a:lnTo>
                    <a:pt x="54" y="50"/>
                  </a:lnTo>
                  <a:lnTo>
                    <a:pt x="52" y="59"/>
                  </a:lnTo>
                  <a:lnTo>
                    <a:pt x="49" y="68"/>
                  </a:lnTo>
                  <a:lnTo>
                    <a:pt x="46" y="75"/>
                  </a:lnTo>
                  <a:lnTo>
                    <a:pt x="42" y="81"/>
                  </a:lnTo>
                  <a:lnTo>
                    <a:pt x="39" y="85"/>
                  </a:lnTo>
                  <a:lnTo>
                    <a:pt x="33" y="90"/>
                  </a:lnTo>
                  <a:lnTo>
                    <a:pt x="25" y="92"/>
                  </a:lnTo>
                  <a:lnTo>
                    <a:pt x="17" y="95"/>
                  </a:lnTo>
                  <a:lnTo>
                    <a:pt x="8" y="97"/>
                  </a:lnTo>
                  <a:lnTo>
                    <a:pt x="0" y="99"/>
                  </a:lnTo>
                  <a:close/>
                </a:path>
              </a:pathLst>
            </a:custGeom>
            <a:solidFill>
              <a:srgbClr val="00FFFF"/>
            </a:solidFill>
            <a:ln w="9525">
              <a:noFill/>
              <a:round/>
              <a:headEnd/>
              <a:tailEnd/>
            </a:ln>
          </p:spPr>
          <p:txBody>
            <a:bodyPr/>
            <a:lstStyle/>
            <a:p>
              <a:endParaRPr lang="el-GR"/>
            </a:p>
          </p:txBody>
        </p:sp>
        <p:sp>
          <p:nvSpPr>
            <p:cNvPr id="543026" name="Freeform 306"/>
            <p:cNvSpPr>
              <a:spLocks/>
            </p:cNvSpPr>
            <p:nvPr/>
          </p:nvSpPr>
          <p:spPr bwMode="auto">
            <a:xfrm flipH="1">
              <a:off x="1764" y="2734"/>
              <a:ext cx="33" cy="37"/>
            </a:xfrm>
            <a:custGeom>
              <a:avLst/>
              <a:gdLst/>
              <a:ahLst/>
              <a:cxnLst>
                <a:cxn ang="0">
                  <a:pos x="0" y="100"/>
                </a:cxn>
                <a:cxn ang="0">
                  <a:pos x="1" y="98"/>
                </a:cxn>
                <a:cxn ang="0">
                  <a:pos x="1" y="94"/>
                </a:cxn>
                <a:cxn ang="0">
                  <a:pos x="1" y="92"/>
                </a:cxn>
                <a:cxn ang="0">
                  <a:pos x="2" y="90"/>
                </a:cxn>
                <a:cxn ang="0">
                  <a:pos x="5" y="86"/>
                </a:cxn>
                <a:cxn ang="0">
                  <a:pos x="8" y="83"/>
                </a:cxn>
                <a:cxn ang="0">
                  <a:pos x="10" y="79"/>
                </a:cxn>
                <a:cxn ang="0">
                  <a:pos x="13" y="77"/>
                </a:cxn>
                <a:cxn ang="0">
                  <a:pos x="18" y="68"/>
                </a:cxn>
                <a:cxn ang="0">
                  <a:pos x="23" y="57"/>
                </a:cxn>
                <a:cxn ang="0">
                  <a:pos x="29" y="48"/>
                </a:cxn>
                <a:cxn ang="0">
                  <a:pos x="35" y="38"/>
                </a:cxn>
                <a:cxn ang="0">
                  <a:pos x="40" y="32"/>
                </a:cxn>
                <a:cxn ang="0">
                  <a:pos x="45" y="25"/>
                </a:cxn>
                <a:cxn ang="0">
                  <a:pos x="51" y="18"/>
                </a:cxn>
                <a:cxn ang="0">
                  <a:pos x="55" y="12"/>
                </a:cxn>
                <a:cxn ang="0">
                  <a:pos x="60" y="10"/>
                </a:cxn>
                <a:cxn ang="0">
                  <a:pos x="63" y="7"/>
                </a:cxn>
                <a:cxn ang="0">
                  <a:pos x="68" y="3"/>
                </a:cxn>
                <a:cxn ang="0">
                  <a:pos x="72" y="0"/>
                </a:cxn>
                <a:cxn ang="0">
                  <a:pos x="74" y="0"/>
                </a:cxn>
                <a:cxn ang="0">
                  <a:pos x="76" y="0"/>
                </a:cxn>
                <a:cxn ang="0">
                  <a:pos x="77" y="0"/>
                </a:cxn>
                <a:cxn ang="0">
                  <a:pos x="80" y="0"/>
                </a:cxn>
                <a:cxn ang="0">
                  <a:pos x="74" y="17"/>
                </a:cxn>
                <a:cxn ang="0">
                  <a:pos x="67" y="36"/>
                </a:cxn>
                <a:cxn ang="0">
                  <a:pos x="60" y="54"/>
                </a:cxn>
                <a:cxn ang="0">
                  <a:pos x="54" y="72"/>
                </a:cxn>
                <a:cxn ang="0">
                  <a:pos x="53" y="76"/>
                </a:cxn>
                <a:cxn ang="0">
                  <a:pos x="52" y="78"/>
                </a:cxn>
                <a:cxn ang="0">
                  <a:pos x="50" y="80"/>
                </a:cxn>
                <a:cxn ang="0">
                  <a:pos x="48" y="83"/>
                </a:cxn>
                <a:cxn ang="0">
                  <a:pos x="43" y="85"/>
                </a:cxn>
                <a:cxn ang="0">
                  <a:pos x="37" y="87"/>
                </a:cxn>
                <a:cxn ang="0">
                  <a:pos x="31" y="90"/>
                </a:cxn>
                <a:cxn ang="0">
                  <a:pos x="25" y="91"/>
                </a:cxn>
                <a:cxn ang="0">
                  <a:pos x="18" y="93"/>
                </a:cxn>
                <a:cxn ang="0">
                  <a:pos x="13" y="95"/>
                </a:cxn>
                <a:cxn ang="0">
                  <a:pos x="7" y="98"/>
                </a:cxn>
                <a:cxn ang="0">
                  <a:pos x="0" y="100"/>
                </a:cxn>
              </a:cxnLst>
              <a:rect l="0" t="0" r="r" b="b"/>
              <a:pathLst>
                <a:path w="80" h="100">
                  <a:moveTo>
                    <a:pt x="0" y="100"/>
                  </a:moveTo>
                  <a:lnTo>
                    <a:pt x="1" y="98"/>
                  </a:lnTo>
                  <a:lnTo>
                    <a:pt x="1" y="94"/>
                  </a:lnTo>
                  <a:lnTo>
                    <a:pt x="1" y="92"/>
                  </a:lnTo>
                  <a:lnTo>
                    <a:pt x="2" y="90"/>
                  </a:lnTo>
                  <a:lnTo>
                    <a:pt x="5" y="86"/>
                  </a:lnTo>
                  <a:lnTo>
                    <a:pt x="8" y="83"/>
                  </a:lnTo>
                  <a:lnTo>
                    <a:pt x="10" y="79"/>
                  </a:lnTo>
                  <a:lnTo>
                    <a:pt x="13" y="77"/>
                  </a:lnTo>
                  <a:lnTo>
                    <a:pt x="18" y="68"/>
                  </a:lnTo>
                  <a:lnTo>
                    <a:pt x="23" y="57"/>
                  </a:lnTo>
                  <a:lnTo>
                    <a:pt x="29" y="48"/>
                  </a:lnTo>
                  <a:lnTo>
                    <a:pt x="35" y="38"/>
                  </a:lnTo>
                  <a:lnTo>
                    <a:pt x="40" y="32"/>
                  </a:lnTo>
                  <a:lnTo>
                    <a:pt x="45" y="25"/>
                  </a:lnTo>
                  <a:lnTo>
                    <a:pt x="51" y="18"/>
                  </a:lnTo>
                  <a:lnTo>
                    <a:pt x="55" y="12"/>
                  </a:lnTo>
                  <a:lnTo>
                    <a:pt x="60" y="10"/>
                  </a:lnTo>
                  <a:lnTo>
                    <a:pt x="63" y="7"/>
                  </a:lnTo>
                  <a:lnTo>
                    <a:pt x="68" y="3"/>
                  </a:lnTo>
                  <a:lnTo>
                    <a:pt x="72" y="0"/>
                  </a:lnTo>
                  <a:lnTo>
                    <a:pt x="74" y="0"/>
                  </a:lnTo>
                  <a:lnTo>
                    <a:pt x="76" y="0"/>
                  </a:lnTo>
                  <a:lnTo>
                    <a:pt x="77" y="0"/>
                  </a:lnTo>
                  <a:lnTo>
                    <a:pt x="80" y="0"/>
                  </a:lnTo>
                  <a:lnTo>
                    <a:pt x="74" y="17"/>
                  </a:lnTo>
                  <a:lnTo>
                    <a:pt x="67" y="36"/>
                  </a:lnTo>
                  <a:lnTo>
                    <a:pt x="60" y="54"/>
                  </a:lnTo>
                  <a:lnTo>
                    <a:pt x="54" y="72"/>
                  </a:lnTo>
                  <a:lnTo>
                    <a:pt x="53" y="76"/>
                  </a:lnTo>
                  <a:lnTo>
                    <a:pt x="52" y="78"/>
                  </a:lnTo>
                  <a:lnTo>
                    <a:pt x="50" y="80"/>
                  </a:lnTo>
                  <a:lnTo>
                    <a:pt x="48" y="83"/>
                  </a:lnTo>
                  <a:lnTo>
                    <a:pt x="43" y="85"/>
                  </a:lnTo>
                  <a:lnTo>
                    <a:pt x="37" y="87"/>
                  </a:lnTo>
                  <a:lnTo>
                    <a:pt x="31" y="90"/>
                  </a:lnTo>
                  <a:lnTo>
                    <a:pt x="25" y="91"/>
                  </a:lnTo>
                  <a:lnTo>
                    <a:pt x="18" y="93"/>
                  </a:lnTo>
                  <a:lnTo>
                    <a:pt x="13" y="95"/>
                  </a:lnTo>
                  <a:lnTo>
                    <a:pt x="7" y="98"/>
                  </a:lnTo>
                  <a:lnTo>
                    <a:pt x="0" y="100"/>
                  </a:lnTo>
                  <a:close/>
                </a:path>
              </a:pathLst>
            </a:custGeom>
            <a:solidFill>
              <a:srgbClr val="006633"/>
            </a:solidFill>
            <a:ln w="9525">
              <a:noFill/>
              <a:round/>
              <a:headEnd/>
              <a:tailEnd/>
            </a:ln>
          </p:spPr>
          <p:txBody>
            <a:bodyPr/>
            <a:lstStyle/>
            <a:p>
              <a:endParaRPr lang="el-GR"/>
            </a:p>
          </p:txBody>
        </p:sp>
        <p:sp>
          <p:nvSpPr>
            <p:cNvPr id="543027" name="Freeform 307"/>
            <p:cNvSpPr>
              <a:spLocks/>
            </p:cNvSpPr>
            <p:nvPr/>
          </p:nvSpPr>
          <p:spPr bwMode="auto">
            <a:xfrm flipH="1">
              <a:off x="1718" y="2718"/>
              <a:ext cx="53" cy="45"/>
            </a:xfrm>
            <a:custGeom>
              <a:avLst/>
              <a:gdLst/>
              <a:ahLst/>
              <a:cxnLst>
                <a:cxn ang="0">
                  <a:pos x="0" y="122"/>
                </a:cxn>
                <a:cxn ang="0">
                  <a:pos x="11" y="83"/>
                </a:cxn>
                <a:cxn ang="0">
                  <a:pos x="18" y="61"/>
                </a:cxn>
                <a:cxn ang="0">
                  <a:pos x="21" y="51"/>
                </a:cxn>
                <a:cxn ang="0">
                  <a:pos x="25" y="43"/>
                </a:cxn>
                <a:cxn ang="0">
                  <a:pos x="32" y="39"/>
                </a:cxn>
                <a:cxn ang="0">
                  <a:pos x="38" y="37"/>
                </a:cxn>
                <a:cxn ang="0">
                  <a:pos x="42" y="35"/>
                </a:cxn>
                <a:cxn ang="0">
                  <a:pos x="46" y="33"/>
                </a:cxn>
                <a:cxn ang="0">
                  <a:pos x="49" y="32"/>
                </a:cxn>
                <a:cxn ang="0">
                  <a:pos x="53" y="31"/>
                </a:cxn>
                <a:cxn ang="0">
                  <a:pos x="56" y="30"/>
                </a:cxn>
                <a:cxn ang="0">
                  <a:pos x="61" y="29"/>
                </a:cxn>
                <a:cxn ang="0">
                  <a:pos x="64" y="31"/>
                </a:cxn>
                <a:cxn ang="0">
                  <a:pos x="66" y="35"/>
                </a:cxn>
                <a:cxn ang="0">
                  <a:pos x="70" y="38"/>
                </a:cxn>
                <a:cxn ang="0">
                  <a:pos x="72" y="41"/>
                </a:cxn>
                <a:cxn ang="0">
                  <a:pos x="76" y="43"/>
                </a:cxn>
                <a:cxn ang="0">
                  <a:pos x="81" y="44"/>
                </a:cxn>
                <a:cxn ang="0">
                  <a:pos x="86" y="44"/>
                </a:cxn>
                <a:cxn ang="0">
                  <a:pos x="93" y="43"/>
                </a:cxn>
                <a:cxn ang="0">
                  <a:pos x="99" y="41"/>
                </a:cxn>
                <a:cxn ang="0">
                  <a:pos x="103" y="40"/>
                </a:cxn>
                <a:cxn ang="0">
                  <a:pos x="108" y="38"/>
                </a:cxn>
                <a:cxn ang="0">
                  <a:pos x="110" y="35"/>
                </a:cxn>
                <a:cxn ang="0">
                  <a:pos x="109" y="33"/>
                </a:cxn>
                <a:cxn ang="0">
                  <a:pos x="108" y="32"/>
                </a:cxn>
                <a:cxn ang="0">
                  <a:pos x="107" y="31"/>
                </a:cxn>
                <a:cxn ang="0">
                  <a:pos x="106" y="30"/>
                </a:cxn>
                <a:cxn ang="0">
                  <a:pos x="100" y="30"/>
                </a:cxn>
                <a:cxn ang="0">
                  <a:pos x="94" y="30"/>
                </a:cxn>
                <a:cxn ang="0">
                  <a:pos x="88" y="32"/>
                </a:cxn>
                <a:cxn ang="0">
                  <a:pos x="83" y="33"/>
                </a:cxn>
                <a:cxn ang="0">
                  <a:pos x="78" y="33"/>
                </a:cxn>
                <a:cxn ang="0">
                  <a:pos x="74" y="32"/>
                </a:cxn>
                <a:cxn ang="0">
                  <a:pos x="72" y="29"/>
                </a:cxn>
                <a:cxn ang="0">
                  <a:pos x="70" y="22"/>
                </a:cxn>
                <a:cxn ang="0">
                  <a:pos x="73" y="21"/>
                </a:cxn>
                <a:cxn ang="0">
                  <a:pos x="73" y="20"/>
                </a:cxn>
                <a:cxn ang="0">
                  <a:pos x="73" y="17"/>
                </a:cxn>
                <a:cxn ang="0">
                  <a:pos x="73" y="14"/>
                </a:cxn>
                <a:cxn ang="0">
                  <a:pos x="85" y="10"/>
                </a:cxn>
                <a:cxn ang="0">
                  <a:pos x="94" y="8"/>
                </a:cxn>
                <a:cxn ang="0">
                  <a:pos x="101" y="6"/>
                </a:cxn>
                <a:cxn ang="0">
                  <a:pos x="106" y="5"/>
                </a:cxn>
                <a:cxn ang="0">
                  <a:pos x="110" y="3"/>
                </a:cxn>
                <a:cxn ang="0">
                  <a:pos x="115" y="2"/>
                </a:cxn>
                <a:cxn ang="0">
                  <a:pos x="121" y="1"/>
                </a:cxn>
                <a:cxn ang="0">
                  <a:pos x="126" y="0"/>
                </a:cxn>
                <a:cxn ang="0">
                  <a:pos x="118" y="24"/>
                </a:cxn>
                <a:cxn ang="0">
                  <a:pos x="110" y="48"/>
                </a:cxn>
                <a:cxn ang="0">
                  <a:pos x="102" y="73"/>
                </a:cxn>
                <a:cxn ang="0">
                  <a:pos x="95" y="97"/>
                </a:cxn>
                <a:cxn ang="0">
                  <a:pos x="87" y="100"/>
                </a:cxn>
                <a:cxn ang="0">
                  <a:pos x="77" y="103"/>
                </a:cxn>
                <a:cxn ang="0">
                  <a:pos x="64" y="106"/>
                </a:cxn>
                <a:cxn ang="0">
                  <a:pos x="50" y="109"/>
                </a:cxn>
                <a:cxn ang="0">
                  <a:pos x="36" y="112"/>
                </a:cxn>
                <a:cxn ang="0">
                  <a:pos x="23" y="115"/>
                </a:cxn>
                <a:cxn ang="0">
                  <a:pos x="10" y="119"/>
                </a:cxn>
                <a:cxn ang="0">
                  <a:pos x="0" y="122"/>
                </a:cxn>
              </a:cxnLst>
              <a:rect l="0" t="0" r="r" b="b"/>
              <a:pathLst>
                <a:path w="126" h="122">
                  <a:moveTo>
                    <a:pt x="0" y="122"/>
                  </a:moveTo>
                  <a:lnTo>
                    <a:pt x="11" y="83"/>
                  </a:lnTo>
                  <a:lnTo>
                    <a:pt x="18" y="61"/>
                  </a:lnTo>
                  <a:lnTo>
                    <a:pt x="21" y="51"/>
                  </a:lnTo>
                  <a:lnTo>
                    <a:pt x="25" y="43"/>
                  </a:lnTo>
                  <a:lnTo>
                    <a:pt x="32" y="39"/>
                  </a:lnTo>
                  <a:lnTo>
                    <a:pt x="38" y="37"/>
                  </a:lnTo>
                  <a:lnTo>
                    <a:pt x="42" y="35"/>
                  </a:lnTo>
                  <a:lnTo>
                    <a:pt x="46" y="33"/>
                  </a:lnTo>
                  <a:lnTo>
                    <a:pt x="49" y="32"/>
                  </a:lnTo>
                  <a:lnTo>
                    <a:pt x="53" y="31"/>
                  </a:lnTo>
                  <a:lnTo>
                    <a:pt x="56" y="30"/>
                  </a:lnTo>
                  <a:lnTo>
                    <a:pt x="61" y="29"/>
                  </a:lnTo>
                  <a:lnTo>
                    <a:pt x="64" y="31"/>
                  </a:lnTo>
                  <a:lnTo>
                    <a:pt x="66" y="35"/>
                  </a:lnTo>
                  <a:lnTo>
                    <a:pt x="70" y="38"/>
                  </a:lnTo>
                  <a:lnTo>
                    <a:pt x="72" y="41"/>
                  </a:lnTo>
                  <a:lnTo>
                    <a:pt x="76" y="43"/>
                  </a:lnTo>
                  <a:lnTo>
                    <a:pt x="81" y="44"/>
                  </a:lnTo>
                  <a:lnTo>
                    <a:pt x="86" y="44"/>
                  </a:lnTo>
                  <a:lnTo>
                    <a:pt x="93" y="43"/>
                  </a:lnTo>
                  <a:lnTo>
                    <a:pt x="99" y="41"/>
                  </a:lnTo>
                  <a:lnTo>
                    <a:pt x="103" y="40"/>
                  </a:lnTo>
                  <a:lnTo>
                    <a:pt x="108" y="38"/>
                  </a:lnTo>
                  <a:lnTo>
                    <a:pt x="110" y="35"/>
                  </a:lnTo>
                  <a:lnTo>
                    <a:pt x="109" y="33"/>
                  </a:lnTo>
                  <a:lnTo>
                    <a:pt x="108" y="32"/>
                  </a:lnTo>
                  <a:lnTo>
                    <a:pt x="107" y="31"/>
                  </a:lnTo>
                  <a:lnTo>
                    <a:pt x="106" y="30"/>
                  </a:lnTo>
                  <a:lnTo>
                    <a:pt x="100" y="30"/>
                  </a:lnTo>
                  <a:lnTo>
                    <a:pt x="94" y="30"/>
                  </a:lnTo>
                  <a:lnTo>
                    <a:pt x="88" y="32"/>
                  </a:lnTo>
                  <a:lnTo>
                    <a:pt x="83" y="33"/>
                  </a:lnTo>
                  <a:lnTo>
                    <a:pt x="78" y="33"/>
                  </a:lnTo>
                  <a:lnTo>
                    <a:pt x="74" y="32"/>
                  </a:lnTo>
                  <a:lnTo>
                    <a:pt x="72" y="29"/>
                  </a:lnTo>
                  <a:lnTo>
                    <a:pt x="70" y="22"/>
                  </a:lnTo>
                  <a:lnTo>
                    <a:pt x="73" y="21"/>
                  </a:lnTo>
                  <a:lnTo>
                    <a:pt x="73" y="20"/>
                  </a:lnTo>
                  <a:lnTo>
                    <a:pt x="73" y="17"/>
                  </a:lnTo>
                  <a:lnTo>
                    <a:pt x="73" y="14"/>
                  </a:lnTo>
                  <a:lnTo>
                    <a:pt x="85" y="10"/>
                  </a:lnTo>
                  <a:lnTo>
                    <a:pt x="94" y="8"/>
                  </a:lnTo>
                  <a:lnTo>
                    <a:pt x="101" y="6"/>
                  </a:lnTo>
                  <a:lnTo>
                    <a:pt x="106" y="5"/>
                  </a:lnTo>
                  <a:lnTo>
                    <a:pt x="110" y="3"/>
                  </a:lnTo>
                  <a:lnTo>
                    <a:pt x="115" y="2"/>
                  </a:lnTo>
                  <a:lnTo>
                    <a:pt x="121" y="1"/>
                  </a:lnTo>
                  <a:lnTo>
                    <a:pt x="126" y="0"/>
                  </a:lnTo>
                  <a:lnTo>
                    <a:pt x="118" y="24"/>
                  </a:lnTo>
                  <a:lnTo>
                    <a:pt x="110" y="48"/>
                  </a:lnTo>
                  <a:lnTo>
                    <a:pt x="102" y="73"/>
                  </a:lnTo>
                  <a:lnTo>
                    <a:pt x="95" y="97"/>
                  </a:lnTo>
                  <a:lnTo>
                    <a:pt x="87" y="100"/>
                  </a:lnTo>
                  <a:lnTo>
                    <a:pt x="77" y="103"/>
                  </a:lnTo>
                  <a:lnTo>
                    <a:pt x="64" y="106"/>
                  </a:lnTo>
                  <a:lnTo>
                    <a:pt x="50" y="109"/>
                  </a:lnTo>
                  <a:lnTo>
                    <a:pt x="36" y="112"/>
                  </a:lnTo>
                  <a:lnTo>
                    <a:pt x="23" y="115"/>
                  </a:lnTo>
                  <a:lnTo>
                    <a:pt x="10" y="119"/>
                  </a:lnTo>
                  <a:lnTo>
                    <a:pt x="0" y="122"/>
                  </a:lnTo>
                  <a:close/>
                </a:path>
              </a:pathLst>
            </a:custGeom>
            <a:solidFill>
              <a:srgbClr val="00FFFF"/>
            </a:solidFill>
            <a:ln w="9525">
              <a:noFill/>
              <a:round/>
              <a:headEnd/>
              <a:tailEnd/>
            </a:ln>
          </p:spPr>
          <p:txBody>
            <a:bodyPr/>
            <a:lstStyle/>
            <a:p>
              <a:endParaRPr lang="el-GR"/>
            </a:p>
          </p:txBody>
        </p:sp>
        <p:sp>
          <p:nvSpPr>
            <p:cNvPr id="543028" name="Freeform 308"/>
            <p:cNvSpPr>
              <a:spLocks/>
            </p:cNvSpPr>
            <p:nvPr/>
          </p:nvSpPr>
          <p:spPr bwMode="auto">
            <a:xfrm flipH="1">
              <a:off x="1803" y="2729"/>
              <a:ext cx="34" cy="26"/>
            </a:xfrm>
            <a:custGeom>
              <a:avLst/>
              <a:gdLst/>
              <a:ahLst/>
              <a:cxnLst>
                <a:cxn ang="0">
                  <a:pos x="0" y="69"/>
                </a:cxn>
                <a:cxn ang="0">
                  <a:pos x="4" y="61"/>
                </a:cxn>
                <a:cxn ang="0">
                  <a:pos x="12" y="51"/>
                </a:cxn>
                <a:cxn ang="0">
                  <a:pos x="23" y="39"/>
                </a:cxn>
                <a:cxn ang="0">
                  <a:pos x="36" y="28"/>
                </a:cxn>
                <a:cxn ang="0">
                  <a:pos x="50" y="16"/>
                </a:cxn>
                <a:cxn ang="0">
                  <a:pos x="64" y="7"/>
                </a:cxn>
                <a:cxn ang="0">
                  <a:pos x="74" y="1"/>
                </a:cxn>
                <a:cxn ang="0">
                  <a:pos x="82" y="0"/>
                </a:cxn>
                <a:cxn ang="0">
                  <a:pos x="80" y="3"/>
                </a:cxn>
                <a:cxn ang="0">
                  <a:pos x="76" y="7"/>
                </a:cxn>
                <a:cxn ang="0">
                  <a:pos x="73" y="13"/>
                </a:cxn>
                <a:cxn ang="0">
                  <a:pos x="67" y="23"/>
                </a:cxn>
                <a:cxn ang="0">
                  <a:pos x="59" y="28"/>
                </a:cxn>
                <a:cxn ang="0">
                  <a:pos x="50" y="33"/>
                </a:cxn>
                <a:cxn ang="0">
                  <a:pos x="42" y="40"/>
                </a:cxn>
                <a:cxn ang="0">
                  <a:pos x="34" y="47"/>
                </a:cxn>
                <a:cxn ang="0">
                  <a:pos x="25" y="54"/>
                </a:cxn>
                <a:cxn ang="0">
                  <a:pos x="17" y="60"/>
                </a:cxn>
                <a:cxn ang="0">
                  <a:pos x="8" y="66"/>
                </a:cxn>
                <a:cxn ang="0">
                  <a:pos x="0" y="69"/>
                </a:cxn>
              </a:cxnLst>
              <a:rect l="0" t="0" r="r" b="b"/>
              <a:pathLst>
                <a:path w="82" h="69">
                  <a:moveTo>
                    <a:pt x="0" y="69"/>
                  </a:moveTo>
                  <a:lnTo>
                    <a:pt x="4" y="61"/>
                  </a:lnTo>
                  <a:lnTo>
                    <a:pt x="12" y="51"/>
                  </a:lnTo>
                  <a:lnTo>
                    <a:pt x="23" y="39"/>
                  </a:lnTo>
                  <a:lnTo>
                    <a:pt x="36" y="28"/>
                  </a:lnTo>
                  <a:lnTo>
                    <a:pt x="50" y="16"/>
                  </a:lnTo>
                  <a:lnTo>
                    <a:pt x="64" y="7"/>
                  </a:lnTo>
                  <a:lnTo>
                    <a:pt x="74" y="1"/>
                  </a:lnTo>
                  <a:lnTo>
                    <a:pt x="82" y="0"/>
                  </a:lnTo>
                  <a:lnTo>
                    <a:pt x="80" y="3"/>
                  </a:lnTo>
                  <a:lnTo>
                    <a:pt x="76" y="7"/>
                  </a:lnTo>
                  <a:lnTo>
                    <a:pt x="73" y="13"/>
                  </a:lnTo>
                  <a:lnTo>
                    <a:pt x="67" y="23"/>
                  </a:lnTo>
                  <a:lnTo>
                    <a:pt x="59" y="28"/>
                  </a:lnTo>
                  <a:lnTo>
                    <a:pt x="50" y="33"/>
                  </a:lnTo>
                  <a:lnTo>
                    <a:pt x="42" y="40"/>
                  </a:lnTo>
                  <a:lnTo>
                    <a:pt x="34" y="47"/>
                  </a:lnTo>
                  <a:lnTo>
                    <a:pt x="25" y="54"/>
                  </a:lnTo>
                  <a:lnTo>
                    <a:pt x="17" y="60"/>
                  </a:lnTo>
                  <a:lnTo>
                    <a:pt x="8" y="66"/>
                  </a:lnTo>
                  <a:lnTo>
                    <a:pt x="0" y="69"/>
                  </a:lnTo>
                  <a:close/>
                </a:path>
              </a:pathLst>
            </a:custGeom>
            <a:solidFill>
              <a:srgbClr val="006633"/>
            </a:solidFill>
            <a:ln w="9525">
              <a:noFill/>
              <a:round/>
              <a:headEnd/>
              <a:tailEnd/>
            </a:ln>
          </p:spPr>
          <p:txBody>
            <a:bodyPr/>
            <a:lstStyle/>
            <a:p>
              <a:endParaRPr lang="el-GR"/>
            </a:p>
          </p:txBody>
        </p:sp>
        <p:sp>
          <p:nvSpPr>
            <p:cNvPr id="543029" name="Freeform 309"/>
            <p:cNvSpPr>
              <a:spLocks/>
            </p:cNvSpPr>
            <p:nvPr/>
          </p:nvSpPr>
          <p:spPr bwMode="auto">
            <a:xfrm flipH="1">
              <a:off x="1305" y="2709"/>
              <a:ext cx="295" cy="501"/>
            </a:xfrm>
            <a:custGeom>
              <a:avLst/>
              <a:gdLst/>
              <a:ahLst/>
              <a:cxnLst>
                <a:cxn ang="0">
                  <a:pos x="707" y="582"/>
                </a:cxn>
                <a:cxn ang="0">
                  <a:pos x="675" y="525"/>
                </a:cxn>
                <a:cxn ang="0">
                  <a:pos x="647" y="314"/>
                </a:cxn>
                <a:cxn ang="0">
                  <a:pos x="528" y="135"/>
                </a:cxn>
                <a:cxn ang="0">
                  <a:pos x="433" y="64"/>
                </a:cxn>
                <a:cxn ang="0">
                  <a:pos x="342" y="23"/>
                </a:cxn>
                <a:cxn ang="0">
                  <a:pos x="254" y="0"/>
                </a:cxn>
                <a:cxn ang="0">
                  <a:pos x="208" y="86"/>
                </a:cxn>
                <a:cxn ang="0">
                  <a:pos x="186" y="169"/>
                </a:cxn>
                <a:cxn ang="0">
                  <a:pos x="115" y="217"/>
                </a:cxn>
                <a:cxn ang="0">
                  <a:pos x="19" y="240"/>
                </a:cxn>
                <a:cxn ang="0">
                  <a:pos x="14" y="336"/>
                </a:cxn>
                <a:cxn ang="0">
                  <a:pos x="56" y="368"/>
                </a:cxn>
                <a:cxn ang="0">
                  <a:pos x="145" y="381"/>
                </a:cxn>
                <a:cxn ang="0">
                  <a:pos x="156" y="471"/>
                </a:cxn>
                <a:cxn ang="0">
                  <a:pos x="144" y="565"/>
                </a:cxn>
                <a:cxn ang="0">
                  <a:pos x="128" y="631"/>
                </a:cxn>
                <a:cxn ang="0">
                  <a:pos x="79" y="637"/>
                </a:cxn>
                <a:cxn ang="0">
                  <a:pos x="34" y="652"/>
                </a:cxn>
                <a:cxn ang="0">
                  <a:pos x="3" y="678"/>
                </a:cxn>
                <a:cxn ang="0">
                  <a:pos x="4" y="747"/>
                </a:cxn>
                <a:cxn ang="0">
                  <a:pos x="85" y="780"/>
                </a:cxn>
                <a:cxn ang="0">
                  <a:pos x="129" y="956"/>
                </a:cxn>
                <a:cxn ang="0">
                  <a:pos x="110" y="1041"/>
                </a:cxn>
                <a:cxn ang="0">
                  <a:pos x="35" y="1122"/>
                </a:cxn>
                <a:cxn ang="0">
                  <a:pos x="80" y="1231"/>
                </a:cxn>
                <a:cxn ang="0">
                  <a:pos x="161" y="1264"/>
                </a:cxn>
                <a:cxn ang="0">
                  <a:pos x="310" y="1287"/>
                </a:cxn>
                <a:cxn ang="0">
                  <a:pos x="454" y="1321"/>
                </a:cxn>
                <a:cxn ang="0">
                  <a:pos x="597" y="1346"/>
                </a:cxn>
                <a:cxn ang="0">
                  <a:pos x="667" y="1354"/>
                </a:cxn>
                <a:cxn ang="0">
                  <a:pos x="712" y="1369"/>
                </a:cxn>
                <a:cxn ang="0">
                  <a:pos x="675" y="1299"/>
                </a:cxn>
                <a:cxn ang="0">
                  <a:pos x="614" y="1283"/>
                </a:cxn>
                <a:cxn ang="0">
                  <a:pos x="480" y="1253"/>
                </a:cxn>
                <a:cxn ang="0">
                  <a:pos x="334" y="1227"/>
                </a:cxn>
                <a:cxn ang="0">
                  <a:pos x="208" y="1203"/>
                </a:cxn>
                <a:cxn ang="0">
                  <a:pos x="180" y="1202"/>
                </a:cxn>
                <a:cxn ang="0">
                  <a:pos x="143" y="1188"/>
                </a:cxn>
                <a:cxn ang="0">
                  <a:pos x="108" y="1149"/>
                </a:cxn>
                <a:cxn ang="0">
                  <a:pos x="120" y="1107"/>
                </a:cxn>
                <a:cxn ang="0">
                  <a:pos x="153" y="1091"/>
                </a:cxn>
                <a:cxn ang="0">
                  <a:pos x="177" y="1155"/>
                </a:cxn>
                <a:cxn ang="0">
                  <a:pos x="265" y="1127"/>
                </a:cxn>
                <a:cxn ang="0">
                  <a:pos x="372" y="1080"/>
                </a:cxn>
                <a:cxn ang="0">
                  <a:pos x="438" y="1043"/>
                </a:cxn>
                <a:cxn ang="0">
                  <a:pos x="514" y="974"/>
                </a:cxn>
                <a:cxn ang="0">
                  <a:pos x="562" y="918"/>
                </a:cxn>
                <a:cxn ang="0">
                  <a:pos x="592" y="873"/>
                </a:cxn>
                <a:cxn ang="0">
                  <a:pos x="664" y="886"/>
                </a:cxn>
                <a:cxn ang="0">
                  <a:pos x="659" y="834"/>
                </a:cxn>
                <a:cxn ang="0">
                  <a:pos x="712" y="638"/>
                </a:cxn>
              </a:cxnLst>
              <a:rect l="0" t="0" r="r" b="b"/>
              <a:pathLst>
                <a:path w="712" h="1369">
                  <a:moveTo>
                    <a:pt x="712" y="638"/>
                  </a:moveTo>
                  <a:lnTo>
                    <a:pt x="712" y="585"/>
                  </a:lnTo>
                  <a:lnTo>
                    <a:pt x="711" y="584"/>
                  </a:lnTo>
                  <a:lnTo>
                    <a:pt x="709" y="583"/>
                  </a:lnTo>
                  <a:lnTo>
                    <a:pt x="707" y="582"/>
                  </a:lnTo>
                  <a:lnTo>
                    <a:pt x="705" y="580"/>
                  </a:lnTo>
                  <a:lnTo>
                    <a:pt x="679" y="565"/>
                  </a:lnTo>
                  <a:lnTo>
                    <a:pt x="676" y="551"/>
                  </a:lnTo>
                  <a:lnTo>
                    <a:pt x="675" y="539"/>
                  </a:lnTo>
                  <a:lnTo>
                    <a:pt x="675" y="525"/>
                  </a:lnTo>
                  <a:lnTo>
                    <a:pt x="674" y="503"/>
                  </a:lnTo>
                  <a:lnTo>
                    <a:pt x="674" y="452"/>
                  </a:lnTo>
                  <a:lnTo>
                    <a:pt x="669" y="403"/>
                  </a:lnTo>
                  <a:lnTo>
                    <a:pt x="660" y="357"/>
                  </a:lnTo>
                  <a:lnTo>
                    <a:pt x="647" y="314"/>
                  </a:lnTo>
                  <a:lnTo>
                    <a:pt x="629" y="273"/>
                  </a:lnTo>
                  <a:lnTo>
                    <a:pt x="606" y="232"/>
                  </a:lnTo>
                  <a:lnTo>
                    <a:pt x="577" y="190"/>
                  </a:lnTo>
                  <a:lnTo>
                    <a:pt x="544" y="149"/>
                  </a:lnTo>
                  <a:lnTo>
                    <a:pt x="528" y="135"/>
                  </a:lnTo>
                  <a:lnTo>
                    <a:pt x="510" y="120"/>
                  </a:lnTo>
                  <a:lnTo>
                    <a:pt x="492" y="105"/>
                  </a:lnTo>
                  <a:lnTo>
                    <a:pt x="472" y="90"/>
                  </a:lnTo>
                  <a:lnTo>
                    <a:pt x="453" y="76"/>
                  </a:lnTo>
                  <a:lnTo>
                    <a:pt x="433" y="64"/>
                  </a:lnTo>
                  <a:lnTo>
                    <a:pt x="413" y="55"/>
                  </a:lnTo>
                  <a:lnTo>
                    <a:pt x="393" y="48"/>
                  </a:lnTo>
                  <a:lnTo>
                    <a:pt x="375" y="39"/>
                  </a:lnTo>
                  <a:lnTo>
                    <a:pt x="358" y="30"/>
                  </a:lnTo>
                  <a:lnTo>
                    <a:pt x="342" y="23"/>
                  </a:lnTo>
                  <a:lnTo>
                    <a:pt x="326" y="16"/>
                  </a:lnTo>
                  <a:lnTo>
                    <a:pt x="309" y="10"/>
                  </a:lnTo>
                  <a:lnTo>
                    <a:pt x="291" y="6"/>
                  </a:lnTo>
                  <a:lnTo>
                    <a:pt x="274" y="2"/>
                  </a:lnTo>
                  <a:lnTo>
                    <a:pt x="254" y="0"/>
                  </a:lnTo>
                  <a:lnTo>
                    <a:pt x="245" y="9"/>
                  </a:lnTo>
                  <a:lnTo>
                    <a:pt x="235" y="24"/>
                  </a:lnTo>
                  <a:lnTo>
                    <a:pt x="226" y="44"/>
                  </a:lnTo>
                  <a:lnTo>
                    <a:pt x="216" y="64"/>
                  </a:lnTo>
                  <a:lnTo>
                    <a:pt x="208" y="86"/>
                  </a:lnTo>
                  <a:lnTo>
                    <a:pt x="203" y="105"/>
                  </a:lnTo>
                  <a:lnTo>
                    <a:pt x="198" y="120"/>
                  </a:lnTo>
                  <a:lnTo>
                    <a:pt x="197" y="128"/>
                  </a:lnTo>
                  <a:lnTo>
                    <a:pt x="191" y="152"/>
                  </a:lnTo>
                  <a:lnTo>
                    <a:pt x="186" y="169"/>
                  </a:lnTo>
                  <a:lnTo>
                    <a:pt x="182" y="187"/>
                  </a:lnTo>
                  <a:lnTo>
                    <a:pt x="176" y="214"/>
                  </a:lnTo>
                  <a:lnTo>
                    <a:pt x="156" y="215"/>
                  </a:lnTo>
                  <a:lnTo>
                    <a:pt x="136" y="217"/>
                  </a:lnTo>
                  <a:lnTo>
                    <a:pt x="115" y="217"/>
                  </a:lnTo>
                  <a:lnTo>
                    <a:pt x="93" y="217"/>
                  </a:lnTo>
                  <a:lnTo>
                    <a:pt x="72" y="219"/>
                  </a:lnTo>
                  <a:lnTo>
                    <a:pt x="53" y="222"/>
                  </a:lnTo>
                  <a:lnTo>
                    <a:pt x="35" y="229"/>
                  </a:lnTo>
                  <a:lnTo>
                    <a:pt x="19" y="240"/>
                  </a:lnTo>
                  <a:lnTo>
                    <a:pt x="8" y="264"/>
                  </a:lnTo>
                  <a:lnTo>
                    <a:pt x="2" y="283"/>
                  </a:lnTo>
                  <a:lnTo>
                    <a:pt x="3" y="305"/>
                  </a:lnTo>
                  <a:lnTo>
                    <a:pt x="9" y="333"/>
                  </a:lnTo>
                  <a:lnTo>
                    <a:pt x="14" y="336"/>
                  </a:lnTo>
                  <a:lnTo>
                    <a:pt x="17" y="342"/>
                  </a:lnTo>
                  <a:lnTo>
                    <a:pt x="22" y="347"/>
                  </a:lnTo>
                  <a:lnTo>
                    <a:pt x="25" y="351"/>
                  </a:lnTo>
                  <a:lnTo>
                    <a:pt x="40" y="361"/>
                  </a:lnTo>
                  <a:lnTo>
                    <a:pt x="56" y="368"/>
                  </a:lnTo>
                  <a:lnTo>
                    <a:pt x="74" y="373"/>
                  </a:lnTo>
                  <a:lnTo>
                    <a:pt x="91" y="377"/>
                  </a:lnTo>
                  <a:lnTo>
                    <a:pt x="108" y="380"/>
                  </a:lnTo>
                  <a:lnTo>
                    <a:pt x="127" y="381"/>
                  </a:lnTo>
                  <a:lnTo>
                    <a:pt x="145" y="381"/>
                  </a:lnTo>
                  <a:lnTo>
                    <a:pt x="162" y="379"/>
                  </a:lnTo>
                  <a:lnTo>
                    <a:pt x="160" y="409"/>
                  </a:lnTo>
                  <a:lnTo>
                    <a:pt x="158" y="429"/>
                  </a:lnTo>
                  <a:lnTo>
                    <a:pt x="158" y="446"/>
                  </a:lnTo>
                  <a:lnTo>
                    <a:pt x="156" y="471"/>
                  </a:lnTo>
                  <a:lnTo>
                    <a:pt x="155" y="485"/>
                  </a:lnTo>
                  <a:lnTo>
                    <a:pt x="153" y="497"/>
                  </a:lnTo>
                  <a:lnTo>
                    <a:pt x="150" y="514"/>
                  </a:lnTo>
                  <a:lnTo>
                    <a:pt x="145" y="543"/>
                  </a:lnTo>
                  <a:lnTo>
                    <a:pt x="144" y="565"/>
                  </a:lnTo>
                  <a:lnTo>
                    <a:pt x="143" y="586"/>
                  </a:lnTo>
                  <a:lnTo>
                    <a:pt x="142" y="608"/>
                  </a:lnTo>
                  <a:lnTo>
                    <a:pt x="140" y="630"/>
                  </a:lnTo>
                  <a:lnTo>
                    <a:pt x="135" y="630"/>
                  </a:lnTo>
                  <a:lnTo>
                    <a:pt x="128" y="631"/>
                  </a:lnTo>
                  <a:lnTo>
                    <a:pt x="120" y="633"/>
                  </a:lnTo>
                  <a:lnTo>
                    <a:pt x="110" y="634"/>
                  </a:lnTo>
                  <a:lnTo>
                    <a:pt x="100" y="635"/>
                  </a:lnTo>
                  <a:lnTo>
                    <a:pt x="90" y="636"/>
                  </a:lnTo>
                  <a:lnTo>
                    <a:pt x="79" y="637"/>
                  </a:lnTo>
                  <a:lnTo>
                    <a:pt x="68" y="638"/>
                  </a:lnTo>
                  <a:lnTo>
                    <a:pt x="57" y="641"/>
                  </a:lnTo>
                  <a:lnTo>
                    <a:pt x="49" y="644"/>
                  </a:lnTo>
                  <a:lnTo>
                    <a:pt x="41" y="648"/>
                  </a:lnTo>
                  <a:lnTo>
                    <a:pt x="34" y="652"/>
                  </a:lnTo>
                  <a:lnTo>
                    <a:pt x="26" y="656"/>
                  </a:lnTo>
                  <a:lnTo>
                    <a:pt x="21" y="660"/>
                  </a:lnTo>
                  <a:lnTo>
                    <a:pt x="14" y="663"/>
                  </a:lnTo>
                  <a:lnTo>
                    <a:pt x="7" y="665"/>
                  </a:lnTo>
                  <a:lnTo>
                    <a:pt x="3" y="678"/>
                  </a:lnTo>
                  <a:lnTo>
                    <a:pt x="2" y="690"/>
                  </a:lnTo>
                  <a:lnTo>
                    <a:pt x="0" y="701"/>
                  </a:lnTo>
                  <a:lnTo>
                    <a:pt x="0" y="711"/>
                  </a:lnTo>
                  <a:lnTo>
                    <a:pt x="0" y="725"/>
                  </a:lnTo>
                  <a:lnTo>
                    <a:pt x="4" y="747"/>
                  </a:lnTo>
                  <a:lnTo>
                    <a:pt x="14" y="762"/>
                  </a:lnTo>
                  <a:lnTo>
                    <a:pt x="26" y="772"/>
                  </a:lnTo>
                  <a:lnTo>
                    <a:pt x="44" y="778"/>
                  </a:lnTo>
                  <a:lnTo>
                    <a:pt x="63" y="780"/>
                  </a:lnTo>
                  <a:lnTo>
                    <a:pt x="85" y="780"/>
                  </a:lnTo>
                  <a:lnTo>
                    <a:pt x="108" y="780"/>
                  </a:lnTo>
                  <a:lnTo>
                    <a:pt x="132" y="780"/>
                  </a:lnTo>
                  <a:lnTo>
                    <a:pt x="130" y="841"/>
                  </a:lnTo>
                  <a:lnTo>
                    <a:pt x="128" y="899"/>
                  </a:lnTo>
                  <a:lnTo>
                    <a:pt x="129" y="956"/>
                  </a:lnTo>
                  <a:lnTo>
                    <a:pt x="136" y="1016"/>
                  </a:lnTo>
                  <a:lnTo>
                    <a:pt x="130" y="1022"/>
                  </a:lnTo>
                  <a:lnTo>
                    <a:pt x="123" y="1029"/>
                  </a:lnTo>
                  <a:lnTo>
                    <a:pt x="116" y="1035"/>
                  </a:lnTo>
                  <a:lnTo>
                    <a:pt x="110" y="1041"/>
                  </a:lnTo>
                  <a:lnTo>
                    <a:pt x="80" y="1073"/>
                  </a:lnTo>
                  <a:lnTo>
                    <a:pt x="59" y="1092"/>
                  </a:lnTo>
                  <a:lnTo>
                    <a:pt x="45" y="1105"/>
                  </a:lnTo>
                  <a:lnTo>
                    <a:pt x="37" y="1113"/>
                  </a:lnTo>
                  <a:lnTo>
                    <a:pt x="35" y="1122"/>
                  </a:lnTo>
                  <a:lnTo>
                    <a:pt x="38" y="1135"/>
                  </a:lnTo>
                  <a:lnTo>
                    <a:pt x="44" y="1157"/>
                  </a:lnTo>
                  <a:lnTo>
                    <a:pt x="53" y="1190"/>
                  </a:lnTo>
                  <a:lnTo>
                    <a:pt x="68" y="1213"/>
                  </a:lnTo>
                  <a:lnTo>
                    <a:pt x="80" y="1231"/>
                  </a:lnTo>
                  <a:lnTo>
                    <a:pt x="92" y="1242"/>
                  </a:lnTo>
                  <a:lnTo>
                    <a:pt x="105" y="1249"/>
                  </a:lnTo>
                  <a:lnTo>
                    <a:pt x="120" y="1255"/>
                  </a:lnTo>
                  <a:lnTo>
                    <a:pt x="138" y="1260"/>
                  </a:lnTo>
                  <a:lnTo>
                    <a:pt x="161" y="1264"/>
                  </a:lnTo>
                  <a:lnTo>
                    <a:pt x="192" y="1271"/>
                  </a:lnTo>
                  <a:lnTo>
                    <a:pt x="221" y="1273"/>
                  </a:lnTo>
                  <a:lnTo>
                    <a:pt x="251" y="1278"/>
                  </a:lnTo>
                  <a:lnTo>
                    <a:pt x="280" y="1283"/>
                  </a:lnTo>
                  <a:lnTo>
                    <a:pt x="310" y="1287"/>
                  </a:lnTo>
                  <a:lnTo>
                    <a:pt x="339" y="1294"/>
                  </a:lnTo>
                  <a:lnTo>
                    <a:pt x="367" y="1300"/>
                  </a:lnTo>
                  <a:lnTo>
                    <a:pt x="396" y="1307"/>
                  </a:lnTo>
                  <a:lnTo>
                    <a:pt x="425" y="1314"/>
                  </a:lnTo>
                  <a:lnTo>
                    <a:pt x="454" y="1321"/>
                  </a:lnTo>
                  <a:lnTo>
                    <a:pt x="483" y="1328"/>
                  </a:lnTo>
                  <a:lnTo>
                    <a:pt x="511" y="1333"/>
                  </a:lnTo>
                  <a:lnTo>
                    <a:pt x="540" y="1339"/>
                  </a:lnTo>
                  <a:lnTo>
                    <a:pt x="568" y="1343"/>
                  </a:lnTo>
                  <a:lnTo>
                    <a:pt x="597" y="1346"/>
                  </a:lnTo>
                  <a:lnTo>
                    <a:pt x="626" y="1348"/>
                  </a:lnTo>
                  <a:lnTo>
                    <a:pt x="653" y="1349"/>
                  </a:lnTo>
                  <a:lnTo>
                    <a:pt x="657" y="1351"/>
                  </a:lnTo>
                  <a:lnTo>
                    <a:pt x="661" y="1352"/>
                  </a:lnTo>
                  <a:lnTo>
                    <a:pt x="667" y="1354"/>
                  </a:lnTo>
                  <a:lnTo>
                    <a:pt x="675" y="1356"/>
                  </a:lnTo>
                  <a:lnTo>
                    <a:pt x="683" y="1360"/>
                  </a:lnTo>
                  <a:lnTo>
                    <a:pt x="692" y="1363"/>
                  </a:lnTo>
                  <a:lnTo>
                    <a:pt x="702" y="1366"/>
                  </a:lnTo>
                  <a:lnTo>
                    <a:pt x="712" y="1369"/>
                  </a:lnTo>
                  <a:lnTo>
                    <a:pt x="712" y="1310"/>
                  </a:lnTo>
                  <a:lnTo>
                    <a:pt x="703" y="1307"/>
                  </a:lnTo>
                  <a:lnTo>
                    <a:pt x="694" y="1304"/>
                  </a:lnTo>
                  <a:lnTo>
                    <a:pt x="684" y="1301"/>
                  </a:lnTo>
                  <a:lnTo>
                    <a:pt x="675" y="1299"/>
                  </a:lnTo>
                  <a:lnTo>
                    <a:pt x="666" y="1296"/>
                  </a:lnTo>
                  <a:lnTo>
                    <a:pt x="655" y="1294"/>
                  </a:lnTo>
                  <a:lnTo>
                    <a:pt x="646" y="1292"/>
                  </a:lnTo>
                  <a:lnTo>
                    <a:pt x="637" y="1289"/>
                  </a:lnTo>
                  <a:lnTo>
                    <a:pt x="614" y="1283"/>
                  </a:lnTo>
                  <a:lnTo>
                    <a:pt x="590" y="1276"/>
                  </a:lnTo>
                  <a:lnTo>
                    <a:pt x="564" y="1270"/>
                  </a:lnTo>
                  <a:lnTo>
                    <a:pt x="537" y="1264"/>
                  </a:lnTo>
                  <a:lnTo>
                    <a:pt x="509" y="1258"/>
                  </a:lnTo>
                  <a:lnTo>
                    <a:pt x="480" y="1253"/>
                  </a:lnTo>
                  <a:lnTo>
                    <a:pt x="450" y="1247"/>
                  </a:lnTo>
                  <a:lnTo>
                    <a:pt x="422" y="1242"/>
                  </a:lnTo>
                  <a:lnTo>
                    <a:pt x="392" y="1236"/>
                  </a:lnTo>
                  <a:lnTo>
                    <a:pt x="363" y="1232"/>
                  </a:lnTo>
                  <a:lnTo>
                    <a:pt x="334" y="1227"/>
                  </a:lnTo>
                  <a:lnTo>
                    <a:pt x="306" y="1223"/>
                  </a:lnTo>
                  <a:lnTo>
                    <a:pt x="280" y="1218"/>
                  </a:lnTo>
                  <a:lnTo>
                    <a:pt x="254" y="1212"/>
                  </a:lnTo>
                  <a:lnTo>
                    <a:pt x="230" y="1208"/>
                  </a:lnTo>
                  <a:lnTo>
                    <a:pt x="208" y="1203"/>
                  </a:lnTo>
                  <a:lnTo>
                    <a:pt x="203" y="1203"/>
                  </a:lnTo>
                  <a:lnTo>
                    <a:pt x="197" y="1202"/>
                  </a:lnTo>
                  <a:lnTo>
                    <a:pt x="191" y="1202"/>
                  </a:lnTo>
                  <a:lnTo>
                    <a:pt x="185" y="1202"/>
                  </a:lnTo>
                  <a:lnTo>
                    <a:pt x="180" y="1202"/>
                  </a:lnTo>
                  <a:lnTo>
                    <a:pt x="174" y="1202"/>
                  </a:lnTo>
                  <a:lnTo>
                    <a:pt x="168" y="1201"/>
                  </a:lnTo>
                  <a:lnTo>
                    <a:pt x="162" y="1201"/>
                  </a:lnTo>
                  <a:lnTo>
                    <a:pt x="152" y="1194"/>
                  </a:lnTo>
                  <a:lnTo>
                    <a:pt x="143" y="1188"/>
                  </a:lnTo>
                  <a:lnTo>
                    <a:pt x="135" y="1181"/>
                  </a:lnTo>
                  <a:lnTo>
                    <a:pt x="128" y="1173"/>
                  </a:lnTo>
                  <a:lnTo>
                    <a:pt x="121" y="1166"/>
                  </a:lnTo>
                  <a:lnTo>
                    <a:pt x="115" y="1157"/>
                  </a:lnTo>
                  <a:lnTo>
                    <a:pt x="108" y="1149"/>
                  </a:lnTo>
                  <a:lnTo>
                    <a:pt x="102" y="1139"/>
                  </a:lnTo>
                  <a:lnTo>
                    <a:pt x="102" y="1132"/>
                  </a:lnTo>
                  <a:lnTo>
                    <a:pt x="107" y="1125"/>
                  </a:lnTo>
                  <a:lnTo>
                    <a:pt x="113" y="1117"/>
                  </a:lnTo>
                  <a:lnTo>
                    <a:pt x="120" y="1107"/>
                  </a:lnTo>
                  <a:lnTo>
                    <a:pt x="128" y="1100"/>
                  </a:lnTo>
                  <a:lnTo>
                    <a:pt x="136" y="1092"/>
                  </a:lnTo>
                  <a:lnTo>
                    <a:pt x="142" y="1087"/>
                  </a:lnTo>
                  <a:lnTo>
                    <a:pt x="146" y="1083"/>
                  </a:lnTo>
                  <a:lnTo>
                    <a:pt x="153" y="1091"/>
                  </a:lnTo>
                  <a:lnTo>
                    <a:pt x="160" y="1113"/>
                  </a:lnTo>
                  <a:lnTo>
                    <a:pt x="163" y="1137"/>
                  </a:lnTo>
                  <a:lnTo>
                    <a:pt x="165" y="1152"/>
                  </a:lnTo>
                  <a:lnTo>
                    <a:pt x="169" y="1155"/>
                  </a:lnTo>
                  <a:lnTo>
                    <a:pt x="177" y="1155"/>
                  </a:lnTo>
                  <a:lnTo>
                    <a:pt x="190" y="1152"/>
                  </a:lnTo>
                  <a:lnTo>
                    <a:pt x="205" y="1149"/>
                  </a:lnTo>
                  <a:lnTo>
                    <a:pt x="223" y="1142"/>
                  </a:lnTo>
                  <a:lnTo>
                    <a:pt x="243" y="1135"/>
                  </a:lnTo>
                  <a:lnTo>
                    <a:pt x="265" y="1127"/>
                  </a:lnTo>
                  <a:lnTo>
                    <a:pt x="287" y="1118"/>
                  </a:lnTo>
                  <a:lnTo>
                    <a:pt x="309" y="1107"/>
                  </a:lnTo>
                  <a:lnTo>
                    <a:pt x="331" y="1098"/>
                  </a:lnTo>
                  <a:lnTo>
                    <a:pt x="352" y="1089"/>
                  </a:lnTo>
                  <a:lnTo>
                    <a:pt x="372" y="1080"/>
                  </a:lnTo>
                  <a:lnTo>
                    <a:pt x="389" y="1072"/>
                  </a:lnTo>
                  <a:lnTo>
                    <a:pt x="403" y="1066"/>
                  </a:lnTo>
                  <a:lnTo>
                    <a:pt x="415" y="1060"/>
                  </a:lnTo>
                  <a:lnTo>
                    <a:pt x="422" y="1057"/>
                  </a:lnTo>
                  <a:lnTo>
                    <a:pt x="438" y="1043"/>
                  </a:lnTo>
                  <a:lnTo>
                    <a:pt x="454" y="1029"/>
                  </a:lnTo>
                  <a:lnTo>
                    <a:pt x="469" y="1015"/>
                  </a:lnTo>
                  <a:lnTo>
                    <a:pt x="484" y="1003"/>
                  </a:lnTo>
                  <a:lnTo>
                    <a:pt x="499" y="989"/>
                  </a:lnTo>
                  <a:lnTo>
                    <a:pt x="514" y="974"/>
                  </a:lnTo>
                  <a:lnTo>
                    <a:pt x="528" y="960"/>
                  </a:lnTo>
                  <a:lnTo>
                    <a:pt x="543" y="945"/>
                  </a:lnTo>
                  <a:lnTo>
                    <a:pt x="548" y="936"/>
                  </a:lnTo>
                  <a:lnTo>
                    <a:pt x="555" y="928"/>
                  </a:lnTo>
                  <a:lnTo>
                    <a:pt x="562" y="918"/>
                  </a:lnTo>
                  <a:lnTo>
                    <a:pt x="569" y="909"/>
                  </a:lnTo>
                  <a:lnTo>
                    <a:pt x="576" y="901"/>
                  </a:lnTo>
                  <a:lnTo>
                    <a:pt x="582" y="892"/>
                  </a:lnTo>
                  <a:lnTo>
                    <a:pt x="588" y="883"/>
                  </a:lnTo>
                  <a:lnTo>
                    <a:pt x="592" y="873"/>
                  </a:lnTo>
                  <a:lnTo>
                    <a:pt x="604" y="875"/>
                  </a:lnTo>
                  <a:lnTo>
                    <a:pt x="617" y="877"/>
                  </a:lnTo>
                  <a:lnTo>
                    <a:pt x="632" y="879"/>
                  </a:lnTo>
                  <a:lnTo>
                    <a:pt x="647" y="883"/>
                  </a:lnTo>
                  <a:lnTo>
                    <a:pt x="664" y="886"/>
                  </a:lnTo>
                  <a:lnTo>
                    <a:pt x="681" y="890"/>
                  </a:lnTo>
                  <a:lnTo>
                    <a:pt x="697" y="894"/>
                  </a:lnTo>
                  <a:lnTo>
                    <a:pt x="712" y="898"/>
                  </a:lnTo>
                  <a:lnTo>
                    <a:pt x="712" y="847"/>
                  </a:lnTo>
                  <a:lnTo>
                    <a:pt x="659" y="834"/>
                  </a:lnTo>
                  <a:lnTo>
                    <a:pt x="616" y="831"/>
                  </a:lnTo>
                  <a:lnTo>
                    <a:pt x="638" y="765"/>
                  </a:lnTo>
                  <a:lnTo>
                    <a:pt x="661" y="679"/>
                  </a:lnTo>
                  <a:lnTo>
                    <a:pt x="681" y="628"/>
                  </a:lnTo>
                  <a:lnTo>
                    <a:pt x="712" y="638"/>
                  </a:lnTo>
                  <a:close/>
                </a:path>
              </a:pathLst>
            </a:custGeom>
            <a:solidFill>
              <a:srgbClr val="000000"/>
            </a:solidFill>
            <a:ln w="9525">
              <a:noFill/>
              <a:round/>
              <a:headEnd/>
              <a:tailEnd/>
            </a:ln>
          </p:spPr>
          <p:txBody>
            <a:bodyPr/>
            <a:lstStyle/>
            <a:p>
              <a:endParaRPr lang="el-GR"/>
            </a:p>
          </p:txBody>
        </p:sp>
        <p:sp>
          <p:nvSpPr>
            <p:cNvPr id="543030" name="Freeform 310"/>
            <p:cNvSpPr>
              <a:spLocks/>
            </p:cNvSpPr>
            <p:nvPr/>
          </p:nvSpPr>
          <p:spPr bwMode="auto">
            <a:xfrm flipH="1">
              <a:off x="1469" y="3066"/>
              <a:ext cx="68" cy="54"/>
            </a:xfrm>
            <a:custGeom>
              <a:avLst/>
              <a:gdLst/>
              <a:ahLst/>
              <a:cxnLst>
                <a:cxn ang="0">
                  <a:pos x="41" y="145"/>
                </a:cxn>
                <a:cxn ang="0">
                  <a:pos x="34" y="129"/>
                </a:cxn>
                <a:cxn ang="0">
                  <a:pos x="26" y="112"/>
                </a:cxn>
                <a:cxn ang="0">
                  <a:pos x="18" y="94"/>
                </a:cxn>
                <a:cxn ang="0">
                  <a:pos x="11" y="76"/>
                </a:cxn>
                <a:cxn ang="0">
                  <a:pos x="6" y="56"/>
                </a:cxn>
                <a:cxn ang="0">
                  <a:pos x="1" y="37"/>
                </a:cxn>
                <a:cxn ang="0">
                  <a:pos x="0" y="18"/>
                </a:cxn>
                <a:cxn ang="0">
                  <a:pos x="2" y="0"/>
                </a:cxn>
                <a:cxn ang="0">
                  <a:pos x="7" y="0"/>
                </a:cxn>
                <a:cxn ang="0">
                  <a:pos x="13" y="0"/>
                </a:cxn>
                <a:cxn ang="0">
                  <a:pos x="19" y="0"/>
                </a:cxn>
                <a:cxn ang="0">
                  <a:pos x="26" y="1"/>
                </a:cxn>
                <a:cxn ang="0">
                  <a:pos x="33" y="2"/>
                </a:cxn>
                <a:cxn ang="0">
                  <a:pos x="40" y="3"/>
                </a:cxn>
                <a:cxn ang="0">
                  <a:pos x="46" y="5"/>
                </a:cxn>
                <a:cxn ang="0">
                  <a:pos x="51" y="6"/>
                </a:cxn>
                <a:cxn ang="0">
                  <a:pos x="59" y="2"/>
                </a:cxn>
                <a:cxn ang="0">
                  <a:pos x="63" y="1"/>
                </a:cxn>
                <a:cxn ang="0">
                  <a:pos x="66" y="0"/>
                </a:cxn>
                <a:cxn ang="0">
                  <a:pos x="68" y="0"/>
                </a:cxn>
                <a:cxn ang="0">
                  <a:pos x="68" y="5"/>
                </a:cxn>
                <a:cxn ang="0">
                  <a:pos x="67" y="9"/>
                </a:cxn>
                <a:cxn ang="0">
                  <a:pos x="66" y="16"/>
                </a:cxn>
                <a:cxn ang="0">
                  <a:pos x="64" y="26"/>
                </a:cxn>
                <a:cxn ang="0">
                  <a:pos x="58" y="63"/>
                </a:cxn>
                <a:cxn ang="0">
                  <a:pos x="61" y="83"/>
                </a:cxn>
                <a:cxn ang="0">
                  <a:pos x="72" y="89"/>
                </a:cxn>
                <a:cxn ang="0">
                  <a:pos x="89" y="84"/>
                </a:cxn>
                <a:cxn ang="0">
                  <a:pos x="107" y="71"/>
                </a:cxn>
                <a:cxn ang="0">
                  <a:pos x="124" y="52"/>
                </a:cxn>
                <a:cxn ang="0">
                  <a:pos x="138" y="31"/>
                </a:cxn>
                <a:cxn ang="0">
                  <a:pos x="145" y="9"/>
                </a:cxn>
                <a:cxn ang="0">
                  <a:pos x="149" y="35"/>
                </a:cxn>
                <a:cxn ang="0">
                  <a:pos x="153" y="58"/>
                </a:cxn>
                <a:cxn ang="0">
                  <a:pos x="159" y="81"/>
                </a:cxn>
                <a:cxn ang="0">
                  <a:pos x="164" y="105"/>
                </a:cxn>
                <a:cxn ang="0">
                  <a:pos x="164" y="106"/>
                </a:cxn>
                <a:cxn ang="0">
                  <a:pos x="161" y="107"/>
                </a:cxn>
                <a:cxn ang="0">
                  <a:pos x="158" y="108"/>
                </a:cxn>
                <a:cxn ang="0">
                  <a:pos x="151" y="111"/>
                </a:cxn>
                <a:cxn ang="0">
                  <a:pos x="140" y="114"/>
                </a:cxn>
                <a:cxn ang="0">
                  <a:pos x="124" y="120"/>
                </a:cxn>
                <a:cxn ang="0">
                  <a:pos x="102" y="128"/>
                </a:cxn>
                <a:cxn ang="0">
                  <a:pos x="72" y="138"/>
                </a:cxn>
                <a:cxn ang="0">
                  <a:pos x="64" y="139"/>
                </a:cxn>
                <a:cxn ang="0">
                  <a:pos x="58" y="142"/>
                </a:cxn>
                <a:cxn ang="0">
                  <a:pos x="49" y="143"/>
                </a:cxn>
                <a:cxn ang="0">
                  <a:pos x="41" y="145"/>
                </a:cxn>
              </a:cxnLst>
              <a:rect l="0" t="0" r="r" b="b"/>
              <a:pathLst>
                <a:path w="164" h="145">
                  <a:moveTo>
                    <a:pt x="41" y="145"/>
                  </a:moveTo>
                  <a:lnTo>
                    <a:pt x="34" y="129"/>
                  </a:lnTo>
                  <a:lnTo>
                    <a:pt x="26" y="112"/>
                  </a:lnTo>
                  <a:lnTo>
                    <a:pt x="18" y="94"/>
                  </a:lnTo>
                  <a:lnTo>
                    <a:pt x="11" y="76"/>
                  </a:lnTo>
                  <a:lnTo>
                    <a:pt x="6" y="56"/>
                  </a:lnTo>
                  <a:lnTo>
                    <a:pt x="1" y="37"/>
                  </a:lnTo>
                  <a:lnTo>
                    <a:pt x="0" y="18"/>
                  </a:lnTo>
                  <a:lnTo>
                    <a:pt x="2" y="0"/>
                  </a:lnTo>
                  <a:lnTo>
                    <a:pt x="7" y="0"/>
                  </a:lnTo>
                  <a:lnTo>
                    <a:pt x="13" y="0"/>
                  </a:lnTo>
                  <a:lnTo>
                    <a:pt x="19" y="0"/>
                  </a:lnTo>
                  <a:lnTo>
                    <a:pt x="26" y="1"/>
                  </a:lnTo>
                  <a:lnTo>
                    <a:pt x="33" y="2"/>
                  </a:lnTo>
                  <a:lnTo>
                    <a:pt x="40" y="3"/>
                  </a:lnTo>
                  <a:lnTo>
                    <a:pt x="46" y="5"/>
                  </a:lnTo>
                  <a:lnTo>
                    <a:pt x="51" y="6"/>
                  </a:lnTo>
                  <a:lnTo>
                    <a:pt x="59" y="2"/>
                  </a:lnTo>
                  <a:lnTo>
                    <a:pt x="63" y="1"/>
                  </a:lnTo>
                  <a:lnTo>
                    <a:pt x="66" y="0"/>
                  </a:lnTo>
                  <a:lnTo>
                    <a:pt x="68" y="0"/>
                  </a:lnTo>
                  <a:lnTo>
                    <a:pt x="68" y="5"/>
                  </a:lnTo>
                  <a:lnTo>
                    <a:pt x="67" y="9"/>
                  </a:lnTo>
                  <a:lnTo>
                    <a:pt x="66" y="16"/>
                  </a:lnTo>
                  <a:lnTo>
                    <a:pt x="64" y="26"/>
                  </a:lnTo>
                  <a:lnTo>
                    <a:pt x="58" y="63"/>
                  </a:lnTo>
                  <a:lnTo>
                    <a:pt x="61" y="83"/>
                  </a:lnTo>
                  <a:lnTo>
                    <a:pt x="72" y="89"/>
                  </a:lnTo>
                  <a:lnTo>
                    <a:pt x="89" y="84"/>
                  </a:lnTo>
                  <a:lnTo>
                    <a:pt x="107" y="71"/>
                  </a:lnTo>
                  <a:lnTo>
                    <a:pt x="124" y="52"/>
                  </a:lnTo>
                  <a:lnTo>
                    <a:pt x="138" y="31"/>
                  </a:lnTo>
                  <a:lnTo>
                    <a:pt x="145" y="9"/>
                  </a:lnTo>
                  <a:lnTo>
                    <a:pt x="149" y="35"/>
                  </a:lnTo>
                  <a:lnTo>
                    <a:pt x="153" y="58"/>
                  </a:lnTo>
                  <a:lnTo>
                    <a:pt x="159" y="81"/>
                  </a:lnTo>
                  <a:lnTo>
                    <a:pt x="164" y="105"/>
                  </a:lnTo>
                  <a:lnTo>
                    <a:pt x="164" y="106"/>
                  </a:lnTo>
                  <a:lnTo>
                    <a:pt x="161" y="107"/>
                  </a:lnTo>
                  <a:lnTo>
                    <a:pt x="158" y="108"/>
                  </a:lnTo>
                  <a:lnTo>
                    <a:pt x="151" y="111"/>
                  </a:lnTo>
                  <a:lnTo>
                    <a:pt x="140" y="114"/>
                  </a:lnTo>
                  <a:lnTo>
                    <a:pt x="124" y="120"/>
                  </a:lnTo>
                  <a:lnTo>
                    <a:pt x="102" y="128"/>
                  </a:lnTo>
                  <a:lnTo>
                    <a:pt x="72" y="138"/>
                  </a:lnTo>
                  <a:lnTo>
                    <a:pt x="64" y="139"/>
                  </a:lnTo>
                  <a:lnTo>
                    <a:pt x="58" y="142"/>
                  </a:lnTo>
                  <a:lnTo>
                    <a:pt x="49" y="143"/>
                  </a:lnTo>
                  <a:lnTo>
                    <a:pt x="41" y="145"/>
                  </a:lnTo>
                  <a:close/>
                </a:path>
              </a:pathLst>
            </a:custGeom>
            <a:solidFill>
              <a:srgbClr val="00FFFF"/>
            </a:solidFill>
            <a:ln w="9525">
              <a:noFill/>
              <a:round/>
              <a:headEnd/>
              <a:tailEnd/>
            </a:ln>
          </p:spPr>
          <p:txBody>
            <a:bodyPr/>
            <a:lstStyle/>
            <a:p>
              <a:endParaRPr lang="el-GR"/>
            </a:p>
          </p:txBody>
        </p:sp>
        <p:sp>
          <p:nvSpPr>
            <p:cNvPr id="543031" name="Freeform 311"/>
            <p:cNvSpPr>
              <a:spLocks/>
            </p:cNvSpPr>
            <p:nvPr/>
          </p:nvSpPr>
          <p:spPr bwMode="auto">
            <a:xfrm flipH="1">
              <a:off x="1408" y="3039"/>
              <a:ext cx="61" cy="64"/>
            </a:xfrm>
            <a:custGeom>
              <a:avLst/>
              <a:gdLst/>
              <a:ahLst/>
              <a:cxnLst>
                <a:cxn ang="0">
                  <a:pos x="16" y="176"/>
                </a:cxn>
                <a:cxn ang="0">
                  <a:pos x="15" y="167"/>
                </a:cxn>
                <a:cxn ang="0">
                  <a:pos x="16" y="159"/>
                </a:cxn>
                <a:cxn ang="0">
                  <a:pos x="16" y="152"/>
                </a:cxn>
                <a:cxn ang="0">
                  <a:pos x="9" y="150"/>
                </a:cxn>
                <a:cxn ang="0">
                  <a:pos x="5" y="129"/>
                </a:cxn>
                <a:cxn ang="0">
                  <a:pos x="2" y="99"/>
                </a:cxn>
                <a:cxn ang="0">
                  <a:pos x="0" y="69"/>
                </a:cxn>
                <a:cxn ang="0">
                  <a:pos x="2" y="52"/>
                </a:cxn>
                <a:cxn ang="0">
                  <a:pos x="16" y="47"/>
                </a:cxn>
                <a:cxn ang="0">
                  <a:pos x="31" y="42"/>
                </a:cxn>
                <a:cxn ang="0">
                  <a:pos x="47" y="37"/>
                </a:cxn>
                <a:cxn ang="0">
                  <a:pos x="63" y="30"/>
                </a:cxn>
                <a:cxn ang="0">
                  <a:pos x="79" y="23"/>
                </a:cxn>
                <a:cxn ang="0">
                  <a:pos x="94" y="15"/>
                </a:cxn>
                <a:cxn ang="0">
                  <a:pos x="108" y="8"/>
                </a:cxn>
                <a:cxn ang="0">
                  <a:pos x="119" y="0"/>
                </a:cxn>
                <a:cxn ang="0">
                  <a:pos x="125" y="14"/>
                </a:cxn>
                <a:cxn ang="0">
                  <a:pos x="133" y="44"/>
                </a:cxn>
                <a:cxn ang="0">
                  <a:pos x="141" y="76"/>
                </a:cxn>
                <a:cxn ang="0">
                  <a:pos x="148" y="95"/>
                </a:cxn>
                <a:cxn ang="0">
                  <a:pos x="132" y="108"/>
                </a:cxn>
                <a:cxn ang="0">
                  <a:pos x="116" y="121"/>
                </a:cxn>
                <a:cxn ang="0">
                  <a:pos x="101" y="131"/>
                </a:cxn>
                <a:cxn ang="0">
                  <a:pos x="86" y="141"/>
                </a:cxn>
                <a:cxn ang="0">
                  <a:pos x="70" y="151"/>
                </a:cxn>
                <a:cxn ang="0">
                  <a:pos x="53" y="160"/>
                </a:cxn>
                <a:cxn ang="0">
                  <a:pos x="35" y="168"/>
                </a:cxn>
                <a:cxn ang="0">
                  <a:pos x="16" y="176"/>
                </a:cxn>
              </a:cxnLst>
              <a:rect l="0" t="0" r="r" b="b"/>
              <a:pathLst>
                <a:path w="148" h="176">
                  <a:moveTo>
                    <a:pt x="16" y="176"/>
                  </a:moveTo>
                  <a:lnTo>
                    <a:pt x="15" y="167"/>
                  </a:lnTo>
                  <a:lnTo>
                    <a:pt x="16" y="159"/>
                  </a:lnTo>
                  <a:lnTo>
                    <a:pt x="16" y="152"/>
                  </a:lnTo>
                  <a:lnTo>
                    <a:pt x="9" y="150"/>
                  </a:lnTo>
                  <a:lnTo>
                    <a:pt x="5" y="129"/>
                  </a:lnTo>
                  <a:lnTo>
                    <a:pt x="2" y="99"/>
                  </a:lnTo>
                  <a:lnTo>
                    <a:pt x="0" y="69"/>
                  </a:lnTo>
                  <a:lnTo>
                    <a:pt x="2" y="52"/>
                  </a:lnTo>
                  <a:lnTo>
                    <a:pt x="16" y="47"/>
                  </a:lnTo>
                  <a:lnTo>
                    <a:pt x="31" y="42"/>
                  </a:lnTo>
                  <a:lnTo>
                    <a:pt x="47" y="37"/>
                  </a:lnTo>
                  <a:lnTo>
                    <a:pt x="63" y="30"/>
                  </a:lnTo>
                  <a:lnTo>
                    <a:pt x="79" y="23"/>
                  </a:lnTo>
                  <a:lnTo>
                    <a:pt x="94" y="15"/>
                  </a:lnTo>
                  <a:lnTo>
                    <a:pt x="108" y="8"/>
                  </a:lnTo>
                  <a:lnTo>
                    <a:pt x="119" y="0"/>
                  </a:lnTo>
                  <a:lnTo>
                    <a:pt x="125" y="14"/>
                  </a:lnTo>
                  <a:lnTo>
                    <a:pt x="133" y="44"/>
                  </a:lnTo>
                  <a:lnTo>
                    <a:pt x="141" y="76"/>
                  </a:lnTo>
                  <a:lnTo>
                    <a:pt x="148" y="95"/>
                  </a:lnTo>
                  <a:lnTo>
                    <a:pt x="132" y="108"/>
                  </a:lnTo>
                  <a:lnTo>
                    <a:pt x="116" y="121"/>
                  </a:lnTo>
                  <a:lnTo>
                    <a:pt x="101" y="131"/>
                  </a:lnTo>
                  <a:lnTo>
                    <a:pt x="86" y="141"/>
                  </a:lnTo>
                  <a:lnTo>
                    <a:pt x="70" y="151"/>
                  </a:lnTo>
                  <a:lnTo>
                    <a:pt x="53" y="160"/>
                  </a:lnTo>
                  <a:lnTo>
                    <a:pt x="35" y="168"/>
                  </a:lnTo>
                  <a:lnTo>
                    <a:pt x="16" y="176"/>
                  </a:lnTo>
                  <a:close/>
                </a:path>
              </a:pathLst>
            </a:custGeom>
            <a:solidFill>
              <a:srgbClr val="00FFFF"/>
            </a:solidFill>
            <a:ln w="9525">
              <a:noFill/>
              <a:round/>
              <a:headEnd/>
              <a:tailEnd/>
            </a:ln>
          </p:spPr>
          <p:txBody>
            <a:bodyPr/>
            <a:lstStyle/>
            <a:p>
              <a:endParaRPr lang="el-GR"/>
            </a:p>
          </p:txBody>
        </p:sp>
        <p:sp>
          <p:nvSpPr>
            <p:cNvPr id="543032" name="Freeform 312"/>
            <p:cNvSpPr>
              <a:spLocks/>
            </p:cNvSpPr>
            <p:nvPr/>
          </p:nvSpPr>
          <p:spPr bwMode="auto">
            <a:xfrm flipH="1">
              <a:off x="1481" y="3063"/>
              <a:ext cx="23" cy="22"/>
            </a:xfrm>
            <a:custGeom>
              <a:avLst/>
              <a:gdLst/>
              <a:ahLst/>
              <a:cxnLst>
                <a:cxn ang="0">
                  <a:pos x="4" y="59"/>
                </a:cxn>
                <a:cxn ang="0">
                  <a:pos x="0" y="48"/>
                </a:cxn>
                <a:cxn ang="0">
                  <a:pos x="4" y="33"/>
                </a:cxn>
                <a:cxn ang="0">
                  <a:pos x="8" y="18"/>
                </a:cxn>
                <a:cxn ang="0">
                  <a:pos x="13" y="6"/>
                </a:cxn>
                <a:cxn ang="0">
                  <a:pos x="19" y="5"/>
                </a:cxn>
                <a:cxn ang="0">
                  <a:pos x="23" y="4"/>
                </a:cxn>
                <a:cxn ang="0">
                  <a:pos x="29" y="4"/>
                </a:cxn>
                <a:cxn ang="0">
                  <a:pos x="35" y="3"/>
                </a:cxn>
                <a:cxn ang="0">
                  <a:pos x="40" y="2"/>
                </a:cxn>
                <a:cxn ang="0">
                  <a:pos x="45" y="1"/>
                </a:cxn>
                <a:cxn ang="0">
                  <a:pos x="51" y="1"/>
                </a:cxn>
                <a:cxn ang="0">
                  <a:pos x="57" y="0"/>
                </a:cxn>
                <a:cxn ang="0">
                  <a:pos x="52" y="13"/>
                </a:cxn>
                <a:cxn ang="0">
                  <a:pos x="48" y="26"/>
                </a:cxn>
                <a:cxn ang="0">
                  <a:pos x="44" y="36"/>
                </a:cxn>
                <a:cxn ang="0">
                  <a:pos x="41" y="45"/>
                </a:cxn>
                <a:cxn ang="0">
                  <a:pos x="36" y="51"/>
                </a:cxn>
                <a:cxn ang="0">
                  <a:pos x="28" y="56"/>
                </a:cxn>
                <a:cxn ang="0">
                  <a:pos x="18" y="58"/>
                </a:cxn>
                <a:cxn ang="0">
                  <a:pos x="4" y="59"/>
                </a:cxn>
              </a:cxnLst>
              <a:rect l="0" t="0" r="r" b="b"/>
              <a:pathLst>
                <a:path w="57" h="59">
                  <a:moveTo>
                    <a:pt x="4" y="59"/>
                  </a:moveTo>
                  <a:lnTo>
                    <a:pt x="0" y="48"/>
                  </a:lnTo>
                  <a:lnTo>
                    <a:pt x="4" y="33"/>
                  </a:lnTo>
                  <a:lnTo>
                    <a:pt x="8" y="18"/>
                  </a:lnTo>
                  <a:lnTo>
                    <a:pt x="13" y="6"/>
                  </a:lnTo>
                  <a:lnTo>
                    <a:pt x="19" y="5"/>
                  </a:lnTo>
                  <a:lnTo>
                    <a:pt x="23" y="4"/>
                  </a:lnTo>
                  <a:lnTo>
                    <a:pt x="29" y="4"/>
                  </a:lnTo>
                  <a:lnTo>
                    <a:pt x="35" y="3"/>
                  </a:lnTo>
                  <a:lnTo>
                    <a:pt x="40" y="2"/>
                  </a:lnTo>
                  <a:lnTo>
                    <a:pt x="45" y="1"/>
                  </a:lnTo>
                  <a:lnTo>
                    <a:pt x="51" y="1"/>
                  </a:lnTo>
                  <a:lnTo>
                    <a:pt x="57" y="0"/>
                  </a:lnTo>
                  <a:lnTo>
                    <a:pt x="52" y="13"/>
                  </a:lnTo>
                  <a:lnTo>
                    <a:pt x="48" y="26"/>
                  </a:lnTo>
                  <a:lnTo>
                    <a:pt x="44" y="36"/>
                  </a:lnTo>
                  <a:lnTo>
                    <a:pt x="41" y="45"/>
                  </a:lnTo>
                  <a:lnTo>
                    <a:pt x="36" y="51"/>
                  </a:lnTo>
                  <a:lnTo>
                    <a:pt x="28" y="56"/>
                  </a:lnTo>
                  <a:lnTo>
                    <a:pt x="18" y="58"/>
                  </a:lnTo>
                  <a:lnTo>
                    <a:pt x="4" y="59"/>
                  </a:lnTo>
                  <a:close/>
                </a:path>
              </a:pathLst>
            </a:custGeom>
            <a:solidFill>
              <a:srgbClr val="006633"/>
            </a:solidFill>
            <a:ln w="9525">
              <a:noFill/>
              <a:round/>
              <a:headEnd/>
              <a:tailEnd/>
            </a:ln>
          </p:spPr>
          <p:txBody>
            <a:bodyPr/>
            <a:lstStyle/>
            <a:p>
              <a:endParaRPr lang="el-GR"/>
            </a:p>
          </p:txBody>
        </p:sp>
        <p:sp>
          <p:nvSpPr>
            <p:cNvPr id="543033" name="Freeform 313"/>
            <p:cNvSpPr>
              <a:spLocks/>
            </p:cNvSpPr>
            <p:nvPr/>
          </p:nvSpPr>
          <p:spPr bwMode="auto">
            <a:xfrm flipH="1">
              <a:off x="1351" y="2995"/>
              <a:ext cx="57" cy="78"/>
            </a:xfrm>
            <a:custGeom>
              <a:avLst/>
              <a:gdLst/>
              <a:ahLst/>
              <a:cxnLst>
                <a:cxn ang="0">
                  <a:pos x="1" y="213"/>
                </a:cxn>
                <a:cxn ang="0">
                  <a:pos x="1" y="195"/>
                </a:cxn>
                <a:cxn ang="0">
                  <a:pos x="0" y="169"/>
                </a:cxn>
                <a:cxn ang="0">
                  <a:pos x="0" y="138"/>
                </a:cxn>
                <a:cxn ang="0">
                  <a:pos x="0" y="102"/>
                </a:cxn>
                <a:cxn ang="0">
                  <a:pos x="12" y="93"/>
                </a:cxn>
                <a:cxn ang="0">
                  <a:pos x="28" y="79"/>
                </a:cxn>
                <a:cxn ang="0">
                  <a:pos x="47" y="63"/>
                </a:cxn>
                <a:cxn ang="0">
                  <a:pos x="68" y="47"/>
                </a:cxn>
                <a:cxn ang="0">
                  <a:pos x="88" y="31"/>
                </a:cxn>
                <a:cxn ang="0">
                  <a:pos x="107" y="17"/>
                </a:cxn>
                <a:cxn ang="0">
                  <a:pos x="124" y="6"/>
                </a:cxn>
                <a:cxn ang="0">
                  <a:pos x="135" y="0"/>
                </a:cxn>
                <a:cxn ang="0">
                  <a:pos x="136" y="8"/>
                </a:cxn>
                <a:cxn ang="0">
                  <a:pos x="137" y="15"/>
                </a:cxn>
                <a:cxn ang="0">
                  <a:pos x="137" y="23"/>
                </a:cxn>
                <a:cxn ang="0">
                  <a:pos x="138" y="31"/>
                </a:cxn>
                <a:cxn ang="0">
                  <a:pos x="135" y="40"/>
                </a:cxn>
                <a:cxn ang="0">
                  <a:pos x="130" y="48"/>
                </a:cxn>
                <a:cxn ang="0">
                  <a:pos x="126" y="56"/>
                </a:cxn>
                <a:cxn ang="0">
                  <a:pos x="121" y="63"/>
                </a:cxn>
                <a:cxn ang="0">
                  <a:pos x="118" y="71"/>
                </a:cxn>
                <a:cxn ang="0">
                  <a:pos x="113" y="78"/>
                </a:cxn>
                <a:cxn ang="0">
                  <a:pos x="109" y="86"/>
                </a:cxn>
                <a:cxn ang="0">
                  <a:pos x="104" y="94"/>
                </a:cxn>
                <a:cxn ang="0">
                  <a:pos x="97" y="102"/>
                </a:cxn>
                <a:cxn ang="0">
                  <a:pos x="90" y="110"/>
                </a:cxn>
                <a:cxn ang="0">
                  <a:pos x="83" y="119"/>
                </a:cxn>
                <a:cxn ang="0">
                  <a:pos x="77" y="128"/>
                </a:cxn>
                <a:cxn ang="0">
                  <a:pos x="70" y="136"/>
                </a:cxn>
                <a:cxn ang="0">
                  <a:pos x="64" y="144"/>
                </a:cxn>
                <a:cxn ang="0">
                  <a:pos x="58" y="153"/>
                </a:cxn>
                <a:cxn ang="0">
                  <a:pos x="51" y="161"/>
                </a:cxn>
                <a:cxn ang="0">
                  <a:pos x="36" y="177"/>
                </a:cxn>
                <a:cxn ang="0">
                  <a:pos x="26" y="189"/>
                </a:cxn>
                <a:cxn ang="0">
                  <a:pos x="17" y="197"/>
                </a:cxn>
                <a:cxn ang="0">
                  <a:pos x="12" y="203"/>
                </a:cxn>
                <a:cxn ang="0">
                  <a:pos x="8" y="207"/>
                </a:cxn>
                <a:cxn ang="0">
                  <a:pos x="5" y="210"/>
                </a:cxn>
                <a:cxn ang="0">
                  <a:pos x="4" y="212"/>
                </a:cxn>
                <a:cxn ang="0">
                  <a:pos x="1" y="213"/>
                </a:cxn>
              </a:cxnLst>
              <a:rect l="0" t="0" r="r" b="b"/>
              <a:pathLst>
                <a:path w="138" h="213">
                  <a:moveTo>
                    <a:pt x="1" y="213"/>
                  </a:moveTo>
                  <a:lnTo>
                    <a:pt x="1" y="195"/>
                  </a:lnTo>
                  <a:lnTo>
                    <a:pt x="0" y="169"/>
                  </a:lnTo>
                  <a:lnTo>
                    <a:pt x="0" y="138"/>
                  </a:lnTo>
                  <a:lnTo>
                    <a:pt x="0" y="102"/>
                  </a:lnTo>
                  <a:lnTo>
                    <a:pt x="12" y="93"/>
                  </a:lnTo>
                  <a:lnTo>
                    <a:pt x="28" y="79"/>
                  </a:lnTo>
                  <a:lnTo>
                    <a:pt x="47" y="63"/>
                  </a:lnTo>
                  <a:lnTo>
                    <a:pt x="68" y="47"/>
                  </a:lnTo>
                  <a:lnTo>
                    <a:pt x="88" y="31"/>
                  </a:lnTo>
                  <a:lnTo>
                    <a:pt x="107" y="17"/>
                  </a:lnTo>
                  <a:lnTo>
                    <a:pt x="124" y="6"/>
                  </a:lnTo>
                  <a:lnTo>
                    <a:pt x="135" y="0"/>
                  </a:lnTo>
                  <a:lnTo>
                    <a:pt x="136" y="8"/>
                  </a:lnTo>
                  <a:lnTo>
                    <a:pt x="137" y="15"/>
                  </a:lnTo>
                  <a:lnTo>
                    <a:pt x="137" y="23"/>
                  </a:lnTo>
                  <a:lnTo>
                    <a:pt x="138" y="31"/>
                  </a:lnTo>
                  <a:lnTo>
                    <a:pt x="135" y="40"/>
                  </a:lnTo>
                  <a:lnTo>
                    <a:pt x="130" y="48"/>
                  </a:lnTo>
                  <a:lnTo>
                    <a:pt x="126" y="56"/>
                  </a:lnTo>
                  <a:lnTo>
                    <a:pt x="121" y="63"/>
                  </a:lnTo>
                  <a:lnTo>
                    <a:pt x="118" y="71"/>
                  </a:lnTo>
                  <a:lnTo>
                    <a:pt x="113" y="78"/>
                  </a:lnTo>
                  <a:lnTo>
                    <a:pt x="109" y="86"/>
                  </a:lnTo>
                  <a:lnTo>
                    <a:pt x="104" y="94"/>
                  </a:lnTo>
                  <a:lnTo>
                    <a:pt x="97" y="102"/>
                  </a:lnTo>
                  <a:lnTo>
                    <a:pt x="90" y="110"/>
                  </a:lnTo>
                  <a:lnTo>
                    <a:pt x="83" y="119"/>
                  </a:lnTo>
                  <a:lnTo>
                    <a:pt x="77" y="128"/>
                  </a:lnTo>
                  <a:lnTo>
                    <a:pt x="70" y="136"/>
                  </a:lnTo>
                  <a:lnTo>
                    <a:pt x="64" y="144"/>
                  </a:lnTo>
                  <a:lnTo>
                    <a:pt x="58" y="153"/>
                  </a:lnTo>
                  <a:lnTo>
                    <a:pt x="51" y="161"/>
                  </a:lnTo>
                  <a:lnTo>
                    <a:pt x="36" y="177"/>
                  </a:lnTo>
                  <a:lnTo>
                    <a:pt x="26" y="189"/>
                  </a:lnTo>
                  <a:lnTo>
                    <a:pt x="17" y="197"/>
                  </a:lnTo>
                  <a:lnTo>
                    <a:pt x="12" y="203"/>
                  </a:lnTo>
                  <a:lnTo>
                    <a:pt x="8" y="207"/>
                  </a:lnTo>
                  <a:lnTo>
                    <a:pt x="5" y="210"/>
                  </a:lnTo>
                  <a:lnTo>
                    <a:pt x="4" y="212"/>
                  </a:lnTo>
                  <a:lnTo>
                    <a:pt x="1" y="213"/>
                  </a:lnTo>
                  <a:close/>
                </a:path>
              </a:pathLst>
            </a:custGeom>
            <a:solidFill>
              <a:srgbClr val="00FFFF"/>
            </a:solidFill>
            <a:ln w="9525">
              <a:noFill/>
              <a:round/>
              <a:headEnd/>
              <a:tailEnd/>
            </a:ln>
          </p:spPr>
          <p:txBody>
            <a:bodyPr/>
            <a:lstStyle/>
            <a:p>
              <a:endParaRPr lang="el-GR"/>
            </a:p>
          </p:txBody>
        </p:sp>
        <p:sp>
          <p:nvSpPr>
            <p:cNvPr id="543034" name="Freeform 314"/>
            <p:cNvSpPr>
              <a:spLocks/>
            </p:cNvSpPr>
            <p:nvPr/>
          </p:nvSpPr>
          <p:spPr bwMode="auto">
            <a:xfrm flipH="1">
              <a:off x="1478" y="2998"/>
              <a:ext cx="63" cy="65"/>
            </a:xfrm>
            <a:custGeom>
              <a:avLst/>
              <a:gdLst/>
              <a:ahLst/>
              <a:cxnLst>
                <a:cxn ang="0">
                  <a:pos x="7" y="167"/>
                </a:cxn>
                <a:cxn ang="0">
                  <a:pos x="4" y="148"/>
                </a:cxn>
                <a:cxn ang="0">
                  <a:pos x="3" y="135"/>
                </a:cxn>
                <a:cxn ang="0">
                  <a:pos x="3" y="122"/>
                </a:cxn>
                <a:cxn ang="0">
                  <a:pos x="3" y="104"/>
                </a:cxn>
                <a:cxn ang="0">
                  <a:pos x="0" y="80"/>
                </a:cxn>
                <a:cxn ang="0">
                  <a:pos x="1" y="57"/>
                </a:cxn>
                <a:cxn ang="0">
                  <a:pos x="5" y="33"/>
                </a:cxn>
                <a:cxn ang="0">
                  <a:pos x="8" y="9"/>
                </a:cxn>
                <a:cxn ang="0">
                  <a:pos x="26" y="9"/>
                </a:cxn>
                <a:cxn ang="0">
                  <a:pos x="43" y="7"/>
                </a:cxn>
                <a:cxn ang="0">
                  <a:pos x="62" y="6"/>
                </a:cxn>
                <a:cxn ang="0">
                  <a:pos x="80" y="4"/>
                </a:cxn>
                <a:cxn ang="0">
                  <a:pos x="99" y="3"/>
                </a:cxn>
                <a:cxn ang="0">
                  <a:pos x="116" y="0"/>
                </a:cxn>
                <a:cxn ang="0">
                  <a:pos x="134" y="0"/>
                </a:cxn>
                <a:cxn ang="0">
                  <a:pos x="152" y="0"/>
                </a:cxn>
                <a:cxn ang="0">
                  <a:pos x="152" y="39"/>
                </a:cxn>
                <a:cxn ang="0">
                  <a:pos x="152" y="80"/>
                </a:cxn>
                <a:cxn ang="0">
                  <a:pos x="152" y="119"/>
                </a:cxn>
                <a:cxn ang="0">
                  <a:pos x="151" y="158"/>
                </a:cxn>
                <a:cxn ang="0">
                  <a:pos x="141" y="162"/>
                </a:cxn>
                <a:cxn ang="0">
                  <a:pos x="134" y="164"/>
                </a:cxn>
                <a:cxn ang="0">
                  <a:pos x="129" y="165"/>
                </a:cxn>
                <a:cxn ang="0">
                  <a:pos x="124" y="166"/>
                </a:cxn>
                <a:cxn ang="0">
                  <a:pos x="121" y="167"/>
                </a:cxn>
                <a:cxn ang="0">
                  <a:pos x="116" y="168"/>
                </a:cxn>
                <a:cxn ang="0">
                  <a:pos x="113" y="170"/>
                </a:cxn>
                <a:cxn ang="0">
                  <a:pos x="107" y="171"/>
                </a:cxn>
                <a:cxn ang="0">
                  <a:pos x="107" y="170"/>
                </a:cxn>
                <a:cxn ang="0">
                  <a:pos x="107" y="168"/>
                </a:cxn>
                <a:cxn ang="0">
                  <a:pos x="107" y="167"/>
                </a:cxn>
                <a:cxn ang="0">
                  <a:pos x="107" y="166"/>
                </a:cxn>
                <a:cxn ang="0">
                  <a:pos x="109" y="163"/>
                </a:cxn>
                <a:cxn ang="0">
                  <a:pos x="110" y="159"/>
                </a:cxn>
                <a:cxn ang="0">
                  <a:pos x="113" y="156"/>
                </a:cxn>
                <a:cxn ang="0">
                  <a:pos x="115" y="152"/>
                </a:cxn>
                <a:cxn ang="0">
                  <a:pos x="115" y="142"/>
                </a:cxn>
                <a:cxn ang="0">
                  <a:pos x="116" y="134"/>
                </a:cxn>
                <a:cxn ang="0">
                  <a:pos x="116" y="129"/>
                </a:cxn>
                <a:cxn ang="0">
                  <a:pos x="116" y="125"/>
                </a:cxn>
                <a:cxn ang="0">
                  <a:pos x="114" y="112"/>
                </a:cxn>
                <a:cxn ang="0">
                  <a:pos x="107" y="110"/>
                </a:cxn>
                <a:cxn ang="0">
                  <a:pos x="98" y="114"/>
                </a:cxn>
                <a:cxn ang="0">
                  <a:pos x="87" y="122"/>
                </a:cxn>
                <a:cxn ang="0">
                  <a:pos x="75" y="148"/>
                </a:cxn>
                <a:cxn ang="0">
                  <a:pos x="68" y="162"/>
                </a:cxn>
                <a:cxn ang="0">
                  <a:pos x="64" y="168"/>
                </a:cxn>
                <a:cxn ang="0">
                  <a:pos x="61" y="172"/>
                </a:cxn>
                <a:cxn ang="0">
                  <a:pos x="55" y="174"/>
                </a:cxn>
                <a:cxn ang="0">
                  <a:pos x="47" y="177"/>
                </a:cxn>
                <a:cxn ang="0">
                  <a:pos x="40" y="177"/>
                </a:cxn>
                <a:cxn ang="0">
                  <a:pos x="32" y="177"/>
                </a:cxn>
                <a:cxn ang="0">
                  <a:pos x="24" y="175"/>
                </a:cxn>
                <a:cxn ang="0">
                  <a:pos x="17" y="173"/>
                </a:cxn>
                <a:cxn ang="0">
                  <a:pos x="11" y="171"/>
                </a:cxn>
                <a:cxn ang="0">
                  <a:pos x="7" y="167"/>
                </a:cxn>
              </a:cxnLst>
              <a:rect l="0" t="0" r="r" b="b"/>
              <a:pathLst>
                <a:path w="152" h="177">
                  <a:moveTo>
                    <a:pt x="7" y="167"/>
                  </a:moveTo>
                  <a:lnTo>
                    <a:pt x="4" y="148"/>
                  </a:lnTo>
                  <a:lnTo>
                    <a:pt x="3" y="135"/>
                  </a:lnTo>
                  <a:lnTo>
                    <a:pt x="3" y="122"/>
                  </a:lnTo>
                  <a:lnTo>
                    <a:pt x="3" y="104"/>
                  </a:lnTo>
                  <a:lnTo>
                    <a:pt x="0" y="80"/>
                  </a:lnTo>
                  <a:lnTo>
                    <a:pt x="1" y="57"/>
                  </a:lnTo>
                  <a:lnTo>
                    <a:pt x="5" y="33"/>
                  </a:lnTo>
                  <a:lnTo>
                    <a:pt x="8" y="9"/>
                  </a:lnTo>
                  <a:lnTo>
                    <a:pt x="26" y="9"/>
                  </a:lnTo>
                  <a:lnTo>
                    <a:pt x="43" y="7"/>
                  </a:lnTo>
                  <a:lnTo>
                    <a:pt x="62" y="6"/>
                  </a:lnTo>
                  <a:lnTo>
                    <a:pt x="80" y="4"/>
                  </a:lnTo>
                  <a:lnTo>
                    <a:pt x="99" y="3"/>
                  </a:lnTo>
                  <a:lnTo>
                    <a:pt x="116" y="0"/>
                  </a:lnTo>
                  <a:lnTo>
                    <a:pt x="134" y="0"/>
                  </a:lnTo>
                  <a:lnTo>
                    <a:pt x="152" y="0"/>
                  </a:lnTo>
                  <a:lnTo>
                    <a:pt x="152" y="39"/>
                  </a:lnTo>
                  <a:lnTo>
                    <a:pt x="152" y="80"/>
                  </a:lnTo>
                  <a:lnTo>
                    <a:pt x="152" y="119"/>
                  </a:lnTo>
                  <a:lnTo>
                    <a:pt x="151" y="158"/>
                  </a:lnTo>
                  <a:lnTo>
                    <a:pt x="141" y="162"/>
                  </a:lnTo>
                  <a:lnTo>
                    <a:pt x="134" y="164"/>
                  </a:lnTo>
                  <a:lnTo>
                    <a:pt x="129" y="165"/>
                  </a:lnTo>
                  <a:lnTo>
                    <a:pt x="124" y="166"/>
                  </a:lnTo>
                  <a:lnTo>
                    <a:pt x="121" y="167"/>
                  </a:lnTo>
                  <a:lnTo>
                    <a:pt x="116" y="168"/>
                  </a:lnTo>
                  <a:lnTo>
                    <a:pt x="113" y="170"/>
                  </a:lnTo>
                  <a:lnTo>
                    <a:pt x="107" y="171"/>
                  </a:lnTo>
                  <a:lnTo>
                    <a:pt x="107" y="170"/>
                  </a:lnTo>
                  <a:lnTo>
                    <a:pt x="107" y="168"/>
                  </a:lnTo>
                  <a:lnTo>
                    <a:pt x="107" y="167"/>
                  </a:lnTo>
                  <a:lnTo>
                    <a:pt x="107" y="166"/>
                  </a:lnTo>
                  <a:lnTo>
                    <a:pt x="109" y="163"/>
                  </a:lnTo>
                  <a:lnTo>
                    <a:pt x="110" y="159"/>
                  </a:lnTo>
                  <a:lnTo>
                    <a:pt x="113" y="156"/>
                  </a:lnTo>
                  <a:lnTo>
                    <a:pt x="115" y="152"/>
                  </a:lnTo>
                  <a:lnTo>
                    <a:pt x="115" y="142"/>
                  </a:lnTo>
                  <a:lnTo>
                    <a:pt x="116" y="134"/>
                  </a:lnTo>
                  <a:lnTo>
                    <a:pt x="116" y="129"/>
                  </a:lnTo>
                  <a:lnTo>
                    <a:pt x="116" y="125"/>
                  </a:lnTo>
                  <a:lnTo>
                    <a:pt x="114" y="112"/>
                  </a:lnTo>
                  <a:lnTo>
                    <a:pt x="107" y="110"/>
                  </a:lnTo>
                  <a:lnTo>
                    <a:pt x="98" y="114"/>
                  </a:lnTo>
                  <a:lnTo>
                    <a:pt x="87" y="122"/>
                  </a:lnTo>
                  <a:lnTo>
                    <a:pt x="75" y="148"/>
                  </a:lnTo>
                  <a:lnTo>
                    <a:pt x="68" y="162"/>
                  </a:lnTo>
                  <a:lnTo>
                    <a:pt x="64" y="168"/>
                  </a:lnTo>
                  <a:lnTo>
                    <a:pt x="61" y="172"/>
                  </a:lnTo>
                  <a:lnTo>
                    <a:pt x="55" y="174"/>
                  </a:lnTo>
                  <a:lnTo>
                    <a:pt x="47" y="177"/>
                  </a:lnTo>
                  <a:lnTo>
                    <a:pt x="40" y="177"/>
                  </a:lnTo>
                  <a:lnTo>
                    <a:pt x="32" y="177"/>
                  </a:lnTo>
                  <a:lnTo>
                    <a:pt x="24" y="175"/>
                  </a:lnTo>
                  <a:lnTo>
                    <a:pt x="17" y="173"/>
                  </a:lnTo>
                  <a:lnTo>
                    <a:pt x="11" y="171"/>
                  </a:lnTo>
                  <a:lnTo>
                    <a:pt x="7" y="167"/>
                  </a:lnTo>
                  <a:close/>
                </a:path>
              </a:pathLst>
            </a:custGeom>
            <a:solidFill>
              <a:srgbClr val="006633"/>
            </a:solidFill>
            <a:ln w="9525">
              <a:noFill/>
              <a:round/>
              <a:headEnd/>
              <a:tailEnd/>
            </a:ln>
          </p:spPr>
          <p:txBody>
            <a:bodyPr/>
            <a:lstStyle/>
            <a:p>
              <a:endParaRPr lang="el-GR"/>
            </a:p>
          </p:txBody>
        </p:sp>
        <p:sp>
          <p:nvSpPr>
            <p:cNvPr id="543035" name="Freeform 315"/>
            <p:cNvSpPr>
              <a:spLocks/>
            </p:cNvSpPr>
            <p:nvPr/>
          </p:nvSpPr>
          <p:spPr bwMode="auto">
            <a:xfrm flipH="1">
              <a:off x="1501" y="3053"/>
              <a:ext cx="5" cy="9"/>
            </a:xfrm>
            <a:custGeom>
              <a:avLst/>
              <a:gdLst/>
              <a:ahLst/>
              <a:cxnLst>
                <a:cxn ang="0">
                  <a:pos x="2" y="8"/>
                </a:cxn>
                <a:cxn ang="0">
                  <a:pos x="4" y="5"/>
                </a:cxn>
                <a:cxn ang="0">
                  <a:pos x="6" y="2"/>
                </a:cxn>
                <a:cxn ang="0">
                  <a:pos x="8" y="1"/>
                </a:cxn>
                <a:cxn ang="0">
                  <a:pos x="11" y="0"/>
                </a:cxn>
                <a:cxn ang="0">
                  <a:pos x="9" y="7"/>
                </a:cxn>
                <a:cxn ang="0">
                  <a:pos x="9" y="12"/>
                </a:cxn>
                <a:cxn ang="0">
                  <a:pos x="7" y="16"/>
                </a:cxn>
                <a:cxn ang="0">
                  <a:pos x="3" y="23"/>
                </a:cxn>
                <a:cxn ang="0">
                  <a:pos x="0" y="22"/>
                </a:cxn>
                <a:cxn ang="0">
                  <a:pos x="0" y="18"/>
                </a:cxn>
                <a:cxn ang="0">
                  <a:pos x="1" y="14"/>
                </a:cxn>
                <a:cxn ang="0">
                  <a:pos x="2" y="8"/>
                </a:cxn>
              </a:cxnLst>
              <a:rect l="0" t="0" r="r" b="b"/>
              <a:pathLst>
                <a:path w="11" h="23">
                  <a:moveTo>
                    <a:pt x="2" y="8"/>
                  </a:moveTo>
                  <a:lnTo>
                    <a:pt x="4" y="5"/>
                  </a:lnTo>
                  <a:lnTo>
                    <a:pt x="6" y="2"/>
                  </a:lnTo>
                  <a:lnTo>
                    <a:pt x="8" y="1"/>
                  </a:lnTo>
                  <a:lnTo>
                    <a:pt x="11" y="0"/>
                  </a:lnTo>
                  <a:lnTo>
                    <a:pt x="9" y="7"/>
                  </a:lnTo>
                  <a:lnTo>
                    <a:pt x="9" y="12"/>
                  </a:lnTo>
                  <a:lnTo>
                    <a:pt x="7" y="16"/>
                  </a:lnTo>
                  <a:lnTo>
                    <a:pt x="3" y="23"/>
                  </a:lnTo>
                  <a:lnTo>
                    <a:pt x="0" y="22"/>
                  </a:lnTo>
                  <a:lnTo>
                    <a:pt x="0" y="18"/>
                  </a:lnTo>
                  <a:lnTo>
                    <a:pt x="1" y="14"/>
                  </a:lnTo>
                  <a:lnTo>
                    <a:pt x="2" y="8"/>
                  </a:lnTo>
                  <a:close/>
                </a:path>
              </a:pathLst>
            </a:custGeom>
            <a:solidFill>
              <a:srgbClr val="00FFFF"/>
            </a:solidFill>
            <a:ln w="9525">
              <a:noFill/>
              <a:round/>
              <a:headEnd/>
              <a:tailEnd/>
            </a:ln>
          </p:spPr>
          <p:txBody>
            <a:bodyPr/>
            <a:lstStyle/>
            <a:p>
              <a:endParaRPr lang="el-GR"/>
            </a:p>
          </p:txBody>
        </p:sp>
        <p:sp>
          <p:nvSpPr>
            <p:cNvPr id="543036" name="Freeform 316"/>
            <p:cNvSpPr>
              <a:spLocks/>
            </p:cNvSpPr>
            <p:nvPr/>
          </p:nvSpPr>
          <p:spPr bwMode="auto">
            <a:xfrm flipH="1">
              <a:off x="1416" y="2995"/>
              <a:ext cx="52" cy="57"/>
            </a:xfrm>
            <a:custGeom>
              <a:avLst/>
              <a:gdLst/>
              <a:ahLst/>
              <a:cxnLst>
                <a:cxn ang="0">
                  <a:pos x="0" y="157"/>
                </a:cxn>
                <a:cxn ang="0">
                  <a:pos x="2" y="143"/>
                </a:cxn>
                <a:cxn ang="0">
                  <a:pos x="4" y="129"/>
                </a:cxn>
                <a:cxn ang="0">
                  <a:pos x="8" y="114"/>
                </a:cxn>
                <a:cxn ang="0">
                  <a:pos x="15" y="103"/>
                </a:cxn>
                <a:cxn ang="0">
                  <a:pos x="23" y="101"/>
                </a:cxn>
                <a:cxn ang="0">
                  <a:pos x="31" y="99"/>
                </a:cxn>
                <a:cxn ang="0">
                  <a:pos x="40" y="95"/>
                </a:cxn>
                <a:cxn ang="0">
                  <a:pos x="48" y="89"/>
                </a:cxn>
                <a:cxn ang="0">
                  <a:pos x="56" y="82"/>
                </a:cxn>
                <a:cxn ang="0">
                  <a:pos x="63" y="75"/>
                </a:cxn>
                <a:cxn ang="0">
                  <a:pos x="69" y="67"/>
                </a:cxn>
                <a:cxn ang="0">
                  <a:pos x="72" y="60"/>
                </a:cxn>
                <a:cxn ang="0">
                  <a:pos x="72" y="54"/>
                </a:cxn>
                <a:cxn ang="0">
                  <a:pos x="72" y="48"/>
                </a:cxn>
                <a:cxn ang="0">
                  <a:pos x="72" y="43"/>
                </a:cxn>
                <a:cxn ang="0">
                  <a:pos x="72" y="37"/>
                </a:cxn>
                <a:cxn ang="0">
                  <a:pos x="71" y="31"/>
                </a:cxn>
                <a:cxn ang="0">
                  <a:pos x="70" y="25"/>
                </a:cxn>
                <a:cxn ang="0">
                  <a:pos x="68" y="21"/>
                </a:cxn>
                <a:cxn ang="0">
                  <a:pos x="67" y="15"/>
                </a:cxn>
                <a:cxn ang="0">
                  <a:pos x="63" y="5"/>
                </a:cxn>
                <a:cxn ang="0">
                  <a:pos x="66" y="0"/>
                </a:cxn>
                <a:cxn ang="0">
                  <a:pos x="70" y="3"/>
                </a:cxn>
                <a:cxn ang="0">
                  <a:pos x="76" y="16"/>
                </a:cxn>
                <a:cxn ang="0">
                  <a:pos x="82" y="23"/>
                </a:cxn>
                <a:cxn ang="0">
                  <a:pos x="87" y="28"/>
                </a:cxn>
                <a:cxn ang="0">
                  <a:pos x="93" y="31"/>
                </a:cxn>
                <a:cxn ang="0">
                  <a:pos x="99" y="32"/>
                </a:cxn>
                <a:cxn ang="0">
                  <a:pos x="105" y="32"/>
                </a:cxn>
                <a:cxn ang="0">
                  <a:pos x="110" y="32"/>
                </a:cxn>
                <a:cxn ang="0">
                  <a:pos x="117" y="31"/>
                </a:cxn>
                <a:cxn ang="0">
                  <a:pos x="125" y="29"/>
                </a:cxn>
                <a:cxn ang="0">
                  <a:pos x="125" y="47"/>
                </a:cxn>
                <a:cxn ang="0">
                  <a:pos x="125" y="65"/>
                </a:cxn>
                <a:cxn ang="0">
                  <a:pos x="124" y="82"/>
                </a:cxn>
                <a:cxn ang="0">
                  <a:pos x="124" y="99"/>
                </a:cxn>
                <a:cxn ang="0">
                  <a:pos x="119" y="103"/>
                </a:cxn>
                <a:cxn ang="0">
                  <a:pos x="114" y="105"/>
                </a:cxn>
                <a:cxn ang="0">
                  <a:pos x="109" y="108"/>
                </a:cxn>
                <a:cxn ang="0">
                  <a:pos x="105" y="111"/>
                </a:cxn>
                <a:cxn ang="0">
                  <a:pos x="98" y="114"/>
                </a:cxn>
                <a:cxn ang="0">
                  <a:pos x="90" y="119"/>
                </a:cxn>
                <a:cxn ang="0">
                  <a:pos x="81" y="124"/>
                </a:cxn>
                <a:cxn ang="0">
                  <a:pos x="67" y="131"/>
                </a:cxn>
                <a:cxn ang="0">
                  <a:pos x="49" y="138"/>
                </a:cxn>
                <a:cxn ang="0">
                  <a:pos x="37" y="143"/>
                </a:cxn>
                <a:cxn ang="0">
                  <a:pos x="27" y="148"/>
                </a:cxn>
                <a:cxn ang="0">
                  <a:pos x="21" y="150"/>
                </a:cxn>
                <a:cxn ang="0">
                  <a:pos x="15" y="152"/>
                </a:cxn>
                <a:cxn ang="0">
                  <a:pos x="10" y="153"/>
                </a:cxn>
                <a:cxn ang="0">
                  <a:pos x="6" y="156"/>
                </a:cxn>
                <a:cxn ang="0">
                  <a:pos x="0" y="157"/>
                </a:cxn>
              </a:cxnLst>
              <a:rect l="0" t="0" r="r" b="b"/>
              <a:pathLst>
                <a:path w="125" h="157">
                  <a:moveTo>
                    <a:pt x="0" y="157"/>
                  </a:moveTo>
                  <a:lnTo>
                    <a:pt x="2" y="143"/>
                  </a:lnTo>
                  <a:lnTo>
                    <a:pt x="4" y="129"/>
                  </a:lnTo>
                  <a:lnTo>
                    <a:pt x="8" y="114"/>
                  </a:lnTo>
                  <a:lnTo>
                    <a:pt x="15" y="103"/>
                  </a:lnTo>
                  <a:lnTo>
                    <a:pt x="23" y="101"/>
                  </a:lnTo>
                  <a:lnTo>
                    <a:pt x="31" y="99"/>
                  </a:lnTo>
                  <a:lnTo>
                    <a:pt x="40" y="95"/>
                  </a:lnTo>
                  <a:lnTo>
                    <a:pt x="48" y="89"/>
                  </a:lnTo>
                  <a:lnTo>
                    <a:pt x="56" y="82"/>
                  </a:lnTo>
                  <a:lnTo>
                    <a:pt x="63" y="75"/>
                  </a:lnTo>
                  <a:lnTo>
                    <a:pt x="69" y="67"/>
                  </a:lnTo>
                  <a:lnTo>
                    <a:pt x="72" y="60"/>
                  </a:lnTo>
                  <a:lnTo>
                    <a:pt x="72" y="54"/>
                  </a:lnTo>
                  <a:lnTo>
                    <a:pt x="72" y="48"/>
                  </a:lnTo>
                  <a:lnTo>
                    <a:pt x="72" y="43"/>
                  </a:lnTo>
                  <a:lnTo>
                    <a:pt x="72" y="37"/>
                  </a:lnTo>
                  <a:lnTo>
                    <a:pt x="71" y="31"/>
                  </a:lnTo>
                  <a:lnTo>
                    <a:pt x="70" y="25"/>
                  </a:lnTo>
                  <a:lnTo>
                    <a:pt x="68" y="21"/>
                  </a:lnTo>
                  <a:lnTo>
                    <a:pt x="67" y="15"/>
                  </a:lnTo>
                  <a:lnTo>
                    <a:pt x="63" y="5"/>
                  </a:lnTo>
                  <a:lnTo>
                    <a:pt x="66" y="0"/>
                  </a:lnTo>
                  <a:lnTo>
                    <a:pt x="70" y="3"/>
                  </a:lnTo>
                  <a:lnTo>
                    <a:pt x="76" y="16"/>
                  </a:lnTo>
                  <a:lnTo>
                    <a:pt x="82" y="23"/>
                  </a:lnTo>
                  <a:lnTo>
                    <a:pt x="87" y="28"/>
                  </a:lnTo>
                  <a:lnTo>
                    <a:pt x="93" y="31"/>
                  </a:lnTo>
                  <a:lnTo>
                    <a:pt x="99" y="32"/>
                  </a:lnTo>
                  <a:lnTo>
                    <a:pt x="105" y="32"/>
                  </a:lnTo>
                  <a:lnTo>
                    <a:pt x="110" y="32"/>
                  </a:lnTo>
                  <a:lnTo>
                    <a:pt x="117" y="31"/>
                  </a:lnTo>
                  <a:lnTo>
                    <a:pt x="125" y="29"/>
                  </a:lnTo>
                  <a:lnTo>
                    <a:pt x="125" y="47"/>
                  </a:lnTo>
                  <a:lnTo>
                    <a:pt x="125" y="65"/>
                  </a:lnTo>
                  <a:lnTo>
                    <a:pt x="124" y="82"/>
                  </a:lnTo>
                  <a:lnTo>
                    <a:pt x="124" y="99"/>
                  </a:lnTo>
                  <a:lnTo>
                    <a:pt x="119" y="103"/>
                  </a:lnTo>
                  <a:lnTo>
                    <a:pt x="114" y="105"/>
                  </a:lnTo>
                  <a:lnTo>
                    <a:pt x="109" y="108"/>
                  </a:lnTo>
                  <a:lnTo>
                    <a:pt x="105" y="111"/>
                  </a:lnTo>
                  <a:lnTo>
                    <a:pt x="98" y="114"/>
                  </a:lnTo>
                  <a:lnTo>
                    <a:pt x="90" y="119"/>
                  </a:lnTo>
                  <a:lnTo>
                    <a:pt x="81" y="124"/>
                  </a:lnTo>
                  <a:lnTo>
                    <a:pt x="67" y="131"/>
                  </a:lnTo>
                  <a:lnTo>
                    <a:pt x="49" y="138"/>
                  </a:lnTo>
                  <a:lnTo>
                    <a:pt x="37" y="143"/>
                  </a:lnTo>
                  <a:lnTo>
                    <a:pt x="27" y="148"/>
                  </a:lnTo>
                  <a:lnTo>
                    <a:pt x="21" y="150"/>
                  </a:lnTo>
                  <a:lnTo>
                    <a:pt x="15" y="152"/>
                  </a:lnTo>
                  <a:lnTo>
                    <a:pt x="10" y="153"/>
                  </a:lnTo>
                  <a:lnTo>
                    <a:pt x="6" y="156"/>
                  </a:lnTo>
                  <a:lnTo>
                    <a:pt x="0" y="157"/>
                  </a:lnTo>
                  <a:close/>
                </a:path>
              </a:pathLst>
            </a:custGeom>
            <a:solidFill>
              <a:srgbClr val="00FFFF"/>
            </a:solidFill>
            <a:ln w="9525">
              <a:noFill/>
              <a:round/>
              <a:headEnd/>
              <a:tailEnd/>
            </a:ln>
          </p:spPr>
          <p:txBody>
            <a:bodyPr/>
            <a:lstStyle/>
            <a:p>
              <a:endParaRPr lang="el-GR"/>
            </a:p>
          </p:txBody>
        </p:sp>
        <p:sp>
          <p:nvSpPr>
            <p:cNvPr id="543037" name="Freeform 317"/>
            <p:cNvSpPr>
              <a:spLocks/>
            </p:cNvSpPr>
            <p:nvPr/>
          </p:nvSpPr>
          <p:spPr bwMode="auto">
            <a:xfrm flipH="1">
              <a:off x="1446" y="2997"/>
              <a:ext cx="26" cy="41"/>
            </a:xfrm>
            <a:custGeom>
              <a:avLst/>
              <a:gdLst/>
              <a:ahLst/>
              <a:cxnLst>
                <a:cxn ang="0">
                  <a:pos x="2" y="111"/>
                </a:cxn>
                <a:cxn ang="0">
                  <a:pos x="1" y="103"/>
                </a:cxn>
                <a:cxn ang="0">
                  <a:pos x="1" y="95"/>
                </a:cxn>
                <a:cxn ang="0">
                  <a:pos x="1" y="88"/>
                </a:cxn>
                <a:cxn ang="0">
                  <a:pos x="0" y="80"/>
                </a:cxn>
                <a:cxn ang="0">
                  <a:pos x="0" y="66"/>
                </a:cxn>
                <a:cxn ang="0">
                  <a:pos x="1" y="53"/>
                </a:cxn>
                <a:cxn ang="0">
                  <a:pos x="1" y="39"/>
                </a:cxn>
                <a:cxn ang="0">
                  <a:pos x="1" y="24"/>
                </a:cxn>
                <a:cxn ang="0">
                  <a:pos x="2" y="18"/>
                </a:cxn>
                <a:cxn ang="0">
                  <a:pos x="3" y="12"/>
                </a:cxn>
                <a:cxn ang="0">
                  <a:pos x="3" y="8"/>
                </a:cxn>
                <a:cxn ang="0">
                  <a:pos x="5" y="2"/>
                </a:cxn>
                <a:cxn ang="0">
                  <a:pos x="10" y="2"/>
                </a:cxn>
                <a:cxn ang="0">
                  <a:pos x="16" y="1"/>
                </a:cxn>
                <a:cxn ang="0">
                  <a:pos x="22" y="1"/>
                </a:cxn>
                <a:cxn ang="0">
                  <a:pos x="28" y="1"/>
                </a:cxn>
                <a:cxn ang="0">
                  <a:pos x="32" y="0"/>
                </a:cxn>
                <a:cxn ang="0">
                  <a:pos x="38" y="0"/>
                </a:cxn>
                <a:cxn ang="0">
                  <a:pos x="44" y="0"/>
                </a:cxn>
                <a:cxn ang="0">
                  <a:pos x="49" y="0"/>
                </a:cxn>
                <a:cxn ang="0">
                  <a:pos x="49" y="2"/>
                </a:cxn>
                <a:cxn ang="0">
                  <a:pos x="49" y="4"/>
                </a:cxn>
                <a:cxn ang="0">
                  <a:pos x="49" y="7"/>
                </a:cxn>
                <a:cxn ang="0">
                  <a:pos x="49" y="10"/>
                </a:cxn>
                <a:cxn ang="0">
                  <a:pos x="52" y="18"/>
                </a:cxn>
                <a:cxn ang="0">
                  <a:pos x="55" y="25"/>
                </a:cxn>
                <a:cxn ang="0">
                  <a:pos x="59" y="33"/>
                </a:cxn>
                <a:cxn ang="0">
                  <a:pos x="61" y="41"/>
                </a:cxn>
                <a:cxn ang="0">
                  <a:pos x="60" y="46"/>
                </a:cxn>
                <a:cxn ang="0">
                  <a:pos x="60" y="51"/>
                </a:cxn>
                <a:cxn ang="0">
                  <a:pos x="60" y="56"/>
                </a:cxn>
                <a:cxn ang="0">
                  <a:pos x="60" y="61"/>
                </a:cxn>
                <a:cxn ang="0">
                  <a:pos x="58" y="63"/>
                </a:cxn>
                <a:cxn ang="0">
                  <a:pos x="56" y="65"/>
                </a:cxn>
                <a:cxn ang="0">
                  <a:pos x="54" y="70"/>
                </a:cxn>
                <a:cxn ang="0">
                  <a:pos x="52" y="77"/>
                </a:cxn>
                <a:cxn ang="0">
                  <a:pos x="48" y="79"/>
                </a:cxn>
                <a:cxn ang="0">
                  <a:pos x="45" y="81"/>
                </a:cxn>
                <a:cxn ang="0">
                  <a:pos x="41" y="85"/>
                </a:cxn>
                <a:cxn ang="0">
                  <a:pos x="38" y="87"/>
                </a:cxn>
                <a:cxn ang="0">
                  <a:pos x="36" y="87"/>
                </a:cxn>
                <a:cxn ang="0">
                  <a:pos x="32" y="87"/>
                </a:cxn>
                <a:cxn ang="0">
                  <a:pos x="29" y="88"/>
                </a:cxn>
                <a:cxn ang="0">
                  <a:pos x="26" y="88"/>
                </a:cxn>
                <a:cxn ang="0">
                  <a:pos x="24" y="91"/>
                </a:cxn>
                <a:cxn ang="0">
                  <a:pos x="21" y="92"/>
                </a:cxn>
                <a:cxn ang="0">
                  <a:pos x="17" y="94"/>
                </a:cxn>
                <a:cxn ang="0">
                  <a:pos x="15" y="96"/>
                </a:cxn>
                <a:cxn ang="0">
                  <a:pos x="13" y="100"/>
                </a:cxn>
                <a:cxn ang="0">
                  <a:pos x="11" y="103"/>
                </a:cxn>
                <a:cxn ang="0">
                  <a:pos x="9" y="107"/>
                </a:cxn>
                <a:cxn ang="0">
                  <a:pos x="7" y="110"/>
                </a:cxn>
                <a:cxn ang="0">
                  <a:pos x="6" y="110"/>
                </a:cxn>
                <a:cxn ang="0">
                  <a:pos x="5" y="110"/>
                </a:cxn>
                <a:cxn ang="0">
                  <a:pos x="3" y="111"/>
                </a:cxn>
                <a:cxn ang="0">
                  <a:pos x="2" y="111"/>
                </a:cxn>
              </a:cxnLst>
              <a:rect l="0" t="0" r="r" b="b"/>
              <a:pathLst>
                <a:path w="61" h="111">
                  <a:moveTo>
                    <a:pt x="2" y="111"/>
                  </a:moveTo>
                  <a:lnTo>
                    <a:pt x="1" y="103"/>
                  </a:lnTo>
                  <a:lnTo>
                    <a:pt x="1" y="95"/>
                  </a:lnTo>
                  <a:lnTo>
                    <a:pt x="1" y="88"/>
                  </a:lnTo>
                  <a:lnTo>
                    <a:pt x="0" y="80"/>
                  </a:lnTo>
                  <a:lnTo>
                    <a:pt x="0" y="66"/>
                  </a:lnTo>
                  <a:lnTo>
                    <a:pt x="1" y="53"/>
                  </a:lnTo>
                  <a:lnTo>
                    <a:pt x="1" y="39"/>
                  </a:lnTo>
                  <a:lnTo>
                    <a:pt x="1" y="24"/>
                  </a:lnTo>
                  <a:lnTo>
                    <a:pt x="2" y="18"/>
                  </a:lnTo>
                  <a:lnTo>
                    <a:pt x="3" y="12"/>
                  </a:lnTo>
                  <a:lnTo>
                    <a:pt x="3" y="8"/>
                  </a:lnTo>
                  <a:lnTo>
                    <a:pt x="5" y="2"/>
                  </a:lnTo>
                  <a:lnTo>
                    <a:pt x="10" y="2"/>
                  </a:lnTo>
                  <a:lnTo>
                    <a:pt x="16" y="1"/>
                  </a:lnTo>
                  <a:lnTo>
                    <a:pt x="22" y="1"/>
                  </a:lnTo>
                  <a:lnTo>
                    <a:pt x="28" y="1"/>
                  </a:lnTo>
                  <a:lnTo>
                    <a:pt x="32" y="0"/>
                  </a:lnTo>
                  <a:lnTo>
                    <a:pt x="38" y="0"/>
                  </a:lnTo>
                  <a:lnTo>
                    <a:pt x="44" y="0"/>
                  </a:lnTo>
                  <a:lnTo>
                    <a:pt x="49" y="0"/>
                  </a:lnTo>
                  <a:lnTo>
                    <a:pt x="49" y="2"/>
                  </a:lnTo>
                  <a:lnTo>
                    <a:pt x="49" y="4"/>
                  </a:lnTo>
                  <a:lnTo>
                    <a:pt x="49" y="7"/>
                  </a:lnTo>
                  <a:lnTo>
                    <a:pt x="49" y="10"/>
                  </a:lnTo>
                  <a:lnTo>
                    <a:pt x="52" y="18"/>
                  </a:lnTo>
                  <a:lnTo>
                    <a:pt x="55" y="25"/>
                  </a:lnTo>
                  <a:lnTo>
                    <a:pt x="59" y="33"/>
                  </a:lnTo>
                  <a:lnTo>
                    <a:pt x="61" y="41"/>
                  </a:lnTo>
                  <a:lnTo>
                    <a:pt x="60" y="46"/>
                  </a:lnTo>
                  <a:lnTo>
                    <a:pt x="60" y="51"/>
                  </a:lnTo>
                  <a:lnTo>
                    <a:pt x="60" y="56"/>
                  </a:lnTo>
                  <a:lnTo>
                    <a:pt x="60" y="61"/>
                  </a:lnTo>
                  <a:lnTo>
                    <a:pt x="58" y="63"/>
                  </a:lnTo>
                  <a:lnTo>
                    <a:pt x="56" y="65"/>
                  </a:lnTo>
                  <a:lnTo>
                    <a:pt x="54" y="70"/>
                  </a:lnTo>
                  <a:lnTo>
                    <a:pt x="52" y="77"/>
                  </a:lnTo>
                  <a:lnTo>
                    <a:pt x="48" y="79"/>
                  </a:lnTo>
                  <a:lnTo>
                    <a:pt x="45" y="81"/>
                  </a:lnTo>
                  <a:lnTo>
                    <a:pt x="41" y="85"/>
                  </a:lnTo>
                  <a:lnTo>
                    <a:pt x="38" y="87"/>
                  </a:lnTo>
                  <a:lnTo>
                    <a:pt x="36" y="87"/>
                  </a:lnTo>
                  <a:lnTo>
                    <a:pt x="32" y="87"/>
                  </a:lnTo>
                  <a:lnTo>
                    <a:pt x="29" y="88"/>
                  </a:lnTo>
                  <a:lnTo>
                    <a:pt x="26" y="88"/>
                  </a:lnTo>
                  <a:lnTo>
                    <a:pt x="24" y="91"/>
                  </a:lnTo>
                  <a:lnTo>
                    <a:pt x="21" y="92"/>
                  </a:lnTo>
                  <a:lnTo>
                    <a:pt x="17" y="94"/>
                  </a:lnTo>
                  <a:lnTo>
                    <a:pt x="15" y="96"/>
                  </a:lnTo>
                  <a:lnTo>
                    <a:pt x="13" y="100"/>
                  </a:lnTo>
                  <a:lnTo>
                    <a:pt x="11" y="103"/>
                  </a:lnTo>
                  <a:lnTo>
                    <a:pt x="9" y="107"/>
                  </a:lnTo>
                  <a:lnTo>
                    <a:pt x="7" y="110"/>
                  </a:lnTo>
                  <a:lnTo>
                    <a:pt x="6" y="110"/>
                  </a:lnTo>
                  <a:lnTo>
                    <a:pt x="5" y="110"/>
                  </a:lnTo>
                  <a:lnTo>
                    <a:pt x="3" y="111"/>
                  </a:lnTo>
                  <a:lnTo>
                    <a:pt x="2" y="111"/>
                  </a:lnTo>
                  <a:close/>
                </a:path>
              </a:pathLst>
            </a:custGeom>
            <a:solidFill>
              <a:srgbClr val="006633"/>
            </a:solidFill>
            <a:ln w="9525">
              <a:noFill/>
              <a:round/>
              <a:headEnd/>
              <a:tailEnd/>
            </a:ln>
          </p:spPr>
          <p:txBody>
            <a:bodyPr/>
            <a:lstStyle/>
            <a:p>
              <a:endParaRPr lang="el-GR"/>
            </a:p>
          </p:txBody>
        </p:sp>
        <p:sp>
          <p:nvSpPr>
            <p:cNvPr id="543038" name="Freeform 318"/>
            <p:cNvSpPr>
              <a:spLocks/>
            </p:cNvSpPr>
            <p:nvPr/>
          </p:nvSpPr>
          <p:spPr bwMode="auto">
            <a:xfrm flipH="1">
              <a:off x="1356" y="2970"/>
              <a:ext cx="51" cy="54"/>
            </a:xfrm>
            <a:custGeom>
              <a:avLst/>
              <a:gdLst/>
              <a:ahLst/>
              <a:cxnLst>
                <a:cxn ang="0">
                  <a:pos x="0" y="149"/>
                </a:cxn>
                <a:cxn ang="0">
                  <a:pos x="0" y="132"/>
                </a:cxn>
                <a:cxn ang="0">
                  <a:pos x="1" y="116"/>
                </a:cxn>
                <a:cxn ang="0">
                  <a:pos x="1" y="100"/>
                </a:cxn>
                <a:cxn ang="0">
                  <a:pos x="1" y="84"/>
                </a:cxn>
                <a:cxn ang="0">
                  <a:pos x="11" y="72"/>
                </a:cxn>
                <a:cxn ang="0">
                  <a:pos x="18" y="60"/>
                </a:cxn>
                <a:cxn ang="0">
                  <a:pos x="25" y="47"/>
                </a:cxn>
                <a:cxn ang="0">
                  <a:pos x="34" y="36"/>
                </a:cxn>
                <a:cxn ang="0">
                  <a:pos x="44" y="31"/>
                </a:cxn>
                <a:cxn ang="0">
                  <a:pos x="56" y="26"/>
                </a:cxn>
                <a:cxn ang="0">
                  <a:pos x="67" y="22"/>
                </a:cxn>
                <a:cxn ang="0">
                  <a:pos x="78" y="17"/>
                </a:cxn>
                <a:cxn ang="0">
                  <a:pos x="89" y="13"/>
                </a:cxn>
                <a:cxn ang="0">
                  <a:pos x="101" y="8"/>
                </a:cxn>
                <a:cxn ang="0">
                  <a:pos x="111" y="4"/>
                </a:cxn>
                <a:cxn ang="0">
                  <a:pos x="121" y="0"/>
                </a:cxn>
                <a:cxn ang="0">
                  <a:pos x="123" y="11"/>
                </a:cxn>
                <a:cxn ang="0">
                  <a:pos x="123" y="19"/>
                </a:cxn>
                <a:cxn ang="0">
                  <a:pos x="124" y="29"/>
                </a:cxn>
                <a:cxn ang="0">
                  <a:pos x="125" y="43"/>
                </a:cxn>
                <a:cxn ang="0">
                  <a:pos x="117" y="53"/>
                </a:cxn>
                <a:cxn ang="0">
                  <a:pos x="109" y="61"/>
                </a:cxn>
                <a:cxn ang="0">
                  <a:pos x="102" y="68"/>
                </a:cxn>
                <a:cxn ang="0">
                  <a:pos x="95" y="77"/>
                </a:cxn>
                <a:cxn ang="0">
                  <a:pos x="82" y="89"/>
                </a:cxn>
                <a:cxn ang="0">
                  <a:pos x="71" y="99"/>
                </a:cxn>
                <a:cxn ang="0">
                  <a:pos x="59" y="107"/>
                </a:cxn>
                <a:cxn ang="0">
                  <a:pos x="49" y="116"/>
                </a:cxn>
                <a:cxn ang="0">
                  <a:pos x="38" y="124"/>
                </a:cxn>
                <a:cxn ang="0">
                  <a:pos x="27" y="131"/>
                </a:cxn>
                <a:cxn ang="0">
                  <a:pos x="14" y="139"/>
                </a:cxn>
                <a:cxn ang="0">
                  <a:pos x="0" y="149"/>
                </a:cxn>
              </a:cxnLst>
              <a:rect l="0" t="0" r="r" b="b"/>
              <a:pathLst>
                <a:path w="125" h="149">
                  <a:moveTo>
                    <a:pt x="0" y="149"/>
                  </a:moveTo>
                  <a:lnTo>
                    <a:pt x="0" y="132"/>
                  </a:lnTo>
                  <a:lnTo>
                    <a:pt x="1" y="116"/>
                  </a:lnTo>
                  <a:lnTo>
                    <a:pt x="1" y="100"/>
                  </a:lnTo>
                  <a:lnTo>
                    <a:pt x="1" y="84"/>
                  </a:lnTo>
                  <a:lnTo>
                    <a:pt x="11" y="72"/>
                  </a:lnTo>
                  <a:lnTo>
                    <a:pt x="18" y="60"/>
                  </a:lnTo>
                  <a:lnTo>
                    <a:pt x="25" y="47"/>
                  </a:lnTo>
                  <a:lnTo>
                    <a:pt x="34" y="36"/>
                  </a:lnTo>
                  <a:lnTo>
                    <a:pt x="44" y="31"/>
                  </a:lnTo>
                  <a:lnTo>
                    <a:pt x="56" y="26"/>
                  </a:lnTo>
                  <a:lnTo>
                    <a:pt x="67" y="22"/>
                  </a:lnTo>
                  <a:lnTo>
                    <a:pt x="78" y="17"/>
                  </a:lnTo>
                  <a:lnTo>
                    <a:pt x="89" y="13"/>
                  </a:lnTo>
                  <a:lnTo>
                    <a:pt x="101" y="8"/>
                  </a:lnTo>
                  <a:lnTo>
                    <a:pt x="111" y="4"/>
                  </a:lnTo>
                  <a:lnTo>
                    <a:pt x="121" y="0"/>
                  </a:lnTo>
                  <a:lnTo>
                    <a:pt x="123" y="11"/>
                  </a:lnTo>
                  <a:lnTo>
                    <a:pt x="123" y="19"/>
                  </a:lnTo>
                  <a:lnTo>
                    <a:pt x="124" y="29"/>
                  </a:lnTo>
                  <a:lnTo>
                    <a:pt x="125" y="43"/>
                  </a:lnTo>
                  <a:lnTo>
                    <a:pt x="117" y="53"/>
                  </a:lnTo>
                  <a:lnTo>
                    <a:pt x="109" y="61"/>
                  </a:lnTo>
                  <a:lnTo>
                    <a:pt x="102" y="68"/>
                  </a:lnTo>
                  <a:lnTo>
                    <a:pt x="95" y="77"/>
                  </a:lnTo>
                  <a:lnTo>
                    <a:pt x="82" y="89"/>
                  </a:lnTo>
                  <a:lnTo>
                    <a:pt x="71" y="99"/>
                  </a:lnTo>
                  <a:lnTo>
                    <a:pt x="59" y="107"/>
                  </a:lnTo>
                  <a:lnTo>
                    <a:pt x="49" y="116"/>
                  </a:lnTo>
                  <a:lnTo>
                    <a:pt x="38" y="124"/>
                  </a:lnTo>
                  <a:lnTo>
                    <a:pt x="27" y="131"/>
                  </a:lnTo>
                  <a:lnTo>
                    <a:pt x="14" y="139"/>
                  </a:lnTo>
                  <a:lnTo>
                    <a:pt x="0" y="149"/>
                  </a:lnTo>
                  <a:close/>
                </a:path>
              </a:pathLst>
            </a:custGeom>
            <a:solidFill>
              <a:srgbClr val="00FFFF"/>
            </a:solidFill>
            <a:ln w="9525">
              <a:noFill/>
              <a:round/>
              <a:headEnd/>
              <a:tailEnd/>
            </a:ln>
          </p:spPr>
          <p:txBody>
            <a:bodyPr/>
            <a:lstStyle/>
            <a:p>
              <a:endParaRPr lang="el-GR"/>
            </a:p>
          </p:txBody>
        </p:sp>
        <p:sp>
          <p:nvSpPr>
            <p:cNvPr id="543039" name="Freeform 319"/>
            <p:cNvSpPr>
              <a:spLocks/>
            </p:cNvSpPr>
            <p:nvPr/>
          </p:nvSpPr>
          <p:spPr bwMode="auto">
            <a:xfrm flipH="1">
              <a:off x="1415" y="2989"/>
              <a:ext cx="14" cy="12"/>
            </a:xfrm>
            <a:custGeom>
              <a:avLst/>
              <a:gdLst/>
              <a:ahLst/>
              <a:cxnLst>
                <a:cxn ang="0">
                  <a:pos x="4" y="20"/>
                </a:cxn>
                <a:cxn ang="0">
                  <a:pos x="2" y="18"/>
                </a:cxn>
                <a:cxn ang="0">
                  <a:pos x="1" y="15"/>
                </a:cxn>
                <a:cxn ang="0">
                  <a:pos x="0" y="12"/>
                </a:cxn>
                <a:cxn ang="0">
                  <a:pos x="0" y="10"/>
                </a:cxn>
                <a:cxn ang="0">
                  <a:pos x="9" y="7"/>
                </a:cxn>
                <a:cxn ang="0">
                  <a:pos x="17" y="4"/>
                </a:cxn>
                <a:cxn ang="0">
                  <a:pos x="22" y="3"/>
                </a:cxn>
                <a:cxn ang="0">
                  <a:pos x="27" y="2"/>
                </a:cxn>
                <a:cxn ang="0">
                  <a:pos x="29" y="1"/>
                </a:cxn>
                <a:cxn ang="0">
                  <a:pos x="31" y="1"/>
                </a:cxn>
                <a:cxn ang="0">
                  <a:pos x="34" y="0"/>
                </a:cxn>
                <a:cxn ang="0">
                  <a:pos x="36" y="0"/>
                </a:cxn>
                <a:cxn ang="0">
                  <a:pos x="36" y="4"/>
                </a:cxn>
                <a:cxn ang="0">
                  <a:pos x="36" y="9"/>
                </a:cxn>
                <a:cxn ang="0">
                  <a:pos x="35" y="15"/>
                </a:cxn>
                <a:cxn ang="0">
                  <a:pos x="35" y="19"/>
                </a:cxn>
                <a:cxn ang="0">
                  <a:pos x="31" y="26"/>
                </a:cxn>
                <a:cxn ang="0">
                  <a:pos x="27" y="30"/>
                </a:cxn>
                <a:cxn ang="0">
                  <a:pos x="21" y="32"/>
                </a:cxn>
                <a:cxn ang="0">
                  <a:pos x="14" y="33"/>
                </a:cxn>
                <a:cxn ang="0">
                  <a:pos x="9" y="32"/>
                </a:cxn>
                <a:cxn ang="0">
                  <a:pos x="7" y="27"/>
                </a:cxn>
                <a:cxn ang="0">
                  <a:pos x="7" y="24"/>
                </a:cxn>
                <a:cxn ang="0">
                  <a:pos x="4" y="20"/>
                </a:cxn>
              </a:cxnLst>
              <a:rect l="0" t="0" r="r" b="b"/>
              <a:pathLst>
                <a:path w="36" h="33">
                  <a:moveTo>
                    <a:pt x="4" y="20"/>
                  </a:moveTo>
                  <a:lnTo>
                    <a:pt x="2" y="18"/>
                  </a:lnTo>
                  <a:lnTo>
                    <a:pt x="1" y="15"/>
                  </a:lnTo>
                  <a:lnTo>
                    <a:pt x="0" y="12"/>
                  </a:lnTo>
                  <a:lnTo>
                    <a:pt x="0" y="10"/>
                  </a:lnTo>
                  <a:lnTo>
                    <a:pt x="9" y="7"/>
                  </a:lnTo>
                  <a:lnTo>
                    <a:pt x="17" y="4"/>
                  </a:lnTo>
                  <a:lnTo>
                    <a:pt x="22" y="3"/>
                  </a:lnTo>
                  <a:lnTo>
                    <a:pt x="27" y="2"/>
                  </a:lnTo>
                  <a:lnTo>
                    <a:pt x="29" y="1"/>
                  </a:lnTo>
                  <a:lnTo>
                    <a:pt x="31" y="1"/>
                  </a:lnTo>
                  <a:lnTo>
                    <a:pt x="34" y="0"/>
                  </a:lnTo>
                  <a:lnTo>
                    <a:pt x="36" y="0"/>
                  </a:lnTo>
                  <a:lnTo>
                    <a:pt x="36" y="4"/>
                  </a:lnTo>
                  <a:lnTo>
                    <a:pt x="36" y="9"/>
                  </a:lnTo>
                  <a:lnTo>
                    <a:pt x="35" y="15"/>
                  </a:lnTo>
                  <a:lnTo>
                    <a:pt x="35" y="19"/>
                  </a:lnTo>
                  <a:lnTo>
                    <a:pt x="31" y="26"/>
                  </a:lnTo>
                  <a:lnTo>
                    <a:pt x="27" y="30"/>
                  </a:lnTo>
                  <a:lnTo>
                    <a:pt x="21" y="32"/>
                  </a:lnTo>
                  <a:lnTo>
                    <a:pt x="14" y="33"/>
                  </a:lnTo>
                  <a:lnTo>
                    <a:pt x="9" y="32"/>
                  </a:lnTo>
                  <a:lnTo>
                    <a:pt x="7" y="27"/>
                  </a:lnTo>
                  <a:lnTo>
                    <a:pt x="7" y="24"/>
                  </a:lnTo>
                  <a:lnTo>
                    <a:pt x="4" y="20"/>
                  </a:lnTo>
                  <a:close/>
                </a:path>
              </a:pathLst>
            </a:custGeom>
            <a:solidFill>
              <a:srgbClr val="006633"/>
            </a:solidFill>
            <a:ln w="9525">
              <a:noFill/>
              <a:round/>
              <a:headEnd/>
              <a:tailEnd/>
            </a:ln>
          </p:spPr>
          <p:txBody>
            <a:bodyPr/>
            <a:lstStyle/>
            <a:p>
              <a:endParaRPr lang="el-GR"/>
            </a:p>
          </p:txBody>
        </p:sp>
        <p:sp>
          <p:nvSpPr>
            <p:cNvPr id="543040" name="Freeform 320"/>
            <p:cNvSpPr>
              <a:spLocks/>
            </p:cNvSpPr>
            <p:nvPr/>
          </p:nvSpPr>
          <p:spPr bwMode="auto">
            <a:xfrm flipH="1">
              <a:off x="1475" y="2929"/>
              <a:ext cx="61" cy="71"/>
            </a:xfrm>
            <a:custGeom>
              <a:avLst/>
              <a:gdLst/>
              <a:ahLst/>
              <a:cxnLst>
                <a:cxn ang="0">
                  <a:pos x="0" y="194"/>
                </a:cxn>
                <a:cxn ang="0">
                  <a:pos x="2" y="145"/>
                </a:cxn>
                <a:cxn ang="0">
                  <a:pos x="5" y="97"/>
                </a:cxn>
                <a:cxn ang="0">
                  <a:pos x="6" y="48"/>
                </a:cxn>
                <a:cxn ang="0">
                  <a:pos x="8" y="0"/>
                </a:cxn>
                <a:cxn ang="0">
                  <a:pos x="24" y="2"/>
                </a:cxn>
                <a:cxn ang="0">
                  <a:pos x="42" y="5"/>
                </a:cxn>
                <a:cxn ang="0">
                  <a:pos x="59" y="9"/>
                </a:cxn>
                <a:cxn ang="0">
                  <a:pos x="76" y="14"/>
                </a:cxn>
                <a:cxn ang="0">
                  <a:pos x="93" y="20"/>
                </a:cxn>
                <a:cxn ang="0">
                  <a:pos x="111" y="24"/>
                </a:cxn>
                <a:cxn ang="0">
                  <a:pos x="128" y="28"/>
                </a:cxn>
                <a:cxn ang="0">
                  <a:pos x="145" y="31"/>
                </a:cxn>
                <a:cxn ang="0">
                  <a:pos x="148" y="67"/>
                </a:cxn>
                <a:cxn ang="0">
                  <a:pos x="150" y="106"/>
                </a:cxn>
                <a:cxn ang="0">
                  <a:pos x="149" y="145"/>
                </a:cxn>
                <a:cxn ang="0">
                  <a:pos x="142" y="179"/>
                </a:cxn>
                <a:cxn ang="0">
                  <a:pos x="124" y="180"/>
                </a:cxn>
                <a:cxn ang="0">
                  <a:pos x="106" y="182"/>
                </a:cxn>
                <a:cxn ang="0">
                  <a:pos x="89" y="183"/>
                </a:cxn>
                <a:cxn ang="0">
                  <a:pos x="71" y="184"/>
                </a:cxn>
                <a:cxn ang="0">
                  <a:pos x="54" y="187"/>
                </a:cxn>
                <a:cxn ang="0">
                  <a:pos x="36" y="189"/>
                </a:cxn>
                <a:cxn ang="0">
                  <a:pos x="18" y="191"/>
                </a:cxn>
                <a:cxn ang="0">
                  <a:pos x="0" y="194"/>
                </a:cxn>
              </a:cxnLst>
              <a:rect l="0" t="0" r="r" b="b"/>
              <a:pathLst>
                <a:path w="150" h="194">
                  <a:moveTo>
                    <a:pt x="0" y="194"/>
                  </a:moveTo>
                  <a:lnTo>
                    <a:pt x="2" y="145"/>
                  </a:lnTo>
                  <a:lnTo>
                    <a:pt x="5" y="97"/>
                  </a:lnTo>
                  <a:lnTo>
                    <a:pt x="6" y="48"/>
                  </a:lnTo>
                  <a:lnTo>
                    <a:pt x="8" y="0"/>
                  </a:lnTo>
                  <a:lnTo>
                    <a:pt x="24" y="2"/>
                  </a:lnTo>
                  <a:lnTo>
                    <a:pt x="42" y="5"/>
                  </a:lnTo>
                  <a:lnTo>
                    <a:pt x="59" y="9"/>
                  </a:lnTo>
                  <a:lnTo>
                    <a:pt x="76" y="14"/>
                  </a:lnTo>
                  <a:lnTo>
                    <a:pt x="93" y="20"/>
                  </a:lnTo>
                  <a:lnTo>
                    <a:pt x="111" y="24"/>
                  </a:lnTo>
                  <a:lnTo>
                    <a:pt x="128" y="28"/>
                  </a:lnTo>
                  <a:lnTo>
                    <a:pt x="145" y="31"/>
                  </a:lnTo>
                  <a:lnTo>
                    <a:pt x="148" y="67"/>
                  </a:lnTo>
                  <a:lnTo>
                    <a:pt x="150" y="106"/>
                  </a:lnTo>
                  <a:lnTo>
                    <a:pt x="149" y="145"/>
                  </a:lnTo>
                  <a:lnTo>
                    <a:pt x="142" y="179"/>
                  </a:lnTo>
                  <a:lnTo>
                    <a:pt x="124" y="180"/>
                  </a:lnTo>
                  <a:lnTo>
                    <a:pt x="106" y="182"/>
                  </a:lnTo>
                  <a:lnTo>
                    <a:pt x="89" y="183"/>
                  </a:lnTo>
                  <a:lnTo>
                    <a:pt x="71" y="184"/>
                  </a:lnTo>
                  <a:lnTo>
                    <a:pt x="54" y="187"/>
                  </a:lnTo>
                  <a:lnTo>
                    <a:pt x="36" y="189"/>
                  </a:lnTo>
                  <a:lnTo>
                    <a:pt x="18" y="191"/>
                  </a:lnTo>
                  <a:lnTo>
                    <a:pt x="0" y="194"/>
                  </a:lnTo>
                  <a:close/>
                </a:path>
              </a:pathLst>
            </a:custGeom>
            <a:solidFill>
              <a:srgbClr val="006633"/>
            </a:solidFill>
            <a:ln w="9525">
              <a:noFill/>
              <a:round/>
              <a:headEnd/>
              <a:tailEnd/>
            </a:ln>
          </p:spPr>
          <p:txBody>
            <a:bodyPr/>
            <a:lstStyle/>
            <a:p>
              <a:endParaRPr lang="el-GR"/>
            </a:p>
          </p:txBody>
        </p:sp>
        <p:sp>
          <p:nvSpPr>
            <p:cNvPr id="543041" name="Freeform 321"/>
            <p:cNvSpPr>
              <a:spLocks/>
            </p:cNvSpPr>
            <p:nvPr/>
          </p:nvSpPr>
          <p:spPr bwMode="auto">
            <a:xfrm flipH="1">
              <a:off x="1414" y="2941"/>
              <a:ext cx="57" cy="53"/>
            </a:xfrm>
            <a:custGeom>
              <a:avLst/>
              <a:gdLst/>
              <a:ahLst/>
              <a:cxnLst>
                <a:cxn ang="0">
                  <a:pos x="2" y="143"/>
                </a:cxn>
                <a:cxn ang="0">
                  <a:pos x="1" y="108"/>
                </a:cxn>
                <a:cxn ang="0">
                  <a:pos x="0" y="70"/>
                </a:cxn>
                <a:cxn ang="0">
                  <a:pos x="0" y="32"/>
                </a:cxn>
                <a:cxn ang="0">
                  <a:pos x="4" y="0"/>
                </a:cxn>
                <a:cxn ang="0">
                  <a:pos x="10" y="1"/>
                </a:cxn>
                <a:cxn ang="0">
                  <a:pos x="19" y="2"/>
                </a:cxn>
                <a:cxn ang="0">
                  <a:pos x="29" y="2"/>
                </a:cxn>
                <a:cxn ang="0">
                  <a:pos x="39" y="3"/>
                </a:cxn>
                <a:cxn ang="0">
                  <a:pos x="50" y="4"/>
                </a:cxn>
                <a:cxn ang="0">
                  <a:pos x="61" y="7"/>
                </a:cxn>
                <a:cxn ang="0">
                  <a:pos x="72" y="8"/>
                </a:cxn>
                <a:cxn ang="0">
                  <a:pos x="82" y="10"/>
                </a:cxn>
                <a:cxn ang="0">
                  <a:pos x="84" y="16"/>
                </a:cxn>
                <a:cxn ang="0">
                  <a:pos x="85" y="22"/>
                </a:cxn>
                <a:cxn ang="0">
                  <a:pos x="88" y="27"/>
                </a:cxn>
                <a:cxn ang="0">
                  <a:pos x="89" y="33"/>
                </a:cxn>
                <a:cxn ang="0">
                  <a:pos x="96" y="42"/>
                </a:cxn>
                <a:cxn ang="0">
                  <a:pos x="101" y="48"/>
                </a:cxn>
                <a:cxn ang="0">
                  <a:pos x="106" y="52"/>
                </a:cxn>
                <a:cxn ang="0">
                  <a:pos x="112" y="54"/>
                </a:cxn>
                <a:cxn ang="0">
                  <a:pos x="116" y="54"/>
                </a:cxn>
                <a:cxn ang="0">
                  <a:pos x="122" y="53"/>
                </a:cxn>
                <a:cxn ang="0">
                  <a:pos x="129" y="52"/>
                </a:cxn>
                <a:cxn ang="0">
                  <a:pos x="137" y="49"/>
                </a:cxn>
                <a:cxn ang="0">
                  <a:pos x="135" y="84"/>
                </a:cxn>
                <a:cxn ang="0">
                  <a:pos x="134" y="101"/>
                </a:cxn>
                <a:cxn ang="0">
                  <a:pos x="134" y="110"/>
                </a:cxn>
                <a:cxn ang="0">
                  <a:pos x="133" y="115"/>
                </a:cxn>
                <a:cxn ang="0">
                  <a:pos x="128" y="116"/>
                </a:cxn>
                <a:cxn ang="0">
                  <a:pos x="122" y="118"/>
                </a:cxn>
                <a:cxn ang="0">
                  <a:pos x="118" y="120"/>
                </a:cxn>
                <a:cxn ang="0">
                  <a:pos x="112" y="122"/>
                </a:cxn>
                <a:cxn ang="0">
                  <a:pos x="107" y="124"/>
                </a:cxn>
                <a:cxn ang="0">
                  <a:pos x="101" y="125"/>
                </a:cxn>
                <a:cxn ang="0">
                  <a:pos x="97" y="126"/>
                </a:cxn>
                <a:cxn ang="0">
                  <a:pos x="91" y="126"/>
                </a:cxn>
                <a:cxn ang="0">
                  <a:pos x="82" y="122"/>
                </a:cxn>
                <a:cxn ang="0">
                  <a:pos x="75" y="118"/>
                </a:cxn>
                <a:cxn ang="0">
                  <a:pos x="68" y="117"/>
                </a:cxn>
                <a:cxn ang="0">
                  <a:pos x="62" y="117"/>
                </a:cxn>
                <a:cxn ang="0">
                  <a:pos x="57" y="120"/>
                </a:cxn>
                <a:cxn ang="0">
                  <a:pos x="51" y="124"/>
                </a:cxn>
                <a:cxn ang="0">
                  <a:pos x="45" y="131"/>
                </a:cxn>
                <a:cxn ang="0">
                  <a:pos x="39" y="140"/>
                </a:cxn>
                <a:cxn ang="0">
                  <a:pos x="35" y="140"/>
                </a:cxn>
                <a:cxn ang="0">
                  <a:pos x="30" y="140"/>
                </a:cxn>
                <a:cxn ang="0">
                  <a:pos x="25" y="140"/>
                </a:cxn>
                <a:cxn ang="0">
                  <a:pos x="21" y="141"/>
                </a:cxn>
                <a:cxn ang="0">
                  <a:pos x="16" y="141"/>
                </a:cxn>
                <a:cxn ang="0">
                  <a:pos x="12" y="141"/>
                </a:cxn>
                <a:cxn ang="0">
                  <a:pos x="7" y="143"/>
                </a:cxn>
                <a:cxn ang="0">
                  <a:pos x="2" y="143"/>
                </a:cxn>
              </a:cxnLst>
              <a:rect l="0" t="0" r="r" b="b"/>
              <a:pathLst>
                <a:path w="137" h="143">
                  <a:moveTo>
                    <a:pt x="2" y="143"/>
                  </a:moveTo>
                  <a:lnTo>
                    <a:pt x="1" y="108"/>
                  </a:lnTo>
                  <a:lnTo>
                    <a:pt x="0" y="70"/>
                  </a:lnTo>
                  <a:lnTo>
                    <a:pt x="0" y="32"/>
                  </a:lnTo>
                  <a:lnTo>
                    <a:pt x="4" y="0"/>
                  </a:lnTo>
                  <a:lnTo>
                    <a:pt x="10" y="1"/>
                  </a:lnTo>
                  <a:lnTo>
                    <a:pt x="19" y="2"/>
                  </a:lnTo>
                  <a:lnTo>
                    <a:pt x="29" y="2"/>
                  </a:lnTo>
                  <a:lnTo>
                    <a:pt x="39" y="3"/>
                  </a:lnTo>
                  <a:lnTo>
                    <a:pt x="50" y="4"/>
                  </a:lnTo>
                  <a:lnTo>
                    <a:pt x="61" y="7"/>
                  </a:lnTo>
                  <a:lnTo>
                    <a:pt x="72" y="8"/>
                  </a:lnTo>
                  <a:lnTo>
                    <a:pt x="82" y="10"/>
                  </a:lnTo>
                  <a:lnTo>
                    <a:pt x="84" y="16"/>
                  </a:lnTo>
                  <a:lnTo>
                    <a:pt x="85" y="22"/>
                  </a:lnTo>
                  <a:lnTo>
                    <a:pt x="88" y="27"/>
                  </a:lnTo>
                  <a:lnTo>
                    <a:pt x="89" y="33"/>
                  </a:lnTo>
                  <a:lnTo>
                    <a:pt x="96" y="42"/>
                  </a:lnTo>
                  <a:lnTo>
                    <a:pt x="101" y="48"/>
                  </a:lnTo>
                  <a:lnTo>
                    <a:pt x="106" y="52"/>
                  </a:lnTo>
                  <a:lnTo>
                    <a:pt x="112" y="54"/>
                  </a:lnTo>
                  <a:lnTo>
                    <a:pt x="116" y="54"/>
                  </a:lnTo>
                  <a:lnTo>
                    <a:pt x="122" y="53"/>
                  </a:lnTo>
                  <a:lnTo>
                    <a:pt x="129" y="52"/>
                  </a:lnTo>
                  <a:lnTo>
                    <a:pt x="137" y="49"/>
                  </a:lnTo>
                  <a:lnTo>
                    <a:pt x="135" y="84"/>
                  </a:lnTo>
                  <a:lnTo>
                    <a:pt x="134" y="101"/>
                  </a:lnTo>
                  <a:lnTo>
                    <a:pt x="134" y="110"/>
                  </a:lnTo>
                  <a:lnTo>
                    <a:pt x="133" y="115"/>
                  </a:lnTo>
                  <a:lnTo>
                    <a:pt x="128" y="116"/>
                  </a:lnTo>
                  <a:lnTo>
                    <a:pt x="122" y="118"/>
                  </a:lnTo>
                  <a:lnTo>
                    <a:pt x="118" y="120"/>
                  </a:lnTo>
                  <a:lnTo>
                    <a:pt x="112" y="122"/>
                  </a:lnTo>
                  <a:lnTo>
                    <a:pt x="107" y="124"/>
                  </a:lnTo>
                  <a:lnTo>
                    <a:pt x="101" y="125"/>
                  </a:lnTo>
                  <a:lnTo>
                    <a:pt x="97" y="126"/>
                  </a:lnTo>
                  <a:lnTo>
                    <a:pt x="91" y="126"/>
                  </a:lnTo>
                  <a:lnTo>
                    <a:pt x="82" y="122"/>
                  </a:lnTo>
                  <a:lnTo>
                    <a:pt x="75" y="118"/>
                  </a:lnTo>
                  <a:lnTo>
                    <a:pt x="68" y="117"/>
                  </a:lnTo>
                  <a:lnTo>
                    <a:pt x="62" y="117"/>
                  </a:lnTo>
                  <a:lnTo>
                    <a:pt x="57" y="120"/>
                  </a:lnTo>
                  <a:lnTo>
                    <a:pt x="51" y="124"/>
                  </a:lnTo>
                  <a:lnTo>
                    <a:pt x="45" y="131"/>
                  </a:lnTo>
                  <a:lnTo>
                    <a:pt x="39" y="140"/>
                  </a:lnTo>
                  <a:lnTo>
                    <a:pt x="35" y="140"/>
                  </a:lnTo>
                  <a:lnTo>
                    <a:pt x="30" y="140"/>
                  </a:lnTo>
                  <a:lnTo>
                    <a:pt x="25" y="140"/>
                  </a:lnTo>
                  <a:lnTo>
                    <a:pt x="21" y="141"/>
                  </a:lnTo>
                  <a:lnTo>
                    <a:pt x="16" y="141"/>
                  </a:lnTo>
                  <a:lnTo>
                    <a:pt x="12" y="141"/>
                  </a:lnTo>
                  <a:lnTo>
                    <a:pt x="7" y="143"/>
                  </a:lnTo>
                  <a:lnTo>
                    <a:pt x="2" y="143"/>
                  </a:lnTo>
                  <a:close/>
                </a:path>
              </a:pathLst>
            </a:custGeom>
            <a:solidFill>
              <a:srgbClr val="006633"/>
            </a:solidFill>
            <a:ln w="9525">
              <a:noFill/>
              <a:round/>
              <a:headEnd/>
              <a:tailEnd/>
            </a:ln>
          </p:spPr>
          <p:txBody>
            <a:bodyPr/>
            <a:lstStyle/>
            <a:p>
              <a:endParaRPr lang="el-GR"/>
            </a:p>
          </p:txBody>
        </p:sp>
        <p:sp>
          <p:nvSpPr>
            <p:cNvPr id="543042" name="Freeform 322"/>
            <p:cNvSpPr>
              <a:spLocks/>
            </p:cNvSpPr>
            <p:nvPr/>
          </p:nvSpPr>
          <p:spPr bwMode="auto">
            <a:xfrm flipH="1">
              <a:off x="1443" y="2989"/>
              <a:ext cx="4" cy="3"/>
            </a:xfrm>
            <a:custGeom>
              <a:avLst/>
              <a:gdLst/>
              <a:ahLst/>
              <a:cxnLst>
                <a:cxn ang="0">
                  <a:pos x="0" y="7"/>
                </a:cxn>
                <a:cxn ang="0">
                  <a:pos x="1" y="4"/>
                </a:cxn>
                <a:cxn ang="0">
                  <a:pos x="1" y="3"/>
                </a:cxn>
                <a:cxn ang="0">
                  <a:pos x="1" y="1"/>
                </a:cxn>
                <a:cxn ang="0">
                  <a:pos x="1" y="0"/>
                </a:cxn>
                <a:cxn ang="0">
                  <a:pos x="4" y="1"/>
                </a:cxn>
                <a:cxn ang="0">
                  <a:pos x="7" y="1"/>
                </a:cxn>
                <a:cxn ang="0">
                  <a:pos x="8" y="1"/>
                </a:cxn>
                <a:cxn ang="0">
                  <a:pos x="9" y="2"/>
                </a:cxn>
                <a:cxn ang="0">
                  <a:pos x="8" y="3"/>
                </a:cxn>
                <a:cxn ang="0">
                  <a:pos x="7" y="4"/>
                </a:cxn>
                <a:cxn ang="0">
                  <a:pos x="4" y="6"/>
                </a:cxn>
                <a:cxn ang="0">
                  <a:pos x="0" y="7"/>
                </a:cxn>
              </a:cxnLst>
              <a:rect l="0" t="0" r="r" b="b"/>
              <a:pathLst>
                <a:path w="9" h="7">
                  <a:moveTo>
                    <a:pt x="0" y="7"/>
                  </a:moveTo>
                  <a:lnTo>
                    <a:pt x="1" y="4"/>
                  </a:lnTo>
                  <a:lnTo>
                    <a:pt x="1" y="3"/>
                  </a:lnTo>
                  <a:lnTo>
                    <a:pt x="1" y="1"/>
                  </a:lnTo>
                  <a:lnTo>
                    <a:pt x="1" y="0"/>
                  </a:lnTo>
                  <a:lnTo>
                    <a:pt x="4" y="1"/>
                  </a:lnTo>
                  <a:lnTo>
                    <a:pt x="7" y="1"/>
                  </a:lnTo>
                  <a:lnTo>
                    <a:pt x="8" y="1"/>
                  </a:lnTo>
                  <a:lnTo>
                    <a:pt x="9" y="2"/>
                  </a:lnTo>
                  <a:lnTo>
                    <a:pt x="8" y="3"/>
                  </a:lnTo>
                  <a:lnTo>
                    <a:pt x="7" y="4"/>
                  </a:lnTo>
                  <a:lnTo>
                    <a:pt x="4" y="6"/>
                  </a:lnTo>
                  <a:lnTo>
                    <a:pt x="0" y="7"/>
                  </a:lnTo>
                  <a:close/>
                </a:path>
              </a:pathLst>
            </a:custGeom>
            <a:solidFill>
              <a:srgbClr val="00FFFF"/>
            </a:solidFill>
            <a:ln w="9525">
              <a:noFill/>
              <a:round/>
              <a:headEnd/>
              <a:tailEnd/>
            </a:ln>
          </p:spPr>
          <p:txBody>
            <a:bodyPr/>
            <a:lstStyle/>
            <a:p>
              <a:endParaRPr lang="el-GR"/>
            </a:p>
          </p:txBody>
        </p:sp>
        <p:sp>
          <p:nvSpPr>
            <p:cNvPr id="543043" name="Freeform 323"/>
            <p:cNvSpPr>
              <a:spLocks/>
            </p:cNvSpPr>
            <p:nvPr/>
          </p:nvSpPr>
          <p:spPr bwMode="auto">
            <a:xfrm flipH="1">
              <a:off x="1544" y="2980"/>
              <a:ext cx="47" cy="8"/>
            </a:xfrm>
            <a:custGeom>
              <a:avLst/>
              <a:gdLst/>
              <a:ahLst/>
              <a:cxnLst>
                <a:cxn ang="0">
                  <a:pos x="7" y="16"/>
                </a:cxn>
                <a:cxn ang="0">
                  <a:pos x="4" y="12"/>
                </a:cxn>
                <a:cxn ang="0">
                  <a:pos x="3" y="9"/>
                </a:cxn>
                <a:cxn ang="0">
                  <a:pos x="1" y="4"/>
                </a:cxn>
                <a:cxn ang="0">
                  <a:pos x="0" y="0"/>
                </a:cxn>
                <a:cxn ang="0">
                  <a:pos x="14" y="1"/>
                </a:cxn>
                <a:cxn ang="0">
                  <a:pos x="27" y="2"/>
                </a:cxn>
                <a:cxn ang="0">
                  <a:pos x="41" y="2"/>
                </a:cxn>
                <a:cxn ang="0">
                  <a:pos x="55" y="3"/>
                </a:cxn>
                <a:cxn ang="0">
                  <a:pos x="69" y="4"/>
                </a:cxn>
                <a:cxn ang="0">
                  <a:pos x="83" y="4"/>
                </a:cxn>
                <a:cxn ang="0">
                  <a:pos x="98" y="5"/>
                </a:cxn>
                <a:cxn ang="0">
                  <a:pos x="113" y="5"/>
                </a:cxn>
                <a:cxn ang="0">
                  <a:pos x="112" y="14"/>
                </a:cxn>
                <a:cxn ang="0">
                  <a:pos x="112" y="18"/>
                </a:cxn>
                <a:cxn ang="0">
                  <a:pos x="110" y="19"/>
                </a:cxn>
                <a:cxn ang="0">
                  <a:pos x="109" y="20"/>
                </a:cxn>
                <a:cxn ang="0">
                  <a:pos x="97" y="20"/>
                </a:cxn>
                <a:cxn ang="0">
                  <a:pos x="83" y="20"/>
                </a:cxn>
                <a:cxn ang="0">
                  <a:pos x="70" y="20"/>
                </a:cxn>
                <a:cxn ang="0">
                  <a:pos x="59" y="20"/>
                </a:cxn>
                <a:cxn ang="0">
                  <a:pos x="46" y="20"/>
                </a:cxn>
                <a:cxn ang="0">
                  <a:pos x="33" y="19"/>
                </a:cxn>
                <a:cxn ang="0">
                  <a:pos x="19" y="18"/>
                </a:cxn>
                <a:cxn ang="0">
                  <a:pos x="7" y="16"/>
                </a:cxn>
              </a:cxnLst>
              <a:rect l="0" t="0" r="r" b="b"/>
              <a:pathLst>
                <a:path w="113" h="20">
                  <a:moveTo>
                    <a:pt x="7" y="16"/>
                  </a:moveTo>
                  <a:lnTo>
                    <a:pt x="4" y="12"/>
                  </a:lnTo>
                  <a:lnTo>
                    <a:pt x="3" y="9"/>
                  </a:lnTo>
                  <a:lnTo>
                    <a:pt x="1" y="4"/>
                  </a:lnTo>
                  <a:lnTo>
                    <a:pt x="0" y="0"/>
                  </a:lnTo>
                  <a:lnTo>
                    <a:pt x="14" y="1"/>
                  </a:lnTo>
                  <a:lnTo>
                    <a:pt x="27" y="2"/>
                  </a:lnTo>
                  <a:lnTo>
                    <a:pt x="41" y="2"/>
                  </a:lnTo>
                  <a:lnTo>
                    <a:pt x="55" y="3"/>
                  </a:lnTo>
                  <a:lnTo>
                    <a:pt x="69" y="4"/>
                  </a:lnTo>
                  <a:lnTo>
                    <a:pt x="83" y="4"/>
                  </a:lnTo>
                  <a:lnTo>
                    <a:pt x="98" y="5"/>
                  </a:lnTo>
                  <a:lnTo>
                    <a:pt x="113" y="5"/>
                  </a:lnTo>
                  <a:lnTo>
                    <a:pt x="112" y="14"/>
                  </a:lnTo>
                  <a:lnTo>
                    <a:pt x="112" y="18"/>
                  </a:lnTo>
                  <a:lnTo>
                    <a:pt x="110" y="19"/>
                  </a:lnTo>
                  <a:lnTo>
                    <a:pt x="109" y="20"/>
                  </a:lnTo>
                  <a:lnTo>
                    <a:pt x="97" y="20"/>
                  </a:lnTo>
                  <a:lnTo>
                    <a:pt x="83" y="20"/>
                  </a:lnTo>
                  <a:lnTo>
                    <a:pt x="70" y="20"/>
                  </a:lnTo>
                  <a:lnTo>
                    <a:pt x="59" y="20"/>
                  </a:lnTo>
                  <a:lnTo>
                    <a:pt x="46" y="20"/>
                  </a:lnTo>
                  <a:lnTo>
                    <a:pt x="33" y="19"/>
                  </a:lnTo>
                  <a:lnTo>
                    <a:pt x="19" y="18"/>
                  </a:lnTo>
                  <a:lnTo>
                    <a:pt x="7" y="16"/>
                  </a:lnTo>
                  <a:close/>
                </a:path>
              </a:pathLst>
            </a:custGeom>
            <a:solidFill>
              <a:srgbClr val="FF9933"/>
            </a:solidFill>
            <a:ln w="9525">
              <a:noFill/>
              <a:round/>
              <a:headEnd/>
              <a:tailEnd/>
            </a:ln>
          </p:spPr>
          <p:txBody>
            <a:bodyPr/>
            <a:lstStyle/>
            <a:p>
              <a:endParaRPr lang="el-GR"/>
            </a:p>
          </p:txBody>
        </p:sp>
        <p:sp>
          <p:nvSpPr>
            <p:cNvPr id="543044" name="Freeform 324"/>
            <p:cNvSpPr>
              <a:spLocks/>
            </p:cNvSpPr>
            <p:nvPr/>
          </p:nvSpPr>
          <p:spPr bwMode="auto">
            <a:xfrm flipH="1">
              <a:off x="1380" y="2948"/>
              <a:ext cx="27" cy="32"/>
            </a:xfrm>
            <a:custGeom>
              <a:avLst/>
              <a:gdLst/>
              <a:ahLst/>
              <a:cxnLst>
                <a:cxn ang="0">
                  <a:pos x="2" y="89"/>
                </a:cxn>
                <a:cxn ang="0">
                  <a:pos x="0" y="61"/>
                </a:cxn>
                <a:cxn ang="0">
                  <a:pos x="0" y="45"/>
                </a:cxn>
                <a:cxn ang="0">
                  <a:pos x="0" y="38"/>
                </a:cxn>
                <a:cxn ang="0">
                  <a:pos x="2" y="33"/>
                </a:cxn>
                <a:cxn ang="0">
                  <a:pos x="6" y="30"/>
                </a:cxn>
                <a:cxn ang="0">
                  <a:pos x="12" y="25"/>
                </a:cxn>
                <a:cxn ang="0">
                  <a:pos x="19" y="21"/>
                </a:cxn>
                <a:cxn ang="0">
                  <a:pos x="27" y="15"/>
                </a:cxn>
                <a:cxn ang="0">
                  <a:pos x="34" y="10"/>
                </a:cxn>
                <a:cxn ang="0">
                  <a:pos x="40" y="7"/>
                </a:cxn>
                <a:cxn ang="0">
                  <a:pos x="43" y="2"/>
                </a:cxn>
                <a:cxn ang="0">
                  <a:pos x="45" y="0"/>
                </a:cxn>
                <a:cxn ang="0">
                  <a:pos x="50" y="0"/>
                </a:cxn>
                <a:cxn ang="0">
                  <a:pos x="55" y="0"/>
                </a:cxn>
                <a:cxn ang="0">
                  <a:pos x="60" y="0"/>
                </a:cxn>
                <a:cxn ang="0">
                  <a:pos x="65" y="0"/>
                </a:cxn>
                <a:cxn ang="0">
                  <a:pos x="66" y="5"/>
                </a:cxn>
                <a:cxn ang="0">
                  <a:pos x="66" y="9"/>
                </a:cxn>
                <a:cxn ang="0">
                  <a:pos x="65" y="16"/>
                </a:cxn>
                <a:cxn ang="0">
                  <a:pos x="63" y="26"/>
                </a:cxn>
                <a:cxn ang="0">
                  <a:pos x="59" y="31"/>
                </a:cxn>
                <a:cxn ang="0">
                  <a:pos x="51" y="39"/>
                </a:cxn>
                <a:cxn ang="0">
                  <a:pos x="42" y="48"/>
                </a:cxn>
                <a:cxn ang="0">
                  <a:pos x="30" y="60"/>
                </a:cxn>
                <a:cxn ang="0">
                  <a:pos x="20" y="70"/>
                </a:cxn>
                <a:cxn ang="0">
                  <a:pos x="11" y="79"/>
                </a:cxn>
                <a:cxn ang="0">
                  <a:pos x="4" y="86"/>
                </a:cxn>
                <a:cxn ang="0">
                  <a:pos x="2" y="89"/>
                </a:cxn>
              </a:cxnLst>
              <a:rect l="0" t="0" r="r" b="b"/>
              <a:pathLst>
                <a:path w="66" h="89">
                  <a:moveTo>
                    <a:pt x="2" y="89"/>
                  </a:moveTo>
                  <a:lnTo>
                    <a:pt x="0" y="61"/>
                  </a:lnTo>
                  <a:lnTo>
                    <a:pt x="0" y="45"/>
                  </a:lnTo>
                  <a:lnTo>
                    <a:pt x="0" y="38"/>
                  </a:lnTo>
                  <a:lnTo>
                    <a:pt x="2" y="33"/>
                  </a:lnTo>
                  <a:lnTo>
                    <a:pt x="6" y="30"/>
                  </a:lnTo>
                  <a:lnTo>
                    <a:pt x="12" y="25"/>
                  </a:lnTo>
                  <a:lnTo>
                    <a:pt x="19" y="21"/>
                  </a:lnTo>
                  <a:lnTo>
                    <a:pt x="27" y="15"/>
                  </a:lnTo>
                  <a:lnTo>
                    <a:pt x="34" y="10"/>
                  </a:lnTo>
                  <a:lnTo>
                    <a:pt x="40" y="7"/>
                  </a:lnTo>
                  <a:lnTo>
                    <a:pt x="43" y="2"/>
                  </a:lnTo>
                  <a:lnTo>
                    <a:pt x="45" y="0"/>
                  </a:lnTo>
                  <a:lnTo>
                    <a:pt x="50" y="0"/>
                  </a:lnTo>
                  <a:lnTo>
                    <a:pt x="55" y="0"/>
                  </a:lnTo>
                  <a:lnTo>
                    <a:pt x="60" y="0"/>
                  </a:lnTo>
                  <a:lnTo>
                    <a:pt x="65" y="0"/>
                  </a:lnTo>
                  <a:lnTo>
                    <a:pt x="66" y="5"/>
                  </a:lnTo>
                  <a:lnTo>
                    <a:pt x="66" y="9"/>
                  </a:lnTo>
                  <a:lnTo>
                    <a:pt x="65" y="16"/>
                  </a:lnTo>
                  <a:lnTo>
                    <a:pt x="63" y="26"/>
                  </a:lnTo>
                  <a:lnTo>
                    <a:pt x="59" y="31"/>
                  </a:lnTo>
                  <a:lnTo>
                    <a:pt x="51" y="39"/>
                  </a:lnTo>
                  <a:lnTo>
                    <a:pt x="42" y="48"/>
                  </a:lnTo>
                  <a:lnTo>
                    <a:pt x="30" y="60"/>
                  </a:lnTo>
                  <a:lnTo>
                    <a:pt x="20" y="70"/>
                  </a:lnTo>
                  <a:lnTo>
                    <a:pt x="11" y="79"/>
                  </a:lnTo>
                  <a:lnTo>
                    <a:pt x="4" y="86"/>
                  </a:lnTo>
                  <a:lnTo>
                    <a:pt x="2" y="89"/>
                  </a:lnTo>
                  <a:close/>
                </a:path>
              </a:pathLst>
            </a:custGeom>
            <a:solidFill>
              <a:srgbClr val="006633"/>
            </a:solidFill>
            <a:ln w="9525">
              <a:noFill/>
              <a:round/>
              <a:headEnd/>
              <a:tailEnd/>
            </a:ln>
          </p:spPr>
          <p:txBody>
            <a:bodyPr/>
            <a:lstStyle/>
            <a:p>
              <a:endParaRPr lang="el-GR"/>
            </a:p>
          </p:txBody>
        </p:sp>
        <p:sp>
          <p:nvSpPr>
            <p:cNvPr id="543045" name="Freeform 325"/>
            <p:cNvSpPr>
              <a:spLocks/>
            </p:cNvSpPr>
            <p:nvPr/>
          </p:nvSpPr>
          <p:spPr bwMode="auto">
            <a:xfrm flipH="1">
              <a:off x="1337" y="2962"/>
              <a:ext cx="14" cy="18"/>
            </a:xfrm>
            <a:custGeom>
              <a:avLst/>
              <a:gdLst/>
              <a:ahLst/>
              <a:cxnLst>
                <a:cxn ang="0">
                  <a:pos x="0" y="16"/>
                </a:cxn>
                <a:cxn ang="0">
                  <a:pos x="5" y="14"/>
                </a:cxn>
                <a:cxn ang="0">
                  <a:pos x="9" y="11"/>
                </a:cxn>
                <a:cxn ang="0">
                  <a:pos x="13" y="9"/>
                </a:cxn>
                <a:cxn ang="0">
                  <a:pos x="17" y="7"/>
                </a:cxn>
                <a:cxn ang="0">
                  <a:pos x="22" y="5"/>
                </a:cxn>
                <a:cxn ang="0">
                  <a:pos x="25" y="2"/>
                </a:cxn>
                <a:cxn ang="0">
                  <a:pos x="30" y="1"/>
                </a:cxn>
                <a:cxn ang="0">
                  <a:pos x="35" y="0"/>
                </a:cxn>
                <a:cxn ang="0">
                  <a:pos x="35" y="2"/>
                </a:cxn>
                <a:cxn ang="0">
                  <a:pos x="35" y="3"/>
                </a:cxn>
                <a:cxn ang="0">
                  <a:pos x="33" y="6"/>
                </a:cxn>
                <a:cxn ang="0">
                  <a:pos x="33" y="8"/>
                </a:cxn>
                <a:cxn ang="0">
                  <a:pos x="28" y="17"/>
                </a:cxn>
                <a:cxn ang="0">
                  <a:pos x="22" y="25"/>
                </a:cxn>
                <a:cxn ang="0">
                  <a:pos x="15" y="35"/>
                </a:cxn>
                <a:cxn ang="0">
                  <a:pos x="2" y="50"/>
                </a:cxn>
                <a:cxn ang="0">
                  <a:pos x="1" y="45"/>
                </a:cxn>
                <a:cxn ang="0">
                  <a:pos x="0" y="35"/>
                </a:cxn>
                <a:cxn ang="0">
                  <a:pos x="0" y="23"/>
                </a:cxn>
                <a:cxn ang="0">
                  <a:pos x="0" y="16"/>
                </a:cxn>
              </a:cxnLst>
              <a:rect l="0" t="0" r="r" b="b"/>
              <a:pathLst>
                <a:path w="35" h="50">
                  <a:moveTo>
                    <a:pt x="0" y="16"/>
                  </a:moveTo>
                  <a:lnTo>
                    <a:pt x="5" y="14"/>
                  </a:lnTo>
                  <a:lnTo>
                    <a:pt x="9" y="11"/>
                  </a:lnTo>
                  <a:lnTo>
                    <a:pt x="13" y="9"/>
                  </a:lnTo>
                  <a:lnTo>
                    <a:pt x="17" y="7"/>
                  </a:lnTo>
                  <a:lnTo>
                    <a:pt x="22" y="5"/>
                  </a:lnTo>
                  <a:lnTo>
                    <a:pt x="25" y="2"/>
                  </a:lnTo>
                  <a:lnTo>
                    <a:pt x="30" y="1"/>
                  </a:lnTo>
                  <a:lnTo>
                    <a:pt x="35" y="0"/>
                  </a:lnTo>
                  <a:lnTo>
                    <a:pt x="35" y="2"/>
                  </a:lnTo>
                  <a:lnTo>
                    <a:pt x="35" y="3"/>
                  </a:lnTo>
                  <a:lnTo>
                    <a:pt x="33" y="6"/>
                  </a:lnTo>
                  <a:lnTo>
                    <a:pt x="33" y="8"/>
                  </a:lnTo>
                  <a:lnTo>
                    <a:pt x="28" y="17"/>
                  </a:lnTo>
                  <a:lnTo>
                    <a:pt x="22" y="25"/>
                  </a:lnTo>
                  <a:lnTo>
                    <a:pt x="15" y="35"/>
                  </a:lnTo>
                  <a:lnTo>
                    <a:pt x="2" y="50"/>
                  </a:lnTo>
                  <a:lnTo>
                    <a:pt x="1" y="45"/>
                  </a:lnTo>
                  <a:lnTo>
                    <a:pt x="0" y="35"/>
                  </a:lnTo>
                  <a:lnTo>
                    <a:pt x="0" y="23"/>
                  </a:lnTo>
                  <a:lnTo>
                    <a:pt x="0" y="16"/>
                  </a:lnTo>
                  <a:close/>
                </a:path>
              </a:pathLst>
            </a:custGeom>
            <a:solidFill>
              <a:srgbClr val="00FFFF"/>
            </a:solidFill>
            <a:ln w="9525">
              <a:noFill/>
              <a:round/>
              <a:headEnd/>
              <a:tailEnd/>
            </a:ln>
          </p:spPr>
          <p:txBody>
            <a:bodyPr/>
            <a:lstStyle/>
            <a:p>
              <a:endParaRPr lang="el-GR"/>
            </a:p>
          </p:txBody>
        </p:sp>
        <p:sp>
          <p:nvSpPr>
            <p:cNvPr id="543046" name="Freeform 326"/>
            <p:cNvSpPr>
              <a:spLocks/>
            </p:cNvSpPr>
            <p:nvPr/>
          </p:nvSpPr>
          <p:spPr bwMode="auto">
            <a:xfrm flipH="1">
              <a:off x="1542" y="2941"/>
              <a:ext cx="53" cy="37"/>
            </a:xfrm>
            <a:custGeom>
              <a:avLst/>
              <a:gdLst/>
              <a:ahLst/>
              <a:cxnLst>
                <a:cxn ang="0">
                  <a:pos x="22" y="94"/>
                </a:cxn>
                <a:cxn ang="0">
                  <a:pos x="12" y="87"/>
                </a:cxn>
                <a:cxn ang="0">
                  <a:pos x="7" y="81"/>
                </a:cxn>
                <a:cxn ang="0">
                  <a:pos x="5" y="73"/>
                </a:cxn>
                <a:cxn ang="0">
                  <a:pos x="0" y="61"/>
                </a:cxn>
                <a:cxn ang="0">
                  <a:pos x="1" y="47"/>
                </a:cxn>
                <a:cxn ang="0">
                  <a:pos x="6" y="34"/>
                </a:cxn>
                <a:cxn ang="0">
                  <a:pos x="13" y="25"/>
                </a:cxn>
                <a:cxn ang="0">
                  <a:pos x="21" y="17"/>
                </a:cxn>
                <a:cxn ang="0">
                  <a:pos x="33" y="11"/>
                </a:cxn>
                <a:cxn ang="0">
                  <a:pos x="44" y="8"/>
                </a:cxn>
                <a:cxn ang="0">
                  <a:pos x="58" y="5"/>
                </a:cxn>
                <a:cxn ang="0">
                  <a:pos x="73" y="4"/>
                </a:cxn>
                <a:cxn ang="0">
                  <a:pos x="78" y="4"/>
                </a:cxn>
                <a:cxn ang="0">
                  <a:pos x="82" y="3"/>
                </a:cxn>
                <a:cxn ang="0">
                  <a:pos x="87" y="3"/>
                </a:cxn>
                <a:cxn ang="0">
                  <a:pos x="92" y="2"/>
                </a:cxn>
                <a:cxn ang="0">
                  <a:pos x="97" y="2"/>
                </a:cxn>
                <a:cxn ang="0">
                  <a:pos x="102" y="1"/>
                </a:cxn>
                <a:cxn ang="0">
                  <a:pos x="106" y="1"/>
                </a:cxn>
                <a:cxn ang="0">
                  <a:pos x="111" y="0"/>
                </a:cxn>
                <a:cxn ang="0">
                  <a:pos x="116" y="0"/>
                </a:cxn>
                <a:cxn ang="0">
                  <a:pos x="121" y="0"/>
                </a:cxn>
                <a:cxn ang="0">
                  <a:pos x="126" y="1"/>
                </a:cxn>
                <a:cxn ang="0">
                  <a:pos x="129" y="3"/>
                </a:cxn>
                <a:cxn ang="0">
                  <a:pos x="126" y="25"/>
                </a:cxn>
                <a:cxn ang="0">
                  <a:pos x="125" y="50"/>
                </a:cxn>
                <a:cxn ang="0">
                  <a:pos x="125" y="77"/>
                </a:cxn>
                <a:cxn ang="0">
                  <a:pos x="125" y="100"/>
                </a:cxn>
                <a:cxn ang="0">
                  <a:pos x="111" y="100"/>
                </a:cxn>
                <a:cxn ang="0">
                  <a:pos x="98" y="100"/>
                </a:cxn>
                <a:cxn ang="0">
                  <a:pos x="86" y="100"/>
                </a:cxn>
                <a:cxn ang="0">
                  <a:pos x="74" y="100"/>
                </a:cxn>
                <a:cxn ang="0">
                  <a:pos x="61" y="99"/>
                </a:cxn>
                <a:cxn ang="0">
                  <a:pos x="49" y="98"/>
                </a:cxn>
                <a:cxn ang="0">
                  <a:pos x="36" y="96"/>
                </a:cxn>
                <a:cxn ang="0">
                  <a:pos x="22" y="94"/>
                </a:cxn>
              </a:cxnLst>
              <a:rect l="0" t="0" r="r" b="b"/>
              <a:pathLst>
                <a:path w="129" h="100">
                  <a:moveTo>
                    <a:pt x="22" y="94"/>
                  </a:moveTo>
                  <a:lnTo>
                    <a:pt x="12" y="87"/>
                  </a:lnTo>
                  <a:lnTo>
                    <a:pt x="7" y="81"/>
                  </a:lnTo>
                  <a:lnTo>
                    <a:pt x="5" y="73"/>
                  </a:lnTo>
                  <a:lnTo>
                    <a:pt x="0" y="61"/>
                  </a:lnTo>
                  <a:lnTo>
                    <a:pt x="1" y="47"/>
                  </a:lnTo>
                  <a:lnTo>
                    <a:pt x="6" y="34"/>
                  </a:lnTo>
                  <a:lnTo>
                    <a:pt x="13" y="25"/>
                  </a:lnTo>
                  <a:lnTo>
                    <a:pt x="21" y="17"/>
                  </a:lnTo>
                  <a:lnTo>
                    <a:pt x="33" y="11"/>
                  </a:lnTo>
                  <a:lnTo>
                    <a:pt x="44" y="8"/>
                  </a:lnTo>
                  <a:lnTo>
                    <a:pt x="58" y="5"/>
                  </a:lnTo>
                  <a:lnTo>
                    <a:pt x="73" y="4"/>
                  </a:lnTo>
                  <a:lnTo>
                    <a:pt x="78" y="4"/>
                  </a:lnTo>
                  <a:lnTo>
                    <a:pt x="82" y="3"/>
                  </a:lnTo>
                  <a:lnTo>
                    <a:pt x="87" y="3"/>
                  </a:lnTo>
                  <a:lnTo>
                    <a:pt x="92" y="2"/>
                  </a:lnTo>
                  <a:lnTo>
                    <a:pt x="97" y="2"/>
                  </a:lnTo>
                  <a:lnTo>
                    <a:pt x="102" y="1"/>
                  </a:lnTo>
                  <a:lnTo>
                    <a:pt x="106" y="1"/>
                  </a:lnTo>
                  <a:lnTo>
                    <a:pt x="111" y="0"/>
                  </a:lnTo>
                  <a:lnTo>
                    <a:pt x="116" y="0"/>
                  </a:lnTo>
                  <a:lnTo>
                    <a:pt x="121" y="0"/>
                  </a:lnTo>
                  <a:lnTo>
                    <a:pt x="126" y="1"/>
                  </a:lnTo>
                  <a:lnTo>
                    <a:pt x="129" y="3"/>
                  </a:lnTo>
                  <a:lnTo>
                    <a:pt x="126" y="25"/>
                  </a:lnTo>
                  <a:lnTo>
                    <a:pt x="125" y="50"/>
                  </a:lnTo>
                  <a:lnTo>
                    <a:pt x="125" y="77"/>
                  </a:lnTo>
                  <a:lnTo>
                    <a:pt x="125" y="100"/>
                  </a:lnTo>
                  <a:lnTo>
                    <a:pt x="111" y="100"/>
                  </a:lnTo>
                  <a:lnTo>
                    <a:pt x="98" y="100"/>
                  </a:lnTo>
                  <a:lnTo>
                    <a:pt x="86" y="100"/>
                  </a:lnTo>
                  <a:lnTo>
                    <a:pt x="74" y="100"/>
                  </a:lnTo>
                  <a:lnTo>
                    <a:pt x="61" y="99"/>
                  </a:lnTo>
                  <a:lnTo>
                    <a:pt x="49" y="98"/>
                  </a:lnTo>
                  <a:lnTo>
                    <a:pt x="36" y="96"/>
                  </a:lnTo>
                  <a:lnTo>
                    <a:pt x="22" y="94"/>
                  </a:lnTo>
                  <a:close/>
                </a:path>
              </a:pathLst>
            </a:custGeom>
            <a:solidFill>
              <a:srgbClr val="FF9933"/>
            </a:solidFill>
            <a:ln w="9525">
              <a:noFill/>
              <a:round/>
              <a:headEnd/>
              <a:tailEnd/>
            </a:ln>
          </p:spPr>
          <p:txBody>
            <a:bodyPr/>
            <a:lstStyle/>
            <a:p>
              <a:endParaRPr lang="el-GR"/>
            </a:p>
          </p:txBody>
        </p:sp>
        <p:sp>
          <p:nvSpPr>
            <p:cNvPr id="543047" name="Freeform 327"/>
            <p:cNvSpPr>
              <a:spLocks/>
            </p:cNvSpPr>
            <p:nvPr/>
          </p:nvSpPr>
          <p:spPr bwMode="auto">
            <a:xfrm flipH="1">
              <a:off x="1559" y="2957"/>
              <a:ext cx="26" cy="13"/>
            </a:xfrm>
            <a:custGeom>
              <a:avLst/>
              <a:gdLst/>
              <a:ahLst/>
              <a:cxnLst>
                <a:cxn ang="0">
                  <a:pos x="32" y="36"/>
                </a:cxn>
                <a:cxn ang="0">
                  <a:pos x="28" y="35"/>
                </a:cxn>
                <a:cxn ang="0">
                  <a:pos x="25" y="33"/>
                </a:cxn>
                <a:cxn ang="0">
                  <a:pos x="21" y="32"/>
                </a:cxn>
                <a:cxn ang="0">
                  <a:pos x="18" y="30"/>
                </a:cxn>
                <a:cxn ang="0">
                  <a:pos x="11" y="25"/>
                </a:cxn>
                <a:cxn ang="0">
                  <a:pos x="4" y="18"/>
                </a:cxn>
                <a:cxn ang="0">
                  <a:pos x="0" y="11"/>
                </a:cxn>
                <a:cxn ang="0">
                  <a:pos x="4" y="5"/>
                </a:cxn>
                <a:cxn ang="0">
                  <a:pos x="9" y="4"/>
                </a:cxn>
                <a:cxn ang="0">
                  <a:pos x="14" y="4"/>
                </a:cxn>
                <a:cxn ang="0">
                  <a:pos x="19" y="3"/>
                </a:cxn>
                <a:cxn ang="0">
                  <a:pos x="24" y="2"/>
                </a:cxn>
                <a:cxn ang="0">
                  <a:pos x="27" y="2"/>
                </a:cxn>
                <a:cxn ang="0">
                  <a:pos x="32" y="0"/>
                </a:cxn>
                <a:cxn ang="0">
                  <a:pos x="37" y="0"/>
                </a:cxn>
                <a:cxn ang="0">
                  <a:pos x="42" y="0"/>
                </a:cxn>
                <a:cxn ang="0">
                  <a:pos x="44" y="0"/>
                </a:cxn>
                <a:cxn ang="0">
                  <a:pos x="48" y="2"/>
                </a:cxn>
                <a:cxn ang="0">
                  <a:pos x="54" y="3"/>
                </a:cxn>
                <a:cxn ang="0">
                  <a:pos x="58" y="4"/>
                </a:cxn>
                <a:cxn ang="0">
                  <a:pos x="62" y="6"/>
                </a:cxn>
                <a:cxn ang="0">
                  <a:pos x="64" y="9"/>
                </a:cxn>
                <a:cxn ang="0">
                  <a:pos x="64" y="10"/>
                </a:cxn>
                <a:cxn ang="0">
                  <a:pos x="59" y="12"/>
                </a:cxn>
                <a:cxn ang="0">
                  <a:pos x="58" y="17"/>
                </a:cxn>
                <a:cxn ang="0">
                  <a:pos x="58" y="20"/>
                </a:cxn>
                <a:cxn ang="0">
                  <a:pos x="57" y="25"/>
                </a:cxn>
                <a:cxn ang="0">
                  <a:pos x="56" y="29"/>
                </a:cxn>
                <a:cxn ang="0">
                  <a:pos x="49" y="33"/>
                </a:cxn>
                <a:cxn ang="0">
                  <a:pos x="44" y="35"/>
                </a:cxn>
                <a:cxn ang="0">
                  <a:pos x="40" y="36"/>
                </a:cxn>
                <a:cxn ang="0">
                  <a:pos x="32" y="36"/>
                </a:cxn>
              </a:cxnLst>
              <a:rect l="0" t="0" r="r" b="b"/>
              <a:pathLst>
                <a:path w="64" h="36">
                  <a:moveTo>
                    <a:pt x="32" y="36"/>
                  </a:moveTo>
                  <a:lnTo>
                    <a:pt x="28" y="35"/>
                  </a:lnTo>
                  <a:lnTo>
                    <a:pt x="25" y="33"/>
                  </a:lnTo>
                  <a:lnTo>
                    <a:pt x="21" y="32"/>
                  </a:lnTo>
                  <a:lnTo>
                    <a:pt x="18" y="30"/>
                  </a:lnTo>
                  <a:lnTo>
                    <a:pt x="11" y="25"/>
                  </a:lnTo>
                  <a:lnTo>
                    <a:pt x="4" y="18"/>
                  </a:lnTo>
                  <a:lnTo>
                    <a:pt x="0" y="11"/>
                  </a:lnTo>
                  <a:lnTo>
                    <a:pt x="4" y="5"/>
                  </a:lnTo>
                  <a:lnTo>
                    <a:pt x="9" y="4"/>
                  </a:lnTo>
                  <a:lnTo>
                    <a:pt x="14" y="4"/>
                  </a:lnTo>
                  <a:lnTo>
                    <a:pt x="19" y="3"/>
                  </a:lnTo>
                  <a:lnTo>
                    <a:pt x="24" y="2"/>
                  </a:lnTo>
                  <a:lnTo>
                    <a:pt x="27" y="2"/>
                  </a:lnTo>
                  <a:lnTo>
                    <a:pt x="32" y="0"/>
                  </a:lnTo>
                  <a:lnTo>
                    <a:pt x="37" y="0"/>
                  </a:lnTo>
                  <a:lnTo>
                    <a:pt x="42" y="0"/>
                  </a:lnTo>
                  <a:lnTo>
                    <a:pt x="44" y="0"/>
                  </a:lnTo>
                  <a:lnTo>
                    <a:pt x="48" y="2"/>
                  </a:lnTo>
                  <a:lnTo>
                    <a:pt x="54" y="3"/>
                  </a:lnTo>
                  <a:lnTo>
                    <a:pt x="58" y="4"/>
                  </a:lnTo>
                  <a:lnTo>
                    <a:pt x="62" y="6"/>
                  </a:lnTo>
                  <a:lnTo>
                    <a:pt x="64" y="9"/>
                  </a:lnTo>
                  <a:lnTo>
                    <a:pt x="64" y="10"/>
                  </a:lnTo>
                  <a:lnTo>
                    <a:pt x="59" y="12"/>
                  </a:lnTo>
                  <a:lnTo>
                    <a:pt x="58" y="17"/>
                  </a:lnTo>
                  <a:lnTo>
                    <a:pt x="58" y="20"/>
                  </a:lnTo>
                  <a:lnTo>
                    <a:pt x="57" y="25"/>
                  </a:lnTo>
                  <a:lnTo>
                    <a:pt x="56" y="29"/>
                  </a:lnTo>
                  <a:lnTo>
                    <a:pt x="49" y="33"/>
                  </a:lnTo>
                  <a:lnTo>
                    <a:pt x="44" y="35"/>
                  </a:lnTo>
                  <a:lnTo>
                    <a:pt x="40" y="36"/>
                  </a:lnTo>
                  <a:lnTo>
                    <a:pt x="32" y="36"/>
                  </a:lnTo>
                  <a:close/>
                </a:path>
              </a:pathLst>
            </a:custGeom>
            <a:solidFill>
              <a:srgbClr val="000000"/>
            </a:solidFill>
            <a:ln w="9525">
              <a:noFill/>
              <a:round/>
              <a:headEnd/>
              <a:tailEnd/>
            </a:ln>
          </p:spPr>
          <p:txBody>
            <a:bodyPr/>
            <a:lstStyle/>
            <a:p>
              <a:endParaRPr lang="el-GR"/>
            </a:p>
          </p:txBody>
        </p:sp>
        <p:sp>
          <p:nvSpPr>
            <p:cNvPr id="543048" name="Freeform 328"/>
            <p:cNvSpPr>
              <a:spLocks/>
            </p:cNvSpPr>
            <p:nvPr/>
          </p:nvSpPr>
          <p:spPr bwMode="auto">
            <a:xfrm flipH="1">
              <a:off x="1357" y="2948"/>
              <a:ext cx="19" cy="21"/>
            </a:xfrm>
            <a:custGeom>
              <a:avLst/>
              <a:gdLst/>
              <a:ahLst/>
              <a:cxnLst>
                <a:cxn ang="0">
                  <a:pos x="0" y="58"/>
                </a:cxn>
                <a:cxn ang="0">
                  <a:pos x="3" y="43"/>
                </a:cxn>
                <a:cxn ang="0">
                  <a:pos x="6" y="29"/>
                </a:cxn>
                <a:cxn ang="0">
                  <a:pos x="9" y="15"/>
                </a:cxn>
                <a:cxn ang="0">
                  <a:pos x="12" y="0"/>
                </a:cxn>
                <a:cxn ang="0">
                  <a:pos x="20" y="0"/>
                </a:cxn>
                <a:cxn ang="0">
                  <a:pos x="29" y="0"/>
                </a:cxn>
                <a:cxn ang="0">
                  <a:pos x="37" y="0"/>
                </a:cxn>
                <a:cxn ang="0">
                  <a:pos x="45" y="0"/>
                </a:cxn>
                <a:cxn ang="0">
                  <a:pos x="45" y="9"/>
                </a:cxn>
                <a:cxn ang="0">
                  <a:pos x="45" y="18"/>
                </a:cxn>
                <a:cxn ang="0">
                  <a:pos x="45" y="29"/>
                </a:cxn>
                <a:cxn ang="0">
                  <a:pos x="46" y="38"/>
                </a:cxn>
                <a:cxn ang="0">
                  <a:pos x="43" y="40"/>
                </a:cxn>
                <a:cxn ang="0">
                  <a:pos x="39" y="44"/>
                </a:cxn>
                <a:cxn ang="0">
                  <a:pos x="35" y="46"/>
                </a:cxn>
                <a:cxn ang="0">
                  <a:pos x="31" y="49"/>
                </a:cxn>
                <a:cxn ang="0">
                  <a:pos x="23" y="51"/>
                </a:cxn>
                <a:cxn ang="0">
                  <a:pos x="16" y="53"/>
                </a:cxn>
                <a:cxn ang="0">
                  <a:pos x="8" y="55"/>
                </a:cxn>
                <a:cxn ang="0">
                  <a:pos x="0" y="58"/>
                </a:cxn>
              </a:cxnLst>
              <a:rect l="0" t="0" r="r" b="b"/>
              <a:pathLst>
                <a:path w="46" h="58">
                  <a:moveTo>
                    <a:pt x="0" y="58"/>
                  </a:moveTo>
                  <a:lnTo>
                    <a:pt x="3" y="43"/>
                  </a:lnTo>
                  <a:lnTo>
                    <a:pt x="6" y="29"/>
                  </a:lnTo>
                  <a:lnTo>
                    <a:pt x="9" y="15"/>
                  </a:lnTo>
                  <a:lnTo>
                    <a:pt x="12" y="0"/>
                  </a:lnTo>
                  <a:lnTo>
                    <a:pt x="20" y="0"/>
                  </a:lnTo>
                  <a:lnTo>
                    <a:pt x="29" y="0"/>
                  </a:lnTo>
                  <a:lnTo>
                    <a:pt x="37" y="0"/>
                  </a:lnTo>
                  <a:lnTo>
                    <a:pt x="45" y="0"/>
                  </a:lnTo>
                  <a:lnTo>
                    <a:pt x="45" y="9"/>
                  </a:lnTo>
                  <a:lnTo>
                    <a:pt x="45" y="18"/>
                  </a:lnTo>
                  <a:lnTo>
                    <a:pt x="45" y="29"/>
                  </a:lnTo>
                  <a:lnTo>
                    <a:pt x="46" y="38"/>
                  </a:lnTo>
                  <a:lnTo>
                    <a:pt x="43" y="40"/>
                  </a:lnTo>
                  <a:lnTo>
                    <a:pt x="39" y="44"/>
                  </a:lnTo>
                  <a:lnTo>
                    <a:pt x="35" y="46"/>
                  </a:lnTo>
                  <a:lnTo>
                    <a:pt x="31" y="49"/>
                  </a:lnTo>
                  <a:lnTo>
                    <a:pt x="23" y="51"/>
                  </a:lnTo>
                  <a:lnTo>
                    <a:pt x="16" y="53"/>
                  </a:lnTo>
                  <a:lnTo>
                    <a:pt x="8" y="55"/>
                  </a:lnTo>
                  <a:lnTo>
                    <a:pt x="0" y="58"/>
                  </a:lnTo>
                  <a:close/>
                </a:path>
              </a:pathLst>
            </a:custGeom>
            <a:solidFill>
              <a:srgbClr val="00FFFF"/>
            </a:solidFill>
            <a:ln w="9525">
              <a:noFill/>
              <a:round/>
              <a:headEnd/>
              <a:tailEnd/>
            </a:ln>
          </p:spPr>
          <p:txBody>
            <a:bodyPr/>
            <a:lstStyle/>
            <a:p>
              <a:endParaRPr lang="el-GR"/>
            </a:p>
          </p:txBody>
        </p:sp>
        <p:sp>
          <p:nvSpPr>
            <p:cNvPr id="543049" name="Freeform 329"/>
            <p:cNvSpPr>
              <a:spLocks/>
            </p:cNvSpPr>
            <p:nvPr/>
          </p:nvSpPr>
          <p:spPr bwMode="auto">
            <a:xfrm flipH="1">
              <a:off x="1332" y="2946"/>
              <a:ext cx="21" cy="14"/>
            </a:xfrm>
            <a:custGeom>
              <a:avLst/>
              <a:gdLst/>
              <a:ahLst/>
              <a:cxnLst>
                <a:cxn ang="0">
                  <a:pos x="2" y="36"/>
                </a:cxn>
                <a:cxn ang="0">
                  <a:pos x="1" y="28"/>
                </a:cxn>
                <a:cxn ang="0">
                  <a:pos x="1" y="20"/>
                </a:cxn>
                <a:cxn ang="0">
                  <a:pos x="1" y="13"/>
                </a:cxn>
                <a:cxn ang="0">
                  <a:pos x="0" y="5"/>
                </a:cxn>
                <a:cxn ang="0">
                  <a:pos x="5" y="5"/>
                </a:cxn>
                <a:cxn ang="0">
                  <a:pos x="13" y="4"/>
                </a:cxn>
                <a:cxn ang="0">
                  <a:pos x="23" y="3"/>
                </a:cxn>
                <a:cxn ang="0">
                  <a:pos x="33" y="1"/>
                </a:cxn>
                <a:cxn ang="0">
                  <a:pos x="41" y="0"/>
                </a:cxn>
                <a:cxn ang="0">
                  <a:pos x="48" y="1"/>
                </a:cxn>
                <a:cxn ang="0">
                  <a:pos x="53" y="4"/>
                </a:cxn>
                <a:cxn ang="0">
                  <a:pos x="53" y="8"/>
                </a:cxn>
                <a:cxn ang="0">
                  <a:pos x="46" y="11"/>
                </a:cxn>
                <a:cxn ang="0">
                  <a:pos x="40" y="14"/>
                </a:cxn>
                <a:cxn ang="0">
                  <a:pos x="35" y="18"/>
                </a:cxn>
                <a:cxn ang="0">
                  <a:pos x="30" y="22"/>
                </a:cxn>
                <a:cxn ang="0">
                  <a:pos x="18" y="29"/>
                </a:cxn>
                <a:cxn ang="0">
                  <a:pos x="11" y="33"/>
                </a:cxn>
                <a:cxn ang="0">
                  <a:pos x="6" y="35"/>
                </a:cxn>
                <a:cxn ang="0">
                  <a:pos x="2" y="36"/>
                </a:cxn>
              </a:cxnLst>
              <a:rect l="0" t="0" r="r" b="b"/>
              <a:pathLst>
                <a:path w="53" h="36">
                  <a:moveTo>
                    <a:pt x="2" y="36"/>
                  </a:moveTo>
                  <a:lnTo>
                    <a:pt x="1" y="28"/>
                  </a:lnTo>
                  <a:lnTo>
                    <a:pt x="1" y="20"/>
                  </a:lnTo>
                  <a:lnTo>
                    <a:pt x="1" y="13"/>
                  </a:lnTo>
                  <a:lnTo>
                    <a:pt x="0" y="5"/>
                  </a:lnTo>
                  <a:lnTo>
                    <a:pt x="5" y="5"/>
                  </a:lnTo>
                  <a:lnTo>
                    <a:pt x="13" y="4"/>
                  </a:lnTo>
                  <a:lnTo>
                    <a:pt x="23" y="3"/>
                  </a:lnTo>
                  <a:lnTo>
                    <a:pt x="33" y="1"/>
                  </a:lnTo>
                  <a:lnTo>
                    <a:pt x="41" y="0"/>
                  </a:lnTo>
                  <a:lnTo>
                    <a:pt x="48" y="1"/>
                  </a:lnTo>
                  <a:lnTo>
                    <a:pt x="53" y="4"/>
                  </a:lnTo>
                  <a:lnTo>
                    <a:pt x="53" y="8"/>
                  </a:lnTo>
                  <a:lnTo>
                    <a:pt x="46" y="11"/>
                  </a:lnTo>
                  <a:lnTo>
                    <a:pt x="40" y="14"/>
                  </a:lnTo>
                  <a:lnTo>
                    <a:pt x="35" y="18"/>
                  </a:lnTo>
                  <a:lnTo>
                    <a:pt x="30" y="22"/>
                  </a:lnTo>
                  <a:lnTo>
                    <a:pt x="18" y="29"/>
                  </a:lnTo>
                  <a:lnTo>
                    <a:pt x="11" y="33"/>
                  </a:lnTo>
                  <a:lnTo>
                    <a:pt x="6" y="35"/>
                  </a:lnTo>
                  <a:lnTo>
                    <a:pt x="2" y="36"/>
                  </a:lnTo>
                  <a:close/>
                </a:path>
              </a:pathLst>
            </a:custGeom>
            <a:solidFill>
              <a:srgbClr val="00FFFF"/>
            </a:solidFill>
            <a:ln w="9525">
              <a:noFill/>
              <a:round/>
              <a:headEnd/>
              <a:tailEnd/>
            </a:ln>
          </p:spPr>
          <p:txBody>
            <a:bodyPr/>
            <a:lstStyle/>
            <a:p>
              <a:endParaRPr lang="el-GR"/>
            </a:p>
          </p:txBody>
        </p:sp>
        <p:sp>
          <p:nvSpPr>
            <p:cNvPr id="543050" name="Freeform 330"/>
            <p:cNvSpPr>
              <a:spLocks/>
            </p:cNvSpPr>
            <p:nvPr/>
          </p:nvSpPr>
          <p:spPr bwMode="auto">
            <a:xfrm flipH="1">
              <a:off x="1414" y="2946"/>
              <a:ext cx="15" cy="11"/>
            </a:xfrm>
            <a:custGeom>
              <a:avLst/>
              <a:gdLst/>
              <a:ahLst/>
              <a:cxnLst>
                <a:cxn ang="0">
                  <a:pos x="0" y="17"/>
                </a:cxn>
                <a:cxn ang="0">
                  <a:pos x="0" y="13"/>
                </a:cxn>
                <a:cxn ang="0">
                  <a:pos x="0" y="8"/>
                </a:cxn>
                <a:cxn ang="0">
                  <a:pos x="1" y="5"/>
                </a:cxn>
                <a:cxn ang="0">
                  <a:pos x="3" y="0"/>
                </a:cxn>
                <a:cxn ang="0">
                  <a:pos x="12" y="0"/>
                </a:cxn>
                <a:cxn ang="0">
                  <a:pos x="18" y="1"/>
                </a:cxn>
                <a:cxn ang="0">
                  <a:pos x="23" y="1"/>
                </a:cxn>
                <a:cxn ang="0">
                  <a:pos x="27" y="1"/>
                </a:cxn>
                <a:cxn ang="0">
                  <a:pos x="30" y="1"/>
                </a:cxn>
                <a:cxn ang="0">
                  <a:pos x="33" y="2"/>
                </a:cxn>
                <a:cxn ang="0">
                  <a:pos x="35" y="2"/>
                </a:cxn>
                <a:cxn ang="0">
                  <a:pos x="38" y="4"/>
                </a:cxn>
                <a:cxn ang="0">
                  <a:pos x="38" y="14"/>
                </a:cxn>
                <a:cxn ang="0">
                  <a:pos x="38" y="21"/>
                </a:cxn>
                <a:cxn ang="0">
                  <a:pos x="37" y="24"/>
                </a:cxn>
                <a:cxn ang="0">
                  <a:pos x="36" y="28"/>
                </a:cxn>
                <a:cxn ang="0">
                  <a:pos x="29" y="29"/>
                </a:cxn>
                <a:cxn ang="0">
                  <a:pos x="23" y="30"/>
                </a:cxn>
                <a:cxn ang="0">
                  <a:pos x="19" y="31"/>
                </a:cxn>
                <a:cxn ang="0">
                  <a:pos x="14" y="31"/>
                </a:cxn>
                <a:cxn ang="0">
                  <a:pos x="11" y="30"/>
                </a:cxn>
                <a:cxn ang="0">
                  <a:pos x="7" y="28"/>
                </a:cxn>
                <a:cxn ang="0">
                  <a:pos x="4" y="23"/>
                </a:cxn>
                <a:cxn ang="0">
                  <a:pos x="0" y="17"/>
                </a:cxn>
              </a:cxnLst>
              <a:rect l="0" t="0" r="r" b="b"/>
              <a:pathLst>
                <a:path w="38" h="31">
                  <a:moveTo>
                    <a:pt x="0" y="17"/>
                  </a:moveTo>
                  <a:lnTo>
                    <a:pt x="0" y="13"/>
                  </a:lnTo>
                  <a:lnTo>
                    <a:pt x="0" y="8"/>
                  </a:lnTo>
                  <a:lnTo>
                    <a:pt x="1" y="5"/>
                  </a:lnTo>
                  <a:lnTo>
                    <a:pt x="3" y="0"/>
                  </a:lnTo>
                  <a:lnTo>
                    <a:pt x="12" y="0"/>
                  </a:lnTo>
                  <a:lnTo>
                    <a:pt x="18" y="1"/>
                  </a:lnTo>
                  <a:lnTo>
                    <a:pt x="23" y="1"/>
                  </a:lnTo>
                  <a:lnTo>
                    <a:pt x="27" y="1"/>
                  </a:lnTo>
                  <a:lnTo>
                    <a:pt x="30" y="1"/>
                  </a:lnTo>
                  <a:lnTo>
                    <a:pt x="33" y="2"/>
                  </a:lnTo>
                  <a:lnTo>
                    <a:pt x="35" y="2"/>
                  </a:lnTo>
                  <a:lnTo>
                    <a:pt x="38" y="4"/>
                  </a:lnTo>
                  <a:lnTo>
                    <a:pt x="38" y="14"/>
                  </a:lnTo>
                  <a:lnTo>
                    <a:pt x="38" y="21"/>
                  </a:lnTo>
                  <a:lnTo>
                    <a:pt x="37" y="24"/>
                  </a:lnTo>
                  <a:lnTo>
                    <a:pt x="36" y="28"/>
                  </a:lnTo>
                  <a:lnTo>
                    <a:pt x="29" y="29"/>
                  </a:lnTo>
                  <a:lnTo>
                    <a:pt x="23" y="30"/>
                  </a:lnTo>
                  <a:lnTo>
                    <a:pt x="19" y="31"/>
                  </a:lnTo>
                  <a:lnTo>
                    <a:pt x="14" y="31"/>
                  </a:lnTo>
                  <a:lnTo>
                    <a:pt x="11" y="30"/>
                  </a:lnTo>
                  <a:lnTo>
                    <a:pt x="7" y="28"/>
                  </a:lnTo>
                  <a:lnTo>
                    <a:pt x="4" y="23"/>
                  </a:lnTo>
                  <a:lnTo>
                    <a:pt x="0" y="17"/>
                  </a:lnTo>
                  <a:close/>
                </a:path>
              </a:pathLst>
            </a:custGeom>
            <a:solidFill>
              <a:srgbClr val="00FFFF"/>
            </a:solidFill>
            <a:ln w="9525">
              <a:noFill/>
              <a:round/>
              <a:headEnd/>
              <a:tailEnd/>
            </a:ln>
          </p:spPr>
          <p:txBody>
            <a:bodyPr/>
            <a:lstStyle/>
            <a:p>
              <a:endParaRPr lang="el-GR"/>
            </a:p>
          </p:txBody>
        </p:sp>
        <p:sp>
          <p:nvSpPr>
            <p:cNvPr id="543051" name="Freeform 331"/>
            <p:cNvSpPr>
              <a:spLocks/>
            </p:cNvSpPr>
            <p:nvPr/>
          </p:nvSpPr>
          <p:spPr bwMode="auto">
            <a:xfrm flipH="1">
              <a:off x="1399" y="2949"/>
              <a:ext cx="7" cy="6"/>
            </a:xfrm>
            <a:custGeom>
              <a:avLst/>
              <a:gdLst/>
              <a:ahLst/>
              <a:cxnLst>
                <a:cxn ang="0">
                  <a:pos x="0" y="17"/>
                </a:cxn>
                <a:cxn ang="0">
                  <a:pos x="0" y="12"/>
                </a:cxn>
                <a:cxn ang="0">
                  <a:pos x="1" y="8"/>
                </a:cxn>
                <a:cxn ang="0">
                  <a:pos x="1" y="5"/>
                </a:cxn>
                <a:cxn ang="0">
                  <a:pos x="1" y="2"/>
                </a:cxn>
                <a:cxn ang="0">
                  <a:pos x="6" y="2"/>
                </a:cxn>
                <a:cxn ang="0">
                  <a:pos x="8" y="0"/>
                </a:cxn>
                <a:cxn ang="0">
                  <a:pos x="11" y="2"/>
                </a:cxn>
                <a:cxn ang="0">
                  <a:pos x="15" y="4"/>
                </a:cxn>
                <a:cxn ang="0">
                  <a:pos x="12" y="6"/>
                </a:cxn>
                <a:cxn ang="0">
                  <a:pos x="10" y="8"/>
                </a:cxn>
                <a:cxn ang="0">
                  <a:pos x="7" y="12"/>
                </a:cxn>
                <a:cxn ang="0">
                  <a:pos x="4" y="14"/>
                </a:cxn>
                <a:cxn ang="0">
                  <a:pos x="3" y="14"/>
                </a:cxn>
                <a:cxn ang="0">
                  <a:pos x="2" y="14"/>
                </a:cxn>
                <a:cxn ang="0">
                  <a:pos x="1" y="15"/>
                </a:cxn>
                <a:cxn ang="0">
                  <a:pos x="0" y="17"/>
                </a:cxn>
              </a:cxnLst>
              <a:rect l="0" t="0" r="r" b="b"/>
              <a:pathLst>
                <a:path w="15" h="17">
                  <a:moveTo>
                    <a:pt x="0" y="17"/>
                  </a:moveTo>
                  <a:lnTo>
                    <a:pt x="0" y="12"/>
                  </a:lnTo>
                  <a:lnTo>
                    <a:pt x="1" y="8"/>
                  </a:lnTo>
                  <a:lnTo>
                    <a:pt x="1" y="5"/>
                  </a:lnTo>
                  <a:lnTo>
                    <a:pt x="1" y="2"/>
                  </a:lnTo>
                  <a:lnTo>
                    <a:pt x="6" y="2"/>
                  </a:lnTo>
                  <a:lnTo>
                    <a:pt x="8" y="0"/>
                  </a:lnTo>
                  <a:lnTo>
                    <a:pt x="11" y="2"/>
                  </a:lnTo>
                  <a:lnTo>
                    <a:pt x="15" y="4"/>
                  </a:lnTo>
                  <a:lnTo>
                    <a:pt x="12" y="6"/>
                  </a:lnTo>
                  <a:lnTo>
                    <a:pt x="10" y="8"/>
                  </a:lnTo>
                  <a:lnTo>
                    <a:pt x="7" y="12"/>
                  </a:lnTo>
                  <a:lnTo>
                    <a:pt x="4" y="14"/>
                  </a:lnTo>
                  <a:lnTo>
                    <a:pt x="3" y="14"/>
                  </a:lnTo>
                  <a:lnTo>
                    <a:pt x="2" y="14"/>
                  </a:lnTo>
                  <a:lnTo>
                    <a:pt x="1" y="15"/>
                  </a:lnTo>
                  <a:lnTo>
                    <a:pt x="0" y="17"/>
                  </a:lnTo>
                  <a:close/>
                </a:path>
              </a:pathLst>
            </a:custGeom>
            <a:solidFill>
              <a:srgbClr val="00FFFF"/>
            </a:solidFill>
            <a:ln w="9525">
              <a:noFill/>
              <a:round/>
              <a:headEnd/>
              <a:tailEnd/>
            </a:ln>
          </p:spPr>
          <p:txBody>
            <a:bodyPr/>
            <a:lstStyle/>
            <a:p>
              <a:endParaRPr lang="el-GR"/>
            </a:p>
          </p:txBody>
        </p:sp>
        <p:sp>
          <p:nvSpPr>
            <p:cNvPr id="543052" name="Freeform 332"/>
            <p:cNvSpPr>
              <a:spLocks/>
            </p:cNvSpPr>
            <p:nvPr/>
          </p:nvSpPr>
          <p:spPr bwMode="auto">
            <a:xfrm flipH="1">
              <a:off x="1380" y="2913"/>
              <a:ext cx="24" cy="29"/>
            </a:xfrm>
            <a:custGeom>
              <a:avLst/>
              <a:gdLst/>
              <a:ahLst/>
              <a:cxnLst>
                <a:cxn ang="0">
                  <a:pos x="23" y="80"/>
                </a:cxn>
                <a:cxn ang="0">
                  <a:pos x="13" y="79"/>
                </a:cxn>
                <a:cxn ang="0">
                  <a:pos x="8" y="74"/>
                </a:cxn>
                <a:cxn ang="0">
                  <a:pos x="7" y="66"/>
                </a:cxn>
                <a:cxn ang="0">
                  <a:pos x="0" y="56"/>
                </a:cxn>
                <a:cxn ang="0">
                  <a:pos x="2" y="43"/>
                </a:cxn>
                <a:cxn ang="0">
                  <a:pos x="2" y="28"/>
                </a:cxn>
                <a:cxn ang="0">
                  <a:pos x="4" y="13"/>
                </a:cxn>
                <a:cxn ang="0">
                  <a:pos x="7" y="1"/>
                </a:cxn>
                <a:cxn ang="0">
                  <a:pos x="11" y="0"/>
                </a:cxn>
                <a:cxn ang="0">
                  <a:pos x="14" y="0"/>
                </a:cxn>
                <a:cxn ang="0">
                  <a:pos x="21" y="0"/>
                </a:cxn>
                <a:cxn ang="0">
                  <a:pos x="33" y="1"/>
                </a:cxn>
                <a:cxn ang="0">
                  <a:pos x="37" y="15"/>
                </a:cxn>
                <a:cxn ang="0">
                  <a:pos x="47" y="39"/>
                </a:cxn>
                <a:cxn ang="0">
                  <a:pos x="55" y="65"/>
                </a:cxn>
                <a:cxn ang="0">
                  <a:pos x="58" y="79"/>
                </a:cxn>
                <a:cxn ang="0">
                  <a:pos x="53" y="79"/>
                </a:cxn>
                <a:cxn ang="0">
                  <a:pos x="50" y="79"/>
                </a:cxn>
                <a:cxn ang="0">
                  <a:pos x="45" y="79"/>
                </a:cxn>
                <a:cxn ang="0">
                  <a:pos x="41" y="79"/>
                </a:cxn>
                <a:cxn ang="0">
                  <a:pos x="36" y="80"/>
                </a:cxn>
                <a:cxn ang="0">
                  <a:pos x="33" y="80"/>
                </a:cxn>
                <a:cxn ang="0">
                  <a:pos x="28" y="80"/>
                </a:cxn>
                <a:cxn ang="0">
                  <a:pos x="23" y="80"/>
                </a:cxn>
              </a:cxnLst>
              <a:rect l="0" t="0" r="r" b="b"/>
              <a:pathLst>
                <a:path w="58" h="80">
                  <a:moveTo>
                    <a:pt x="23" y="80"/>
                  </a:moveTo>
                  <a:lnTo>
                    <a:pt x="13" y="79"/>
                  </a:lnTo>
                  <a:lnTo>
                    <a:pt x="8" y="74"/>
                  </a:lnTo>
                  <a:lnTo>
                    <a:pt x="7" y="66"/>
                  </a:lnTo>
                  <a:lnTo>
                    <a:pt x="0" y="56"/>
                  </a:lnTo>
                  <a:lnTo>
                    <a:pt x="2" y="43"/>
                  </a:lnTo>
                  <a:lnTo>
                    <a:pt x="2" y="28"/>
                  </a:lnTo>
                  <a:lnTo>
                    <a:pt x="4" y="13"/>
                  </a:lnTo>
                  <a:lnTo>
                    <a:pt x="7" y="1"/>
                  </a:lnTo>
                  <a:lnTo>
                    <a:pt x="11" y="0"/>
                  </a:lnTo>
                  <a:lnTo>
                    <a:pt x="14" y="0"/>
                  </a:lnTo>
                  <a:lnTo>
                    <a:pt x="21" y="0"/>
                  </a:lnTo>
                  <a:lnTo>
                    <a:pt x="33" y="1"/>
                  </a:lnTo>
                  <a:lnTo>
                    <a:pt x="37" y="15"/>
                  </a:lnTo>
                  <a:lnTo>
                    <a:pt x="47" y="39"/>
                  </a:lnTo>
                  <a:lnTo>
                    <a:pt x="55" y="65"/>
                  </a:lnTo>
                  <a:lnTo>
                    <a:pt x="58" y="79"/>
                  </a:lnTo>
                  <a:lnTo>
                    <a:pt x="53" y="79"/>
                  </a:lnTo>
                  <a:lnTo>
                    <a:pt x="50" y="79"/>
                  </a:lnTo>
                  <a:lnTo>
                    <a:pt x="45" y="79"/>
                  </a:lnTo>
                  <a:lnTo>
                    <a:pt x="41" y="79"/>
                  </a:lnTo>
                  <a:lnTo>
                    <a:pt x="36" y="80"/>
                  </a:lnTo>
                  <a:lnTo>
                    <a:pt x="33" y="80"/>
                  </a:lnTo>
                  <a:lnTo>
                    <a:pt x="28" y="80"/>
                  </a:lnTo>
                  <a:lnTo>
                    <a:pt x="23" y="80"/>
                  </a:lnTo>
                  <a:close/>
                </a:path>
              </a:pathLst>
            </a:custGeom>
            <a:solidFill>
              <a:srgbClr val="006633"/>
            </a:solidFill>
            <a:ln w="9525">
              <a:noFill/>
              <a:round/>
              <a:headEnd/>
              <a:tailEnd/>
            </a:ln>
          </p:spPr>
          <p:txBody>
            <a:bodyPr/>
            <a:lstStyle/>
            <a:p>
              <a:endParaRPr lang="el-GR"/>
            </a:p>
          </p:txBody>
        </p:sp>
        <p:sp>
          <p:nvSpPr>
            <p:cNvPr id="543053" name="Freeform 333"/>
            <p:cNvSpPr>
              <a:spLocks/>
            </p:cNvSpPr>
            <p:nvPr/>
          </p:nvSpPr>
          <p:spPr bwMode="auto">
            <a:xfrm flipH="1">
              <a:off x="1354" y="2894"/>
              <a:ext cx="47" cy="48"/>
            </a:xfrm>
            <a:custGeom>
              <a:avLst/>
              <a:gdLst/>
              <a:ahLst/>
              <a:cxnLst>
                <a:cxn ang="0">
                  <a:pos x="73" y="131"/>
                </a:cxn>
                <a:cxn ang="0">
                  <a:pos x="71" y="113"/>
                </a:cxn>
                <a:cxn ang="0">
                  <a:pos x="65" y="98"/>
                </a:cxn>
                <a:cxn ang="0">
                  <a:pos x="58" y="85"/>
                </a:cxn>
                <a:cxn ang="0">
                  <a:pos x="51" y="70"/>
                </a:cxn>
                <a:cxn ang="0">
                  <a:pos x="49" y="59"/>
                </a:cxn>
                <a:cxn ang="0">
                  <a:pos x="45" y="52"/>
                </a:cxn>
                <a:cxn ang="0">
                  <a:pos x="40" y="47"/>
                </a:cxn>
                <a:cxn ang="0">
                  <a:pos x="34" y="43"/>
                </a:cxn>
                <a:cxn ang="0">
                  <a:pos x="27" y="41"/>
                </a:cxn>
                <a:cxn ang="0">
                  <a:pos x="19" y="40"/>
                </a:cxn>
                <a:cxn ang="0">
                  <a:pos x="10" y="40"/>
                </a:cxn>
                <a:cxn ang="0">
                  <a:pos x="0" y="40"/>
                </a:cxn>
                <a:cxn ang="0">
                  <a:pos x="1" y="30"/>
                </a:cxn>
                <a:cxn ang="0">
                  <a:pos x="4" y="20"/>
                </a:cxn>
                <a:cxn ang="0">
                  <a:pos x="5" y="11"/>
                </a:cxn>
                <a:cxn ang="0">
                  <a:pos x="6" y="0"/>
                </a:cxn>
                <a:cxn ang="0">
                  <a:pos x="20" y="5"/>
                </a:cxn>
                <a:cxn ang="0">
                  <a:pos x="34" y="10"/>
                </a:cxn>
                <a:cxn ang="0">
                  <a:pos x="48" y="14"/>
                </a:cxn>
                <a:cxn ang="0">
                  <a:pos x="61" y="19"/>
                </a:cxn>
                <a:cxn ang="0">
                  <a:pos x="74" y="25"/>
                </a:cxn>
                <a:cxn ang="0">
                  <a:pos x="88" y="29"/>
                </a:cxn>
                <a:cxn ang="0">
                  <a:pos x="101" y="35"/>
                </a:cxn>
                <a:cxn ang="0">
                  <a:pos x="114" y="41"/>
                </a:cxn>
                <a:cxn ang="0">
                  <a:pos x="113" y="55"/>
                </a:cxn>
                <a:cxn ang="0">
                  <a:pos x="111" y="74"/>
                </a:cxn>
                <a:cxn ang="0">
                  <a:pos x="108" y="100"/>
                </a:cxn>
                <a:cxn ang="0">
                  <a:pos x="104" y="131"/>
                </a:cxn>
                <a:cxn ang="0">
                  <a:pos x="97" y="131"/>
                </a:cxn>
                <a:cxn ang="0">
                  <a:pos x="89" y="132"/>
                </a:cxn>
                <a:cxn ang="0">
                  <a:pos x="80" y="132"/>
                </a:cxn>
                <a:cxn ang="0">
                  <a:pos x="73" y="131"/>
                </a:cxn>
              </a:cxnLst>
              <a:rect l="0" t="0" r="r" b="b"/>
              <a:pathLst>
                <a:path w="114" h="132">
                  <a:moveTo>
                    <a:pt x="73" y="131"/>
                  </a:moveTo>
                  <a:lnTo>
                    <a:pt x="71" y="113"/>
                  </a:lnTo>
                  <a:lnTo>
                    <a:pt x="65" y="98"/>
                  </a:lnTo>
                  <a:lnTo>
                    <a:pt x="58" y="85"/>
                  </a:lnTo>
                  <a:lnTo>
                    <a:pt x="51" y="70"/>
                  </a:lnTo>
                  <a:lnTo>
                    <a:pt x="49" y="59"/>
                  </a:lnTo>
                  <a:lnTo>
                    <a:pt x="45" y="52"/>
                  </a:lnTo>
                  <a:lnTo>
                    <a:pt x="40" y="47"/>
                  </a:lnTo>
                  <a:lnTo>
                    <a:pt x="34" y="43"/>
                  </a:lnTo>
                  <a:lnTo>
                    <a:pt x="27" y="41"/>
                  </a:lnTo>
                  <a:lnTo>
                    <a:pt x="19" y="40"/>
                  </a:lnTo>
                  <a:lnTo>
                    <a:pt x="10" y="40"/>
                  </a:lnTo>
                  <a:lnTo>
                    <a:pt x="0" y="40"/>
                  </a:lnTo>
                  <a:lnTo>
                    <a:pt x="1" y="30"/>
                  </a:lnTo>
                  <a:lnTo>
                    <a:pt x="4" y="20"/>
                  </a:lnTo>
                  <a:lnTo>
                    <a:pt x="5" y="11"/>
                  </a:lnTo>
                  <a:lnTo>
                    <a:pt x="6" y="0"/>
                  </a:lnTo>
                  <a:lnTo>
                    <a:pt x="20" y="5"/>
                  </a:lnTo>
                  <a:lnTo>
                    <a:pt x="34" y="10"/>
                  </a:lnTo>
                  <a:lnTo>
                    <a:pt x="48" y="14"/>
                  </a:lnTo>
                  <a:lnTo>
                    <a:pt x="61" y="19"/>
                  </a:lnTo>
                  <a:lnTo>
                    <a:pt x="74" y="25"/>
                  </a:lnTo>
                  <a:lnTo>
                    <a:pt x="88" y="29"/>
                  </a:lnTo>
                  <a:lnTo>
                    <a:pt x="101" y="35"/>
                  </a:lnTo>
                  <a:lnTo>
                    <a:pt x="114" y="41"/>
                  </a:lnTo>
                  <a:lnTo>
                    <a:pt x="113" y="55"/>
                  </a:lnTo>
                  <a:lnTo>
                    <a:pt x="111" y="74"/>
                  </a:lnTo>
                  <a:lnTo>
                    <a:pt x="108" y="100"/>
                  </a:lnTo>
                  <a:lnTo>
                    <a:pt x="104" y="131"/>
                  </a:lnTo>
                  <a:lnTo>
                    <a:pt x="97" y="131"/>
                  </a:lnTo>
                  <a:lnTo>
                    <a:pt x="89" y="132"/>
                  </a:lnTo>
                  <a:lnTo>
                    <a:pt x="80" y="132"/>
                  </a:lnTo>
                  <a:lnTo>
                    <a:pt x="73" y="131"/>
                  </a:lnTo>
                  <a:close/>
                </a:path>
              </a:pathLst>
            </a:custGeom>
            <a:solidFill>
              <a:srgbClr val="00FFFF"/>
            </a:solidFill>
            <a:ln w="9525">
              <a:noFill/>
              <a:round/>
              <a:headEnd/>
              <a:tailEnd/>
            </a:ln>
          </p:spPr>
          <p:txBody>
            <a:bodyPr/>
            <a:lstStyle/>
            <a:p>
              <a:endParaRPr lang="el-GR"/>
            </a:p>
          </p:txBody>
        </p:sp>
        <p:sp>
          <p:nvSpPr>
            <p:cNvPr id="543054" name="Freeform 334"/>
            <p:cNvSpPr>
              <a:spLocks/>
            </p:cNvSpPr>
            <p:nvPr/>
          </p:nvSpPr>
          <p:spPr bwMode="auto">
            <a:xfrm flipH="1">
              <a:off x="1323" y="2911"/>
              <a:ext cx="30" cy="31"/>
            </a:xfrm>
            <a:custGeom>
              <a:avLst/>
              <a:gdLst/>
              <a:ahLst/>
              <a:cxnLst>
                <a:cxn ang="0">
                  <a:pos x="0" y="83"/>
                </a:cxn>
                <a:cxn ang="0">
                  <a:pos x="2" y="62"/>
                </a:cxn>
                <a:cxn ang="0">
                  <a:pos x="3" y="41"/>
                </a:cxn>
                <a:cxn ang="0">
                  <a:pos x="6" y="21"/>
                </a:cxn>
                <a:cxn ang="0">
                  <a:pos x="10" y="0"/>
                </a:cxn>
                <a:cxn ang="0">
                  <a:pos x="13" y="1"/>
                </a:cxn>
                <a:cxn ang="0">
                  <a:pos x="18" y="3"/>
                </a:cxn>
                <a:cxn ang="0">
                  <a:pos x="24" y="6"/>
                </a:cxn>
                <a:cxn ang="0">
                  <a:pos x="30" y="8"/>
                </a:cxn>
                <a:cxn ang="0">
                  <a:pos x="36" y="11"/>
                </a:cxn>
                <a:cxn ang="0">
                  <a:pos x="45" y="15"/>
                </a:cxn>
                <a:cxn ang="0">
                  <a:pos x="53" y="18"/>
                </a:cxn>
                <a:cxn ang="0">
                  <a:pos x="62" y="22"/>
                </a:cxn>
                <a:cxn ang="0">
                  <a:pos x="65" y="30"/>
                </a:cxn>
                <a:cxn ang="0">
                  <a:pos x="70" y="40"/>
                </a:cxn>
                <a:cxn ang="0">
                  <a:pos x="71" y="51"/>
                </a:cxn>
                <a:cxn ang="0">
                  <a:pos x="66" y="56"/>
                </a:cxn>
                <a:cxn ang="0">
                  <a:pos x="65" y="62"/>
                </a:cxn>
                <a:cxn ang="0">
                  <a:pos x="64" y="67"/>
                </a:cxn>
                <a:cxn ang="0">
                  <a:pos x="63" y="72"/>
                </a:cxn>
                <a:cxn ang="0">
                  <a:pos x="62" y="78"/>
                </a:cxn>
                <a:cxn ang="0">
                  <a:pos x="57" y="79"/>
                </a:cxn>
                <a:cxn ang="0">
                  <a:pos x="53" y="79"/>
                </a:cxn>
                <a:cxn ang="0">
                  <a:pos x="48" y="80"/>
                </a:cxn>
                <a:cxn ang="0">
                  <a:pos x="43" y="80"/>
                </a:cxn>
                <a:cxn ang="0">
                  <a:pos x="36" y="80"/>
                </a:cxn>
                <a:cxn ang="0">
                  <a:pos x="27" y="82"/>
                </a:cxn>
                <a:cxn ang="0">
                  <a:pos x="16" y="82"/>
                </a:cxn>
                <a:cxn ang="0">
                  <a:pos x="0" y="83"/>
                </a:cxn>
              </a:cxnLst>
              <a:rect l="0" t="0" r="r" b="b"/>
              <a:pathLst>
                <a:path w="71" h="83">
                  <a:moveTo>
                    <a:pt x="0" y="83"/>
                  </a:moveTo>
                  <a:lnTo>
                    <a:pt x="2" y="62"/>
                  </a:lnTo>
                  <a:lnTo>
                    <a:pt x="3" y="41"/>
                  </a:lnTo>
                  <a:lnTo>
                    <a:pt x="6" y="21"/>
                  </a:lnTo>
                  <a:lnTo>
                    <a:pt x="10" y="0"/>
                  </a:lnTo>
                  <a:lnTo>
                    <a:pt x="13" y="1"/>
                  </a:lnTo>
                  <a:lnTo>
                    <a:pt x="18" y="3"/>
                  </a:lnTo>
                  <a:lnTo>
                    <a:pt x="24" y="6"/>
                  </a:lnTo>
                  <a:lnTo>
                    <a:pt x="30" y="8"/>
                  </a:lnTo>
                  <a:lnTo>
                    <a:pt x="36" y="11"/>
                  </a:lnTo>
                  <a:lnTo>
                    <a:pt x="45" y="15"/>
                  </a:lnTo>
                  <a:lnTo>
                    <a:pt x="53" y="18"/>
                  </a:lnTo>
                  <a:lnTo>
                    <a:pt x="62" y="22"/>
                  </a:lnTo>
                  <a:lnTo>
                    <a:pt x="65" y="30"/>
                  </a:lnTo>
                  <a:lnTo>
                    <a:pt x="70" y="40"/>
                  </a:lnTo>
                  <a:lnTo>
                    <a:pt x="71" y="51"/>
                  </a:lnTo>
                  <a:lnTo>
                    <a:pt x="66" y="56"/>
                  </a:lnTo>
                  <a:lnTo>
                    <a:pt x="65" y="62"/>
                  </a:lnTo>
                  <a:lnTo>
                    <a:pt x="64" y="67"/>
                  </a:lnTo>
                  <a:lnTo>
                    <a:pt x="63" y="72"/>
                  </a:lnTo>
                  <a:lnTo>
                    <a:pt x="62" y="78"/>
                  </a:lnTo>
                  <a:lnTo>
                    <a:pt x="57" y="79"/>
                  </a:lnTo>
                  <a:lnTo>
                    <a:pt x="53" y="79"/>
                  </a:lnTo>
                  <a:lnTo>
                    <a:pt x="48" y="80"/>
                  </a:lnTo>
                  <a:lnTo>
                    <a:pt x="43" y="80"/>
                  </a:lnTo>
                  <a:lnTo>
                    <a:pt x="36" y="80"/>
                  </a:lnTo>
                  <a:lnTo>
                    <a:pt x="27" y="82"/>
                  </a:lnTo>
                  <a:lnTo>
                    <a:pt x="16" y="82"/>
                  </a:lnTo>
                  <a:lnTo>
                    <a:pt x="0" y="83"/>
                  </a:lnTo>
                  <a:close/>
                </a:path>
              </a:pathLst>
            </a:custGeom>
            <a:solidFill>
              <a:srgbClr val="00FFFF"/>
            </a:solidFill>
            <a:ln w="9525">
              <a:noFill/>
              <a:round/>
              <a:headEnd/>
              <a:tailEnd/>
            </a:ln>
          </p:spPr>
          <p:txBody>
            <a:bodyPr/>
            <a:lstStyle/>
            <a:p>
              <a:endParaRPr lang="el-GR"/>
            </a:p>
          </p:txBody>
        </p:sp>
        <p:sp>
          <p:nvSpPr>
            <p:cNvPr id="543055" name="Freeform 335"/>
            <p:cNvSpPr>
              <a:spLocks/>
            </p:cNvSpPr>
            <p:nvPr/>
          </p:nvSpPr>
          <p:spPr bwMode="auto">
            <a:xfrm flipH="1">
              <a:off x="1412" y="2924"/>
              <a:ext cx="17" cy="16"/>
            </a:xfrm>
            <a:custGeom>
              <a:avLst/>
              <a:gdLst/>
              <a:ahLst/>
              <a:cxnLst>
                <a:cxn ang="0">
                  <a:pos x="3" y="45"/>
                </a:cxn>
                <a:cxn ang="0">
                  <a:pos x="3" y="39"/>
                </a:cxn>
                <a:cxn ang="0">
                  <a:pos x="1" y="32"/>
                </a:cxn>
                <a:cxn ang="0">
                  <a:pos x="0" y="27"/>
                </a:cxn>
                <a:cxn ang="0">
                  <a:pos x="0" y="21"/>
                </a:cxn>
                <a:cxn ang="0">
                  <a:pos x="4" y="9"/>
                </a:cxn>
                <a:cxn ang="0">
                  <a:pos x="7" y="2"/>
                </a:cxn>
                <a:cxn ang="0">
                  <a:pos x="11" y="0"/>
                </a:cxn>
                <a:cxn ang="0">
                  <a:pos x="15" y="0"/>
                </a:cxn>
                <a:cxn ang="0">
                  <a:pos x="20" y="4"/>
                </a:cxn>
                <a:cxn ang="0">
                  <a:pos x="26" y="10"/>
                </a:cxn>
                <a:cxn ang="0">
                  <a:pos x="34" y="17"/>
                </a:cxn>
                <a:cxn ang="0">
                  <a:pos x="43" y="27"/>
                </a:cxn>
                <a:cxn ang="0">
                  <a:pos x="43" y="31"/>
                </a:cxn>
                <a:cxn ang="0">
                  <a:pos x="43" y="37"/>
                </a:cxn>
                <a:cxn ang="0">
                  <a:pos x="42" y="42"/>
                </a:cxn>
                <a:cxn ang="0">
                  <a:pos x="42" y="47"/>
                </a:cxn>
                <a:cxn ang="0">
                  <a:pos x="36" y="47"/>
                </a:cxn>
                <a:cxn ang="0">
                  <a:pos x="31" y="47"/>
                </a:cxn>
                <a:cxn ang="0">
                  <a:pos x="27" y="47"/>
                </a:cxn>
                <a:cxn ang="0">
                  <a:pos x="22" y="47"/>
                </a:cxn>
                <a:cxn ang="0">
                  <a:pos x="18" y="47"/>
                </a:cxn>
                <a:cxn ang="0">
                  <a:pos x="13" y="46"/>
                </a:cxn>
                <a:cxn ang="0">
                  <a:pos x="7" y="46"/>
                </a:cxn>
                <a:cxn ang="0">
                  <a:pos x="3" y="45"/>
                </a:cxn>
              </a:cxnLst>
              <a:rect l="0" t="0" r="r" b="b"/>
              <a:pathLst>
                <a:path w="43" h="47">
                  <a:moveTo>
                    <a:pt x="3" y="45"/>
                  </a:moveTo>
                  <a:lnTo>
                    <a:pt x="3" y="39"/>
                  </a:lnTo>
                  <a:lnTo>
                    <a:pt x="1" y="32"/>
                  </a:lnTo>
                  <a:lnTo>
                    <a:pt x="0" y="27"/>
                  </a:lnTo>
                  <a:lnTo>
                    <a:pt x="0" y="21"/>
                  </a:lnTo>
                  <a:lnTo>
                    <a:pt x="4" y="9"/>
                  </a:lnTo>
                  <a:lnTo>
                    <a:pt x="7" y="2"/>
                  </a:lnTo>
                  <a:lnTo>
                    <a:pt x="11" y="0"/>
                  </a:lnTo>
                  <a:lnTo>
                    <a:pt x="15" y="0"/>
                  </a:lnTo>
                  <a:lnTo>
                    <a:pt x="20" y="4"/>
                  </a:lnTo>
                  <a:lnTo>
                    <a:pt x="26" y="10"/>
                  </a:lnTo>
                  <a:lnTo>
                    <a:pt x="34" y="17"/>
                  </a:lnTo>
                  <a:lnTo>
                    <a:pt x="43" y="27"/>
                  </a:lnTo>
                  <a:lnTo>
                    <a:pt x="43" y="31"/>
                  </a:lnTo>
                  <a:lnTo>
                    <a:pt x="43" y="37"/>
                  </a:lnTo>
                  <a:lnTo>
                    <a:pt x="42" y="42"/>
                  </a:lnTo>
                  <a:lnTo>
                    <a:pt x="42" y="47"/>
                  </a:lnTo>
                  <a:lnTo>
                    <a:pt x="36" y="47"/>
                  </a:lnTo>
                  <a:lnTo>
                    <a:pt x="31" y="47"/>
                  </a:lnTo>
                  <a:lnTo>
                    <a:pt x="27" y="47"/>
                  </a:lnTo>
                  <a:lnTo>
                    <a:pt x="22" y="47"/>
                  </a:lnTo>
                  <a:lnTo>
                    <a:pt x="18" y="47"/>
                  </a:lnTo>
                  <a:lnTo>
                    <a:pt x="13" y="46"/>
                  </a:lnTo>
                  <a:lnTo>
                    <a:pt x="7" y="46"/>
                  </a:lnTo>
                  <a:lnTo>
                    <a:pt x="3" y="45"/>
                  </a:lnTo>
                  <a:close/>
                </a:path>
              </a:pathLst>
            </a:custGeom>
            <a:solidFill>
              <a:srgbClr val="00FFFF"/>
            </a:solidFill>
            <a:ln w="9525">
              <a:noFill/>
              <a:round/>
              <a:headEnd/>
              <a:tailEnd/>
            </a:ln>
          </p:spPr>
          <p:txBody>
            <a:bodyPr/>
            <a:lstStyle/>
            <a:p>
              <a:endParaRPr lang="el-GR"/>
            </a:p>
          </p:txBody>
        </p:sp>
        <p:sp>
          <p:nvSpPr>
            <p:cNvPr id="543056" name="Freeform 336"/>
            <p:cNvSpPr>
              <a:spLocks/>
            </p:cNvSpPr>
            <p:nvPr/>
          </p:nvSpPr>
          <p:spPr bwMode="auto">
            <a:xfrm flipH="1">
              <a:off x="1435" y="2902"/>
              <a:ext cx="35" cy="37"/>
            </a:xfrm>
            <a:custGeom>
              <a:avLst/>
              <a:gdLst/>
              <a:ahLst/>
              <a:cxnLst>
                <a:cxn ang="0">
                  <a:pos x="0" y="94"/>
                </a:cxn>
                <a:cxn ang="0">
                  <a:pos x="2" y="79"/>
                </a:cxn>
                <a:cxn ang="0">
                  <a:pos x="2" y="64"/>
                </a:cxn>
                <a:cxn ang="0">
                  <a:pos x="2" y="50"/>
                </a:cxn>
                <a:cxn ang="0">
                  <a:pos x="2" y="35"/>
                </a:cxn>
                <a:cxn ang="0">
                  <a:pos x="3" y="24"/>
                </a:cxn>
                <a:cxn ang="0">
                  <a:pos x="4" y="14"/>
                </a:cxn>
                <a:cxn ang="0">
                  <a:pos x="7" y="5"/>
                </a:cxn>
                <a:cxn ang="0">
                  <a:pos x="14" y="0"/>
                </a:cxn>
                <a:cxn ang="0">
                  <a:pos x="22" y="9"/>
                </a:cxn>
                <a:cxn ang="0">
                  <a:pos x="27" y="17"/>
                </a:cxn>
                <a:cxn ang="0">
                  <a:pos x="30" y="24"/>
                </a:cxn>
                <a:cxn ang="0">
                  <a:pos x="33" y="30"/>
                </a:cxn>
                <a:cxn ang="0">
                  <a:pos x="36" y="37"/>
                </a:cxn>
                <a:cxn ang="0">
                  <a:pos x="43" y="45"/>
                </a:cxn>
                <a:cxn ang="0">
                  <a:pos x="55" y="55"/>
                </a:cxn>
                <a:cxn ang="0">
                  <a:pos x="73" y="67"/>
                </a:cxn>
                <a:cxn ang="0">
                  <a:pos x="76" y="67"/>
                </a:cxn>
                <a:cxn ang="0">
                  <a:pos x="79" y="67"/>
                </a:cxn>
                <a:cxn ang="0">
                  <a:pos x="82" y="67"/>
                </a:cxn>
                <a:cxn ang="0">
                  <a:pos x="85" y="67"/>
                </a:cxn>
                <a:cxn ang="0">
                  <a:pos x="85" y="77"/>
                </a:cxn>
                <a:cxn ang="0">
                  <a:pos x="83" y="85"/>
                </a:cxn>
                <a:cxn ang="0">
                  <a:pos x="81" y="94"/>
                </a:cxn>
                <a:cxn ang="0">
                  <a:pos x="80" y="103"/>
                </a:cxn>
                <a:cxn ang="0">
                  <a:pos x="72" y="103"/>
                </a:cxn>
                <a:cxn ang="0">
                  <a:pos x="61" y="103"/>
                </a:cxn>
                <a:cxn ang="0">
                  <a:pos x="50" y="103"/>
                </a:cxn>
                <a:cxn ang="0">
                  <a:pos x="38" y="102"/>
                </a:cxn>
                <a:cxn ang="0">
                  <a:pos x="28" y="100"/>
                </a:cxn>
                <a:cxn ang="0">
                  <a:pos x="17" y="99"/>
                </a:cxn>
                <a:cxn ang="0">
                  <a:pos x="7" y="97"/>
                </a:cxn>
                <a:cxn ang="0">
                  <a:pos x="0" y="94"/>
                </a:cxn>
              </a:cxnLst>
              <a:rect l="0" t="0" r="r" b="b"/>
              <a:pathLst>
                <a:path w="85" h="103">
                  <a:moveTo>
                    <a:pt x="0" y="94"/>
                  </a:moveTo>
                  <a:lnTo>
                    <a:pt x="2" y="79"/>
                  </a:lnTo>
                  <a:lnTo>
                    <a:pt x="2" y="64"/>
                  </a:lnTo>
                  <a:lnTo>
                    <a:pt x="2" y="50"/>
                  </a:lnTo>
                  <a:lnTo>
                    <a:pt x="2" y="35"/>
                  </a:lnTo>
                  <a:lnTo>
                    <a:pt x="3" y="24"/>
                  </a:lnTo>
                  <a:lnTo>
                    <a:pt x="4" y="14"/>
                  </a:lnTo>
                  <a:lnTo>
                    <a:pt x="7" y="5"/>
                  </a:lnTo>
                  <a:lnTo>
                    <a:pt x="14" y="0"/>
                  </a:lnTo>
                  <a:lnTo>
                    <a:pt x="22" y="9"/>
                  </a:lnTo>
                  <a:lnTo>
                    <a:pt x="27" y="17"/>
                  </a:lnTo>
                  <a:lnTo>
                    <a:pt x="30" y="24"/>
                  </a:lnTo>
                  <a:lnTo>
                    <a:pt x="33" y="30"/>
                  </a:lnTo>
                  <a:lnTo>
                    <a:pt x="36" y="37"/>
                  </a:lnTo>
                  <a:lnTo>
                    <a:pt x="43" y="45"/>
                  </a:lnTo>
                  <a:lnTo>
                    <a:pt x="55" y="55"/>
                  </a:lnTo>
                  <a:lnTo>
                    <a:pt x="73" y="67"/>
                  </a:lnTo>
                  <a:lnTo>
                    <a:pt x="76" y="67"/>
                  </a:lnTo>
                  <a:lnTo>
                    <a:pt x="79" y="67"/>
                  </a:lnTo>
                  <a:lnTo>
                    <a:pt x="82" y="67"/>
                  </a:lnTo>
                  <a:lnTo>
                    <a:pt x="85" y="67"/>
                  </a:lnTo>
                  <a:lnTo>
                    <a:pt x="85" y="77"/>
                  </a:lnTo>
                  <a:lnTo>
                    <a:pt x="83" y="85"/>
                  </a:lnTo>
                  <a:lnTo>
                    <a:pt x="81" y="94"/>
                  </a:lnTo>
                  <a:lnTo>
                    <a:pt x="80" y="103"/>
                  </a:lnTo>
                  <a:lnTo>
                    <a:pt x="72" y="103"/>
                  </a:lnTo>
                  <a:lnTo>
                    <a:pt x="61" y="103"/>
                  </a:lnTo>
                  <a:lnTo>
                    <a:pt x="50" y="103"/>
                  </a:lnTo>
                  <a:lnTo>
                    <a:pt x="38" y="102"/>
                  </a:lnTo>
                  <a:lnTo>
                    <a:pt x="28" y="100"/>
                  </a:lnTo>
                  <a:lnTo>
                    <a:pt x="17" y="99"/>
                  </a:lnTo>
                  <a:lnTo>
                    <a:pt x="7" y="97"/>
                  </a:lnTo>
                  <a:lnTo>
                    <a:pt x="0" y="94"/>
                  </a:lnTo>
                  <a:close/>
                </a:path>
              </a:pathLst>
            </a:custGeom>
            <a:solidFill>
              <a:srgbClr val="006633"/>
            </a:solidFill>
            <a:ln w="9525">
              <a:noFill/>
              <a:round/>
              <a:headEnd/>
              <a:tailEnd/>
            </a:ln>
          </p:spPr>
          <p:txBody>
            <a:bodyPr/>
            <a:lstStyle/>
            <a:p>
              <a:endParaRPr lang="el-GR"/>
            </a:p>
          </p:txBody>
        </p:sp>
        <p:sp>
          <p:nvSpPr>
            <p:cNvPr id="543057" name="Freeform 337"/>
            <p:cNvSpPr>
              <a:spLocks/>
            </p:cNvSpPr>
            <p:nvPr/>
          </p:nvSpPr>
          <p:spPr bwMode="auto">
            <a:xfrm flipH="1">
              <a:off x="1474" y="2897"/>
              <a:ext cx="59" cy="38"/>
            </a:xfrm>
            <a:custGeom>
              <a:avLst/>
              <a:gdLst/>
              <a:ahLst/>
              <a:cxnLst>
                <a:cxn ang="0">
                  <a:pos x="0" y="74"/>
                </a:cxn>
                <a:cxn ang="0">
                  <a:pos x="0" y="63"/>
                </a:cxn>
                <a:cxn ang="0">
                  <a:pos x="0" y="41"/>
                </a:cxn>
                <a:cxn ang="0">
                  <a:pos x="4" y="21"/>
                </a:cxn>
                <a:cxn ang="0">
                  <a:pos x="13" y="12"/>
                </a:cxn>
                <a:cxn ang="0">
                  <a:pos x="13" y="14"/>
                </a:cxn>
                <a:cxn ang="0">
                  <a:pos x="13" y="15"/>
                </a:cxn>
                <a:cxn ang="0">
                  <a:pos x="13" y="17"/>
                </a:cxn>
                <a:cxn ang="0">
                  <a:pos x="13" y="18"/>
                </a:cxn>
                <a:cxn ang="0">
                  <a:pos x="21" y="15"/>
                </a:cxn>
                <a:cxn ang="0">
                  <a:pos x="28" y="11"/>
                </a:cxn>
                <a:cxn ang="0">
                  <a:pos x="34" y="8"/>
                </a:cxn>
                <a:cxn ang="0">
                  <a:pos x="39" y="6"/>
                </a:cxn>
                <a:cxn ang="0">
                  <a:pos x="46" y="3"/>
                </a:cxn>
                <a:cxn ang="0">
                  <a:pos x="52" y="1"/>
                </a:cxn>
                <a:cxn ang="0">
                  <a:pos x="60" y="0"/>
                </a:cxn>
                <a:cxn ang="0">
                  <a:pos x="68" y="1"/>
                </a:cxn>
                <a:cxn ang="0">
                  <a:pos x="69" y="8"/>
                </a:cxn>
                <a:cxn ang="0">
                  <a:pos x="70" y="16"/>
                </a:cxn>
                <a:cxn ang="0">
                  <a:pos x="72" y="24"/>
                </a:cxn>
                <a:cxn ang="0">
                  <a:pos x="73" y="31"/>
                </a:cxn>
                <a:cxn ang="0">
                  <a:pos x="76" y="40"/>
                </a:cxn>
                <a:cxn ang="0">
                  <a:pos x="82" y="48"/>
                </a:cxn>
                <a:cxn ang="0">
                  <a:pos x="89" y="54"/>
                </a:cxn>
                <a:cxn ang="0">
                  <a:pos x="97" y="59"/>
                </a:cxn>
                <a:cxn ang="0">
                  <a:pos x="105" y="63"/>
                </a:cxn>
                <a:cxn ang="0">
                  <a:pos x="114" y="65"/>
                </a:cxn>
                <a:cxn ang="0">
                  <a:pos x="125" y="67"/>
                </a:cxn>
                <a:cxn ang="0">
                  <a:pos x="135" y="67"/>
                </a:cxn>
                <a:cxn ang="0">
                  <a:pos x="136" y="62"/>
                </a:cxn>
                <a:cxn ang="0">
                  <a:pos x="137" y="59"/>
                </a:cxn>
                <a:cxn ang="0">
                  <a:pos x="140" y="57"/>
                </a:cxn>
                <a:cxn ang="0">
                  <a:pos x="143" y="59"/>
                </a:cxn>
                <a:cxn ang="0">
                  <a:pos x="142" y="70"/>
                </a:cxn>
                <a:cxn ang="0">
                  <a:pos x="141" y="80"/>
                </a:cxn>
                <a:cxn ang="0">
                  <a:pos x="140" y="91"/>
                </a:cxn>
                <a:cxn ang="0">
                  <a:pos x="138" y="101"/>
                </a:cxn>
                <a:cxn ang="0">
                  <a:pos x="131" y="101"/>
                </a:cxn>
                <a:cxn ang="0">
                  <a:pos x="118" y="99"/>
                </a:cxn>
                <a:cxn ang="0">
                  <a:pos x="97" y="95"/>
                </a:cxn>
                <a:cxn ang="0">
                  <a:pos x="74" y="91"/>
                </a:cxn>
                <a:cxn ang="0">
                  <a:pos x="51" y="86"/>
                </a:cxn>
                <a:cxn ang="0">
                  <a:pos x="29" y="80"/>
                </a:cxn>
                <a:cxn ang="0">
                  <a:pos x="10" y="77"/>
                </a:cxn>
                <a:cxn ang="0">
                  <a:pos x="0" y="74"/>
                </a:cxn>
              </a:cxnLst>
              <a:rect l="0" t="0" r="r" b="b"/>
              <a:pathLst>
                <a:path w="143" h="101">
                  <a:moveTo>
                    <a:pt x="0" y="74"/>
                  </a:moveTo>
                  <a:lnTo>
                    <a:pt x="0" y="63"/>
                  </a:lnTo>
                  <a:lnTo>
                    <a:pt x="0" y="41"/>
                  </a:lnTo>
                  <a:lnTo>
                    <a:pt x="4" y="21"/>
                  </a:lnTo>
                  <a:lnTo>
                    <a:pt x="13" y="12"/>
                  </a:lnTo>
                  <a:lnTo>
                    <a:pt x="13" y="14"/>
                  </a:lnTo>
                  <a:lnTo>
                    <a:pt x="13" y="15"/>
                  </a:lnTo>
                  <a:lnTo>
                    <a:pt x="13" y="17"/>
                  </a:lnTo>
                  <a:lnTo>
                    <a:pt x="13" y="18"/>
                  </a:lnTo>
                  <a:lnTo>
                    <a:pt x="21" y="15"/>
                  </a:lnTo>
                  <a:lnTo>
                    <a:pt x="28" y="11"/>
                  </a:lnTo>
                  <a:lnTo>
                    <a:pt x="34" y="8"/>
                  </a:lnTo>
                  <a:lnTo>
                    <a:pt x="39" y="6"/>
                  </a:lnTo>
                  <a:lnTo>
                    <a:pt x="46" y="3"/>
                  </a:lnTo>
                  <a:lnTo>
                    <a:pt x="52" y="1"/>
                  </a:lnTo>
                  <a:lnTo>
                    <a:pt x="60" y="0"/>
                  </a:lnTo>
                  <a:lnTo>
                    <a:pt x="68" y="1"/>
                  </a:lnTo>
                  <a:lnTo>
                    <a:pt x="69" y="8"/>
                  </a:lnTo>
                  <a:lnTo>
                    <a:pt x="70" y="16"/>
                  </a:lnTo>
                  <a:lnTo>
                    <a:pt x="72" y="24"/>
                  </a:lnTo>
                  <a:lnTo>
                    <a:pt x="73" y="31"/>
                  </a:lnTo>
                  <a:lnTo>
                    <a:pt x="76" y="40"/>
                  </a:lnTo>
                  <a:lnTo>
                    <a:pt x="82" y="48"/>
                  </a:lnTo>
                  <a:lnTo>
                    <a:pt x="89" y="54"/>
                  </a:lnTo>
                  <a:lnTo>
                    <a:pt x="97" y="59"/>
                  </a:lnTo>
                  <a:lnTo>
                    <a:pt x="105" y="63"/>
                  </a:lnTo>
                  <a:lnTo>
                    <a:pt x="114" y="65"/>
                  </a:lnTo>
                  <a:lnTo>
                    <a:pt x="125" y="67"/>
                  </a:lnTo>
                  <a:lnTo>
                    <a:pt x="135" y="67"/>
                  </a:lnTo>
                  <a:lnTo>
                    <a:pt x="136" y="62"/>
                  </a:lnTo>
                  <a:lnTo>
                    <a:pt x="137" y="59"/>
                  </a:lnTo>
                  <a:lnTo>
                    <a:pt x="140" y="57"/>
                  </a:lnTo>
                  <a:lnTo>
                    <a:pt x="143" y="59"/>
                  </a:lnTo>
                  <a:lnTo>
                    <a:pt x="142" y="70"/>
                  </a:lnTo>
                  <a:lnTo>
                    <a:pt x="141" y="80"/>
                  </a:lnTo>
                  <a:lnTo>
                    <a:pt x="140" y="91"/>
                  </a:lnTo>
                  <a:lnTo>
                    <a:pt x="138" y="101"/>
                  </a:lnTo>
                  <a:lnTo>
                    <a:pt x="131" y="101"/>
                  </a:lnTo>
                  <a:lnTo>
                    <a:pt x="118" y="99"/>
                  </a:lnTo>
                  <a:lnTo>
                    <a:pt x="97" y="95"/>
                  </a:lnTo>
                  <a:lnTo>
                    <a:pt x="74" y="91"/>
                  </a:lnTo>
                  <a:lnTo>
                    <a:pt x="51" y="86"/>
                  </a:lnTo>
                  <a:lnTo>
                    <a:pt x="29" y="80"/>
                  </a:lnTo>
                  <a:lnTo>
                    <a:pt x="10" y="77"/>
                  </a:lnTo>
                  <a:lnTo>
                    <a:pt x="0" y="74"/>
                  </a:lnTo>
                  <a:close/>
                </a:path>
              </a:pathLst>
            </a:custGeom>
            <a:solidFill>
              <a:srgbClr val="006633"/>
            </a:solidFill>
            <a:ln w="9525">
              <a:noFill/>
              <a:round/>
              <a:headEnd/>
              <a:tailEnd/>
            </a:ln>
          </p:spPr>
          <p:txBody>
            <a:bodyPr/>
            <a:lstStyle/>
            <a:p>
              <a:endParaRPr lang="el-GR"/>
            </a:p>
          </p:txBody>
        </p:sp>
        <p:sp>
          <p:nvSpPr>
            <p:cNvPr id="543058" name="Freeform 338"/>
            <p:cNvSpPr>
              <a:spLocks/>
            </p:cNvSpPr>
            <p:nvPr/>
          </p:nvSpPr>
          <p:spPr bwMode="auto">
            <a:xfrm flipH="1">
              <a:off x="1405" y="2871"/>
              <a:ext cx="61" cy="56"/>
            </a:xfrm>
            <a:custGeom>
              <a:avLst/>
              <a:gdLst/>
              <a:ahLst/>
              <a:cxnLst>
                <a:cxn ang="0">
                  <a:pos x="88" y="133"/>
                </a:cxn>
                <a:cxn ang="0">
                  <a:pos x="76" y="130"/>
                </a:cxn>
                <a:cxn ang="0">
                  <a:pos x="66" y="128"/>
                </a:cxn>
                <a:cxn ang="0">
                  <a:pos x="60" y="124"/>
                </a:cxn>
                <a:cxn ang="0">
                  <a:pos x="55" y="121"/>
                </a:cxn>
                <a:cxn ang="0">
                  <a:pos x="51" y="118"/>
                </a:cxn>
                <a:cxn ang="0">
                  <a:pos x="47" y="114"/>
                </a:cxn>
                <a:cxn ang="0">
                  <a:pos x="41" y="111"/>
                </a:cxn>
                <a:cxn ang="0">
                  <a:pos x="32" y="108"/>
                </a:cxn>
                <a:cxn ang="0">
                  <a:pos x="28" y="93"/>
                </a:cxn>
                <a:cxn ang="0">
                  <a:pos x="26" y="85"/>
                </a:cxn>
                <a:cxn ang="0">
                  <a:pos x="25" y="82"/>
                </a:cxn>
                <a:cxn ang="0">
                  <a:pos x="24" y="80"/>
                </a:cxn>
                <a:cxn ang="0">
                  <a:pos x="20" y="69"/>
                </a:cxn>
                <a:cxn ang="0">
                  <a:pos x="17" y="63"/>
                </a:cxn>
                <a:cxn ang="0">
                  <a:pos x="10" y="62"/>
                </a:cxn>
                <a:cxn ang="0">
                  <a:pos x="0" y="63"/>
                </a:cxn>
                <a:cxn ang="0">
                  <a:pos x="0" y="47"/>
                </a:cxn>
                <a:cxn ang="0">
                  <a:pos x="1" y="31"/>
                </a:cxn>
                <a:cxn ang="0">
                  <a:pos x="3" y="16"/>
                </a:cxn>
                <a:cxn ang="0">
                  <a:pos x="4" y="0"/>
                </a:cxn>
                <a:cxn ang="0">
                  <a:pos x="16" y="2"/>
                </a:cxn>
                <a:cxn ang="0">
                  <a:pos x="33" y="7"/>
                </a:cxn>
                <a:cxn ang="0">
                  <a:pos x="54" y="14"/>
                </a:cxn>
                <a:cxn ang="0">
                  <a:pos x="76" y="22"/>
                </a:cxn>
                <a:cxn ang="0">
                  <a:pos x="98" y="31"/>
                </a:cxn>
                <a:cxn ang="0">
                  <a:pos x="118" y="39"/>
                </a:cxn>
                <a:cxn ang="0">
                  <a:pos x="134" y="47"/>
                </a:cxn>
                <a:cxn ang="0">
                  <a:pos x="146" y="53"/>
                </a:cxn>
                <a:cxn ang="0">
                  <a:pos x="144" y="73"/>
                </a:cxn>
                <a:cxn ang="0">
                  <a:pos x="141" y="85"/>
                </a:cxn>
                <a:cxn ang="0">
                  <a:pos x="140" y="95"/>
                </a:cxn>
                <a:cxn ang="0">
                  <a:pos x="138" y="107"/>
                </a:cxn>
                <a:cxn ang="0">
                  <a:pos x="134" y="110"/>
                </a:cxn>
                <a:cxn ang="0">
                  <a:pos x="130" y="112"/>
                </a:cxn>
                <a:cxn ang="0">
                  <a:pos x="124" y="114"/>
                </a:cxn>
                <a:cxn ang="0">
                  <a:pos x="117" y="116"/>
                </a:cxn>
                <a:cxn ang="0">
                  <a:pos x="111" y="120"/>
                </a:cxn>
                <a:cxn ang="0">
                  <a:pos x="107" y="122"/>
                </a:cxn>
                <a:cxn ang="0">
                  <a:pos x="104" y="126"/>
                </a:cxn>
                <a:cxn ang="0">
                  <a:pos x="104" y="129"/>
                </a:cxn>
                <a:cxn ang="0">
                  <a:pos x="111" y="129"/>
                </a:cxn>
                <a:cxn ang="0">
                  <a:pos x="119" y="128"/>
                </a:cxn>
                <a:cxn ang="0">
                  <a:pos x="126" y="126"/>
                </a:cxn>
                <a:cxn ang="0">
                  <a:pos x="134" y="124"/>
                </a:cxn>
                <a:cxn ang="0">
                  <a:pos x="133" y="131"/>
                </a:cxn>
                <a:cxn ang="0">
                  <a:pos x="133" y="139"/>
                </a:cxn>
                <a:cxn ang="0">
                  <a:pos x="133" y="148"/>
                </a:cxn>
                <a:cxn ang="0">
                  <a:pos x="132" y="156"/>
                </a:cxn>
                <a:cxn ang="0">
                  <a:pos x="129" y="154"/>
                </a:cxn>
                <a:cxn ang="0">
                  <a:pos x="124" y="152"/>
                </a:cxn>
                <a:cxn ang="0">
                  <a:pos x="117" y="149"/>
                </a:cxn>
                <a:cxn ang="0">
                  <a:pos x="109" y="145"/>
                </a:cxn>
                <a:cxn ang="0">
                  <a:pos x="102" y="142"/>
                </a:cxn>
                <a:cxn ang="0">
                  <a:pos x="95" y="137"/>
                </a:cxn>
                <a:cxn ang="0">
                  <a:pos x="91" y="135"/>
                </a:cxn>
                <a:cxn ang="0">
                  <a:pos x="88" y="133"/>
                </a:cxn>
              </a:cxnLst>
              <a:rect l="0" t="0" r="r" b="b"/>
              <a:pathLst>
                <a:path w="146" h="156">
                  <a:moveTo>
                    <a:pt x="88" y="133"/>
                  </a:moveTo>
                  <a:lnTo>
                    <a:pt x="76" y="130"/>
                  </a:lnTo>
                  <a:lnTo>
                    <a:pt x="66" y="128"/>
                  </a:lnTo>
                  <a:lnTo>
                    <a:pt x="60" y="124"/>
                  </a:lnTo>
                  <a:lnTo>
                    <a:pt x="55" y="121"/>
                  </a:lnTo>
                  <a:lnTo>
                    <a:pt x="51" y="118"/>
                  </a:lnTo>
                  <a:lnTo>
                    <a:pt x="47" y="114"/>
                  </a:lnTo>
                  <a:lnTo>
                    <a:pt x="41" y="111"/>
                  </a:lnTo>
                  <a:lnTo>
                    <a:pt x="32" y="108"/>
                  </a:lnTo>
                  <a:lnTo>
                    <a:pt x="28" y="93"/>
                  </a:lnTo>
                  <a:lnTo>
                    <a:pt x="26" y="85"/>
                  </a:lnTo>
                  <a:lnTo>
                    <a:pt x="25" y="82"/>
                  </a:lnTo>
                  <a:lnTo>
                    <a:pt x="24" y="80"/>
                  </a:lnTo>
                  <a:lnTo>
                    <a:pt x="20" y="69"/>
                  </a:lnTo>
                  <a:lnTo>
                    <a:pt x="17" y="63"/>
                  </a:lnTo>
                  <a:lnTo>
                    <a:pt x="10" y="62"/>
                  </a:lnTo>
                  <a:lnTo>
                    <a:pt x="0" y="63"/>
                  </a:lnTo>
                  <a:lnTo>
                    <a:pt x="0" y="47"/>
                  </a:lnTo>
                  <a:lnTo>
                    <a:pt x="1" y="31"/>
                  </a:lnTo>
                  <a:lnTo>
                    <a:pt x="3" y="16"/>
                  </a:lnTo>
                  <a:lnTo>
                    <a:pt x="4" y="0"/>
                  </a:lnTo>
                  <a:lnTo>
                    <a:pt x="16" y="2"/>
                  </a:lnTo>
                  <a:lnTo>
                    <a:pt x="33" y="7"/>
                  </a:lnTo>
                  <a:lnTo>
                    <a:pt x="54" y="14"/>
                  </a:lnTo>
                  <a:lnTo>
                    <a:pt x="76" y="22"/>
                  </a:lnTo>
                  <a:lnTo>
                    <a:pt x="98" y="31"/>
                  </a:lnTo>
                  <a:lnTo>
                    <a:pt x="118" y="39"/>
                  </a:lnTo>
                  <a:lnTo>
                    <a:pt x="134" y="47"/>
                  </a:lnTo>
                  <a:lnTo>
                    <a:pt x="146" y="53"/>
                  </a:lnTo>
                  <a:lnTo>
                    <a:pt x="144" y="73"/>
                  </a:lnTo>
                  <a:lnTo>
                    <a:pt x="141" y="85"/>
                  </a:lnTo>
                  <a:lnTo>
                    <a:pt x="140" y="95"/>
                  </a:lnTo>
                  <a:lnTo>
                    <a:pt x="138" y="107"/>
                  </a:lnTo>
                  <a:lnTo>
                    <a:pt x="134" y="110"/>
                  </a:lnTo>
                  <a:lnTo>
                    <a:pt x="130" y="112"/>
                  </a:lnTo>
                  <a:lnTo>
                    <a:pt x="124" y="114"/>
                  </a:lnTo>
                  <a:lnTo>
                    <a:pt x="117" y="116"/>
                  </a:lnTo>
                  <a:lnTo>
                    <a:pt x="111" y="120"/>
                  </a:lnTo>
                  <a:lnTo>
                    <a:pt x="107" y="122"/>
                  </a:lnTo>
                  <a:lnTo>
                    <a:pt x="104" y="126"/>
                  </a:lnTo>
                  <a:lnTo>
                    <a:pt x="104" y="129"/>
                  </a:lnTo>
                  <a:lnTo>
                    <a:pt x="111" y="129"/>
                  </a:lnTo>
                  <a:lnTo>
                    <a:pt x="119" y="128"/>
                  </a:lnTo>
                  <a:lnTo>
                    <a:pt x="126" y="126"/>
                  </a:lnTo>
                  <a:lnTo>
                    <a:pt x="134" y="124"/>
                  </a:lnTo>
                  <a:lnTo>
                    <a:pt x="133" y="131"/>
                  </a:lnTo>
                  <a:lnTo>
                    <a:pt x="133" y="139"/>
                  </a:lnTo>
                  <a:lnTo>
                    <a:pt x="133" y="148"/>
                  </a:lnTo>
                  <a:lnTo>
                    <a:pt x="132" y="156"/>
                  </a:lnTo>
                  <a:lnTo>
                    <a:pt x="129" y="154"/>
                  </a:lnTo>
                  <a:lnTo>
                    <a:pt x="124" y="152"/>
                  </a:lnTo>
                  <a:lnTo>
                    <a:pt x="117" y="149"/>
                  </a:lnTo>
                  <a:lnTo>
                    <a:pt x="109" y="145"/>
                  </a:lnTo>
                  <a:lnTo>
                    <a:pt x="102" y="142"/>
                  </a:lnTo>
                  <a:lnTo>
                    <a:pt x="95" y="137"/>
                  </a:lnTo>
                  <a:lnTo>
                    <a:pt x="91" y="135"/>
                  </a:lnTo>
                  <a:lnTo>
                    <a:pt x="88" y="133"/>
                  </a:lnTo>
                  <a:close/>
                </a:path>
              </a:pathLst>
            </a:custGeom>
            <a:solidFill>
              <a:srgbClr val="00FFFF"/>
            </a:solidFill>
            <a:ln w="9525">
              <a:noFill/>
              <a:round/>
              <a:headEnd/>
              <a:tailEnd/>
            </a:ln>
          </p:spPr>
          <p:txBody>
            <a:bodyPr/>
            <a:lstStyle/>
            <a:p>
              <a:endParaRPr lang="el-GR"/>
            </a:p>
          </p:txBody>
        </p:sp>
        <p:sp>
          <p:nvSpPr>
            <p:cNvPr id="543059" name="Freeform 339"/>
            <p:cNvSpPr>
              <a:spLocks/>
            </p:cNvSpPr>
            <p:nvPr/>
          </p:nvSpPr>
          <p:spPr bwMode="auto">
            <a:xfrm flipH="1">
              <a:off x="1471" y="2856"/>
              <a:ext cx="60" cy="59"/>
            </a:xfrm>
            <a:custGeom>
              <a:avLst/>
              <a:gdLst/>
              <a:ahLst/>
              <a:cxnLst>
                <a:cxn ang="0">
                  <a:pos x="66" y="100"/>
                </a:cxn>
                <a:cxn ang="0">
                  <a:pos x="54" y="100"/>
                </a:cxn>
                <a:cxn ang="0">
                  <a:pos x="46" y="102"/>
                </a:cxn>
                <a:cxn ang="0">
                  <a:pos x="38" y="105"/>
                </a:cxn>
                <a:cxn ang="0">
                  <a:pos x="31" y="107"/>
                </a:cxn>
                <a:cxn ang="0">
                  <a:pos x="24" y="110"/>
                </a:cxn>
                <a:cxn ang="0">
                  <a:pos x="17" y="114"/>
                </a:cxn>
                <a:cxn ang="0">
                  <a:pos x="9" y="117"/>
                </a:cxn>
                <a:cxn ang="0">
                  <a:pos x="0" y="121"/>
                </a:cxn>
                <a:cxn ang="0">
                  <a:pos x="1" y="110"/>
                </a:cxn>
                <a:cxn ang="0">
                  <a:pos x="2" y="105"/>
                </a:cxn>
                <a:cxn ang="0">
                  <a:pos x="3" y="100"/>
                </a:cxn>
                <a:cxn ang="0">
                  <a:pos x="4" y="94"/>
                </a:cxn>
                <a:cxn ang="0">
                  <a:pos x="6" y="71"/>
                </a:cxn>
                <a:cxn ang="0">
                  <a:pos x="7" y="40"/>
                </a:cxn>
                <a:cxn ang="0">
                  <a:pos x="11" y="14"/>
                </a:cxn>
                <a:cxn ang="0">
                  <a:pos x="23" y="0"/>
                </a:cxn>
                <a:cxn ang="0">
                  <a:pos x="38" y="3"/>
                </a:cxn>
                <a:cxn ang="0">
                  <a:pos x="53" y="7"/>
                </a:cxn>
                <a:cxn ang="0">
                  <a:pos x="69" y="10"/>
                </a:cxn>
                <a:cxn ang="0">
                  <a:pos x="85" y="14"/>
                </a:cxn>
                <a:cxn ang="0">
                  <a:pos x="100" y="17"/>
                </a:cxn>
                <a:cxn ang="0">
                  <a:pos x="116" y="20"/>
                </a:cxn>
                <a:cxn ang="0">
                  <a:pos x="131" y="25"/>
                </a:cxn>
                <a:cxn ang="0">
                  <a:pos x="145" y="30"/>
                </a:cxn>
                <a:cxn ang="0">
                  <a:pos x="143" y="52"/>
                </a:cxn>
                <a:cxn ang="0">
                  <a:pos x="140" y="72"/>
                </a:cxn>
                <a:cxn ang="0">
                  <a:pos x="138" y="94"/>
                </a:cxn>
                <a:cxn ang="0">
                  <a:pos x="136" y="115"/>
                </a:cxn>
                <a:cxn ang="0">
                  <a:pos x="127" y="130"/>
                </a:cxn>
                <a:cxn ang="0">
                  <a:pos x="122" y="145"/>
                </a:cxn>
                <a:cxn ang="0">
                  <a:pos x="117" y="156"/>
                </a:cxn>
                <a:cxn ang="0">
                  <a:pos x="107" y="159"/>
                </a:cxn>
                <a:cxn ang="0">
                  <a:pos x="94" y="161"/>
                </a:cxn>
                <a:cxn ang="0">
                  <a:pos x="85" y="158"/>
                </a:cxn>
                <a:cxn ang="0">
                  <a:pos x="79" y="152"/>
                </a:cxn>
                <a:cxn ang="0">
                  <a:pos x="76" y="144"/>
                </a:cxn>
                <a:cxn ang="0">
                  <a:pos x="74" y="133"/>
                </a:cxn>
                <a:cxn ang="0">
                  <a:pos x="72" y="122"/>
                </a:cxn>
                <a:cxn ang="0">
                  <a:pos x="70" y="110"/>
                </a:cxn>
                <a:cxn ang="0">
                  <a:pos x="66" y="100"/>
                </a:cxn>
              </a:cxnLst>
              <a:rect l="0" t="0" r="r" b="b"/>
              <a:pathLst>
                <a:path w="145" h="161">
                  <a:moveTo>
                    <a:pt x="66" y="100"/>
                  </a:moveTo>
                  <a:lnTo>
                    <a:pt x="54" y="100"/>
                  </a:lnTo>
                  <a:lnTo>
                    <a:pt x="46" y="102"/>
                  </a:lnTo>
                  <a:lnTo>
                    <a:pt x="38" y="105"/>
                  </a:lnTo>
                  <a:lnTo>
                    <a:pt x="31" y="107"/>
                  </a:lnTo>
                  <a:lnTo>
                    <a:pt x="24" y="110"/>
                  </a:lnTo>
                  <a:lnTo>
                    <a:pt x="17" y="114"/>
                  </a:lnTo>
                  <a:lnTo>
                    <a:pt x="9" y="117"/>
                  </a:lnTo>
                  <a:lnTo>
                    <a:pt x="0" y="121"/>
                  </a:lnTo>
                  <a:lnTo>
                    <a:pt x="1" y="110"/>
                  </a:lnTo>
                  <a:lnTo>
                    <a:pt x="2" y="105"/>
                  </a:lnTo>
                  <a:lnTo>
                    <a:pt x="3" y="100"/>
                  </a:lnTo>
                  <a:lnTo>
                    <a:pt x="4" y="94"/>
                  </a:lnTo>
                  <a:lnTo>
                    <a:pt x="6" y="71"/>
                  </a:lnTo>
                  <a:lnTo>
                    <a:pt x="7" y="40"/>
                  </a:lnTo>
                  <a:lnTo>
                    <a:pt x="11" y="14"/>
                  </a:lnTo>
                  <a:lnTo>
                    <a:pt x="23" y="0"/>
                  </a:lnTo>
                  <a:lnTo>
                    <a:pt x="38" y="3"/>
                  </a:lnTo>
                  <a:lnTo>
                    <a:pt x="53" y="7"/>
                  </a:lnTo>
                  <a:lnTo>
                    <a:pt x="69" y="10"/>
                  </a:lnTo>
                  <a:lnTo>
                    <a:pt x="85" y="14"/>
                  </a:lnTo>
                  <a:lnTo>
                    <a:pt x="100" y="17"/>
                  </a:lnTo>
                  <a:lnTo>
                    <a:pt x="116" y="20"/>
                  </a:lnTo>
                  <a:lnTo>
                    <a:pt x="131" y="25"/>
                  </a:lnTo>
                  <a:lnTo>
                    <a:pt x="145" y="30"/>
                  </a:lnTo>
                  <a:lnTo>
                    <a:pt x="143" y="52"/>
                  </a:lnTo>
                  <a:lnTo>
                    <a:pt x="140" y="72"/>
                  </a:lnTo>
                  <a:lnTo>
                    <a:pt x="138" y="94"/>
                  </a:lnTo>
                  <a:lnTo>
                    <a:pt x="136" y="115"/>
                  </a:lnTo>
                  <a:lnTo>
                    <a:pt x="127" y="130"/>
                  </a:lnTo>
                  <a:lnTo>
                    <a:pt x="122" y="145"/>
                  </a:lnTo>
                  <a:lnTo>
                    <a:pt x="117" y="156"/>
                  </a:lnTo>
                  <a:lnTo>
                    <a:pt x="107" y="159"/>
                  </a:lnTo>
                  <a:lnTo>
                    <a:pt x="94" y="161"/>
                  </a:lnTo>
                  <a:lnTo>
                    <a:pt x="85" y="158"/>
                  </a:lnTo>
                  <a:lnTo>
                    <a:pt x="79" y="152"/>
                  </a:lnTo>
                  <a:lnTo>
                    <a:pt x="76" y="144"/>
                  </a:lnTo>
                  <a:lnTo>
                    <a:pt x="74" y="133"/>
                  </a:lnTo>
                  <a:lnTo>
                    <a:pt x="72" y="122"/>
                  </a:lnTo>
                  <a:lnTo>
                    <a:pt x="70" y="110"/>
                  </a:lnTo>
                  <a:lnTo>
                    <a:pt x="66" y="100"/>
                  </a:lnTo>
                  <a:close/>
                </a:path>
              </a:pathLst>
            </a:custGeom>
            <a:solidFill>
              <a:srgbClr val="00FFFF"/>
            </a:solidFill>
            <a:ln w="9525">
              <a:noFill/>
              <a:round/>
              <a:headEnd/>
              <a:tailEnd/>
            </a:ln>
          </p:spPr>
          <p:txBody>
            <a:bodyPr/>
            <a:lstStyle/>
            <a:p>
              <a:endParaRPr lang="el-GR"/>
            </a:p>
          </p:txBody>
        </p:sp>
        <p:sp>
          <p:nvSpPr>
            <p:cNvPr id="543060" name="Freeform 340"/>
            <p:cNvSpPr>
              <a:spLocks/>
            </p:cNvSpPr>
            <p:nvPr/>
          </p:nvSpPr>
          <p:spPr bwMode="auto">
            <a:xfrm flipH="1">
              <a:off x="1332" y="2894"/>
              <a:ext cx="15" cy="18"/>
            </a:xfrm>
            <a:custGeom>
              <a:avLst/>
              <a:gdLst/>
              <a:ahLst/>
              <a:cxnLst>
                <a:cxn ang="0">
                  <a:pos x="0" y="24"/>
                </a:cxn>
                <a:cxn ang="0">
                  <a:pos x="2" y="17"/>
                </a:cxn>
                <a:cxn ang="0">
                  <a:pos x="4" y="8"/>
                </a:cxn>
                <a:cxn ang="0">
                  <a:pos x="6" y="2"/>
                </a:cxn>
                <a:cxn ang="0">
                  <a:pos x="11" y="0"/>
                </a:cxn>
                <a:cxn ang="0">
                  <a:pos x="19" y="10"/>
                </a:cxn>
                <a:cxn ang="0">
                  <a:pos x="27" y="20"/>
                </a:cxn>
                <a:cxn ang="0">
                  <a:pos x="34" y="33"/>
                </a:cxn>
                <a:cxn ang="0">
                  <a:pos x="38" y="46"/>
                </a:cxn>
                <a:cxn ang="0">
                  <a:pos x="35" y="47"/>
                </a:cxn>
                <a:cxn ang="0">
                  <a:pos x="29" y="46"/>
                </a:cxn>
                <a:cxn ang="0">
                  <a:pos x="23" y="42"/>
                </a:cxn>
                <a:cxn ang="0">
                  <a:pos x="18" y="39"/>
                </a:cxn>
                <a:cxn ang="0">
                  <a:pos x="12" y="35"/>
                </a:cxn>
                <a:cxn ang="0">
                  <a:pos x="6" y="31"/>
                </a:cxn>
                <a:cxn ang="0">
                  <a:pos x="3" y="27"/>
                </a:cxn>
                <a:cxn ang="0">
                  <a:pos x="0" y="24"/>
                </a:cxn>
              </a:cxnLst>
              <a:rect l="0" t="0" r="r" b="b"/>
              <a:pathLst>
                <a:path w="38" h="47">
                  <a:moveTo>
                    <a:pt x="0" y="24"/>
                  </a:moveTo>
                  <a:lnTo>
                    <a:pt x="2" y="17"/>
                  </a:lnTo>
                  <a:lnTo>
                    <a:pt x="4" y="8"/>
                  </a:lnTo>
                  <a:lnTo>
                    <a:pt x="6" y="2"/>
                  </a:lnTo>
                  <a:lnTo>
                    <a:pt x="11" y="0"/>
                  </a:lnTo>
                  <a:lnTo>
                    <a:pt x="19" y="10"/>
                  </a:lnTo>
                  <a:lnTo>
                    <a:pt x="27" y="20"/>
                  </a:lnTo>
                  <a:lnTo>
                    <a:pt x="34" y="33"/>
                  </a:lnTo>
                  <a:lnTo>
                    <a:pt x="38" y="46"/>
                  </a:lnTo>
                  <a:lnTo>
                    <a:pt x="35" y="47"/>
                  </a:lnTo>
                  <a:lnTo>
                    <a:pt x="29" y="46"/>
                  </a:lnTo>
                  <a:lnTo>
                    <a:pt x="23" y="42"/>
                  </a:lnTo>
                  <a:lnTo>
                    <a:pt x="18" y="39"/>
                  </a:lnTo>
                  <a:lnTo>
                    <a:pt x="12" y="35"/>
                  </a:lnTo>
                  <a:lnTo>
                    <a:pt x="6" y="31"/>
                  </a:lnTo>
                  <a:lnTo>
                    <a:pt x="3" y="27"/>
                  </a:lnTo>
                  <a:lnTo>
                    <a:pt x="0" y="24"/>
                  </a:lnTo>
                  <a:close/>
                </a:path>
              </a:pathLst>
            </a:custGeom>
            <a:solidFill>
              <a:srgbClr val="006633"/>
            </a:solidFill>
            <a:ln w="9525">
              <a:noFill/>
              <a:round/>
              <a:headEnd/>
              <a:tailEnd/>
            </a:ln>
          </p:spPr>
          <p:txBody>
            <a:bodyPr/>
            <a:lstStyle/>
            <a:p>
              <a:endParaRPr lang="el-GR"/>
            </a:p>
          </p:txBody>
        </p:sp>
        <p:sp>
          <p:nvSpPr>
            <p:cNvPr id="543061" name="Freeform 341"/>
            <p:cNvSpPr>
              <a:spLocks/>
            </p:cNvSpPr>
            <p:nvPr/>
          </p:nvSpPr>
          <p:spPr bwMode="auto">
            <a:xfrm flipH="1">
              <a:off x="1326" y="2864"/>
              <a:ext cx="17" cy="46"/>
            </a:xfrm>
            <a:custGeom>
              <a:avLst/>
              <a:gdLst/>
              <a:ahLst/>
              <a:cxnLst>
                <a:cxn ang="0">
                  <a:pos x="0" y="70"/>
                </a:cxn>
                <a:cxn ang="0">
                  <a:pos x="3" y="53"/>
                </a:cxn>
                <a:cxn ang="0">
                  <a:pos x="8" y="31"/>
                </a:cxn>
                <a:cxn ang="0">
                  <a:pos x="16" y="10"/>
                </a:cxn>
                <a:cxn ang="0">
                  <a:pos x="26" y="0"/>
                </a:cxn>
                <a:cxn ang="0">
                  <a:pos x="29" y="10"/>
                </a:cxn>
                <a:cxn ang="0">
                  <a:pos x="32" y="19"/>
                </a:cxn>
                <a:cxn ang="0">
                  <a:pos x="34" y="29"/>
                </a:cxn>
                <a:cxn ang="0">
                  <a:pos x="37" y="38"/>
                </a:cxn>
                <a:cxn ang="0">
                  <a:pos x="38" y="67"/>
                </a:cxn>
                <a:cxn ang="0">
                  <a:pos x="39" y="92"/>
                </a:cxn>
                <a:cxn ang="0">
                  <a:pos x="39" y="113"/>
                </a:cxn>
                <a:cxn ang="0">
                  <a:pos x="40" y="125"/>
                </a:cxn>
                <a:cxn ang="0">
                  <a:pos x="38" y="123"/>
                </a:cxn>
                <a:cxn ang="0">
                  <a:pos x="33" y="118"/>
                </a:cxn>
                <a:cxn ang="0">
                  <a:pos x="26" y="110"/>
                </a:cxn>
                <a:cxn ang="0">
                  <a:pos x="21" y="101"/>
                </a:cxn>
                <a:cxn ang="0">
                  <a:pos x="14" y="92"/>
                </a:cxn>
                <a:cxn ang="0">
                  <a:pos x="8" y="83"/>
                </a:cxn>
                <a:cxn ang="0">
                  <a:pos x="3" y="75"/>
                </a:cxn>
                <a:cxn ang="0">
                  <a:pos x="0" y="70"/>
                </a:cxn>
              </a:cxnLst>
              <a:rect l="0" t="0" r="r" b="b"/>
              <a:pathLst>
                <a:path w="40" h="125">
                  <a:moveTo>
                    <a:pt x="0" y="70"/>
                  </a:moveTo>
                  <a:lnTo>
                    <a:pt x="3" y="53"/>
                  </a:lnTo>
                  <a:lnTo>
                    <a:pt x="8" y="31"/>
                  </a:lnTo>
                  <a:lnTo>
                    <a:pt x="16" y="10"/>
                  </a:lnTo>
                  <a:lnTo>
                    <a:pt x="26" y="0"/>
                  </a:lnTo>
                  <a:lnTo>
                    <a:pt x="29" y="10"/>
                  </a:lnTo>
                  <a:lnTo>
                    <a:pt x="32" y="19"/>
                  </a:lnTo>
                  <a:lnTo>
                    <a:pt x="34" y="29"/>
                  </a:lnTo>
                  <a:lnTo>
                    <a:pt x="37" y="38"/>
                  </a:lnTo>
                  <a:lnTo>
                    <a:pt x="38" y="67"/>
                  </a:lnTo>
                  <a:lnTo>
                    <a:pt x="39" y="92"/>
                  </a:lnTo>
                  <a:lnTo>
                    <a:pt x="39" y="113"/>
                  </a:lnTo>
                  <a:lnTo>
                    <a:pt x="40" y="125"/>
                  </a:lnTo>
                  <a:lnTo>
                    <a:pt x="38" y="123"/>
                  </a:lnTo>
                  <a:lnTo>
                    <a:pt x="33" y="118"/>
                  </a:lnTo>
                  <a:lnTo>
                    <a:pt x="26" y="110"/>
                  </a:lnTo>
                  <a:lnTo>
                    <a:pt x="21" y="101"/>
                  </a:lnTo>
                  <a:lnTo>
                    <a:pt x="14" y="92"/>
                  </a:lnTo>
                  <a:lnTo>
                    <a:pt x="8" y="83"/>
                  </a:lnTo>
                  <a:lnTo>
                    <a:pt x="3" y="75"/>
                  </a:lnTo>
                  <a:lnTo>
                    <a:pt x="0" y="70"/>
                  </a:lnTo>
                  <a:close/>
                </a:path>
              </a:pathLst>
            </a:custGeom>
            <a:solidFill>
              <a:srgbClr val="00FFFF"/>
            </a:solidFill>
            <a:ln w="9525">
              <a:noFill/>
              <a:round/>
              <a:headEnd/>
              <a:tailEnd/>
            </a:ln>
          </p:spPr>
          <p:txBody>
            <a:bodyPr/>
            <a:lstStyle/>
            <a:p>
              <a:endParaRPr lang="el-GR"/>
            </a:p>
          </p:txBody>
        </p:sp>
        <p:sp>
          <p:nvSpPr>
            <p:cNvPr id="543062" name="Freeform 342"/>
            <p:cNvSpPr>
              <a:spLocks/>
            </p:cNvSpPr>
            <p:nvPr/>
          </p:nvSpPr>
          <p:spPr bwMode="auto">
            <a:xfrm flipH="1">
              <a:off x="1348" y="2848"/>
              <a:ext cx="49" cy="54"/>
            </a:xfrm>
            <a:custGeom>
              <a:avLst/>
              <a:gdLst/>
              <a:ahLst/>
              <a:cxnLst>
                <a:cxn ang="0">
                  <a:pos x="0" y="107"/>
                </a:cxn>
                <a:cxn ang="0">
                  <a:pos x="2" y="83"/>
                </a:cxn>
                <a:cxn ang="0">
                  <a:pos x="5" y="48"/>
                </a:cxn>
                <a:cxn ang="0">
                  <a:pos x="12" y="17"/>
                </a:cxn>
                <a:cxn ang="0">
                  <a:pos x="25" y="0"/>
                </a:cxn>
                <a:cxn ang="0">
                  <a:pos x="30" y="7"/>
                </a:cxn>
                <a:cxn ang="0">
                  <a:pos x="35" y="13"/>
                </a:cxn>
                <a:cxn ang="0">
                  <a:pos x="40" y="17"/>
                </a:cxn>
                <a:cxn ang="0">
                  <a:pos x="44" y="23"/>
                </a:cxn>
                <a:cxn ang="0">
                  <a:pos x="44" y="39"/>
                </a:cxn>
                <a:cxn ang="0">
                  <a:pos x="42" y="52"/>
                </a:cxn>
                <a:cxn ang="0">
                  <a:pos x="39" y="62"/>
                </a:cxn>
                <a:cxn ang="0">
                  <a:pos x="38" y="70"/>
                </a:cxn>
                <a:cxn ang="0">
                  <a:pos x="39" y="76"/>
                </a:cxn>
                <a:cxn ang="0">
                  <a:pos x="44" y="82"/>
                </a:cxn>
                <a:cxn ang="0">
                  <a:pos x="55" y="86"/>
                </a:cxn>
                <a:cxn ang="0">
                  <a:pos x="73" y="92"/>
                </a:cxn>
                <a:cxn ang="0">
                  <a:pos x="76" y="97"/>
                </a:cxn>
                <a:cxn ang="0">
                  <a:pos x="78" y="100"/>
                </a:cxn>
                <a:cxn ang="0">
                  <a:pos x="80" y="105"/>
                </a:cxn>
                <a:cxn ang="0">
                  <a:pos x="83" y="109"/>
                </a:cxn>
                <a:cxn ang="0">
                  <a:pos x="93" y="108"/>
                </a:cxn>
                <a:cxn ang="0">
                  <a:pos x="100" y="105"/>
                </a:cxn>
                <a:cxn ang="0">
                  <a:pos x="106" y="101"/>
                </a:cxn>
                <a:cxn ang="0">
                  <a:pos x="112" y="100"/>
                </a:cxn>
                <a:cxn ang="0">
                  <a:pos x="115" y="103"/>
                </a:cxn>
                <a:cxn ang="0">
                  <a:pos x="116" y="105"/>
                </a:cxn>
                <a:cxn ang="0">
                  <a:pos x="117" y="106"/>
                </a:cxn>
                <a:cxn ang="0">
                  <a:pos x="118" y="108"/>
                </a:cxn>
                <a:cxn ang="0">
                  <a:pos x="117" y="119"/>
                </a:cxn>
                <a:cxn ang="0">
                  <a:pos x="115" y="128"/>
                </a:cxn>
                <a:cxn ang="0">
                  <a:pos x="112" y="137"/>
                </a:cxn>
                <a:cxn ang="0">
                  <a:pos x="108" y="147"/>
                </a:cxn>
                <a:cxn ang="0">
                  <a:pos x="98" y="146"/>
                </a:cxn>
                <a:cxn ang="0">
                  <a:pos x="85" y="143"/>
                </a:cxn>
                <a:cxn ang="0">
                  <a:pos x="71" y="137"/>
                </a:cxn>
                <a:cxn ang="0">
                  <a:pos x="56" y="131"/>
                </a:cxn>
                <a:cxn ang="0">
                  <a:pos x="41" y="124"/>
                </a:cxn>
                <a:cxn ang="0">
                  <a:pos x="26" y="117"/>
                </a:cxn>
                <a:cxn ang="0">
                  <a:pos x="12" y="112"/>
                </a:cxn>
                <a:cxn ang="0">
                  <a:pos x="0" y="107"/>
                </a:cxn>
              </a:cxnLst>
              <a:rect l="0" t="0" r="r" b="b"/>
              <a:pathLst>
                <a:path w="118" h="147">
                  <a:moveTo>
                    <a:pt x="0" y="107"/>
                  </a:moveTo>
                  <a:lnTo>
                    <a:pt x="2" y="83"/>
                  </a:lnTo>
                  <a:lnTo>
                    <a:pt x="5" y="48"/>
                  </a:lnTo>
                  <a:lnTo>
                    <a:pt x="12" y="17"/>
                  </a:lnTo>
                  <a:lnTo>
                    <a:pt x="25" y="0"/>
                  </a:lnTo>
                  <a:lnTo>
                    <a:pt x="30" y="7"/>
                  </a:lnTo>
                  <a:lnTo>
                    <a:pt x="35" y="13"/>
                  </a:lnTo>
                  <a:lnTo>
                    <a:pt x="40" y="17"/>
                  </a:lnTo>
                  <a:lnTo>
                    <a:pt x="44" y="23"/>
                  </a:lnTo>
                  <a:lnTo>
                    <a:pt x="44" y="39"/>
                  </a:lnTo>
                  <a:lnTo>
                    <a:pt x="42" y="52"/>
                  </a:lnTo>
                  <a:lnTo>
                    <a:pt x="39" y="62"/>
                  </a:lnTo>
                  <a:lnTo>
                    <a:pt x="38" y="70"/>
                  </a:lnTo>
                  <a:lnTo>
                    <a:pt x="39" y="76"/>
                  </a:lnTo>
                  <a:lnTo>
                    <a:pt x="44" y="82"/>
                  </a:lnTo>
                  <a:lnTo>
                    <a:pt x="55" y="86"/>
                  </a:lnTo>
                  <a:lnTo>
                    <a:pt x="73" y="92"/>
                  </a:lnTo>
                  <a:lnTo>
                    <a:pt x="76" y="97"/>
                  </a:lnTo>
                  <a:lnTo>
                    <a:pt x="78" y="100"/>
                  </a:lnTo>
                  <a:lnTo>
                    <a:pt x="80" y="105"/>
                  </a:lnTo>
                  <a:lnTo>
                    <a:pt x="83" y="109"/>
                  </a:lnTo>
                  <a:lnTo>
                    <a:pt x="93" y="108"/>
                  </a:lnTo>
                  <a:lnTo>
                    <a:pt x="100" y="105"/>
                  </a:lnTo>
                  <a:lnTo>
                    <a:pt x="106" y="101"/>
                  </a:lnTo>
                  <a:lnTo>
                    <a:pt x="112" y="100"/>
                  </a:lnTo>
                  <a:lnTo>
                    <a:pt x="115" y="103"/>
                  </a:lnTo>
                  <a:lnTo>
                    <a:pt x="116" y="105"/>
                  </a:lnTo>
                  <a:lnTo>
                    <a:pt x="117" y="106"/>
                  </a:lnTo>
                  <a:lnTo>
                    <a:pt x="118" y="108"/>
                  </a:lnTo>
                  <a:lnTo>
                    <a:pt x="117" y="119"/>
                  </a:lnTo>
                  <a:lnTo>
                    <a:pt x="115" y="128"/>
                  </a:lnTo>
                  <a:lnTo>
                    <a:pt x="112" y="137"/>
                  </a:lnTo>
                  <a:lnTo>
                    <a:pt x="108" y="147"/>
                  </a:lnTo>
                  <a:lnTo>
                    <a:pt x="98" y="146"/>
                  </a:lnTo>
                  <a:lnTo>
                    <a:pt x="85" y="143"/>
                  </a:lnTo>
                  <a:lnTo>
                    <a:pt x="71" y="137"/>
                  </a:lnTo>
                  <a:lnTo>
                    <a:pt x="56" y="131"/>
                  </a:lnTo>
                  <a:lnTo>
                    <a:pt x="41" y="124"/>
                  </a:lnTo>
                  <a:lnTo>
                    <a:pt x="26" y="117"/>
                  </a:lnTo>
                  <a:lnTo>
                    <a:pt x="12" y="112"/>
                  </a:lnTo>
                  <a:lnTo>
                    <a:pt x="0" y="107"/>
                  </a:lnTo>
                  <a:close/>
                </a:path>
              </a:pathLst>
            </a:custGeom>
            <a:solidFill>
              <a:srgbClr val="00FFFF"/>
            </a:solidFill>
            <a:ln w="9525">
              <a:noFill/>
              <a:round/>
              <a:headEnd/>
              <a:tailEnd/>
            </a:ln>
          </p:spPr>
          <p:txBody>
            <a:bodyPr/>
            <a:lstStyle/>
            <a:p>
              <a:endParaRPr lang="el-GR"/>
            </a:p>
          </p:txBody>
        </p:sp>
        <p:sp>
          <p:nvSpPr>
            <p:cNvPr id="543063" name="Freeform 343"/>
            <p:cNvSpPr>
              <a:spLocks/>
            </p:cNvSpPr>
            <p:nvPr/>
          </p:nvSpPr>
          <p:spPr bwMode="auto">
            <a:xfrm flipH="1">
              <a:off x="1393" y="2826"/>
              <a:ext cx="69" cy="59"/>
            </a:xfrm>
            <a:custGeom>
              <a:avLst/>
              <a:gdLst/>
              <a:ahLst/>
              <a:cxnLst>
                <a:cxn ang="0">
                  <a:pos x="0" y="104"/>
                </a:cxn>
                <a:cxn ang="0">
                  <a:pos x="2" y="88"/>
                </a:cxn>
                <a:cxn ang="0">
                  <a:pos x="4" y="71"/>
                </a:cxn>
                <a:cxn ang="0">
                  <a:pos x="7" y="54"/>
                </a:cxn>
                <a:cxn ang="0">
                  <a:pos x="9" y="38"/>
                </a:cxn>
                <a:cxn ang="0">
                  <a:pos x="11" y="30"/>
                </a:cxn>
                <a:cxn ang="0">
                  <a:pos x="15" y="22"/>
                </a:cxn>
                <a:cxn ang="0">
                  <a:pos x="17" y="13"/>
                </a:cxn>
                <a:cxn ang="0">
                  <a:pos x="19" y="5"/>
                </a:cxn>
                <a:cxn ang="0">
                  <a:pos x="30" y="0"/>
                </a:cxn>
                <a:cxn ang="0">
                  <a:pos x="35" y="0"/>
                </a:cxn>
                <a:cxn ang="0">
                  <a:pos x="40" y="3"/>
                </a:cxn>
                <a:cxn ang="0">
                  <a:pos x="47" y="12"/>
                </a:cxn>
                <a:cxn ang="0">
                  <a:pos x="48" y="25"/>
                </a:cxn>
                <a:cxn ang="0">
                  <a:pos x="49" y="40"/>
                </a:cxn>
                <a:cxn ang="0">
                  <a:pos x="49" y="54"/>
                </a:cxn>
                <a:cxn ang="0">
                  <a:pos x="52" y="68"/>
                </a:cxn>
                <a:cxn ang="0">
                  <a:pos x="61" y="77"/>
                </a:cxn>
                <a:cxn ang="0">
                  <a:pos x="75" y="83"/>
                </a:cxn>
                <a:cxn ang="0">
                  <a:pos x="90" y="85"/>
                </a:cxn>
                <a:cxn ang="0">
                  <a:pos x="105" y="86"/>
                </a:cxn>
                <a:cxn ang="0">
                  <a:pos x="118" y="85"/>
                </a:cxn>
                <a:cxn ang="0">
                  <a:pos x="131" y="84"/>
                </a:cxn>
                <a:cxn ang="0">
                  <a:pos x="138" y="83"/>
                </a:cxn>
                <a:cxn ang="0">
                  <a:pos x="140" y="82"/>
                </a:cxn>
                <a:cxn ang="0">
                  <a:pos x="148" y="70"/>
                </a:cxn>
                <a:cxn ang="0">
                  <a:pos x="155" y="56"/>
                </a:cxn>
                <a:cxn ang="0">
                  <a:pos x="160" y="46"/>
                </a:cxn>
                <a:cxn ang="0">
                  <a:pos x="162" y="42"/>
                </a:cxn>
                <a:cxn ang="0">
                  <a:pos x="163" y="43"/>
                </a:cxn>
                <a:cxn ang="0">
                  <a:pos x="166" y="45"/>
                </a:cxn>
                <a:cxn ang="0">
                  <a:pos x="167" y="46"/>
                </a:cxn>
                <a:cxn ang="0">
                  <a:pos x="168" y="48"/>
                </a:cxn>
                <a:cxn ang="0">
                  <a:pos x="168" y="53"/>
                </a:cxn>
                <a:cxn ang="0">
                  <a:pos x="164" y="66"/>
                </a:cxn>
                <a:cxn ang="0">
                  <a:pos x="156" y="98"/>
                </a:cxn>
                <a:cxn ang="0">
                  <a:pos x="141" y="159"/>
                </a:cxn>
                <a:cxn ang="0">
                  <a:pos x="129" y="157"/>
                </a:cxn>
                <a:cxn ang="0">
                  <a:pos x="113" y="152"/>
                </a:cxn>
                <a:cxn ang="0">
                  <a:pos x="94" y="144"/>
                </a:cxn>
                <a:cxn ang="0">
                  <a:pos x="75" y="135"/>
                </a:cxn>
                <a:cxn ang="0">
                  <a:pos x="53" y="126"/>
                </a:cxn>
                <a:cxn ang="0">
                  <a:pos x="33" y="116"/>
                </a:cxn>
                <a:cxn ang="0">
                  <a:pos x="15" y="108"/>
                </a:cxn>
                <a:cxn ang="0">
                  <a:pos x="0" y="104"/>
                </a:cxn>
              </a:cxnLst>
              <a:rect l="0" t="0" r="r" b="b"/>
              <a:pathLst>
                <a:path w="168" h="159">
                  <a:moveTo>
                    <a:pt x="0" y="104"/>
                  </a:moveTo>
                  <a:lnTo>
                    <a:pt x="2" y="88"/>
                  </a:lnTo>
                  <a:lnTo>
                    <a:pt x="4" y="71"/>
                  </a:lnTo>
                  <a:lnTo>
                    <a:pt x="7" y="54"/>
                  </a:lnTo>
                  <a:lnTo>
                    <a:pt x="9" y="38"/>
                  </a:lnTo>
                  <a:lnTo>
                    <a:pt x="11" y="30"/>
                  </a:lnTo>
                  <a:lnTo>
                    <a:pt x="15" y="22"/>
                  </a:lnTo>
                  <a:lnTo>
                    <a:pt x="17" y="13"/>
                  </a:lnTo>
                  <a:lnTo>
                    <a:pt x="19" y="5"/>
                  </a:lnTo>
                  <a:lnTo>
                    <a:pt x="30" y="0"/>
                  </a:lnTo>
                  <a:lnTo>
                    <a:pt x="35" y="0"/>
                  </a:lnTo>
                  <a:lnTo>
                    <a:pt x="40" y="3"/>
                  </a:lnTo>
                  <a:lnTo>
                    <a:pt x="47" y="12"/>
                  </a:lnTo>
                  <a:lnTo>
                    <a:pt x="48" y="25"/>
                  </a:lnTo>
                  <a:lnTo>
                    <a:pt x="49" y="40"/>
                  </a:lnTo>
                  <a:lnTo>
                    <a:pt x="49" y="54"/>
                  </a:lnTo>
                  <a:lnTo>
                    <a:pt x="52" y="68"/>
                  </a:lnTo>
                  <a:lnTo>
                    <a:pt x="61" y="77"/>
                  </a:lnTo>
                  <a:lnTo>
                    <a:pt x="75" y="83"/>
                  </a:lnTo>
                  <a:lnTo>
                    <a:pt x="90" y="85"/>
                  </a:lnTo>
                  <a:lnTo>
                    <a:pt x="105" y="86"/>
                  </a:lnTo>
                  <a:lnTo>
                    <a:pt x="118" y="85"/>
                  </a:lnTo>
                  <a:lnTo>
                    <a:pt x="131" y="84"/>
                  </a:lnTo>
                  <a:lnTo>
                    <a:pt x="138" y="83"/>
                  </a:lnTo>
                  <a:lnTo>
                    <a:pt x="140" y="82"/>
                  </a:lnTo>
                  <a:lnTo>
                    <a:pt x="148" y="70"/>
                  </a:lnTo>
                  <a:lnTo>
                    <a:pt x="155" y="56"/>
                  </a:lnTo>
                  <a:lnTo>
                    <a:pt x="160" y="46"/>
                  </a:lnTo>
                  <a:lnTo>
                    <a:pt x="162" y="42"/>
                  </a:lnTo>
                  <a:lnTo>
                    <a:pt x="163" y="43"/>
                  </a:lnTo>
                  <a:lnTo>
                    <a:pt x="166" y="45"/>
                  </a:lnTo>
                  <a:lnTo>
                    <a:pt x="167" y="46"/>
                  </a:lnTo>
                  <a:lnTo>
                    <a:pt x="168" y="48"/>
                  </a:lnTo>
                  <a:lnTo>
                    <a:pt x="168" y="53"/>
                  </a:lnTo>
                  <a:lnTo>
                    <a:pt x="164" y="66"/>
                  </a:lnTo>
                  <a:lnTo>
                    <a:pt x="156" y="98"/>
                  </a:lnTo>
                  <a:lnTo>
                    <a:pt x="141" y="159"/>
                  </a:lnTo>
                  <a:lnTo>
                    <a:pt x="129" y="157"/>
                  </a:lnTo>
                  <a:lnTo>
                    <a:pt x="113" y="152"/>
                  </a:lnTo>
                  <a:lnTo>
                    <a:pt x="94" y="144"/>
                  </a:lnTo>
                  <a:lnTo>
                    <a:pt x="75" y="135"/>
                  </a:lnTo>
                  <a:lnTo>
                    <a:pt x="53" y="126"/>
                  </a:lnTo>
                  <a:lnTo>
                    <a:pt x="33" y="116"/>
                  </a:lnTo>
                  <a:lnTo>
                    <a:pt x="15" y="108"/>
                  </a:lnTo>
                  <a:lnTo>
                    <a:pt x="0" y="104"/>
                  </a:lnTo>
                  <a:close/>
                </a:path>
              </a:pathLst>
            </a:custGeom>
            <a:solidFill>
              <a:srgbClr val="00FFFF"/>
            </a:solidFill>
            <a:ln w="9525">
              <a:noFill/>
              <a:round/>
              <a:headEnd/>
              <a:tailEnd/>
            </a:ln>
          </p:spPr>
          <p:txBody>
            <a:bodyPr/>
            <a:lstStyle/>
            <a:p>
              <a:endParaRPr lang="el-GR"/>
            </a:p>
          </p:txBody>
        </p:sp>
        <p:sp>
          <p:nvSpPr>
            <p:cNvPr id="543064" name="Freeform 344"/>
            <p:cNvSpPr>
              <a:spLocks/>
            </p:cNvSpPr>
            <p:nvPr/>
          </p:nvSpPr>
          <p:spPr bwMode="auto">
            <a:xfrm flipH="1">
              <a:off x="1335" y="2812"/>
              <a:ext cx="52" cy="71"/>
            </a:xfrm>
            <a:custGeom>
              <a:avLst/>
              <a:gdLst/>
              <a:ahLst/>
              <a:cxnLst>
                <a:cxn ang="0">
                  <a:pos x="83" y="171"/>
                </a:cxn>
                <a:cxn ang="0">
                  <a:pos x="85" y="149"/>
                </a:cxn>
                <a:cxn ang="0">
                  <a:pos x="85" y="130"/>
                </a:cxn>
                <a:cxn ang="0">
                  <a:pos x="80" y="116"/>
                </a:cxn>
                <a:cxn ang="0">
                  <a:pos x="67" y="104"/>
                </a:cxn>
                <a:cxn ang="0">
                  <a:pos x="60" y="104"/>
                </a:cxn>
                <a:cxn ang="0">
                  <a:pos x="53" y="104"/>
                </a:cxn>
                <a:cxn ang="0">
                  <a:pos x="46" y="104"/>
                </a:cxn>
                <a:cxn ang="0">
                  <a:pos x="38" y="103"/>
                </a:cxn>
                <a:cxn ang="0">
                  <a:pos x="42" y="90"/>
                </a:cxn>
                <a:cxn ang="0">
                  <a:pos x="38" y="94"/>
                </a:cxn>
                <a:cxn ang="0">
                  <a:pos x="29" y="106"/>
                </a:cxn>
                <a:cxn ang="0">
                  <a:pos x="20" y="114"/>
                </a:cxn>
                <a:cxn ang="0">
                  <a:pos x="15" y="108"/>
                </a:cxn>
                <a:cxn ang="0">
                  <a:pos x="10" y="103"/>
                </a:cxn>
                <a:cxn ang="0">
                  <a:pos x="4" y="97"/>
                </a:cxn>
                <a:cxn ang="0">
                  <a:pos x="0" y="91"/>
                </a:cxn>
                <a:cxn ang="0">
                  <a:pos x="2" y="82"/>
                </a:cxn>
                <a:cxn ang="0">
                  <a:pos x="7" y="68"/>
                </a:cxn>
                <a:cxn ang="0">
                  <a:pos x="11" y="53"/>
                </a:cxn>
                <a:cxn ang="0">
                  <a:pos x="16" y="37"/>
                </a:cxn>
                <a:cxn ang="0">
                  <a:pos x="22" y="23"/>
                </a:cxn>
                <a:cxn ang="0">
                  <a:pos x="26" y="10"/>
                </a:cxn>
                <a:cxn ang="0">
                  <a:pos x="31" y="2"/>
                </a:cxn>
                <a:cxn ang="0">
                  <a:pos x="34" y="0"/>
                </a:cxn>
                <a:cxn ang="0">
                  <a:pos x="40" y="9"/>
                </a:cxn>
                <a:cxn ang="0">
                  <a:pos x="45" y="14"/>
                </a:cxn>
                <a:cxn ang="0">
                  <a:pos x="49" y="20"/>
                </a:cxn>
                <a:cxn ang="0">
                  <a:pos x="56" y="25"/>
                </a:cxn>
                <a:cxn ang="0">
                  <a:pos x="65" y="33"/>
                </a:cxn>
                <a:cxn ang="0">
                  <a:pos x="76" y="44"/>
                </a:cxn>
                <a:cxn ang="0">
                  <a:pos x="86" y="58"/>
                </a:cxn>
                <a:cxn ang="0">
                  <a:pos x="98" y="71"/>
                </a:cxn>
                <a:cxn ang="0">
                  <a:pos x="107" y="88"/>
                </a:cxn>
                <a:cxn ang="0">
                  <a:pos x="116" y="103"/>
                </a:cxn>
                <a:cxn ang="0">
                  <a:pos x="122" y="116"/>
                </a:cxn>
                <a:cxn ang="0">
                  <a:pos x="125" y="128"/>
                </a:cxn>
                <a:cxn ang="0">
                  <a:pos x="117" y="144"/>
                </a:cxn>
                <a:cxn ang="0">
                  <a:pos x="110" y="162"/>
                </a:cxn>
                <a:cxn ang="0">
                  <a:pos x="102" y="181"/>
                </a:cxn>
                <a:cxn ang="0">
                  <a:pos x="95" y="194"/>
                </a:cxn>
                <a:cxn ang="0">
                  <a:pos x="92" y="189"/>
                </a:cxn>
                <a:cxn ang="0">
                  <a:pos x="90" y="183"/>
                </a:cxn>
                <a:cxn ang="0">
                  <a:pos x="86" y="176"/>
                </a:cxn>
                <a:cxn ang="0">
                  <a:pos x="83" y="171"/>
                </a:cxn>
              </a:cxnLst>
              <a:rect l="0" t="0" r="r" b="b"/>
              <a:pathLst>
                <a:path w="125" h="194">
                  <a:moveTo>
                    <a:pt x="83" y="171"/>
                  </a:moveTo>
                  <a:lnTo>
                    <a:pt x="85" y="149"/>
                  </a:lnTo>
                  <a:lnTo>
                    <a:pt x="85" y="130"/>
                  </a:lnTo>
                  <a:lnTo>
                    <a:pt x="80" y="116"/>
                  </a:lnTo>
                  <a:lnTo>
                    <a:pt x="67" y="104"/>
                  </a:lnTo>
                  <a:lnTo>
                    <a:pt x="60" y="104"/>
                  </a:lnTo>
                  <a:lnTo>
                    <a:pt x="53" y="104"/>
                  </a:lnTo>
                  <a:lnTo>
                    <a:pt x="46" y="104"/>
                  </a:lnTo>
                  <a:lnTo>
                    <a:pt x="38" y="103"/>
                  </a:lnTo>
                  <a:lnTo>
                    <a:pt x="42" y="90"/>
                  </a:lnTo>
                  <a:lnTo>
                    <a:pt x="38" y="94"/>
                  </a:lnTo>
                  <a:lnTo>
                    <a:pt x="29" y="106"/>
                  </a:lnTo>
                  <a:lnTo>
                    <a:pt x="20" y="114"/>
                  </a:lnTo>
                  <a:lnTo>
                    <a:pt x="15" y="108"/>
                  </a:lnTo>
                  <a:lnTo>
                    <a:pt x="10" y="103"/>
                  </a:lnTo>
                  <a:lnTo>
                    <a:pt x="4" y="97"/>
                  </a:lnTo>
                  <a:lnTo>
                    <a:pt x="0" y="91"/>
                  </a:lnTo>
                  <a:lnTo>
                    <a:pt x="2" y="82"/>
                  </a:lnTo>
                  <a:lnTo>
                    <a:pt x="7" y="68"/>
                  </a:lnTo>
                  <a:lnTo>
                    <a:pt x="11" y="53"/>
                  </a:lnTo>
                  <a:lnTo>
                    <a:pt x="16" y="37"/>
                  </a:lnTo>
                  <a:lnTo>
                    <a:pt x="22" y="23"/>
                  </a:lnTo>
                  <a:lnTo>
                    <a:pt x="26" y="10"/>
                  </a:lnTo>
                  <a:lnTo>
                    <a:pt x="31" y="2"/>
                  </a:lnTo>
                  <a:lnTo>
                    <a:pt x="34" y="0"/>
                  </a:lnTo>
                  <a:lnTo>
                    <a:pt x="40" y="9"/>
                  </a:lnTo>
                  <a:lnTo>
                    <a:pt x="45" y="14"/>
                  </a:lnTo>
                  <a:lnTo>
                    <a:pt x="49" y="20"/>
                  </a:lnTo>
                  <a:lnTo>
                    <a:pt x="56" y="25"/>
                  </a:lnTo>
                  <a:lnTo>
                    <a:pt x="65" y="33"/>
                  </a:lnTo>
                  <a:lnTo>
                    <a:pt x="76" y="44"/>
                  </a:lnTo>
                  <a:lnTo>
                    <a:pt x="86" y="58"/>
                  </a:lnTo>
                  <a:lnTo>
                    <a:pt x="98" y="71"/>
                  </a:lnTo>
                  <a:lnTo>
                    <a:pt x="107" y="88"/>
                  </a:lnTo>
                  <a:lnTo>
                    <a:pt x="116" y="103"/>
                  </a:lnTo>
                  <a:lnTo>
                    <a:pt x="122" y="116"/>
                  </a:lnTo>
                  <a:lnTo>
                    <a:pt x="125" y="128"/>
                  </a:lnTo>
                  <a:lnTo>
                    <a:pt x="117" y="144"/>
                  </a:lnTo>
                  <a:lnTo>
                    <a:pt x="110" y="162"/>
                  </a:lnTo>
                  <a:lnTo>
                    <a:pt x="102" y="181"/>
                  </a:lnTo>
                  <a:lnTo>
                    <a:pt x="95" y="194"/>
                  </a:lnTo>
                  <a:lnTo>
                    <a:pt x="92" y="189"/>
                  </a:lnTo>
                  <a:lnTo>
                    <a:pt x="90" y="183"/>
                  </a:lnTo>
                  <a:lnTo>
                    <a:pt x="86" y="176"/>
                  </a:lnTo>
                  <a:lnTo>
                    <a:pt x="83" y="171"/>
                  </a:lnTo>
                  <a:close/>
                </a:path>
              </a:pathLst>
            </a:custGeom>
            <a:solidFill>
              <a:srgbClr val="00FFFF"/>
            </a:solidFill>
            <a:ln w="9525">
              <a:noFill/>
              <a:round/>
              <a:headEnd/>
              <a:tailEnd/>
            </a:ln>
          </p:spPr>
          <p:txBody>
            <a:bodyPr/>
            <a:lstStyle/>
            <a:p>
              <a:endParaRPr lang="el-GR"/>
            </a:p>
          </p:txBody>
        </p:sp>
        <p:sp>
          <p:nvSpPr>
            <p:cNvPr id="543065" name="Freeform 345"/>
            <p:cNvSpPr>
              <a:spLocks/>
            </p:cNvSpPr>
            <p:nvPr/>
          </p:nvSpPr>
          <p:spPr bwMode="auto">
            <a:xfrm flipH="1">
              <a:off x="1363" y="2860"/>
              <a:ext cx="15" cy="17"/>
            </a:xfrm>
            <a:custGeom>
              <a:avLst/>
              <a:gdLst/>
              <a:ahLst/>
              <a:cxnLst>
                <a:cxn ang="0">
                  <a:pos x="0" y="35"/>
                </a:cxn>
                <a:cxn ang="0">
                  <a:pos x="0" y="23"/>
                </a:cxn>
                <a:cxn ang="0">
                  <a:pos x="1" y="12"/>
                </a:cxn>
                <a:cxn ang="0">
                  <a:pos x="4" y="3"/>
                </a:cxn>
                <a:cxn ang="0">
                  <a:pos x="12" y="0"/>
                </a:cxn>
                <a:cxn ang="0">
                  <a:pos x="17" y="5"/>
                </a:cxn>
                <a:cxn ang="0">
                  <a:pos x="22" y="8"/>
                </a:cxn>
                <a:cxn ang="0">
                  <a:pos x="25" y="13"/>
                </a:cxn>
                <a:cxn ang="0">
                  <a:pos x="30" y="18"/>
                </a:cxn>
                <a:cxn ang="0">
                  <a:pos x="31" y="24"/>
                </a:cxn>
                <a:cxn ang="0">
                  <a:pos x="33" y="31"/>
                </a:cxn>
                <a:cxn ang="0">
                  <a:pos x="34" y="38"/>
                </a:cxn>
                <a:cxn ang="0">
                  <a:pos x="36" y="46"/>
                </a:cxn>
                <a:cxn ang="0">
                  <a:pos x="33" y="46"/>
                </a:cxn>
                <a:cxn ang="0">
                  <a:pos x="29" y="46"/>
                </a:cxn>
                <a:cxn ang="0">
                  <a:pos x="23" y="44"/>
                </a:cxn>
                <a:cxn ang="0">
                  <a:pos x="17" y="42"/>
                </a:cxn>
                <a:cxn ang="0">
                  <a:pos x="10" y="41"/>
                </a:cxn>
                <a:cxn ang="0">
                  <a:pos x="6" y="38"/>
                </a:cxn>
                <a:cxn ang="0">
                  <a:pos x="1" y="36"/>
                </a:cxn>
                <a:cxn ang="0">
                  <a:pos x="0" y="35"/>
                </a:cxn>
              </a:cxnLst>
              <a:rect l="0" t="0" r="r" b="b"/>
              <a:pathLst>
                <a:path w="36" h="46">
                  <a:moveTo>
                    <a:pt x="0" y="35"/>
                  </a:moveTo>
                  <a:lnTo>
                    <a:pt x="0" y="23"/>
                  </a:lnTo>
                  <a:lnTo>
                    <a:pt x="1" y="12"/>
                  </a:lnTo>
                  <a:lnTo>
                    <a:pt x="4" y="3"/>
                  </a:lnTo>
                  <a:lnTo>
                    <a:pt x="12" y="0"/>
                  </a:lnTo>
                  <a:lnTo>
                    <a:pt x="17" y="5"/>
                  </a:lnTo>
                  <a:lnTo>
                    <a:pt x="22" y="8"/>
                  </a:lnTo>
                  <a:lnTo>
                    <a:pt x="25" y="13"/>
                  </a:lnTo>
                  <a:lnTo>
                    <a:pt x="30" y="18"/>
                  </a:lnTo>
                  <a:lnTo>
                    <a:pt x="31" y="24"/>
                  </a:lnTo>
                  <a:lnTo>
                    <a:pt x="33" y="31"/>
                  </a:lnTo>
                  <a:lnTo>
                    <a:pt x="34" y="38"/>
                  </a:lnTo>
                  <a:lnTo>
                    <a:pt x="36" y="46"/>
                  </a:lnTo>
                  <a:lnTo>
                    <a:pt x="33" y="46"/>
                  </a:lnTo>
                  <a:lnTo>
                    <a:pt x="29" y="46"/>
                  </a:lnTo>
                  <a:lnTo>
                    <a:pt x="23" y="44"/>
                  </a:lnTo>
                  <a:lnTo>
                    <a:pt x="17" y="42"/>
                  </a:lnTo>
                  <a:lnTo>
                    <a:pt x="10" y="41"/>
                  </a:lnTo>
                  <a:lnTo>
                    <a:pt x="6" y="38"/>
                  </a:lnTo>
                  <a:lnTo>
                    <a:pt x="1" y="36"/>
                  </a:lnTo>
                  <a:lnTo>
                    <a:pt x="0" y="35"/>
                  </a:lnTo>
                  <a:close/>
                </a:path>
              </a:pathLst>
            </a:custGeom>
            <a:solidFill>
              <a:srgbClr val="006633"/>
            </a:solidFill>
            <a:ln w="9525">
              <a:noFill/>
              <a:round/>
              <a:headEnd/>
              <a:tailEnd/>
            </a:ln>
          </p:spPr>
          <p:txBody>
            <a:bodyPr/>
            <a:lstStyle/>
            <a:p>
              <a:endParaRPr lang="el-GR"/>
            </a:p>
          </p:txBody>
        </p:sp>
        <p:sp>
          <p:nvSpPr>
            <p:cNvPr id="543066" name="Freeform 346"/>
            <p:cNvSpPr>
              <a:spLocks/>
            </p:cNvSpPr>
            <p:nvPr/>
          </p:nvSpPr>
          <p:spPr bwMode="auto">
            <a:xfrm flipH="1">
              <a:off x="1366" y="2858"/>
              <a:ext cx="4" cy="5"/>
            </a:xfrm>
            <a:custGeom>
              <a:avLst/>
              <a:gdLst/>
              <a:ahLst/>
              <a:cxnLst>
                <a:cxn ang="0">
                  <a:pos x="9" y="14"/>
                </a:cxn>
                <a:cxn ang="0">
                  <a:pos x="7" y="12"/>
                </a:cxn>
                <a:cxn ang="0">
                  <a:pos x="5" y="11"/>
                </a:cxn>
                <a:cxn ang="0">
                  <a:pos x="3" y="8"/>
                </a:cxn>
                <a:cxn ang="0">
                  <a:pos x="0" y="7"/>
                </a:cxn>
                <a:cxn ang="0">
                  <a:pos x="0" y="5"/>
                </a:cxn>
                <a:cxn ang="0">
                  <a:pos x="0" y="3"/>
                </a:cxn>
                <a:cxn ang="0">
                  <a:pos x="1" y="1"/>
                </a:cxn>
                <a:cxn ang="0">
                  <a:pos x="4" y="0"/>
                </a:cxn>
                <a:cxn ang="0">
                  <a:pos x="4" y="0"/>
                </a:cxn>
                <a:cxn ang="0">
                  <a:pos x="5" y="0"/>
                </a:cxn>
                <a:cxn ang="0">
                  <a:pos x="6" y="0"/>
                </a:cxn>
                <a:cxn ang="0">
                  <a:pos x="7" y="0"/>
                </a:cxn>
                <a:cxn ang="0">
                  <a:pos x="9" y="6"/>
                </a:cxn>
                <a:cxn ang="0">
                  <a:pos x="12" y="8"/>
                </a:cxn>
                <a:cxn ang="0">
                  <a:pos x="12" y="11"/>
                </a:cxn>
                <a:cxn ang="0">
                  <a:pos x="12" y="13"/>
                </a:cxn>
                <a:cxn ang="0">
                  <a:pos x="11" y="13"/>
                </a:cxn>
                <a:cxn ang="0">
                  <a:pos x="11" y="13"/>
                </a:cxn>
                <a:cxn ang="0">
                  <a:pos x="11" y="13"/>
                </a:cxn>
                <a:cxn ang="0">
                  <a:pos x="9" y="14"/>
                </a:cxn>
              </a:cxnLst>
              <a:rect l="0" t="0" r="r" b="b"/>
              <a:pathLst>
                <a:path w="12" h="14">
                  <a:moveTo>
                    <a:pt x="9" y="14"/>
                  </a:moveTo>
                  <a:lnTo>
                    <a:pt x="7" y="12"/>
                  </a:lnTo>
                  <a:lnTo>
                    <a:pt x="5" y="11"/>
                  </a:lnTo>
                  <a:lnTo>
                    <a:pt x="3" y="8"/>
                  </a:lnTo>
                  <a:lnTo>
                    <a:pt x="0" y="7"/>
                  </a:lnTo>
                  <a:lnTo>
                    <a:pt x="0" y="5"/>
                  </a:lnTo>
                  <a:lnTo>
                    <a:pt x="0" y="3"/>
                  </a:lnTo>
                  <a:lnTo>
                    <a:pt x="1" y="1"/>
                  </a:lnTo>
                  <a:lnTo>
                    <a:pt x="4" y="0"/>
                  </a:lnTo>
                  <a:lnTo>
                    <a:pt x="4" y="0"/>
                  </a:lnTo>
                  <a:lnTo>
                    <a:pt x="5" y="0"/>
                  </a:lnTo>
                  <a:lnTo>
                    <a:pt x="6" y="0"/>
                  </a:lnTo>
                  <a:lnTo>
                    <a:pt x="7" y="0"/>
                  </a:lnTo>
                  <a:lnTo>
                    <a:pt x="9" y="6"/>
                  </a:lnTo>
                  <a:lnTo>
                    <a:pt x="12" y="8"/>
                  </a:lnTo>
                  <a:lnTo>
                    <a:pt x="12" y="11"/>
                  </a:lnTo>
                  <a:lnTo>
                    <a:pt x="12" y="13"/>
                  </a:lnTo>
                  <a:lnTo>
                    <a:pt x="11" y="13"/>
                  </a:lnTo>
                  <a:lnTo>
                    <a:pt x="11" y="13"/>
                  </a:lnTo>
                  <a:lnTo>
                    <a:pt x="11" y="13"/>
                  </a:lnTo>
                  <a:lnTo>
                    <a:pt x="9" y="14"/>
                  </a:lnTo>
                  <a:close/>
                </a:path>
              </a:pathLst>
            </a:custGeom>
            <a:solidFill>
              <a:srgbClr val="006633"/>
            </a:solidFill>
            <a:ln w="9525">
              <a:noFill/>
              <a:round/>
              <a:headEnd/>
              <a:tailEnd/>
            </a:ln>
          </p:spPr>
          <p:txBody>
            <a:bodyPr/>
            <a:lstStyle/>
            <a:p>
              <a:endParaRPr lang="el-GR"/>
            </a:p>
          </p:txBody>
        </p:sp>
        <p:sp>
          <p:nvSpPr>
            <p:cNvPr id="543067" name="Freeform 347"/>
            <p:cNvSpPr>
              <a:spLocks/>
            </p:cNvSpPr>
            <p:nvPr/>
          </p:nvSpPr>
          <p:spPr bwMode="auto">
            <a:xfrm flipH="1">
              <a:off x="1467" y="2844"/>
              <a:ext cx="16" cy="17"/>
            </a:xfrm>
            <a:custGeom>
              <a:avLst/>
              <a:gdLst/>
              <a:ahLst/>
              <a:cxnLst>
                <a:cxn ang="0">
                  <a:pos x="0" y="40"/>
                </a:cxn>
                <a:cxn ang="0">
                  <a:pos x="1" y="36"/>
                </a:cxn>
                <a:cxn ang="0">
                  <a:pos x="5" y="32"/>
                </a:cxn>
                <a:cxn ang="0">
                  <a:pos x="10" y="27"/>
                </a:cxn>
                <a:cxn ang="0">
                  <a:pos x="16" y="20"/>
                </a:cxn>
                <a:cxn ang="0">
                  <a:pos x="22" y="14"/>
                </a:cxn>
                <a:cxn ang="0">
                  <a:pos x="29" y="8"/>
                </a:cxn>
                <a:cxn ang="0">
                  <a:pos x="35" y="4"/>
                </a:cxn>
                <a:cxn ang="0">
                  <a:pos x="40" y="0"/>
                </a:cxn>
                <a:cxn ang="0">
                  <a:pos x="40" y="3"/>
                </a:cxn>
                <a:cxn ang="0">
                  <a:pos x="39" y="8"/>
                </a:cxn>
                <a:cxn ang="0">
                  <a:pos x="37" y="22"/>
                </a:cxn>
                <a:cxn ang="0">
                  <a:pos x="32" y="47"/>
                </a:cxn>
                <a:cxn ang="0">
                  <a:pos x="27" y="49"/>
                </a:cxn>
                <a:cxn ang="0">
                  <a:pos x="17" y="47"/>
                </a:cxn>
                <a:cxn ang="0">
                  <a:pos x="8" y="43"/>
                </a:cxn>
                <a:cxn ang="0">
                  <a:pos x="0" y="40"/>
                </a:cxn>
              </a:cxnLst>
              <a:rect l="0" t="0" r="r" b="b"/>
              <a:pathLst>
                <a:path w="40" h="49">
                  <a:moveTo>
                    <a:pt x="0" y="40"/>
                  </a:moveTo>
                  <a:lnTo>
                    <a:pt x="1" y="36"/>
                  </a:lnTo>
                  <a:lnTo>
                    <a:pt x="5" y="32"/>
                  </a:lnTo>
                  <a:lnTo>
                    <a:pt x="10" y="27"/>
                  </a:lnTo>
                  <a:lnTo>
                    <a:pt x="16" y="20"/>
                  </a:lnTo>
                  <a:lnTo>
                    <a:pt x="22" y="14"/>
                  </a:lnTo>
                  <a:lnTo>
                    <a:pt x="29" y="8"/>
                  </a:lnTo>
                  <a:lnTo>
                    <a:pt x="35" y="4"/>
                  </a:lnTo>
                  <a:lnTo>
                    <a:pt x="40" y="0"/>
                  </a:lnTo>
                  <a:lnTo>
                    <a:pt x="40" y="3"/>
                  </a:lnTo>
                  <a:lnTo>
                    <a:pt x="39" y="8"/>
                  </a:lnTo>
                  <a:lnTo>
                    <a:pt x="37" y="22"/>
                  </a:lnTo>
                  <a:lnTo>
                    <a:pt x="32" y="47"/>
                  </a:lnTo>
                  <a:lnTo>
                    <a:pt x="27" y="49"/>
                  </a:lnTo>
                  <a:lnTo>
                    <a:pt x="17" y="47"/>
                  </a:lnTo>
                  <a:lnTo>
                    <a:pt x="8" y="43"/>
                  </a:lnTo>
                  <a:lnTo>
                    <a:pt x="0" y="40"/>
                  </a:lnTo>
                  <a:close/>
                </a:path>
              </a:pathLst>
            </a:custGeom>
            <a:solidFill>
              <a:srgbClr val="00FFFF"/>
            </a:solidFill>
            <a:ln w="9525">
              <a:noFill/>
              <a:round/>
              <a:headEnd/>
              <a:tailEnd/>
            </a:ln>
          </p:spPr>
          <p:txBody>
            <a:bodyPr/>
            <a:lstStyle/>
            <a:p>
              <a:endParaRPr lang="el-GR"/>
            </a:p>
          </p:txBody>
        </p:sp>
        <p:sp>
          <p:nvSpPr>
            <p:cNvPr id="543068" name="Freeform 348"/>
            <p:cNvSpPr>
              <a:spLocks/>
            </p:cNvSpPr>
            <p:nvPr/>
          </p:nvSpPr>
          <p:spPr bwMode="auto">
            <a:xfrm flipH="1">
              <a:off x="1457" y="2780"/>
              <a:ext cx="67" cy="76"/>
            </a:xfrm>
            <a:custGeom>
              <a:avLst/>
              <a:gdLst/>
              <a:ahLst/>
              <a:cxnLst>
                <a:cxn ang="0">
                  <a:pos x="56" y="204"/>
                </a:cxn>
                <a:cxn ang="0">
                  <a:pos x="59" y="195"/>
                </a:cxn>
                <a:cxn ang="0">
                  <a:pos x="60" y="186"/>
                </a:cxn>
                <a:cxn ang="0">
                  <a:pos x="62" y="177"/>
                </a:cxn>
                <a:cxn ang="0">
                  <a:pos x="64" y="168"/>
                </a:cxn>
                <a:cxn ang="0">
                  <a:pos x="70" y="165"/>
                </a:cxn>
                <a:cxn ang="0">
                  <a:pos x="74" y="162"/>
                </a:cxn>
                <a:cxn ang="0">
                  <a:pos x="76" y="158"/>
                </a:cxn>
                <a:cxn ang="0">
                  <a:pos x="78" y="151"/>
                </a:cxn>
                <a:cxn ang="0">
                  <a:pos x="77" y="140"/>
                </a:cxn>
                <a:cxn ang="0">
                  <a:pos x="75" y="134"/>
                </a:cxn>
                <a:cxn ang="0">
                  <a:pos x="68" y="132"/>
                </a:cxn>
                <a:cxn ang="0">
                  <a:pos x="56" y="131"/>
                </a:cxn>
                <a:cxn ang="0">
                  <a:pos x="53" y="132"/>
                </a:cxn>
                <a:cxn ang="0">
                  <a:pos x="49" y="134"/>
                </a:cxn>
                <a:cxn ang="0">
                  <a:pos x="45" y="139"/>
                </a:cxn>
                <a:cxn ang="0">
                  <a:pos x="36" y="146"/>
                </a:cxn>
                <a:cxn ang="0">
                  <a:pos x="32" y="150"/>
                </a:cxn>
                <a:cxn ang="0">
                  <a:pos x="29" y="155"/>
                </a:cxn>
                <a:cxn ang="0">
                  <a:pos x="25" y="159"/>
                </a:cxn>
                <a:cxn ang="0">
                  <a:pos x="21" y="165"/>
                </a:cxn>
                <a:cxn ang="0">
                  <a:pos x="16" y="170"/>
                </a:cxn>
                <a:cxn ang="0">
                  <a:pos x="11" y="173"/>
                </a:cxn>
                <a:cxn ang="0">
                  <a:pos x="6" y="176"/>
                </a:cxn>
                <a:cxn ang="0">
                  <a:pos x="0" y="176"/>
                </a:cxn>
                <a:cxn ang="0">
                  <a:pos x="3" y="132"/>
                </a:cxn>
                <a:cxn ang="0">
                  <a:pos x="8" y="88"/>
                </a:cxn>
                <a:cxn ang="0">
                  <a:pos x="11" y="44"/>
                </a:cxn>
                <a:cxn ang="0">
                  <a:pos x="15" y="0"/>
                </a:cxn>
                <a:cxn ang="0">
                  <a:pos x="37" y="5"/>
                </a:cxn>
                <a:cxn ang="0">
                  <a:pos x="57" y="8"/>
                </a:cxn>
                <a:cxn ang="0">
                  <a:pos x="77" y="14"/>
                </a:cxn>
                <a:cxn ang="0">
                  <a:pos x="95" y="20"/>
                </a:cxn>
                <a:cxn ang="0">
                  <a:pos x="113" y="27"/>
                </a:cxn>
                <a:cxn ang="0">
                  <a:pos x="130" y="36"/>
                </a:cxn>
                <a:cxn ang="0">
                  <a:pos x="147" y="48"/>
                </a:cxn>
                <a:cxn ang="0">
                  <a:pos x="165" y="61"/>
                </a:cxn>
                <a:cxn ang="0">
                  <a:pos x="159" y="91"/>
                </a:cxn>
                <a:cxn ang="0">
                  <a:pos x="157" y="106"/>
                </a:cxn>
                <a:cxn ang="0">
                  <a:pos x="154" y="113"/>
                </a:cxn>
                <a:cxn ang="0">
                  <a:pos x="153" y="118"/>
                </a:cxn>
                <a:cxn ang="0">
                  <a:pos x="143" y="126"/>
                </a:cxn>
                <a:cxn ang="0">
                  <a:pos x="136" y="133"/>
                </a:cxn>
                <a:cxn ang="0">
                  <a:pos x="130" y="140"/>
                </a:cxn>
                <a:cxn ang="0">
                  <a:pos x="127" y="146"/>
                </a:cxn>
                <a:cxn ang="0">
                  <a:pos x="123" y="154"/>
                </a:cxn>
                <a:cxn ang="0">
                  <a:pos x="120" y="162"/>
                </a:cxn>
                <a:cxn ang="0">
                  <a:pos x="116" y="171"/>
                </a:cxn>
                <a:cxn ang="0">
                  <a:pos x="113" y="184"/>
                </a:cxn>
                <a:cxn ang="0">
                  <a:pos x="107" y="193"/>
                </a:cxn>
                <a:cxn ang="0">
                  <a:pos x="101" y="200"/>
                </a:cxn>
                <a:cxn ang="0">
                  <a:pos x="95" y="204"/>
                </a:cxn>
                <a:cxn ang="0">
                  <a:pos x="90" y="207"/>
                </a:cxn>
                <a:cxn ang="0">
                  <a:pos x="83" y="208"/>
                </a:cxn>
                <a:cxn ang="0">
                  <a:pos x="75" y="208"/>
                </a:cxn>
                <a:cxn ang="0">
                  <a:pos x="66" y="206"/>
                </a:cxn>
                <a:cxn ang="0">
                  <a:pos x="56" y="204"/>
                </a:cxn>
              </a:cxnLst>
              <a:rect l="0" t="0" r="r" b="b"/>
              <a:pathLst>
                <a:path w="165" h="208">
                  <a:moveTo>
                    <a:pt x="56" y="204"/>
                  </a:moveTo>
                  <a:lnTo>
                    <a:pt x="59" y="195"/>
                  </a:lnTo>
                  <a:lnTo>
                    <a:pt x="60" y="186"/>
                  </a:lnTo>
                  <a:lnTo>
                    <a:pt x="62" y="177"/>
                  </a:lnTo>
                  <a:lnTo>
                    <a:pt x="64" y="168"/>
                  </a:lnTo>
                  <a:lnTo>
                    <a:pt x="70" y="165"/>
                  </a:lnTo>
                  <a:lnTo>
                    <a:pt x="74" y="162"/>
                  </a:lnTo>
                  <a:lnTo>
                    <a:pt x="76" y="158"/>
                  </a:lnTo>
                  <a:lnTo>
                    <a:pt x="78" y="151"/>
                  </a:lnTo>
                  <a:lnTo>
                    <a:pt x="77" y="140"/>
                  </a:lnTo>
                  <a:lnTo>
                    <a:pt x="75" y="134"/>
                  </a:lnTo>
                  <a:lnTo>
                    <a:pt x="68" y="132"/>
                  </a:lnTo>
                  <a:lnTo>
                    <a:pt x="56" y="131"/>
                  </a:lnTo>
                  <a:lnTo>
                    <a:pt x="53" y="132"/>
                  </a:lnTo>
                  <a:lnTo>
                    <a:pt x="49" y="134"/>
                  </a:lnTo>
                  <a:lnTo>
                    <a:pt x="45" y="139"/>
                  </a:lnTo>
                  <a:lnTo>
                    <a:pt x="36" y="146"/>
                  </a:lnTo>
                  <a:lnTo>
                    <a:pt x="32" y="150"/>
                  </a:lnTo>
                  <a:lnTo>
                    <a:pt x="29" y="155"/>
                  </a:lnTo>
                  <a:lnTo>
                    <a:pt x="25" y="159"/>
                  </a:lnTo>
                  <a:lnTo>
                    <a:pt x="21" y="165"/>
                  </a:lnTo>
                  <a:lnTo>
                    <a:pt x="16" y="170"/>
                  </a:lnTo>
                  <a:lnTo>
                    <a:pt x="11" y="173"/>
                  </a:lnTo>
                  <a:lnTo>
                    <a:pt x="6" y="176"/>
                  </a:lnTo>
                  <a:lnTo>
                    <a:pt x="0" y="176"/>
                  </a:lnTo>
                  <a:lnTo>
                    <a:pt x="3" y="132"/>
                  </a:lnTo>
                  <a:lnTo>
                    <a:pt x="8" y="88"/>
                  </a:lnTo>
                  <a:lnTo>
                    <a:pt x="11" y="44"/>
                  </a:lnTo>
                  <a:lnTo>
                    <a:pt x="15" y="0"/>
                  </a:lnTo>
                  <a:lnTo>
                    <a:pt x="37" y="5"/>
                  </a:lnTo>
                  <a:lnTo>
                    <a:pt x="57" y="8"/>
                  </a:lnTo>
                  <a:lnTo>
                    <a:pt x="77" y="14"/>
                  </a:lnTo>
                  <a:lnTo>
                    <a:pt x="95" y="20"/>
                  </a:lnTo>
                  <a:lnTo>
                    <a:pt x="113" y="27"/>
                  </a:lnTo>
                  <a:lnTo>
                    <a:pt x="130" y="36"/>
                  </a:lnTo>
                  <a:lnTo>
                    <a:pt x="147" y="48"/>
                  </a:lnTo>
                  <a:lnTo>
                    <a:pt x="165" y="61"/>
                  </a:lnTo>
                  <a:lnTo>
                    <a:pt x="159" y="91"/>
                  </a:lnTo>
                  <a:lnTo>
                    <a:pt x="157" y="106"/>
                  </a:lnTo>
                  <a:lnTo>
                    <a:pt x="154" y="113"/>
                  </a:lnTo>
                  <a:lnTo>
                    <a:pt x="153" y="118"/>
                  </a:lnTo>
                  <a:lnTo>
                    <a:pt x="143" y="126"/>
                  </a:lnTo>
                  <a:lnTo>
                    <a:pt x="136" y="133"/>
                  </a:lnTo>
                  <a:lnTo>
                    <a:pt x="130" y="140"/>
                  </a:lnTo>
                  <a:lnTo>
                    <a:pt x="127" y="146"/>
                  </a:lnTo>
                  <a:lnTo>
                    <a:pt x="123" y="154"/>
                  </a:lnTo>
                  <a:lnTo>
                    <a:pt x="120" y="162"/>
                  </a:lnTo>
                  <a:lnTo>
                    <a:pt x="116" y="171"/>
                  </a:lnTo>
                  <a:lnTo>
                    <a:pt x="113" y="184"/>
                  </a:lnTo>
                  <a:lnTo>
                    <a:pt x="107" y="193"/>
                  </a:lnTo>
                  <a:lnTo>
                    <a:pt x="101" y="200"/>
                  </a:lnTo>
                  <a:lnTo>
                    <a:pt x="95" y="204"/>
                  </a:lnTo>
                  <a:lnTo>
                    <a:pt x="90" y="207"/>
                  </a:lnTo>
                  <a:lnTo>
                    <a:pt x="83" y="208"/>
                  </a:lnTo>
                  <a:lnTo>
                    <a:pt x="75" y="208"/>
                  </a:lnTo>
                  <a:lnTo>
                    <a:pt x="66" y="206"/>
                  </a:lnTo>
                  <a:lnTo>
                    <a:pt x="56" y="204"/>
                  </a:lnTo>
                  <a:close/>
                </a:path>
              </a:pathLst>
            </a:custGeom>
            <a:solidFill>
              <a:srgbClr val="006633"/>
            </a:solidFill>
            <a:ln w="9525">
              <a:noFill/>
              <a:round/>
              <a:headEnd/>
              <a:tailEnd/>
            </a:ln>
          </p:spPr>
          <p:txBody>
            <a:bodyPr/>
            <a:lstStyle/>
            <a:p>
              <a:endParaRPr lang="el-GR"/>
            </a:p>
          </p:txBody>
        </p:sp>
        <p:sp>
          <p:nvSpPr>
            <p:cNvPr id="543069" name="Freeform 349"/>
            <p:cNvSpPr>
              <a:spLocks/>
            </p:cNvSpPr>
            <p:nvPr/>
          </p:nvSpPr>
          <p:spPr bwMode="auto">
            <a:xfrm flipH="1">
              <a:off x="1331" y="2788"/>
              <a:ext cx="40" cy="66"/>
            </a:xfrm>
            <a:custGeom>
              <a:avLst/>
              <a:gdLst/>
              <a:ahLst/>
              <a:cxnLst>
                <a:cxn ang="0">
                  <a:pos x="79" y="166"/>
                </a:cxn>
                <a:cxn ang="0">
                  <a:pos x="75" y="156"/>
                </a:cxn>
                <a:cxn ang="0">
                  <a:pos x="70" y="146"/>
                </a:cxn>
                <a:cxn ang="0">
                  <a:pos x="64" y="138"/>
                </a:cxn>
                <a:cxn ang="0">
                  <a:pos x="59" y="129"/>
                </a:cxn>
                <a:cxn ang="0">
                  <a:pos x="53" y="121"/>
                </a:cxn>
                <a:cxn ang="0">
                  <a:pos x="47" y="113"/>
                </a:cxn>
                <a:cxn ang="0">
                  <a:pos x="41" y="105"/>
                </a:cxn>
                <a:cxn ang="0">
                  <a:pos x="34" y="97"/>
                </a:cxn>
                <a:cxn ang="0">
                  <a:pos x="30" y="92"/>
                </a:cxn>
                <a:cxn ang="0">
                  <a:pos x="25" y="89"/>
                </a:cxn>
                <a:cxn ang="0">
                  <a:pos x="21" y="84"/>
                </a:cxn>
                <a:cxn ang="0">
                  <a:pos x="16" y="80"/>
                </a:cxn>
                <a:cxn ang="0">
                  <a:pos x="12" y="75"/>
                </a:cxn>
                <a:cxn ang="0">
                  <a:pos x="8" y="70"/>
                </a:cxn>
                <a:cxn ang="0">
                  <a:pos x="3" y="66"/>
                </a:cxn>
                <a:cxn ang="0">
                  <a:pos x="0" y="61"/>
                </a:cxn>
                <a:cxn ang="0">
                  <a:pos x="1" y="47"/>
                </a:cxn>
                <a:cxn ang="0">
                  <a:pos x="7" y="33"/>
                </a:cxn>
                <a:cxn ang="0">
                  <a:pos x="16" y="21"/>
                </a:cxn>
                <a:cxn ang="0">
                  <a:pos x="25" y="12"/>
                </a:cxn>
                <a:cxn ang="0">
                  <a:pos x="27" y="7"/>
                </a:cxn>
                <a:cxn ang="0">
                  <a:pos x="29" y="3"/>
                </a:cxn>
                <a:cxn ang="0">
                  <a:pos x="31" y="1"/>
                </a:cxn>
                <a:cxn ang="0">
                  <a:pos x="34" y="0"/>
                </a:cxn>
                <a:cxn ang="0">
                  <a:pos x="45" y="21"/>
                </a:cxn>
                <a:cxn ang="0">
                  <a:pos x="56" y="41"/>
                </a:cxn>
                <a:cxn ang="0">
                  <a:pos x="67" y="63"/>
                </a:cxn>
                <a:cxn ang="0">
                  <a:pos x="76" y="86"/>
                </a:cxn>
                <a:cxn ang="0">
                  <a:pos x="85" y="109"/>
                </a:cxn>
                <a:cxn ang="0">
                  <a:pos x="92" y="133"/>
                </a:cxn>
                <a:cxn ang="0">
                  <a:pos x="97" y="156"/>
                </a:cxn>
                <a:cxn ang="0">
                  <a:pos x="99" y="179"/>
                </a:cxn>
                <a:cxn ang="0">
                  <a:pos x="92" y="182"/>
                </a:cxn>
                <a:cxn ang="0">
                  <a:pos x="89" y="180"/>
                </a:cxn>
                <a:cxn ang="0">
                  <a:pos x="85" y="174"/>
                </a:cxn>
                <a:cxn ang="0">
                  <a:pos x="79" y="166"/>
                </a:cxn>
              </a:cxnLst>
              <a:rect l="0" t="0" r="r" b="b"/>
              <a:pathLst>
                <a:path w="99" h="182">
                  <a:moveTo>
                    <a:pt x="79" y="166"/>
                  </a:moveTo>
                  <a:lnTo>
                    <a:pt x="75" y="156"/>
                  </a:lnTo>
                  <a:lnTo>
                    <a:pt x="70" y="146"/>
                  </a:lnTo>
                  <a:lnTo>
                    <a:pt x="64" y="138"/>
                  </a:lnTo>
                  <a:lnTo>
                    <a:pt x="59" y="129"/>
                  </a:lnTo>
                  <a:lnTo>
                    <a:pt x="53" y="121"/>
                  </a:lnTo>
                  <a:lnTo>
                    <a:pt x="47" y="113"/>
                  </a:lnTo>
                  <a:lnTo>
                    <a:pt x="41" y="105"/>
                  </a:lnTo>
                  <a:lnTo>
                    <a:pt x="34" y="97"/>
                  </a:lnTo>
                  <a:lnTo>
                    <a:pt x="30" y="92"/>
                  </a:lnTo>
                  <a:lnTo>
                    <a:pt x="25" y="89"/>
                  </a:lnTo>
                  <a:lnTo>
                    <a:pt x="21" y="84"/>
                  </a:lnTo>
                  <a:lnTo>
                    <a:pt x="16" y="80"/>
                  </a:lnTo>
                  <a:lnTo>
                    <a:pt x="12" y="75"/>
                  </a:lnTo>
                  <a:lnTo>
                    <a:pt x="8" y="70"/>
                  </a:lnTo>
                  <a:lnTo>
                    <a:pt x="3" y="66"/>
                  </a:lnTo>
                  <a:lnTo>
                    <a:pt x="0" y="61"/>
                  </a:lnTo>
                  <a:lnTo>
                    <a:pt x="1" y="47"/>
                  </a:lnTo>
                  <a:lnTo>
                    <a:pt x="7" y="33"/>
                  </a:lnTo>
                  <a:lnTo>
                    <a:pt x="16" y="21"/>
                  </a:lnTo>
                  <a:lnTo>
                    <a:pt x="25" y="12"/>
                  </a:lnTo>
                  <a:lnTo>
                    <a:pt x="27" y="7"/>
                  </a:lnTo>
                  <a:lnTo>
                    <a:pt x="29" y="3"/>
                  </a:lnTo>
                  <a:lnTo>
                    <a:pt x="31" y="1"/>
                  </a:lnTo>
                  <a:lnTo>
                    <a:pt x="34" y="0"/>
                  </a:lnTo>
                  <a:lnTo>
                    <a:pt x="45" y="21"/>
                  </a:lnTo>
                  <a:lnTo>
                    <a:pt x="56" y="41"/>
                  </a:lnTo>
                  <a:lnTo>
                    <a:pt x="67" y="63"/>
                  </a:lnTo>
                  <a:lnTo>
                    <a:pt x="76" y="86"/>
                  </a:lnTo>
                  <a:lnTo>
                    <a:pt x="85" y="109"/>
                  </a:lnTo>
                  <a:lnTo>
                    <a:pt x="92" y="133"/>
                  </a:lnTo>
                  <a:lnTo>
                    <a:pt x="97" y="156"/>
                  </a:lnTo>
                  <a:lnTo>
                    <a:pt x="99" y="179"/>
                  </a:lnTo>
                  <a:lnTo>
                    <a:pt x="92" y="182"/>
                  </a:lnTo>
                  <a:lnTo>
                    <a:pt x="89" y="180"/>
                  </a:lnTo>
                  <a:lnTo>
                    <a:pt x="85" y="174"/>
                  </a:lnTo>
                  <a:lnTo>
                    <a:pt x="79" y="166"/>
                  </a:lnTo>
                  <a:close/>
                </a:path>
              </a:pathLst>
            </a:custGeom>
            <a:solidFill>
              <a:srgbClr val="00FFFF"/>
            </a:solidFill>
            <a:ln w="9525">
              <a:noFill/>
              <a:round/>
              <a:headEnd/>
              <a:tailEnd/>
            </a:ln>
          </p:spPr>
          <p:txBody>
            <a:bodyPr/>
            <a:lstStyle/>
            <a:p>
              <a:endParaRPr lang="el-GR"/>
            </a:p>
          </p:txBody>
        </p:sp>
        <p:sp>
          <p:nvSpPr>
            <p:cNvPr id="543070" name="Freeform 350"/>
            <p:cNvSpPr>
              <a:spLocks/>
            </p:cNvSpPr>
            <p:nvPr/>
          </p:nvSpPr>
          <p:spPr bwMode="auto">
            <a:xfrm flipH="1">
              <a:off x="1501" y="2839"/>
              <a:ext cx="19" cy="14"/>
            </a:xfrm>
            <a:custGeom>
              <a:avLst/>
              <a:gdLst/>
              <a:ahLst/>
              <a:cxnLst>
                <a:cxn ang="0">
                  <a:pos x="31" y="39"/>
                </a:cxn>
                <a:cxn ang="0">
                  <a:pos x="19" y="38"/>
                </a:cxn>
                <a:cxn ang="0">
                  <a:pos x="12" y="37"/>
                </a:cxn>
                <a:cxn ang="0">
                  <a:pos x="6" y="35"/>
                </a:cxn>
                <a:cxn ang="0">
                  <a:pos x="0" y="33"/>
                </a:cxn>
                <a:cxn ang="0">
                  <a:pos x="6" y="30"/>
                </a:cxn>
                <a:cxn ang="0">
                  <a:pos x="11" y="27"/>
                </a:cxn>
                <a:cxn ang="0">
                  <a:pos x="17" y="24"/>
                </a:cxn>
                <a:cxn ang="0">
                  <a:pos x="21" y="22"/>
                </a:cxn>
                <a:cxn ang="0">
                  <a:pos x="26" y="16"/>
                </a:cxn>
                <a:cxn ang="0">
                  <a:pos x="30" y="11"/>
                </a:cxn>
                <a:cxn ang="0">
                  <a:pos x="35" y="6"/>
                </a:cxn>
                <a:cxn ang="0">
                  <a:pos x="40" y="1"/>
                </a:cxn>
                <a:cxn ang="0">
                  <a:pos x="41" y="1"/>
                </a:cxn>
                <a:cxn ang="0">
                  <a:pos x="42" y="1"/>
                </a:cxn>
                <a:cxn ang="0">
                  <a:pos x="43" y="1"/>
                </a:cxn>
                <a:cxn ang="0">
                  <a:pos x="44" y="0"/>
                </a:cxn>
                <a:cxn ang="0">
                  <a:pos x="44" y="4"/>
                </a:cxn>
                <a:cxn ang="0">
                  <a:pos x="43" y="10"/>
                </a:cxn>
                <a:cxn ang="0">
                  <a:pos x="43" y="15"/>
                </a:cxn>
                <a:cxn ang="0">
                  <a:pos x="42" y="20"/>
                </a:cxn>
                <a:cxn ang="0">
                  <a:pos x="41" y="24"/>
                </a:cxn>
                <a:cxn ang="0">
                  <a:pos x="38" y="30"/>
                </a:cxn>
                <a:cxn ang="0">
                  <a:pos x="37" y="35"/>
                </a:cxn>
                <a:cxn ang="0">
                  <a:pos x="35" y="39"/>
                </a:cxn>
                <a:cxn ang="0">
                  <a:pos x="34" y="39"/>
                </a:cxn>
                <a:cxn ang="0">
                  <a:pos x="34" y="39"/>
                </a:cxn>
                <a:cxn ang="0">
                  <a:pos x="33" y="39"/>
                </a:cxn>
                <a:cxn ang="0">
                  <a:pos x="31" y="39"/>
                </a:cxn>
              </a:cxnLst>
              <a:rect l="0" t="0" r="r" b="b"/>
              <a:pathLst>
                <a:path w="44" h="39">
                  <a:moveTo>
                    <a:pt x="31" y="39"/>
                  </a:moveTo>
                  <a:lnTo>
                    <a:pt x="19" y="38"/>
                  </a:lnTo>
                  <a:lnTo>
                    <a:pt x="12" y="37"/>
                  </a:lnTo>
                  <a:lnTo>
                    <a:pt x="6" y="35"/>
                  </a:lnTo>
                  <a:lnTo>
                    <a:pt x="0" y="33"/>
                  </a:lnTo>
                  <a:lnTo>
                    <a:pt x="6" y="30"/>
                  </a:lnTo>
                  <a:lnTo>
                    <a:pt x="11" y="27"/>
                  </a:lnTo>
                  <a:lnTo>
                    <a:pt x="17" y="24"/>
                  </a:lnTo>
                  <a:lnTo>
                    <a:pt x="21" y="22"/>
                  </a:lnTo>
                  <a:lnTo>
                    <a:pt x="26" y="16"/>
                  </a:lnTo>
                  <a:lnTo>
                    <a:pt x="30" y="11"/>
                  </a:lnTo>
                  <a:lnTo>
                    <a:pt x="35" y="6"/>
                  </a:lnTo>
                  <a:lnTo>
                    <a:pt x="40" y="1"/>
                  </a:lnTo>
                  <a:lnTo>
                    <a:pt x="41" y="1"/>
                  </a:lnTo>
                  <a:lnTo>
                    <a:pt x="42" y="1"/>
                  </a:lnTo>
                  <a:lnTo>
                    <a:pt x="43" y="1"/>
                  </a:lnTo>
                  <a:lnTo>
                    <a:pt x="44" y="0"/>
                  </a:lnTo>
                  <a:lnTo>
                    <a:pt x="44" y="4"/>
                  </a:lnTo>
                  <a:lnTo>
                    <a:pt x="43" y="10"/>
                  </a:lnTo>
                  <a:lnTo>
                    <a:pt x="43" y="15"/>
                  </a:lnTo>
                  <a:lnTo>
                    <a:pt x="42" y="20"/>
                  </a:lnTo>
                  <a:lnTo>
                    <a:pt x="41" y="24"/>
                  </a:lnTo>
                  <a:lnTo>
                    <a:pt x="38" y="30"/>
                  </a:lnTo>
                  <a:lnTo>
                    <a:pt x="37" y="35"/>
                  </a:lnTo>
                  <a:lnTo>
                    <a:pt x="35" y="39"/>
                  </a:lnTo>
                  <a:lnTo>
                    <a:pt x="34" y="39"/>
                  </a:lnTo>
                  <a:lnTo>
                    <a:pt x="34" y="39"/>
                  </a:lnTo>
                  <a:lnTo>
                    <a:pt x="33" y="39"/>
                  </a:lnTo>
                  <a:lnTo>
                    <a:pt x="31" y="39"/>
                  </a:lnTo>
                  <a:close/>
                </a:path>
              </a:pathLst>
            </a:custGeom>
            <a:solidFill>
              <a:srgbClr val="00FFFF"/>
            </a:solidFill>
            <a:ln w="9525">
              <a:noFill/>
              <a:round/>
              <a:headEnd/>
              <a:tailEnd/>
            </a:ln>
          </p:spPr>
          <p:txBody>
            <a:bodyPr/>
            <a:lstStyle/>
            <a:p>
              <a:endParaRPr lang="el-GR"/>
            </a:p>
          </p:txBody>
        </p:sp>
        <p:sp>
          <p:nvSpPr>
            <p:cNvPr id="543071" name="Freeform 351"/>
            <p:cNvSpPr>
              <a:spLocks/>
            </p:cNvSpPr>
            <p:nvPr/>
          </p:nvSpPr>
          <p:spPr bwMode="auto">
            <a:xfrm flipH="1">
              <a:off x="1403" y="2806"/>
              <a:ext cx="50" cy="47"/>
            </a:xfrm>
            <a:custGeom>
              <a:avLst/>
              <a:gdLst/>
              <a:ahLst/>
              <a:cxnLst>
                <a:cxn ang="0">
                  <a:pos x="56" y="123"/>
                </a:cxn>
                <a:cxn ang="0">
                  <a:pos x="57" y="109"/>
                </a:cxn>
                <a:cxn ang="0">
                  <a:pos x="58" y="95"/>
                </a:cxn>
                <a:cxn ang="0">
                  <a:pos x="60" y="83"/>
                </a:cxn>
                <a:cxn ang="0">
                  <a:pos x="61" y="70"/>
                </a:cxn>
                <a:cxn ang="0">
                  <a:pos x="54" y="64"/>
                </a:cxn>
                <a:cxn ang="0">
                  <a:pos x="47" y="58"/>
                </a:cxn>
                <a:cxn ang="0">
                  <a:pos x="40" y="53"/>
                </a:cxn>
                <a:cxn ang="0">
                  <a:pos x="33" y="47"/>
                </a:cxn>
                <a:cxn ang="0">
                  <a:pos x="25" y="41"/>
                </a:cxn>
                <a:cxn ang="0">
                  <a:pos x="17" y="38"/>
                </a:cxn>
                <a:cxn ang="0">
                  <a:pos x="9" y="37"/>
                </a:cxn>
                <a:cxn ang="0">
                  <a:pos x="0" y="38"/>
                </a:cxn>
                <a:cxn ang="0">
                  <a:pos x="1" y="29"/>
                </a:cxn>
                <a:cxn ang="0">
                  <a:pos x="2" y="18"/>
                </a:cxn>
                <a:cxn ang="0">
                  <a:pos x="3" y="9"/>
                </a:cxn>
                <a:cxn ang="0">
                  <a:pos x="4" y="0"/>
                </a:cxn>
                <a:cxn ang="0">
                  <a:pos x="19" y="5"/>
                </a:cxn>
                <a:cxn ang="0">
                  <a:pos x="34" y="14"/>
                </a:cxn>
                <a:cxn ang="0">
                  <a:pos x="49" y="23"/>
                </a:cxn>
                <a:cxn ang="0">
                  <a:pos x="63" y="34"/>
                </a:cxn>
                <a:cxn ang="0">
                  <a:pos x="78" y="45"/>
                </a:cxn>
                <a:cxn ang="0">
                  <a:pos x="92" y="56"/>
                </a:cxn>
                <a:cxn ang="0">
                  <a:pos x="106" y="68"/>
                </a:cxn>
                <a:cxn ang="0">
                  <a:pos x="121" y="77"/>
                </a:cxn>
                <a:cxn ang="0">
                  <a:pos x="121" y="83"/>
                </a:cxn>
                <a:cxn ang="0">
                  <a:pos x="121" y="90"/>
                </a:cxn>
                <a:cxn ang="0">
                  <a:pos x="121" y="97"/>
                </a:cxn>
                <a:cxn ang="0">
                  <a:pos x="121" y="105"/>
                </a:cxn>
                <a:cxn ang="0">
                  <a:pos x="114" y="111"/>
                </a:cxn>
                <a:cxn ang="0">
                  <a:pos x="107" y="117"/>
                </a:cxn>
                <a:cxn ang="0">
                  <a:pos x="100" y="123"/>
                </a:cxn>
                <a:cxn ang="0">
                  <a:pos x="92" y="126"/>
                </a:cxn>
                <a:cxn ang="0">
                  <a:pos x="84" y="129"/>
                </a:cxn>
                <a:cxn ang="0">
                  <a:pos x="75" y="129"/>
                </a:cxn>
                <a:cxn ang="0">
                  <a:pos x="65" y="128"/>
                </a:cxn>
                <a:cxn ang="0">
                  <a:pos x="56" y="123"/>
                </a:cxn>
              </a:cxnLst>
              <a:rect l="0" t="0" r="r" b="b"/>
              <a:pathLst>
                <a:path w="121" h="129">
                  <a:moveTo>
                    <a:pt x="56" y="123"/>
                  </a:moveTo>
                  <a:lnTo>
                    <a:pt x="57" y="109"/>
                  </a:lnTo>
                  <a:lnTo>
                    <a:pt x="58" y="95"/>
                  </a:lnTo>
                  <a:lnTo>
                    <a:pt x="60" y="83"/>
                  </a:lnTo>
                  <a:lnTo>
                    <a:pt x="61" y="70"/>
                  </a:lnTo>
                  <a:lnTo>
                    <a:pt x="54" y="64"/>
                  </a:lnTo>
                  <a:lnTo>
                    <a:pt x="47" y="58"/>
                  </a:lnTo>
                  <a:lnTo>
                    <a:pt x="40" y="53"/>
                  </a:lnTo>
                  <a:lnTo>
                    <a:pt x="33" y="47"/>
                  </a:lnTo>
                  <a:lnTo>
                    <a:pt x="25" y="41"/>
                  </a:lnTo>
                  <a:lnTo>
                    <a:pt x="17" y="38"/>
                  </a:lnTo>
                  <a:lnTo>
                    <a:pt x="9" y="37"/>
                  </a:lnTo>
                  <a:lnTo>
                    <a:pt x="0" y="38"/>
                  </a:lnTo>
                  <a:lnTo>
                    <a:pt x="1" y="29"/>
                  </a:lnTo>
                  <a:lnTo>
                    <a:pt x="2" y="18"/>
                  </a:lnTo>
                  <a:lnTo>
                    <a:pt x="3" y="9"/>
                  </a:lnTo>
                  <a:lnTo>
                    <a:pt x="4" y="0"/>
                  </a:lnTo>
                  <a:lnTo>
                    <a:pt x="19" y="5"/>
                  </a:lnTo>
                  <a:lnTo>
                    <a:pt x="34" y="14"/>
                  </a:lnTo>
                  <a:lnTo>
                    <a:pt x="49" y="23"/>
                  </a:lnTo>
                  <a:lnTo>
                    <a:pt x="63" y="34"/>
                  </a:lnTo>
                  <a:lnTo>
                    <a:pt x="78" y="45"/>
                  </a:lnTo>
                  <a:lnTo>
                    <a:pt x="92" y="56"/>
                  </a:lnTo>
                  <a:lnTo>
                    <a:pt x="106" y="68"/>
                  </a:lnTo>
                  <a:lnTo>
                    <a:pt x="121" y="77"/>
                  </a:lnTo>
                  <a:lnTo>
                    <a:pt x="121" y="83"/>
                  </a:lnTo>
                  <a:lnTo>
                    <a:pt x="121" y="90"/>
                  </a:lnTo>
                  <a:lnTo>
                    <a:pt x="121" y="97"/>
                  </a:lnTo>
                  <a:lnTo>
                    <a:pt x="121" y="105"/>
                  </a:lnTo>
                  <a:lnTo>
                    <a:pt x="114" y="111"/>
                  </a:lnTo>
                  <a:lnTo>
                    <a:pt x="107" y="117"/>
                  </a:lnTo>
                  <a:lnTo>
                    <a:pt x="100" y="123"/>
                  </a:lnTo>
                  <a:lnTo>
                    <a:pt x="92" y="126"/>
                  </a:lnTo>
                  <a:lnTo>
                    <a:pt x="84" y="129"/>
                  </a:lnTo>
                  <a:lnTo>
                    <a:pt x="75" y="129"/>
                  </a:lnTo>
                  <a:lnTo>
                    <a:pt x="65" y="128"/>
                  </a:lnTo>
                  <a:lnTo>
                    <a:pt x="56" y="123"/>
                  </a:lnTo>
                  <a:close/>
                </a:path>
              </a:pathLst>
            </a:custGeom>
            <a:solidFill>
              <a:srgbClr val="006633"/>
            </a:solidFill>
            <a:ln w="9525">
              <a:noFill/>
              <a:round/>
              <a:headEnd/>
              <a:tailEnd/>
            </a:ln>
          </p:spPr>
          <p:txBody>
            <a:bodyPr/>
            <a:lstStyle/>
            <a:p>
              <a:endParaRPr lang="el-GR"/>
            </a:p>
          </p:txBody>
        </p:sp>
        <p:sp>
          <p:nvSpPr>
            <p:cNvPr id="543072" name="Freeform 352"/>
            <p:cNvSpPr>
              <a:spLocks/>
            </p:cNvSpPr>
            <p:nvPr/>
          </p:nvSpPr>
          <p:spPr bwMode="auto">
            <a:xfrm flipH="1">
              <a:off x="1532" y="2837"/>
              <a:ext cx="44" cy="5"/>
            </a:xfrm>
            <a:custGeom>
              <a:avLst/>
              <a:gdLst/>
              <a:ahLst/>
              <a:cxnLst>
                <a:cxn ang="0">
                  <a:pos x="0" y="3"/>
                </a:cxn>
                <a:cxn ang="0">
                  <a:pos x="27" y="3"/>
                </a:cxn>
                <a:cxn ang="0">
                  <a:pos x="46" y="2"/>
                </a:cxn>
                <a:cxn ang="0">
                  <a:pos x="61" y="2"/>
                </a:cxn>
                <a:cxn ang="0">
                  <a:pos x="73" y="2"/>
                </a:cxn>
                <a:cxn ang="0">
                  <a:pos x="82" y="2"/>
                </a:cxn>
                <a:cxn ang="0">
                  <a:pos x="90" y="1"/>
                </a:cxn>
                <a:cxn ang="0">
                  <a:pos x="98" y="1"/>
                </a:cxn>
                <a:cxn ang="0">
                  <a:pos x="108" y="0"/>
                </a:cxn>
                <a:cxn ang="0">
                  <a:pos x="106" y="6"/>
                </a:cxn>
                <a:cxn ang="0">
                  <a:pos x="106" y="8"/>
                </a:cxn>
                <a:cxn ang="0">
                  <a:pos x="106" y="10"/>
                </a:cxn>
                <a:cxn ang="0">
                  <a:pos x="105" y="13"/>
                </a:cxn>
                <a:cxn ang="0">
                  <a:pos x="96" y="13"/>
                </a:cxn>
                <a:cxn ang="0">
                  <a:pos x="81" y="13"/>
                </a:cxn>
                <a:cxn ang="0">
                  <a:pos x="65" y="13"/>
                </a:cxn>
                <a:cxn ang="0">
                  <a:pos x="48" y="13"/>
                </a:cxn>
                <a:cxn ang="0">
                  <a:pos x="30" y="13"/>
                </a:cxn>
                <a:cxn ang="0">
                  <a:pos x="15" y="11"/>
                </a:cxn>
                <a:cxn ang="0">
                  <a:pos x="5" y="8"/>
                </a:cxn>
                <a:cxn ang="0">
                  <a:pos x="0" y="3"/>
                </a:cxn>
              </a:cxnLst>
              <a:rect l="0" t="0" r="r" b="b"/>
              <a:pathLst>
                <a:path w="108" h="13">
                  <a:moveTo>
                    <a:pt x="0" y="3"/>
                  </a:moveTo>
                  <a:lnTo>
                    <a:pt x="27" y="3"/>
                  </a:lnTo>
                  <a:lnTo>
                    <a:pt x="46" y="2"/>
                  </a:lnTo>
                  <a:lnTo>
                    <a:pt x="61" y="2"/>
                  </a:lnTo>
                  <a:lnTo>
                    <a:pt x="73" y="2"/>
                  </a:lnTo>
                  <a:lnTo>
                    <a:pt x="82" y="2"/>
                  </a:lnTo>
                  <a:lnTo>
                    <a:pt x="90" y="1"/>
                  </a:lnTo>
                  <a:lnTo>
                    <a:pt x="98" y="1"/>
                  </a:lnTo>
                  <a:lnTo>
                    <a:pt x="108" y="0"/>
                  </a:lnTo>
                  <a:lnTo>
                    <a:pt x="106" y="6"/>
                  </a:lnTo>
                  <a:lnTo>
                    <a:pt x="106" y="8"/>
                  </a:lnTo>
                  <a:lnTo>
                    <a:pt x="106" y="10"/>
                  </a:lnTo>
                  <a:lnTo>
                    <a:pt x="105" y="13"/>
                  </a:lnTo>
                  <a:lnTo>
                    <a:pt x="96" y="13"/>
                  </a:lnTo>
                  <a:lnTo>
                    <a:pt x="81" y="13"/>
                  </a:lnTo>
                  <a:lnTo>
                    <a:pt x="65" y="13"/>
                  </a:lnTo>
                  <a:lnTo>
                    <a:pt x="48" y="13"/>
                  </a:lnTo>
                  <a:lnTo>
                    <a:pt x="30" y="13"/>
                  </a:lnTo>
                  <a:lnTo>
                    <a:pt x="15" y="11"/>
                  </a:lnTo>
                  <a:lnTo>
                    <a:pt x="5" y="8"/>
                  </a:lnTo>
                  <a:lnTo>
                    <a:pt x="0" y="3"/>
                  </a:lnTo>
                  <a:close/>
                </a:path>
              </a:pathLst>
            </a:custGeom>
            <a:solidFill>
              <a:srgbClr val="FF9933"/>
            </a:solidFill>
            <a:ln w="9525">
              <a:noFill/>
              <a:round/>
              <a:headEnd/>
              <a:tailEnd/>
            </a:ln>
          </p:spPr>
          <p:txBody>
            <a:bodyPr/>
            <a:lstStyle/>
            <a:p>
              <a:endParaRPr lang="el-GR"/>
            </a:p>
          </p:txBody>
        </p:sp>
        <p:sp>
          <p:nvSpPr>
            <p:cNvPr id="543073" name="Freeform 353"/>
            <p:cNvSpPr>
              <a:spLocks/>
            </p:cNvSpPr>
            <p:nvPr/>
          </p:nvSpPr>
          <p:spPr bwMode="auto">
            <a:xfrm flipH="1">
              <a:off x="1379" y="2790"/>
              <a:ext cx="25" cy="52"/>
            </a:xfrm>
            <a:custGeom>
              <a:avLst/>
              <a:gdLst/>
              <a:ahLst/>
              <a:cxnLst>
                <a:cxn ang="0">
                  <a:pos x="19" y="127"/>
                </a:cxn>
                <a:cxn ang="0">
                  <a:pos x="19" y="114"/>
                </a:cxn>
                <a:cxn ang="0">
                  <a:pos x="19" y="106"/>
                </a:cxn>
                <a:cxn ang="0">
                  <a:pos x="20" y="97"/>
                </a:cxn>
                <a:cxn ang="0">
                  <a:pos x="21" y="84"/>
                </a:cxn>
                <a:cxn ang="0">
                  <a:pos x="34" y="69"/>
                </a:cxn>
                <a:cxn ang="0">
                  <a:pos x="37" y="57"/>
                </a:cxn>
                <a:cxn ang="0">
                  <a:pos x="33" y="45"/>
                </a:cxn>
                <a:cxn ang="0">
                  <a:pos x="21" y="29"/>
                </a:cxn>
                <a:cxn ang="0">
                  <a:pos x="19" y="29"/>
                </a:cxn>
                <a:cxn ang="0">
                  <a:pos x="16" y="29"/>
                </a:cxn>
                <a:cxn ang="0">
                  <a:pos x="13" y="29"/>
                </a:cxn>
                <a:cxn ang="0">
                  <a:pos x="11" y="28"/>
                </a:cxn>
                <a:cxn ang="0">
                  <a:pos x="7" y="23"/>
                </a:cxn>
                <a:cxn ang="0">
                  <a:pos x="4" y="18"/>
                </a:cxn>
                <a:cxn ang="0">
                  <a:pos x="1" y="14"/>
                </a:cxn>
                <a:cxn ang="0">
                  <a:pos x="0" y="8"/>
                </a:cxn>
                <a:cxn ang="0">
                  <a:pos x="13" y="2"/>
                </a:cxn>
                <a:cxn ang="0">
                  <a:pos x="21" y="0"/>
                </a:cxn>
                <a:cxn ang="0">
                  <a:pos x="27" y="0"/>
                </a:cxn>
                <a:cxn ang="0">
                  <a:pos x="33" y="4"/>
                </a:cxn>
                <a:cxn ang="0">
                  <a:pos x="37" y="10"/>
                </a:cxn>
                <a:cxn ang="0">
                  <a:pos x="43" y="18"/>
                </a:cxn>
                <a:cxn ang="0">
                  <a:pos x="51" y="30"/>
                </a:cxn>
                <a:cxn ang="0">
                  <a:pos x="62" y="43"/>
                </a:cxn>
                <a:cxn ang="0">
                  <a:pos x="59" y="66"/>
                </a:cxn>
                <a:cxn ang="0">
                  <a:pos x="50" y="91"/>
                </a:cxn>
                <a:cxn ang="0">
                  <a:pos x="39" y="116"/>
                </a:cxn>
                <a:cxn ang="0">
                  <a:pos x="30" y="140"/>
                </a:cxn>
                <a:cxn ang="0">
                  <a:pos x="28" y="138"/>
                </a:cxn>
                <a:cxn ang="0">
                  <a:pos x="24" y="135"/>
                </a:cxn>
                <a:cxn ang="0">
                  <a:pos x="21" y="130"/>
                </a:cxn>
                <a:cxn ang="0">
                  <a:pos x="19" y="127"/>
                </a:cxn>
              </a:cxnLst>
              <a:rect l="0" t="0" r="r" b="b"/>
              <a:pathLst>
                <a:path w="62" h="140">
                  <a:moveTo>
                    <a:pt x="19" y="127"/>
                  </a:moveTo>
                  <a:lnTo>
                    <a:pt x="19" y="114"/>
                  </a:lnTo>
                  <a:lnTo>
                    <a:pt x="19" y="106"/>
                  </a:lnTo>
                  <a:lnTo>
                    <a:pt x="20" y="97"/>
                  </a:lnTo>
                  <a:lnTo>
                    <a:pt x="21" y="84"/>
                  </a:lnTo>
                  <a:lnTo>
                    <a:pt x="34" y="69"/>
                  </a:lnTo>
                  <a:lnTo>
                    <a:pt x="37" y="57"/>
                  </a:lnTo>
                  <a:lnTo>
                    <a:pt x="33" y="45"/>
                  </a:lnTo>
                  <a:lnTo>
                    <a:pt x="21" y="29"/>
                  </a:lnTo>
                  <a:lnTo>
                    <a:pt x="19" y="29"/>
                  </a:lnTo>
                  <a:lnTo>
                    <a:pt x="16" y="29"/>
                  </a:lnTo>
                  <a:lnTo>
                    <a:pt x="13" y="29"/>
                  </a:lnTo>
                  <a:lnTo>
                    <a:pt x="11" y="28"/>
                  </a:lnTo>
                  <a:lnTo>
                    <a:pt x="7" y="23"/>
                  </a:lnTo>
                  <a:lnTo>
                    <a:pt x="4" y="18"/>
                  </a:lnTo>
                  <a:lnTo>
                    <a:pt x="1" y="14"/>
                  </a:lnTo>
                  <a:lnTo>
                    <a:pt x="0" y="8"/>
                  </a:lnTo>
                  <a:lnTo>
                    <a:pt x="13" y="2"/>
                  </a:lnTo>
                  <a:lnTo>
                    <a:pt x="21" y="0"/>
                  </a:lnTo>
                  <a:lnTo>
                    <a:pt x="27" y="0"/>
                  </a:lnTo>
                  <a:lnTo>
                    <a:pt x="33" y="4"/>
                  </a:lnTo>
                  <a:lnTo>
                    <a:pt x="37" y="10"/>
                  </a:lnTo>
                  <a:lnTo>
                    <a:pt x="43" y="18"/>
                  </a:lnTo>
                  <a:lnTo>
                    <a:pt x="51" y="30"/>
                  </a:lnTo>
                  <a:lnTo>
                    <a:pt x="62" y="43"/>
                  </a:lnTo>
                  <a:lnTo>
                    <a:pt x="59" y="66"/>
                  </a:lnTo>
                  <a:lnTo>
                    <a:pt x="50" y="91"/>
                  </a:lnTo>
                  <a:lnTo>
                    <a:pt x="39" y="116"/>
                  </a:lnTo>
                  <a:lnTo>
                    <a:pt x="30" y="140"/>
                  </a:lnTo>
                  <a:lnTo>
                    <a:pt x="28" y="138"/>
                  </a:lnTo>
                  <a:lnTo>
                    <a:pt x="24" y="135"/>
                  </a:lnTo>
                  <a:lnTo>
                    <a:pt x="21" y="130"/>
                  </a:lnTo>
                  <a:lnTo>
                    <a:pt x="19" y="127"/>
                  </a:lnTo>
                  <a:close/>
                </a:path>
              </a:pathLst>
            </a:custGeom>
            <a:solidFill>
              <a:srgbClr val="00FFFF"/>
            </a:solidFill>
            <a:ln w="9525">
              <a:noFill/>
              <a:round/>
              <a:headEnd/>
              <a:tailEnd/>
            </a:ln>
          </p:spPr>
          <p:txBody>
            <a:bodyPr/>
            <a:lstStyle/>
            <a:p>
              <a:endParaRPr lang="el-GR"/>
            </a:p>
          </p:txBody>
        </p:sp>
        <p:sp>
          <p:nvSpPr>
            <p:cNvPr id="543074" name="Freeform 354"/>
            <p:cNvSpPr>
              <a:spLocks/>
            </p:cNvSpPr>
            <p:nvPr/>
          </p:nvSpPr>
          <p:spPr bwMode="auto">
            <a:xfrm flipH="1">
              <a:off x="1527" y="2789"/>
              <a:ext cx="68" cy="45"/>
            </a:xfrm>
            <a:custGeom>
              <a:avLst/>
              <a:gdLst/>
              <a:ahLst/>
              <a:cxnLst>
                <a:cxn ang="0">
                  <a:pos x="59" y="123"/>
                </a:cxn>
                <a:cxn ang="0">
                  <a:pos x="53" y="122"/>
                </a:cxn>
                <a:cxn ang="0">
                  <a:pos x="46" y="122"/>
                </a:cxn>
                <a:cxn ang="0">
                  <a:pos x="39" y="121"/>
                </a:cxn>
                <a:cxn ang="0">
                  <a:pos x="33" y="121"/>
                </a:cxn>
                <a:cxn ang="0">
                  <a:pos x="15" y="111"/>
                </a:cxn>
                <a:cxn ang="0">
                  <a:pos x="5" y="100"/>
                </a:cxn>
                <a:cxn ang="0">
                  <a:pos x="0" y="88"/>
                </a:cxn>
                <a:cxn ang="0">
                  <a:pos x="0" y="75"/>
                </a:cxn>
                <a:cxn ang="0">
                  <a:pos x="3" y="60"/>
                </a:cxn>
                <a:cxn ang="0">
                  <a:pos x="10" y="45"/>
                </a:cxn>
                <a:cxn ang="0">
                  <a:pos x="18" y="30"/>
                </a:cxn>
                <a:cxn ang="0">
                  <a:pos x="26" y="15"/>
                </a:cxn>
                <a:cxn ang="0">
                  <a:pos x="38" y="10"/>
                </a:cxn>
                <a:cxn ang="0">
                  <a:pos x="53" y="8"/>
                </a:cxn>
                <a:cxn ang="0">
                  <a:pos x="69" y="5"/>
                </a:cxn>
                <a:cxn ang="0">
                  <a:pos x="86" y="3"/>
                </a:cxn>
                <a:cxn ang="0">
                  <a:pos x="102" y="2"/>
                </a:cxn>
                <a:cxn ang="0">
                  <a:pos x="117" y="1"/>
                </a:cxn>
                <a:cxn ang="0">
                  <a:pos x="132" y="1"/>
                </a:cxn>
                <a:cxn ang="0">
                  <a:pos x="145" y="0"/>
                </a:cxn>
                <a:cxn ang="0">
                  <a:pos x="150" y="0"/>
                </a:cxn>
                <a:cxn ang="0">
                  <a:pos x="156" y="0"/>
                </a:cxn>
                <a:cxn ang="0">
                  <a:pos x="160" y="0"/>
                </a:cxn>
                <a:cxn ang="0">
                  <a:pos x="165" y="0"/>
                </a:cxn>
                <a:cxn ang="0">
                  <a:pos x="160" y="51"/>
                </a:cxn>
                <a:cxn ang="0">
                  <a:pos x="158" y="85"/>
                </a:cxn>
                <a:cxn ang="0">
                  <a:pos x="157" y="104"/>
                </a:cxn>
                <a:cxn ang="0">
                  <a:pos x="155" y="118"/>
                </a:cxn>
                <a:cxn ang="0">
                  <a:pos x="155" y="118"/>
                </a:cxn>
                <a:cxn ang="0">
                  <a:pos x="155" y="119"/>
                </a:cxn>
                <a:cxn ang="0">
                  <a:pos x="155" y="119"/>
                </a:cxn>
                <a:cxn ang="0">
                  <a:pos x="154" y="121"/>
                </a:cxn>
                <a:cxn ang="0">
                  <a:pos x="142" y="121"/>
                </a:cxn>
                <a:cxn ang="0">
                  <a:pos x="131" y="121"/>
                </a:cxn>
                <a:cxn ang="0">
                  <a:pos x="119" y="121"/>
                </a:cxn>
                <a:cxn ang="0">
                  <a:pos x="107" y="122"/>
                </a:cxn>
                <a:cxn ang="0">
                  <a:pos x="96" y="122"/>
                </a:cxn>
                <a:cxn ang="0">
                  <a:pos x="83" y="122"/>
                </a:cxn>
                <a:cxn ang="0">
                  <a:pos x="72" y="123"/>
                </a:cxn>
                <a:cxn ang="0">
                  <a:pos x="59" y="123"/>
                </a:cxn>
              </a:cxnLst>
              <a:rect l="0" t="0" r="r" b="b"/>
              <a:pathLst>
                <a:path w="165" h="123">
                  <a:moveTo>
                    <a:pt x="59" y="123"/>
                  </a:moveTo>
                  <a:lnTo>
                    <a:pt x="53" y="122"/>
                  </a:lnTo>
                  <a:lnTo>
                    <a:pt x="46" y="122"/>
                  </a:lnTo>
                  <a:lnTo>
                    <a:pt x="39" y="121"/>
                  </a:lnTo>
                  <a:lnTo>
                    <a:pt x="33" y="121"/>
                  </a:lnTo>
                  <a:lnTo>
                    <a:pt x="15" y="111"/>
                  </a:lnTo>
                  <a:lnTo>
                    <a:pt x="5" y="100"/>
                  </a:lnTo>
                  <a:lnTo>
                    <a:pt x="0" y="88"/>
                  </a:lnTo>
                  <a:lnTo>
                    <a:pt x="0" y="75"/>
                  </a:lnTo>
                  <a:lnTo>
                    <a:pt x="3" y="60"/>
                  </a:lnTo>
                  <a:lnTo>
                    <a:pt x="10" y="45"/>
                  </a:lnTo>
                  <a:lnTo>
                    <a:pt x="18" y="30"/>
                  </a:lnTo>
                  <a:lnTo>
                    <a:pt x="26" y="15"/>
                  </a:lnTo>
                  <a:lnTo>
                    <a:pt x="38" y="10"/>
                  </a:lnTo>
                  <a:lnTo>
                    <a:pt x="53" y="8"/>
                  </a:lnTo>
                  <a:lnTo>
                    <a:pt x="69" y="5"/>
                  </a:lnTo>
                  <a:lnTo>
                    <a:pt x="86" y="3"/>
                  </a:lnTo>
                  <a:lnTo>
                    <a:pt x="102" y="2"/>
                  </a:lnTo>
                  <a:lnTo>
                    <a:pt x="117" y="1"/>
                  </a:lnTo>
                  <a:lnTo>
                    <a:pt x="132" y="1"/>
                  </a:lnTo>
                  <a:lnTo>
                    <a:pt x="145" y="0"/>
                  </a:lnTo>
                  <a:lnTo>
                    <a:pt x="150" y="0"/>
                  </a:lnTo>
                  <a:lnTo>
                    <a:pt x="156" y="0"/>
                  </a:lnTo>
                  <a:lnTo>
                    <a:pt x="160" y="0"/>
                  </a:lnTo>
                  <a:lnTo>
                    <a:pt x="165" y="0"/>
                  </a:lnTo>
                  <a:lnTo>
                    <a:pt x="160" y="51"/>
                  </a:lnTo>
                  <a:lnTo>
                    <a:pt x="158" y="85"/>
                  </a:lnTo>
                  <a:lnTo>
                    <a:pt x="157" y="104"/>
                  </a:lnTo>
                  <a:lnTo>
                    <a:pt x="155" y="118"/>
                  </a:lnTo>
                  <a:lnTo>
                    <a:pt x="155" y="118"/>
                  </a:lnTo>
                  <a:lnTo>
                    <a:pt x="155" y="119"/>
                  </a:lnTo>
                  <a:lnTo>
                    <a:pt x="155" y="119"/>
                  </a:lnTo>
                  <a:lnTo>
                    <a:pt x="154" y="121"/>
                  </a:lnTo>
                  <a:lnTo>
                    <a:pt x="142" y="121"/>
                  </a:lnTo>
                  <a:lnTo>
                    <a:pt x="131" y="121"/>
                  </a:lnTo>
                  <a:lnTo>
                    <a:pt x="119" y="121"/>
                  </a:lnTo>
                  <a:lnTo>
                    <a:pt x="107" y="122"/>
                  </a:lnTo>
                  <a:lnTo>
                    <a:pt x="96" y="122"/>
                  </a:lnTo>
                  <a:lnTo>
                    <a:pt x="83" y="122"/>
                  </a:lnTo>
                  <a:lnTo>
                    <a:pt x="72" y="123"/>
                  </a:lnTo>
                  <a:lnTo>
                    <a:pt x="59" y="123"/>
                  </a:lnTo>
                  <a:close/>
                </a:path>
              </a:pathLst>
            </a:custGeom>
            <a:solidFill>
              <a:srgbClr val="FF9933"/>
            </a:solidFill>
            <a:ln w="9525">
              <a:noFill/>
              <a:round/>
              <a:headEnd/>
              <a:tailEnd/>
            </a:ln>
          </p:spPr>
          <p:txBody>
            <a:bodyPr/>
            <a:lstStyle/>
            <a:p>
              <a:endParaRPr lang="el-GR"/>
            </a:p>
          </p:txBody>
        </p:sp>
        <p:sp>
          <p:nvSpPr>
            <p:cNvPr id="543075" name="Freeform 355"/>
            <p:cNvSpPr>
              <a:spLocks/>
            </p:cNvSpPr>
            <p:nvPr/>
          </p:nvSpPr>
          <p:spPr bwMode="auto">
            <a:xfrm flipH="1">
              <a:off x="1396" y="2762"/>
              <a:ext cx="51" cy="69"/>
            </a:xfrm>
            <a:custGeom>
              <a:avLst/>
              <a:gdLst/>
              <a:ahLst/>
              <a:cxnLst>
                <a:cxn ang="0">
                  <a:pos x="0" y="109"/>
                </a:cxn>
                <a:cxn ang="0">
                  <a:pos x="2" y="100"/>
                </a:cxn>
                <a:cxn ang="0">
                  <a:pos x="3" y="91"/>
                </a:cxn>
                <a:cxn ang="0">
                  <a:pos x="3" y="82"/>
                </a:cxn>
                <a:cxn ang="0">
                  <a:pos x="4" y="72"/>
                </a:cxn>
                <a:cxn ang="0">
                  <a:pos x="7" y="54"/>
                </a:cxn>
                <a:cxn ang="0">
                  <a:pos x="12" y="30"/>
                </a:cxn>
                <a:cxn ang="0">
                  <a:pos x="18" y="9"/>
                </a:cxn>
                <a:cxn ang="0">
                  <a:pos x="26" y="0"/>
                </a:cxn>
                <a:cxn ang="0">
                  <a:pos x="33" y="4"/>
                </a:cxn>
                <a:cxn ang="0">
                  <a:pos x="43" y="11"/>
                </a:cxn>
                <a:cxn ang="0">
                  <a:pos x="56" y="21"/>
                </a:cxn>
                <a:cxn ang="0">
                  <a:pos x="70" y="31"/>
                </a:cxn>
                <a:cxn ang="0">
                  <a:pos x="83" y="41"/>
                </a:cxn>
                <a:cxn ang="0">
                  <a:pos x="95" y="52"/>
                </a:cxn>
                <a:cxn ang="0">
                  <a:pos x="104" y="60"/>
                </a:cxn>
                <a:cxn ang="0">
                  <a:pos x="108" y="64"/>
                </a:cxn>
                <a:cxn ang="0">
                  <a:pos x="104" y="74"/>
                </a:cxn>
                <a:cxn ang="0">
                  <a:pos x="102" y="81"/>
                </a:cxn>
                <a:cxn ang="0">
                  <a:pos x="99" y="86"/>
                </a:cxn>
                <a:cxn ang="0">
                  <a:pos x="98" y="97"/>
                </a:cxn>
                <a:cxn ang="0">
                  <a:pos x="102" y="104"/>
                </a:cxn>
                <a:cxn ang="0">
                  <a:pos x="108" y="107"/>
                </a:cxn>
                <a:cxn ang="0">
                  <a:pos x="112" y="110"/>
                </a:cxn>
                <a:cxn ang="0">
                  <a:pos x="119" y="114"/>
                </a:cxn>
                <a:cxn ang="0">
                  <a:pos x="123" y="127"/>
                </a:cxn>
                <a:cxn ang="0">
                  <a:pos x="125" y="135"/>
                </a:cxn>
                <a:cxn ang="0">
                  <a:pos x="123" y="143"/>
                </a:cxn>
                <a:cxn ang="0">
                  <a:pos x="117" y="153"/>
                </a:cxn>
                <a:cxn ang="0">
                  <a:pos x="111" y="172"/>
                </a:cxn>
                <a:cxn ang="0">
                  <a:pos x="109" y="182"/>
                </a:cxn>
                <a:cxn ang="0">
                  <a:pos x="108" y="185"/>
                </a:cxn>
                <a:cxn ang="0">
                  <a:pos x="106" y="187"/>
                </a:cxn>
                <a:cxn ang="0">
                  <a:pos x="101" y="183"/>
                </a:cxn>
                <a:cxn ang="0">
                  <a:pos x="89" y="175"/>
                </a:cxn>
                <a:cxn ang="0">
                  <a:pos x="73" y="163"/>
                </a:cxn>
                <a:cxn ang="0">
                  <a:pos x="56" y="151"/>
                </a:cxn>
                <a:cxn ang="0">
                  <a:pos x="36" y="137"/>
                </a:cxn>
                <a:cxn ang="0">
                  <a:pos x="20" y="124"/>
                </a:cxn>
                <a:cxn ang="0">
                  <a:pos x="7" y="115"/>
                </a:cxn>
                <a:cxn ang="0">
                  <a:pos x="0" y="109"/>
                </a:cxn>
              </a:cxnLst>
              <a:rect l="0" t="0" r="r" b="b"/>
              <a:pathLst>
                <a:path w="125" h="187">
                  <a:moveTo>
                    <a:pt x="0" y="109"/>
                  </a:moveTo>
                  <a:lnTo>
                    <a:pt x="2" y="100"/>
                  </a:lnTo>
                  <a:lnTo>
                    <a:pt x="3" y="91"/>
                  </a:lnTo>
                  <a:lnTo>
                    <a:pt x="3" y="82"/>
                  </a:lnTo>
                  <a:lnTo>
                    <a:pt x="4" y="72"/>
                  </a:lnTo>
                  <a:lnTo>
                    <a:pt x="7" y="54"/>
                  </a:lnTo>
                  <a:lnTo>
                    <a:pt x="12" y="30"/>
                  </a:lnTo>
                  <a:lnTo>
                    <a:pt x="18" y="9"/>
                  </a:lnTo>
                  <a:lnTo>
                    <a:pt x="26" y="0"/>
                  </a:lnTo>
                  <a:lnTo>
                    <a:pt x="33" y="4"/>
                  </a:lnTo>
                  <a:lnTo>
                    <a:pt x="43" y="11"/>
                  </a:lnTo>
                  <a:lnTo>
                    <a:pt x="56" y="21"/>
                  </a:lnTo>
                  <a:lnTo>
                    <a:pt x="70" y="31"/>
                  </a:lnTo>
                  <a:lnTo>
                    <a:pt x="83" y="41"/>
                  </a:lnTo>
                  <a:lnTo>
                    <a:pt x="95" y="52"/>
                  </a:lnTo>
                  <a:lnTo>
                    <a:pt x="104" y="60"/>
                  </a:lnTo>
                  <a:lnTo>
                    <a:pt x="108" y="64"/>
                  </a:lnTo>
                  <a:lnTo>
                    <a:pt x="104" y="74"/>
                  </a:lnTo>
                  <a:lnTo>
                    <a:pt x="102" y="81"/>
                  </a:lnTo>
                  <a:lnTo>
                    <a:pt x="99" y="86"/>
                  </a:lnTo>
                  <a:lnTo>
                    <a:pt x="98" y="97"/>
                  </a:lnTo>
                  <a:lnTo>
                    <a:pt x="102" y="104"/>
                  </a:lnTo>
                  <a:lnTo>
                    <a:pt x="108" y="107"/>
                  </a:lnTo>
                  <a:lnTo>
                    <a:pt x="112" y="110"/>
                  </a:lnTo>
                  <a:lnTo>
                    <a:pt x="119" y="114"/>
                  </a:lnTo>
                  <a:lnTo>
                    <a:pt x="123" y="127"/>
                  </a:lnTo>
                  <a:lnTo>
                    <a:pt x="125" y="135"/>
                  </a:lnTo>
                  <a:lnTo>
                    <a:pt x="123" y="143"/>
                  </a:lnTo>
                  <a:lnTo>
                    <a:pt x="117" y="153"/>
                  </a:lnTo>
                  <a:lnTo>
                    <a:pt x="111" y="172"/>
                  </a:lnTo>
                  <a:lnTo>
                    <a:pt x="109" y="182"/>
                  </a:lnTo>
                  <a:lnTo>
                    <a:pt x="108" y="185"/>
                  </a:lnTo>
                  <a:lnTo>
                    <a:pt x="106" y="187"/>
                  </a:lnTo>
                  <a:lnTo>
                    <a:pt x="101" y="183"/>
                  </a:lnTo>
                  <a:lnTo>
                    <a:pt x="89" y="175"/>
                  </a:lnTo>
                  <a:lnTo>
                    <a:pt x="73" y="163"/>
                  </a:lnTo>
                  <a:lnTo>
                    <a:pt x="56" y="151"/>
                  </a:lnTo>
                  <a:lnTo>
                    <a:pt x="36" y="137"/>
                  </a:lnTo>
                  <a:lnTo>
                    <a:pt x="20" y="124"/>
                  </a:lnTo>
                  <a:lnTo>
                    <a:pt x="7" y="115"/>
                  </a:lnTo>
                  <a:lnTo>
                    <a:pt x="0" y="109"/>
                  </a:lnTo>
                  <a:close/>
                </a:path>
              </a:pathLst>
            </a:custGeom>
            <a:solidFill>
              <a:srgbClr val="006633"/>
            </a:solidFill>
            <a:ln w="9525">
              <a:noFill/>
              <a:round/>
              <a:headEnd/>
              <a:tailEnd/>
            </a:ln>
          </p:spPr>
          <p:txBody>
            <a:bodyPr/>
            <a:lstStyle/>
            <a:p>
              <a:endParaRPr lang="el-GR"/>
            </a:p>
          </p:txBody>
        </p:sp>
        <p:sp>
          <p:nvSpPr>
            <p:cNvPr id="543076" name="Freeform 356"/>
            <p:cNvSpPr>
              <a:spLocks/>
            </p:cNvSpPr>
            <p:nvPr/>
          </p:nvSpPr>
          <p:spPr bwMode="auto">
            <a:xfrm flipH="1">
              <a:off x="1545" y="2807"/>
              <a:ext cx="34" cy="16"/>
            </a:xfrm>
            <a:custGeom>
              <a:avLst/>
              <a:gdLst/>
              <a:ahLst/>
              <a:cxnLst>
                <a:cxn ang="0">
                  <a:pos x="14" y="39"/>
                </a:cxn>
                <a:cxn ang="0">
                  <a:pos x="12" y="37"/>
                </a:cxn>
                <a:cxn ang="0">
                  <a:pos x="11" y="36"/>
                </a:cxn>
                <a:cxn ang="0">
                  <a:pos x="8" y="33"/>
                </a:cxn>
                <a:cxn ang="0">
                  <a:pos x="6" y="32"/>
                </a:cxn>
                <a:cxn ang="0">
                  <a:pos x="4" y="26"/>
                </a:cxn>
                <a:cxn ang="0">
                  <a:pos x="1" y="17"/>
                </a:cxn>
                <a:cxn ang="0">
                  <a:pos x="0" y="8"/>
                </a:cxn>
                <a:cxn ang="0">
                  <a:pos x="0" y="2"/>
                </a:cxn>
                <a:cxn ang="0">
                  <a:pos x="10" y="2"/>
                </a:cxn>
                <a:cxn ang="0">
                  <a:pos x="20" y="2"/>
                </a:cxn>
                <a:cxn ang="0">
                  <a:pos x="29" y="1"/>
                </a:cxn>
                <a:cxn ang="0">
                  <a:pos x="38" y="1"/>
                </a:cxn>
                <a:cxn ang="0">
                  <a:pos x="48" y="0"/>
                </a:cxn>
                <a:cxn ang="0">
                  <a:pos x="57" y="1"/>
                </a:cxn>
                <a:cxn ang="0">
                  <a:pos x="67" y="2"/>
                </a:cxn>
                <a:cxn ang="0">
                  <a:pos x="78" y="4"/>
                </a:cxn>
                <a:cxn ang="0">
                  <a:pos x="79" y="6"/>
                </a:cxn>
                <a:cxn ang="0">
                  <a:pos x="80" y="8"/>
                </a:cxn>
                <a:cxn ang="0">
                  <a:pos x="82" y="9"/>
                </a:cxn>
                <a:cxn ang="0">
                  <a:pos x="83" y="11"/>
                </a:cxn>
                <a:cxn ang="0">
                  <a:pos x="81" y="22"/>
                </a:cxn>
                <a:cxn ang="0">
                  <a:pos x="79" y="30"/>
                </a:cxn>
                <a:cxn ang="0">
                  <a:pos x="75" y="38"/>
                </a:cxn>
                <a:cxn ang="0">
                  <a:pos x="69" y="46"/>
                </a:cxn>
                <a:cxn ang="0">
                  <a:pos x="63" y="46"/>
                </a:cxn>
                <a:cxn ang="0">
                  <a:pos x="56" y="46"/>
                </a:cxn>
                <a:cxn ang="0">
                  <a:pos x="49" y="45"/>
                </a:cxn>
                <a:cxn ang="0">
                  <a:pos x="42" y="44"/>
                </a:cxn>
                <a:cxn ang="0">
                  <a:pos x="35" y="42"/>
                </a:cxn>
                <a:cxn ang="0">
                  <a:pos x="28" y="41"/>
                </a:cxn>
                <a:cxn ang="0">
                  <a:pos x="21" y="40"/>
                </a:cxn>
                <a:cxn ang="0">
                  <a:pos x="14" y="39"/>
                </a:cxn>
              </a:cxnLst>
              <a:rect l="0" t="0" r="r" b="b"/>
              <a:pathLst>
                <a:path w="83" h="46">
                  <a:moveTo>
                    <a:pt x="14" y="39"/>
                  </a:moveTo>
                  <a:lnTo>
                    <a:pt x="12" y="37"/>
                  </a:lnTo>
                  <a:lnTo>
                    <a:pt x="11" y="36"/>
                  </a:lnTo>
                  <a:lnTo>
                    <a:pt x="8" y="33"/>
                  </a:lnTo>
                  <a:lnTo>
                    <a:pt x="6" y="32"/>
                  </a:lnTo>
                  <a:lnTo>
                    <a:pt x="4" y="26"/>
                  </a:lnTo>
                  <a:lnTo>
                    <a:pt x="1" y="17"/>
                  </a:lnTo>
                  <a:lnTo>
                    <a:pt x="0" y="8"/>
                  </a:lnTo>
                  <a:lnTo>
                    <a:pt x="0" y="2"/>
                  </a:lnTo>
                  <a:lnTo>
                    <a:pt x="10" y="2"/>
                  </a:lnTo>
                  <a:lnTo>
                    <a:pt x="20" y="2"/>
                  </a:lnTo>
                  <a:lnTo>
                    <a:pt x="29" y="1"/>
                  </a:lnTo>
                  <a:lnTo>
                    <a:pt x="38" y="1"/>
                  </a:lnTo>
                  <a:lnTo>
                    <a:pt x="48" y="0"/>
                  </a:lnTo>
                  <a:lnTo>
                    <a:pt x="57" y="1"/>
                  </a:lnTo>
                  <a:lnTo>
                    <a:pt x="67" y="2"/>
                  </a:lnTo>
                  <a:lnTo>
                    <a:pt x="78" y="4"/>
                  </a:lnTo>
                  <a:lnTo>
                    <a:pt x="79" y="6"/>
                  </a:lnTo>
                  <a:lnTo>
                    <a:pt x="80" y="8"/>
                  </a:lnTo>
                  <a:lnTo>
                    <a:pt x="82" y="9"/>
                  </a:lnTo>
                  <a:lnTo>
                    <a:pt x="83" y="11"/>
                  </a:lnTo>
                  <a:lnTo>
                    <a:pt x="81" y="22"/>
                  </a:lnTo>
                  <a:lnTo>
                    <a:pt x="79" y="30"/>
                  </a:lnTo>
                  <a:lnTo>
                    <a:pt x="75" y="38"/>
                  </a:lnTo>
                  <a:lnTo>
                    <a:pt x="69" y="46"/>
                  </a:lnTo>
                  <a:lnTo>
                    <a:pt x="63" y="46"/>
                  </a:lnTo>
                  <a:lnTo>
                    <a:pt x="56" y="46"/>
                  </a:lnTo>
                  <a:lnTo>
                    <a:pt x="49" y="45"/>
                  </a:lnTo>
                  <a:lnTo>
                    <a:pt x="42" y="44"/>
                  </a:lnTo>
                  <a:lnTo>
                    <a:pt x="35" y="42"/>
                  </a:lnTo>
                  <a:lnTo>
                    <a:pt x="28" y="41"/>
                  </a:lnTo>
                  <a:lnTo>
                    <a:pt x="21" y="40"/>
                  </a:lnTo>
                  <a:lnTo>
                    <a:pt x="14" y="39"/>
                  </a:lnTo>
                  <a:close/>
                </a:path>
              </a:pathLst>
            </a:custGeom>
            <a:solidFill>
              <a:srgbClr val="000000"/>
            </a:solidFill>
            <a:ln w="9525">
              <a:noFill/>
              <a:round/>
              <a:headEnd/>
              <a:tailEnd/>
            </a:ln>
          </p:spPr>
          <p:txBody>
            <a:bodyPr/>
            <a:lstStyle/>
            <a:p>
              <a:endParaRPr lang="el-GR"/>
            </a:p>
          </p:txBody>
        </p:sp>
        <p:sp>
          <p:nvSpPr>
            <p:cNvPr id="543077" name="Freeform 357"/>
            <p:cNvSpPr>
              <a:spLocks/>
            </p:cNvSpPr>
            <p:nvPr/>
          </p:nvSpPr>
          <p:spPr bwMode="auto">
            <a:xfrm flipH="1">
              <a:off x="1363" y="2733"/>
              <a:ext cx="71" cy="71"/>
            </a:xfrm>
            <a:custGeom>
              <a:avLst/>
              <a:gdLst/>
              <a:ahLst/>
              <a:cxnLst>
                <a:cxn ang="0">
                  <a:pos x="75" y="130"/>
                </a:cxn>
                <a:cxn ang="0">
                  <a:pos x="75" y="119"/>
                </a:cxn>
                <a:cxn ang="0">
                  <a:pos x="77" y="111"/>
                </a:cxn>
                <a:cxn ang="0">
                  <a:pos x="81" y="103"/>
                </a:cxn>
                <a:cxn ang="0">
                  <a:pos x="90" y="95"/>
                </a:cxn>
                <a:cxn ang="0">
                  <a:pos x="88" y="83"/>
                </a:cxn>
                <a:cxn ang="0">
                  <a:pos x="86" y="68"/>
                </a:cxn>
                <a:cxn ang="0">
                  <a:pos x="83" y="55"/>
                </a:cxn>
                <a:cxn ang="0">
                  <a:pos x="76" y="52"/>
                </a:cxn>
                <a:cxn ang="0">
                  <a:pos x="71" y="52"/>
                </a:cxn>
                <a:cxn ang="0">
                  <a:pos x="68" y="52"/>
                </a:cxn>
                <a:cxn ang="0">
                  <a:pos x="63" y="52"/>
                </a:cxn>
                <a:cxn ang="0">
                  <a:pos x="58" y="51"/>
                </a:cxn>
                <a:cxn ang="0">
                  <a:pos x="53" y="52"/>
                </a:cxn>
                <a:cxn ang="0">
                  <a:pos x="45" y="53"/>
                </a:cxn>
                <a:cxn ang="0">
                  <a:pos x="35" y="54"/>
                </a:cxn>
                <a:cxn ang="0">
                  <a:pos x="26" y="54"/>
                </a:cxn>
                <a:cxn ang="0">
                  <a:pos x="16" y="53"/>
                </a:cxn>
                <a:cxn ang="0">
                  <a:pos x="8" y="52"/>
                </a:cxn>
                <a:cxn ang="0">
                  <a:pos x="2" y="50"/>
                </a:cxn>
                <a:cxn ang="0">
                  <a:pos x="0" y="45"/>
                </a:cxn>
                <a:cxn ang="0">
                  <a:pos x="3" y="33"/>
                </a:cxn>
                <a:cxn ang="0">
                  <a:pos x="7" y="23"/>
                </a:cxn>
                <a:cxn ang="0">
                  <a:pos x="9" y="12"/>
                </a:cxn>
                <a:cxn ang="0">
                  <a:pos x="11" y="0"/>
                </a:cxn>
                <a:cxn ang="0">
                  <a:pos x="31" y="5"/>
                </a:cxn>
                <a:cxn ang="0">
                  <a:pos x="52" y="16"/>
                </a:cxn>
                <a:cxn ang="0">
                  <a:pos x="75" y="32"/>
                </a:cxn>
                <a:cxn ang="0">
                  <a:pos x="98" y="51"/>
                </a:cxn>
                <a:cxn ang="0">
                  <a:pos x="120" y="71"/>
                </a:cxn>
                <a:cxn ang="0">
                  <a:pos x="140" y="92"/>
                </a:cxn>
                <a:cxn ang="0">
                  <a:pos x="158" y="112"/>
                </a:cxn>
                <a:cxn ang="0">
                  <a:pos x="171" y="129"/>
                </a:cxn>
                <a:cxn ang="0">
                  <a:pos x="167" y="144"/>
                </a:cxn>
                <a:cxn ang="0">
                  <a:pos x="156" y="165"/>
                </a:cxn>
                <a:cxn ang="0">
                  <a:pos x="145" y="186"/>
                </a:cxn>
                <a:cxn ang="0">
                  <a:pos x="138" y="195"/>
                </a:cxn>
                <a:cxn ang="0">
                  <a:pos x="134" y="192"/>
                </a:cxn>
                <a:cxn ang="0">
                  <a:pos x="128" y="184"/>
                </a:cxn>
                <a:cxn ang="0">
                  <a:pos x="117" y="175"/>
                </a:cxn>
                <a:cxn ang="0">
                  <a:pos x="107" y="163"/>
                </a:cxn>
                <a:cxn ang="0">
                  <a:pos x="95" y="151"/>
                </a:cxn>
                <a:cxn ang="0">
                  <a:pos x="85" y="141"/>
                </a:cxn>
                <a:cxn ang="0">
                  <a:pos x="78" y="134"/>
                </a:cxn>
                <a:cxn ang="0">
                  <a:pos x="75" y="130"/>
                </a:cxn>
              </a:cxnLst>
              <a:rect l="0" t="0" r="r" b="b"/>
              <a:pathLst>
                <a:path w="171" h="195">
                  <a:moveTo>
                    <a:pt x="75" y="130"/>
                  </a:moveTo>
                  <a:lnTo>
                    <a:pt x="75" y="119"/>
                  </a:lnTo>
                  <a:lnTo>
                    <a:pt x="77" y="111"/>
                  </a:lnTo>
                  <a:lnTo>
                    <a:pt x="81" y="103"/>
                  </a:lnTo>
                  <a:lnTo>
                    <a:pt x="90" y="95"/>
                  </a:lnTo>
                  <a:lnTo>
                    <a:pt x="88" y="83"/>
                  </a:lnTo>
                  <a:lnTo>
                    <a:pt x="86" y="68"/>
                  </a:lnTo>
                  <a:lnTo>
                    <a:pt x="83" y="55"/>
                  </a:lnTo>
                  <a:lnTo>
                    <a:pt x="76" y="52"/>
                  </a:lnTo>
                  <a:lnTo>
                    <a:pt x="71" y="52"/>
                  </a:lnTo>
                  <a:lnTo>
                    <a:pt x="68" y="52"/>
                  </a:lnTo>
                  <a:lnTo>
                    <a:pt x="63" y="52"/>
                  </a:lnTo>
                  <a:lnTo>
                    <a:pt x="58" y="51"/>
                  </a:lnTo>
                  <a:lnTo>
                    <a:pt x="53" y="52"/>
                  </a:lnTo>
                  <a:lnTo>
                    <a:pt x="45" y="53"/>
                  </a:lnTo>
                  <a:lnTo>
                    <a:pt x="35" y="54"/>
                  </a:lnTo>
                  <a:lnTo>
                    <a:pt x="26" y="54"/>
                  </a:lnTo>
                  <a:lnTo>
                    <a:pt x="16" y="53"/>
                  </a:lnTo>
                  <a:lnTo>
                    <a:pt x="8" y="52"/>
                  </a:lnTo>
                  <a:lnTo>
                    <a:pt x="2" y="50"/>
                  </a:lnTo>
                  <a:lnTo>
                    <a:pt x="0" y="45"/>
                  </a:lnTo>
                  <a:lnTo>
                    <a:pt x="3" y="33"/>
                  </a:lnTo>
                  <a:lnTo>
                    <a:pt x="7" y="23"/>
                  </a:lnTo>
                  <a:lnTo>
                    <a:pt x="9" y="12"/>
                  </a:lnTo>
                  <a:lnTo>
                    <a:pt x="11" y="0"/>
                  </a:lnTo>
                  <a:lnTo>
                    <a:pt x="31" y="5"/>
                  </a:lnTo>
                  <a:lnTo>
                    <a:pt x="52" y="16"/>
                  </a:lnTo>
                  <a:lnTo>
                    <a:pt x="75" y="32"/>
                  </a:lnTo>
                  <a:lnTo>
                    <a:pt x="98" y="51"/>
                  </a:lnTo>
                  <a:lnTo>
                    <a:pt x="120" y="71"/>
                  </a:lnTo>
                  <a:lnTo>
                    <a:pt x="140" y="92"/>
                  </a:lnTo>
                  <a:lnTo>
                    <a:pt x="158" y="112"/>
                  </a:lnTo>
                  <a:lnTo>
                    <a:pt x="171" y="129"/>
                  </a:lnTo>
                  <a:lnTo>
                    <a:pt x="167" y="144"/>
                  </a:lnTo>
                  <a:lnTo>
                    <a:pt x="156" y="165"/>
                  </a:lnTo>
                  <a:lnTo>
                    <a:pt x="145" y="186"/>
                  </a:lnTo>
                  <a:lnTo>
                    <a:pt x="138" y="195"/>
                  </a:lnTo>
                  <a:lnTo>
                    <a:pt x="134" y="192"/>
                  </a:lnTo>
                  <a:lnTo>
                    <a:pt x="128" y="184"/>
                  </a:lnTo>
                  <a:lnTo>
                    <a:pt x="117" y="175"/>
                  </a:lnTo>
                  <a:lnTo>
                    <a:pt x="107" y="163"/>
                  </a:lnTo>
                  <a:lnTo>
                    <a:pt x="95" y="151"/>
                  </a:lnTo>
                  <a:lnTo>
                    <a:pt x="85" y="141"/>
                  </a:lnTo>
                  <a:lnTo>
                    <a:pt x="78" y="134"/>
                  </a:lnTo>
                  <a:lnTo>
                    <a:pt x="75" y="130"/>
                  </a:lnTo>
                  <a:close/>
                </a:path>
              </a:pathLst>
            </a:custGeom>
            <a:solidFill>
              <a:srgbClr val="00FFFF"/>
            </a:solidFill>
            <a:ln w="9525">
              <a:noFill/>
              <a:round/>
              <a:headEnd/>
              <a:tailEnd/>
            </a:ln>
          </p:spPr>
          <p:txBody>
            <a:bodyPr/>
            <a:lstStyle/>
            <a:p>
              <a:endParaRPr lang="el-GR"/>
            </a:p>
          </p:txBody>
        </p:sp>
        <p:sp>
          <p:nvSpPr>
            <p:cNvPr id="543078" name="Freeform 358"/>
            <p:cNvSpPr>
              <a:spLocks/>
            </p:cNvSpPr>
            <p:nvPr/>
          </p:nvSpPr>
          <p:spPr bwMode="auto">
            <a:xfrm flipH="1">
              <a:off x="1447" y="2746"/>
              <a:ext cx="70" cy="51"/>
            </a:xfrm>
            <a:custGeom>
              <a:avLst/>
              <a:gdLst/>
              <a:ahLst/>
              <a:cxnLst>
                <a:cxn ang="0">
                  <a:pos x="0" y="82"/>
                </a:cxn>
                <a:cxn ang="0">
                  <a:pos x="2" y="61"/>
                </a:cxn>
                <a:cxn ang="0">
                  <a:pos x="6" y="40"/>
                </a:cxn>
                <a:cxn ang="0">
                  <a:pos x="9" y="21"/>
                </a:cxn>
                <a:cxn ang="0">
                  <a:pos x="14" y="0"/>
                </a:cxn>
                <a:cxn ang="0">
                  <a:pos x="22" y="2"/>
                </a:cxn>
                <a:cxn ang="0">
                  <a:pos x="31" y="6"/>
                </a:cxn>
                <a:cxn ang="0">
                  <a:pos x="42" y="10"/>
                </a:cxn>
                <a:cxn ang="0">
                  <a:pos x="52" y="16"/>
                </a:cxn>
                <a:cxn ang="0">
                  <a:pos x="64" y="22"/>
                </a:cxn>
                <a:cxn ang="0">
                  <a:pos x="73" y="28"/>
                </a:cxn>
                <a:cxn ang="0">
                  <a:pos x="82" y="32"/>
                </a:cxn>
                <a:cxn ang="0">
                  <a:pos x="90" y="37"/>
                </a:cxn>
                <a:cxn ang="0">
                  <a:pos x="97" y="36"/>
                </a:cxn>
                <a:cxn ang="0">
                  <a:pos x="103" y="32"/>
                </a:cxn>
                <a:cxn ang="0">
                  <a:pos x="110" y="28"/>
                </a:cxn>
                <a:cxn ang="0">
                  <a:pos x="115" y="22"/>
                </a:cxn>
                <a:cxn ang="0">
                  <a:pos x="122" y="16"/>
                </a:cxn>
                <a:cxn ang="0">
                  <a:pos x="129" y="11"/>
                </a:cxn>
                <a:cxn ang="0">
                  <a:pos x="136" y="8"/>
                </a:cxn>
                <a:cxn ang="0">
                  <a:pos x="144" y="7"/>
                </a:cxn>
                <a:cxn ang="0">
                  <a:pos x="151" y="13"/>
                </a:cxn>
                <a:cxn ang="0">
                  <a:pos x="158" y="18"/>
                </a:cxn>
                <a:cxn ang="0">
                  <a:pos x="164" y="22"/>
                </a:cxn>
                <a:cxn ang="0">
                  <a:pos x="172" y="26"/>
                </a:cxn>
                <a:cxn ang="0">
                  <a:pos x="171" y="38"/>
                </a:cxn>
                <a:cxn ang="0">
                  <a:pos x="166" y="63"/>
                </a:cxn>
                <a:cxn ang="0">
                  <a:pos x="159" y="99"/>
                </a:cxn>
                <a:cxn ang="0">
                  <a:pos x="151" y="140"/>
                </a:cxn>
                <a:cxn ang="0">
                  <a:pos x="143" y="132"/>
                </a:cxn>
                <a:cxn ang="0">
                  <a:pos x="126" y="122"/>
                </a:cxn>
                <a:cxn ang="0">
                  <a:pos x="102" y="112"/>
                </a:cxn>
                <a:cxn ang="0">
                  <a:pos x="75" y="101"/>
                </a:cxn>
                <a:cxn ang="0">
                  <a:pos x="49" y="92"/>
                </a:cxn>
                <a:cxn ang="0">
                  <a:pos x="25" y="85"/>
                </a:cxn>
                <a:cxn ang="0">
                  <a:pos x="8" y="82"/>
                </a:cxn>
                <a:cxn ang="0">
                  <a:pos x="0" y="82"/>
                </a:cxn>
              </a:cxnLst>
              <a:rect l="0" t="0" r="r" b="b"/>
              <a:pathLst>
                <a:path w="172" h="140">
                  <a:moveTo>
                    <a:pt x="0" y="82"/>
                  </a:moveTo>
                  <a:lnTo>
                    <a:pt x="2" y="61"/>
                  </a:lnTo>
                  <a:lnTo>
                    <a:pt x="6" y="40"/>
                  </a:lnTo>
                  <a:lnTo>
                    <a:pt x="9" y="21"/>
                  </a:lnTo>
                  <a:lnTo>
                    <a:pt x="14" y="0"/>
                  </a:lnTo>
                  <a:lnTo>
                    <a:pt x="22" y="2"/>
                  </a:lnTo>
                  <a:lnTo>
                    <a:pt x="31" y="6"/>
                  </a:lnTo>
                  <a:lnTo>
                    <a:pt x="42" y="10"/>
                  </a:lnTo>
                  <a:lnTo>
                    <a:pt x="52" y="16"/>
                  </a:lnTo>
                  <a:lnTo>
                    <a:pt x="64" y="22"/>
                  </a:lnTo>
                  <a:lnTo>
                    <a:pt x="73" y="28"/>
                  </a:lnTo>
                  <a:lnTo>
                    <a:pt x="82" y="32"/>
                  </a:lnTo>
                  <a:lnTo>
                    <a:pt x="90" y="37"/>
                  </a:lnTo>
                  <a:lnTo>
                    <a:pt x="97" y="36"/>
                  </a:lnTo>
                  <a:lnTo>
                    <a:pt x="103" y="32"/>
                  </a:lnTo>
                  <a:lnTo>
                    <a:pt x="110" y="28"/>
                  </a:lnTo>
                  <a:lnTo>
                    <a:pt x="115" y="22"/>
                  </a:lnTo>
                  <a:lnTo>
                    <a:pt x="122" y="16"/>
                  </a:lnTo>
                  <a:lnTo>
                    <a:pt x="129" y="11"/>
                  </a:lnTo>
                  <a:lnTo>
                    <a:pt x="136" y="8"/>
                  </a:lnTo>
                  <a:lnTo>
                    <a:pt x="144" y="7"/>
                  </a:lnTo>
                  <a:lnTo>
                    <a:pt x="151" y="13"/>
                  </a:lnTo>
                  <a:lnTo>
                    <a:pt x="158" y="18"/>
                  </a:lnTo>
                  <a:lnTo>
                    <a:pt x="164" y="22"/>
                  </a:lnTo>
                  <a:lnTo>
                    <a:pt x="172" y="26"/>
                  </a:lnTo>
                  <a:lnTo>
                    <a:pt x="171" y="38"/>
                  </a:lnTo>
                  <a:lnTo>
                    <a:pt x="166" y="63"/>
                  </a:lnTo>
                  <a:lnTo>
                    <a:pt x="159" y="99"/>
                  </a:lnTo>
                  <a:lnTo>
                    <a:pt x="151" y="140"/>
                  </a:lnTo>
                  <a:lnTo>
                    <a:pt x="143" y="132"/>
                  </a:lnTo>
                  <a:lnTo>
                    <a:pt x="126" y="122"/>
                  </a:lnTo>
                  <a:lnTo>
                    <a:pt x="102" y="112"/>
                  </a:lnTo>
                  <a:lnTo>
                    <a:pt x="75" y="101"/>
                  </a:lnTo>
                  <a:lnTo>
                    <a:pt x="49" y="92"/>
                  </a:lnTo>
                  <a:lnTo>
                    <a:pt x="25" y="85"/>
                  </a:lnTo>
                  <a:lnTo>
                    <a:pt x="8" y="82"/>
                  </a:lnTo>
                  <a:lnTo>
                    <a:pt x="0" y="82"/>
                  </a:lnTo>
                  <a:close/>
                </a:path>
              </a:pathLst>
            </a:custGeom>
            <a:solidFill>
              <a:srgbClr val="006633"/>
            </a:solidFill>
            <a:ln w="9525">
              <a:noFill/>
              <a:round/>
              <a:headEnd/>
              <a:tailEnd/>
            </a:ln>
          </p:spPr>
          <p:txBody>
            <a:bodyPr/>
            <a:lstStyle/>
            <a:p>
              <a:endParaRPr lang="el-GR"/>
            </a:p>
          </p:txBody>
        </p:sp>
        <p:sp>
          <p:nvSpPr>
            <p:cNvPr id="543079" name="Freeform 359"/>
            <p:cNvSpPr>
              <a:spLocks/>
            </p:cNvSpPr>
            <p:nvPr/>
          </p:nvSpPr>
          <p:spPr bwMode="auto">
            <a:xfrm flipH="1">
              <a:off x="1405" y="2753"/>
              <a:ext cx="31" cy="24"/>
            </a:xfrm>
            <a:custGeom>
              <a:avLst/>
              <a:gdLst/>
              <a:ahLst/>
              <a:cxnLst>
                <a:cxn ang="0">
                  <a:pos x="28" y="28"/>
                </a:cxn>
                <a:cxn ang="0">
                  <a:pos x="20" y="23"/>
                </a:cxn>
                <a:cxn ang="0">
                  <a:pos x="11" y="18"/>
                </a:cxn>
                <a:cxn ang="0">
                  <a:pos x="4" y="11"/>
                </a:cxn>
                <a:cxn ang="0">
                  <a:pos x="0" y="4"/>
                </a:cxn>
                <a:cxn ang="0">
                  <a:pos x="9" y="4"/>
                </a:cxn>
                <a:cxn ang="0">
                  <a:pos x="17" y="4"/>
                </a:cxn>
                <a:cxn ang="0">
                  <a:pos x="26" y="4"/>
                </a:cxn>
                <a:cxn ang="0">
                  <a:pos x="32" y="4"/>
                </a:cxn>
                <a:cxn ang="0">
                  <a:pos x="39" y="3"/>
                </a:cxn>
                <a:cxn ang="0">
                  <a:pos x="47" y="3"/>
                </a:cxn>
                <a:cxn ang="0">
                  <a:pos x="56" y="2"/>
                </a:cxn>
                <a:cxn ang="0">
                  <a:pos x="64" y="0"/>
                </a:cxn>
                <a:cxn ang="0">
                  <a:pos x="66" y="5"/>
                </a:cxn>
                <a:cxn ang="0">
                  <a:pos x="69" y="12"/>
                </a:cxn>
                <a:cxn ang="0">
                  <a:pos x="72" y="19"/>
                </a:cxn>
                <a:cxn ang="0">
                  <a:pos x="74" y="27"/>
                </a:cxn>
                <a:cxn ang="0">
                  <a:pos x="74" y="33"/>
                </a:cxn>
                <a:cxn ang="0">
                  <a:pos x="73" y="39"/>
                </a:cxn>
                <a:cxn ang="0">
                  <a:pos x="72" y="48"/>
                </a:cxn>
                <a:cxn ang="0">
                  <a:pos x="68" y="63"/>
                </a:cxn>
                <a:cxn ang="0">
                  <a:pos x="66" y="63"/>
                </a:cxn>
                <a:cxn ang="0">
                  <a:pos x="61" y="60"/>
                </a:cxn>
                <a:cxn ang="0">
                  <a:pos x="54" y="55"/>
                </a:cxn>
                <a:cxn ang="0">
                  <a:pos x="49" y="49"/>
                </a:cxn>
                <a:cxn ang="0">
                  <a:pos x="42" y="42"/>
                </a:cxn>
                <a:cxn ang="0">
                  <a:pos x="36" y="37"/>
                </a:cxn>
                <a:cxn ang="0">
                  <a:pos x="31" y="32"/>
                </a:cxn>
                <a:cxn ang="0">
                  <a:pos x="28" y="28"/>
                </a:cxn>
              </a:cxnLst>
              <a:rect l="0" t="0" r="r" b="b"/>
              <a:pathLst>
                <a:path w="74" h="63">
                  <a:moveTo>
                    <a:pt x="28" y="28"/>
                  </a:moveTo>
                  <a:lnTo>
                    <a:pt x="20" y="23"/>
                  </a:lnTo>
                  <a:lnTo>
                    <a:pt x="11" y="18"/>
                  </a:lnTo>
                  <a:lnTo>
                    <a:pt x="4" y="11"/>
                  </a:lnTo>
                  <a:lnTo>
                    <a:pt x="0" y="4"/>
                  </a:lnTo>
                  <a:lnTo>
                    <a:pt x="9" y="4"/>
                  </a:lnTo>
                  <a:lnTo>
                    <a:pt x="17" y="4"/>
                  </a:lnTo>
                  <a:lnTo>
                    <a:pt x="26" y="4"/>
                  </a:lnTo>
                  <a:lnTo>
                    <a:pt x="32" y="4"/>
                  </a:lnTo>
                  <a:lnTo>
                    <a:pt x="39" y="3"/>
                  </a:lnTo>
                  <a:lnTo>
                    <a:pt x="47" y="3"/>
                  </a:lnTo>
                  <a:lnTo>
                    <a:pt x="56" y="2"/>
                  </a:lnTo>
                  <a:lnTo>
                    <a:pt x="64" y="0"/>
                  </a:lnTo>
                  <a:lnTo>
                    <a:pt x="66" y="5"/>
                  </a:lnTo>
                  <a:lnTo>
                    <a:pt x="69" y="12"/>
                  </a:lnTo>
                  <a:lnTo>
                    <a:pt x="72" y="19"/>
                  </a:lnTo>
                  <a:lnTo>
                    <a:pt x="74" y="27"/>
                  </a:lnTo>
                  <a:lnTo>
                    <a:pt x="74" y="33"/>
                  </a:lnTo>
                  <a:lnTo>
                    <a:pt x="73" y="39"/>
                  </a:lnTo>
                  <a:lnTo>
                    <a:pt x="72" y="48"/>
                  </a:lnTo>
                  <a:lnTo>
                    <a:pt x="68" y="63"/>
                  </a:lnTo>
                  <a:lnTo>
                    <a:pt x="66" y="63"/>
                  </a:lnTo>
                  <a:lnTo>
                    <a:pt x="61" y="60"/>
                  </a:lnTo>
                  <a:lnTo>
                    <a:pt x="54" y="55"/>
                  </a:lnTo>
                  <a:lnTo>
                    <a:pt x="49" y="49"/>
                  </a:lnTo>
                  <a:lnTo>
                    <a:pt x="42" y="42"/>
                  </a:lnTo>
                  <a:lnTo>
                    <a:pt x="36" y="37"/>
                  </a:lnTo>
                  <a:lnTo>
                    <a:pt x="31" y="32"/>
                  </a:lnTo>
                  <a:lnTo>
                    <a:pt x="28" y="28"/>
                  </a:lnTo>
                  <a:close/>
                </a:path>
              </a:pathLst>
            </a:custGeom>
            <a:solidFill>
              <a:srgbClr val="006633"/>
            </a:solidFill>
            <a:ln w="9525">
              <a:noFill/>
              <a:round/>
              <a:headEnd/>
              <a:tailEnd/>
            </a:ln>
          </p:spPr>
          <p:txBody>
            <a:bodyPr/>
            <a:lstStyle/>
            <a:p>
              <a:endParaRPr lang="el-GR"/>
            </a:p>
          </p:txBody>
        </p:sp>
        <p:sp>
          <p:nvSpPr>
            <p:cNvPr id="543080" name="Freeform 360"/>
            <p:cNvSpPr>
              <a:spLocks/>
            </p:cNvSpPr>
            <p:nvPr/>
          </p:nvSpPr>
          <p:spPr bwMode="auto">
            <a:xfrm flipH="1">
              <a:off x="1462" y="2732"/>
              <a:ext cx="46" cy="19"/>
            </a:xfrm>
            <a:custGeom>
              <a:avLst/>
              <a:gdLst/>
              <a:ahLst/>
              <a:cxnLst>
                <a:cxn ang="0">
                  <a:pos x="20" y="36"/>
                </a:cxn>
                <a:cxn ang="0">
                  <a:pos x="12" y="31"/>
                </a:cxn>
                <a:cxn ang="0">
                  <a:pos x="6" y="28"/>
                </a:cxn>
                <a:cxn ang="0">
                  <a:pos x="2" y="24"/>
                </a:cxn>
                <a:cxn ang="0">
                  <a:pos x="0" y="16"/>
                </a:cxn>
                <a:cxn ang="0">
                  <a:pos x="3" y="8"/>
                </a:cxn>
                <a:cxn ang="0">
                  <a:pos x="7" y="2"/>
                </a:cxn>
                <a:cxn ang="0">
                  <a:pos x="12" y="0"/>
                </a:cxn>
                <a:cxn ang="0">
                  <a:pos x="20" y="3"/>
                </a:cxn>
                <a:cxn ang="0">
                  <a:pos x="31" y="6"/>
                </a:cxn>
                <a:cxn ang="0">
                  <a:pos x="44" y="9"/>
                </a:cxn>
                <a:cxn ang="0">
                  <a:pos x="54" y="13"/>
                </a:cxn>
                <a:cxn ang="0">
                  <a:pos x="66" y="17"/>
                </a:cxn>
                <a:cxn ang="0">
                  <a:pos x="77" y="22"/>
                </a:cxn>
                <a:cxn ang="0">
                  <a:pos x="89" y="28"/>
                </a:cxn>
                <a:cxn ang="0">
                  <a:pos x="99" y="32"/>
                </a:cxn>
                <a:cxn ang="0">
                  <a:pos x="111" y="38"/>
                </a:cxn>
                <a:cxn ang="0">
                  <a:pos x="106" y="40"/>
                </a:cxn>
                <a:cxn ang="0">
                  <a:pos x="101" y="41"/>
                </a:cxn>
                <a:cxn ang="0">
                  <a:pos x="97" y="44"/>
                </a:cxn>
                <a:cxn ang="0">
                  <a:pos x="92" y="45"/>
                </a:cxn>
                <a:cxn ang="0">
                  <a:pos x="88" y="47"/>
                </a:cxn>
                <a:cxn ang="0">
                  <a:pos x="84" y="49"/>
                </a:cxn>
                <a:cxn ang="0">
                  <a:pos x="80" y="51"/>
                </a:cxn>
                <a:cxn ang="0">
                  <a:pos x="75" y="53"/>
                </a:cxn>
                <a:cxn ang="0">
                  <a:pos x="68" y="53"/>
                </a:cxn>
                <a:cxn ang="0">
                  <a:pos x="61" y="51"/>
                </a:cxn>
                <a:cxn ang="0">
                  <a:pos x="54" y="48"/>
                </a:cxn>
                <a:cxn ang="0">
                  <a:pos x="47" y="46"/>
                </a:cxn>
                <a:cxn ang="0">
                  <a:pos x="40" y="44"/>
                </a:cxn>
                <a:cxn ang="0">
                  <a:pos x="33" y="40"/>
                </a:cxn>
                <a:cxn ang="0">
                  <a:pos x="27" y="38"/>
                </a:cxn>
                <a:cxn ang="0">
                  <a:pos x="20" y="36"/>
                </a:cxn>
              </a:cxnLst>
              <a:rect l="0" t="0" r="r" b="b"/>
              <a:pathLst>
                <a:path w="111" h="53">
                  <a:moveTo>
                    <a:pt x="20" y="36"/>
                  </a:moveTo>
                  <a:lnTo>
                    <a:pt x="12" y="31"/>
                  </a:lnTo>
                  <a:lnTo>
                    <a:pt x="6" y="28"/>
                  </a:lnTo>
                  <a:lnTo>
                    <a:pt x="2" y="24"/>
                  </a:lnTo>
                  <a:lnTo>
                    <a:pt x="0" y="16"/>
                  </a:lnTo>
                  <a:lnTo>
                    <a:pt x="3" y="8"/>
                  </a:lnTo>
                  <a:lnTo>
                    <a:pt x="7" y="2"/>
                  </a:lnTo>
                  <a:lnTo>
                    <a:pt x="12" y="0"/>
                  </a:lnTo>
                  <a:lnTo>
                    <a:pt x="20" y="3"/>
                  </a:lnTo>
                  <a:lnTo>
                    <a:pt x="31" y="6"/>
                  </a:lnTo>
                  <a:lnTo>
                    <a:pt x="44" y="9"/>
                  </a:lnTo>
                  <a:lnTo>
                    <a:pt x="54" y="13"/>
                  </a:lnTo>
                  <a:lnTo>
                    <a:pt x="66" y="17"/>
                  </a:lnTo>
                  <a:lnTo>
                    <a:pt x="77" y="22"/>
                  </a:lnTo>
                  <a:lnTo>
                    <a:pt x="89" y="28"/>
                  </a:lnTo>
                  <a:lnTo>
                    <a:pt x="99" y="32"/>
                  </a:lnTo>
                  <a:lnTo>
                    <a:pt x="111" y="38"/>
                  </a:lnTo>
                  <a:lnTo>
                    <a:pt x="106" y="40"/>
                  </a:lnTo>
                  <a:lnTo>
                    <a:pt x="101" y="41"/>
                  </a:lnTo>
                  <a:lnTo>
                    <a:pt x="97" y="44"/>
                  </a:lnTo>
                  <a:lnTo>
                    <a:pt x="92" y="45"/>
                  </a:lnTo>
                  <a:lnTo>
                    <a:pt x="88" y="47"/>
                  </a:lnTo>
                  <a:lnTo>
                    <a:pt x="84" y="49"/>
                  </a:lnTo>
                  <a:lnTo>
                    <a:pt x="80" y="51"/>
                  </a:lnTo>
                  <a:lnTo>
                    <a:pt x="75" y="53"/>
                  </a:lnTo>
                  <a:lnTo>
                    <a:pt x="68" y="53"/>
                  </a:lnTo>
                  <a:lnTo>
                    <a:pt x="61" y="51"/>
                  </a:lnTo>
                  <a:lnTo>
                    <a:pt x="54" y="48"/>
                  </a:lnTo>
                  <a:lnTo>
                    <a:pt x="47" y="46"/>
                  </a:lnTo>
                  <a:lnTo>
                    <a:pt x="40" y="44"/>
                  </a:lnTo>
                  <a:lnTo>
                    <a:pt x="33" y="40"/>
                  </a:lnTo>
                  <a:lnTo>
                    <a:pt x="27" y="38"/>
                  </a:lnTo>
                  <a:lnTo>
                    <a:pt x="20" y="36"/>
                  </a:lnTo>
                  <a:close/>
                </a:path>
              </a:pathLst>
            </a:custGeom>
            <a:solidFill>
              <a:srgbClr val="00FFFF"/>
            </a:solidFill>
            <a:ln w="9525">
              <a:noFill/>
              <a:round/>
              <a:headEnd/>
              <a:tailEnd/>
            </a:ln>
          </p:spPr>
          <p:txBody>
            <a:bodyPr/>
            <a:lstStyle/>
            <a:p>
              <a:endParaRPr lang="el-GR"/>
            </a:p>
          </p:txBody>
        </p:sp>
        <p:sp>
          <p:nvSpPr>
            <p:cNvPr id="543081" name="Freeform 361"/>
            <p:cNvSpPr>
              <a:spLocks/>
            </p:cNvSpPr>
            <p:nvPr/>
          </p:nvSpPr>
          <p:spPr bwMode="auto">
            <a:xfrm flipH="1">
              <a:off x="1437" y="2711"/>
              <a:ext cx="68" cy="32"/>
            </a:xfrm>
            <a:custGeom>
              <a:avLst/>
              <a:gdLst/>
              <a:ahLst/>
              <a:cxnLst>
                <a:cxn ang="0">
                  <a:pos x="0" y="51"/>
                </a:cxn>
                <a:cxn ang="0">
                  <a:pos x="4" y="43"/>
                </a:cxn>
                <a:cxn ang="0">
                  <a:pos x="8" y="34"/>
                </a:cxn>
                <a:cxn ang="0">
                  <a:pos x="12" y="26"/>
                </a:cxn>
                <a:cxn ang="0">
                  <a:pos x="16" y="18"/>
                </a:cxn>
                <a:cxn ang="0">
                  <a:pos x="21" y="11"/>
                </a:cxn>
                <a:cxn ang="0">
                  <a:pos x="23" y="5"/>
                </a:cxn>
                <a:cxn ang="0">
                  <a:pos x="27" y="2"/>
                </a:cxn>
                <a:cxn ang="0">
                  <a:pos x="35" y="0"/>
                </a:cxn>
                <a:cxn ang="0">
                  <a:pos x="45" y="5"/>
                </a:cxn>
                <a:cxn ang="0">
                  <a:pos x="59" y="11"/>
                </a:cxn>
                <a:cxn ang="0">
                  <a:pos x="76" y="18"/>
                </a:cxn>
                <a:cxn ang="0">
                  <a:pos x="95" y="24"/>
                </a:cxn>
                <a:cxn ang="0">
                  <a:pos x="114" y="30"/>
                </a:cxn>
                <a:cxn ang="0">
                  <a:pos x="133" y="36"/>
                </a:cxn>
                <a:cxn ang="0">
                  <a:pos x="150" y="43"/>
                </a:cxn>
                <a:cxn ang="0">
                  <a:pos x="164" y="50"/>
                </a:cxn>
                <a:cxn ang="0">
                  <a:pos x="164" y="59"/>
                </a:cxn>
                <a:cxn ang="0">
                  <a:pos x="162" y="69"/>
                </a:cxn>
                <a:cxn ang="0">
                  <a:pos x="157" y="77"/>
                </a:cxn>
                <a:cxn ang="0">
                  <a:pos x="154" y="86"/>
                </a:cxn>
                <a:cxn ang="0">
                  <a:pos x="133" y="85"/>
                </a:cxn>
                <a:cxn ang="0">
                  <a:pos x="113" y="80"/>
                </a:cxn>
                <a:cxn ang="0">
                  <a:pos x="96" y="74"/>
                </a:cxn>
                <a:cxn ang="0">
                  <a:pos x="77" y="68"/>
                </a:cxn>
                <a:cxn ang="0">
                  <a:pos x="60" y="61"/>
                </a:cxn>
                <a:cxn ang="0">
                  <a:pos x="42" y="55"/>
                </a:cxn>
                <a:cxn ang="0">
                  <a:pos x="22" y="51"/>
                </a:cxn>
                <a:cxn ang="0">
                  <a:pos x="0" y="51"/>
                </a:cxn>
              </a:cxnLst>
              <a:rect l="0" t="0" r="r" b="b"/>
              <a:pathLst>
                <a:path w="164" h="86">
                  <a:moveTo>
                    <a:pt x="0" y="51"/>
                  </a:moveTo>
                  <a:lnTo>
                    <a:pt x="4" y="43"/>
                  </a:lnTo>
                  <a:lnTo>
                    <a:pt x="8" y="34"/>
                  </a:lnTo>
                  <a:lnTo>
                    <a:pt x="12" y="26"/>
                  </a:lnTo>
                  <a:lnTo>
                    <a:pt x="16" y="18"/>
                  </a:lnTo>
                  <a:lnTo>
                    <a:pt x="21" y="11"/>
                  </a:lnTo>
                  <a:lnTo>
                    <a:pt x="23" y="5"/>
                  </a:lnTo>
                  <a:lnTo>
                    <a:pt x="27" y="2"/>
                  </a:lnTo>
                  <a:lnTo>
                    <a:pt x="35" y="0"/>
                  </a:lnTo>
                  <a:lnTo>
                    <a:pt x="45" y="5"/>
                  </a:lnTo>
                  <a:lnTo>
                    <a:pt x="59" y="11"/>
                  </a:lnTo>
                  <a:lnTo>
                    <a:pt x="76" y="18"/>
                  </a:lnTo>
                  <a:lnTo>
                    <a:pt x="95" y="24"/>
                  </a:lnTo>
                  <a:lnTo>
                    <a:pt x="114" y="30"/>
                  </a:lnTo>
                  <a:lnTo>
                    <a:pt x="133" y="36"/>
                  </a:lnTo>
                  <a:lnTo>
                    <a:pt x="150" y="43"/>
                  </a:lnTo>
                  <a:lnTo>
                    <a:pt x="164" y="50"/>
                  </a:lnTo>
                  <a:lnTo>
                    <a:pt x="164" y="59"/>
                  </a:lnTo>
                  <a:lnTo>
                    <a:pt x="162" y="69"/>
                  </a:lnTo>
                  <a:lnTo>
                    <a:pt x="157" y="77"/>
                  </a:lnTo>
                  <a:lnTo>
                    <a:pt x="154" y="86"/>
                  </a:lnTo>
                  <a:lnTo>
                    <a:pt x="133" y="85"/>
                  </a:lnTo>
                  <a:lnTo>
                    <a:pt x="113" y="80"/>
                  </a:lnTo>
                  <a:lnTo>
                    <a:pt x="96" y="74"/>
                  </a:lnTo>
                  <a:lnTo>
                    <a:pt x="77" y="68"/>
                  </a:lnTo>
                  <a:lnTo>
                    <a:pt x="60" y="61"/>
                  </a:lnTo>
                  <a:lnTo>
                    <a:pt x="42" y="55"/>
                  </a:lnTo>
                  <a:lnTo>
                    <a:pt x="22" y="51"/>
                  </a:lnTo>
                  <a:lnTo>
                    <a:pt x="0" y="51"/>
                  </a:lnTo>
                  <a:close/>
                </a:path>
              </a:pathLst>
            </a:custGeom>
            <a:solidFill>
              <a:srgbClr val="00FFFF"/>
            </a:solidFill>
            <a:ln w="9525">
              <a:noFill/>
              <a:round/>
              <a:headEnd/>
              <a:tailEnd/>
            </a:ln>
          </p:spPr>
          <p:txBody>
            <a:bodyPr/>
            <a:lstStyle/>
            <a:p>
              <a:endParaRPr lang="el-GR"/>
            </a:p>
          </p:txBody>
        </p:sp>
        <p:sp>
          <p:nvSpPr>
            <p:cNvPr id="543082" name="Freeform 362"/>
            <p:cNvSpPr>
              <a:spLocks/>
            </p:cNvSpPr>
            <p:nvPr/>
          </p:nvSpPr>
          <p:spPr bwMode="auto">
            <a:xfrm flipH="1">
              <a:off x="1749" y="2703"/>
              <a:ext cx="52" cy="30"/>
            </a:xfrm>
            <a:custGeom>
              <a:avLst/>
              <a:gdLst/>
              <a:ahLst/>
              <a:cxnLst>
                <a:cxn ang="0">
                  <a:pos x="0" y="79"/>
                </a:cxn>
                <a:cxn ang="0">
                  <a:pos x="2" y="73"/>
                </a:cxn>
                <a:cxn ang="0">
                  <a:pos x="6" y="68"/>
                </a:cxn>
                <a:cxn ang="0">
                  <a:pos x="10" y="63"/>
                </a:cxn>
                <a:cxn ang="0">
                  <a:pos x="15" y="57"/>
                </a:cxn>
                <a:cxn ang="0">
                  <a:pos x="28" y="49"/>
                </a:cxn>
                <a:cxn ang="0">
                  <a:pos x="41" y="40"/>
                </a:cxn>
                <a:cxn ang="0">
                  <a:pos x="55" y="31"/>
                </a:cxn>
                <a:cxn ang="0">
                  <a:pos x="70" y="22"/>
                </a:cxn>
                <a:cxn ang="0">
                  <a:pos x="84" y="13"/>
                </a:cxn>
                <a:cxn ang="0">
                  <a:pos x="99" y="7"/>
                </a:cxn>
                <a:cxn ang="0">
                  <a:pos x="113" y="2"/>
                </a:cxn>
                <a:cxn ang="0">
                  <a:pos x="127" y="0"/>
                </a:cxn>
                <a:cxn ang="0">
                  <a:pos x="123" y="7"/>
                </a:cxn>
                <a:cxn ang="0">
                  <a:pos x="119" y="17"/>
                </a:cxn>
                <a:cxn ang="0">
                  <a:pos x="112" y="31"/>
                </a:cxn>
                <a:cxn ang="0">
                  <a:pos x="103" y="46"/>
                </a:cxn>
                <a:cxn ang="0">
                  <a:pos x="93" y="52"/>
                </a:cxn>
                <a:cxn ang="0">
                  <a:pos x="82" y="57"/>
                </a:cxn>
                <a:cxn ang="0">
                  <a:pos x="68" y="62"/>
                </a:cxn>
                <a:cxn ang="0">
                  <a:pos x="54" y="66"/>
                </a:cxn>
                <a:cxn ang="0">
                  <a:pos x="40" y="71"/>
                </a:cxn>
                <a:cxn ang="0">
                  <a:pos x="25" y="75"/>
                </a:cxn>
                <a:cxn ang="0">
                  <a:pos x="13" y="77"/>
                </a:cxn>
                <a:cxn ang="0">
                  <a:pos x="0" y="79"/>
                </a:cxn>
              </a:cxnLst>
              <a:rect l="0" t="0" r="r" b="b"/>
              <a:pathLst>
                <a:path w="127" h="79">
                  <a:moveTo>
                    <a:pt x="0" y="79"/>
                  </a:moveTo>
                  <a:lnTo>
                    <a:pt x="2" y="73"/>
                  </a:lnTo>
                  <a:lnTo>
                    <a:pt x="6" y="68"/>
                  </a:lnTo>
                  <a:lnTo>
                    <a:pt x="10" y="63"/>
                  </a:lnTo>
                  <a:lnTo>
                    <a:pt x="15" y="57"/>
                  </a:lnTo>
                  <a:lnTo>
                    <a:pt x="28" y="49"/>
                  </a:lnTo>
                  <a:lnTo>
                    <a:pt x="41" y="40"/>
                  </a:lnTo>
                  <a:lnTo>
                    <a:pt x="55" y="31"/>
                  </a:lnTo>
                  <a:lnTo>
                    <a:pt x="70" y="22"/>
                  </a:lnTo>
                  <a:lnTo>
                    <a:pt x="84" y="13"/>
                  </a:lnTo>
                  <a:lnTo>
                    <a:pt x="99" y="7"/>
                  </a:lnTo>
                  <a:lnTo>
                    <a:pt x="113" y="2"/>
                  </a:lnTo>
                  <a:lnTo>
                    <a:pt x="127" y="0"/>
                  </a:lnTo>
                  <a:lnTo>
                    <a:pt x="123" y="7"/>
                  </a:lnTo>
                  <a:lnTo>
                    <a:pt x="119" y="17"/>
                  </a:lnTo>
                  <a:lnTo>
                    <a:pt x="112" y="31"/>
                  </a:lnTo>
                  <a:lnTo>
                    <a:pt x="103" y="46"/>
                  </a:lnTo>
                  <a:lnTo>
                    <a:pt x="93" y="52"/>
                  </a:lnTo>
                  <a:lnTo>
                    <a:pt x="82" y="57"/>
                  </a:lnTo>
                  <a:lnTo>
                    <a:pt x="68" y="62"/>
                  </a:lnTo>
                  <a:lnTo>
                    <a:pt x="54" y="66"/>
                  </a:lnTo>
                  <a:lnTo>
                    <a:pt x="40" y="71"/>
                  </a:lnTo>
                  <a:lnTo>
                    <a:pt x="25" y="75"/>
                  </a:lnTo>
                  <a:lnTo>
                    <a:pt x="13" y="77"/>
                  </a:lnTo>
                  <a:lnTo>
                    <a:pt x="0" y="79"/>
                  </a:lnTo>
                  <a:close/>
                </a:path>
              </a:pathLst>
            </a:custGeom>
            <a:solidFill>
              <a:srgbClr val="00FFFF"/>
            </a:solidFill>
            <a:ln w="9525">
              <a:noFill/>
              <a:round/>
              <a:headEnd/>
              <a:tailEnd/>
            </a:ln>
          </p:spPr>
          <p:txBody>
            <a:bodyPr/>
            <a:lstStyle/>
            <a:p>
              <a:endParaRPr lang="el-GR"/>
            </a:p>
          </p:txBody>
        </p:sp>
        <p:sp>
          <p:nvSpPr>
            <p:cNvPr id="543083" name="Freeform 363"/>
            <p:cNvSpPr>
              <a:spLocks/>
            </p:cNvSpPr>
            <p:nvPr/>
          </p:nvSpPr>
          <p:spPr bwMode="auto">
            <a:xfrm flipH="1">
              <a:off x="1705" y="2694"/>
              <a:ext cx="48" cy="25"/>
            </a:xfrm>
            <a:custGeom>
              <a:avLst/>
              <a:gdLst/>
              <a:ahLst/>
              <a:cxnLst>
                <a:cxn ang="0">
                  <a:pos x="0" y="68"/>
                </a:cxn>
                <a:cxn ang="0">
                  <a:pos x="1" y="66"/>
                </a:cxn>
                <a:cxn ang="0">
                  <a:pos x="1" y="65"/>
                </a:cxn>
                <a:cxn ang="0">
                  <a:pos x="1" y="62"/>
                </a:cxn>
                <a:cxn ang="0">
                  <a:pos x="1" y="61"/>
                </a:cxn>
                <a:cxn ang="0">
                  <a:pos x="7" y="54"/>
                </a:cxn>
                <a:cxn ang="0">
                  <a:pos x="12" y="46"/>
                </a:cxn>
                <a:cxn ang="0">
                  <a:pos x="15" y="38"/>
                </a:cxn>
                <a:cxn ang="0">
                  <a:pos x="17" y="30"/>
                </a:cxn>
                <a:cxn ang="0">
                  <a:pos x="23" y="25"/>
                </a:cxn>
                <a:cxn ang="0">
                  <a:pos x="33" y="20"/>
                </a:cxn>
                <a:cxn ang="0">
                  <a:pos x="47" y="14"/>
                </a:cxn>
                <a:cxn ang="0">
                  <a:pos x="62" y="9"/>
                </a:cxn>
                <a:cxn ang="0">
                  <a:pos x="78" y="5"/>
                </a:cxn>
                <a:cxn ang="0">
                  <a:pos x="93" y="2"/>
                </a:cxn>
                <a:cxn ang="0">
                  <a:pos x="106" y="0"/>
                </a:cxn>
                <a:cxn ang="0">
                  <a:pos x="115" y="0"/>
                </a:cxn>
                <a:cxn ang="0">
                  <a:pos x="110" y="12"/>
                </a:cxn>
                <a:cxn ang="0">
                  <a:pos x="105" y="23"/>
                </a:cxn>
                <a:cxn ang="0">
                  <a:pos x="99" y="36"/>
                </a:cxn>
                <a:cxn ang="0">
                  <a:pos x="93" y="47"/>
                </a:cxn>
                <a:cxn ang="0">
                  <a:pos x="88" y="50"/>
                </a:cxn>
                <a:cxn ang="0">
                  <a:pos x="77" y="52"/>
                </a:cxn>
                <a:cxn ang="0">
                  <a:pos x="65" y="55"/>
                </a:cxn>
                <a:cxn ang="0">
                  <a:pos x="50" y="58"/>
                </a:cxn>
                <a:cxn ang="0">
                  <a:pos x="35" y="61"/>
                </a:cxn>
                <a:cxn ang="0">
                  <a:pos x="21" y="64"/>
                </a:cxn>
                <a:cxn ang="0">
                  <a:pos x="8" y="66"/>
                </a:cxn>
                <a:cxn ang="0">
                  <a:pos x="0" y="68"/>
                </a:cxn>
              </a:cxnLst>
              <a:rect l="0" t="0" r="r" b="b"/>
              <a:pathLst>
                <a:path w="115" h="68">
                  <a:moveTo>
                    <a:pt x="0" y="68"/>
                  </a:moveTo>
                  <a:lnTo>
                    <a:pt x="1" y="66"/>
                  </a:lnTo>
                  <a:lnTo>
                    <a:pt x="1" y="65"/>
                  </a:lnTo>
                  <a:lnTo>
                    <a:pt x="1" y="62"/>
                  </a:lnTo>
                  <a:lnTo>
                    <a:pt x="1" y="61"/>
                  </a:lnTo>
                  <a:lnTo>
                    <a:pt x="7" y="54"/>
                  </a:lnTo>
                  <a:lnTo>
                    <a:pt x="12" y="46"/>
                  </a:lnTo>
                  <a:lnTo>
                    <a:pt x="15" y="38"/>
                  </a:lnTo>
                  <a:lnTo>
                    <a:pt x="17" y="30"/>
                  </a:lnTo>
                  <a:lnTo>
                    <a:pt x="23" y="25"/>
                  </a:lnTo>
                  <a:lnTo>
                    <a:pt x="33" y="20"/>
                  </a:lnTo>
                  <a:lnTo>
                    <a:pt x="47" y="14"/>
                  </a:lnTo>
                  <a:lnTo>
                    <a:pt x="62" y="9"/>
                  </a:lnTo>
                  <a:lnTo>
                    <a:pt x="78" y="5"/>
                  </a:lnTo>
                  <a:lnTo>
                    <a:pt x="93" y="2"/>
                  </a:lnTo>
                  <a:lnTo>
                    <a:pt x="106" y="0"/>
                  </a:lnTo>
                  <a:lnTo>
                    <a:pt x="115" y="0"/>
                  </a:lnTo>
                  <a:lnTo>
                    <a:pt x="110" y="12"/>
                  </a:lnTo>
                  <a:lnTo>
                    <a:pt x="105" y="23"/>
                  </a:lnTo>
                  <a:lnTo>
                    <a:pt x="99" y="36"/>
                  </a:lnTo>
                  <a:lnTo>
                    <a:pt x="93" y="47"/>
                  </a:lnTo>
                  <a:lnTo>
                    <a:pt x="88" y="50"/>
                  </a:lnTo>
                  <a:lnTo>
                    <a:pt x="77" y="52"/>
                  </a:lnTo>
                  <a:lnTo>
                    <a:pt x="65" y="55"/>
                  </a:lnTo>
                  <a:lnTo>
                    <a:pt x="50" y="58"/>
                  </a:lnTo>
                  <a:lnTo>
                    <a:pt x="35" y="61"/>
                  </a:lnTo>
                  <a:lnTo>
                    <a:pt x="21" y="64"/>
                  </a:lnTo>
                  <a:lnTo>
                    <a:pt x="8" y="66"/>
                  </a:lnTo>
                  <a:lnTo>
                    <a:pt x="0" y="68"/>
                  </a:lnTo>
                  <a:close/>
                </a:path>
              </a:pathLst>
            </a:custGeom>
            <a:solidFill>
              <a:srgbClr val="00FFFF"/>
            </a:solidFill>
            <a:ln w="9525">
              <a:noFill/>
              <a:round/>
              <a:headEnd/>
              <a:tailEnd/>
            </a:ln>
          </p:spPr>
          <p:txBody>
            <a:bodyPr/>
            <a:lstStyle/>
            <a:p>
              <a:endParaRPr lang="el-GR"/>
            </a:p>
          </p:txBody>
        </p:sp>
        <p:pic>
          <p:nvPicPr>
            <p:cNvPr id="543084" name="Picture 364" descr="concave"/>
            <p:cNvPicPr>
              <a:picLocks noChangeAspect="1" noChangeArrowheads="1"/>
            </p:cNvPicPr>
            <p:nvPr/>
          </p:nvPicPr>
          <p:blipFill>
            <a:blip r:embed="rId10" cstate="print"/>
            <a:srcRect/>
            <a:stretch>
              <a:fillRect/>
            </a:stretch>
          </p:blipFill>
          <p:spPr bwMode="auto">
            <a:xfrm>
              <a:off x="288" y="2736"/>
              <a:ext cx="912" cy="912"/>
            </a:xfrm>
            <a:prstGeom prst="rect">
              <a:avLst/>
            </a:prstGeom>
            <a:noFill/>
          </p:spPr>
        </p:pic>
        <p:sp>
          <p:nvSpPr>
            <p:cNvPr id="543085" name="Line 365"/>
            <p:cNvSpPr>
              <a:spLocks noChangeShapeType="1"/>
            </p:cNvSpPr>
            <p:nvPr/>
          </p:nvSpPr>
          <p:spPr bwMode="auto">
            <a:xfrm flipH="1" flipV="1">
              <a:off x="912" y="1872"/>
              <a:ext cx="336" cy="144"/>
            </a:xfrm>
            <a:prstGeom prst="line">
              <a:avLst/>
            </a:prstGeom>
            <a:noFill/>
            <a:ln w="38100">
              <a:solidFill>
                <a:schemeClr val="tx1"/>
              </a:solidFill>
              <a:round/>
              <a:headEnd/>
              <a:tailEnd/>
            </a:ln>
            <a:effectLst/>
          </p:spPr>
          <p:txBody>
            <a:bodyPr/>
            <a:lstStyle/>
            <a:p>
              <a:endParaRPr lang="el-GR"/>
            </a:p>
          </p:txBody>
        </p:sp>
        <p:sp>
          <p:nvSpPr>
            <p:cNvPr id="543086" name="Line 366"/>
            <p:cNvSpPr>
              <a:spLocks noChangeShapeType="1"/>
            </p:cNvSpPr>
            <p:nvPr/>
          </p:nvSpPr>
          <p:spPr bwMode="auto">
            <a:xfrm flipH="1">
              <a:off x="1200" y="3024"/>
              <a:ext cx="144" cy="0"/>
            </a:xfrm>
            <a:prstGeom prst="line">
              <a:avLst/>
            </a:prstGeom>
            <a:noFill/>
            <a:ln w="38100">
              <a:solidFill>
                <a:schemeClr val="tx1"/>
              </a:solidFill>
              <a:round/>
              <a:headEnd/>
              <a:tailEnd/>
            </a:ln>
            <a:effectLst/>
          </p:spPr>
          <p:txBody>
            <a:bodyPr/>
            <a:lstStyle/>
            <a:p>
              <a:endParaRPr lang="el-GR"/>
            </a:p>
          </p:txBody>
        </p:sp>
      </p:grpSp>
      <p:sp>
        <p:nvSpPr>
          <p:cNvPr id="543087" name="Rectangle 367"/>
          <p:cNvSpPr>
            <a:spLocks noGrp="1" noChangeArrowheads="1"/>
          </p:cNvSpPr>
          <p:nvPr>
            <p:ph type="title"/>
          </p:nvPr>
        </p:nvSpPr>
        <p:spPr/>
        <p:txBody>
          <a:bodyPr/>
          <a:lstStyle/>
          <a:p>
            <a:r>
              <a:rPr lang="en-US"/>
              <a:t>Grid metaphorically</a:t>
            </a:r>
            <a:r>
              <a:rPr lang="el-GR"/>
              <a:t> …</a:t>
            </a:r>
            <a:endParaRPr lang="en-US"/>
          </a:p>
        </p:txBody>
      </p:sp>
    </p:spTree>
  </p:cSld>
  <p:clrMapOvr>
    <a:masterClrMapping/>
  </p:clrMapOvr>
  <p:transition>
    <p:split dir="in"/>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834" name="Rectangle 2"/>
          <p:cNvSpPr>
            <a:spLocks noGrp="1" noChangeArrowheads="1"/>
          </p:cNvSpPr>
          <p:nvPr>
            <p:ph type="title"/>
          </p:nvPr>
        </p:nvSpPr>
        <p:spPr/>
        <p:txBody>
          <a:bodyPr/>
          <a:lstStyle/>
          <a:p>
            <a:r>
              <a:rPr lang="en-US"/>
              <a:t>Why now?</a:t>
            </a:r>
            <a:endParaRPr lang="el-GR"/>
          </a:p>
        </p:txBody>
      </p:sp>
      <p:sp>
        <p:nvSpPr>
          <p:cNvPr id="632835" name="Rectangle 3"/>
          <p:cNvSpPr>
            <a:spLocks noGrp="1" noChangeArrowheads="1"/>
          </p:cNvSpPr>
          <p:nvPr>
            <p:ph type="body" idx="1"/>
          </p:nvPr>
        </p:nvSpPr>
        <p:spPr/>
        <p:txBody>
          <a:bodyPr/>
          <a:lstStyle/>
          <a:p>
            <a:r>
              <a:rPr lang="en-US" sz="2000"/>
              <a:t>Development of networking technology (doubling every nine months or so over the last years) and high-speed networks</a:t>
            </a:r>
          </a:p>
          <a:p>
            <a:pPr>
              <a:buFontTx/>
              <a:buNone/>
            </a:pPr>
            <a:r>
              <a:rPr lang="el-GR" sz="2000"/>
              <a:t>	</a:t>
            </a:r>
            <a:r>
              <a:rPr lang="en-US" sz="2000"/>
              <a:t>  </a:t>
            </a:r>
            <a:r>
              <a:rPr lang="en-US" sz="2000">
                <a:solidFill>
                  <a:srgbClr val="000099"/>
                </a:solidFill>
                <a:sym typeface="Wingdings" pitchFamily="2" charset="2"/>
              </a:rPr>
              <a:t> </a:t>
            </a:r>
            <a:r>
              <a:rPr lang="en-US" sz="2000"/>
              <a:t>widespread penetration of optical fibers </a:t>
            </a:r>
          </a:p>
          <a:p>
            <a:pPr>
              <a:buFontTx/>
              <a:buNone/>
            </a:pPr>
            <a:r>
              <a:rPr lang="en-US" sz="2000"/>
              <a:t>	  </a:t>
            </a:r>
            <a:r>
              <a:rPr lang="en-US" sz="2000">
                <a:solidFill>
                  <a:srgbClr val="000099"/>
                </a:solidFill>
                <a:sym typeface="Wingdings" pitchFamily="2" charset="2"/>
              </a:rPr>
              <a:t></a:t>
            </a:r>
            <a:r>
              <a:rPr lang="en-US" sz="2000"/>
              <a:t> wireless connections</a:t>
            </a:r>
          </a:p>
          <a:p>
            <a:pPr>
              <a:buFontTx/>
              <a:buNone/>
            </a:pPr>
            <a:r>
              <a:rPr lang="en-US" sz="2000"/>
              <a:t>	  </a:t>
            </a:r>
            <a:r>
              <a:rPr lang="en-US" sz="2000">
                <a:solidFill>
                  <a:srgbClr val="000099"/>
                </a:solidFill>
                <a:sym typeface="Wingdings" pitchFamily="2" charset="2"/>
              </a:rPr>
              <a:t></a:t>
            </a:r>
            <a:r>
              <a:rPr lang="en-US" sz="2000"/>
              <a:t> new Internet technologies </a:t>
            </a:r>
            <a:r>
              <a:rPr lang="el-GR" sz="2000"/>
              <a:t>(</a:t>
            </a:r>
            <a:r>
              <a:rPr lang="en-US" sz="2000"/>
              <a:t>ADSL, WiMax)</a:t>
            </a:r>
            <a:endParaRPr lang="el-GR" sz="2000"/>
          </a:p>
          <a:p>
            <a:endParaRPr lang="en-US" sz="2000"/>
          </a:p>
          <a:p>
            <a:endParaRPr lang="en-US" sz="2000"/>
          </a:p>
          <a:p>
            <a:r>
              <a:rPr lang="en-US" sz="2000"/>
              <a:t>Moore’s law everywhere </a:t>
            </a:r>
            <a:endParaRPr lang="el-GR" sz="2000"/>
          </a:p>
          <a:p>
            <a:pPr>
              <a:buFontTx/>
              <a:buNone/>
            </a:pPr>
            <a:r>
              <a:rPr lang="en-US" sz="2000"/>
              <a:t>	</a:t>
            </a:r>
            <a:r>
              <a:rPr lang="en-US" sz="2000">
                <a:solidFill>
                  <a:srgbClr val="000099"/>
                </a:solidFill>
                <a:sym typeface="Wingdings" pitchFamily="2" charset="2"/>
              </a:rPr>
              <a:t> </a:t>
            </a:r>
            <a:r>
              <a:rPr lang="en-GB" sz="2000"/>
              <a:t>Instruments, detectors, sensors, scanners, …</a:t>
            </a:r>
          </a:p>
          <a:p>
            <a:pPr lvl="1">
              <a:buFont typeface="Arial" charset="0"/>
              <a:buNone/>
            </a:pPr>
            <a:r>
              <a:rPr lang="en-GB" sz="2500">
                <a:solidFill>
                  <a:srgbClr val="CC3300"/>
                </a:solidFill>
                <a:sym typeface="Wingdings 3" pitchFamily="18" charset="2"/>
              </a:rPr>
              <a:t>	</a:t>
            </a:r>
            <a:r>
              <a:rPr lang="en-GB" sz="2500">
                <a:solidFill>
                  <a:schemeClr val="accent2"/>
                </a:solidFill>
                <a:sym typeface="Wingdings 3" pitchFamily="18" charset="2"/>
              </a:rPr>
              <a:t> </a:t>
            </a:r>
            <a:r>
              <a:rPr lang="en-GB" sz="2500">
                <a:solidFill>
                  <a:schemeClr val="accent2"/>
                </a:solidFill>
              </a:rPr>
              <a:t>Organising their effective use is the challenge</a:t>
            </a:r>
            <a:endParaRPr lang="en-US" sz="2500">
              <a:solidFill>
                <a:schemeClr val="accent2"/>
              </a:solidFill>
            </a:endParaRPr>
          </a:p>
          <a:p>
            <a:pPr lvl="1"/>
            <a:endParaRPr lang="en-US" sz="2500"/>
          </a:p>
          <a:p>
            <a:r>
              <a:rPr lang="en-US" sz="2000"/>
              <a:t>Applications require a huge amount of computations to be executed and the collaboration among scientists </a:t>
            </a:r>
            <a:endParaRPr lang="el-GR" sz="2000"/>
          </a:p>
          <a:p>
            <a:endParaRPr lang="el-GR" sz="200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9218" name="Rectangle 2"/>
          <p:cNvSpPr>
            <a:spLocks noGrp="1" noChangeArrowheads="1"/>
          </p:cNvSpPr>
          <p:nvPr>
            <p:ph type="title"/>
          </p:nvPr>
        </p:nvSpPr>
        <p:spPr/>
        <p:txBody>
          <a:bodyPr/>
          <a:lstStyle/>
          <a:p>
            <a:r>
              <a:rPr lang="en-US"/>
              <a:t>E-science </a:t>
            </a:r>
            <a:endParaRPr lang="el-GR"/>
          </a:p>
        </p:txBody>
      </p:sp>
      <p:sp>
        <p:nvSpPr>
          <p:cNvPr id="649219" name="Rectangle 3"/>
          <p:cNvSpPr>
            <a:spLocks noGrp="1" noChangeArrowheads="1"/>
          </p:cNvSpPr>
          <p:nvPr>
            <p:ph type="body" idx="1"/>
          </p:nvPr>
        </p:nvSpPr>
        <p:spPr>
          <a:xfrm>
            <a:off x="290513" y="1166813"/>
            <a:ext cx="8610600" cy="4953000"/>
          </a:xfrm>
        </p:spPr>
        <p:txBody>
          <a:bodyPr/>
          <a:lstStyle/>
          <a:p>
            <a:r>
              <a:rPr lang="en-US"/>
              <a:t>Science that became feasible and promiscuous by resource sharing (sharing of data, scientific instruments, computational resources,  colleagues) </a:t>
            </a:r>
            <a:r>
              <a:rPr lang="en-GB"/>
              <a:t>across the Internet</a:t>
            </a:r>
            <a:r>
              <a:rPr lang="en-US"/>
              <a:t> </a:t>
            </a:r>
          </a:p>
          <a:p>
            <a:endParaRPr lang="en-US"/>
          </a:p>
          <a:p>
            <a:pPr lvl="1">
              <a:buFont typeface="Arial" charset="0"/>
              <a:buNone/>
            </a:pPr>
            <a:r>
              <a:rPr lang="en-GB" sz="2500">
                <a:solidFill>
                  <a:srgbClr val="000099"/>
                </a:solidFill>
                <a:sym typeface="Wingdings" pitchFamily="2" charset="2"/>
              </a:rPr>
              <a:t></a:t>
            </a:r>
            <a:r>
              <a:rPr lang="en-GB" sz="2500">
                <a:sym typeface="Wingdings" pitchFamily="2" charset="2"/>
              </a:rPr>
              <a:t> </a:t>
            </a:r>
            <a:r>
              <a:rPr lang="en-GB" sz="2500"/>
              <a:t>Often very compute intensive</a:t>
            </a:r>
          </a:p>
          <a:p>
            <a:pPr lvl="1">
              <a:buFont typeface="Arial" charset="0"/>
              <a:buNone/>
            </a:pPr>
            <a:r>
              <a:rPr lang="en-GB" sz="2500">
                <a:solidFill>
                  <a:srgbClr val="000099"/>
                </a:solidFill>
                <a:sym typeface="Wingdings" pitchFamily="2" charset="2"/>
              </a:rPr>
              <a:t></a:t>
            </a:r>
            <a:r>
              <a:rPr lang="en-GB" sz="2500"/>
              <a:t> Often very data intensive (both creating new data and accessing very large data collections) – data deluges from new technologies</a:t>
            </a:r>
          </a:p>
          <a:p>
            <a:pPr lvl="1">
              <a:buFont typeface="Arial" charset="0"/>
              <a:buNone/>
            </a:pPr>
            <a:r>
              <a:rPr lang="en-GB" sz="2500">
                <a:solidFill>
                  <a:srgbClr val="000099"/>
                </a:solidFill>
                <a:sym typeface="Wingdings" pitchFamily="2" charset="2"/>
              </a:rPr>
              <a:t></a:t>
            </a:r>
            <a:r>
              <a:rPr lang="en-GB" sz="2500" b="1"/>
              <a:t> Crosses organisational and administrative boundaries</a:t>
            </a:r>
            <a:endParaRPr lang="el-GR" sz="2500" b="1"/>
          </a:p>
          <a:p>
            <a:pPr lvl="1">
              <a:buFont typeface="Arial" charset="0"/>
              <a:buNone/>
            </a:pPr>
            <a:endParaRPr lang="el-GR" b="1">
              <a:sym typeface="Wingdings" pitchFamily="2" charset="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9938" name="Cloud"/>
          <p:cNvSpPr>
            <a:spLocks noChangeAspect="1" noEditPoints="1" noChangeArrowheads="1"/>
          </p:cNvSpPr>
          <p:nvPr/>
        </p:nvSpPr>
        <p:spPr bwMode="auto">
          <a:xfrm rot="360318">
            <a:off x="4527550" y="2493963"/>
            <a:ext cx="2246313" cy="1504950"/>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0000FF"/>
          </a:solidFill>
          <a:ln w="9525">
            <a:solidFill>
              <a:srgbClr val="000000"/>
            </a:solidFill>
            <a:miter lim="800000"/>
            <a:headEnd/>
            <a:tailEnd/>
          </a:ln>
          <a:effectLst>
            <a:outerShdw dist="107763" dir="2700000" algn="ctr" rotWithShape="0">
              <a:srgbClr val="808080"/>
            </a:outerShdw>
          </a:effectLst>
        </p:spPr>
        <p:txBody>
          <a:bodyPr/>
          <a:lstStyle/>
          <a:p>
            <a:endParaRPr lang="el-GR"/>
          </a:p>
        </p:txBody>
      </p:sp>
      <p:pic>
        <p:nvPicPr>
          <p:cNvPr id="679939" name="Picture 3" descr="BS00369_"/>
          <p:cNvPicPr>
            <a:picLocks noChangeAspect="1" noChangeArrowheads="1"/>
          </p:cNvPicPr>
          <p:nvPr/>
        </p:nvPicPr>
        <p:blipFill>
          <a:blip r:embed="rId3" cstate="print"/>
          <a:srcRect l="-2" t="52995" r="67384" b="-6119"/>
          <a:stretch>
            <a:fillRect/>
          </a:stretch>
        </p:blipFill>
        <p:spPr bwMode="auto">
          <a:xfrm>
            <a:off x="3709988" y="1462088"/>
            <a:ext cx="350837" cy="301625"/>
          </a:xfrm>
          <a:prstGeom prst="rect">
            <a:avLst/>
          </a:prstGeom>
          <a:noFill/>
          <a:ln w="9525">
            <a:noFill/>
            <a:miter lim="800000"/>
            <a:headEnd/>
            <a:tailEnd/>
          </a:ln>
        </p:spPr>
      </p:pic>
      <p:grpSp>
        <p:nvGrpSpPr>
          <p:cNvPr id="679940" name="Group 4"/>
          <p:cNvGrpSpPr>
            <a:grpSpLocks/>
          </p:cNvGrpSpPr>
          <p:nvPr/>
        </p:nvGrpSpPr>
        <p:grpSpPr bwMode="auto">
          <a:xfrm>
            <a:off x="3457575" y="1141413"/>
            <a:ext cx="5438775" cy="4743450"/>
            <a:chOff x="2178" y="719"/>
            <a:chExt cx="3426" cy="2988"/>
          </a:xfrm>
        </p:grpSpPr>
        <p:sp>
          <p:nvSpPr>
            <p:cNvPr id="679941" name="Oval 5"/>
            <p:cNvSpPr>
              <a:spLocks noChangeArrowheads="1"/>
            </p:cNvSpPr>
            <p:nvPr/>
          </p:nvSpPr>
          <p:spPr bwMode="auto">
            <a:xfrm>
              <a:off x="2420" y="3016"/>
              <a:ext cx="759" cy="691"/>
            </a:xfrm>
            <a:prstGeom prst="ellipse">
              <a:avLst/>
            </a:prstGeom>
            <a:solidFill>
              <a:srgbClr val="FFCC66"/>
            </a:solidFill>
            <a:ln w="28575" algn="ctr">
              <a:solidFill>
                <a:srgbClr val="FFCC66"/>
              </a:solidFill>
              <a:round/>
              <a:headEnd/>
              <a:tailEnd/>
            </a:ln>
            <a:effectLst/>
          </p:spPr>
          <p:txBody>
            <a:bodyPr lIns="90000" tIns="46800" rIns="90000" bIns="46800" anchor="ctr">
              <a:spAutoFit/>
            </a:bodyPr>
            <a:lstStyle/>
            <a:p>
              <a:endParaRPr lang="el-GR"/>
            </a:p>
          </p:txBody>
        </p:sp>
        <p:sp>
          <p:nvSpPr>
            <p:cNvPr id="679942" name="Oval 6"/>
            <p:cNvSpPr>
              <a:spLocks noChangeArrowheads="1"/>
            </p:cNvSpPr>
            <p:nvPr/>
          </p:nvSpPr>
          <p:spPr bwMode="auto">
            <a:xfrm>
              <a:off x="4845" y="1186"/>
              <a:ext cx="759" cy="691"/>
            </a:xfrm>
            <a:prstGeom prst="ellipse">
              <a:avLst/>
            </a:prstGeom>
            <a:solidFill>
              <a:srgbClr val="FFCC66"/>
            </a:solidFill>
            <a:ln w="28575" algn="ctr">
              <a:solidFill>
                <a:srgbClr val="FFCC66"/>
              </a:solidFill>
              <a:round/>
              <a:headEnd/>
              <a:tailEnd/>
            </a:ln>
            <a:effectLst/>
          </p:spPr>
          <p:txBody>
            <a:bodyPr lIns="90000" tIns="46800" rIns="90000" bIns="46800" anchor="ctr">
              <a:spAutoFit/>
            </a:bodyPr>
            <a:lstStyle/>
            <a:p>
              <a:endParaRPr lang="el-GR"/>
            </a:p>
          </p:txBody>
        </p:sp>
        <p:sp>
          <p:nvSpPr>
            <p:cNvPr id="679943" name="AutoShape 7"/>
            <p:cNvSpPr>
              <a:spLocks noChangeArrowheads="1"/>
            </p:cNvSpPr>
            <p:nvPr/>
          </p:nvSpPr>
          <p:spPr bwMode="auto">
            <a:xfrm>
              <a:off x="4524" y="719"/>
              <a:ext cx="268" cy="192"/>
            </a:xfrm>
            <a:prstGeom prst="smileyFace">
              <a:avLst>
                <a:gd name="adj" fmla="val 4653"/>
              </a:avLst>
            </a:prstGeom>
            <a:solidFill>
              <a:srgbClr val="FFCC66"/>
            </a:solidFill>
            <a:ln w="25400">
              <a:solidFill>
                <a:schemeClr val="accent2"/>
              </a:solidFill>
              <a:round/>
              <a:headEnd/>
              <a:tailEnd/>
            </a:ln>
            <a:effectLst/>
          </p:spPr>
          <p:txBody>
            <a:bodyPr wrap="none" lIns="90000" tIns="46800" rIns="90000" bIns="46800" anchor="ctr">
              <a:spAutoFit/>
            </a:bodyPr>
            <a:lstStyle/>
            <a:p>
              <a:endParaRPr lang="el-GR"/>
            </a:p>
          </p:txBody>
        </p:sp>
        <p:sp>
          <p:nvSpPr>
            <p:cNvPr id="679944" name="AutoShape 8"/>
            <p:cNvSpPr>
              <a:spLocks noChangeArrowheads="1"/>
            </p:cNvSpPr>
            <p:nvPr/>
          </p:nvSpPr>
          <p:spPr bwMode="auto">
            <a:xfrm>
              <a:off x="5016" y="869"/>
              <a:ext cx="268" cy="192"/>
            </a:xfrm>
            <a:prstGeom prst="smileyFace">
              <a:avLst>
                <a:gd name="adj" fmla="val 4653"/>
              </a:avLst>
            </a:prstGeom>
            <a:solidFill>
              <a:srgbClr val="FFCC66"/>
            </a:solidFill>
            <a:ln w="25400">
              <a:solidFill>
                <a:schemeClr val="accent2"/>
              </a:solidFill>
              <a:round/>
              <a:headEnd/>
              <a:tailEnd/>
            </a:ln>
            <a:effectLst/>
          </p:spPr>
          <p:txBody>
            <a:bodyPr wrap="none" lIns="90000" tIns="46800" rIns="90000" bIns="46800" anchor="ctr">
              <a:spAutoFit/>
            </a:bodyPr>
            <a:lstStyle/>
            <a:p>
              <a:endParaRPr lang="el-GR"/>
            </a:p>
          </p:txBody>
        </p:sp>
        <p:sp>
          <p:nvSpPr>
            <p:cNvPr id="679945" name="AutoShape 9"/>
            <p:cNvSpPr>
              <a:spLocks noChangeArrowheads="1"/>
            </p:cNvSpPr>
            <p:nvPr/>
          </p:nvSpPr>
          <p:spPr bwMode="auto">
            <a:xfrm>
              <a:off x="2178" y="2262"/>
              <a:ext cx="268" cy="192"/>
            </a:xfrm>
            <a:prstGeom prst="smileyFace">
              <a:avLst>
                <a:gd name="adj" fmla="val 4653"/>
              </a:avLst>
            </a:prstGeom>
            <a:solidFill>
              <a:srgbClr val="FFCC66"/>
            </a:solidFill>
            <a:ln w="25400">
              <a:solidFill>
                <a:schemeClr val="accent2"/>
              </a:solidFill>
              <a:round/>
              <a:headEnd/>
              <a:tailEnd/>
            </a:ln>
            <a:effectLst/>
          </p:spPr>
          <p:txBody>
            <a:bodyPr wrap="none" lIns="90000" tIns="46800" rIns="90000" bIns="46800" anchor="ctr">
              <a:spAutoFit/>
            </a:bodyPr>
            <a:lstStyle/>
            <a:p>
              <a:endParaRPr lang="el-GR"/>
            </a:p>
          </p:txBody>
        </p:sp>
      </p:grpSp>
      <p:grpSp>
        <p:nvGrpSpPr>
          <p:cNvPr id="679946" name="Group 10"/>
          <p:cNvGrpSpPr>
            <a:grpSpLocks/>
          </p:cNvGrpSpPr>
          <p:nvPr/>
        </p:nvGrpSpPr>
        <p:grpSpPr bwMode="auto">
          <a:xfrm>
            <a:off x="8807450" y="2605088"/>
            <a:ext cx="336550" cy="271462"/>
            <a:chOff x="2954" y="697"/>
            <a:chExt cx="2438" cy="2238"/>
          </a:xfrm>
        </p:grpSpPr>
        <p:pic>
          <p:nvPicPr>
            <p:cNvPr id="679947" name="Picture 11" descr="BS00369_"/>
            <p:cNvPicPr>
              <a:picLocks noChangeAspect="1" noChangeArrowheads="1"/>
            </p:cNvPicPr>
            <p:nvPr/>
          </p:nvPicPr>
          <p:blipFill>
            <a:blip r:embed="rId3" cstate="print"/>
            <a:srcRect l="-2" t="52995" r="67384" b="-6119"/>
            <a:stretch>
              <a:fillRect/>
            </a:stretch>
          </p:blipFill>
          <p:spPr bwMode="auto">
            <a:xfrm>
              <a:off x="4176" y="2488"/>
              <a:ext cx="393" cy="447"/>
            </a:xfrm>
            <a:prstGeom prst="rect">
              <a:avLst/>
            </a:prstGeom>
            <a:noFill/>
            <a:ln>
              <a:noFill/>
            </a:ln>
            <a:effectLst/>
          </p:spPr>
        </p:pic>
        <p:pic>
          <p:nvPicPr>
            <p:cNvPr id="679948" name="Picture 12" descr="BS00369_"/>
            <p:cNvPicPr>
              <a:picLocks noChangeAspect="1" noChangeArrowheads="1"/>
            </p:cNvPicPr>
            <p:nvPr/>
          </p:nvPicPr>
          <p:blipFill>
            <a:blip r:embed="rId3" cstate="print"/>
            <a:srcRect l="-2" t="52995" r="67384" b="-6119"/>
            <a:stretch>
              <a:fillRect/>
            </a:stretch>
          </p:blipFill>
          <p:spPr bwMode="auto">
            <a:xfrm>
              <a:off x="3577" y="2239"/>
              <a:ext cx="410" cy="498"/>
            </a:xfrm>
            <a:prstGeom prst="rect">
              <a:avLst/>
            </a:prstGeom>
            <a:noFill/>
            <a:ln w="9525">
              <a:noFill/>
              <a:miter lim="800000"/>
              <a:headEnd/>
              <a:tailEnd/>
            </a:ln>
          </p:spPr>
        </p:pic>
        <p:pic>
          <p:nvPicPr>
            <p:cNvPr id="679949" name="Picture 13" descr="BS00369_"/>
            <p:cNvPicPr>
              <a:picLocks noChangeAspect="1" noChangeArrowheads="1"/>
            </p:cNvPicPr>
            <p:nvPr/>
          </p:nvPicPr>
          <p:blipFill>
            <a:blip r:embed="rId3" cstate="print"/>
            <a:srcRect l="-2" t="52995" r="67384" b="-6119"/>
            <a:stretch>
              <a:fillRect/>
            </a:stretch>
          </p:blipFill>
          <p:spPr bwMode="auto">
            <a:xfrm>
              <a:off x="2954" y="1646"/>
              <a:ext cx="410" cy="498"/>
            </a:xfrm>
            <a:prstGeom prst="rect">
              <a:avLst/>
            </a:prstGeom>
            <a:noFill/>
            <a:ln w="9525">
              <a:noFill/>
              <a:miter lim="800000"/>
              <a:headEnd/>
              <a:tailEnd/>
            </a:ln>
          </p:spPr>
        </p:pic>
        <p:pic>
          <p:nvPicPr>
            <p:cNvPr id="679950" name="Picture 14" descr="BS00369_"/>
            <p:cNvPicPr>
              <a:picLocks noChangeAspect="1" noChangeArrowheads="1"/>
            </p:cNvPicPr>
            <p:nvPr/>
          </p:nvPicPr>
          <p:blipFill>
            <a:blip r:embed="rId3" cstate="print"/>
            <a:srcRect l="-2" t="52995" r="67384" b="-6119"/>
            <a:stretch>
              <a:fillRect/>
            </a:stretch>
          </p:blipFill>
          <p:spPr bwMode="auto">
            <a:xfrm>
              <a:off x="3002" y="1080"/>
              <a:ext cx="410" cy="498"/>
            </a:xfrm>
            <a:prstGeom prst="rect">
              <a:avLst/>
            </a:prstGeom>
            <a:noFill/>
            <a:ln w="9525">
              <a:noFill/>
              <a:miter lim="800000"/>
              <a:headEnd/>
              <a:tailEnd/>
            </a:ln>
          </p:spPr>
        </p:pic>
        <p:pic>
          <p:nvPicPr>
            <p:cNvPr id="679951" name="Picture 15" descr="BS00369_"/>
            <p:cNvPicPr>
              <a:picLocks noChangeAspect="1" noChangeArrowheads="1"/>
            </p:cNvPicPr>
            <p:nvPr/>
          </p:nvPicPr>
          <p:blipFill>
            <a:blip r:embed="rId3" cstate="print"/>
            <a:srcRect l="-2" t="52995" r="67384" b="-6119"/>
            <a:stretch>
              <a:fillRect/>
            </a:stretch>
          </p:blipFill>
          <p:spPr bwMode="auto">
            <a:xfrm>
              <a:off x="3444" y="725"/>
              <a:ext cx="410" cy="498"/>
            </a:xfrm>
            <a:prstGeom prst="rect">
              <a:avLst/>
            </a:prstGeom>
            <a:noFill/>
            <a:ln w="9525">
              <a:noFill/>
              <a:miter lim="800000"/>
              <a:headEnd/>
              <a:tailEnd/>
            </a:ln>
          </p:spPr>
        </p:pic>
        <p:pic>
          <p:nvPicPr>
            <p:cNvPr id="679952" name="Picture 16" descr="BS00369_"/>
            <p:cNvPicPr>
              <a:picLocks noChangeAspect="1" noChangeArrowheads="1"/>
            </p:cNvPicPr>
            <p:nvPr/>
          </p:nvPicPr>
          <p:blipFill>
            <a:blip r:embed="rId3" cstate="print"/>
            <a:srcRect l="-2" t="52995" r="67384" b="-6119"/>
            <a:stretch>
              <a:fillRect/>
            </a:stretch>
          </p:blipFill>
          <p:spPr bwMode="auto">
            <a:xfrm>
              <a:off x="4280" y="697"/>
              <a:ext cx="410" cy="498"/>
            </a:xfrm>
            <a:prstGeom prst="rect">
              <a:avLst/>
            </a:prstGeom>
            <a:noFill/>
            <a:ln w="9525">
              <a:noFill/>
              <a:miter lim="800000"/>
              <a:headEnd/>
              <a:tailEnd/>
            </a:ln>
          </p:spPr>
        </p:pic>
        <p:pic>
          <p:nvPicPr>
            <p:cNvPr id="679953" name="Picture 17" descr="BS00369_"/>
            <p:cNvPicPr>
              <a:picLocks noChangeAspect="1" noChangeArrowheads="1"/>
            </p:cNvPicPr>
            <p:nvPr/>
          </p:nvPicPr>
          <p:blipFill>
            <a:blip r:embed="rId3" cstate="print"/>
            <a:srcRect l="-2" t="52995" r="67384" b="-6119"/>
            <a:stretch>
              <a:fillRect/>
            </a:stretch>
          </p:blipFill>
          <p:spPr bwMode="auto">
            <a:xfrm>
              <a:off x="4962" y="1053"/>
              <a:ext cx="410" cy="498"/>
            </a:xfrm>
            <a:prstGeom prst="rect">
              <a:avLst/>
            </a:prstGeom>
            <a:noFill/>
            <a:ln w="9525">
              <a:noFill/>
              <a:miter lim="800000"/>
              <a:headEnd/>
              <a:tailEnd/>
            </a:ln>
          </p:spPr>
        </p:pic>
        <p:pic>
          <p:nvPicPr>
            <p:cNvPr id="679954" name="Picture 18" descr="BS00369_"/>
            <p:cNvPicPr>
              <a:picLocks noChangeAspect="1" noChangeArrowheads="1"/>
            </p:cNvPicPr>
            <p:nvPr/>
          </p:nvPicPr>
          <p:blipFill>
            <a:blip r:embed="rId3" cstate="print"/>
            <a:srcRect l="-2" t="52995" r="67384" b="-6119"/>
            <a:stretch>
              <a:fillRect/>
            </a:stretch>
          </p:blipFill>
          <p:spPr bwMode="auto">
            <a:xfrm>
              <a:off x="4982" y="1563"/>
              <a:ext cx="410" cy="498"/>
            </a:xfrm>
            <a:prstGeom prst="rect">
              <a:avLst/>
            </a:prstGeom>
            <a:noFill/>
            <a:ln w="9525">
              <a:noFill/>
              <a:miter lim="800000"/>
              <a:headEnd/>
              <a:tailEnd/>
            </a:ln>
          </p:spPr>
        </p:pic>
        <p:cxnSp>
          <p:nvCxnSpPr>
            <p:cNvPr id="679955" name="AutoShape 19"/>
            <p:cNvCxnSpPr>
              <a:cxnSpLocks noChangeShapeType="1"/>
              <a:stCxn id="0" idx="3"/>
              <a:endCxn id="0" idx="1"/>
            </p:cNvCxnSpPr>
            <p:nvPr/>
          </p:nvCxnSpPr>
          <p:spPr bwMode="auto">
            <a:xfrm flipV="1">
              <a:off x="3854" y="946"/>
              <a:ext cx="426" cy="28"/>
            </a:xfrm>
            <a:prstGeom prst="straightConnector1">
              <a:avLst/>
            </a:prstGeom>
            <a:noFill/>
            <a:ln w="25400">
              <a:solidFill>
                <a:schemeClr val="accent1"/>
              </a:solidFill>
              <a:round/>
              <a:headEnd/>
              <a:tailEnd/>
            </a:ln>
            <a:effectLst/>
          </p:spPr>
        </p:cxnSp>
        <p:cxnSp>
          <p:nvCxnSpPr>
            <p:cNvPr id="679956" name="AutoShape 20"/>
            <p:cNvCxnSpPr>
              <a:cxnSpLocks noChangeShapeType="1"/>
              <a:stCxn id="0" idx="3"/>
              <a:endCxn id="0" idx="0"/>
            </p:cNvCxnSpPr>
            <p:nvPr/>
          </p:nvCxnSpPr>
          <p:spPr bwMode="auto">
            <a:xfrm>
              <a:off x="4690" y="946"/>
              <a:ext cx="477" cy="107"/>
            </a:xfrm>
            <a:prstGeom prst="straightConnector1">
              <a:avLst/>
            </a:prstGeom>
            <a:noFill/>
            <a:ln w="25400">
              <a:solidFill>
                <a:schemeClr val="accent1"/>
              </a:solidFill>
              <a:round/>
              <a:headEnd/>
              <a:tailEnd/>
            </a:ln>
            <a:effectLst/>
          </p:spPr>
        </p:cxnSp>
        <p:cxnSp>
          <p:nvCxnSpPr>
            <p:cNvPr id="679957" name="AutoShape 21"/>
            <p:cNvCxnSpPr>
              <a:cxnSpLocks noChangeShapeType="1"/>
              <a:stCxn id="0" idx="0"/>
            </p:cNvCxnSpPr>
            <p:nvPr/>
          </p:nvCxnSpPr>
          <p:spPr bwMode="auto">
            <a:xfrm flipV="1">
              <a:off x="5187" y="1189"/>
              <a:ext cx="116" cy="374"/>
            </a:xfrm>
            <a:prstGeom prst="straightConnector1">
              <a:avLst/>
            </a:prstGeom>
            <a:noFill/>
            <a:ln w="25400">
              <a:solidFill>
                <a:schemeClr val="accent1"/>
              </a:solidFill>
              <a:round/>
              <a:headEnd/>
              <a:tailEnd/>
            </a:ln>
            <a:effectLst/>
          </p:spPr>
        </p:cxnSp>
        <p:cxnSp>
          <p:nvCxnSpPr>
            <p:cNvPr id="679958" name="AutoShape 22"/>
            <p:cNvCxnSpPr>
              <a:cxnSpLocks noChangeShapeType="1"/>
              <a:stCxn id="0" idx="0"/>
            </p:cNvCxnSpPr>
            <p:nvPr/>
          </p:nvCxnSpPr>
          <p:spPr bwMode="auto">
            <a:xfrm flipV="1">
              <a:off x="4596" y="1825"/>
              <a:ext cx="580" cy="471"/>
            </a:xfrm>
            <a:prstGeom prst="straightConnector1">
              <a:avLst/>
            </a:prstGeom>
            <a:noFill/>
            <a:ln w="25400">
              <a:solidFill>
                <a:schemeClr val="accent1"/>
              </a:solidFill>
              <a:round/>
              <a:headEnd/>
              <a:tailEnd/>
            </a:ln>
            <a:effectLst/>
          </p:spPr>
        </p:cxnSp>
        <p:cxnSp>
          <p:nvCxnSpPr>
            <p:cNvPr id="679959" name="AutoShape 23"/>
            <p:cNvCxnSpPr>
              <a:cxnSpLocks noChangeShapeType="1"/>
              <a:stCxn id="0" idx="3"/>
            </p:cNvCxnSpPr>
            <p:nvPr/>
          </p:nvCxnSpPr>
          <p:spPr bwMode="auto">
            <a:xfrm flipV="1">
              <a:off x="3987" y="2461"/>
              <a:ext cx="598" cy="27"/>
            </a:xfrm>
            <a:prstGeom prst="straightConnector1">
              <a:avLst/>
            </a:prstGeom>
            <a:noFill/>
            <a:ln w="25400">
              <a:solidFill>
                <a:schemeClr val="accent1"/>
              </a:solidFill>
              <a:round/>
              <a:headEnd/>
              <a:tailEnd/>
            </a:ln>
            <a:effectLst/>
          </p:spPr>
        </p:cxnSp>
        <p:cxnSp>
          <p:nvCxnSpPr>
            <p:cNvPr id="679960" name="AutoShape 24"/>
            <p:cNvCxnSpPr>
              <a:cxnSpLocks noChangeShapeType="1"/>
              <a:endCxn id="0" idx="3"/>
            </p:cNvCxnSpPr>
            <p:nvPr/>
          </p:nvCxnSpPr>
          <p:spPr bwMode="auto">
            <a:xfrm>
              <a:off x="3128" y="1866"/>
              <a:ext cx="859" cy="622"/>
            </a:xfrm>
            <a:prstGeom prst="straightConnector1">
              <a:avLst/>
            </a:prstGeom>
            <a:noFill/>
            <a:ln w="25400">
              <a:solidFill>
                <a:schemeClr val="accent1"/>
              </a:solidFill>
              <a:round/>
              <a:headEnd/>
              <a:tailEnd/>
            </a:ln>
            <a:effectLst/>
          </p:spPr>
        </p:cxnSp>
        <p:cxnSp>
          <p:nvCxnSpPr>
            <p:cNvPr id="679961" name="AutoShape 25"/>
            <p:cNvCxnSpPr>
              <a:cxnSpLocks noChangeShapeType="1"/>
              <a:stCxn id="0" idx="3"/>
            </p:cNvCxnSpPr>
            <p:nvPr/>
          </p:nvCxnSpPr>
          <p:spPr bwMode="auto">
            <a:xfrm flipH="1">
              <a:off x="3128" y="1329"/>
              <a:ext cx="284" cy="564"/>
            </a:xfrm>
            <a:prstGeom prst="straightConnector1">
              <a:avLst/>
            </a:prstGeom>
            <a:noFill/>
            <a:ln w="25400">
              <a:solidFill>
                <a:schemeClr val="accent1"/>
              </a:solidFill>
              <a:round/>
              <a:headEnd/>
              <a:tailEnd/>
            </a:ln>
            <a:effectLst/>
          </p:spPr>
        </p:cxnSp>
        <p:cxnSp>
          <p:nvCxnSpPr>
            <p:cNvPr id="679962" name="AutoShape 26"/>
            <p:cNvCxnSpPr>
              <a:cxnSpLocks noChangeShapeType="1"/>
              <a:stCxn id="0" idx="3"/>
              <a:endCxn id="0" idx="3"/>
            </p:cNvCxnSpPr>
            <p:nvPr/>
          </p:nvCxnSpPr>
          <p:spPr bwMode="auto">
            <a:xfrm flipH="1">
              <a:off x="3412" y="974"/>
              <a:ext cx="442" cy="355"/>
            </a:xfrm>
            <a:prstGeom prst="straightConnector1">
              <a:avLst/>
            </a:prstGeom>
            <a:noFill/>
            <a:ln w="25400">
              <a:solidFill>
                <a:schemeClr val="accent1"/>
              </a:solidFill>
              <a:round/>
              <a:headEnd/>
              <a:tailEnd/>
            </a:ln>
            <a:effectLst/>
          </p:spPr>
        </p:cxnSp>
      </p:grpSp>
      <p:pic>
        <p:nvPicPr>
          <p:cNvPr id="679963" name="Picture 27" descr="BS00369_"/>
          <p:cNvPicPr>
            <a:picLocks noChangeAspect="1" noChangeArrowheads="1"/>
          </p:cNvPicPr>
          <p:nvPr/>
        </p:nvPicPr>
        <p:blipFill>
          <a:blip r:embed="rId3" cstate="print"/>
          <a:srcRect l="-2" t="52995" r="67384" b="-6119"/>
          <a:stretch>
            <a:fillRect/>
          </a:stretch>
        </p:blipFill>
        <p:spPr bwMode="auto">
          <a:xfrm>
            <a:off x="4521200" y="2446338"/>
            <a:ext cx="350838" cy="301625"/>
          </a:xfrm>
          <a:prstGeom prst="rect">
            <a:avLst/>
          </a:prstGeom>
          <a:noFill/>
          <a:ln w="9525">
            <a:noFill/>
            <a:miter lim="800000"/>
            <a:headEnd/>
            <a:tailEnd/>
          </a:ln>
        </p:spPr>
      </p:pic>
      <p:pic>
        <p:nvPicPr>
          <p:cNvPr id="679964" name="Picture 28" descr="BS00369_"/>
          <p:cNvPicPr>
            <a:picLocks noChangeAspect="1" noChangeArrowheads="1"/>
          </p:cNvPicPr>
          <p:nvPr/>
        </p:nvPicPr>
        <p:blipFill>
          <a:blip r:embed="rId3" cstate="print"/>
          <a:srcRect l="-2" t="52995" r="67384" b="-6119"/>
          <a:stretch>
            <a:fillRect/>
          </a:stretch>
        </p:blipFill>
        <p:spPr bwMode="auto">
          <a:xfrm>
            <a:off x="3824288" y="2411413"/>
            <a:ext cx="350837" cy="301625"/>
          </a:xfrm>
          <a:prstGeom prst="rect">
            <a:avLst/>
          </a:prstGeom>
          <a:noFill/>
          <a:ln w="9525">
            <a:noFill/>
            <a:miter lim="800000"/>
            <a:headEnd/>
            <a:tailEnd/>
          </a:ln>
        </p:spPr>
      </p:pic>
      <p:pic>
        <p:nvPicPr>
          <p:cNvPr id="679965" name="Picture 29" descr="BS00369_"/>
          <p:cNvPicPr>
            <a:picLocks noChangeAspect="1" noChangeArrowheads="1"/>
          </p:cNvPicPr>
          <p:nvPr/>
        </p:nvPicPr>
        <p:blipFill>
          <a:blip r:embed="rId3" cstate="print"/>
          <a:srcRect l="-2" t="52995" r="67384" b="-6119"/>
          <a:stretch>
            <a:fillRect/>
          </a:stretch>
        </p:blipFill>
        <p:spPr bwMode="auto">
          <a:xfrm>
            <a:off x="3290888" y="2051050"/>
            <a:ext cx="350837" cy="303213"/>
          </a:xfrm>
          <a:prstGeom prst="rect">
            <a:avLst/>
          </a:prstGeom>
          <a:noFill/>
          <a:ln w="9525">
            <a:noFill/>
            <a:miter lim="800000"/>
            <a:headEnd/>
            <a:tailEnd/>
          </a:ln>
        </p:spPr>
      </p:pic>
      <p:pic>
        <p:nvPicPr>
          <p:cNvPr id="679966" name="Picture 30" descr="BS00369_"/>
          <p:cNvPicPr>
            <a:picLocks noChangeAspect="1" noChangeArrowheads="1"/>
          </p:cNvPicPr>
          <p:nvPr/>
        </p:nvPicPr>
        <p:blipFill>
          <a:blip r:embed="rId3" cstate="print"/>
          <a:srcRect l="-2" t="52995" r="67384" b="-6119"/>
          <a:stretch>
            <a:fillRect/>
          </a:stretch>
        </p:blipFill>
        <p:spPr bwMode="auto">
          <a:xfrm>
            <a:off x="3332163" y="1708150"/>
            <a:ext cx="350837" cy="303213"/>
          </a:xfrm>
          <a:prstGeom prst="rect">
            <a:avLst/>
          </a:prstGeom>
          <a:noFill/>
          <a:ln w="9525">
            <a:noFill/>
            <a:miter lim="800000"/>
            <a:headEnd/>
            <a:tailEnd/>
          </a:ln>
        </p:spPr>
      </p:pic>
      <p:pic>
        <p:nvPicPr>
          <p:cNvPr id="679967" name="Picture 31" descr="BS00369_"/>
          <p:cNvPicPr>
            <a:picLocks noChangeAspect="1" noChangeArrowheads="1"/>
          </p:cNvPicPr>
          <p:nvPr/>
        </p:nvPicPr>
        <p:blipFill>
          <a:blip r:embed="rId3" cstate="print"/>
          <a:srcRect l="-2" t="52995" r="67384" b="-6119"/>
          <a:stretch>
            <a:fillRect/>
          </a:stretch>
        </p:blipFill>
        <p:spPr bwMode="auto">
          <a:xfrm>
            <a:off x="4425950" y="1476375"/>
            <a:ext cx="350838" cy="301625"/>
          </a:xfrm>
          <a:prstGeom prst="rect">
            <a:avLst/>
          </a:prstGeom>
          <a:noFill/>
          <a:ln w="9525">
            <a:noFill/>
            <a:miter lim="800000"/>
            <a:headEnd/>
            <a:tailEnd/>
          </a:ln>
        </p:spPr>
      </p:pic>
      <p:pic>
        <p:nvPicPr>
          <p:cNvPr id="679968" name="Picture 32" descr="BS00369_"/>
          <p:cNvPicPr>
            <a:picLocks noChangeAspect="1" noChangeArrowheads="1"/>
          </p:cNvPicPr>
          <p:nvPr/>
        </p:nvPicPr>
        <p:blipFill>
          <a:blip r:embed="rId3" cstate="print"/>
          <a:srcRect l="-2" t="52995" r="67384" b="-6119"/>
          <a:stretch>
            <a:fillRect/>
          </a:stretch>
        </p:blipFill>
        <p:spPr bwMode="auto">
          <a:xfrm>
            <a:off x="5010150" y="1692275"/>
            <a:ext cx="350838" cy="301625"/>
          </a:xfrm>
          <a:prstGeom prst="rect">
            <a:avLst/>
          </a:prstGeom>
          <a:noFill/>
          <a:ln w="9525">
            <a:noFill/>
            <a:miter lim="800000"/>
            <a:headEnd/>
            <a:tailEnd/>
          </a:ln>
        </p:spPr>
      </p:pic>
      <p:pic>
        <p:nvPicPr>
          <p:cNvPr id="679969" name="Picture 33" descr="BS00369_"/>
          <p:cNvPicPr>
            <a:picLocks noChangeAspect="1" noChangeArrowheads="1"/>
          </p:cNvPicPr>
          <p:nvPr/>
        </p:nvPicPr>
        <p:blipFill>
          <a:blip r:embed="rId3" cstate="print"/>
          <a:srcRect l="-2" t="52995" r="67384" b="-6119"/>
          <a:stretch>
            <a:fillRect/>
          </a:stretch>
        </p:blipFill>
        <p:spPr bwMode="auto">
          <a:xfrm>
            <a:off x="5027613" y="2001838"/>
            <a:ext cx="350837" cy="301625"/>
          </a:xfrm>
          <a:prstGeom prst="rect">
            <a:avLst/>
          </a:prstGeom>
          <a:noFill/>
          <a:ln w="9525">
            <a:noFill/>
            <a:miter lim="800000"/>
            <a:headEnd/>
            <a:tailEnd/>
          </a:ln>
        </p:spPr>
      </p:pic>
      <p:cxnSp>
        <p:nvCxnSpPr>
          <p:cNvPr id="679970" name="AutoShape 34"/>
          <p:cNvCxnSpPr>
            <a:cxnSpLocks noChangeShapeType="1"/>
            <a:endCxn id="0" idx="1"/>
          </p:cNvCxnSpPr>
          <p:nvPr/>
        </p:nvCxnSpPr>
        <p:spPr bwMode="auto">
          <a:xfrm flipV="1">
            <a:off x="4060825" y="1627188"/>
            <a:ext cx="365125" cy="17462"/>
          </a:xfrm>
          <a:prstGeom prst="straightConnector1">
            <a:avLst/>
          </a:prstGeom>
          <a:noFill/>
          <a:ln w="25400">
            <a:solidFill>
              <a:schemeClr val="accent1"/>
            </a:solidFill>
            <a:round/>
            <a:headEnd/>
            <a:tailEnd/>
          </a:ln>
          <a:effectLst/>
        </p:spPr>
      </p:cxnSp>
      <p:cxnSp>
        <p:nvCxnSpPr>
          <p:cNvPr id="679971" name="AutoShape 35"/>
          <p:cNvCxnSpPr>
            <a:cxnSpLocks noChangeShapeType="1"/>
            <a:stCxn id="0" idx="3"/>
            <a:endCxn id="0" idx="0"/>
          </p:cNvCxnSpPr>
          <p:nvPr/>
        </p:nvCxnSpPr>
        <p:spPr bwMode="auto">
          <a:xfrm>
            <a:off x="4776788" y="1627188"/>
            <a:ext cx="409575" cy="65087"/>
          </a:xfrm>
          <a:prstGeom prst="straightConnector1">
            <a:avLst/>
          </a:prstGeom>
          <a:noFill/>
          <a:ln w="25400">
            <a:solidFill>
              <a:schemeClr val="accent1"/>
            </a:solidFill>
            <a:round/>
            <a:headEnd/>
            <a:tailEnd/>
          </a:ln>
          <a:effectLst/>
        </p:spPr>
      </p:cxnSp>
      <p:cxnSp>
        <p:nvCxnSpPr>
          <p:cNvPr id="679972" name="AutoShape 36"/>
          <p:cNvCxnSpPr>
            <a:cxnSpLocks noChangeShapeType="1"/>
            <a:stCxn id="0" idx="0"/>
          </p:cNvCxnSpPr>
          <p:nvPr/>
        </p:nvCxnSpPr>
        <p:spPr bwMode="auto">
          <a:xfrm flipV="1">
            <a:off x="5203825" y="1774825"/>
            <a:ext cx="100013" cy="227013"/>
          </a:xfrm>
          <a:prstGeom prst="straightConnector1">
            <a:avLst/>
          </a:prstGeom>
          <a:noFill/>
          <a:ln w="25400">
            <a:solidFill>
              <a:schemeClr val="accent1"/>
            </a:solidFill>
            <a:round/>
            <a:headEnd/>
            <a:tailEnd/>
          </a:ln>
          <a:effectLst/>
        </p:spPr>
      </p:cxnSp>
      <p:cxnSp>
        <p:nvCxnSpPr>
          <p:cNvPr id="679973" name="AutoShape 37"/>
          <p:cNvCxnSpPr>
            <a:cxnSpLocks noChangeShapeType="1"/>
            <a:stCxn id="0" idx="0"/>
          </p:cNvCxnSpPr>
          <p:nvPr/>
        </p:nvCxnSpPr>
        <p:spPr bwMode="auto">
          <a:xfrm flipV="1">
            <a:off x="4697413" y="2160588"/>
            <a:ext cx="495300" cy="285750"/>
          </a:xfrm>
          <a:prstGeom prst="straightConnector1">
            <a:avLst/>
          </a:prstGeom>
          <a:noFill/>
          <a:ln w="25400">
            <a:solidFill>
              <a:schemeClr val="accent1"/>
            </a:solidFill>
            <a:round/>
            <a:headEnd/>
            <a:tailEnd/>
          </a:ln>
          <a:effectLst/>
        </p:spPr>
      </p:cxnSp>
      <p:cxnSp>
        <p:nvCxnSpPr>
          <p:cNvPr id="679974" name="AutoShape 38"/>
          <p:cNvCxnSpPr>
            <a:cxnSpLocks noChangeShapeType="1"/>
            <a:stCxn id="0" idx="3"/>
          </p:cNvCxnSpPr>
          <p:nvPr/>
        </p:nvCxnSpPr>
        <p:spPr bwMode="auto">
          <a:xfrm flipV="1">
            <a:off x="4175125" y="2546350"/>
            <a:ext cx="512763" cy="15875"/>
          </a:xfrm>
          <a:prstGeom prst="straightConnector1">
            <a:avLst/>
          </a:prstGeom>
          <a:noFill/>
          <a:ln w="25400">
            <a:solidFill>
              <a:schemeClr val="accent1"/>
            </a:solidFill>
            <a:round/>
            <a:headEnd/>
            <a:tailEnd/>
          </a:ln>
          <a:effectLst/>
        </p:spPr>
      </p:cxnSp>
      <p:cxnSp>
        <p:nvCxnSpPr>
          <p:cNvPr id="679975" name="AutoShape 39"/>
          <p:cNvCxnSpPr>
            <a:cxnSpLocks noChangeShapeType="1"/>
            <a:endCxn id="0" idx="3"/>
          </p:cNvCxnSpPr>
          <p:nvPr/>
        </p:nvCxnSpPr>
        <p:spPr bwMode="auto">
          <a:xfrm>
            <a:off x="3440113" y="2185988"/>
            <a:ext cx="735012" cy="376237"/>
          </a:xfrm>
          <a:prstGeom prst="straightConnector1">
            <a:avLst/>
          </a:prstGeom>
          <a:noFill/>
          <a:ln w="25400">
            <a:solidFill>
              <a:schemeClr val="accent1"/>
            </a:solidFill>
            <a:round/>
            <a:headEnd/>
            <a:tailEnd/>
          </a:ln>
          <a:effectLst/>
        </p:spPr>
      </p:cxnSp>
      <p:cxnSp>
        <p:nvCxnSpPr>
          <p:cNvPr id="679976" name="AutoShape 40"/>
          <p:cNvCxnSpPr>
            <a:cxnSpLocks noChangeShapeType="1"/>
            <a:stCxn id="0" idx="3"/>
          </p:cNvCxnSpPr>
          <p:nvPr/>
        </p:nvCxnSpPr>
        <p:spPr bwMode="auto">
          <a:xfrm flipH="1">
            <a:off x="3440113" y="1860550"/>
            <a:ext cx="242887" cy="342900"/>
          </a:xfrm>
          <a:prstGeom prst="straightConnector1">
            <a:avLst/>
          </a:prstGeom>
          <a:noFill/>
          <a:ln w="25400">
            <a:solidFill>
              <a:schemeClr val="accent1"/>
            </a:solidFill>
            <a:round/>
            <a:headEnd/>
            <a:tailEnd/>
          </a:ln>
          <a:effectLst/>
        </p:spPr>
      </p:cxnSp>
      <p:cxnSp>
        <p:nvCxnSpPr>
          <p:cNvPr id="679977" name="AutoShape 41"/>
          <p:cNvCxnSpPr>
            <a:cxnSpLocks noChangeShapeType="1"/>
            <a:endCxn id="0" idx="3"/>
          </p:cNvCxnSpPr>
          <p:nvPr/>
        </p:nvCxnSpPr>
        <p:spPr bwMode="auto">
          <a:xfrm flipH="1">
            <a:off x="3683000" y="1646238"/>
            <a:ext cx="377825" cy="214312"/>
          </a:xfrm>
          <a:prstGeom prst="straightConnector1">
            <a:avLst/>
          </a:prstGeom>
          <a:noFill/>
          <a:ln w="25400">
            <a:solidFill>
              <a:schemeClr val="accent1"/>
            </a:solidFill>
            <a:round/>
            <a:headEnd/>
            <a:tailEnd/>
          </a:ln>
          <a:effectLst/>
        </p:spPr>
      </p:cxnSp>
      <p:grpSp>
        <p:nvGrpSpPr>
          <p:cNvPr id="679978" name="Group 42"/>
          <p:cNvGrpSpPr>
            <a:grpSpLocks/>
          </p:cNvGrpSpPr>
          <p:nvPr/>
        </p:nvGrpSpPr>
        <p:grpSpPr bwMode="auto">
          <a:xfrm>
            <a:off x="6478588" y="3519488"/>
            <a:ext cx="2087562" cy="1271587"/>
            <a:chOff x="2954" y="697"/>
            <a:chExt cx="2438" cy="2097"/>
          </a:xfrm>
        </p:grpSpPr>
        <p:pic>
          <p:nvPicPr>
            <p:cNvPr id="679979" name="Picture 43" descr="BS00369_"/>
            <p:cNvPicPr>
              <a:picLocks noChangeAspect="1" noChangeArrowheads="1"/>
            </p:cNvPicPr>
            <p:nvPr/>
          </p:nvPicPr>
          <p:blipFill>
            <a:blip r:embed="rId3" cstate="print"/>
            <a:srcRect l="-2" t="52995" r="67384" b="-6119"/>
            <a:stretch>
              <a:fillRect/>
            </a:stretch>
          </p:blipFill>
          <p:spPr bwMode="auto">
            <a:xfrm>
              <a:off x="4391" y="2296"/>
              <a:ext cx="410" cy="498"/>
            </a:xfrm>
            <a:prstGeom prst="rect">
              <a:avLst/>
            </a:prstGeom>
            <a:noFill/>
            <a:ln w="9525">
              <a:noFill/>
              <a:miter lim="800000"/>
              <a:headEnd/>
              <a:tailEnd/>
            </a:ln>
          </p:spPr>
        </p:pic>
        <p:pic>
          <p:nvPicPr>
            <p:cNvPr id="679980" name="Picture 44" descr="BS00369_"/>
            <p:cNvPicPr>
              <a:picLocks noChangeAspect="1" noChangeArrowheads="1"/>
            </p:cNvPicPr>
            <p:nvPr/>
          </p:nvPicPr>
          <p:blipFill>
            <a:blip r:embed="rId3" cstate="print"/>
            <a:srcRect l="-2" t="52995" r="67384" b="-6119"/>
            <a:stretch>
              <a:fillRect/>
            </a:stretch>
          </p:blipFill>
          <p:spPr bwMode="auto">
            <a:xfrm>
              <a:off x="3577" y="2239"/>
              <a:ext cx="410" cy="498"/>
            </a:xfrm>
            <a:prstGeom prst="rect">
              <a:avLst/>
            </a:prstGeom>
            <a:noFill/>
            <a:ln w="9525">
              <a:noFill/>
              <a:miter lim="800000"/>
              <a:headEnd/>
              <a:tailEnd/>
            </a:ln>
          </p:spPr>
        </p:pic>
        <p:pic>
          <p:nvPicPr>
            <p:cNvPr id="679981" name="Picture 45" descr="BS00369_"/>
            <p:cNvPicPr>
              <a:picLocks noChangeAspect="1" noChangeArrowheads="1"/>
            </p:cNvPicPr>
            <p:nvPr/>
          </p:nvPicPr>
          <p:blipFill>
            <a:blip r:embed="rId3" cstate="print"/>
            <a:srcRect l="-2" t="52995" r="67384" b="-6119"/>
            <a:stretch>
              <a:fillRect/>
            </a:stretch>
          </p:blipFill>
          <p:spPr bwMode="auto">
            <a:xfrm>
              <a:off x="2954" y="1646"/>
              <a:ext cx="410" cy="498"/>
            </a:xfrm>
            <a:prstGeom prst="rect">
              <a:avLst/>
            </a:prstGeom>
            <a:noFill/>
            <a:ln w="9525">
              <a:noFill/>
              <a:miter lim="800000"/>
              <a:headEnd/>
              <a:tailEnd/>
            </a:ln>
          </p:spPr>
        </p:pic>
        <p:pic>
          <p:nvPicPr>
            <p:cNvPr id="679982" name="Picture 46" descr="BS00369_"/>
            <p:cNvPicPr>
              <a:picLocks noChangeAspect="1" noChangeArrowheads="1"/>
            </p:cNvPicPr>
            <p:nvPr/>
          </p:nvPicPr>
          <p:blipFill>
            <a:blip r:embed="rId3" cstate="print"/>
            <a:srcRect l="-2" t="52995" r="67384" b="-6119"/>
            <a:stretch>
              <a:fillRect/>
            </a:stretch>
          </p:blipFill>
          <p:spPr bwMode="auto">
            <a:xfrm>
              <a:off x="3002" y="1080"/>
              <a:ext cx="410" cy="498"/>
            </a:xfrm>
            <a:prstGeom prst="rect">
              <a:avLst/>
            </a:prstGeom>
            <a:noFill/>
            <a:ln w="9525">
              <a:noFill/>
              <a:miter lim="800000"/>
              <a:headEnd/>
              <a:tailEnd/>
            </a:ln>
          </p:spPr>
        </p:pic>
        <p:pic>
          <p:nvPicPr>
            <p:cNvPr id="679983" name="Picture 47" descr="BS00369_"/>
            <p:cNvPicPr>
              <a:picLocks noChangeAspect="1" noChangeArrowheads="1"/>
            </p:cNvPicPr>
            <p:nvPr/>
          </p:nvPicPr>
          <p:blipFill>
            <a:blip r:embed="rId3" cstate="print"/>
            <a:srcRect l="-2" t="52995" r="67384" b="-6119"/>
            <a:stretch>
              <a:fillRect/>
            </a:stretch>
          </p:blipFill>
          <p:spPr bwMode="auto">
            <a:xfrm>
              <a:off x="3444" y="725"/>
              <a:ext cx="410" cy="498"/>
            </a:xfrm>
            <a:prstGeom prst="rect">
              <a:avLst/>
            </a:prstGeom>
            <a:noFill/>
            <a:ln w="9525">
              <a:noFill/>
              <a:miter lim="800000"/>
              <a:headEnd/>
              <a:tailEnd/>
            </a:ln>
          </p:spPr>
        </p:pic>
        <p:pic>
          <p:nvPicPr>
            <p:cNvPr id="679984" name="Picture 48" descr="BS00369_"/>
            <p:cNvPicPr>
              <a:picLocks noChangeAspect="1" noChangeArrowheads="1"/>
            </p:cNvPicPr>
            <p:nvPr/>
          </p:nvPicPr>
          <p:blipFill>
            <a:blip r:embed="rId3" cstate="print"/>
            <a:srcRect l="-2" t="52995" r="67384" b="-6119"/>
            <a:stretch>
              <a:fillRect/>
            </a:stretch>
          </p:blipFill>
          <p:spPr bwMode="auto">
            <a:xfrm>
              <a:off x="4280" y="697"/>
              <a:ext cx="410" cy="498"/>
            </a:xfrm>
            <a:prstGeom prst="rect">
              <a:avLst/>
            </a:prstGeom>
            <a:noFill/>
            <a:ln w="9525">
              <a:noFill/>
              <a:miter lim="800000"/>
              <a:headEnd/>
              <a:tailEnd/>
            </a:ln>
          </p:spPr>
        </p:pic>
        <p:pic>
          <p:nvPicPr>
            <p:cNvPr id="679985" name="Picture 49" descr="BS00369_"/>
            <p:cNvPicPr>
              <a:picLocks noChangeAspect="1" noChangeArrowheads="1"/>
            </p:cNvPicPr>
            <p:nvPr/>
          </p:nvPicPr>
          <p:blipFill>
            <a:blip r:embed="rId3" cstate="print"/>
            <a:srcRect l="-2" t="52995" r="67384" b="-6119"/>
            <a:stretch>
              <a:fillRect/>
            </a:stretch>
          </p:blipFill>
          <p:spPr bwMode="auto">
            <a:xfrm>
              <a:off x="4962" y="1053"/>
              <a:ext cx="410" cy="498"/>
            </a:xfrm>
            <a:prstGeom prst="rect">
              <a:avLst/>
            </a:prstGeom>
            <a:noFill/>
            <a:ln w="9525">
              <a:noFill/>
              <a:miter lim="800000"/>
              <a:headEnd/>
              <a:tailEnd/>
            </a:ln>
          </p:spPr>
        </p:pic>
        <p:pic>
          <p:nvPicPr>
            <p:cNvPr id="679986" name="Picture 50" descr="BS00369_"/>
            <p:cNvPicPr>
              <a:picLocks noChangeAspect="1" noChangeArrowheads="1"/>
            </p:cNvPicPr>
            <p:nvPr/>
          </p:nvPicPr>
          <p:blipFill>
            <a:blip r:embed="rId3" cstate="print"/>
            <a:srcRect l="-2" t="52995" r="67384" b="-6119"/>
            <a:stretch>
              <a:fillRect/>
            </a:stretch>
          </p:blipFill>
          <p:spPr bwMode="auto">
            <a:xfrm>
              <a:off x="4982" y="1563"/>
              <a:ext cx="410" cy="498"/>
            </a:xfrm>
            <a:prstGeom prst="rect">
              <a:avLst/>
            </a:prstGeom>
            <a:noFill/>
            <a:ln w="9525">
              <a:noFill/>
              <a:miter lim="800000"/>
              <a:headEnd/>
              <a:tailEnd/>
            </a:ln>
          </p:spPr>
        </p:pic>
        <p:cxnSp>
          <p:nvCxnSpPr>
            <p:cNvPr id="679987" name="AutoShape 51"/>
            <p:cNvCxnSpPr>
              <a:cxnSpLocks noChangeShapeType="1"/>
              <a:stCxn id="0" idx="3"/>
              <a:endCxn id="0" idx="1"/>
            </p:cNvCxnSpPr>
            <p:nvPr/>
          </p:nvCxnSpPr>
          <p:spPr bwMode="auto">
            <a:xfrm flipV="1">
              <a:off x="3854" y="946"/>
              <a:ext cx="426" cy="28"/>
            </a:xfrm>
            <a:prstGeom prst="straightConnector1">
              <a:avLst/>
            </a:prstGeom>
            <a:noFill/>
            <a:ln w="25400">
              <a:solidFill>
                <a:schemeClr val="accent1"/>
              </a:solidFill>
              <a:round/>
              <a:headEnd/>
              <a:tailEnd/>
            </a:ln>
            <a:effectLst/>
          </p:spPr>
        </p:cxnSp>
        <p:cxnSp>
          <p:nvCxnSpPr>
            <p:cNvPr id="679988" name="AutoShape 52"/>
            <p:cNvCxnSpPr>
              <a:cxnSpLocks noChangeShapeType="1"/>
              <a:stCxn id="0" idx="3"/>
              <a:endCxn id="0" idx="0"/>
            </p:cNvCxnSpPr>
            <p:nvPr/>
          </p:nvCxnSpPr>
          <p:spPr bwMode="auto">
            <a:xfrm>
              <a:off x="4690" y="946"/>
              <a:ext cx="477" cy="107"/>
            </a:xfrm>
            <a:prstGeom prst="straightConnector1">
              <a:avLst/>
            </a:prstGeom>
            <a:noFill/>
            <a:ln w="25400">
              <a:solidFill>
                <a:schemeClr val="accent1"/>
              </a:solidFill>
              <a:round/>
              <a:headEnd/>
              <a:tailEnd/>
            </a:ln>
            <a:effectLst/>
          </p:spPr>
        </p:cxnSp>
        <p:cxnSp>
          <p:nvCxnSpPr>
            <p:cNvPr id="679989" name="AutoShape 53"/>
            <p:cNvCxnSpPr>
              <a:cxnSpLocks noChangeShapeType="1"/>
              <a:stCxn id="0" idx="0"/>
            </p:cNvCxnSpPr>
            <p:nvPr/>
          </p:nvCxnSpPr>
          <p:spPr bwMode="auto">
            <a:xfrm flipV="1">
              <a:off x="5187" y="1189"/>
              <a:ext cx="116" cy="374"/>
            </a:xfrm>
            <a:prstGeom prst="straightConnector1">
              <a:avLst/>
            </a:prstGeom>
            <a:noFill/>
            <a:ln w="25400">
              <a:solidFill>
                <a:schemeClr val="accent1"/>
              </a:solidFill>
              <a:round/>
              <a:headEnd/>
              <a:tailEnd/>
            </a:ln>
            <a:effectLst/>
          </p:spPr>
        </p:cxnSp>
        <p:cxnSp>
          <p:nvCxnSpPr>
            <p:cNvPr id="679990" name="AutoShape 54"/>
            <p:cNvCxnSpPr>
              <a:cxnSpLocks noChangeShapeType="1"/>
              <a:stCxn id="0" idx="0"/>
            </p:cNvCxnSpPr>
            <p:nvPr/>
          </p:nvCxnSpPr>
          <p:spPr bwMode="auto">
            <a:xfrm flipV="1">
              <a:off x="4596" y="1825"/>
              <a:ext cx="580" cy="471"/>
            </a:xfrm>
            <a:prstGeom prst="straightConnector1">
              <a:avLst/>
            </a:prstGeom>
            <a:noFill/>
            <a:ln w="25400">
              <a:solidFill>
                <a:schemeClr val="accent1"/>
              </a:solidFill>
              <a:round/>
              <a:headEnd/>
              <a:tailEnd/>
            </a:ln>
            <a:effectLst/>
          </p:spPr>
        </p:cxnSp>
        <p:cxnSp>
          <p:nvCxnSpPr>
            <p:cNvPr id="679991" name="AutoShape 55"/>
            <p:cNvCxnSpPr>
              <a:cxnSpLocks noChangeShapeType="1"/>
              <a:stCxn id="0" idx="3"/>
            </p:cNvCxnSpPr>
            <p:nvPr/>
          </p:nvCxnSpPr>
          <p:spPr bwMode="auto">
            <a:xfrm flipV="1">
              <a:off x="3987" y="2461"/>
              <a:ext cx="598" cy="27"/>
            </a:xfrm>
            <a:prstGeom prst="straightConnector1">
              <a:avLst/>
            </a:prstGeom>
            <a:noFill/>
            <a:ln w="25400">
              <a:solidFill>
                <a:schemeClr val="accent1"/>
              </a:solidFill>
              <a:round/>
              <a:headEnd/>
              <a:tailEnd/>
            </a:ln>
            <a:effectLst/>
          </p:spPr>
        </p:cxnSp>
        <p:cxnSp>
          <p:nvCxnSpPr>
            <p:cNvPr id="679992" name="AutoShape 56"/>
            <p:cNvCxnSpPr>
              <a:cxnSpLocks noChangeShapeType="1"/>
              <a:endCxn id="0" idx="3"/>
            </p:cNvCxnSpPr>
            <p:nvPr/>
          </p:nvCxnSpPr>
          <p:spPr bwMode="auto">
            <a:xfrm>
              <a:off x="3128" y="1866"/>
              <a:ext cx="859" cy="622"/>
            </a:xfrm>
            <a:prstGeom prst="straightConnector1">
              <a:avLst/>
            </a:prstGeom>
            <a:noFill/>
            <a:ln w="25400">
              <a:solidFill>
                <a:schemeClr val="accent1"/>
              </a:solidFill>
              <a:round/>
              <a:headEnd/>
              <a:tailEnd/>
            </a:ln>
            <a:effectLst/>
          </p:spPr>
        </p:cxnSp>
        <p:cxnSp>
          <p:nvCxnSpPr>
            <p:cNvPr id="679993" name="AutoShape 57"/>
            <p:cNvCxnSpPr>
              <a:cxnSpLocks noChangeShapeType="1"/>
              <a:stCxn id="0" idx="3"/>
            </p:cNvCxnSpPr>
            <p:nvPr/>
          </p:nvCxnSpPr>
          <p:spPr bwMode="auto">
            <a:xfrm flipH="1">
              <a:off x="3128" y="1329"/>
              <a:ext cx="284" cy="564"/>
            </a:xfrm>
            <a:prstGeom prst="straightConnector1">
              <a:avLst/>
            </a:prstGeom>
            <a:noFill/>
            <a:ln w="25400">
              <a:solidFill>
                <a:schemeClr val="accent1"/>
              </a:solidFill>
              <a:round/>
              <a:headEnd/>
              <a:tailEnd/>
            </a:ln>
            <a:effectLst/>
          </p:spPr>
        </p:cxnSp>
        <p:cxnSp>
          <p:nvCxnSpPr>
            <p:cNvPr id="679994" name="AutoShape 58"/>
            <p:cNvCxnSpPr>
              <a:cxnSpLocks noChangeShapeType="1"/>
              <a:stCxn id="0" idx="3"/>
              <a:endCxn id="0" idx="3"/>
            </p:cNvCxnSpPr>
            <p:nvPr/>
          </p:nvCxnSpPr>
          <p:spPr bwMode="auto">
            <a:xfrm flipH="1">
              <a:off x="3412" y="974"/>
              <a:ext cx="442" cy="355"/>
            </a:xfrm>
            <a:prstGeom prst="straightConnector1">
              <a:avLst/>
            </a:prstGeom>
            <a:noFill/>
            <a:ln w="25400">
              <a:solidFill>
                <a:schemeClr val="accent1"/>
              </a:solidFill>
              <a:round/>
              <a:headEnd/>
              <a:tailEnd/>
            </a:ln>
            <a:effectLst/>
          </p:spPr>
        </p:cxnSp>
      </p:grpSp>
      <p:grpSp>
        <p:nvGrpSpPr>
          <p:cNvPr id="679995" name="Group 59"/>
          <p:cNvGrpSpPr>
            <a:grpSpLocks/>
          </p:cNvGrpSpPr>
          <p:nvPr/>
        </p:nvGrpSpPr>
        <p:grpSpPr bwMode="auto">
          <a:xfrm>
            <a:off x="5929313" y="4756150"/>
            <a:ext cx="2087562" cy="1271588"/>
            <a:chOff x="2954" y="697"/>
            <a:chExt cx="2438" cy="2097"/>
          </a:xfrm>
        </p:grpSpPr>
        <p:pic>
          <p:nvPicPr>
            <p:cNvPr id="679996" name="Picture 60" descr="BS00369_"/>
            <p:cNvPicPr>
              <a:picLocks noChangeAspect="1" noChangeArrowheads="1"/>
            </p:cNvPicPr>
            <p:nvPr/>
          </p:nvPicPr>
          <p:blipFill>
            <a:blip r:embed="rId3" cstate="print"/>
            <a:srcRect l="-2" t="52995" r="67384" b="-6119"/>
            <a:stretch>
              <a:fillRect/>
            </a:stretch>
          </p:blipFill>
          <p:spPr bwMode="auto">
            <a:xfrm>
              <a:off x="4391" y="2296"/>
              <a:ext cx="410" cy="498"/>
            </a:xfrm>
            <a:prstGeom prst="rect">
              <a:avLst/>
            </a:prstGeom>
            <a:noFill/>
            <a:ln w="9525">
              <a:noFill/>
              <a:miter lim="800000"/>
              <a:headEnd/>
              <a:tailEnd/>
            </a:ln>
          </p:spPr>
        </p:pic>
        <p:pic>
          <p:nvPicPr>
            <p:cNvPr id="679997" name="Picture 61" descr="BS00369_"/>
            <p:cNvPicPr>
              <a:picLocks noChangeAspect="1" noChangeArrowheads="1"/>
            </p:cNvPicPr>
            <p:nvPr/>
          </p:nvPicPr>
          <p:blipFill>
            <a:blip r:embed="rId3" cstate="print"/>
            <a:srcRect l="-2" t="52995" r="67384" b="-6119"/>
            <a:stretch>
              <a:fillRect/>
            </a:stretch>
          </p:blipFill>
          <p:spPr bwMode="auto">
            <a:xfrm>
              <a:off x="3577" y="2239"/>
              <a:ext cx="410" cy="498"/>
            </a:xfrm>
            <a:prstGeom prst="rect">
              <a:avLst/>
            </a:prstGeom>
            <a:noFill/>
            <a:ln w="9525">
              <a:noFill/>
              <a:miter lim="800000"/>
              <a:headEnd/>
              <a:tailEnd/>
            </a:ln>
          </p:spPr>
        </p:pic>
        <p:pic>
          <p:nvPicPr>
            <p:cNvPr id="679998" name="Picture 62" descr="BS00369_"/>
            <p:cNvPicPr>
              <a:picLocks noChangeAspect="1" noChangeArrowheads="1"/>
            </p:cNvPicPr>
            <p:nvPr/>
          </p:nvPicPr>
          <p:blipFill>
            <a:blip r:embed="rId3" cstate="print"/>
            <a:srcRect l="-2" t="52995" r="67384" b="-6119"/>
            <a:stretch>
              <a:fillRect/>
            </a:stretch>
          </p:blipFill>
          <p:spPr bwMode="auto">
            <a:xfrm>
              <a:off x="2954" y="1646"/>
              <a:ext cx="410" cy="498"/>
            </a:xfrm>
            <a:prstGeom prst="rect">
              <a:avLst/>
            </a:prstGeom>
            <a:noFill/>
            <a:ln w="9525">
              <a:noFill/>
              <a:miter lim="800000"/>
              <a:headEnd/>
              <a:tailEnd/>
            </a:ln>
          </p:spPr>
        </p:pic>
        <p:pic>
          <p:nvPicPr>
            <p:cNvPr id="679999" name="Picture 63" descr="BS00369_"/>
            <p:cNvPicPr>
              <a:picLocks noChangeAspect="1" noChangeArrowheads="1"/>
            </p:cNvPicPr>
            <p:nvPr/>
          </p:nvPicPr>
          <p:blipFill>
            <a:blip r:embed="rId3" cstate="print"/>
            <a:srcRect l="-2" t="52995" r="67384" b="-6119"/>
            <a:stretch>
              <a:fillRect/>
            </a:stretch>
          </p:blipFill>
          <p:spPr bwMode="auto">
            <a:xfrm>
              <a:off x="3002" y="1080"/>
              <a:ext cx="410" cy="498"/>
            </a:xfrm>
            <a:prstGeom prst="rect">
              <a:avLst/>
            </a:prstGeom>
            <a:noFill/>
            <a:ln w="9525">
              <a:noFill/>
              <a:miter lim="800000"/>
              <a:headEnd/>
              <a:tailEnd/>
            </a:ln>
          </p:spPr>
        </p:pic>
        <p:pic>
          <p:nvPicPr>
            <p:cNvPr id="680000" name="Picture 64" descr="BS00369_"/>
            <p:cNvPicPr>
              <a:picLocks noChangeAspect="1" noChangeArrowheads="1"/>
            </p:cNvPicPr>
            <p:nvPr/>
          </p:nvPicPr>
          <p:blipFill>
            <a:blip r:embed="rId3" cstate="print"/>
            <a:srcRect l="-2" t="52995" r="67384" b="-6119"/>
            <a:stretch>
              <a:fillRect/>
            </a:stretch>
          </p:blipFill>
          <p:spPr bwMode="auto">
            <a:xfrm>
              <a:off x="3444" y="725"/>
              <a:ext cx="410" cy="498"/>
            </a:xfrm>
            <a:prstGeom prst="rect">
              <a:avLst/>
            </a:prstGeom>
            <a:noFill/>
            <a:ln w="9525">
              <a:noFill/>
              <a:miter lim="800000"/>
              <a:headEnd/>
              <a:tailEnd/>
            </a:ln>
          </p:spPr>
        </p:pic>
        <p:pic>
          <p:nvPicPr>
            <p:cNvPr id="680001" name="Picture 65" descr="BS00369_"/>
            <p:cNvPicPr>
              <a:picLocks noChangeAspect="1" noChangeArrowheads="1"/>
            </p:cNvPicPr>
            <p:nvPr/>
          </p:nvPicPr>
          <p:blipFill>
            <a:blip r:embed="rId3" cstate="print"/>
            <a:srcRect l="-2" t="52995" r="67384" b="-6119"/>
            <a:stretch>
              <a:fillRect/>
            </a:stretch>
          </p:blipFill>
          <p:spPr bwMode="auto">
            <a:xfrm>
              <a:off x="4280" y="697"/>
              <a:ext cx="410" cy="498"/>
            </a:xfrm>
            <a:prstGeom prst="rect">
              <a:avLst/>
            </a:prstGeom>
            <a:noFill/>
            <a:ln w="9525">
              <a:noFill/>
              <a:miter lim="800000"/>
              <a:headEnd/>
              <a:tailEnd/>
            </a:ln>
          </p:spPr>
        </p:pic>
        <p:pic>
          <p:nvPicPr>
            <p:cNvPr id="680002" name="Picture 66" descr="BS00369_"/>
            <p:cNvPicPr>
              <a:picLocks noChangeAspect="1" noChangeArrowheads="1"/>
            </p:cNvPicPr>
            <p:nvPr/>
          </p:nvPicPr>
          <p:blipFill>
            <a:blip r:embed="rId3" cstate="print"/>
            <a:srcRect l="-2" t="52995" r="67384" b="-6119"/>
            <a:stretch>
              <a:fillRect/>
            </a:stretch>
          </p:blipFill>
          <p:spPr bwMode="auto">
            <a:xfrm>
              <a:off x="4962" y="1053"/>
              <a:ext cx="410" cy="498"/>
            </a:xfrm>
            <a:prstGeom prst="rect">
              <a:avLst/>
            </a:prstGeom>
            <a:noFill/>
            <a:ln w="9525">
              <a:noFill/>
              <a:miter lim="800000"/>
              <a:headEnd/>
              <a:tailEnd/>
            </a:ln>
          </p:spPr>
        </p:pic>
        <p:pic>
          <p:nvPicPr>
            <p:cNvPr id="680003" name="Picture 67" descr="BS00369_"/>
            <p:cNvPicPr>
              <a:picLocks noChangeAspect="1" noChangeArrowheads="1"/>
            </p:cNvPicPr>
            <p:nvPr/>
          </p:nvPicPr>
          <p:blipFill>
            <a:blip r:embed="rId3" cstate="print"/>
            <a:srcRect l="-2" t="52995" r="67384" b="-6119"/>
            <a:stretch>
              <a:fillRect/>
            </a:stretch>
          </p:blipFill>
          <p:spPr bwMode="auto">
            <a:xfrm>
              <a:off x="4982" y="1563"/>
              <a:ext cx="410" cy="498"/>
            </a:xfrm>
            <a:prstGeom prst="rect">
              <a:avLst/>
            </a:prstGeom>
            <a:noFill/>
            <a:ln w="9525">
              <a:noFill/>
              <a:miter lim="800000"/>
              <a:headEnd/>
              <a:tailEnd/>
            </a:ln>
          </p:spPr>
        </p:pic>
        <p:cxnSp>
          <p:nvCxnSpPr>
            <p:cNvPr id="680004" name="AutoShape 68"/>
            <p:cNvCxnSpPr>
              <a:cxnSpLocks noChangeShapeType="1"/>
              <a:stCxn id="0" idx="3"/>
              <a:endCxn id="0" idx="1"/>
            </p:cNvCxnSpPr>
            <p:nvPr/>
          </p:nvCxnSpPr>
          <p:spPr bwMode="auto">
            <a:xfrm flipV="1">
              <a:off x="3854" y="946"/>
              <a:ext cx="426" cy="28"/>
            </a:xfrm>
            <a:prstGeom prst="straightConnector1">
              <a:avLst/>
            </a:prstGeom>
            <a:noFill/>
            <a:ln w="25400">
              <a:solidFill>
                <a:schemeClr val="accent1"/>
              </a:solidFill>
              <a:round/>
              <a:headEnd/>
              <a:tailEnd/>
            </a:ln>
            <a:effectLst/>
          </p:spPr>
        </p:cxnSp>
        <p:cxnSp>
          <p:nvCxnSpPr>
            <p:cNvPr id="680005" name="AutoShape 69"/>
            <p:cNvCxnSpPr>
              <a:cxnSpLocks noChangeShapeType="1"/>
              <a:stCxn id="0" idx="3"/>
              <a:endCxn id="0" idx="0"/>
            </p:cNvCxnSpPr>
            <p:nvPr/>
          </p:nvCxnSpPr>
          <p:spPr bwMode="auto">
            <a:xfrm>
              <a:off x="4690" y="946"/>
              <a:ext cx="477" cy="107"/>
            </a:xfrm>
            <a:prstGeom prst="straightConnector1">
              <a:avLst/>
            </a:prstGeom>
            <a:noFill/>
            <a:ln w="25400">
              <a:solidFill>
                <a:schemeClr val="accent1"/>
              </a:solidFill>
              <a:round/>
              <a:headEnd/>
              <a:tailEnd/>
            </a:ln>
            <a:effectLst/>
          </p:spPr>
        </p:cxnSp>
        <p:cxnSp>
          <p:nvCxnSpPr>
            <p:cNvPr id="680006" name="AutoShape 70"/>
            <p:cNvCxnSpPr>
              <a:cxnSpLocks noChangeShapeType="1"/>
              <a:stCxn id="0" idx="0"/>
            </p:cNvCxnSpPr>
            <p:nvPr/>
          </p:nvCxnSpPr>
          <p:spPr bwMode="auto">
            <a:xfrm flipV="1">
              <a:off x="5187" y="1189"/>
              <a:ext cx="116" cy="374"/>
            </a:xfrm>
            <a:prstGeom prst="straightConnector1">
              <a:avLst/>
            </a:prstGeom>
            <a:noFill/>
            <a:ln w="25400">
              <a:solidFill>
                <a:schemeClr val="accent1"/>
              </a:solidFill>
              <a:round/>
              <a:headEnd/>
              <a:tailEnd/>
            </a:ln>
            <a:effectLst/>
          </p:spPr>
        </p:cxnSp>
        <p:cxnSp>
          <p:nvCxnSpPr>
            <p:cNvPr id="680007" name="AutoShape 71"/>
            <p:cNvCxnSpPr>
              <a:cxnSpLocks noChangeShapeType="1"/>
              <a:stCxn id="0" idx="0"/>
            </p:cNvCxnSpPr>
            <p:nvPr/>
          </p:nvCxnSpPr>
          <p:spPr bwMode="auto">
            <a:xfrm flipV="1">
              <a:off x="4596" y="1825"/>
              <a:ext cx="580" cy="471"/>
            </a:xfrm>
            <a:prstGeom prst="straightConnector1">
              <a:avLst/>
            </a:prstGeom>
            <a:noFill/>
            <a:ln w="25400">
              <a:solidFill>
                <a:schemeClr val="accent1"/>
              </a:solidFill>
              <a:round/>
              <a:headEnd/>
              <a:tailEnd/>
            </a:ln>
            <a:effectLst/>
          </p:spPr>
        </p:cxnSp>
        <p:cxnSp>
          <p:nvCxnSpPr>
            <p:cNvPr id="680008" name="AutoShape 72"/>
            <p:cNvCxnSpPr>
              <a:cxnSpLocks noChangeShapeType="1"/>
              <a:stCxn id="0" idx="3"/>
            </p:cNvCxnSpPr>
            <p:nvPr/>
          </p:nvCxnSpPr>
          <p:spPr bwMode="auto">
            <a:xfrm flipV="1">
              <a:off x="3987" y="2461"/>
              <a:ext cx="598" cy="27"/>
            </a:xfrm>
            <a:prstGeom prst="straightConnector1">
              <a:avLst/>
            </a:prstGeom>
            <a:noFill/>
            <a:ln w="25400">
              <a:solidFill>
                <a:schemeClr val="accent1"/>
              </a:solidFill>
              <a:round/>
              <a:headEnd/>
              <a:tailEnd/>
            </a:ln>
            <a:effectLst/>
          </p:spPr>
        </p:cxnSp>
        <p:cxnSp>
          <p:nvCxnSpPr>
            <p:cNvPr id="680009" name="AutoShape 73"/>
            <p:cNvCxnSpPr>
              <a:cxnSpLocks noChangeShapeType="1"/>
              <a:endCxn id="0" idx="3"/>
            </p:cNvCxnSpPr>
            <p:nvPr/>
          </p:nvCxnSpPr>
          <p:spPr bwMode="auto">
            <a:xfrm>
              <a:off x="3128" y="1866"/>
              <a:ext cx="859" cy="622"/>
            </a:xfrm>
            <a:prstGeom prst="straightConnector1">
              <a:avLst/>
            </a:prstGeom>
            <a:noFill/>
            <a:ln w="25400">
              <a:solidFill>
                <a:schemeClr val="accent1"/>
              </a:solidFill>
              <a:round/>
              <a:headEnd/>
              <a:tailEnd/>
            </a:ln>
            <a:effectLst/>
          </p:spPr>
        </p:cxnSp>
        <p:cxnSp>
          <p:nvCxnSpPr>
            <p:cNvPr id="680010" name="AutoShape 74"/>
            <p:cNvCxnSpPr>
              <a:cxnSpLocks noChangeShapeType="1"/>
              <a:stCxn id="0" idx="3"/>
            </p:cNvCxnSpPr>
            <p:nvPr/>
          </p:nvCxnSpPr>
          <p:spPr bwMode="auto">
            <a:xfrm flipH="1">
              <a:off x="3128" y="1329"/>
              <a:ext cx="284" cy="564"/>
            </a:xfrm>
            <a:prstGeom prst="straightConnector1">
              <a:avLst/>
            </a:prstGeom>
            <a:noFill/>
            <a:ln w="25400">
              <a:solidFill>
                <a:schemeClr val="accent1"/>
              </a:solidFill>
              <a:round/>
              <a:headEnd/>
              <a:tailEnd/>
            </a:ln>
            <a:effectLst/>
          </p:spPr>
        </p:cxnSp>
        <p:cxnSp>
          <p:nvCxnSpPr>
            <p:cNvPr id="680011" name="AutoShape 75"/>
            <p:cNvCxnSpPr>
              <a:cxnSpLocks noChangeShapeType="1"/>
              <a:stCxn id="0" idx="3"/>
              <a:endCxn id="0" idx="3"/>
            </p:cNvCxnSpPr>
            <p:nvPr/>
          </p:nvCxnSpPr>
          <p:spPr bwMode="auto">
            <a:xfrm flipH="1">
              <a:off x="3412" y="974"/>
              <a:ext cx="442" cy="355"/>
            </a:xfrm>
            <a:prstGeom prst="straightConnector1">
              <a:avLst/>
            </a:prstGeom>
            <a:noFill/>
            <a:ln w="25400">
              <a:solidFill>
                <a:schemeClr val="accent1"/>
              </a:solidFill>
              <a:round/>
              <a:headEnd/>
              <a:tailEnd/>
            </a:ln>
            <a:effectLst/>
          </p:spPr>
        </p:cxnSp>
      </p:grpSp>
      <p:grpSp>
        <p:nvGrpSpPr>
          <p:cNvPr id="680012" name="Group 76"/>
          <p:cNvGrpSpPr>
            <a:grpSpLocks/>
          </p:cNvGrpSpPr>
          <p:nvPr/>
        </p:nvGrpSpPr>
        <p:grpSpPr bwMode="auto">
          <a:xfrm>
            <a:off x="3054350" y="3949700"/>
            <a:ext cx="2087563" cy="1271588"/>
            <a:chOff x="2954" y="697"/>
            <a:chExt cx="2438" cy="2097"/>
          </a:xfrm>
        </p:grpSpPr>
        <p:pic>
          <p:nvPicPr>
            <p:cNvPr id="680013" name="Picture 77" descr="BS00369_"/>
            <p:cNvPicPr>
              <a:picLocks noChangeAspect="1" noChangeArrowheads="1"/>
            </p:cNvPicPr>
            <p:nvPr/>
          </p:nvPicPr>
          <p:blipFill>
            <a:blip r:embed="rId3" cstate="print"/>
            <a:srcRect l="-2" t="52995" r="67384" b="-6119"/>
            <a:stretch>
              <a:fillRect/>
            </a:stretch>
          </p:blipFill>
          <p:spPr bwMode="auto">
            <a:xfrm>
              <a:off x="4391" y="2296"/>
              <a:ext cx="410" cy="498"/>
            </a:xfrm>
            <a:prstGeom prst="rect">
              <a:avLst/>
            </a:prstGeom>
            <a:noFill/>
            <a:ln w="9525">
              <a:noFill/>
              <a:miter lim="800000"/>
              <a:headEnd/>
              <a:tailEnd/>
            </a:ln>
          </p:spPr>
        </p:pic>
        <p:pic>
          <p:nvPicPr>
            <p:cNvPr id="680014" name="Picture 78" descr="BS00369_"/>
            <p:cNvPicPr>
              <a:picLocks noChangeAspect="1" noChangeArrowheads="1"/>
            </p:cNvPicPr>
            <p:nvPr/>
          </p:nvPicPr>
          <p:blipFill>
            <a:blip r:embed="rId3" cstate="print"/>
            <a:srcRect l="-2" t="52995" r="67384" b="-6119"/>
            <a:stretch>
              <a:fillRect/>
            </a:stretch>
          </p:blipFill>
          <p:spPr bwMode="auto">
            <a:xfrm>
              <a:off x="3577" y="2239"/>
              <a:ext cx="410" cy="498"/>
            </a:xfrm>
            <a:prstGeom prst="rect">
              <a:avLst/>
            </a:prstGeom>
            <a:noFill/>
            <a:ln w="9525">
              <a:noFill/>
              <a:miter lim="800000"/>
              <a:headEnd/>
              <a:tailEnd/>
            </a:ln>
          </p:spPr>
        </p:pic>
        <p:pic>
          <p:nvPicPr>
            <p:cNvPr id="680015" name="Picture 79" descr="BS00369_"/>
            <p:cNvPicPr>
              <a:picLocks noChangeAspect="1" noChangeArrowheads="1"/>
            </p:cNvPicPr>
            <p:nvPr/>
          </p:nvPicPr>
          <p:blipFill>
            <a:blip r:embed="rId3" cstate="print"/>
            <a:srcRect l="-2" t="52995" r="67384" b="-6119"/>
            <a:stretch>
              <a:fillRect/>
            </a:stretch>
          </p:blipFill>
          <p:spPr bwMode="auto">
            <a:xfrm>
              <a:off x="2954" y="1646"/>
              <a:ext cx="410" cy="498"/>
            </a:xfrm>
            <a:prstGeom prst="rect">
              <a:avLst/>
            </a:prstGeom>
            <a:noFill/>
            <a:ln w="9525">
              <a:noFill/>
              <a:miter lim="800000"/>
              <a:headEnd/>
              <a:tailEnd/>
            </a:ln>
          </p:spPr>
        </p:pic>
        <p:pic>
          <p:nvPicPr>
            <p:cNvPr id="680016" name="Picture 80" descr="BS00369_"/>
            <p:cNvPicPr>
              <a:picLocks noChangeAspect="1" noChangeArrowheads="1"/>
            </p:cNvPicPr>
            <p:nvPr/>
          </p:nvPicPr>
          <p:blipFill>
            <a:blip r:embed="rId3" cstate="print"/>
            <a:srcRect l="-2" t="52995" r="67384" b="-6119"/>
            <a:stretch>
              <a:fillRect/>
            </a:stretch>
          </p:blipFill>
          <p:spPr bwMode="auto">
            <a:xfrm>
              <a:off x="3002" y="1080"/>
              <a:ext cx="410" cy="498"/>
            </a:xfrm>
            <a:prstGeom prst="rect">
              <a:avLst/>
            </a:prstGeom>
            <a:noFill/>
            <a:ln w="9525">
              <a:noFill/>
              <a:miter lim="800000"/>
              <a:headEnd/>
              <a:tailEnd/>
            </a:ln>
          </p:spPr>
        </p:pic>
        <p:pic>
          <p:nvPicPr>
            <p:cNvPr id="680017" name="Picture 81" descr="BS00369_"/>
            <p:cNvPicPr>
              <a:picLocks noChangeAspect="1" noChangeArrowheads="1"/>
            </p:cNvPicPr>
            <p:nvPr/>
          </p:nvPicPr>
          <p:blipFill>
            <a:blip r:embed="rId3" cstate="print"/>
            <a:srcRect l="-2" t="52995" r="67384" b="-6119"/>
            <a:stretch>
              <a:fillRect/>
            </a:stretch>
          </p:blipFill>
          <p:spPr bwMode="auto">
            <a:xfrm>
              <a:off x="3444" y="725"/>
              <a:ext cx="410" cy="498"/>
            </a:xfrm>
            <a:prstGeom prst="rect">
              <a:avLst/>
            </a:prstGeom>
            <a:noFill/>
            <a:ln w="9525">
              <a:noFill/>
              <a:miter lim="800000"/>
              <a:headEnd/>
              <a:tailEnd/>
            </a:ln>
          </p:spPr>
        </p:pic>
        <p:pic>
          <p:nvPicPr>
            <p:cNvPr id="680018" name="Picture 82" descr="BS00369_"/>
            <p:cNvPicPr>
              <a:picLocks noChangeAspect="1" noChangeArrowheads="1"/>
            </p:cNvPicPr>
            <p:nvPr/>
          </p:nvPicPr>
          <p:blipFill>
            <a:blip r:embed="rId3" cstate="print"/>
            <a:srcRect l="-2" t="52995" r="67384" b="-6119"/>
            <a:stretch>
              <a:fillRect/>
            </a:stretch>
          </p:blipFill>
          <p:spPr bwMode="auto">
            <a:xfrm>
              <a:off x="4280" y="697"/>
              <a:ext cx="410" cy="498"/>
            </a:xfrm>
            <a:prstGeom prst="rect">
              <a:avLst/>
            </a:prstGeom>
            <a:noFill/>
            <a:ln w="9525">
              <a:noFill/>
              <a:miter lim="800000"/>
              <a:headEnd/>
              <a:tailEnd/>
            </a:ln>
          </p:spPr>
        </p:pic>
        <p:pic>
          <p:nvPicPr>
            <p:cNvPr id="680019" name="Picture 83" descr="BS00369_"/>
            <p:cNvPicPr>
              <a:picLocks noChangeAspect="1" noChangeArrowheads="1"/>
            </p:cNvPicPr>
            <p:nvPr/>
          </p:nvPicPr>
          <p:blipFill>
            <a:blip r:embed="rId3" cstate="print"/>
            <a:srcRect l="-2" t="52995" r="67384" b="-6119"/>
            <a:stretch>
              <a:fillRect/>
            </a:stretch>
          </p:blipFill>
          <p:spPr bwMode="auto">
            <a:xfrm>
              <a:off x="4962" y="1053"/>
              <a:ext cx="410" cy="498"/>
            </a:xfrm>
            <a:prstGeom prst="rect">
              <a:avLst/>
            </a:prstGeom>
            <a:noFill/>
            <a:ln w="9525">
              <a:noFill/>
              <a:miter lim="800000"/>
              <a:headEnd/>
              <a:tailEnd/>
            </a:ln>
          </p:spPr>
        </p:pic>
        <p:pic>
          <p:nvPicPr>
            <p:cNvPr id="680020" name="Picture 84" descr="BS00369_"/>
            <p:cNvPicPr>
              <a:picLocks noChangeAspect="1" noChangeArrowheads="1"/>
            </p:cNvPicPr>
            <p:nvPr/>
          </p:nvPicPr>
          <p:blipFill>
            <a:blip r:embed="rId3" cstate="print"/>
            <a:srcRect l="-2" t="52995" r="67384" b="-6119"/>
            <a:stretch>
              <a:fillRect/>
            </a:stretch>
          </p:blipFill>
          <p:spPr bwMode="auto">
            <a:xfrm>
              <a:off x="4982" y="1563"/>
              <a:ext cx="410" cy="498"/>
            </a:xfrm>
            <a:prstGeom prst="rect">
              <a:avLst/>
            </a:prstGeom>
            <a:noFill/>
            <a:ln w="9525">
              <a:noFill/>
              <a:miter lim="800000"/>
              <a:headEnd/>
              <a:tailEnd/>
            </a:ln>
          </p:spPr>
        </p:pic>
        <p:cxnSp>
          <p:nvCxnSpPr>
            <p:cNvPr id="680021" name="AutoShape 85"/>
            <p:cNvCxnSpPr>
              <a:cxnSpLocks noChangeShapeType="1"/>
              <a:stCxn id="0" idx="3"/>
              <a:endCxn id="0" idx="1"/>
            </p:cNvCxnSpPr>
            <p:nvPr/>
          </p:nvCxnSpPr>
          <p:spPr bwMode="auto">
            <a:xfrm flipV="1">
              <a:off x="3854" y="946"/>
              <a:ext cx="426" cy="28"/>
            </a:xfrm>
            <a:prstGeom prst="straightConnector1">
              <a:avLst/>
            </a:prstGeom>
            <a:noFill/>
            <a:ln w="25400">
              <a:solidFill>
                <a:schemeClr val="accent1"/>
              </a:solidFill>
              <a:round/>
              <a:headEnd/>
              <a:tailEnd/>
            </a:ln>
            <a:effectLst/>
          </p:spPr>
        </p:cxnSp>
        <p:cxnSp>
          <p:nvCxnSpPr>
            <p:cNvPr id="680022" name="AutoShape 86"/>
            <p:cNvCxnSpPr>
              <a:cxnSpLocks noChangeShapeType="1"/>
              <a:stCxn id="0" idx="3"/>
              <a:endCxn id="0" idx="0"/>
            </p:cNvCxnSpPr>
            <p:nvPr/>
          </p:nvCxnSpPr>
          <p:spPr bwMode="auto">
            <a:xfrm>
              <a:off x="4690" y="946"/>
              <a:ext cx="477" cy="107"/>
            </a:xfrm>
            <a:prstGeom prst="straightConnector1">
              <a:avLst/>
            </a:prstGeom>
            <a:noFill/>
            <a:ln w="25400">
              <a:solidFill>
                <a:schemeClr val="accent1"/>
              </a:solidFill>
              <a:round/>
              <a:headEnd/>
              <a:tailEnd/>
            </a:ln>
            <a:effectLst/>
          </p:spPr>
        </p:cxnSp>
        <p:cxnSp>
          <p:nvCxnSpPr>
            <p:cNvPr id="680023" name="AutoShape 87"/>
            <p:cNvCxnSpPr>
              <a:cxnSpLocks noChangeShapeType="1"/>
              <a:stCxn id="0" idx="0"/>
            </p:cNvCxnSpPr>
            <p:nvPr/>
          </p:nvCxnSpPr>
          <p:spPr bwMode="auto">
            <a:xfrm flipV="1">
              <a:off x="5187" y="1189"/>
              <a:ext cx="116" cy="374"/>
            </a:xfrm>
            <a:prstGeom prst="straightConnector1">
              <a:avLst/>
            </a:prstGeom>
            <a:noFill/>
            <a:ln w="25400">
              <a:solidFill>
                <a:schemeClr val="accent1"/>
              </a:solidFill>
              <a:round/>
              <a:headEnd/>
              <a:tailEnd/>
            </a:ln>
            <a:effectLst/>
          </p:spPr>
        </p:cxnSp>
        <p:cxnSp>
          <p:nvCxnSpPr>
            <p:cNvPr id="680024" name="AutoShape 88"/>
            <p:cNvCxnSpPr>
              <a:cxnSpLocks noChangeShapeType="1"/>
              <a:stCxn id="0" idx="0"/>
            </p:cNvCxnSpPr>
            <p:nvPr/>
          </p:nvCxnSpPr>
          <p:spPr bwMode="auto">
            <a:xfrm flipV="1">
              <a:off x="4596" y="1825"/>
              <a:ext cx="580" cy="471"/>
            </a:xfrm>
            <a:prstGeom prst="straightConnector1">
              <a:avLst/>
            </a:prstGeom>
            <a:noFill/>
            <a:ln w="25400">
              <a:solidFill>
                <a:schemeClr val="accent1"/>
              </a:solidFill>
              <a:round/>
              <a:headEnd/>
              <a:tailEnd/>
            </a:ln>
            <a:effectLst/>
          </p:spPr>
        </p:cxnSp>
        <p:cxnSp>
          <p:nvCxnSpPr>
            <p:cNvPr id="680025" name="AutoShape 89"/>
            <p:cNvCxnSpPr>
              <a:cxnSpLocks noChangeShapeType="1"/>
              <a:stCxn id="0" idx="3"/>
            </p:cNvCxnSpPr>
            <p:nvPr/>
          </p:nvCxnSpPr>
          <p:spPr bwMode="auto">
            <a:xfrm flipV="1">
              <a:off x="3987" y="2461"/>
              <a:ext cx="598" cy="27"/>
            </a:xfrm>
            <a:prstGeom prst="straightConnector1">
              <a:avLst/>
            </a:prstGeom>
            <a:noFill/>
            <a:ln w="25400">
              <a:solidFill>
                <a:schemeClr val="accent1"/>
              </a:solidFill>
              <a:round/>
              <a:headEnd/>
              <a:tailEnd/>
            </a:ln>
            <a:effectLst/>
          </p:spPr>
        </p:cxnSp>
        <p:cxnSp>
          <p:nvCxnSpPr>
            <p:cNvPr id="680026" name="AutoShape 90"/>
            <p:cNvCxnSpPr>
              <a:cxnSpLocks noChangeShapeType="1"/>
              <a:endCxn id="0" idx="3"/>
            </p:cNvCxnSpPr>
            <p:nvPr/>
          </p:nvCxnSpPr>
          <p:spPr bwMode="auto">
            <a:xfrm>
              <a:off x="3128" y="1866"/>
              <a:ext cx="859" cy="622"/>
            </a:xfrm>
            <a:prstGeom prst="straightConnector1">
              <a:avLst/>
            </a:prstGeom>
            <a:noFill/>
            <a:ln w="25400">
              <a:solidFill>
                <a:schemeClr val="accent1"/>
              </a:solidFill>
              <a:round/>
              <a:headEnd/>
              <a:tailEnd/>
            </a:ln>
            <a:effectLst/>
          </p:spPr>
        </p:cxnSp>
        <p:cxnSp>
          <p:nvCxnSpPr>
            <p:cNvPr id="680027" name="AutoShape 91"/>
            <p:cNvCxnSpPr>
              <a:cxnSpLocks noChangeShapeType="1"/>
              <a:stCxn id="0" idx="3"/>
            </p:cNvCxnSpPr>
            <p:nvPr/>
          </p:nvCxnSpPr>
          <p:spPr bwMode="auto">
            <a:xfrm flipH="1">
              <a:off x="3128" y="1329"/>
              <a:ext cx="284" cy="564"/>
            </a:xfrm>
            <a:prstGeom prst="straightConnector1">
              <a:avLst/>
            </a:prstGeom>
            <a:noFill/>
            <a:ln w="25400">
              <a:solidFill>
                <a:schemeClr val="accent1"/>
              </a:solidFill>
              <a:round/>
              <a:headEnd/>
              <a:tailEnd/>
            </a:ln>
            <a:effectLst/>
          </p:spPr>
        </p:cxnSp>
        <p:cxnSp>
          <p:nvCxnSpPr>
            <p:cNvPr id="680028" name="AutoShape 92"/>
            <p:cNvCxnSpPr>
              <a:cxnSpLocks noChangeShapeType="1"/>
              <a:stCxn id="0" idx="3"/>
              <a:endCxn id="0" idx="3"/>
            </p:cNvCxnSpPr>
            <p:nvPr/>
          </p:nvCxnSpPr>
          <p:spPr bwMode="auto">
            <a:xfrm flipH="1">
              <a:off x="3412" y="974"/>
              <a:ext cx="442" cy="355"/>
            </a:xfrm>
            <a:prstGeom prst="straightConnector1">
              <a:avLst/>
            </a:prstGeom>
            <a:noFill/>
            <a:ln w="25400">
              <a:solidFill>
                <a:schemeClr val="accent1"/>
              </a:solidFill>
              <a:round/>
              <a:headEnd/>
              <a:tailEnd/>
            </a:ln>
            <a:effectLst/>
          </p:spPr>
        </p:cxnSp>
      </p:grpSp>
      <p:sp>
        <p:nvSpPr>
          <p:cNvPr id="680029" name="Text Box 93"/>
          <p:cNvSpPr txBox="1">
            <a:spLocks noChangeArrowheads="1"/>
          </p:cNvSpPr>
          <p:nvPr/>
        </p:nvSpPr>
        <p:spPr bwMode="auto">
          <a:xfrm>
            <a:off x="4784725" y="2911475"/>
            <a:ext cx="1738313" cy="457200"/>
          </a:xfrm>
          <a:prstGeom prst="rect">
            <a:avLst/>
          </a:prstGeom>
          <a:noFill/>
          <a:ln w="25400" algn="ctr">
            <a:noFill/>
            <a:miter lim="800000"/>
            <a:headEnd/>
            <a:tailEnd/>
          </a:ln>
          <a:effectLst/>
        </p:spPr>
        <p:txBody>
          <a:bodyPr lIns="90000" tIns="46800" rIns="90000" bIns="46800">
            <a:spAutoFit/>
          </a:bodyPr>
          <a:lstStyle/>
          <a:p>
            <a:pPr>
              <a:spcBef>
                <a:spcPct val="50000"/>
              </a:spcBef>
              <a:buFontTx/>
              <a:buNone/>
            </a:pPr>
            <a:r>
              <a:rPr lang="en-GB" sz="2400" b="1">
                <a:solidFill>
                  <a:schemeClr val="bg1"/>
                </a:solidFill>
              </a:rPr>
              <a:t>INTERNET</a:t>
            </a:r>
          </a:p>
        </p:txBody>
      </p:sp>
      <p:sp>
        <p:nvSpPr>
          <p:cNvPr id="680030" name="Line 94"/>
          <p:cNvSpPr>
            <a:spLocks noChangeShapeType="1"/>
          </p:cNvSpPr>
          <p:nvPr/>
        </p:nvSpPr>
        <p:spPr bwMode="auto">
          <a:xfrm flipH="1">
            <a:off x="4694238" y="3705225"/>
            <a:ext cx="381000" cy="411163"/>
          </a:xfrm>
          <a:prstGeom prst="line">
            <a:avLst/>
          </a:prstGeom>
          <a:noFill/>
          <a:ln w="38100">
            <a:solidFill>
              <a:srgbClr val="0000FF"/>
            </a:solidFill>
            <a:round/>
            <a:headEnd/>
            <a:tailEnd/>
          </a:ln>
          <a:effectLst/>
        </p:spPr>
        <p:txBody>
          <a:bodyPr lIns="90000" tIns="46800" rIns="90000" bIns="46800">
            <a:spAutoFit/>
          </a:bodyPr>
          <a:lstStyle/>
          <a:p>
            <a:endParaRPr lang="el-GR"/>
          </a:p>
        </p:txBody>
      </p:sp>
      <p:sp>
        <p:nvSpPr>
          <p:cNvPr id="680031" name="Line 95"/>
          <p:cNvSpPr>
            <a:spLocks noChangeShapeType="1"/>
          </p:cNvSpPr>
          <p:nvPr/>
        </p:nvSpPr>
        <p:spPr bwMode="auto">
          <a:xfrm>
            <a:off x="5854700" y="3875088"/>
            <a:ext cx="685800" cy="1250950"/>
          </a:xfrm>
          <a:prstGeom prst="line">
            <a:avLst/>
          </a:prstGeom>
          <a:noFill/>
          <a:ln w="38100">
            <a:solidFill>
              <a:srgbClr val="0000FF"/>
            </a:solidFill>
            <a:round/>
            <a:headEnd/>
            <a:tailEnd/>
          </a:ln>
          <a:effectLst/>
        </p:spPr>
        <p:txBody>
          <a:bodyPr lIns="90000" tIns="46800" rIns="90000" bIns="46800">
            <a:spAutoFit/>
          </a:bodyPr>
          <a:lstStyle/>
          <a:p>
            <a:endParaRPr lang="el-GR"/>
          </a:p>
        </p:txBody>
      </p:sp>
      <p:sp>
        <p:nvSpPr>
          <p:cNvPr id="680032" name="Line 96"/>
          <p:cNvSpPr>
            <a:spLocks noChangeShapeType="1"/>
          </p:cNvSpPr>
          <p:nvPr/>
        </p:nvSpPr>
        <p:spPr bwMode="auto">
          <a:xfrm>
            <a:off x="6557963" y="3389313"/>
            <a:ext cx="411162" cy="458787"/>
          </a:xfrm>
          <a:prstGeom prst="line">
            <a:avLst/>
          </a:prstGeom>
          <a:noFill/>
          <a:ln w="38100">
            <a:solidFill>
              <a:srgbClr val="0000FF"/>
            </a:solidFill>
            <a:round/>
            <a:headEnd/>
            <a:tailEnd/>
          </a:ln>
          <a:effectLst/>
        </p:spPr>
        <p:txBody>
          <a:bodyPr lIns="90000" tIns="46800" rIns="90000" bIns="46800">
            <a:spAutoFit/>
          </a:bodyPr>
          <a:lstStyle/>
          <a:p>
            <a:endParaRPr lang="el-GR"/>
          </a:p>
        </p:txBody>
      </p:sp>
      <p:sp>
        <p:nvSpPr>
          <p:cNvPr id="680033" name="Line 97"/>
          <p:cNvSpPr>
            <a:spLocks noChangeShapeType="1"/>
          </p:cNvSpPr>
          <p:nvPr/>
        </p:nvSpPr>
        <p:spPr bwMode="auto">
          <a:xfrm flipV="1">
            <a:off x="6194425" y="2487613"/>
            <a:ext cx="1452563" cy="96837"/>
          </a:xfrm>
          <a:prstGeom prst="line">
            <a:avLst/>
          </a:prstGeom>
          <a:noFill/>
          <a:ln w="38100">
            <a:solidFill>
              <a:srgbClr val="0000FF"/>
            </a:solidFill>
            <a:round/>
            <a:headEnd/>
            <a:tailEnd/>
          </a:ln>
          <a:effectLst/>
        </p:spPr>
        <p:txBody>
          <a:bodyPr lIns="90000" tIns="46800" rIns="90000" bIns="46800">
            <a:spAutoFit/>
          </a:bodyPr>
          <a:lstStyle/>
          <a:p>
            <a:endParaRPr lang="el-GR"/>
          </a:p>
        </p:txBody>
      </p:sp>
      <p:sp>
        <p:nvSpPr>
          <p:cNvPr id="680034" name="Line 98"/>
          <p:cNvSpPr>
            <a:spLocks noChangeShapeType="1"/>
          </p:cNvSpPr>
          <p:nvPr/>
        </p:nvSpPr>
        <p:spPr bwMode="auto">
          <a:xfrm flipH="1" flipV="1">
            <a:off x="4992688" y="2298700"/>
            <a:ext cx="350837" cy="273050"/>
          </a:xfrm>
          <a:prstGeom prst="line">
            <a:avLst/>
          </a:prstGeom>
          <a:noFill/>
          <a:ln w="38100">
            <a:solidFill>
              <a:srgbClr val="0000FF"/>
            </a:solidFill>
            <a:round/>
            <a:headEnd/>
            <a:tailEnd/>
          </a:ln>
          <a:effectLst/>
        </p:spPr>
        <p:txBody>
          <a:bodyPr lIns="90000" tIns="46800" rIns="90000" bIns="46800">
            <a:spAutoFit/>
          </a:bodyPr>
          <a:lstStyle/>
          <a:p>
            <a:endParaRPr lang="el-GR"/>
          </a:p>
        </p:txBody>
      </p:sp>
      <p:grpSp>
        <p:nvGrpSpPr>
          <p:cNvPr id="680035" name="Group 99"/>
          <p:cNvGrpSpPr>
            <a:grpSpLocks/>
          </p:cNvGrpSpPr>
          <p:nvPr/>
        </p:nvGrpSpPr>
        <p:grpSpPr bwMode="auto">
          <a:xfrm>
            <a:off x="3875088" y="5110163"/>
            <a:ext cx="1020762" cy="614362"/>
            <a:chOff x="2954" y="697"/>
            <a:chExt cx="2438" cy="2097"/>
          </a:xfrm>
        </p:grpSpPr>
        <p:pic>
          <p:nvPicPr>
            <p:cNvPr id="680036" name="Picture 100" descr="BS00369_"/>
            <p:cNvPicPr>
              <a:picLocks noChangeAspect="1" noChangeArrowheads="1"/>
            </p:cNvPicPr>
            <p:nvPr/>
          </p:nvPicPr>
          <p:blipFill>
            <a:blip r:embed="rId3" cstate="print"/>
            <a:srcRect l="-2" t="52995" r="67384" b="-6119"/>
            <a:stretch>
              <a:fillRect/>
            </a:stretch>
          </p:blipFill>
          <p:spPr bwMode="auto">
            <a:xfrm>
              <a:off x="4391" y="2296"/>
              <a:ext cx="410" cy="498"/>
            </a:xfrm>
            <a:prstGeom prst="rect">
              <a:avLst/>
            </a:prstGeom>
            <a:noFill/>
            <a:ln w="9525">
              <a:noFill/>
              <a:miter lim="800000"/>
              <a:headEnd/>
              <a:tailEnd/>
            </a:ln>
          </p:spPr>
        </p:pic>
        <p:pic>
          <p:nvPicPr>
            <p:cNvPr id="680037" name="Picture 101" descr="BS00369_"/>
            <p:cNvPicPr>
              <a:picLocks noChangeAspect="1" noChangeArrowheads="1"/>
            </p:cNvPicPr>
            <p:nvPr/>
          </p:nvPicPr>
          <p:blipFill>
            <a:blip r:embed="rId3" cstate="print"/>
            <a:srcRect l="-2" t="52995" r="67384" b="-6119"/>
            <a:stretch>
              <a:fillRect/>
            </a:stretch>
          </p:blipFill>
          <p:spPr bwMode="auto">
            <a:xfrm>
              <a:off x="3577" y="2239"/>
              <a:ext cx="410" cy="498"/>
            </a:xfrm>
            <a:prstGeom prst="rect">
              <a:avLst/>
            </a:prstGeom>
            <a:noFill/>
            <a:ln w="9525">
              <a:noFill/>
              <a:miter lim="800000"/>
              <a:headEnd/>
              <a:tailEnd/>
            </a:ln>
          </p:spPr>
        </p:pic>
        <p:pic>
          <p:nvPicPr>
            <p:cNvPr id="680038" name="Picture 102" descr="BS00369_"/>
            <p:cNvPicPr>
              <a:picLocks noChangeAspect="1" noChangeArrowheads="1"/>
            </p:cNvPicPr>
            <p:nvPr/>
          </p:nvPicPr>
          <p:blipFill>
            <a:blip r:embed="rId3" cstate="print"/>
            <a:srcRect l="-2" t="52995" r="67384" b="-6119"/>
            <a:stretch>
              <a:fillRect/>
            </a:stretch>
          </p:blipFill>
          <p:spPr bwMode="auto">
            <a:xfrm>
              <a:off x="2954" y="1646"/>
              <a:ext cx="410" cy="498"/>
            </a:xfrm>
            <a:prstGeom prst="rect">
              <a:avLst/>
            </a:prstGeom>
            <a:noFill/>
            <a:ln w="9525">
              <a:noFill/>
              <a:miter lim="800000"/>
              <a:headEnd/>
              <a:tailEnd/>
            </a:ln>
          </p:spPr>
        </p:pic>
        <p:pic>
          <p:nvPicPr>
            <p:cNvPr id="680039" name="Picture 103" descr="BS00369_"/>
            <p:cNvPicPr>
              <a:picLocks noChangeAspect="1" noChangeArrowheads="1"/>
            </p:cNvPicPr>
            <p:nvPr/>
          </p:nvPicPr>
          <p:blipFill>
            <a:blip r:embed="rId3" cstate="print"/>
            <a:srcRect l="-2" t="52995" r="67384" b="-6119"/>
            <a:stretch>
              <a:fillRect/>
            </a:stretch>
          </p:blipFill>
          <p:spPr bwMode="auto">
            <a:xfrm>
              <a:off x="3002" y="1080"/>
              <a:ext cx="410" cy="498"/>
            </a:xfrm>
            <a:prstGeom prst="rect">
              <a:avLst/>
            </a:prstGeom>
            <a:noFill/>
            <a:ln w="9525">
              <a:noFill/>
              <a:miter lim="800000"/>
              <a:headEnd/>
              <a:tailEnd/>
            </a:ln>
          </p:spPr>
        </p:pic>
        <p:pic>
          <p:nvPicPr>
            <p:cNvPr id="680040" name="Picture 104" descr="BS00369_"/>
            <p:cNvPicPr>
              <a:picLocks noChangeAspect="1" noChangeArrowheads="1"/>
            </p:cNvPicPr>
            <p:nvPr/>
          </p:nvPicPr>
          <p:blipFill>
            <a:blip r:embed="rId3" cstate="print"/>
            <a:srcRect l="-2" t="52995" r="67384" b="-6119"/>
            <a:stretch>
              <a:fillRect/>
            </a:stretch>
          </p:blipFill>
          <p:spPr bwMode="auto">
            <a:xfrm>
              <a:off x="3444" y="725"/>
              <a:ext cx="410" cy="498"/>
            </a:xfrm>
            <a:prstGeom prst="rect">
              <a:avLst/>
            </a:prstGeom>
            <a:noFill/>
            <a:ln w="9525">
              <a:noFill/>
              <a:miter lim="800000"/>
              <a:headEnd/>
              <a:tailEnd/>
            </a:ln>
          </p:spPr>
        </p:pic>
        <p:pic>
          <p:nvPicPr>
            <p:cNvPr id="680041" name="Picture 105" descr="BS00369_"/>
            <p:cNvPicPr>
              <a:picLocks noChangeAspect="1" noChangeArrowheads="1"/>
            </p:cNvPicPr>
            <p:nvPr/>
          </p:nvPicPr>
          <p:blipFill>
            <a:blip r:embed="rId3" cstate="print"/>
            <a:srcRect l="-2" t="52995" r="67384" b="-6119"/>
            <a:stretch>
              <a:fillRect/>
            </a:stretch>
          </p:blipFill>
          <p:spPr bwMode="auto">
            <a:xfrm>
              <a:off x="4280" y="697"/>
              <a:ext cx="410" cy="498"/>
            </a:xfrm>
            <a:prstGeom prst="rect">
              <a:avLst/>
            </a:prstGeom>
            <a:noFill/>
            <a:ln w="9525">
              <a:noFill/>
              <a:miter lim="800000"/>
              <a:headEnd/>
              <a:tailEnd/>
            </a:ln>
          </p:spPr>
        </p:pic>
        <p:pic>
          <p:nvPicPr>
            <p:cNvPr id="680042" name="Picture 106" descr="BS00369_"/>
            <p:cNvPicPr>
              <a:picLocks noChangeAspect="1" noChangeArrowheads="1"/>
            </p:cNvPicPr>
            <p:nvPr/>
          </p:nvPicPr>
          <p:blipFill>
            <a:blip r:embed="rId3" cstate="print"/>
            <a:srcRect l="-2" t="52995" r="67384" b="-6119"/>
            <a:stretch>
              <a:fillRect/>
            </a:stretch>
          </p:blipFill>
          <p:spPr bwMode="auto">
            <a:xfrm>
              <a:off x="4962" y="1053"/>
              <a:ext cx="410" cy="498"/>
            </a:xfrm>
            <a:prstGeom prst="rect">
              <a:avLst/>
            </a:prstGeom>
            <a:noFill/>
            <a:ln w="9525">
              <a:noFill/>
              <a:miter lim="800000"/>
              <a:headEnd/>
              <a:tailEnd/>
            </a:ln>
          </p:spPr>
        </p:pic>
        <p:pic>
          <p:nvPicPr>
            <p:cNvPr id="680043" name="Picture 107" descr="BS00369_"/>
            <p:cNvPicPr>
              <a:picLocks noChangeAspect="1" noChangeArrowheads="1"/>
            </p:cNvPicPr>
            <p:nvPr/>
          </p:nvPicPr>
          <p:blipFill>
            <a:blip r:embed="rId3" cstate="print"/>
            <a:srcRect l="-2" t="52995" r="67384" b="-6119"/>
            <a:stretch>
              <a:fillRect/>
            </a:stretch>
          </p:blipFill>
          <p:spPr bwMode="auto">
            <a:xfrm>
              <a:off x="4982" y="1563"/>
              <a:ext cx="410" cy="498"/>
            </a:xfrm>
            <a:prstGeom prst="rect">
              <a:avLst/>
            </a:prstGeom>
            <a:noFill/>
            <a:ln w="9525">
              <a:noFill/>
              <a:miter lim="800000"/>
              <a:headEnd/>
              <a:tailEnd/>
            </a:ln>
          </p:spPr>
        </p:pic>
        <p:cxnSp>
          <p:nvCxnSpPr>
            <p:cNvPr id="680044" name="AutoShape 108"/>
            <p:cNvCxnSpPr>
              <a:cxnSpLocks noChangeShapeType="1"/>
              <a:stCxn id="0" idx="3"/>
              <a:endCxn id="0" idx="1"/>
            </p:cNvCxnSpPr>
            <p:nvPr/>
          </p:nvCxnSpPr>
          <p:spPr bwMode="auto">
            <a:xfrm flipV="1">
              <a:off x="3854" y="946"/>
              <a:ext cx="426" cy="28"/>
            </a:xfrm>
            <a:prstGeom prst="straightConnector1">
              <a:avLst/>
            </a:prstGeom>
            <a:noFill/>
            <a:ln w="25400">
              <a:solidFill>
                <a:schemeClr val="accent1"/>
              </a:solidFill>
              <a:round/>
              <a:headEnd/>
              <a:tailEnd/>
            </a:ln>
            <a:effectLst/>
          </p:spPr>
        </p:cxnSp>
        <p:cxnSp>
          <p:nvCxnSpPr>
            <p:cNvPr id="680045" name="AutoShape 109"/>
            <p:cNvCxnSpPr>
              <a:cxnSpLocks noChangeShapeType="1"/>
              <a:stCxn id="0" idx="3"/>
              <a:endCxn id="0" idx="0"/>
            </p:cNvCxnSpPr>
            <p:nvPr/>
          </p:nvCxnSpPr>
          <p:spPr bwMode="auto">
            <a:xfrm>
              <a:off x="4690" y="946"/>
              <a:ext cx="477" cy="107"/>
            </a:xfrm>
            <a:prstGeom prst="straightConnector1">
              <a:avLst/>
            </a:prstGeom>
            <a:noFill/>
            <a:ln w="25400">
              <a:solidFill>
                <a:schemeClr val="accent1"/>
              </a:solidFill>
              <a:round/>
              <a:headEnd/>
              <a:tailEnd/>
            </a:ln>
            <a:effectLst/>
          </p:spPr>
        </p:cxnSp>
        <p:cxnSp>
          <p:nvCxnSpPr>
            <p:cNvPr id="680046" name="AutoShape 110"/>
            <p:cNvCxnSpPr>
              <a:cxnSpLocks noChangeShapeType="1"/>
              <a:stCxn id="0" idx="0"/>
            </p:cNvCxnSpPr>
            <p:nvPr/>
          </p:nvCxnSpPr>
          <p:spPr bwMode="auto">
            <a:xfrm flipV="1">
              <a:off x="5187" y="1189"/>
              <a:ext cx="116" cy="374"/>
            </a:xfrm>
            <a:prstGeom prst="straightConnector1">
              <a:avLst/>
            </a:prstGeom>
            <a:noFill/>
            <a:ln w="25400">
              <a:solidFill>
                <a:schemeClr val="accent1"/>
              </a:solidFill>
              <a:round/>
              <a:headEnd/>
              <a:tailEnd/>
            </a:ln>
            <a:effectLst/>
          </p:spPr>
        </p:cxnSp>
        <p:cxnSp>
          <p:nvCxnSpPr>
            <p:cNvPr id="680047" name="AutoShape 111"/>
            <p:cNvCxnSpPr>
              <a:cxnSpLocks noChangeShapeType="1"/>
              <a:stCxn id="0" idx="0"/>
            </p:cNvCxnSpPr>
            <p:nvPr/>
          </p:nvCxnSpPr>
          <p:spPr bwMode="auto">
            <a:xfrm flipV="1">
              <a:off x="4596" y="1825"/>
              <a:ext cx="580" cy="471"/>
            </a:xfrm>
            <a:prstGeom prst="straightConnector1">
              <a:avLst/>
            </a:prstGeom>
            <a:noFill/>
            <a:ln w="25400">
              <a:solidFill>
                <a:schemeClr val="accent1"/>
              </a:solidFill>
              <a:round/>
              <a:headEnd/>
              <a:tailEnd/>
            </a:ln>
            <a:effectLst/>
          </p:spPr>
        </p:cxnSp>
        <p:cxnSp>
          <p:nvCxnSpPr>
            <p:cNvPr id="680048" name="AutoShape 112"/>
            <p:cNvCxnSpPr>
              <a:cxnSpLocks noChangeShapeType="1"/>
              <a:stCxn id="0" idx="3"/>
            </p:cNvCxnSpPr>
            <p:nvPr/>
          </p:nvCxnSpPr>
          <p:spPr bwMode="auto">
            <a:xfrm flipV="1">
              <a:off x="3987" y="2461"/>
              <a:ext cx="598" cy="27"/>
            </a:xfrm>
            <a:prstGeom prst="straightConnector1">
              <a:avLst/>
            </a:prstGeom>
            <a:noFill/>
            <a:ln w="25400">
              <a:solidFill>
                <a:schemeClr val="accent1"/>
              </a:solidFill>
              <a:round/>
              <a:headEnd/>
              <a:tailEnd/>
            </a:ln>
            <a:effectLst/>
          </p:spPr>
        </p:cxnSp>
        <p:cxnSp>
          <p:nvCxnSpPr>
            <p:cNvPr id="680049" name="AutoShape 113"/>
            <p:cNvCxnSpPr>
              <a:cxnSpLocks noChangeShapeType="1"/>
              <a:endCxn id="0" idx="3"/>
            </p:cNvCxnSpPr>
            <p:nvPr/>
          </p:nvCxnSpPr>
          <p:spPr bwMode="auto">
            <a:xfrm>
              <a:off x="3128" y="1866"/>
              <a:ext cx="859" cy="622"/>
            </a:xfrm>
            <a:prstGeom prst="straightConnector1">
              <a:avLst/>
            </a:prstGeom>
            <a:noFill/>
            <a:ln w="25400">
              <a:solidFill>
                <a:schemeClr val="accent1"/>
              </a:solidFill>
              <a:round/>
              <a:headEnd/>
              <a:tailEnd/>
            </a:ln>
            <a:effectLst/>
          </p:spPr>
        </p:cxnSp>
        <p:cxnSp>
          <p:nvCxnSpPr>
            <p:cNvPr id="680050" name="AutoShape 114"/>
            <p:cNvCxnSpPr>
              <a:cxnSpLocks noChangeShapeType="1"/>
              <a:stCxn id="0" idx="3"/>
            </p:cNvCxnSpPr>
            <p:nvPr/>
          </p:nvCxnSpPr>
          <p:spPr bwMode="auto">
            <a:xfrm flipH="1">
              <a:off x="3128" y="1329"/>
              <a:ext cx="284" cy="564"/>
            </a:xfrm>
            <a:prstGeom prst="straightConnector1">
              <a:avLst/>
            </a:prstGeom>
            <a:noFill/>
            <a:ln w="25400">
              <a:solidFill>
                <a:schemeClr val="accent1"/>
              </a:solidFill>
              <a:round/>
              <a:headEnd/>
              <a:tailEnd/>
            </a:ln>
            <a:effectLst/>
          </p:spPr>
        </p:cxnSp>
        <p:cxnSp>
          <p:nvCxnSpPr>
            <p:cNvPr id="680051" name="AutoShape 115"/>
            <p:cNvCxnSpPr>
              <a:cxnSpLocks noChangeShapeType="1"/>
              <a:stCxn id="0" idx="3"/>
              <a:endCxn id="0" idx="3"/>
            </p:cNvCxnSpPr>
            <p:nvPr/>
          </p:nvCxnSpPr>
          <p:spPr bwMode="auto">
            <a:xfrm flipH="1">
              <a:off x="3412" y="974"/>
              <a:ext cx="442" cy="355"/>
            </a:xfrm>
            <a:prstGeom prst="straightConnector1">
              <a:avLst/>
            </a:prstGeom>
            <a:noFill/>
            <a:ln w="25400">
              <a:solidFill>
                <a:schemeClr val="accent1"/>
              </a:solidFill>
              <a:round/>
              <a:headEnd/>
              <a:tailEnd/>
            </a:ln>
            <a:effectLst/>
          </p:spPr>
        </p:cxnSp>
      </p:grpSp>
      <p:grpSp>
        <p:nvGrpSpPr>
          <p:cNvPr id="680052" name="Group 116"/>
          <p:cNvGrpSpPr>
            <a:grpSpLocks/>
          </p:cNvGrpSpPr>
          <p:nvPr/>
        </p:nvGrpSpPr>
        <p:grpSpPr bwMode="auto">
          <a:xfrm>
            <a:off x="7534275" y="5446713"/>
            <a:ext cx="1020763" cy="614362"/>
            <a:chOff x="2954" y="697"/>
            <a:chExt cx="2438" cy="2097"/>
          </a:xfrm>
        </p:grpSpPr>
        <p:pic>
          <p:nvPicPr>
            <p:cNvPr id="680053" name="Picture 117" descr="BS00369_"/>
            <p:cNvPicPr>
              <a:picLocks noChangeAspect="1" noChangeArrowheads="1"/>
            </p:cNvPicPr>
            <p:nvPr/>
          </p:nvPicPr>
          <p:blipFill>
            <a:blip r:embed="rId3" cstate="print"/>
            <a:srcRect l="-2" t="52995" r="67384" b="-6119"/>
            <a:stretch>
              <a:fillRect/>
            </a:stretch>
          </p:blipFill>
          <p:spPr bwMode="auto">
            <a:xfrm>
              <a:off x="4391" y="2296"/>
              <a:ext cx="410" cy="498"/>
            </a:xfrm>
            <a:prstGeom prst="rect">
              <a:avLst/>
            </a:prstGeom>
            <a:noFill/>
            <a:ln w="9525">
              <a:noFill/>
              <a:miter lim="800000"/>
              <a:headEnd/>
              <a:tailEnd/>
            </a:ln>
          </p:spPr>
        </p:pic>
        <p:pic>
          <p:nvPicPr>
            <p:cNvPr id="680054" name="Picture 118" descr="BS00369_"/>
            <p:cNvPicPr>
              <a:picLocks noChangeAspect="1" noChangeArrowheads="1"/>
            </p:cNvPicPr>
            <p:nvPr/>
          </p:nvPicPr>
          <p:blipFill>
            <a:blip r:embed="rId3" cstate="print"/>
            <a:srcRect l="-2" t="52995" r="67384" b="-6119"/>
            <a:stretch>
              <a:fillRect/>
            </a:stretch>
          </p:blipFill>
          <p:spPr bwMode="auto">
            <a:xfrm>
              <a:off x="3577" y="2239"/>
              <a:ext cx="410" cy="498"/>
            </a:xfrm>
            <a:prstGeom prst="rect">
              <a:avLst/>
            </a:prstGeom>
            <a:noFill/>
            <a:ln w="9525">
              <a:noFill/>
              <a:miter lim="800000"/>
              <a:headEnd/>
              <a:tailEnd/>
            </a:ln>
          </p:spPr>
        </p:pic>
        <p:pic>
          <p:nvPicPr>
            <p:cNvPr id="680055" name="Picture 119" descr="BS00369_"/>
            <p:cNvPicPr>
              <a:picLocks noChangeAspect="1" noChangeArrowheads="1"/>
            </p:cNvPicPr>
            <p:nvPr/>
          </p:nvPicPr>
          <p:blipFill>
            <a:blip r:embed="rId3" cstate="print"/>
            <a:srcRect l="-2" t="52995" r="67384" b="-6119"/>
            <a:stretch>
              <a:fillRect/>
            </a:stretch>
          </p:blipFill>
          <p:spPr bwMode="auto">
            <a:xfrm>
              <a:off x="2954" y="1646"/>
              <a:ext cx="410" cy="498"/>
            </a:xfrm>
            <a:prstGeom prst="rect">
              <a:avLst/>
            </a:prstGeom>
            <a:noFill/>
            <a:ln w="9525">
              <a:noFill/>
              <a:miter lim="800000"/>
              <a:headEnd/>
              <a:tailEnd/>
            </a:ln>
          </p:spPr>
        </p:pic>
        <p:pic>
          <p:nvPicPr>
            <p:cNvPr id="680056" name="Picture 120" descr="BS00369_"/>
            <p:cNvPicPr>
              <a:picLocks noChangeAspect="1" noChangeArrowheads="1"/>
            </p:cNvPicPr>
            <p:nvPr/>
          </p:nvPicPr>
          <p:blipFill>
            <a:blip r:embed="rId3" cstate="print"/>
            <a:srcRect l="-2" t="52995" r="67384" b="-6119"/>
            <a:stretch>
              <a:fillRect/>
            </a:stretch>
          </p:blipFill>
          <p:spPr bwMode="auto">
            <a:xfrm>
              <a:off x="3002" y="1080"/>
              <a:ext cx="410" cy="498"/>
            </a:xfrm>
            <a:prstGeom prst="rect">
              <a:avLst/>
            </a:prstGeom>
            <a:noFill/>
            <a:ln w="9525">
              <a:noFill/>
              <a:miter lim="800000"/>
              <a:headEnd/>
              <a:tailEnd/>
            </a:ln>
          </p:spPr>
        </p:pic>
        <p:pic>
          <p:nvPicPr>
            <p:cNvPr id="680057" name="Picture 121" descr="BS00369_"/>
            <p:cNvPicPr>
              <a:picLocks noChangeAspect="1" noChangeArrowheads="1"/>
            </p:cNvPicPr>
            <p:nvPr/>
          </p:nvPicPr>
          <p:blipFill>
            <a:blip r:embed="rId3" cstate="print"/>
            <a:srcRect l="-2" t="52995" r="67384" b="-6119"/>
            <a:stretch>
              <a:fillRect/>
            </a:stretch>
          </p:blipFill>
          <p:spPr bwMode="auto">
            <a:xfrm>
              <a:off x="3444" y="725"/>
              <a:ext cx="410" cy="498"/>
            </a:xfrm>
            <a:prstGeom prst="rect">
              <a:avLst/>
            </a:prstGeom>
            <a:noFill/>
            <a:ln w="9525">
              <a:noFill/>
              <a:miter lim="800000"/>
              <a:headEnd/>
              <a:tailEnd/>
            </a:ln>
          </p:spPr>
        </p:pic>
        <p:pic>
          <p:nvPicPr>
            <p:cNvPr id="680058" name="Picture 122" descr="BS00369_"/>
            <p:cNvPicPr>
              <a:picLocks noChangeAspect="1" noChangeArrowheads="1"/>
            </p:cNvPicPr>
            <p:nvPr/>
          </p:nvPicPr>
          <p:blipFill>
            <a:blip r:embed="rId3" cstate="print"/>
            <a:srcRect l="-2" t="52995" r="67384" b="-6119"/>
            <a:stretch>
              <a:fillRect/>
            </a:stretch>
          </p:blipFill>
          <p:spPr bwMode="auto">
            <a:xfrm>
              <a:off x="4280" y="697"/>
              <a:ext cx="410" cy="498"/>
            </a:xfrm>
            <a:prstGeom prst="rect">
              <a:avLst/>
            </a:prstGeom>
            <a:noFill/>
            <a:ln w="9525">
              <a:noFill/>
              <a:miter lim="800000"/>
              <a:headEnd/>
              <a:tailEnd/>
            </a:ln>
          </p:spPr>
        </p:pic>
        <p:pic>
          <p:nvPicPr>
            <p:cNvPr id="680059" name="Picture 123" descr="BS00369_"/>
            <p:cNvPicPr>
              <a:picLocks noChangeAspect="1" noChangeArrowheads="1"/>
            </p:cNvPicPr>
            <p:nvPr/>
          </p:nvPicPr>
          <p:blipFill>
            <a:blip r:embed="rId3" cstate="print"/>
            <a:srcRect l="-2" t="52995" r="67384" b="-6119"/>
            <a:stretch>
              <a:fillRect/>
            </a:stretch>
          </p:blipFill>
          <p:spPr bwMode="auto">
            <a:xfrm>
              <a:off x="4962" y="1053"/>
              <a:ext cx="410" cy="498"/>
            </a:xfrm>
            <a:prstGeom prst="rect">
              <a:avLst/>
            </a:prstGeom>
            <a:noFill/>
            <a:ln w="9525">
              <a:noFill/>
              <a:miter lim="800000"/>
              <a:headEnd/>
              <a:tailEnd/>
            </a:ln>
          </p:spPr>
        </p:pic>
        <p:pic>
          <p:nvPicPr>
            <p:cNvPr id="680060" name="Picture 124" descr="BS00369_"/>
            <p:cNvPicPr>
              <a:picLocks noChangeAspect="1" noChangeArrowheads="1"/>
            </p:cNvPicPr>
            <p:nvPr/>
          </p:nvPicPr>
          <p:blipFill>
            <a:blip r:embed="rId3" cstate="print"/>
            <a:srcRect l="-2" t="52995" r="67384" b="-6119"/>
            <a:stretch>
              <a:fillRect/>
            </a:stretch>
          </p:blipFill>
          <p:spPr bwMode="auto">
            <a:xfrm>
              <a:off x="4982" y="1563"/>
              <a:ext cx="410" cy="498"/>
            </a:xfrm>
            <a:prstGeom prst="rect">
              <a:avLst/>
            </a:prstGeom>
            <a:noFill/>
            <a:ln w="9525">
              <a:noFill/>
              <a:miter lim="800000"/>
              <a:headEnd/>
              <a:tailEnd/>
            </a:ln>
          </p:spPr>
        </p:pic>
        <p:cxnSp>
          <p:nvCxnSpPr>
            <p:cNvPr id="680061" name="AutoShape 125"/>
            <p:cNvCxnSpPr>
              <a:cxnSpLocks noChangeShapeType="1"/>
              <a:stCxn id="0" idx="3"/>
              <a:endCxn id="0" idx="1"/>
            </p:cNvCxnSpPr>
            <p:nvPr/>
          </p:nvCxnSpPr>
          <p:spPr bwMode="auto">
            <a:xfrm flipV="1">
              <a:off x="3854" y="946"/>
              <a:ext cx="426" cy="28"/>
            </a:xfrm>
            <a:prstGeom prst="straightConnector1">
              <a:avLst/>
            </a:prstGeom>
            <a:noFill/>
            <a:ln w="25400">
              <a:solidFill>
                <a:schemeClr val="accent1"/>
              </a:solidFill>
              <a:round/>
              <a:headEnd/>
              <a:tailEnd/>
            </a:ln>
            <a:effectLst/>
          </p:spPr>
        </p:cxnSp>
        <p:cxnSp>
          <p:nvCxnSpPr>
            <p:cNvPr id="680062" name="AutoShape 126"/>
            <p:cNvCxnSpPr>
              <a:cxnSpLocks noChangeShapeType="1"/>
              <a:stCxn id="0" idx="3"/>
              <a:endCxn id="0" idx="0"/>
            </p:cNvCxnSpPr>
            <p:nvPr/>
          </p:nvCxnSpPr>
          <p:spPr bwMode="auto">
            <a:xfrm>
              <a:off x="4690" y="946"/>
              <a:ext cx="477" cy="107"/>
            </a:xfrm>
            <a:prstGeom prst="straightConnector1">
              <a:avLst/>
            </a:prstGeom>
            <a:noFill/>
            <a:ln w="25400">
              <a:solidFill>
                <a:schemeClr val="accent1"/>
              </a:solidFill>
              <a:round/>
              <a:headEnd/>
              <a:tailEnd/>
            </a:ln>
            <a:effectLst/>
          </p:spPr>
        </p:cxnSp>
        <p:cxnSp>
          <p:nvCxnSpPr>
            <p:cNvPr id="680063" name="AutoShape 127"/>
            <p:cNvCxnSpPr>
              <a:cxnSpLocks noChangeShapeType="1"/>
              <a:stCxn id="0" idx="0"/>
            </p:cNvCxnSpPr>
            <p:nvPr/>
          </p:nvCxnSpPr>
          <p:spPr bwMode="auto">
            <a:xfrm flipV="1">
              <a:off x="5187" y="1189"/>
              <a:ext cx="116" cy="374"/>
            </a:xfrm>
            <a:prstGeom prst="straightConnector1">
              <a:avLst/>
            </a:prstGeom>
            <a:noFill/>
            <a:ln w="25400">
              <a:solidFill>
                <a:schemeClr val="accent1"/>
              </a:solidFill>
              <a:round/>
              <a:headEnd/>
              <a:tailEnd/>
            </a:ln>
            <a:effectLst/>
          </p:spPr>
        </p:cxnSp>
        <p:cxnSp>
          <p:nvCxnSpPr>
            <p:cNvPr id="680064" name="AutoShape 128"/>
            <p:cNvCxnSpPr>
              <a:cxnSpLocks noChangeShapeType="1"/>
              <a:stCxn id="0" idx="0"/>
            </p:cNvCxnSpPr>
            <p:nvPr/>
          </p:nvCxnSpPr>
          <p:spPr bwMode="auto">
            <a:xfrm flipV="1">
              <a:off x="4596" y="1825"/>
              <a:ext cx="580" cy="471"/>
            </a:xfrm>
            <a:prstGeom prst="straightConnector1">
              <a:avLst/>
            </a:prstGeom>
            <a:noFill/>
            <a:ln w="25400">
              <a:solidFill>
                <a:schemeClr val="accent1"/>
              </a:solidFill>
              <a:round/>
              <a:headEnd/>
              <a:tailEnd/>
            </a:ln>
            <a:effectLst/>
          </p:spPr>
        </p:cxnSp>
        <p:cxnSp>
          <p:nvCxnSpPr>
            <p:cNvPr id="680065" name="AutoShape 129"/>
            <p:cNvCxnSpPr>
              <a:cxnSpLocks noChangeShapeType="1"/>
              <a:stCxn id="0" idx="3"/>
            </p:cNvCxnSpPr>
            <p:nvPr/>
          </p:nvCxnSpPr>
          <p:spPr bwMode="auto">
            <a:xfrm flipV="1">
              <a:off x="3987" y="2461"/>
              <a:ext cx="598" cy="27"/>
            </a:xfrm>
            <a:prstGeom prst="straightConnector1">
              <a:avLst/>
            </a:prstGeom>
            <a:noFill/>
            <a:ln w="25400">
              <a:solidFill>
                <a:schemeClr val="accent1"/>
              </a:solidFill>
              <a:round/>
              <a:headEnd/>
              <a:tailEnd/>
            </a:ln>
            <a:effectLst/>
          </p:spPr>
        </p:cxnSp>
        <p:cxnSp>
          <p:nvCxnSpPr>
            <p:cNvPr id="680066" name="AutoShape 130"/>
            <p:cNvCxnSpPr>
              <a:cxnSpLocks noChangeShapeType="1"/>
              <a:endCxn id="0" idx="3"/>
            </p:cNvCxnSpPr>
            <p:nvPr/>
          </p:nvCxnSpPr>
          <p:spPr bwMode="auto">
            <a:xfrm>
              <a:off x="3128" y="1866"/>
              <a:ext cx="859" cy="622"/>
            </a:xfrm>
            <a:prstGeom prst="straightConnector1">
              <a:avLst/>
            </a:prstGeom>
            <a:noFill/>
            <a:ln w="25400">
              <a:solidFill>
                <a:schemeClr val="accent1"/>
              </a:solidFill>
              <a:round/>
              <a:headEnd/>
              <a:tailEnd/>
            </a:ln>
            <a:effectLst/>
          </p:spPr>
        </p:cxnSp>
        <p:cxnSp>
          <p:nvCxnSpPr>
            <p:cNvPr id="680067" name="AutoShape 131"/>
            <p:cNvCxnSpPr>
              <a:cxnSpLocks noChangeShapeType="1"/>
              <a:stCxn id="0" idx="3"/>
            </p:cNvCxnSpPr>
            <p:nvPr/>
          </p:nvCxnSpPr>
          <p:spPr bwMode="auto">
            <a:xfrm flipH="1">
              <a:off x="3128" y="1329"/>
              <a:ext cx="284" cy="564"/>
            </a:xfrm>
            <a:prstGeom prst="straightConnector1">
              <a:avLst/>
            </a:prstGeom>
            <a:noFill/>
            <a:ln w="25400">
              <a:solidFill>
                <a:schemeClr val="accent1"/>
              </a:solidFill>
              <a:round/>
              <a:headEnd/>
              <a:tailEnd/>
            </a:ln>
            <a:effectLst/>
          </p:spPr>
        </p:cxnSp>
        <p:cxnSp>
          <p:nvCxnSpPr>
            <p:cNvPr id="680068" name="AutoShape 132"/>
            <p:cNvCxnSpPr>
              <a:cxnSpLocks noChangeShapeType="1"/>
              <a:stCxn id="0" idx="3"/>
              <a:endCxn id="0" idx="3"/>
            </p:cNvCxnSpPr>
            <p:nvPr/>
          </p:nvCxnSpPr>
          <p:spPr bwMode="auto">
            <a:xfrm flipH="1">
              <a:off x="3412" y="974"/>
              <a:ext cx="442" cy="355"/>
            </a:xfrm>
            <a:prstGeom prst="straightConnector1">
              <a:avLst/>
            </a:prstGeom>
            <a:noFill/>
            <a:ln w="25400">
              <a:solidFill>
                <a:schemeClr val="accent1"/>
              </a:solidFill>
              <a:round/>
              <a:headEnd/>
              <a:tailEnd/>
            </a:ln>
            <a:effectLst/>
          </p:spPr>
        </p:cxnSp>
      </p:grpSp>
      <p:sp>
        <p:nvSpPr>
          <p:cNvPr id="680069" name="AutoShape 133"/>
          <p:cNvSpPr>
            <a:spLocks noChangeArrowheads="1"/>
          </p:cNvSpPr>
          <p:nvPr/>
        </p:nvSpPr>
        <p:spPr bwMode="auto">
          <a:xfrm>
            <a:off x="8518525" y="2668588"/>
            <a:ext cx="914400" cy="1214437"/>
          </a:xfrm>
          <a:prstGeom prst="can">
            <a:avLst>
              <a:gd name="adj" fmla="val 33203"/>
            </a:avLst>
          </a:prstGeom>
          <a:noFill/>
          <a:ln w="25400">
            <a:noFill/>
            <a:round/>
            <a:headEnd/>
            <a:tailEnd/>
          </a:ln>
          <a:effectLst/>
        </p:spPr>
        <p:txBody>
          <a:bodyPr wrap="none" lIns="90000" tIns="46800" rIns="90000" bIns="46800" anchor="ctr">
            <a:spAutoFit/>
          </a:bodyPr>
          <a:lstStyle/>
          <a:p>
            <a:endParaRPr lang="el-GR"/>
          </a:p>
        </p:txBody>
      </p:sp>
      <p:sp>
        <p:nvSpPr>
          <p:cNvPr id="680070" name="AutoShape 134"/>
          <p:cNvSpPr>
            <a:spLocks noChangeArrowheads="1"/>
          </p:cNvSpPr>
          <p:nvPr/>
        </p:nvSpPr>
        <p:spPr bwMode="auto">
          <a:xfrm>
            <a:off x="8197850" y="2241550"/>
            <a:ext cx="168275" cy="290513"/>
          </a:xfrm>
          <a:prstGeom prst="can">
            <a:avLst>
              <a:gd name="adj" fmla="val 43160"/>
            </a:avLst>
          </a:prstGeom>
          <a:noFill/>
          <a:ln w="25400">
            <a:solidFill>
              <a:schemeClr val="accent1"/>
            </a:solidFill>
            <a:round/>
            <a:headEnd/>
            <a:tailEnd/>
          </a:ln>
          <a:effectLst/>
        </p:spPr>
        <p:txBody>
          <a:bodyPr wrap="none" lIns="90000" tIns="46800" rIns="90000" bIns="46800" anchor="ctr">
            <a:spAutoFit/>
          </a:bodyPr>
          <a:lstStyle/>
          <a:p>
            <a:endParaRPr lang="el-GR"/>
          </a:p>
        </p:txBody>
      </p:sp>
      <p:sp>
        <p:nvSpPr>
          <p:cNvPr id="680071" name="AutoShape 135"/>
          <p:cNvSpPr>
            <a:spLocks noChangeArrowheads="1"/>
          </p:cNvSpPr>
          <p:nvPr/>
        </p:nvSpPr>
        <p:spPr bwMode="auto">
          <a:xfrm>
            <a:off x="8323263" y="2503488"/>
            <a:ext cx="168275" cy="290512"/>
          </a:xfrm>
          <a:prstGeom prst="can">
            <a:avLst>
              <a:gd name="adj" fmla="val 43160"/>
            </a:avLst>
          </a:prstGeom>
          <a:noFill/>
          <a:ln w="25400">
            <a:solidFill>
              <a:schemeClr val="accent1"/>
            </a:solidFill>
            <a:round/>
            <a:headEnd/>
            <a:tailEnd/>
          </a:ln>
          <a:effectLst/>
        </p:spPr>
        <p:txBody>
          <a:bodyPr wrap="none" lIns="90000" tIns="46800" rIns="90000" bIns="46800" anchor="ctr">
            <a:spAutoFit/>
          </a:bodyPr>
          <a:lstStyle/>
          <a:p>
            <a:endParaRPr lang="el-GR"/>
          </a:p>
        </p:txBody>
      </p:sp>
      <p:sp>
        <p:nvSpPr>
          <p:cNvPr id="680072" name="AutoShape 136"/>
          <p:cNvSpPr>
            <a:spLocks noChangeArrowheads="1"/>
          </p:cNvSpPr>
          <p:nvPr/>
        </p:nvSpPr>
        <p:spPr bwMode="auto">
          <a:xfrm>
            <a:off x="7959725" y="2414588"/>
            <a:ext cx="168275" cy="290512"/>
          </a:xfrm>
          <a:prstGeom prst="can">
            <a:avLst>
              <a:gd name="adj" fmla="val 43160"/>
            </a:avLst>
          </a:prstGeom>
          <a:noFill/>
          <a:ln w="25400">
            <a:solidFill>
              <a:schemeClr val="accent1"/>
            </a:solidFill>
            <a:round/>
            <a:headEnd/>
            <a:tailEnd/>
          </a:ln>
          <a:effectLst/>
        </p:spPr>
        <p:txBody>
          <a:bodyPr wrap="none" lIns="90000" tIns="46800" rIns="90000" bIns="46800" anchor="ctr">
            <a:spAutoFit/>
          </a:bodyPr>
          <a:lstStyle/>
          <a:p>
            <a:endParaRPr lang="el-GR"/>
          </a:p>
        </p:txBody>
      </p:sp>
      <p:sp>
        <p:nvSpPr>
          <p:cNvPr id="680073" name="AutoShape 137"/>
          <p:cNvSpPr>
            <a:spLocks noChangeArrowheads="1"/>
          </p:cNvSpPr>
          <p:nvPr/>
        </p:nvSpPr>
        <p:spPr bwMode="auto">
          <a:xfrm>
            <a:off x="8397875" y="2106613"/>
            <a:ext cx="168275" cy="290512"/>
          </a:xfrm>
          <a:prstGeom prst="can">
            <a:avLst>
              <a:gd name="adj" fmla="val 43160"/>
            </a:avLst>
          </a:prstGeom>
          <a:noFill/>
          <a:ln w="25400">
            <a:solidFill>
              <a:schemeClr val="accent1"/>
            </a:solidFill>
            <a:round/>
            <a:headEnd/>
            <a:tailEnd/>
          </a:ln>
          <a:effectLst/>
        </p:spPr>
        <p:txBody>
          <a:bodyPr wrap="none" lIns="90000" tIns="46800" rIns="90000" bIns="46800" anchor="ctr">
            <a:spAutoFit/>
          </a:bodyPr>
          <a:lstStyle/>
          <a:p>
            <a:endParaRPr lang="el-GR"/>
          </a:p>
        </p:txBody>
      </p:sp>
      <p:sp>
        <p:nvSpPr>
          <p:cNvPr id="680074" name="AutoShape 138"/>
          <p:cNvSpPr>
            <a:spLocks noChangeArrowheads="1"/>
          </p:cNvSpPr>
          <p:nvPr/>
        </p:nvSpPr>
        <p:spPr bwMode="auto">
          <a:xfrm>
            <a:off x="8523288" y="2444750"/>
            <a:ext cx="168275" cy="290513"/>
          </a:xfrm>
          <a:prstGeom prst="can">
            <a:avLst>
              <a:gd name="adj" fmla="val 43160"/>
            </a:avLst>
          </a:prstGeom>
          <a:noFill/>
          <a:ln w="25400">
            <a:solidFill>
              <a:schemeClr val="accent1"/>
            </a:solidFill>
            <a:round/>
            <a:headEnd/>
            <a:tailEnd/>
          </a:ln>
          <a:effectLst/>
        </p:spPr>
        <p:txBody>
          <a:bodyPr wrap="none" lIns="90000" tIns="46800" rIns="90000" bIns="46800" anchor="ctr">
            <a:spAutoFit/>
          </a:bodyPr>
          <a:lstStyle/>
          <a:p>
            <a:endParaRPr lang="el-GR"/>
          </a:p>
        </p:txBody>
      </p:sp>
      <p:sp>
        <p:nvSpPr>
          <p:cNvPr id="680075" name="AutoShape 139"/>
          <p:cNvSpPr>
            <a:spLocks noChangeArrowheads="1"/>
          </p:cNvSpPr>
          <p:nvPr/>
        </p:nvSpPr>
        <p:spPr bwMode="auto">
          <a:xfrm>
            <a:off x="8129588" y="2630488"/>
            <a:ext cx="168275" cy="290512"/>
          </a:xfrm>
          <a:prstGeom prst="can">
            <a:avLst>
              <a:gd name="adj" fmla="val 43160"/>
            </a:avLst>
          </a:prstGeom>
          <a:noFill/>
          <a:ln w="25400">
            <a:solidFill>
              <a:schemeClr val="accent1"/>
            </a:solidFill>
            <a:round/>
            <a:headEnd/>
            <a:tailEnd/>
          </a:ln>
          <a:effectLst/>
        </p:spPr>
        <p:txBody>
          <a:bodyPr wrap="none" lIns="90000" tIns="46800" rIns="90000" bIns="46800" anchor="ctr">
            <a:spAutoFit/>
          </a:bodyPr>
          <a:lstStyle/>
          <a:p>
            <a:endParaRPr lang="el-GR"/>
          </a:p>
        </p:txBody>
      </p:sp>
      <p:grpSp>
        <p:nvGrpSpPr>
          <p:cNvPr id="680076" name="Group 140"/>
          <p:cNvGrpSpPr>
            <a:grpSpLocks/>
          </p:cNvGrpSpPr>
          <p:nvPr/>
        </p:nvGrpSpPr>
        <p:grpSpPr bwMode="auto">
          <a:xfrm>
            <a:off x="8123238" y="4184650"/>
            <a:ext cx="1020762" cy="614363"/>
            <a:chOff x="2954" y="697"/>
            <a:chExt cx="2438" cy="2097"/>
          </a:xfrm>
        </p:grpSpPr>
        <p:pic>
          <p:nvPicPr>
            <p:cNvPr id="680077" name="Picture 141" descr="BS00369_"/>
            <p:cNvPicPr>
              <a:picLocks noChangeAspect="1" noChangeArrowheads="1"/>
            </p:cNvPicPr>
            <p:nvPr/>
          </p:nvPicPr>
          <p:blipFill>
            <a:blip r:embed="rId3" cstate="print"/>
            <a:srcRect l="-2" t="52995" r="67384" b="-6119"/>
            <a:stretch>
              <a:fillRect/>
            </a:stretch>
          </p:blipFill>
          <p:spPr bwMode="auto">
            <a:xfrm>
              <a:off x="4391" y="2296"/>
              <a:ext cx="410" cy="498"/>
            </a:xfrm>
            <a:prstGeom prst="rect">
              <a:avLst/>
            </a:prstGeom>
            <a:noFill/>
            <a:ln w="9525">
              <a:noFill/>
              <a:miter lim="800000"/>
              <a:headEnd/>
              <a:tailEnd/>
            </a:ln>
          </p:spPr>
        </p:pic>
        <p:pic>
          <p:nvPicPr>
            <p:cNvPr id="680078" name="Picture 142" descr="BS00369_"/>
            <p:cNvPicPr>
              <a:picLocks noChangeAspect="1" noChangeArrowheads="1"/>
            </p:cNvPicPr>
            <p:nvPr/>
          </p:nvPicPr>
          <p:blipFill>
            <a:blip r:embed="rId3" cstate="print"/>
            <a:srcRect l="-2" t="52995" r="67384" b="-6119"/>
            <a:stretch>
              <a:fillRect/>
            </a:stretch>
          </p:blipFill>
          <p:spPr bwMode="auto">
            <a:xfrm>
              <a:off x="3577" y="2239"/>
              <a:ext cx="410" cy="498"/>
            </a:xfrm>
            <a:prstGeom prst="rect">
              <a:avLst/>
            </a:prstGeom>
            <a:noFill/>
            <a:ln w="9525">
              <a:noFill/>
              <a:miter lim="800000"/>
              <a:headEnd/>
              <a:tailEnd/>
            </a:ln>
          </p:spPr>
        </p:pic>
        <p:pic>
          <p:nvPicPr>
            <p:cNvPr id="680079" name="Picture 143" descr="BS00369_"/>
            <p:cNvPicPr>
              <a:picLocks noChangeAspect="1" noChangeArrowheads="1"/>
            </p:cNvPicPr>
            <p:nvPr/>
          </p:nvPicPr>
          <p:blipFill>
            <a:blip r:embed="rId3" cstate="print"/>
            <a:srcRect l="-2" t="52995" r="67384" b="-6119"/>
            <a:stretch>
              <a:fillRect/>
            </a:stretch>
          </p:blipFill>
          <p:spPr bwMode="auto">
            <a:xfrm>
              <a:off x="2954" y="1646"/>
              <a:ext cx="410" cy="498"/>
            </a:xfrm>
            <a:prstGeom prst="rect">
              <a:avLst/>
            </a:prstGeom>
            <a:noFill/>
            <a:ln w="9525">
              <a:noFill/>
              <a:miter lim="800000"/>
              <a:headEnd/>
              <a:tailEnd/>
            </a:ln>
          </p:spPr>
        </p:pic>
        <p:pic>
          <p:nvPicPr>
            <p:cNvPr id="680080" name="Picture 144" descr="BS00369_"/>
            <p:cNvPicPr>
              <a:picLocks noChangeAspect="1" noChangeArrowheads="1"/>
            </p:cNvPicPr>
            <p:nvPr/>
          </p:nvPicPr>
          <p:blipFill>
            <a:blip r:embed="rId3" cstate="print"/>
            <a:srcRect l="-2" t="52995" r="67384" b="-6119"/>
            <a:stretch>
              <a:fillRect/>
            </a:stretch>
          </p:blipFill>
          <p:spPr bwMode="auto">
            <a:xfrm>
              <a:off x="3002" y="1080"/>
              <a:ext cx="410" cy="498"/>
            </a:xfrm>
            <a:prstGeom prst="rect">
              <a:avLst/>
            </a:prstGeom>
            <a:noFill/>
            <a:ln w="9525">
              <a:noFill/>
              <a:miter lim="800000"/>
              <a:headEnd/>
              <a:tailEnd/>
            </a:ln>
          </p:spPr>
        </p:pic>
        <p:pic>
          <p:nvPicPr>
            <p:cNvPr id="680081" name="Picture 145" descr="BS00369_"/>
            <p:cNvPicPr>
              <a:picLocks noChangeAspect="1" noChangeArrowheads="1"/>
            </p:cNvPicPr>
            <p:nvPr/>
          </p:nvPicPr>
          <p:blipFill>
            <a:blip r:embed="rId3" cstate="print"/>
            <a:srcRect l="-2" t="52995" r="67384" b="-6119"/>
            <a:stretch>
              <a:fillRect/>
            </a:stretch>
          </p:blipFill>
          <p:spPr bwMode="auto">
            <a:xfrm>
              <a:off x="3444" y="725"/>
              <a:ext cx="410" cy="498"/>
            </a:xfrm>
            <a:prstGeom prst="rect">
              <a:avLst/>
            </a:prstGeom>
            <a:noFill/>
            <a:ln w="9525">
              <a:noFill/>
              <a:miter lim="800000"/>
              <a:headEnd/>
              <a:tailEnd/>
            </a:ln>
          </p:spPr>
        </p:pic>
        <p:pic>
          <p:nvPicPr>
            <p:cNvPr id="680082" name="Picture 146" descr="BS00369_"/>
            <p:cNvPicPr>
              <a:picLocks noChangeAspect="1" noChangeArrowheads="1"/>
            </p:cNvPicPr>
            <p:nvPr/>
          </p:nvPicPr>
          <p:blipFill>
            <a:blip r:embed="rId3" cstate="print"/>
            <a:srcRect l="-2" t="52995" r="67384" b="-6119"/>
            <a:stretch>
              <a:fillRect/>
            </a:stretch>
          </p:blipFill>
          <p:spPr bwMode="auto">
            <a:xfrm>
              <a:off x="4280" y="697"/>
              <a:ext cx="410" cy="498"/>
            </a:xfrm>
            <a:prstGeom prst="rect">
              <a:avLst/>
            </a:prstGeom>
            <a:noFill/>
            <a:ln w="9525">
              <a:noFill/>
              <a:miter lim="800000"/>
              <a:headEnd/>
              <a:tailEnd/>
            </a:ln>
          </p:spPr>
        </p:pic>
        <p:pic>
          <p:nvPicPr>
            <p:cNvPr id="680083" name="Picture 147" descr="BS00369_"/>
            <p:cNvPicPr>
              <a:picLocks noChangeAspect="1" noChangeArrowheads="1"/>
            </p:cNvPicPr>
            <p:nvPr/>
          </p:nvPicPr>
          <p:blipFill>
            <a:blip r:embed="rId3" cstate="print"/>
            <a:srcRect l="-2" t="52995" r="67384" b="-6119"/>
            <a:stretch>
              <a:fillRect/>
            </a:stretch>
          </p:blipFill>
          <p:spPr bwMode="auto">
            <a:xfrm>
              <a:off x="4962" y="1053"/>
              <a:ext cx="410" cy="498"/>
            </a:xfrm>
            <a:prstGeom prst="rect">
              <a:avLst/>
            </a:prstGeom>
            <a:noFill/>
            <a:ln w="9525">
              <a:noFill/>
              <a:miter lim="800000"/>
              <a:headEnd/>
              <a:tailEnd/>
            </a:ln>
          </p:spPr>
        </p:pic>
        <p:pic>
          <p:nvPicPr>
            <p:cNvPr id="680084" name="Picture 148" descr="BS00369_"/>
            <p:cNvPicPr>
              <a:picLocks noChangeAspect="1" noChangeArrowheads="1"/>
            </p:cNvPicPr>
            <p:nvPr/>
          </p:nvPicPr>
          <p:blipFill>
            <a:blip r:embed="rId3" cstate="print"/>
            <a:srcRect l="-2" t="52995" r="67384" b="-6119"/>
            <a:stretch>
              <a:fillRect/>
            </a:stretch>
          </p:blipFill>
          <p:spPr bwMode="auto">
            <a:xfrm>
              <a:off x="4982" y="1563"/>
              <a:ext cx="410" cy="498"/>
            </a:xfrm>
            <a:prstGeom prst="rect">
              <a:avLst/>
            </a:prstGeom>
            <a:noFill/>
            <a:ln w="9525">
              <a:noFill/>
              <a:miter lim="800000"/>
              <a:headEnd/>
              <a:tailEnd/>
            </a:ln>
          </p:spPr>
        </p:pic>
        <p:cxnSp>
          <p:nvCxnSpPr>
            <p:cNvPr id="680085" name="AutoShape 149"/>
            <p:cNvCxnSpPr>
              <a:cxnSpLocks noChangeShapeType="1"/>
              <a:stCxn id="0" idx="3"/>
              <a:endCxn id="0" idx="1"/>
            </p:cNvCxnSpPr>
            <p:nvPr/>
          </p:nvCxnSpPr>
          <p:spPr bwMode="auto">
            <a:xfrm flipV="1">
              <a:off x="3854" y="946"/>
              <a:ext cx="426" cy="28"/>
            </a:xfrm>
            <a:prstGeom prst="straightConnector1">
              <a:avLst/>
            </a:prstGeom>
            <a:noFill/>
            <a:ln w="25400">
              <a:solidFill>
                <a:schemeClr val="accent1"/>
              </a:solidFill>
              <a:round/>
              <a:headEnd/>
              <a:tailEnd/>
            </a:ln>
            <a:effectLst/>
          </p:spPr>
        </p:cxnSp>
        <p:cxnSp>
          <p:nvCxnSpPr>
            <p:cNvPr id="680086" name="AutoShape 150"/>
            <p:cNvCxnSpPr>
              <a:cxnSpLocks noChangeShapeType="1"/>
              <a:stCxn id="0" idx="3"/>
              <a:endCxn id="0" idx="0"/>
            </p:cNvCxnSpPr>
            <p:nvPr/>
          </p:nvCxnSpPr>
          <p:spPr bwMode="auto">
            <a:xfrm>
              <a:off x="4690" y="946"/>
              <a:ext cx="477" cy="107"/>
            </a:xfrm>
            <a:prstGeom prst="straightConnector1">
              <a:avLst/>
            </a:prstGeom>
            <a:noFill/>
            <a:ln w="25400">
              <a:solidFill>
                <a:schemeClr val="accent1"/>
              </a:solidFill>
              <a:round/>
              <a:headEnd/>
              <a:tailEnd/>
            </a:ln>
            <a:effectLst/>
          </p:spPr>
        </p:cxnSp>
        <p:cxnSp>
          <p:nvCxnSpPr>
            <p:cNvPr id="680087" name="AutoShape 151"/>
            <p:cNvCxnSpPr>
              <a:cxnSpLocks noChangeShapeType="1"/>
              <a:stCxn id="0" idx="0"/>
            </p:cNvCxnSpPr>
            <p:nvPr/>
          </p:nvCxnSpPr>
          <p:spPr bwMode="auto">
            <a:xfrm flipV="1">
              <a:off x="5187" y="1189"/>
              <a:ext cx="116" cy="374"/>
            </a:xfrm>
            <a:prstGeom prst="straightConnector1">
              <a:avLst/>
            </a:prstGeom>
            <a:noFill/>
            <a:ln w="25400">
              <a:solidFill>
                <a:schemeClr val="accent1"/>
              </a:solidFill>
              <a:round/>
              <a:headEnd/>
              <a:tailEnd/>
            </a:ln>
            <a:effectLst/>
          </p:spPr>
        </p:cxnSp>
        <p:cxnSp>
          <p:nvCxnSpPr>
            <p:cNvPr id="680088" name="AutoShape 152"/>
            <p:cNvCxnSpPr>
              <a:cxnSpLocks noChangeShapeType="1"/>
              <a:stCxn id="0" idx="0"/>
            </p:cNvCxnSpPr>
            <p:nvPr/>
          </p:nvCxnSpPr>
          <p:spPr bwMode="auto">
            <a:xfrm flipV="1">
              <a:off x="4596" y="1825"/>
              <a:ext cx="580" cy="471"/>
            </a:xfrm>
            <a:prstGeom prst="straightConnector1">
              <a:avLst/>
            </a:prstGeom>
            <a:noFill/>
            <a:ln w="25400">
              <a:solidFill>
                <a:schemeClr val="accent1"/>
              </a:solidFill>
              <a:round/>
              <a:headEnd/>
              <a:tailEnd/>
            </a:ln>
            <a:effectLst/>
          </p:spPr>
        </p:cxnSp>
        <p:cxnSp>
          <p:nvCxnSpPr>
            <p:cNvPr id="680089" name="AutoShape 153"/>
            <p:cNvCxnSpPr>
              <a:cxnSpLocks noChangeShapeType="1"/>
              <a:stCxn id="0" idx="3"/>
            </p:cNvCxnSpPr>
            <p:nvPr/>
          </p:nvCxnSpPr>
          <p:spPr bwMode="auto">
            <a:xfrm flipV="1">
              <a:off x="3987" y="2461"/>
              <a:ext cx="598" cy="27"/>
            </a:xfrm>
            <a:prstGeom prst="straightConnector1">
              <a:avLst/>
            </a:prstGeom>
            <a:noFill/>
            <a:ln w="25400">
              <a:solidFill>
                <a:schemeClr val="accent1"/>
              </a:solidFill>
              <a:round/>
              <a:headEnd/>
              <a:tailEnd/>
            </a:ln>
            <a:effectLst/>
          </p:spPr>
        </p:cxnSp>
        <p:cxnSp>
          <p:nvCxnSpPr>
            <p:cNvPr id="680090" name="AutoShape 154"/>
            <p:cNvCxnSpPr>
              <a:cxnSpLocks noChangeShapeType="1"/>
              <a:endCxn id="0" idx="3"/>
            </p:cNvCxnSpPr>
            <p:nvPr/>
          </p:nvCxnSpPr>
          <p:spPr bwMode="auto">
            <a:xfrm>
              <a:off x="3128" y="1866"/>
              <a:ext cx="859" cy="622"/>
            </a:xfrm>
            <a:prstGeom prst="straightConnector1">
              <a:avLst/>
            </a:prstGeom>
            <a:noFill/>
            <a:ln w="25400">
              <a:solidFill>
                <a:schemeClr val="accent1"/>
              </a:solidFill>
              <a:round/>
              <a:headEnd/>
              <a:tailEnd/>
            </a:ln>
            <a:effectLst/>
          </p:spPr>
        </p:cxnSp>
        <p:cxnSp>
          <p:nvCxnSpPr>
            <p:cNvPr id="680091" name="AutoShape 155"/>
            <p:cNvCxnSpPr>
              <a:cxnSpLocks noChangeShapeType="1"/>
              <a:stCxn id="0" idx="3"/>
            </p:cNvCxnSpPr>
            <p:nvPr/>
          </p:nvCxnSpPr>
          <p:spPr bwMode="auto">
            <a:xfrm flipH="1">
              <a:off x="3128" y="1329"/>
              <a:ext cx="284" cy="564"/>
            </a:xfrm>
            <a:prstGeom prst="straightConnector1">
              <a:avLst/>
            </a:prstGeom>
            <a:noFill/>
            <a:ln w="25400">
              <a:solidFill>
                <a:schemeClr val="accent1"/>
              </a:solidFill>
              <a:round/>
              <a:headEnd/>
              <a:tailEnd/>
            </a:ln>
            <a:effectLst/>
          </p:spPr>
        </p:cxnSp>
        <p:cxnSp>
          <p:nvCxnSpPr>
            <p:cNvPr id="680092" name="AutoShape 156"/>
            <p:cNvCxnSpPr>
              <a:cxnSpLocks noChangeShapeType="1"/>
              <a:stCxn id="0" idx="3"/>
              <a:endCxn id="0" idx="3"/>
            </p:cNvCxnSpPr>
            <p:nvPr/>
          </p:nvCxnSpPr>
          <p:spPr bwMode="auto">
            <a:xfrm flipH="1">
              <a:off x="3412" y="974"/>
              <a:ext cx="442" cy="355"/>
            </a:xfrm>
            <a:prstGeom prst="straightConnector1">
              <a:avLst/>
            </a:prstGeom>
            <a:noFill/>
            <a:ln w="25400">
              <a:solidFill>
                <a:schemeClr val="accent1"/>
              </a:solidFill>
              <a:round/>
              <a:headEnd/>
              <a:tailEnd/>
            </a:ln>
            <a:effectLst/>
          </p:spPr>
        </p:cxnSp>
      </p:grpSp>
      <p:grpSp>
        <p:nvGrpSpPr>
          <p:cNvPr id="680093" name="Group 157"/>
          <p:cNvGrpSpPr>
            <a:grpSpLocks/>
          </p:cNvGrpSpPr>
          <p:nvPr/>
        </p:nvGrpSpPr>
        <p:grpSpPr bwMode="auto">
          <a:xfrm>
            <a:off x="3051175" y="2357438"/>
            <a:ext cx="1020763" cy="614362"/>
            <a:chOff x="2954" y="697"/>
            <a:chExt cx="2438" cy="2097"/>
          </a:xfrm>
        </p:grpSpPr>
        <p:pic>
          <p:nvPicPr>
            <p:cNvPr id="680094" name="Picture 158" descr="BS00369_"/>
            <p:cNvPicPr>
              <a:picLocks noChangeAspect="1" noChangeArrowheads="1"/>
            </p:cNvPicPr>
            <p:nvPr/>
          </p:nvPicPr>
          <p:blipFill>
            <a:blip r:embed="rId3" cstate="print"/>
            <a:srcRect l="-2" t="52995" r="67384" b="-6119"/>
            <a:stretch>
              <a:fillRect/>
            </a:stretch>
          </p:blipFill>
          <p:spPr bwMode="auto">
            <a:xfrm>
              <a:off x="4391" y="2296"/>
              <a:ext cx="410" cy="498"/>
            </a:xfrm>
            <a:prstGeom prst="rect">
              <a:avLst/>
            </a:prstGeom>
            <a:noFill/>
            <a:ln w="9525">
              <a:noFill/>
              <a:miter lim="800000"/>
              <a:headEnd/>
              <a:tailEnd/>
            </a:ln>
          </p:spPr>
        </p:pic>
        <p:pic>
          <p:nvPicPr>
            <p:cNvPr id="680095" name="Picture 159" descr="BS00369_"/>
            <p:cNvPicPr>
              <a:picLocks noChangeAspect="1" noChangeArrowheads="1"/>
            </p:cNvPicPr>
            <p:nvPr/>
          </p:nvPicPr>
          <p:blipFill>
            <a:blip r:embed="rId3" cstate="print"/>
            <a:srcRect l="-2" t="52995" r="67384" b="-6119"/>
            <a:stretch>
              <a:fillRect/>
            </a:stretch>
          </p:blipFill>
          <p:spPr bwMode="auto">
            <a:xfrm>
              <a:off x="3577" y="2239"/>
              <a:ext cx="410" cy="498"/>
            </a:xfrm>
            <a:prstGeom prst="rect">
              <a:avLst/>
            </a:prstGeom>
            <a:noFill/>
            <a:ln w="9525">
              <a:noFill/>
              <a:miter lim="800000"/>
              <a:headEnd/>
              <a:tailEnd/>
            </a:ln>
          </p:spPr>
        </p:pic>
        <p:pic>
          <p:nvPicPr>
            <p:cNvPr id="680096" name="Picture 160" descr="BS00369_"/>
            <p:cNvPicPr>
              <a:picLocks noChangeAspect="1" noChangeArrowheads="1"/>
            </p:cNvPicPr>
            <p:nvPr/>
          </p:nvPicPr>
          <p:blipFill>
            <a:blip r:embed="rId3" cstate="print"/>
            <a:srcRect l="-2" t="52995" r="67384" b="-6119"/>
            <a:stretch>
              <a:fillRect/>
            </a:stretch>
          </p:blipFill>
          <p:spPr bwMode="auto">
            <a:xfrm>
              <a:off x="2954" y="1646"/>
              <a:ext cx="410" cy="498"/>
            </a:xfrm>
            <a:prstGeom prst="rect">
              <a:avLst/>
            </a:prstGeom>
            <a:noFill/>
            <a:ln w="9525">
              <a:noFill/>
              <a:miter lim="800000"/>
              <a:headEnd/>
              <a:tailEnd/>
            </a:ln>
          </p:spPr>
        </p:pic>
        <p:pic>
          <p:nvPicPr>
            <p:cNvPr id="680097" name="Picture 161" descr="BS00369_"/>
            <p:cNvPicPr>
              <a:picLocks noChangeAspect="1" noChangeArrowheads="1"/>
            </p:cNvPicPr>
            <p:nvPr/>
          </p:nvPicPr>
          <p:blipFill>
            <a:blip r:embed="rId3" cstate="print"/>
            <a:srcRect l="-2" t="52995" r="67384" b="-6119"/>
            <a:stretch>
              <a:fillRect/>
            </a:stretch>
          </p:blipFill>
          <p:spPr bwMode="auto">
            <a:xfrm>
              <a:off x="3002" y="1080"/>
              <a:ext cx="410" cy="498"/>
            </a:xfrm>
            <a:prstGeom prst="rect">
              <a:avLst/>
            </a:prstGeom>
            <a:noFill/>
            <a:ln w="9525">
              <a:noFill/>
              <a:miter lim="800000"/>
              <a:headEnd/>
              <a:tailEnd/>
            </a:ln>
          </p:spPr>
        </p:pic>
        <p:pic>
          <p:nvPicPr>
            <p:cNvPr id="680098" name="Picture 162" descr="BS00369_"/>
            <p:cNvPicPr>
              <a:picLocks noChangeAspect="1" noChangeArrowheads="1"/>
            </p:cNvPicPr>
            <p:nvPr/>
          </p:nvPicPr>
          <p:blipFill>
            <a:blip r:embed="rId3" cstate="print"/>
            <a:srcRect l="-2" t="52995" r="67384" b="-6119"/>
            <a:stretch>
              <a:fillRect/>
            </a:stretch>
          </p:blipFill>
          <p:spPr bwMode="auto">
            <a:xfrm>
              <a:off x="3444" y="725"/>
              <a:ext cx="410" cy="498"/>
            </a:xfrm>
            <a:prstGeom prst="rect">
              <a:avLst/>
            </a:prstGeom>
            <a:noFill/>
            <a:ln w="9525">
              <a:noFill/>
              <a:miter lim="800000"/>
              <a:headEnd/>
              <a:tailEnd/>
            </a:ln>
          </p:spPr>
        </p:pic>
        <p:pic>
          <p:nvPicPr>
            <p:cNvPr id="680099" name="Picture 163" descr="BS00369_"/>
            <p:cNvPicPr>
              <a:picLocks noChangeAspect="1" noChangeArrowheads="1"/>
            </p:cNvPicPr>
            <p:nvPr/>
          </p:nvPicPr>
          <p:blipFill>
            <a:blip r:embed="rId3" cstate="print"/>
            <a:srcRect l="-2" t="52995" r="67384" b="-6119"/>
            <a:stretch>
              <a:fillRect/>
            </a:stretch>
          </p:blipFill>
          <p:spPr bwMode="auto">
            <a:xfrm>
              <a:off x="4280" y="697"/>
              <a:ext cx="410" cy="498"/>
            </a:xfrm>
            <a:prstGeom prst="rect">
              <a:avLst/>
            </a:prstGeom>
            <a:noFill/>
            <a:ln w="9525">
              <a:noFill/>
              <a:miter lim="800000"/>
              <a:headEnd/>
              <a:tailEnd/>
            </a:ln>
          </p:spPr>
        </p:pic>
        <p:pic>
          <p:nvPicPr>
            <p:cNvPr id="680100" name="Picture 164" descr="BS00369_"/>
            <p:cNvPicPr>
              <a:picLocks noChangeAspect="1" noChangeArrowheads="1"/>
            </p:cNvPicPr>
            <p:nvPr/>
          </p:nvPicPr>
          <p:blipFill>
            <a:blip r:embed="rId3" cstate="print"/>
            <a:srcRect l="-2" t="52995" r="67384" b="-6119"/>
            <a:stretch>
              <a:fillRect/>
            </a:stretch>
          </p:blipFill>
          <p:spPr bwMode="auto">
            <a:xfrm>
              <a:off x="4962" y="1053"/>
              <a:ext cx="410" cy="498"/>
            </a:xfrm>
            <a:prstGeom prst="rect">
              <a:avLst/>
            </a:prstGeom>
            <a:noFill/>
            <a:ln w="9525">
              <a:noFill/>
              <a:miter lim="800000"/>
              <a:headEnd/>
              <a:tailEnd/>
            </a:ln>
          </p:spPr>
        </p:pic>
        <p:pic>
          <p:nvPicPr>
            <p:cNvPr id="680101" name="Picture 165" descr="BS00369_"/>
            <p:cNvPicPr>
              <a:picLocks noChangeAspect="1" noChangeArrowheads="1"/>
            </p:cNvPicPr>
            <p:nvPr/>
          </p:nvPicPr>
          <p:blipFill>
            <a:blip r:embed="rId3" cstate="print"/>
            <a:srcRect l="-2" t="52995" r="67384" b="-6119"/>
            <a:stretch>
              <a:fillRect/>
            </a:stretch>
          </p:blipFill>
          <p:spPr bwMode="auto">
            <a:xfrm>
              <a:off x="4982" y="1563"/>
              <a:ext cx="410" cy="498"/>
            </a:xfrm>
            <a:prstGeom prst="rect">
              <a:avLst/>
            </a:prstGeom>
            <a:noFill/>
            <a:ln w="9525">
              <a:noFill/>
              <a:miter lim="800000"/>
              <a:headEnd/>
              <a:tailEnd/>
            </a:ln>
          </p:spPr>
        </p:pic>
        <p:cxnSp>
          <p:nvCxnSpPr>
            <p:cNvPr id="680102" name="AutoShape 166"/>
            <p:cNvCxnSpPr>
              <a:cxnSpLocks noChangeShapeType="1"/>
              <a:stCxn id="0" idx="3"/>
              <a:endCxn id="0" idx="1"/>
            </p:cNvCxnSpPr>
            <p:nvPr/>
          </p:nvCxnSpPr>
          <p:spPr bwMode="auto">
            <a:xfrm flipV="1">
              <a:off x="3854" y="946"/>
              <a:ext cx="426" cy="28"/>
            </a:xfrm>
            <a:prstGeom prst="straightConnector1">
              <a:avLst/>
            </a:prstGeom>
            <a:noFill/>
            <a:ln w="25400">
              <a:solidFill>
                <a:schemeClr val="accent1"/>
              </a:solidFill>
              <a:round/>
              <a:headEnd/>
              <a:tailEnd/>
            </a:ln>
            <a:effectLst/>
          </p:spPr>
        </p:cxnSp>
        <p:cxnSp>
          <p:nvCxnSpPr>
            <p:cNvPr id="680103" name="AutoShape 167"/>
            <p:cNvCxnSpPr>
              <a:cxnSpLocks noChangeShapeType="1"/>
              <a:stCxn id="0" idx="3"/>
              <a:endCxn id="0" idx="0"/>
            </p:cNvCxnSpPr>
            <p:nvPr/>
          </p:nvCxnSpPr>
          <p:spPr bwMode="auto">
            <a:xfrm>
              <a:off x="4690" y="946"/>
              <a:ext cx="477" cy="107"/>
            </a:xfrm>
            <a:prstGeom prst="straightConnector1">
              <a:avLst/>
            </a:prstGeom>
            <a:noFill/>
            <a:ln w="25400">
              <a:solidFill>
                <a:schemeClr val="accent1"/>
              </a:solidFill>
              <a:round/>
              <a:headEnd/>
              <a:tailEnd/>
            </a:ln>
            <a:effectLst/>
          </p:spPr>
        </p:cxnSp>
        <p:cxnSp>
          <p:nvCxnSpPr>
            <p:cNvPr id="680104" name="AutoShape 168"/>
            <p:cNvCxnSpPr>
              <a:cxnSpLocks noChangeShapeType="1"/>
              <a:stCxn id="0" idx="0"/>
            </p:cNvCxnSpPr>
            <p:nvPr/>
          </p:nvCxnSpPr>
          <p:spPr bwMode="auto">
            <a:xfrm flipV="1">
              <a:off x="5187" y="1189"/>
              <a:ext cx="116" cy="374"/>
            </a:xfrm>
            <a:prstGeom prst="straightConnector1">
              <a:avLst/>
            </a:prstGeom>
            <a:noFill/>
            <a:ln w="25400">
              <a:solidFill>
                <a:schemeClr val="accent1"/>
              </a:solidFill>
              <a:round/>
              <a:headEnd/>
              <a:tailEnd/>
            </a:ln>
            <a:effectLst/>
          </p:spPr>
        </p:cxnSp>
        <p:cxnSp>
          <p:nvCxnSpPr>
            <p:cNvPr id="680105" name="AutoShape 169"/>
            <p:cNvCxnSpPr>
              <a:cxnSpLocks noChangeShapeType="1"/>
              <a:stCxn id="0" idx="0"/>
            </p:cNvCxnSpPr>
            <p:nvPr/>
          </p:nvCxnSpPr>
          <p:spPr bwMode="auto">
            <a:xfrm flipV="1">
              <a:off x="4596" y="1825"/>
              <a:ext cx="580" cy="471"/>
            </a:xfrm>
            <a:prstGeom prst="straightConnector1">
              <a:avLst/>
            </a:prstGeom>
            <a:noFill/>
            <a:ln w="25400">
              <a:solidFill>
                <a:schemeClr val="accent1"/>
              </a:solidFill>
              <a:round/>
              <a:headEnd/>
              <a:tailEnd/>
            </a:ln>
            <a:effectLst/>
          </p:spPr>
        </p:cxnSp>
        <p:cxnSp>
          <p:nvCxnSpPr>
            <p:cNvPr id="680106" name="AutoShape 170"/>
            <p:cNvCxnSpPr>
              <a:cxnSpLocks noChangeShapeType="1"/>
              <a:stCxn id="0" idx="3"/>
            </p:cNvCxnSpPr>
            <p:nvPr/>
          </p:nvCxnSpPr>
          <p:spPr bwMode="auto">
            <a:xfrm flipV="1">
              <a:off x="3987" y="2461"/>
              <a:ext cx="598" cy="27"/>
            </a:xfrm>
            <a:prstGeom prst="straightConnector1">
              <a:avLst/>
            </a:prstGeom>
            <a:noFill/>
            <a:ln w="25400">
              <a:solidFill>
                <a:schemeClr val="accent1"/>
              </a:solidFill>
              <a:round/>
              <a:headEnd/>
              <a:tailEnd/>
            </a:ln>
            <a:effectLst/>
          </p:spPr>
        </p:cxnSp>
        <p:cxnSp>
          <p:nvCxnSpPr>
            <p:cNvPr id="680107" name="AutoShape 171"/>
            <p:cNvCxnSpPr>
              <a:cxnSpLocks noChangeShapeType="1"/>
              <a:endCxn id="0" idx="3"/>
            </p:cNvCxnSpPr>
            <p:nvPr/>
          </p:nvCxnSpPr>
          <p:spPr bwMode="auto">
            <a:xfrm>
              <a:off x="3128" y="1866"/>
              <a:ext cx="859" cy="622"/>
            </a:xfrm>
            <a:prstGeom prst="straightConnector1">
              <a:avLst/>
            </a:prstGeom>
            <a:noFill/>
            <a:ln w="25400">
              <a:solidFill>
                <a:schemeClr val="accent1"/>
              </a:solidFill>
              <a:round/>
              <a:headEnd/>
              <a:tailEnd/>
            </a:ln>
            <a:effectLst/>
          </p:spPr>
        </p:cxnSp>
        <p:cxnSp>
          <p:nvCxnSpPr>
            <p:cNvPr id="680108" name="AutoShape 172"/>
            <p:cNvCxnSpPr>
              <a:cxnSpLocks noChangeShapeType="1"/>
              <a:stCxn id="0" idx="3"/>
            </p:cNvCxnSpPr>
            <p:nvPr/>
          </p:nvCxnSpPr>
          <p:spPr bwMode="auto">
            <a:xfrm flipH="1">
              <a:off x="3128" y="1329"/>
              <a:ext cx="284" cy="564"/>
            </a:xfrm>
            <a:prstGeom prst="straightConnector1">
              <a:avLst/>
            </a:prstGeom>
            <a:noFill/>
            <a:ln w="25400">
              <a:solidFill>
                <a:schemeClr val="accent1"/>
              </a:solidFill>
              <a:round/>
              <a:headEnd/>
              <a:tailEnd/>
            </a:ln>
            <a:effectLst/>
          </p:spPr>
        </p:cxnSp>
        <p:cxnSp>
          <p:nvCxnSpPr>
            <p:cNvPr id="680109" name="AutoShape 173"/>
            <p:cNvCxnSpPr>
              <a:cxnSpLocks noChangeShapeType="1"/>
              <a:stCxn id="0" idx="3"/>
              <a:endCxn id="0" idx="3"/>
            </p:cNvCxnSpPr>
            <p:nvPr/>
          </p:nvCxnSpPr>
          <p:spPr bwMode="auto">
            <a:xfrm flipH="1">
              <a:off x="3412" y="974"/>
              <a:ext cx="442" cy="355"/>
            </a:xfrm>
            <a:prstGeom prst="straightConnector1">
              <a:avLst/>
            </a:prstGeom>
            <a:noFill/>
            <a:ln w="25400">
              <a:solidFill>
                <a:schemeClr val="accent1"/>
              </a:solidFill>
              <a:round/>
              <a:headEnd/>
              <a:tailEnd/>
            </a:ln>
            <a:effectLst/>
          </p:spPr>
        </p:cxnSp>
      </p:grpSp>
      <p:grpSp>
        <p:nvGrpSpPr>
          <p:cNvPr id="680110" name="Group 174"/>
          <p:cNvGrpSpPr>
            <a:grpSpLocks/>
          </p:cNvGrpSpPr>
          <p:nvPr/>
        </p:nvGrpSpPr>
        <p:grpSpPr bwMode="auto">
          <a:xfrm>
            <a:off x="3673475" y="1108075"/>
            <a:ext cx="5048250" cy="5113338"/>
            <a:chOff x="2314" y="698"/>
            <a:chExt cx="3180" cy="3221"/>
          </a:xfrm>
        </p:grpSpPr>
        <p:sp>
          <p:nvSpPr>
            <p:cNvPr id="680111" name="Oval 175"/>
            <p:cNvSpPr>
              <a:spLocks noChangeArrowheads="1"/>
            </p:cNvSpPr>
            <p:nvPr/>
          </p:nvSpPr>
          <p:spPr bwMode="auto">
            <a:xfrm>
              <a:off x="4735" y="3228"/>
              <a:ext cx="759" cy="691"/>
            </a:xfrm>
            <a:prstGeom prst="ellipse">
              <a:avLst/>
            </a:prstGeom>
            <a:noFill/>
            <a:ln w="28575" algn="ctr">
              <a:solidFill>
                <a:srgbClr val="FF6600"/>
              </a:solidFill>
              <a:round/>
              <a:headEnd/>
              <a:tailEnd/>
            </a:ln>
            <a:effectLst/>
          </p:spPr>
          <p:txBody>
            <a:bodyPr lIns="90000" tIns="46800" rIns="90000" bIns="46800" anchor="ctr">
              <a:spAutoFit/>
            </a:bodyPr>
            <a:lstStyle/>
            <a:p>
              <a:endParaRPr lang="el-GR"/>
            </a:p>
          </p:txBody>
        </p:sp>
        <p:sp>
          <p:nvSpPr>
            <p:cNvPr id="680112" name="AutoShape 176"/>
            <p:cNvSpPr>
              <a:spLocks noChangeArrowheads="1"/>
            </p:cNvSpPr>
            <p:nvPr/>
          </p:nvSpPr>
          <p:spPr bwMode="auto">
            <a:xfrm>
              <a:off x="2314" y="698"/>
              <a:ext cx="268" cy="192"/>
            </a:xfrm>
            <a:prstGeom prst="smileyFace">
              <a:avLst>
                <a:gd name="adj" fmla="val 4653"/>
              </a:avLst>
            </a:prstGeom>
            <a:noFill/>
            <a:ln w="25400">
              <a:solidFill>
                <a:srgbClr val="FF6600"/>
              </a:solidFill>
              <a:round/>
              <a:headEnd/>
              <a:tailEnd/>
            </a:ln>
            <a:effectLst/>
          </p:spPr>
          <p:txBody>
            <a:bodyPr wrap="none" lIns="90000" tIns="46800" rIns="90000" bIns="46800" anchor="ctr">
              <a:spAutoFit/>
            </a:bodyPr>
            <a:lstStyle/>
            <a:p>
              <a:endParaRPr lang="el-GR"/>
            </a:p>
          </p:txBody>
        </p:sp>
        <p:sp>
          <p:nvSpPr>
            <p:cNvPr id="680113" name="AutoShape 177"/>
            <p:cNvSpPr>
              <a:spLocks noChangeArrowheads="1"/>
            </p:cNvSpPr>
            <p:nvPr/>
          </p:nvSpPr>
          <p:spPr bwMode="auto">
            <a:xfrm>
              <a:off x="4999" y="2949"/>
              <a:ext cx="268" cy="192"/>
            </a:xfrm>
            <a:prstGeom prst="smileyFace">
              <a:avLst>
                <a:gd name="adj" fmla="val 4653"/>
              </a:avLst>
            </a:prstGeom>
            <a:noFill/>
            <a:ln w="25400">
              <a:solidFill>
                <a:srgbClr val="FF6600"/>
              </a:solidFill>
              <a:round/>
              <a:headEnd/>
              <a:tailEnd/>
            </a:ln>
            <a:effectLst/>
          </p:spPr>
          <p:txBody>
            <a:bodyPr wrap="none" lIns="90000" tIns="46800" rIns="90000" bIns="46800" anchor="ctr">
              <a:spAutoFit/>
            </a:bodyPr>
            <a:lstStyle/>
            <a:p>
              <a:endParaRPr lang="el-GR"/>
            </a:p>
          </p:txBody>
        </p:sp>
        <p:sp>
          <p:nvSpPr>
            <p:cNvPr id="680114" name="AutoShape 178"/>
            <p:cNvSpPr>
              <a:spLocks noChangeArrowheads="1"/>
            </p:cNvSpPr>
            <p:nvPr/>
          </p:nvSpPr>
          <p:spPr bwMode="auto">
            <a:xfrm>
              <a:off x="4888" y="2012"/>
              <a:ext cx="268" cy="192"/>
            </a:xfrm>
            <a:prstGeom prst="smileyFace">
              <a:avLst>
                <a:gd name="adj" fmla="val 4653"/>
              </a:avLst>
            </a:prstGeom>
            <a:noFill/>
            <a:ln w="25400">
              <a:solidFill>
                <a:srgbClr val="FF6600"/>
              </a:solidFill>
              <a:round/>
              <a:headEnd/>
              <a:tailEnd/>
            </a:ln>
            <a:effectLst/>
          </p:spPr>
          <p:txBody>
            <a:bodyPr wrap="none" lIns="90000" tIns="46800" rIns="90000" bIns="46800" anchor="ctr">
              <a:spAutoFit/>
            </a:bodyPr>
            <a:lstStyle/>
            <a:p>
              <a:endParaRPr lang="el-GR"/>
            </a:p>
          </p:txBody>
        </p:sp>
        <p:sp>
          <p:nvSpPr>
            <p:cNvPr id="680115" name="AutoShape 179"/>
            <p:cNvSpPr>
              <a:spLocks noChangeArrowheads="1"/>
            </p:cNvSpPr>
            <p:nvPr/>
          </p:nvSpPr>
          <p:spPr bwMode="auto">
            <a:xfrm>
              <a:off x="5205" y="2130"/>
              <a:ext cx="268" cy="192"/>
            </a:xfrm>
            <a:prstGeom prst="smileyFace">
              <a:avLst>
                <a:gd name="adj" fmla="val 4653"/>
              </a:avLst>
            </a:prstGeom>
            <a:noFill/>
            <a:ln w="25400">
              <a:solidFill>
                <a:srgbClr val="FF6600"/>
              </a:solidFill>
              <a:round/>
              <a:headEnd/>
              <a:tailEnd/>
            </a:ln>
            <a:effectLst/>
          </p:spPr>
          <p:txBody>
            <a:bodyPr wrap="none" lIns="90000" tIns="46800" rIns="90000" bIns="46800" anchor="ctr">
              <a:spAutoFit/>
            </a:bodyPr>
            <a:lstStyle/>
            <a:p>
              <a:endParaRPr lang="el-GR"/>
            </a:p>
          </p:txBody>
        </p:sp>
        <p:sp>
          <p:nvSpPr>
            <p:cNvPr id="680116" name="AutoShape 180"/>
            <p:cNvSpPr>
              <a:spLocks noChangeArrowheads="1"/>
            </p:cNvSpPr>
            <p:nvPr/>
          </p:nvSpPr>
          <p:spPr bwMode="auto">
            <a:xfrm>
              <a:off x="3189" y="815"/>
              <a:ext cx="268" cy="192"/>
            </a:xfrm>
            <a:prstGeom prst="smileyFace">
              <a:avLst>
                <a:gd name="adj" fmla="val 4653"/>
              </a:avLst>
            </a:prstGeom>
            <a:noFill/>
            <a:ln w="25400">
              <a:solidFill>
                <a:srgbClr val="FF6600"/>
              </a:solidFill>
              <a:round/>
              <a:headEnd/>
              <a:tailEnd/>
            </a:ln>
            <a:effectLst/>
          </p:spPr>
          <p:txBody>
            <a:bodyPr wrap="none" lIns="90000" tIns="46800" rIns="90000" bIns="46800" anchor="ctr">
              <a:spAutoFit/>
            </a:bodyPr>
            <a:lstStyle/>
            <a:p>
              <a:endParaRPr lang="el-GR"/>
            </a:p>
          </p:txBody>
        </p:sp>
        <p:sp>
          <p:nvSpPr>
            <p:cNvPr id="680117" name="Oval 181"/>
            <p:cNvSpPr>
              <a:spLocks noChangeArrowheads="1"/>
            </p:cNvSpPr>
            <p:nvPr/>
          </p:nvSpPr>
          <p:spPr bwMode="auto">
            <a:xfrm>
              <a:off x="2336" y="2951"/>
              <a:ext cx="889" cy="816"/>
            </a:xfrm>
            <a:prstGeom prst="ellipse">
              <a:avLst/>
            </a:prstGeom>
            <a:noFill/>
            <a:ln w="28575" algn="ctr">
              <a:solidFill>
                <a:srgbClr val="FF6600"/>
              </a:solidFill>
              <a:round/>
              <a:headEnd/>
              <a:tailEnd/>
            </a:ln>
            <a:effectLst/>
          </p:spPr>
          <p:txBody>
            <a:bodyPr lIns="90000" tIns="46800" rIns="90000" bIns="46800" anchor="ctr">
              <a:spAutoFit/>
            </a:bodyPr>
            <a:lstStyle/>
            <a:p>
              <a:endParaRPr lang="el-GR"/>
            </a:p>
          </p:txBody>
        </p:sp>
      </p:grpSp>
      <p:sp>
        <p:nvSpPr>
          <p:cNvPr id="680118" name="Rectangle 182"/>
          <p:cNvSpPr>
            <a:spLocks noGrp="1" noChangeArrowheads="1"/>
          </p:cNvSpPr>
          <p:nvPr>
            <p:ph type="title"/>
          </p:nvPr>
        </p:nvSpPr>
        <p:spPr/>
        <p:txBody>
          <a:bodyPr/>
          <a:lstStyle/>
          <a:p>
            <a:r>
              <a:rPr lang="en-GB"/>
              <a:t>VO concept</a:t>
            </a:r>
            <a:endParaRPr lang="el-GR"/>
          </a:p>
        </p:txBody>
      </p:sp>
      <p:sp>
        <p:nvSpPr>
          <p:cNvPr id="680119" name="Rectangle 183"/>
          <p:cNvSpPr>
            <a:spLocks noGrp="1" noChangeArrowheads="1"/>
          </p:cNvSpPr>
          <p:nvPr>
            <p:ph type="body" idx="4294967295"/>
          </p:nvPr>
        </p:nvSpPr>
        <p:spPr>
          <a:xfrm>
            <a:off x="0" y="1289050"/>
            <a:ext cx="3230563" cy="5429250"/>
          </a:xfrm>
          <a:noFill/>
          <a:ln/>
        </p:spPr>
        <p:txBody>
          <a:bodyPr/>
          <a:lstStyle/>
          <a:p>
            <a:pPr>
              <a:lnSpc>
                <a:spcPct val="80000"/>
              </a:lnSpc>
            </a:pPr>
            <a:r>
              <a:rPr lang="en-GB" sz="1700" b="0">
                <a:solidFill>
                  <a:srgbClr val="996633"/>
                </a:solidFill>
              </a:rPr>
              <a:t>gLite middleware runs on each shared resource to provide</a:t>
            </a:r>
          </a:p>
          <a:p>
            <a:pPr lvl="1">
              <a:lnSpc>
                <a:spcPct val="80000"/>
              </a:lnSpc>
            </a:pPr>
            <a:r>
              <a:rPr lang="en-GB" sz="1600" b="1">
                <a:solidFill>
                  <a:srgbClr val="996633"/>
                </a:solidFill>
              </a:rPr>
              <a:t>Data services</a:t>
            </a:r>
          </a:p>
          <a:p>
            <a:pPr lvl="1">
              <a:lnSpc>
                <a:spcPct val="80000"/>
              </a:lnSpc>
            </a:pPr>
            <a:r>
              <a:rPr lang="en-GB" sz="1600" b="1">
                <a:solidFill>
                  <a:srgbClr val="996633"/>
                </a:solidFill>
              </a:rPr>
              <a:t>Computation services </a:t>
            </a:r>
          </a:p>
          <a:p>
            <a:pPr lvl="1">
              <a:lnSpc>
                <a:spcPct val="80000"/>
              </a:lnSpc>
            </a:pPr>
            <a:r>
              <a:rPr lang="en-GB" sz="1600" b="1">
                <a:solidFill>
                  <a:srgbClr val="996633"/>
                </a:solidFill>
              </a:rPr>
              <a:t>Security service</a:t>
            </a:r>
            <a:r>
              <a:rPr lang="en-GB" sz="1600" b="1">
                <a:solidFill>
                  <a:srgbClr val="FF6600"/>
                </a:solidFill>
              </a:rPr>
              <a:t> </a:t>
            </a:r>
          </a:p>
          <a:p>
            <a:pPr lvl="1">
              <a:lnSpc>
                <a:spcPct val="80000"/>
              </a:lnSpc>
            </a:pPr>
            <a:endParaRPr lang="en-GB" sz="1600" b="1">
              <a:solidFill>
                <a:srgbClr val="FF6600"/>
              </a:solidFill>
            </a:endParaRPr>
          </a:p>
          <a:p>
            <a:pPr>
              <a:lnSpc>
                <a:spcPct val="80000"/>
              </a:lnSpc>
            </a:pPr>
            <a:r>
              <a:rPr lang="en-GB" sz="1700" b="0">
                <a:solidFill>
                  <a:srgbClr val="FF6600"/>
                </a:solidFill>
              </a:rPr>
              <a:t>Resources and users form Virtual organisations: </a:t>
            </a:r>
            <a:br>
              <a:rPr lang="en-GB" sz="1700" b="0">
                <a:solidFill>
                  <a:srgbClr val="FF6600"/>
                </a:solidFill>
              </a:rPr>
            </a:br>
            <a:r>
              <a:rPr lang="en-GB" sz="1700" b="0">
                <a:solidFill>
                  <a:srgbClr val="FF6600"/>
                </a:solidFill>
              </a:rPr>
              <a:t>basis for collaboration</a:t>
            </a:r>
          </a:p>
          <a:p>
            <a:pPr>
              <a:lnSpc>
                <a:spcPct val="80000"/>
              </a:lnSpc>
            </a:pPr>
            <a:endParaRPr lang="en-GB" sz="1700" b="0">
              <a:solidFill>
                <a:schemeClr val="tx2"/>
              </a:solidFill>
            </a:endParaRPr>
          </a:p>
          <a:p>
            <a:pPr>
              <a:lnSpc>
                <a:spcPct val="80000"/>
              </a:lnSpc>
            </a:pPr>
            <a:r>
              <a:rPr lang="en-GB" sz="1700" b="0">
                <a:solidFill>
                  <a:srgbClr val="006600"/>
                </a:solidFill>
              </a:rPr>
              <a:t>Distributed services (both people and middleware) enable the grid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801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8011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8011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8011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80119">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80110"/>
                                        </p:tgtEl>
                                        <p:attrNameLst>
                                          <p:attrName>style.visibility</p:attrName>
                                        </p:attrNameLst>
                                      </p:cBhvr>
                                      <p:to>
                                        <p:strVal val="visible"/>
                                      </p:to>
                                    </p:set>
                                  </p:childTnLst>
                                </p:cTn>
                              </p:par>
                              <p:par>
                                <p:cTn id="25" presetID="1" presetClass="entr" presetSubtype="0" fill="hold" nodeType="withEffect">
                                  <p:stCondLst>
                                    <p:cond delay="1000"/>
                                  </p:stCondLst>
                                  <p:childTnLst>
                                    <p:set>
                                      <p:cBhvr>
                                        <p:cTn id="26" dur="1" fill="hold">
                                          <p:stCondLst>
                                            <p:cond delay="0"/>
                                          </p:stCondLst>
                                        </p:cTn>
                                        <p:tgtEl>
                                          <p:spTgt spid="67994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8011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1986" name="Rectangle 2"/>
          <p:cNvSpPr>
            <a:spLocks noGrp="1" noChangeArrowheads="1"/>
          </p:cNvSpPr>
          <p:nvPr>
            <p:ph type="title"/>
          </p:nvPr>
        </p:nvSpPr>
        <p:spPr/>
        <p:txBody>
          <a:bodyPr/>
          <a:lstStyle/>
          <a:p>
            <a:r>
              <a:rPr lang="en-US"/>
              <a:t>Virtual Organizations</a:t>
            </a:r>
            <a:endParaRPr lang="el-GR"/>
          </a:p>
        </p:txBody>
      </p:sp>
      <p:sp>
        <p:nvSpPr>
          <p:cNvPr id="681987" name="Rectangle 3"/>
          <p:cNvSpPr>
            <a:spLocks noGrp="1" noChangeArrowheads="1"/>
          </p:cNvSpPr>
          <p:nvPr>
            <p:ph type="body" idx="1"/>
          </p:nvPr>
        </p:nvSpPr>
        <p:spPr>
          <a:xfrm>
            <a:off x="395288" y="955675"/>
            <a:ext cx="8424862" cy="5256213"/>
          </a:xfrm>
        </p:spPr>
        <p:txBody>
          <a:bodyPr/>
          <a:lstStyle/>
          <a:p>
            <a:r>
              <a:rPr lang="en-US" sz="2000">
                <a:solidFill>
                  <a:schemeClr val="hlink"/>
                </a:solidFill>
              </a:rPr>
              <a:t>Virtual Organization</a:t>
            </a:r>
          </a:p>
          <a:p>
            <a:pPr>
              <a:buFontTx/>
              <a:buNone/>
            </a:pPr>
            <a:r>
              <a:rPr lang="en-US" sz="2000"/>
              <a:t>	“A set of individuals and / or institutions defined by highly controlled sharing rules, with resource providers and consumers defining clearly and carefully just what is shared, who is allowed to share and the conditions under which sharing occurs”</a:t>
            </a:r>
          </a:p>
          <a:p>
            <a:pPr>
              <a:buFontTx/>
              <a:buNone/>
            </a:pPr>
            <a:r>
              <a:rPr lang="en-US" sz="2000"/>
              <a:t>	</a:t>
            </a:r>
            <a:r>
              <a:rPr lang="en-US" sz="2000" i="1"/>
              <a:t>Ian Foster</a:t>
            </a:r>
            <a:r>
              <a:rPr lang="en-US" sz="2000"/>
              <a:t>   </a:t>
            </a:r>
          </a:p>
          <a:p>
            <a:pPr>
              <a:buFontTx/>
              <a:buNone/>
            </a:pPr>
            <a:endParaRPr lang="en-US" sz="2000"/>
          </a:p>
          <a:p>
            <a:r>
              <a:rPr lang="en-US" sz="2000"/>
              <a:t>Abstract entities grouping users, institutions and resources in the same administrative domain  </a:t>
            </a:r>
            <a:endParaRPr lang="el-GR" sz="2000"/>
          </a:p>
          <a:p>
            <a:pPr>
              <a:buFont typeface="Wingdings" pitchFamily="2" charset="2"/>
              <a:buChar char="Ä"/>
            </a:pPr>
            <a:endParaRPr lang="en-US" sz="2000"/>
          </a:p>
          <a:p>
            <a:pPr>
              <a:buFont typeface="Wingdings" pitchFamily="2" charset="2"/>
              <a:buChar char="Ä"/>
            </a:pPr>
            <a:r>
              <a:rPr lang="en-US" sz="2000">
                <a:sym typeface="Wingdings" pitchFamily="2" charset="2"/>
              </a:rPr>
              <a:t>What is going to be shared ?</a:t>
            </a:r>
            <a:r>
              <a:rPr lang="el-GR" sz="2000">
                <a:sym typeface="Wingdings" pitchFamily="2" charset="2"/>
              </a:rPr>
              <a:t> </a:t>
            </a:r>
            <a:endParaRPr lang="en-US" sz="2000">
              <a:sym typeface="Wingdings" pitchFamily="2" charset="2"/>
            </a:endParaRPr>
          </a:p>
          <a:p>
            <a:pPr>
              <a:buFont typeface="Wingdings" pitchFamily="2" charset="2"/>
              <a:buNone/>
            </a:pPr>
            <a:r>
              <a:rPr lang="el-GR" sz="2000"/>
              <a:t>		 </a:t>
            </a:r>
            <a:r>
              <a:rPr lang="el-GR" sz="2000">
                <a:solidFill>
                  <a:srgbClr val="000099"/>
                </a:solidFill>
                <a:sym typeface="Wingdings" pitchFamily="2" charset="2"/>
              </a:rPr>
              <a:t></a:t>
            </a:r>
            <a:r>
              <a:rPr lang="el-GR" sz="2000">
                <a:sym typeface="Wingdings" pitchFamily="2" charset="2"/>
              </a:rPr>
              <a:t> </a:t>
            </a:r>
            <a:r>
              <a:rPr lang="en-US" sz="2000">
                <a:sym typeface="Wingdings" pitchFamily="2" charset="2"/>
              </a:rPr>
              <a:t>resources 			</a:t>
            </a:r>
            <a:r>
              <a:rPr lang="el-GR" sz="2000">
                <a:solidFill>
                  <a:srgbClr val="000099"/>
                </a:solidFill>
                <a:sym typeface="Wingdings" pitchFamily="2" charset="2"/>
              </a:rPr>
              <a:t></a:t>
            </a:r>
            <a:r>
              <a:rPr lang="el-GR" sz="2000"/>
              <a:t> </a:t>
            </a:r>
            <a:r>
              <a:rPr lang="en-US" sz="2000"/>
              <a:t>licenses</a:t>
            </a:r>
            <a:endParaRPr lang="el-GR" sz="2000"/>
          </a:p>
          <a:p>
            <a:pPr>
              <a:buFontTx/>
              <a:buNone/>
            </a:pPr>
            <a:r>
              <a:rPr lang="el-GR" sz="2000">
                <a:sym typeface="Wingdings" pitchFamily="2" charset="2"/>
              </a:rPr>
              <a:t>		 </a:t>
            </a:r>
            <a:r>
              <a:rPr lang="el-GR" sz="2000">
                <a:solidFill>
                  <a:srgbClr val="000099"/>
                </a:solidFill>
                <a:sym typeface="Wingdings" pitchFamily="2" charset="2"/>
              </a:rPr>
              <a:t></a:t>
            </a:r>
            <a:r>
              <a:rPr lang="el-GR" sz="2000"/>
              <a:t> </a:t>
            </a:r>
            <a:r>
              <a:rPr lang="en-US" sz="2000"/>
              <a:t>software</a:t>
            </a:r>
            <a:r>
              <a:rPr lang="el-GR" sz="2000"/>
              <a:t>			</a:t>
            </a:r>
            <a:r>
              <a:rPr lang="el-GR" sz="2000">
                <a:solidFill>
                  <a:srgbClr val="000099"/>
                </a:solidFill>
                <a:sym typeface="Wingdings" pitchFamily="2" charset="2"/>
              </a:rPr>
              <a:t></a:t>
            </a:r>
            <a:r>
              <a:rPr lang="el-GR" sz="2000"/>
              <a:t> services</a:t>
            </a:r>
          </a:p>
          <a:p>
            <a:pPr>
              <a:buFontTx/>
              <a:buNone/>
            </a:pPr>
            <a:r>
              <a:rPr lang="el-GR" sz="2000">
                <a:sym typeface="Wingdings" pitchFamily="2" charset="2"/>
              </a:rPr>
              <a:t>		 </a:t>
            </a:r>
            <a:r>
              <a:rPr lang="el-GR" sz="2000">
                <a:solidFill>
                  <a:srgbClr val="000099"/>
                </a:solidFill>
                <a:sym typeface="Wingdings" pitchFamily="2" charset="2"/>
              </a:rPr>
              <a:t></a:t>
            </a:r>
            <a:r>
              <a:rPr lang="en-US" sz="2000">
                <a:solidFill>
                  <a:srgbClr val="000099"/>
                </a:solidFill>
                <a:sym typeface="Wingdings" pitchFamily="2" charset="2"/>
              </a:rPr>
              <a:t> </a:t>
            </a:r>
            <a:r>
              <a:rPr lang="en-US" sz="2000">
                <a:sym typeface="Wingdings" pitchFamily="2" charset="2"/>
              </a:rPr>
              <a:t>special equipment</a:t>
            </a:r>
            <a:r>
              <a:rPr lang="el-GR" sz="2000"/>
              <a:t> </a:t>
            </a:r>
            <a:r>
              <a:rPr lang="en-US" sz="2000"/>
              <a:t>		</a:t>
            </a:r>
            <a:r>
              <a:rPr lang="el-GR" sz="2000">
                <a:solidFill>
                  <a:srgbClr val="000099"/>
                </a:solidFill>
                <a:sym typeface="Wingdings" pitchFamily="2" charset="2"/>
              </a:rPr>
              <a:t></a:t>
            </a:r>
            <a:r>
              <a:rPr lang="en-US" sz="2000">
                <a:solidFill>
                  <a:srgbClr val="000099"/>
                </a:solidFill>
                <a:sym typeface="Wingdings" pitchFamily="2" charset="2"/>
              </a:rPr>
              <a:t> </a:t>
            </a:r>
            <a:r>
              <a:rPr lang="en-US" sz="2000"/>
              <a:t>Internet bandwidth</a:t>
            </a:r>
            <a:endParaRPr lang="el-GR" sz="2000"/>
          </a:p>
          <a:p>
            <a:pPr>
              <a:buFontTx/>
              <a:buNone/>
            </a:pPr>
            <a:endParaRPr lang="el-GR" sz="2000" b="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4034" name="Rectangle 2"/>
          <p:cNvSpPr>
            <a:spLocks noGrp="1" noChangeArrowheads="1"/>
          </p:cNvSpPr>
          <p:nvPr>
            <p:ph type="title"/>
          </p:nvPr>
        </p:nvSpPr>
        <p:spPr/>
        <p:txBody>
          <a:bodyPr/>
          <a:lstStyle/>
          <a:p>
            <a:r>
              <a:rPr lang="en-US"/>
              <a:t>Virtual Organizations </a:t>
            </a:r>
            <a:r>
              <a:rPr lang="el-GR"/>
              <a:t>(</a:t>
            </a:r>
            <a:r>
              <a:rPr lang="en-US"/>
              <a:t>VOs)</a:t>
            </a:r>
            <a:endParaRPr lang="el-GR"/>
          </a:p>
        </p:txBody>
      </p:sp>
      <p:sp>
        <p:nvSpPr>
          <p:cNvPr id="684035" name="Rectangle 3"/>
          <p:cNvSpPr>
            <a:spLocks noGrp="1" noChangeArrowheads="1"/>
          </p:cNvSpPr>
          <p:nvPr>
            <p:ph type="body" idx="1"/>
          </p:nvPr>
        </p:nvSpPr>
        <p:spPr>
          <a:xfrm>
            <a:off x="357188" y="1028700"/>
            <a:ext cx="8610600" cy="5346700"/>
          </a:xfrm>
        </p:spPr>
        <p:txBody>
          <a:bodyPr/>
          <a:lstStyle/>
          <a:p>
            <a:pPr>
              <a:lnSpc>
                <a:spcPct val="90000"/>
              </a:lnSpc>
            </a:pPr>
            <a:r>
              <a:rPr lang="en-US" sz="2000" b="0"/>
              <a:t>Astrophysics, astro-particle physics</a:t>
            </a:r>
          </a:p>
          <a:p>
            <a:pPr>
              <a:lnSpc>
                <a:spcPct val="90000"/>
              </a:lnSpc>
            </a:pPr>
            <a:r>
              <a:rPr lang="en-US" sz="2000" b="0"/>
              <a:t>Biomedical and Bioinformatic Applications</a:t>
            </a:r>
          </a:p>
          <a:p>
            <a:pPr>
              <a:lnSpc>
                <a:spcPct val="90000"/>
              </a:lnSpc>
            </a:pPr>
            <a:r>
              <a:rPr lang="en-US" sz="2000" b="0"/>
              <a:t>Computational chemistry</a:t>
            </a:r>
          </a:p>
          <a:p>
            <a:pPr>
              <a:lnSpc>
                <a:spcPct val="90000"/>
              </a:lnSpc>
            </a:pPr>
            <a:r>
              <a:rPr lang="en-US" sz="2000" b="0"/>
              <a:t>Earth sciences</a:t>
            </a:r>
          </a:p>
          <a:p>
            <a:pPr>
              <a:lnSpc>
                <a:spcPct val="90000"/>
              </a:lnSpc>
            </a:pPr>
            <a:r>
              <a:rPr lang="en-US" sz="2000" b="0"/>
              <a:t>Finance</a:t>
            </a:r>
          </a:p>
          <a:p>
            <a:pPr>
              <a:lnSpc>
                <a:spcPct val="90000"/>
              </a:lnSpc>
            </a:pPr>
            <a:r>
              <a:rPr lang="en-US" sz="2000" b="0"/>
              <a:t>Fusion</a:t>
            </a:r>
          </a:p>
          <a:p>
            <a:pPr>
              <a:lnSpc>
                <a:spcPct val="90000"/>
              </a:lnSpc>
            </a:pPr>
            <a:r>
              <a:rPr lang="en-US" sz="2000" b="0"/>
              <a:t>Geophysics</a:t>
            </a:r>
          </a:p>
          <a:p>
            <a:pPr>
              <a:lnSpc>
                <a:spcPct val="90000"/>
              </a:lnSpc>
            </a:pPr>
            <a:r>
              <a:rPr lang="en-US" sz="2000" b="0"/>
              <a:t>High-energy physics</a:t>
            </a:r>
          </a:p>
          <a:p>
            <a:pPr>
              <a:lnSpc>
                <a:spcPct val="90000"/>
              </a:lnSpc>
            </a:pPr>
            <a:r>
              <a:rPr lang="en-US" sz="2000" b="0"/>
              <a:t>Infrastructure</a:t>
            </a:r>
          </a:p>
          <a:p>
            <a:pPr>
              <a:lnSpc>
                <a:spcPct val="90000"/>
              </a:lnSpc>
            </a:pPr>
            <a:r>
              <a:rPr lang="en-US" sz="2000" b="0"/>
              <a:t>Other …</a:t>
            </a:r>
          </a:p>
          <a:p>
            <a:pPr>
              <a:lnSpc>
                <a:spcPct val="90000"/>
              </a:lnSpc>
            </a:pPr>
            <a:endParaRPr lang="en-US" sz="2000" b="0"/>
          </a:p>
          <a:p>
            <a:pPr>
              <a:lnSpc>
                <a:spcPct val="90000"/>
              </a:lnSpc>
            </a:pPr>
            <a:r>
              <a:rPr lang="en-US" sz="2000" b="0"/>
              <a:t>Our regional VO: SEE</a:t>
            </a:r>
          </a:p>
          <a:p>
            <a:pPr>
              <a:lnSpc>
                <a:spcPct val="90000"/>
              </a:lnSpc>
            </a:pPr>
            <a:r>
              <a:rPr lang="en-US" sz="2000" b="0"/>
              <a:t>VO for trainings : hgdemo</a:t>
            </a:r>
          </a:p>
          <a:p>
            <a:pPr>
              <a:lnSpc>
                <a:spcPct val="90000"/>
              </a:lnSpc>
            </a:pPr>
            <a:endParaRPr lang="en-US" sz="1700" b="0"/>
          </a:p>
          <a:p>
            <a:pPr>
              <a:lnSpc>
                <a:spcPct val="90000"/>
              </a:lnSpc>
            </a:pPr>
            <a:r>
              <a:rPr lang="en-US" sz="1700"/>
              <a:t>List of existing VOs</a:t>
            </a:r>
          </a:p>
          <a:p>
            <a:pPr lvl="1">
              <a:lnSpc>
                <a:spcPct val="90000"/>
              </a:lnSpc>
            </a:pPr>
            <a:r>
              <a:rPr lang="en-US" sz="1900">
                <a:hlinkClick r:id="rId2"/>
              </a:rPr>
              <a:t>http://cic.gridops.org/index.php?section=home&amp;page=volist#1</a:t>
            </a:r>
            <a:r>
              <a:rPr lang="en-US" sz="1900"/>
              <a:t> </a:t>
            </a:r>
            <a:endParaRPr lang="en-US" sz="1900">
              <a:sym typeface="Wingdings 3" pitchFamily="18" charset="2"/>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n-US" dirty="0" smtClean="0"/>
              <a:t>Contents</a:t>
            </a:r>
            <a:endParaRPr lang="el-GR" dirty="0"/>
          </a:p>
        </p:txBody>
      </p:sp>
      <p:graphicFrame>
        <p:nvGraphicFramePr>
          <p:cNvPr id="4" name="3 - Θέση περιεχομένου"/>
          <p:cNvGraphicFramePr>
            <a:graphicFrameLocks noGrp="1"/>
          </p:cNvGraphicFramePr>
          <p:nvPr>
            <p:ph idx="1"/>
          </p:nvPr>
        </p:nvGraphicFramePr>
        <p:xfrm>
          <a:off x="412595" y="1513444"/>
          <a:ext cx="8229600" cy="43251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22734370-3A9E-4ADA-AC77-4E10193D712F}"/>
                                            </p:graphicEl>
                                          </p:spTgt>
                                        </p:tgtEl>
                                        <p:attrNameLst>
                                          <p:attrName>style.visibility</p:attrName>
                                        </p:attrNameLst>
                                      </p:cBhvr>
                                      <p:to>
                                        <p:strVal val="visible"/>
                                      </p:to>
                                    </p:set>
                                    <p:animEffect transition="in" filter="fade">
                                      <p:cBhvr>
                                        <p:cTn id="7" dur="2000"/>
                                        <p:tgtEl>
                                          <p:spTgt spid="4">
                                            <p:graphicEl>
                                              <a:dgm id="{22734370-3A9E-4ADA-AC77-4E10193D712F}"/>
                                            </p:graphic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graphicEl>
                                              <a:dgm id="{13FB9897-0D05-47BC-8E3A-90EF52B7D5DC}"/>
                                            </p:graphicEl>
                                          </p:spTgt>
                                        </p:tgtEl>
                                        <p:attrNameLst>
                                          <p:attrName>style.visibility</p:attrName>
                                        </p:attrNameLst>
                                      </p:cBhvr>
                                      <p:to>
                                        <p:strVal val="visible"/>
                                      </p:to>
                                    </p:set>
                                    <p:animEffect transition="in" filter="fade">
                                      <p:cBhvr>
                                        <p:cTn id="10" dur="2000"/>
                                        <p:tgtEl>
                                          <p:spTgt spid="4">
                                            <p:graphicEl>
                                              <a:dgm id="{13FB9897-0D05-47BC-8E3A-90EF52B7D5DC}"/>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graphicEl>
                                              <a:dgm id="{EE910F37-D009-43DF-9577-9978DF4C0CE2}"/>
                                            </p:graphicEl>
                                          </p:spTgt>
                                        </p:tgtEl>
                                        <p:attrNameLst>
                                          <p:attrName>style.visibility</p:attrName>
                                        </p:attrNameLst>
                                      </p:cBhvr>
                                      <p:to>
                                        <p:strVal val="visible"/>
                                      </p:to>
                                    </p:set>
                                    <p:animEffect transition="in" filter="fade">
                                      <p:cBhvr>
                                        <p:cTn id="15" dur="2000"/>
                                        <p:tgtEl>
                                          <p:spTgt spid="4">
                                            <p:graphicEl>
                                              <a:dgm id="{EE910F37-D009-43DF-9577-9978DF4C0CE2}"/>
                                            </p:graphic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graphicEl>
                                              <a:dgm id="{3AF2E547-8658-4F2E-93AB-391AA771AFAE}"/>
                                            </p:graphicEl>
                                          </p:spTgt>
                                        </p:tgtEl>
                                        <p:attrNameLst>
                                          <p:attrName>style.visibility</p:attrName>
                                        </p:attrNameLst>
                                      </p:cBhvr>
                                      <p:to>
                                        <p:strVal val="visible"/>
                                      </p:to>
                                    </p:set>
                                    <p:animEffect transition="in" filter="fade">
                                      <p:cBhvr>
                                        <p:cTn id="18" dur="2000"/>
                                        <p:tgtEl>
                                          <p:spTgt spid="4">
                                            <p:graphicEl>
                                              <a:dgm id="{3AF2E547-8658-4F2E-93AB-391AA771AFAE}"/>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4">
                                            <p:graphicEl>
                                              <a:dgm id="{26E321B9-B5CC-4EDC-A032-538D935DCB56}"/>
                                            </p:graphicEl>
                                          </p:spTgt>
                                        </p:tgtEl>
                                        <p:attrNameLst>
                                          <p:attrName>style.visibility</p:attrName>
                                        </p:attrNameLst>
                                      </p:cBhvr>
                                      <p:to>
                                        <p:strVal val="visible"/>
                                      </p:to>
                                    </p:set>
                                    <p:animEffect transition="in" filter="fade">
                                      <p:cBhvr>
                                        <p:cTn id="23" dur="2000"/>
                                        <p:tgtEl>
                                          <p:spTgt spid="4">
                                            <p:graphicEl>
                                              <a:dgm id="{26E321B9-B5CC-4EDC-A032-538D935DCB56}"/>
                                            </p:graphic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4">
                                            <p:graphicEl>
                                              <a:dgm id="{EF1C0091-DA24-47D8-8BCF-910596EB9C74}"/>
                                            </p:graphicEl>
                                          </p:spTgt>
                                        </p:tgtEl>
                                        <p:attrNameLst>
                                          <p:attrName>style.visibility</p:attrName>
                                        </p:attrNameLst>
                                      </p:cBhvr>
                                      <p:to>
                                        <p:strVal val="visible"/>
                                      </p:to>
                                    </p:set>
                                    <p:animEffect transition="in" filter="fade">
                                      <p:cBhvr>
                                        <p:cTn id="26" dur="2000"/>
                                        <p:tgtEl>
                                          <p:spTgt spid="4">
                                            <p:graphicEl>
                                              <a:dgm id="{EF1C0091-DA24-47D8-8BCF-910596EB9C74}"/>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4">
                                            <p:graphicEl>
                                              <a:dgm id="{E6998A2E-EFC6-4065-A23A-53176D9D119A}"/>
                                            </p:graphicEl>
                                          </p:spTgt>
                                        </p:tgtEl>
                                        <p:attrNameLst>
                                          <p:attrName>style.visibility</p:attrName>
                                        </p:attrNameLst>
                                      </p:cBhvr>
                                      <p:to>
                                        <p:strVal val="visible"/>
                                      </p:to>
                                    </p:set>
                                    <p:animEffect transition="in" filter="fade">
                                      <p:cBhvr>
                                        <p:cTn id="31" dur="2000"/>
                                        <p:tgtEl>
                                          <p:spTgt spid="4">
                                            <p:graphicEl>
                                              <a:dgm id="{E6998A2E-EFC6-4065-A23A-53176D9D119A}"/>
                                            </p:graphic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
                                            <p:graphicEl>
                                              <a:dgm id="{97DC2271-0BCA-4A43-9293-2AC4B00D6F8B}"/>
                                            </p:graphicEl>
                                          </p:spTgt>
                                        </p:tgtEl>
                                        <p:attrNameLst>
                                          <p:attrName>style.visibility</p:attrName>
                                        </p:attrNameLst>
                                      </p:cBhvr>
                                      <p:to>
                                        <p:strVal val="visible"/>
                                      </p:to>
                                    </p:set>
                                    <p:animEffect transition="in" filter="fade">
                                      <p:cBhvr>
                                        <p:cTn id="34" dur="2000"/>
                                        <p:tgtEl>
                                          <p:spTgt spid="4">
                                            <p:graphicEl>
                                              <a:dgm id="{97DC2271-0BCA-4A43-9293-2AC4B00D6F8B}"/>
                                            </p:graphic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4">
                                            <p:graphicEl>
                                              <a:dgm id="{C76A2590-C705-4BF0-8C4C-FD1AF1F82F57}"/>
                                            </p:graphicEl>
                                          </p:spTgt>
                                        </p:tgtEl>
                                        <p:attrNameLst>
                                          <p:attrName>style.visibility</p:attrName>
                                        </p:attrNameLst>
                                      </p:cBhvr>
                                      <p:to>
                                        <p:strVal val="visible"/>
                                      </p:to>
                                    </p:set>
                                    <p:animEffect transition="in" filter="fade">
                                      <p:cBhvr>
                                        <p:cTn id="39" dur="2000"/>
                                        <p:tgtEl>
                                          <p:spTgt spid="4">
                                            <p:graphicEl>
                                              <a:dgm id="{C76A2590-C705-4BF0-8C4C-FD1AF1F82F57}"/>
                                            </p:graphic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
                                            <p:graphicEl>
                                              <a:dgm id="{BDE889DC-3393-40DF-A4A0-06CBEDBABD20}"/>
                                            </p:graphicEl>
                                          </p:spTgt>
                                        </p:tgtEl>
                                        <p:attrNameLst>
                                          <p:attrName>style.visibility</p:attrName>
                                        </p:attrNameLst>
                                      </p:cBhvr>
                                      <p:to>
                                        <p:strVal val="visible"/>
                                      </p:to>
                                    </p:set>
                                    <p:animEffect transition="in" filter="fade">
                                      <p:cBhvr>
                                        <p:cTn id="42" dur="2000"/>
                                        <p:tgtEl>
                                          <p:spTgt spid="4">
                                            <p:graphicEl>
                                              <a:dgm id="{BDE889DC-3393-40DF-A4A0-06CBEDBABD20}"/>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4818" name="Rectangle 2"/>
          <p:cNvSpPr>
            <a:spLocks noGrp="1" noChangeArrowheads="1"/>
          </p:cNvSpPr>
          <p:nvPr>
            <p:ph type="title"/>
          </p:nvPr>
        </p:nvSpPr>
        <p:spPr/>
        <p:txBody>
          <a:bodyPr/>
          <a:lstStyle/>
          <a:p>
            <a:r>
              <a:rPr lang="en-US"/>
              <a:t>LHC Data Challenge</a:t>
            </a:r>
            <a:endParaRPr lang="el-GR"/>
          </a:p>
        </p:txBody>
      </p:sp>
      <p:pic>
        <p:nvPicPr>
          <p:cNvPr id="674819" name="Picture 3" descr="prima"/>
          <p:cNvPicPr>
            <a:picLocks noGrp="1" noChangeAspect="1" noChangeArrowheads="1"/>
          </p:cNvPicPr>
          <p:nvPr>
            <p:ph sz="half" idx="1"/>
          </p:nvPr>
        </p:nvPicPr>
        <p:blipFill>
          <a:blip r:embed="rId2" cstate="print"/>
          <a:srcRect/>
          <a:stretch>
            <a:fillRect/>
          </a:stretch>
        </p:blipFill>
        <p:spPr>
          <a:xfrm>
            <a:off x="715963" y="1785938"/>
            <a:ext cx="5173662" cy="1701800"/>
          </a:xfrm>
          <a:noFill/>
          <a:ln/>
        </p:spPr>
      </p:pic>
      <p:pic>
        <p:nvPicPr>
          <p:cNvPr id="674820" name="Picture 4" descr="dopo"/>
          <p:cNvPicPr>
            <a:picLocks noGrp="1" noChangeAspect="1" noChangeArrowheads="1"/>
          </p:cNvPicPr>
          <p:nvPr>
            <p:ph sz="half" idx="2"/>
          </p:nvPr>
        </p:nvPicPr>
        <p:blipFill>
          <a:blip r:embed="rId3" cstate="print"/>
          <a:srcRect/>
          <a:stretch>
            <a:fillRect/>
          </a:stretch>
        </p:blipFill>
        <p:spPr>
          <a:xfrm>
            <a:off x="695325" y="4603750"/>
            <a:ext cx="5256213" cy="1651000"/>
          </a:xfrm>
          <a:noFill/>
          <a:ln/>
        </p:spPr>
      </p:pic>
      <p:sp>
        <p:nvSpPr>
          <p:cNvPr id="674821" name="Text Box 5"/>
          <p:cNvSpPr txBox="1">
            <a:spLocks noChangeArrowheads="1"/>
          </p:cNvSpPr>
          <p:nvPr/>
        </p:nvSpPr>
        <p:spPr bwMode="auto">
          <a:xfrm>
            <a:off x="755650" y="1412875"/>
            <a:ext cx="5265738" cy="366713"/>
          </a:xfrm>
          <a:prstGeom prst="rect">
            <a:avLst/>
          </a:prstGeom>
          <a:noFill/>
          <a:ln w="9525" algn="ctr">
            <a:noFill/>
            <a:miter lim="800000"/>
            <a:headEnd/>
            <a:tailEnd/>
          </a:ln>
          <a:effectLst/>
        </p:spPr>
        <p:txBody>
          <a:bodyPr>
            <a:spAutoFit/>
          </a:bodyPr>
          <a:lstStyle/>
          <a:p>
            <a:pPr>
              <a:spcBef>
                <a:spcPct val="50000"/>
              </a:spcBef>
              <a:buClrTx/>
              <a:buFontTx/>
              <a:buNone/>
            </a:pPr>
            <a:r>
              <a:rPr lang="en-US" b="1">
                <a:solidFill>
                  <a:srgbClr val="000099"/>
                </a:solidFill>
              </a:rPr>
              <a:t>Starting from this event</a:t>
            </a:r>
            <a:r>
              <a:rPr lang="en-US" b="1" i="1">
                <a:solidFill>
                  <a:srgbClr val="003399"/>
                </a:solidFill>
              </a:rPr>
              <a:t> </a:t>
            </a:r>
            <a:r>
              <a:rPr lang="en-US" b="1">
                <a:solidFill>
                  <a:srgbClr val="000099"/>
                </a:solidFill>
              </a:rPr>
              <a:t>(particle collision)</a:t>
            </a:r>
            <a:r>
              <a:rPr lang="el-GR" b="1">
                <a:solidFill>
                  <a:srgbClr val="000099"/>
                </a:solidFill>
              </a:rPr>
              <a:t> …</a:t>
            </a:r>
          </a:p>
        </p:txBody>
      </p:sp>
      <p:sp>
        <p:nvSpPr>
          <p:cNvPr id="674822" name="Text Box 6"/>
          <p:cNvSpPr txBox="1">
            <a:spLocks noChangeArrowheads="1"/>
          </p:cNvSpPr>
          <p:nvPr/>
        </p:nvSpPr>
        <p:spPr bwMode="auto">
          <a:xfrm>
            <a:off x="812800" y="4132263"/>
            <a:ext cx="4824413" cy="366712"/>
          </a:xfrm>
          <a:prstGeom prst="rect">
            <a:avLst/>
          </a:prstGeom>
          <a:noFill/>
          <a:ln w="9525" algn="ctr">
            <a:noFill/>
            <a:miter lim="800000"/>
            <a:headEnd/>
            <a:tailEnd/>
          </a:ln>
          <a:effectLst/>
        </p:spPr>
        <p:txBody>
          <a:bodyPr>
            <a:spAutoFit/>
          </a:bodyPr>
          <a:lstStyle/>
          <a:p>
            <a:pPr>
              <a:spcBef>
                <a:spcPct val="0"/>
              </a:spcBef>
              <a:buClrTx/>
              <a:buFontTx/>
              <a:buNone/>
            </a:pPr>
            <a:r>
              <a:rPr lang="en-US" b="1">
                <a:solidFill>
                  <a:srgbClr val="000099"/>
                </a:solidFill>
              </a:rPr>
              <a:t>You are looking for this “signature”…</a:t>
            </a:r>
            <a:endParaRPr lang="el-GR" sz="2000" b="1">
              <a:solidFill>
                <a:srgbClr val="000099"/>
              </a:solidFill>
              <a:cs typeface="Arial" charset="0"/>
            </a:endParaRPr>
          </a:p>
        </p:txBody>
      </p:sp>
      <p:sp>
        <p:nvSpPr>
          <p:cNvPr id="674823" name="Text Box 7"/>
          <p:cNvSpPr txBox="1">
            <a:spLocks noChangeArrowheads="1"/>
          </p:cNvSpPr>
          <p:nvPr/>
        </p:nvSpPr>
        <p:spPr bwMode="auto">
          <a:xfrm>
            <a:off x="6300788" y="1484313"/>
            <a:ext cx="2447925" cy="2292350"/>
          </a:xfrm>
          <a:prstGeom prst="rect">
            <a:avLst/>
          </a:prstGeom>
          <a:solidFill>
            <a:srgbClr val="CCCCFF"/>
          </a:solidFill>
          <a:ln w="9525" algn="ctr">
            <a:solidFill>
              <a:srgbClr val="000099"/>
            </a:solidFill>
            <a:miter lim="800000"/>
            <a:headEnd/>
            <a:tailEnd/>
          </a:ln>
          <a:effectLst>
            <a:outerShdw dist="107763" dir="2700000" algn="ctr" rotWithShape="0">
              <a:schemeClr val="bg2">
                <a:alpha val="50000"/>
              </a:schemeClr>
            </a:outerShdw>
          </a:effectLst>
        </p:spPr>
        <p:txBody>
          <a:bodyPr>
            <a:spAutoFit/>
          </a:bodyPr>
          <a:lstStyle/>
          <a:p>
            <a:pPr marL="358775" indent="-358775">
              <a:spcBef>
                <a:spcPct val="50000"/>
              </a:spcBef>
              <a:buClrTx/>
              <a:buFont typeface="Wingdings" pitchFamily="2" charset="2"/>
              <a:buChar char="ü"/>
            </a:pPr>
            <a:r>
              <a:rPr lang="en-US" sz="2400">
                <a:solidFill>
                  <a:srgbClr val="000099"/>
                </a:solidFill>
                <a:cs typeface="Arial" charset="0"/>
                <a:sym typeface="Wingdings" pitchFamily="2" charset="2"/>
              </a:rPr>
              <a:t>Data Collection</a:t>
            </a:r>
          </a:p>
          <a:p>
            <a:pPr marL="358775" indent="-358775">
              <a:spcBef>
                <a:spcPct val="50000"/>
              </a:spcBef>
              <a:buClrTx/>
              <a:buFont typeface="Wingdings" pitchFamily="2" charset="2"/>
              <a:buChar char="ü"/>
            </a:pPr>
            <a:r>
              <a:rPr lang="en-US" sz="2400">
                <a:solidFill>
                  <a:srgbClr val="000099"/>
                </a:solidFill>
                <a:cs typeface="Arial" charset="0"/>
                <a:sym typeface="Wingdings" pitchFamily="2" charset="2"/>
              </a:rPr>
              <a:t>Data Storage</a:t>
            </a:r>
          </a:p>
          <a:p>
            <a:pPr marL="358775" indent="-358775">
              <a:spcBef>
                <a:spcPct val="50000"/>
              </a:spcBef>
              <a:buClrTx/>
              <a:buFont typeface="Wingdings" pitchFamily="2" charset="2"/>
              <a:buChar char="ü"/>
            </a:pPr>
            <a:r>
              <a:rPr lang="en-US" sz="2400">
                <a:solidFill>
                  <a:srgbClr val="000099"/>
                </a:solidFill>
                <a:cs typeface="Arial" charset="0"/>
                <a:sym typeface="Wingdings" pitchFamily="2" charset="2"/>
              </a:rPr>
              <a:t>Data Processing</a:t>
            </a:r>
            <a:endParaRPr lang="el-GR" sz="2400">
              <a:solidFill>
                <a:schemeClr val="tx1"/>
              </a:solidFill>
              <a:cs typeface="Arial" charset="0"/>
            </a:endParaRPr>
          </a:p>
        </p:txBody>
      </p:sp>
      <p:sp>
        <p:nvSpPr>
          <p:cNvPr id="674824" name="Text Box 8"/>
          <p:cNvSpPr txBox="1">
            <a:spLocks noChangeArrowheads="1"/>
          </p:cNvSpPr>
          <p:nvPr/>
        </p:nvSpPr>
        <p:spPr bwMode="auto">
          <a:xfrm>
            <a:off x="6227763" y="4508500"/>
            <a:ext cx="2736850" cy="1984375"/>
          </a:xfrm>
          <a:prstGeom prst="rect">
            <a:avLst/>
          </a:prstGeom>
          <a:noFill/>
          <a:ln w="19050">
            <a:solidFill>
              <a:srgbClr val="FF9900"/>
            </a:solidFill>
            <a:miter lim="800000"/>
            <a:headEnd/>
            <a:tailEnd/>
          </a:ln>
          <a:effectLst/>
        </p:spPr>
        <p:txBody>
          <a:bodyPr>
            <a:spAutoFit/>
          </a:bodyPr>
          <a:lstStyle/>
          <a:p>
            <a:r>
              <a:rPr lang="en-US" sz="1400" b="1" i="1">
                <a:solidFill>
                  <a:schemeClr val="hlink"/>
                </a:solidFill>
              </a:rPr>
              <a:t>Selectivity: 1 in 1013 </a:t>
            </a:r>
          </a:p>
          <a:p>
            <a:endParaRPr lang="en-US" sz="1400" b="1" i="1">
              <a:solidFill>
                <a:schemeClr val="hlink"/>
              </a:solidFill>
            </a:endParaRPr>
          </a:p>
          <a:p>
            <a:pPr>
              <a:buFontTx/>
              <a:buNone/>
            </a:pPr>
            <a:r>
              <a:rPr lang="en-US" sz="1400" b="1" i="1">
                <a:solidFill>
                  <a:schemeClr val="hlink"/>
                </a:solidFill>
                <a:sym typeface="Wingdings 2" pitchFamily="18" charset="2"/>
              </a:rPr>
              <a:t> </a:t>
            </a:r>
            <a:r>
              <a:rPr lang="en-US" sz="1400" b="1" i="1">
                <a:solidFill>
                  <a:schemeClr val="hlink"/>
                </a:solidFill>
              </a:rPr>
              <a:t>Like looking for 1 person in a thousand world populations!</a:t>
            </a:r>
          </a:p>
          <a:p>
            <a:endParaRPr lang="en-US" sz="1400" b="1" i="1">
              <a:solidFill>
                <a:schemeClr val="hlink"/>
              </a:solidFill>
            </a:endParaRPr>
          </a:p>
          <a:p>
            <a:pPr>
              <a:buFontTx/>
              <a:buNone/>
            </a:pPr>
            <a:r>
              <a:rPr lang="en-US" sz="1400" b="1" i="1">
                <a:solidFill>
                  <a:schemeClr val="hlink"/>
                </a:solidFill>
                <a:sym typeface="Wingdings 2" pitchFamily="18" charset="2"/>
              </a:rPr>
              <a:t> </a:t>
            </a:r>
            <a:r>
              <a:rPr lang="en-US" sz="1400" b="1" i="1">
                <a:solidFill>
                  <a:schemeClr val="hlink"/>
                </a:solidFill>
              </a:rPr>
              <a:t>Or for a needle in 20 million haystacks!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74822"/>
                                        </p:tgtEl>
                                        <p:attrNameLst>
                                          <p:attrName>style.visibility</p:attrName>
                                        </p:attrNameLst>
                                      </p:cBhvr>
                                      <p:to>
                                        <p:strVal val="visible"/>
                                      </p:to>
                                    </p:set>
                                    <p:animEffect transition="in" filter="fade">
                                      <p:cBhvr>
                                        <p:cTn id="7" dur="2000"/>
                                        <p:tgtEl>
                                          <p:spTgt spid="674822"/>
                                        </p:tgtEl>
                                      </p:cBhvr>
                                    </p:animEffect>
                                  </p:childTnLst>
                                </p:cTn>
                              </p:par>
                              <p:par>
                                <p:cTn id="8" presetID="10" presetClass="entr" presetSubtype="0" fill="hold" nodeType="withEffect">
                                  <p:stCondLst>
                                    <p:cond delay="0"/>
                                  </p:stCondLst>
                                  <p:childTnLst>
                                    <p:set>
                                      <p:cBhvr>
                                        <p:cTn id="9" dur="1" fill="hold">
                                          <p:stCondLst>
                                            <p:cond delay="0"/>
                                          </p:stCondLst>
                                        </p:cTn>
                                        <p:tgtEl>
                                          <p:spTgt spid="674820"/>
                                        </p:tgtEl>
                                        <p:attrNameLst>
                                          <p:attrName>style.visibility</p:attrName>
                                        </p:attrNameLst>
                                      </p:cBhvr>
                                      <p:to>
                                        <p:strVal val="visible"/>
                                      </p:to>
                                    </p:set>
                                    <p:animEffect transition="in" filter="fade">
                                      <p:cBhvr>
                                        <p:cTn id="10" dur="2000"/>
                                        <p:tgtEl>
                                          <p:spTgt spid="674820"/>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674823"/>
                                        </p:tgtEl>
                                        <p:attrNameLst>
                                          <p:attrName>style.visibility</p:attrName>
                                        </p:attrNameLst>
                                      </p:cBhvr>
                                      <p:to>
                                        <p:strVal val="visible"/>
                                      </p:to>
                                    </p:set>
                                    <p:anim calcmode="lin" valueType="num">
                                      <p:cBhvr additive="base">
                                        <p:cTn id="15" dur="500" fill="hold"/>
                                        <p:tgtEl>
                                          <p:spTgt spid="674823"/>
                                        </p:tgtEl>
                                        <p:attrNameLst>
                                          <p:attrName>ppt_x</p:attrName>
                                        </p:attrNameLst>
                                      </p:cBhvr>
                                      <p:tavLst>
                                        <p:tav tm="0">
                                          <p:val>
                                            <p:strVal val="#ppt_x"/>
                                          </p:val>
                                        </p:tav>
                                        <p:tav tm="100000">
                                          <p:val>
                                            <p:strVal val="#ppt_x"/>
                                          </p:val>
                                        </p:tav>
                                      </p:tavLst>
                                    </p:anim>
                                    <p:anim calcmode="lin" valueType="num">
                                      <p:cBhvr additive="base">
                                        <p:cTn id="16" dur="500" fill="hold"/>
                                        <p:tgtEl>
                                          <p:spTgt spid="674823"/>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12" fill="hold" grpId="0" nodeType="clickEffect">
                                  <p:stCondLst>
                                    <p:cond delay="0"/>
                                  </p:stCondLst>
                                  <p:childTnLst>
                                    <p:set>
                                      <p:cBhvr>
                                        <p:cTn id="20" dur="1" fill="hold">
                                          <p:stCondLst>
                                            <p:cond delay="0"/>
                                          </p:stCondLst>
                                        </p:cTn>
                                        <p:tgtEl>
                                          <p:spTgt spid="674824"/>
                                        </p:tgtEl>
                                        <p:attrNameLst>
                                          <p:attrName>style.visibility</p:attrName>
                                        </p:attrNameLst>
                                      </p:cBhvr>
                                      <p:to>
                                        <p:strVal val="visible"/>
                                      </p:to>
                                    </p:set>
                                    <p:anim calcmode="lin" valueType="num">
                                      <p:cBhvr additive="base">
                                        <p:cTn id="21" dur="500" fill="hold"/>
                                        <p:tgtEl>
                                          <p:spTgt spid="674824"/>
                                        </p:tgtEl>
                                        <p:attrNameLst>
                                          <p:attrName>ppt_x</p:attrName>
                                        </p:attrNameLst>
                                      </p:cBhvr>
                                      <p:tavLst>
                                        <p:tav tm="0">
                                          <p:val>
                                            <p:strVal val="0-#ppt_w/2"/>
                                          </p:val>
                                        </p:tav>
                                        <p:tav tm="100000">
                                          <p:val>
                                            <p:strVal val="#ppt_x"/>
                                          </p:val>
                                        </p:tav>
                                      </p:tavLst>
                                    </p:anim>
                                    <p:anim calcmode="lin" valueType="num">
                                      <p:cBhvr additive="base">
                                        <p:cTn id="22" dur="500" fill="hold"/>
                                        <p:tgtEl>
                                          <p:spTgt spid="6748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4822" grpId="0"/>
      <p:bldP spid="674823" grpId="0" animBg="1"/>
      <p:bldP spid="674824" grpId="0" animBg="1"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n-US" dirty="0" smtClean="0"/>
              <a:t>Contents</a:t>
            </a:r>
            <a:endParaRPr lang="el-GR" dirty="0"/>
          </a:p>
        </p:txBody>
      </p:sp>
      <p:graphicFrame>
        <p:nvGraphicFramePr>
          <p:cNvPr id="4" name="3 - Θέση περιεχομένου"/>
          <p:cNvGraphicFramePr>
            <a:graphicFrameLocks noGrp="1"/>
          </p:cNvGraphicFramePr>
          <p:nvPr>
            <p:ph idx="1"/>
          </p:nvPr>
        </p:nvGraphicFramePr>
        <p:xfrm>
          <a:off x="412595" y="1513444"/>
          <a:ext cx="8229600" cy="43251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22734370-3A9E-4ADA-AC77-4E10193D712F}"/>
                                            </p:graphicEl>
                                          </p:spTgt>
                                        </p:tgtEl>
                                        <p:attrNameLst>
                                          <p:attrName>style.visibility</p:attrName>
                                        </p:attrNameLst>
                                      </p:cBhvr>
                                      <p:to>
                                        <p:strVal val="visible"/>
                                      </p:to>
                                    </p:set>
                                    <p:animEffect transition="in" filter="fade">
                                      <p:cBhvr>
                                        <p:cTn id="7" dur="2000"/>
                                        <p:tgtEl>
                                          <p:spTgt spid="4">
                                            <p:graphicEl>
                                              <a:dgm id="{22734370-3A9E-4ADA-AC77-4E10193D712F}"/>
                                            </p:graphic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graphicEl>
                                              <a:dgm id="{13FB9897-0D05-47BC-8E3A-90EF52B7D5DC}"/>
                                            </p:graphicEl>
                                          </p:spTgt>
                                        </p:tgtEl>
                                        <p:attrNameLst>
                                          <p:attrName>style.visibility</p:attrName>
                                        </p:attrNameLst>
                                      </p:cBhvr>
                                      <p:to>
                                        <p:strVal val="visible"/>
                                      </p:to>
                                    </p:set>
                                    <p:animEffect transition="in" filter="fade">
                                      <p:cBhvr>
                                        <p:cTn id="10" dur="2000"/>
                                        <p:tgtEl>
                                          <p:spTgt spid="4">
                                            <p:graphicEl>
                                              <a:dgm id="{13FB9897-0D05-47BC-8E3A-90EF52B7D5DC}"/>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graphicEl>
                                              <a:dgm id="{EE910F37-D009-43DF-9577-9978DF4C0CE2}"/>
                                            </p:graphicEl>
                                          </p:spTgt>
                                        </p:tgtEl>
                                        <p:attrNameLst>
                                          <p:attrName>style.visibility</p:attrName>
                                        </p:attrNameLst>
                                      </p:cBhvr>
                                      <p:to>
                                        <p:strVal val="visible"/>
                                      </p:to>
                                    </p:set>
                                    <p:animEffect transition="in" filter="fade">
                                      <p:cBhvr>
                                        <p:cTn id="15" dur="2000"/>
                                        <p:tgtEl>
                                          <p:spTgt spid="4">
                                            <p:graphicEl>
                                              <a:dgm id="{EE910F37-D009-43DF-9577-9978DF4C0CE2}"/>
                                            </p:graphic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graphicEl>
                                              <a:dgm id="{3AF2E547-8658-4F2E-93AB-391AA771AFAE}"/>
                                            </p:graphicEl>
                                          </p:spTgt>
                                        </p:tgtEl>
                                        <p:attrNameLst>
                                          <p:attrName>style.visibility</p:attrName>
                                        </p:attrNameLst>
                                      </p:cBhvr>
                                      <p:to>
                                        <p:strVal val="visible"/>
                                      </p:to>
                                    </p:set>
                                    <p:animEffect transition="in" filter="fade">
                                      <p:cBhvr>
                                        <p:cTn id="18" dur="2000"/>
                                        <p:tgtEl>
                                          <p:spTgt spid="4">
                                            <p:graphicEl>
                                              <a:dgm id="{3AF2E547-8658-4F2E-93AB-391AA771AFAE}"/>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4">
                                            <p:graphicEl>
                                              <a:dgm id="{26E321B9-B5CC-4EDC-A032-538D935DCB56}"/>
                                            </p:graphicEl>
                                          </p:spTgt>
                                        </p:tgtEl>
                                        <p:attrNameLst>
                                          <p:attrName>style.visibility</p:attrName>
                                        </p:attrNameLst>
                                      </p:cBhvr>
                                      <p:to>
                                        <p:strVal val="visible"/>
                                      </p:to>
                                    </p:set>
                                    <p:animEffect transition="in" filter="fade">
                                      <p:cBhvr>
                                        <p:cTn id="23" dur="2000"/>
                                        <p:tgtEl>
                                          <p:spTgt spid="4">
                                            <p:graphicEl>
                                              <a:dgm id="{26E321B9-B5CC-4EDC-A032-538D935DCB56}"/>
                                            </p:graphic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4">
                                            <p:graphicEl>
                                              <a:dgm id="{EF1C0091-DA24-47D8-8BCF-910596EB9C74}"/>
                                            </p:graphicEl>
                                          </p:spTgt>
                                        </p:tgtEl>
                                        <p:attrNameLst>
                                          <p:attrName>style.visibility</p:attrName>
                                        </p:attrNameLst>
                                      </p:cBhvr>
                                      <p:to>
                                        <p:strVal val="visible"/>
                                      </p:to>
                                    </p:set>
                                    <p:animEffect transition="in" filter="fade">
                                      <p:cBhvr>
                                        <p:cTn id="26" dur="2000"/>
                                        <p:tgtEl>
                                          <p:spTgt spid="4">
                                            <p:graphicEl>
                                              <a:dgm id="{EF1C0091-DA24-47D8-8BCF-910596EB9C74}"/>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4">
                                            <p:graphicEl>
                                              <a:dgm id="{E6998A2E-EFC6-4065-A23A-53176D9D119A}"/>
                                            </p:graphicEl>
                                          </p:spTgt>
                                        </p:tgtEl>
                                        <p:attrNameLst>
                                          <p:attrName>style.visibility</p:attrName>
                                        </p:attrNameLst>
                                      </p:cBhvr>
                                      <p:to>
                                        <p:strVal val="visible"/>
                                      </p:to>
                                    </p:set>
                                    <p:animEffect transition="in" filter="fade">
                                      <p:cBhvr>
                                        <p:cTn id="31" dur="2000"/>
                                        <p:tgtEl>
                                          <p:spTgt spid="4">
                                            <p:graphicEl>
                                              <a:dgm id="{E6998A2E-EFC6-4065-A23A-53176D9D119A}"/>
                                            </p:graphic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
                                            <p:graphicEl>
                                              <a:dgm id="{97DC2271-0BCA-4A43-9293-2AC4B00D6F8B}"/>
                                            </p:graphicEl>
                                          </p:spTgt>
                                        </p:tgtEl>
                                        <p:attrNameLst>
                                          <p:attrName>style.visibility</p:attrName>
                                        </p:attrNameLst>
                                      </p:cBhvr>
                                      <p:to>
                                        <p:strVal val="visible"/>
                                      </p:to>
                                    </p:set>
                                    <p:animEffect transition="in" filter="fade">
                                      <p:cBhvr>
                                        <p:cTn id="34" dur="2000"/>
                                        <p:tgtEl>
                                          <p:spTgt spid="4">
                                            <p:graphicEl>
                                              <a:dgm id="{97DC2271-0BCA-4A43-9293-2AC4B00D6F8B}"/>
                                            </p:graphic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4">
                                            <p:graphicEl>
                                              <a:dgm id="{C76A2590-C705-4BF0-8C4C-FD1AF1F82F57}"/>
                                            </p:graphicEl>
                                          </p:spTgt>
                                        </p:tgtEl>
                                        <p:attrNameLst>
                                          <p:attrName>style.visibility</p:attrName>
                                        </p:attrNameLst>
                                      </p:cBhvr>
                                      <p:to>
                                        <p:strVal val="visible"/>
                                      </p:to>
                                    </p:set>
                                    <p:animEffect transition="in" filter="fade">
                                      <p:cBhvr>
                                        <p:cTn id="39" dur="2000"/>
                                        <p:tgtEl>
                                          <p:spTgt spid="4">
                                            <p:graphicEl>
                                              <a:dgm id="{C76A2590-C705-4BF0-8C4C-FD1AF1F82F57}"/>
                                            </p:graphic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
                                            <p:graphicEl>
                                              <a:dgm id="{BDE889DC-3393-40DF-A4A0-06CBEDBABD20}"/>
                                            </p:graphicEl>
                                          </p:spTgt>
                                        </p:tgtEl>
                                        <p:attrNameLst>
                                          <p:attrName>style.visibility</p:attrName>
                                        </p:attrNameLst>
                                      </p:cBhvr>
                                      <p:to>
                                        <p:strVal val="visible"/>
                                      </p:to>
                                    </p:set>
                                    <p:animEffect transition="in" filter="fade">
                                      <p:cBhvr>
                                        <p:cTn id="42" dur="2000"/>
                                        <p:tgtEl>
                                          <p:spTgt spid="4">
                                            <p:graphicEl>
                                              <a:dgm id="{BDE889DC-3393-40DF-A4A0-06CBEDBABD20}"/>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Dgm bld="one"/>
        </p:bldSub>
      </p:bldGraphic>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79388" y="1268413"/>
            <a:ext cx="6678612" cy="5113337"/>
            <a:chOff x="384" y="1279"/>
            <a:chExt cx="4752" cy="2683"/>
          </a:xfrm>
        </p:grpSpPr>
        <p:pic>
          <p:nvPicPr>
            <p:cNvPr id="675843" name="Picture 3"/>
            <p:cNvPicPr>
              <a:picLocks noChangeAspect="1" noChangeArrowheads="1"/>
            </p:cNvPicPr>
            <p:nvPr/>
          </p:nvPicPr>
          <p:blipFill>
            <a:blip r:embed="rId3" cstate="print"/>
            <a:srcRect/>
            <a:stretch>
              <a:fillRect/>
            </a:stretch>
          </p:blipFill>
          <p:spPr bwMode="auto">
            <a:xfrm>
              <a:off x="384" y="1279"/>
              <a:ext cx="2208" cy="1385"/>
            </a:xfrm>
            <a:prstGeom prst="rect">
              <a:avLst/>
            </a:prstGeom>
            <a:noFill/>
            <a:ln w="9525">
              <a:noFill/>
              <a:miter lim="800000"/>
              <a:headEnd/>
              <a:tailEnd/>
            </a:ln>
            <a:effectLst/>
          </p:spPr>
        </p:pic>
        <p:pic>
          <p:nvPicPr>
            <p:cNvPr id="675844" name="Picture 4"/>
            <p:cNvPicPr>
              <a:picLocks noChangeAspect="1" noChangeArrowheads="1"/>
            </p:cNvPicPr>
            <p:nvPr/>
          </p:nvPicPr>
          <p:blipFill>
            <a:blip r:embed="rId4" cstate="print"/>
            <a:srcRect/>
            <a:stretch>
              <a:fillRect/>
            </a:stretch>
          </p:blipFill>
          <p:spPr bwMode="auto">
            <a:xfrm>
              <a:off x="2592" y="1296"/>
              <a:ext cx="2544" cy="1364"/>
            </a:xfrm>
            <a:prstGeom prst="rect">
              <a:avLst/>
            </a:prstGeom>
            <a:noFill/>
            <a:ln w="9525">
              <a:noFill/>
              <a:miter lim="800000"/>
              <a:headEnd/>
              <a:tailEnd/>
            </a:ln>
            <a:effectLst/>
          </p:spPr>
        </p:pic>
        <p:pic>
          <p:nvPicPr>
            <p:cNvPr id="675845" name="Picture 5"/>
            <p:cNvPicPr>
              <a:picLocks noChangeAspect="1" noChangeArrowheads="1"/>
            </p:cNvPicPr>
            <p:nvPr/>
          </p:nvPicPr>
          <p:blipFill>
            <a:blip r:embed="rId5" cstate="print"/>
            <a:srcRect/>
            <a:stretch>
              <a:fillRect/>
            </a:stretch>
          </p:blipFill>
          <p:spPr bwMode="auto">
            <a:xfrm>
              <a:off x="384" y="2592"/>
              <a:ext cx="2640" cy="1344"/>
            </a:xfrm>
            <a:prstGeom prst="rect">
              <a:avLst/>
            </a:prstGeom>
            <a:noFill/>
            <a:ln w="9525">
              <a:noFill/>
              <a:miter lim="800000"/>
              <a:headEnd/>
              <a:tailEnd/>
            </a:ln>
            <a:effectLst/>
          </p:spPr>
        </p:pic>
        <p:pic>
          <p:nvPicPr>
            <p:cNvPr id="675846" name="Picture 6" descr="LHCB"/>
            <p:cNvPicPr>
              <a:picLocks noChangeAspect="1" noChangeArrowheads="1"/>
            </p:cNvPicPr>
            <p:nvPr/>
          </p:nvPicPr>
          <p:blipFill>
            <a:blip r:embed="rId6" cstate="print"/>
            <a:srcRect/>
            <a:stretch>
              <a:fillRect/>
            </a:stretch>
          </p:blipFill>
          <p:spPr bwMode="auto">
            <a:xfrm>
              <a:off x="3024" y="2640"/>
              <a:ext cx="2112" cy="1322"/>
            </a:xfrm>
            <a:prstGeom prst="rect">
              <a:avLst/>
            </a:prstGeom>
            <a:noFill/>
          </p:spPr>
        </p:pic>
      </p:grpSp>
      <p:sp>
        <p:nvSpPr>
          <p:cNvPr id="675847" name="Text Box 7"/>
          <p:cNvSpPr txBox="1">
            <a:spLocks noChangeArrowheads="1"/>
          </p:cNvSpPr>
          <p:nvPr/>
        </p:nvSpPr>
        <p:spPr bwMode="auto">
          <a:xfrm>
            <a:off x="4643438" y="1504950"/>
            <a:ext cx="1270000" cy="420688"/>
          </a:xfrm>
          <a:prstGeom prst="rect">
            <a:avLst/>
          </a:prstGeom>
          <a:noFill/>
          <a:ln w="9525">
            <a:noFill/>
            <a:miter lim="800000"/>
            <a:headEnd/>
            <a:tailEnd/>
          </a:ln>
          <a:effectLst/>
        </p:spPr>
        <p:txBody>
          <a:bodyPr lIns="92075" tIns="46038" rIns="92075" bIns="46038" anchor="ctr">
            <a:spAutoFit/>
          </a:bodyPr>
          <a:lstStyle/>
          <a:p>
            <a:pPr algn="ctr" eaLnBrk="0" hangingPunct="0">
              <a:lnSpc>
                <a:spcPct val="90000"/>
              </a:lnSpc>
              <a:spcBef>
                <a:spcPct val="0"/>
              </a:spcBef>
              <a:buClrTx/>
              <a:buFontTx/>
              <a:buNone/>
            </a:pPr>
            <a:r>
              <a:rPr lang="en-GB" sz="2400">
                <a:solidFill>
                  <a:schemeClr val="tx1"/>
                </a:solidFill>
                <a:latin typeface="Times New Roman" pitchFamily="18" charset="0"/>
              </a:rPr>
              <a:t>CMS</a:t>
            </a:r>
          </a:p>
        </p:txBody>
      </p:sp>
      <p:sp>
        <p:nvSpPr>
          <p:cNvPr id="675848" name="Text Box 8"/>
          <p:cNvSpPr txBox="1">
            <a:spLocks noChangeArrowheads="1"/>
          </p:cNvSpPr>
          <p:nvPr/>
        </p:nvSpPr>
        <p:spPr bwMode="auto">
          <a:xfrm>
            <a:off x="1143000" y="1916113"/>
            <a:ext cx="1166813" cy="420687"/>
          </a:xfrm>
          <a:prstGeom prst="rect">
            <a:avLst/>
          </a:prstGeom>
          <a:noFill/>
          <a:ln w="9525">
            <a:noFill/>
            <a:miter lim="800000"/>
            <a:headEnd/>
            <a:tailEnd/>
          </a:ln>
          <a:effectLst/>
        </p:spPr>
        <p:txBody>
          <a:bodyPr wrap="none" lIns="92075" tIns="46038" rIns="92075" bIns="46038" anchor="ctr">
            <a:spAutoFit/>
          </a:bodyPr>
          <a:lstStyle/>
          <a:p>
            <a:pPr algn="ctr" eaLnBrk="0" hangingPunct="0">
              <a:lnSpc>
                <a:spcPct val="90000"/>
              </a:lnSpc>
              <a:spcBef>
                <a:spcPct val="0"/>
              </a:spcBef>
              <a:buClrTx/>
              <a:buFontTx/>
              <a:buNone/>
            </a:pPr>
            <a:r>
              <a:rPr lang="en-GB" sz="2400">
                <a:solidFill>
                  <a:schemeClr val="tx1"/>
                </a:solidFill>
                <a:latin typeface="Times New Roman" pitchFamily="18" charset="0"/>
              </a:rPr>
              <a:t>ATLAS</a:t>
            </a:r>
          </a:p>
        </p:txBody>
      </p:sp>
      <p:sp>
        <p:nvSpPr>
          <p:cNvPr id="675849" name="Text Box 9"/>
          <p:cNvSpPr txBox="1">
            <a:spLocks noChangeArrowheads="1"/>
          </p:cNvSpPr>
          <p:nvPr/>
        </p:nvSpPr>
        <p:spPr bwMode="auto">
          <a:xfrm>
            <a:off x="6084888" y="5876925"/>
            <a:ext cx="946150" cy="420688"/>
          </a:xfrm>
          <a:prstGeom prst="rect">
            <a:avLst/>
          </a:prstGeom>
          <a:noFill/>
          <a:ln w="9525">
            <a:noFill/>
            <a:miter lim="800000"/>
            <a:headEnd/>
            <a:tailEnd/>
          </a:ln>
          <a:effectLst/>
        </p:spPr>
        <p:txBody>
          <a:bodyPr wrap="none" lIns="92075" tIns="46038" rIns="92075" bIns="46038" anchor="ctr">
            <a:spAutoFit/>
          </a:bodyPr>
          <a:lstStyle/>
          <a:p>
            <a:pPr algn="ctr" eaLnBrk="0" hangingPunct="0">
              <a:lnSpc>
                <a:spcPct val="90000"/>
              </a:lnSpc>
              <a:spcBef>
                <a:spcPct val="0"/>
              </a:spcBef>
              <a:buClrTx/>
              <a:buFontTx/>
              <a:buNone/>
            </a:pPr>
            <a:r>
              <a:rPr lang="en-GB" sz="2400">
                <a:solidFill>
                  <a:schemeClr val="tx1"/>
                </a:solidFill>
                <a:latin typeface="Times New Roman" pitchFamily="18" charset="0"/>
              </a:rPr>
              <a:t>LHC</a:t>
            </a:r>
            <a:r>
              <a:rPr lang="en-GB" sz="2400" i="1">
                <a:solidFill>
                  <a:schemeClr val="tx1"/>
                </a:solidFill>
                <a:latin typeface="Times New Roman" pitchFamily="18" charset="0"/>
              </a:rPr>
              <a:t>b</a:t>
            </a:r>
            <a:endParaRPr lang="en-GB" sz="2400">
              <a:solidFill>
                <a:schemeClr val="tx1"/>
              </a:solidFill>
              <a:latin typeface="Times New Roman" pitchFamily="18" charset="0"/>
            </a:endParaRPr>
          </a:p>
        </p:txBody>
      </p:sp>
      <p:pic>
        <p:nvPicPr>
          <p:cNvPr id="675850" name="Picture 10"/>
          <p:cNvPicPr>
            <a:picLocks noChangeAspect="1" noChangeArrowheads="1"/>
          </p:cNvPicPr>
          <p:nvPr/>
        </p:nvPicPr>
        <p:blipFill>
          <a:blip r:embed="rId4" cstate="print"/>
          <a:srcRect l="49550" t="82118" r="46634" b="6471"/>
          <a:stretch>
            <a:fillRect/>
          </a:stretch>
        </p:blipFill>
        <p:spPr bwMode="auto">
          <a:xfrm>
            <a:off x="4648200" y="2511425"/>
            <a:ext cx="168275" cy="307975"/>
          </a:xfrm>
          <a:prstGeom prst="rect">
            <a:avLst/>
          </a:prstGeom>
          <a:noFill/>
          <a:ln w="9525">
            <a:noFill/>
            <a:miter lim="800000"/>
            <a:headEnd/>
            <a:tailEnd/>
          </a:ln>
          <a:effectLst/>
        </p:spPr>
      </p:pic>
      <p:pic>
        <p:nvPicPr>
          <p:cNvPr id="675851" name="Picture 11"/>
          <p:cNvPicPr>
            <a:picLocks noChangeAspect="1" noChangeArrowheads="1"/>
          </p:cNvPicPr>
          <p:nvPr/>
        </p:nvPicPr>
        <p:blipFill>
          <a:blip r:embed="rId4" cstate="print"/>
          <a:srcRect l="49550" t="82118" r="46634" b="6471"/>
          <a:stretch>
            <a:fillRect/>
          </a:stretch>
        </p:blipFill>
        <p:spPr bwMode="auto">
          <a:xfrm>
            <a:off x="1143000" y="3048000"/>
            <a:ext cx="168275" cy="307975"/>
          </a:xfrm>
          <a:prstGeom prst="rect">
            <a:avLst/>
          </a:prstGeom>
          <a:noFill/>
          <a:ln w="9525">
            <a:noFill/>
            <a:miter lim="800000"/>
            <a:headEnd/>
            <a:tailEnd/>
          </a:ln>
          <a:effectLst/>
        </p:spPr>
      </p:pic>
      <p:pic>
        <p:nvPicPr>
          <p:cNvPr id="675852" name="Picture 12"/>
          <p:cNvPicPr>
            <a:picLocks noChangeAspect="1" noChangeArrowheads="1"/>
          </p:cNvPicPr>
          <p:nvPr/>
        </p:nvPicPr>
        <p:blipFill>
          <a:blip r:embed="rId4" cstate="print">
            <a:clrChange>
              <a:clrFrom>
                <a:srgbClr val="FFFFFF"/>
              </a:clrFrom>
              <a:clrTo>
                <a:srgbClr val="FFFFFF">
                  <a:alpha val="0"/>
                </a:srgbClr>
              </a:clrTo>
            </a:clrChange>
          </a:blip>
          <a:srcRect l="49550" t="82118" r="46634" b="6471"/>
          <a:stretch>
            <a:fillRect/>
          </a:stretch>
        </p:blipFill>
        <p:spPr bwMode="auto">
          <a:xfrm>
            <a:off x="3352800" y="3124200"/>
            <a:ext cx="168275" cy="307975"/>
          </a:xfrm>
          <a:prstGeom prst="rect">
            <a:avLst/>
          </a:prstGeom>
          <a:noFill/>
          <a:ln w="9525">
            <a:noFill/>
            <a:miter lim="800000"/>
            <a:headEnd/>
            <a:tailEnd/>
          </a:ln>
          <a:effectLst/>
        </p:spPr>
      </p:pic>
      <p:pic>
        <p:nvPicPr>
          <p:cNvPr id="675853" name="Picture 13"/>
          <p:cNvPicPr>
            <a:picLocks noChangeAspect="1" noChangeArrowheads="1"/>
          </p:cNvPicPr>
          <p:nvPr/>
        </p:nvPicPr>
        <p:blipFill>
          <a:blip r:embed="rId4" cstate="print"/>
          <a:srcRect l="49550" t="82118" r="46634" b="6471"/>
          <a:stretch>
            <a:fillRect/>
          </a:stretch>
        </p:blipFill>
        <p:spPr bwMode="auto">
          <a:xfrm>
            <a:off x="6248400" y="5410200"/>
            <a:ext cx="209550" cy="384175"/>
          </a:xfrm>
          <a:prstGeom prst="rect">
            <a:avLst/>
          </a:prstGeom>
          <a:noFill/>
          <a:ln w="9525">
            <a:noFill/>
            <a:miter lim="800000"/>
            <a:headEnd/>
            <a:tailEnd/>
          </a:ln>
          <a:effectLst/>
        </p:spPr>
      </p:pic>
      <p:sp>
        <p:nvSpPr>
          <p:cNvPr id="675854" name="Rectangle 14"/>
          <p:cNvSpPr>
            <a:spLocks noChangeArrowheads="1"/>
          </p:cNvSpPr>
          <p:nvPr/>
        </p:nvSpPr>
        <p:spPr bwMode="auto">
          <a:xfrm>
            <a:off x="1331913" y="2708275"/>
            <a:ext cx="4302125" cy="1416050"/>
          </a:xfrm>
          <a:prstGeom prst="rect">
            <a:avLst/>
          </a:prstGeom>
          <a:solidFill>
            <a:srgbClr val="99FFCC">
              <a:alpha val="50000"/>
            </a:srgbClr>
          </a:solidFill>
          <a:ln w="9525">
            <a:solidFill>
              <a:schemeClr val="tx1"/>
            </a:solidFill>
            <a:miter lim="800000"/>
            <a:headEnd/>
            <a:tailEnd/>
          </a:ln>
          <a:effectLst/>
        </p:spPr>
        <p:txBody>
          <a:bodyPr wrap="none" lIns="92075" tIns="46038" rIns="92075" bIns="46038" anchor="ctr">
            <a:spAutoFit/>
          </a:bodyPr>
          <a:lstStyle/>
          <a:p>
            <a:pPr algn="ctr" eaLnBrk="0" hangingPunct="0">
              <a:lnSpc>
                <a:spcPct val="90000"/>
              </a:lnSpc>
              <a:spcBef>
                <a:spcPct val="0"/>
              </a:spcBef>
              <a:buClrTx/>
              <a:buFontTx/>
              <a:buNone/>
            </a:pPr>
            <a:r>
              <a:rPr lang="en-US" sz="2400" b="1" i="1">
                <a:solidFill>
                  <a:srgbClr val="0000CC"/>
                </a:solidFill>
                <a:latin typeface="Times New Roman" pitchFamily="18" charset="0"/>
              </a:rPr>
              <a:t>~</a:t>
            </a:r>
            <a:r>
              <a:rPr lang="el-GR" sz="2400" b="1" i="1">
                <a:solidFill>
                  <a:srgbClr val="0000CC"/>
                </a:solidFill>
                <a:latin typeface="Times New Roman" pitchFamily="18" charset="0"/>
              </a:rPr>
              <a:t>15</a:t>
            </a:r>
            <a:r>
              <a:rPr lang="en-US" sz="2400" b="1" i="1">
                <a:solidFill>
                  <a:srgbClr val="0000CC"/>
                </a:solidFill>
                <a:latin typeface="Times New Roman" pitchFamily="18" charset="0"/>
              </a:rPr>
              <a:t> PetaBytes / year</a:t>
            </a:r>
          </a:p>
          <a:p>
            <a:pPr algn="ctr" eaLnBrk="0" hangingPunct="0">
              <a:lnSpc>
                <a:spcPct val="90000"/>
              </a:lnSpc>
              <a:spcBef>
                <a:spcPct val="0"/>
              </a:spcBef>
              <a:buClrTx/>
              <a:buFontTx/>
              <a:buNone/>
            </a:pPr>
            <a:r>
              <a:rPr lang="en-US" sz="2400" b="1" i="1">
                <a:solidFill>
                  <a:srgbClr val="0000CC"/>
                </a:solidFill>
                <a:latin typeface="Times New Roman" pitchFamily="18" charset="0"/>
              </a:rPr>
              <a:t>~10</a:t>
            </a:r>
            <a:r>
              <a:rPr lang="en-US" sz="2400" b="1" i="1" baseline="30000">
                <a:solidFill>
                  <a:srgbClr val="0000CC"/>
                </a:solidFill>
                <a:latin typeface="Times New Roman" pitchFamily="18" charset="0"/>
              </a:rPr>
              <a:t>10</a:t>
            </a:r>
            <a:r>
              <a:rPr lang="en-US" sz="2400" b="1" i="1">
                <a:solidFill>
                  <a:srgbClr val="0000CC"/>
                </a:solidFill>
                <a:latin typeface="Times New Roman" pitchFamily="18" charset="0"/>
              </a:rPr>
              <a:t>  events / year</a:t>
            </a:r>
          </a:p>
          <a:p>
            <a:pPr algn="ctr" eaLnBrk="0" hangingPunct="0">
              <a:lnSpc>
                <a:spcPct val="90000"/>
              </a:lnSpc>
              <a:spcBef>
                <a:spcPct val="0"/>
              </a:spcBef>
              <a:buClrTx/>
              <a:buFontTx/>
              <a:buNone/>
            </a:pPr>
            <a:r>
              <a:rPr lang="en-US" sz="2400" b="1" i="1">
                <a:solidFill>
                  <a:srgbClr val="0000CC"/>
                </a:solidFill>
                <a:latin typeface="Times New Roman" pitchFamily="18" charset="0"/>
              </a:rPr>
              <a:t>~10</a:t>
            </a:r>
            <a:r>
              <a:rPr lang="en-US" sz="2400" b="1" i="1" baseline="30000">
                <a:solidFill>
                  <a:srgbClr val="0000CC"/>
                </a:solidFill>
                <a:latin typeface="Times New Roman" pitchFamily="18" charset="0"/>
              </a:rPr>
              <a:t>3</a:t>
            </a:r>
            <a:r>
              <a:rPr lang="en-US" sz="2400" b="1" i="1">
                <a:solidFill>
                  <a:srgbClr val="0000CC"/>
                </a:solidFill>
                <a:latin typeface="Times New Roman" pitchFamily="18" charset="0"/>
              </a:rPr>
              <a:t> batch and </a:t>
            </a:r>
            <a:r>
              <a:rPr lang="en-US" sz="2400" b="1" i="1">
                <a:solidFill>
                  <a:srgbClr val="FF0000"/>
                </a:solidFill>
                <a:latin typeface="Times New Roman" pitchFamily="18" charset="0"/>
              </a:rPr>
              <a:t>interactive</a:t>
            </a:r>
            <a:r>
              <a:rPr lang="en-US" sz="2400" b="1" i="1">
                <a:solidFill>
                  <a:srgbClr val="0000CC"/>
                </a:solidFill>
                <a:latin typeface="Times New Roman" pitchFamily="18" charset="0"/>
              </a:rPr>
              <a:t> users </a:t>
            </a:r>
            <a:endParaRPr lang="el-GR" sz="2400" b="1" i="1">
              <a:solidFill>
                <a:srgbClr val="0000CC"/>
              </a:solidFill>
              <a:latin typeface="Times New Roman" pitchFamily="18" charset="0"/>
            </a:endParaRPr>
          </a:p>
          <a:p>
            <a:pPr algn="ctr" eaLnBrk="0" hangingPunct="0">
              <a:lnSpc>
                <a:spcPct val="90000"/>
              </a:lnSpc>
              <a:spcBef>
                <a:spcPct val="0"/>
              </a:spcBef>
              <a:buClrTx/>
              <a:buFontTx/>
              <a:buNone/>
            </a:pPr>
            <a:r>
              <a:rPr lang="el-GR" sz="2400" b="1" i="1">
                <a:solidFill>
                  <a:srgbClr val="0000CC"/>
                </a:solidFill>
                <a:latin typeface="Times New Roman" pitchFamily="18" charset="0"/>
              </a:rPr>
              <a:t>~ 20.000.000 </a:t>
            </a:r>
            <a:r>
              <a:rPr lang="en-US" sz="2400" b="1" i="1">
                <a:solidFill>
                  <a:srgbClr val="0000CC"/>
                </a:solidFill>
                <a:latin typeface="Times New Roman" pitchFamily="18" charset="0"/>
              </a:rPr>
              <a:t>CD / year</a:t>
            </a:r>
            <a:endParaRPr lang="en-GB" sz="2400" b="1" i="1">
              <a:solidFill>
                <a:srgbClr val="0000CC"/>
              </a:solidFill>
              <a:latin typeface="Times New Roman" pitchFamily="18" charset="0"/>
            </a:endParaRPr>
          </a:p>
        </p:txBody>
      </p:sp>
      <p:pic>
        <p:nvPicPr>
          <p:cNvPr id="675855" name="Picture 15" descr="cdpile"/>
          <p:cNvPicPr>
            <a:picLocks noChangeAspect="1" noChangeArrowheads="1"/>
          </p:cNvPicPr>
          <p:nvPr/>
        </p:nvPicPr>
        <p:blipFill>
          <a:blip r:embed="rId7" cstate="print"/>
          <a:srcRect/>
          <a:stretch>
            <a:fillRect/>
          </a:stretch>
        </p:blipFill>
        <p:spPr bwMode="auto">
          <a:xfrm>
            <a:off x="7131050" y="836613"/>
            <a:ext cx="2012950" cy="5761037"/>
          </a:xfrm>
          <a:prstGeom prst="rect">
            <a:avLst/>
          </a:prstGeom>
          <a:noFill/>
        </p:spPr>
      </p:pic>
      <p:sp>
        <p:nvSpPr>
          <p:cNvPr id="675856" name="Text Box 16"/>
          <p:cNvSpPr txBox="1">
            <a:spLocks noChangeArrowheads="1"/>
          </p:cNvSpPr>
          <p:nvPr/>
        </p:nvSpPr>
        <p:spPr bwMode="auto">
          <a:xfrm>
            <a:off x="7235825" y="3573463"/>
            <a:ext cx="984250" cy="457200"/>
          </a:xfrm>
          <a:prstGeom prst="rect">
            <a:avLst/>
          </a:prstGeom>
          <a:noFill/>
          <a:ln w="9525">
            <a:noFill/>
            <a:miter lim="800000"/>
            <a:headEnd/>
            <a:tailEnd/>
          </a:ln>
          <a:effectLst/>
        </p:spPr>
        <p:txBody>
          <a:bodyPr wrap="none">
            <a:spAutoFit/>
          </a:bodyPr>
          <a:lstStyle/>
          <a:p>
            <a:pPr algn="ctr">
              <a:spcBef>
                <a:spcPct val="0"/>
              </a:spcBef>
              <a:buClrTx/>
              <a:buFontTx/>
              <a:buNone/>
            </a:pPr>
            <a:r>
              <a:rPr lang="en-US" sz="1200" b="1" i="1">
                <a:solidFill>
                  <a:schemeClr val="tx1"/>
                </a:solidFill>
                <a:latin typeface="Verdana" pitchFamily="34" charset="0"/>
              </a:rPr>
              <a:t>Concorde</a:t>
            </a:r>
          </a:p>
          <a:p>
            <a:pPr algn="ctr">
              <a:spcBef>
                <a:spcPct val="0"/>
              </a:spcBef>
              <a:buClrTx/>
              <a:buFontTx/>
              <a:buNone/>
            </a:pPr>
            <a:r>
              <a:rPr lang="en-US" sz="1200" b="1" i="1">
                <a:solidFill>
                  <a:schemeClr val="tx1"/>
                </a:solidFill>
                <a:latin typeface="Verdana" pitchFamily="34" charset="0"/>
              </a:rPr>
              <a:t>(15 Km)</a:t>
            </a:r>
          </a:p>
        </p:txBody>
      </p:sp>
      <p:sp>
        <p:nvSpPr>
          <p:cNvPr id="675857" name="Line 17"/>
          <p:cNvSpPr>
            <a:spLocks noChangeShapeType="1"/>
          </p:cNvSpPr>
          <p:nvPr/>
        </p:nvSpPr>
        <p:spPr bwMode="auto">
          <a:xfrm flipV="1">
            <a:off x="7667625" y="3284538"/>
            <a:ext cx="53975" cy="242887"/>
          </a:xfrm>
          <a:prstGeom prst="line">
            <a:avLst/>
          </a:prstGeom>
          <a:noFill/>
          <a:ln w="9525">
            <a:solidFill>
              <a:schemeClr val="tx1"/>
            </a:solidFill>
            <a:round/>
            <a:headEnd/>
            <a:tailEnd type="triangle" w="med" len="med"/>
          </a:ln>
          <a:effectLst/>
        </p:spPr>
        <p:txBody>
          <a:bodyPr/>
          <a:lstStyle/>
          <a:p>
            <a:endParaRPr lang="el-GR"/>
          </a:p>
        </p:txBody>
      </p:sp>
      <p:sp>
        <p:nvSpPr>
          <p:cNvPr id="675858" name="Text Box 18"/>
          <p:cNvSpPr txBox="1">
            <a:spLocks noChangeArrowheads="1"/>
          </p:cNvSpPr>
          <p:nvPr/>
        </p:nvSpPr>
        <p:spPr bwMode="auto">
          <a:xfrm>
            <a:off x="7889875" y="1125538"/>
            <a:ext cx="896938" cy="457200"/>
          </a:xfrm>
          <a:prstGeom prst="rect">
            <a:avLst/>
          </a:prstGeom>
          <a:noFill/>
          <a:ln w="9525">
            <a:noFill/>
            <a:miter lim="800000"/>
            <a:headEnd/>
            <a:tailEnd/>
          </a:ln>
          <a:effectLst/>
        </p:spPr>
        <p:txBody>
          <a:bodyPr wrap="none">
            <a:spAutoFit/>
          </a:bodyPr>
          <a:lstStyle/>
          <a:p>
            <a:pPr>
              <a:spcBef>
                <a:spcPct val="0"/>
              </a:spcBef>
              <a:buClrTx/>
              <a:buFontTx/>
              <a:buNone/>
            </a:pPr>
            <a:r>
              <a:rPr lang="en-US" sz="1200" b="1" i="1">
                <a:solidFill>
                  <a:schemeClr val="tx1"/>
                </a:solidFill>
                <a:latin typeface="Verdana" pitchFamily="34" charset="0"/>
              </a:rPr>
              <a:t>Balloon</a:t>
            </a:r>
          </a:p>
          <a:p>
            <a:pPr>
              <a:spcBef>
                <a:spcPct val="0"/>
              </a:spcBef>
              <a:buClrTx/>
              <a:buFontTx/>
              <a:buNone/>
            </a:pPr>
            <a:r>
              <a:rPr lang="en-US" sz="1200" b="1" i="1">
                <a:solidFill>
                  <a:schemeClr val="tx1"/>
                </a:solidFill>
                <a:latin typeface="Verdana" pitchFamily="34" charset="0"/>
              </a:rPr>
              <a:t>(30 Km)</a:t>
            </a:r>
          </a:p>
        </p:txBody>
      </p:sp>
      <p:sp>
        <p:nvSpPr>
          <p:cNvPr id="675859" name="Line 19"/>
          <p:cNvSpPr>
            <a:spLocks noChangeShapeType="1"/>
          </p:cNvSpPr>
          <p:nvPr/>
        </p:nvSpPr>
        <p:spPr bwMode="auto">
          <a:xfrm flipH="1">
            <a:off x="7524750" y="1341438"/>
            <a:ext cx="219075" cy="182562"/>
          </a:xfrm>
          <a:prstGeom prst="line">
            <a:avLst/>
          </a:prstGeom>
          <a:noFill/>
          <a:ln w="9525">
            <a:solidFill>
              <a:schemeClr val="tx1"/>
            </a:solidFill>
            <a:round/>
            <a:headEnd/>
            <a:tailEnd type="triangle" w="med" len="med"/>
          </a:ln>
          <a:effectLst/>
        </p:spPr>
        <p:txBody>
          <a:bodyPr/>
          <a:lstStyle/>
          <a:p>
            <a:endParaRPr lang="el-GR"/>
          </a:p>
        </p:txBody>
      </p:sp>
      <p:sp>
        <p:nvSpPr>
          <p:cNvPr id="675860" name="Text Box 20"/>
          <p:cNvSpPr txBox="1">
            <a:spLocks noChangeArrowheads="1"/>
          </p:cNvSpPr>
          <p:nvPr/>
        </p:nvSpPr>
        <p:spPr bwMode="auto">
          <a:xfrm>
            <a:off x="7542213" y="1916113"/>
            <a:ext cx="1601787" cy="639762"/>
          </a:xfrm>
          <a:prstGeom prst="rect">
            <a:avLst/>
          </a:prstGeom>
          <a:noFill/>
          <a:ln w="9525">
            <a:noFill/>
            <a:miter lim="800000"/>
            <a:headEnd/>
            <a:tailEnd/>
          </a:ln>
          <a:effectLst/>
        </p:spPr>
        <p:txBody>
          <a:bodyPr wrap="none">
            <a:spAutoFit/>
          </a:bodyPr>
          <a:lstStyle/>
          <a:p>
            <a:pPr>
              <a:spcBef>
                <a:spcPct val="0"/>
              </a:spcBef>
              <a:buClrTx/>
              <a:buFontTx/>
              <a:buNone/>
            </a:pPr>
            <a:r>
              <a:rPr lang="en-US" sz="1200" b="1" i="1">
                <a:solidFill>
                  <a:srgbClr val="003399"/>
                </a:solidFill>
                <a:latin typeface="Verdana" pitchFamily="34" charset="0"/>
              </a:rPr>
              <a:t>CD stack with</a:t>
            </a:r>
          </a:p>
          <a:p>
            <a:pPr>
              <a:spcBef>
                <a:spcPct val="0"/>
              </a:spcBef>
              <a:buClrTx/>
              <a:buFontTx/>
              <a:buNone/>
            </a:pPr>
            <a:r>
              <a:rPr lang="en-US" sz="1200" b="1" i="1">
                <a:solidFill>
                  <a:srgbClr val="003399"/>
                </a:solidFill>
                <a:latin typeface="Verdana" pitchFamily="34" charset="0"/>
              </a:rPr>
              <a:t>1 year LHC data!</a:t>
            </a:r>
          </a:p>
          <a:p>
            <a:pPr>
              <a:spcBef>
                <a:spcPct val="0"/>
              </a:spcBef>
              <a:buClrTx/>
              <a:buFontTx/>
              <a:buNone/>
            </a:pPr>
            <a:r>
              <a:rPr lang="en-US" sz="1200" b="1" i="1">
                <a:solidFill>
                  <a:srgbClr val="003399"/>
                </a:solidFill>
                <a:latin typeface="Verdana" pitchFamily="34" charset="0"/>
              </a:rPr>
              <a:t>(~ 20 Km)</a:t>
            </a:r>
          </a:p>
        </p:txBody>
      </p:sp>
      <p:sp>
        <p:nvSpPr>
          <p:cNvPr id="675861" name="Line 21"/>
          <p:cNvSpPr>
            <a:spLocks noChangeShapeType="1"/>
          </p:cNvSpPr>
          <p:nvPr/>
        </p:nvSpPr>
        <p:spPr bwMode="auto">
          <a:xfrm>
            <a:off x="8086725" y="2573338"/>
            <a:ext cx="219075" cy="242887"/>
          </a:xfrm>
          <a:prstGeom prst="line">
            <a:avLst/>
          </a:prstGeom>
          <a:noFill/>
          <a:ln w="9525">
            <a:solidFill>
              <a:srgbClr val="003399"/>
            </a:solidFill>
            <a:round/>
            <a:headEnd/>
            <a:tailEnd type="triangle" w="med" len="med"/>
          </a:ln>
          <a:effectLst/>
        </p:spPr>
        <p:txBody>
          <a:bodyPr/>
          <a:lstStyle/>
          <a:p>
            <a:endParaRPr lang="el-GR"/>
          </a:p>
        </p:txBody>
      </p:sp>
      <p:sp>
        <p:nvSpPr>
          <p:cNvPr id="675862" name="Text Box 22"/>
          <p:cNvSpPr txBox="1">
            <a:spLocks noChangeArrowheads="1"/>
          </p:cNvSpPr>
          <p:nvPr/>
        </p:nvSpPr>
        <p:spPr bwMode="auto">
          <a:xfrm>
            <a:off x="7524750" y="5589588"/>
            <a:ext cx="973138" cy="457200"/>
          </a:xfrm>
          <a:prstGeom prst="rect">
            <a:avLst/>
          </a:prstGeom>
          <a:noFill/>
          <a:ln w="9525">
            <a:noFill/>
            <a:miter lim="800000"/>
            <a:headEnd/>
            <a:tailEnd/>
          </a:ln>
          <a:effectLst/>
        </p:spPr>
        <p:txBody>
          <a:bodyPr wrap="none">
            <a:spAutoFit/>
          </a:bodyPr>
          <a:lstStyle/>
          <a:p>
            <a:pPr>
              <a:spcBef>
                <a:spcPct val="0"/>
              </a:spcBef>
              <a:buClrTx/>
              <a:buFontTx/>
              <a:buNone/>
            </a:pPr>
            <a:r>
              <a:rPr lang="en-US" sz="1200" b="1" i="1">
                <a:solidFill>
                  <a:schemeClr val="tx1"/>
                </a:solidFill>
                <a:latin typeface="Verdana" pitchFamily="34" charset="0"/>
              </a:rPr>
              <a:t>Mt. Blanc</a:t>
            </a:r>
          </a:p>
          <a:p>
            <a:pPr>
              <a:spcBef>
                <a:spcPct val="0"/>
              </a:spcBef>
              <a:buClrTx/>
              <a:buFontTx/>
              <a:buNone/>
            </a:pPr>
            <a:r>
              <a:rPr lang="en-US" sz="1200" b="1" i="1">
                <a:solidFill>
                  <a:schemeClr val="tx1"/>
                </a:solidFill>
                <a:latin typeface="Verdana" pitchFamily="34" charset="0"/>
              </a:rPr>
              <a:t>(4.8 Km)</a:t>
            </a:r>
          </a:p>
        </p:txBody>
      </p:sp>
      <p:sp>
        <p:nvSpPr>
          <p:cNvPr id="675863" name="Rectangle 23"/>
          <p:cNvSpPr>
            <a:spLocks noChangeArrowheads="1"/>
          </p:cNvSpPr>
          <p:nvPr/>
        </p:nvSpPr>
        <p:spPr bwMode="auto">
          <a:xfrm>
            <a:off x="1870075" y="0"/>
            <a:ext cx="7086600" cy="685800"/>
          </a:xfrm>
          <a:prstGeom prst="rect">
            <a:avLst/>
          </a:prstGeom>
          <a:noFill/>
          <a:ln w="9525">
            <a:noFill/>
            <a:miter lim="800000"/>
            <a:headEnd/>
            <a:tailEnd/>
          </a:ln>
          <a:effectLst/>
        </p:spPr>
        <p:txBody>
          <a:bodyPr anchor="ctr"/>
          <a:lstStyle/>
          <a:p>
            <a:pPr algn="r">
              <a:spcBef>
                <a:spcPct val="0"/>
              </a:spcBef>
              <a:buClrTx/>
              <a:buFontTx/>
              <a:buNone/>
            </a:pPr>
            <a:r>
              <a:rPr lang="en-US" sz="2400" b="1">
                <a:solidFill>
                  <a:schemeClr val="bg1"/>
                </a:solidFill>
              </a:rPr>
              <a:t>Amount of data from the </a:t>
            </a:r>
            <a:br>
              <a:rPr lang="en-US" sz="2400" b="1">
                <a:solidFill>
                  <a:schemeClr val="bg1"/>
                </a:solidFill>
              </a:rPr>
            </a:br>
            <a:r>
              <a:rPr lang="en-US" sz="2400" b="1">
                <a:solidFill>
                  <a:schemeClr val="bg1"/>
                </a:solidFill>
              </a:rPr>
              <a:t>LHC detectors</a:t>
            </a:r>
            <a:endParaRPr lang="el-GR" sz="2400"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75854"/>
                                        </p:tgtEl>
                                        <p:attrNameLst>
                                          <p:attrName>style.visibility</p:attrName>
                                        </p:attrNameLst>
                                      </p:cBhvr>
                                      <p:to>
                                        <p:strVal val="visible"/>
                                      </p:to>
                                    </p:set>
                                    <p:anim calcmode="lin" valueType="num">
                                      <p:cBhvr additive="base">
                                        <p:cTn id="7" dur="500" fill="hold"/>
                                        <p:tgtEl>
                                          <p:spTgt spid="675854"/>
                                        </p:tgtEl>
                                        <p:attrNameLst>
                                          <p:attrName>ppt_x</p:attrName>
                                        </p:attrNameLst>
                                      </p:cBhvr>
                                      <p:tavLst>
                                        <p:tav tm="0">
                                          <p:val>
                                            <p:strVal val="0-#ppt_w/2"/>
                                          </p:val>
                                        </p:tav>
                                        <p:tav tm="100000">
                                          <p:val>
                                            <p:strVal val="#ppt_x"/>
                                          </p:val>
                                        </p:tav>
                                      </p:tavLst>
                                    </p:anim>
                                    <p:anim calcmode="lin" valueType="num">
                                      <p:cBhvr additive="base">
                                        <p:cTn id="8" dur="500" fill="hold"/>
                                        <p:tgtEl>
                                          <p:spTgt spid="67585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 presetClass="entr" presetSubtype="10" fill="hold" nodeType="afterEffect">
                                  <p:stCondLst>
                                    <p:cond delay="1000"/>
                                  </p:stCondLst>
                                  <p:childTnLst>
                                    <p:set>
                                      <p:cBhvr>
                                        <p:cTn id="11" dur="1" fill="hold">
                                          <p:stCondLst>
                                            <p:cond delay="0"/>
                                          </p:stCondLst>
                                        </p:cTn>
                                        <p:tgtEl>
                                          <p:spTgt spid="675855"/>
                                        </p:tgtEl>
                                        <p:attrNameLst>
                                          <p:attrName>style.visibility</p:attrName>
                                        </p:attrNameLst>
                                      </p:cBhvr>
                                      <p:to>
                                        <p:strVal val="visible"/>
                                      </p:to>
                                    </p:set>
                                    <p:animEffect transition="in" filter="checkerboard(across)">
                                      <p:cBhvr>
                                        <p:cTn id="12" dur="500"/>
                                        <p:tgtEl>
                                          <p:spTgt spid="675855"/>
                                        </p:tgtEl>
                                      </p:cBhvr>
                                    </p:animEffect>
                                  </p:childTnLst>
                                </p:cTn>
                              </p:par>
                            </p:childTnLst>
                          </p:cTn>
                        </p:par>
                        <p:par>
                          <p:cTn id="13" fill="hold">
                            <p:stCondLst>
                              <p:cond delay="2000"/>
                            </p:stCondLst>
                            <p:childTnLst>
                              <p:par>
                                <p:cTn id="14" presetID="5" presetClass="entr" presetSubtype="10" fill="hold" grpId="0" nodeType="afterEffect">
                                  <p:stCondLst>
                                    <p:cond delay="0"/>
                                  </p:stCondLst>
                                  <p:childTnLst>
                                    <p:set>
                                      <p:cBhvr>
                                        <p:cTn id="15" dur="1" fill="hold">
                                          <p:stCondLst>
                                            <p:cond delay="0"/>
                                          </p:stCondLst>
                                        </p:cTn>
                                        <p:tgtEl>
                                          <p:spTgt spid="675862"/>
                                        </p:tgtEl>
                                        <p:attrNameLst>
                                          <p:attrName>style.visibility</p:attrName>
                                        </p:attrNameLst>
                                      </p:cBhvr>
                                      <p:to>
                                        <p:strVal val="visible"/>
                                      </p:to>
                                    </p:set>
                                    <p:animEffect transition="in" filter="checkerboard(across)">
                                      <p:cBhvr>
                                        <p:cTn id="16" dur="500"/>
                                        <p:tgtEl>
                                          <p:spTgt spid="675862"/>
                                        </p:tgtEl>
                                      </p:cBhvr>
                                    </p:animEffect>
                                  </p:childTnLst>
                                </p:cTn>
                              </p:par>
                            </p:childTnLst>
                          </p:cTn>
                        </p:par>
                        <p:par>
                          <p:cTn id="17" fill="hold">
                            <p:stCondLst>
                              <p:cond delay="2500"/>
                            </p:stCondLst>
                            <p:childTnLst>
                              <p:par>
                                <p:cTn id="18" presetID="5" presetClass="entr" presetSubtype="10" fill="hold" grpId="0" nodeType="afterEffect">
                                  <p:stCondLst>
                                    <p:cond delay="1000"/>
                                  </p:stCondLst>
                                  <p:childTnLst>
                                    <p:set>
                                      <p:cBhvr>
                                        <p:cTn id="19" dur="1" fill="hold">
                                          <p:stCondLst>
                                            <p:cond delay="0"/>
                                          </p:stCondLst>
                                        </p:cTn>
                                        <p:tgtEl>
                                          <p:spTgt spid="675856"/>
                                        </p:tgtEl>
                                        <p:attrNameLst>
                                          <p:attrName>style.visibility</p:attrName>
                                        </p:attrNameLst>
                                      </p:cBhvr>
                                      <p:to>
                                        <p:strVal val="visible"/>
                                      </p:to>
                                    </p:set>
                                    <p:animEffect transition="in" filter="checkerboard(across)">
                                      <p:cBhvr>
                                        <p:cTn id="20" dur="500"/>
                                        <p:tgtEl>
                                          <p:spTgt spid="675856"/>
                                        </p:tgtEl>
                                      </p:cBhvr>
                                    </p:animEffect>
                                  </p:childTnLst>
                                </p:cTn>
                              </p:par>
                            </p:childTnLst>
                          </p:cTn>
                        </p:par>
                        <p:par>
                          <p:cTn id="21" fill="hold">
                            <p:stCondLst>
                              <p:cond delay="4000"/>
                            </p:stCondLst>
                            <p:childTnLst>
                              <p:par>
                                <p:cTn id="22" presetID="5" presetClass="entr" presetSubtype="10" fill="hold" grpId="0" nodeType="afterEffect">
                                  <p:stCondLst>
                                    <p:cond delay="1000"/>
                                  </p:stCondLst>
                                  <p:childTnLst>
                                    <p:set>
                                      <p:cBhvr>
                                        <p:cTn id="23" dur="1" fill="hold">
                                          <p:stCondLst>
                                            <p:cond delay="0"/>
                                          </p:stCondLst>
                                        </p:cTn>
                                        <p:tgtEl>
                                          <p:spTgt spid="675857"/>
                                        </p:tgtEl>
                                        <p:attrNameLst>
                                          <p:attrName>style.visibility</p:attrName>
                                        </p:attrNameLst>
                                      </p:cBhvr>
                                      <p:to>
                                        <p:strVal val="visible"/>
                                      </p:to>
                                    </p:set>
                                    <p:animEffect transition="in" filter="checkerboard(across)">
                                      <p:cBhvr>
                                        <p:cTn id="24" dur="500"/>
                                        <p:tgtEl>
                                          <p:spTgt spid="675857"/>
                                        </p:tgtEl>
                                      </p:cBhvr>
                                    </p:animEffect>
                                  </p:childTnLst>
                                </p:cTn>
                              </p:par>
                            </p:childTnLst>
                          </p:cTn>
                        </p:par>
                        <p:par>
                          <p:cTn id="25" fill="hold">
                            <p:stCondLst>
                              <p:cond delay="5500"/>
                            </p:stCondLst>
                            <p:childTnLst>
                              <p:par>
                                <p:cTn id="26" presetID="5" presetClass="entr" presetSubtype="10" fill="hold" grpId="0" nodeType="afterEffect">
                                  <p:stCondLst>
                                    <p:cond delay="1000"/>
                                  </p:stCondLst>
                                  <p:childTnLst>
                                    <p:set>
                                      <p:cBhvr>
                                        <p:cTn id="27" dur="1" fill="hold">
                                          <p:stCondLst>
                                            <p:cond delay="0"/>
                                          </p:stCondLst>
                                        </p:cTn>
                                        <p:tgtEl>
                                          <p:spTgt spid="675858"/>
                                        </p:tgtEl>
                                        <p:attrNameLst>
                                          <p:attrName>style.visibility</p:attrName>
                                        </p:attrNameLst>
                                      </p:cBhvr>
                                      <p:to>
                                        <p:strVal val="visible"/>
                                      </p:to>
                                    </p:set>
                                    <p:animEffect transition="in" filter="checkerboard(across)">
                                      <p:cBhvr>
                                        <p:cTn id="28" dur="500"/>
                                        <p:tgtEl>
                                          <p:spTgt spid="675858"/>
                                        </p:tgtEl>
                                      </p:cBhvr>
                                    </p:animEffect>
                                  </p:childTnLst>
                                </p:cTn>
                              </p:par>
                            </p:childTnLst>
                          </p:cTn>
                        </p:par>
                        <p:par>
                          <p:cTn id="29" fill="hold">
                            <p:stCondLst>
                              <p:cond delay="7000"/>
                            </p:stCondLst>
                            <p:childTnLst>
                              <p:par>
                                <p:cTn id="30" presetID="5" presetClass="entr" presetSubtype="10" fill="hold" grpId="0" nodeType="afterEffect">
                                  <p:stCondLst>
                                    <p:cond delay="1000"/>
                                  </p:stCondLst>
                                  <p:childTnLst>
                                    <p:set>
                                      <p:cBhvr>
                                        <p:cTn id="31" dur="1" fill="hold">
                                          <p:stCondLst>
                                            <p:cond delay="0"/>
                                          </p:stCondLst>
                                        </p:cTn>
                                        <p:tgtEl>
                                          <p:spTgt spid="675859"/>
                                        </p:tgtEl>
                                        <p:attrNameLst>
                                          <p:attrName>style.visibility</p:attrName>
                                        </p:attrNameLst>
                                      </p:cBhvr>
                                      <p:to>
                                        <p:strVal val="visible"/>
                                      </p:to>
                                    </p:set>
                                    <p:animEffect transition="in" filter="checkerboard(across)">
                                      <p:cBhvr>
                                        <p:cTn id="32" dur="500"/>
                                        <p:tgtEl>
                                          <p:spTgt spid="675859"/>
                                        </p:tgtEl>
                                      </p:cBhvr>
                                    </p:animEffect>
                                  </p:childTnLst>
                                </p:cTn>
                              </p:par>
                            </p:childTnLst>
                          </p:cTn>
                        </p:par>
                        <p:par>
                          <p:cTn id="33" fill="hold">
                            <p:stCondLst>
                              <p:cond delay="8500"/>
                            </p:stCondLst>
                            <p:childTnLst>
                              <p:par>
                                <p:cTn id="34" presetID="5" presetClass="entr" presetSubtype="10" fill="hold" grpId="0" nodeType="afterEffect">
                                  <p:stCondLst>
                                    <p:cond delay="1000"/>
                                  </p:stCondLst>
                                  <p:childTnLst>
                                    <p:set>
                                      <p:cBhvr>
                                        <p:cTn id="35" dur="1" fill="hold">
                                          <p:stCondLst>
                                            <p:cond delay="0"/>
                                          </p:stCondLst>
                                        </p:cTn>
                                        <p:tgtEl>
                                          <p:spTgt spid="675860"/>
                                        </p:tgtEl>
                                        <p:attrNameLst>
                                          <p:attrName>style.visibility</p:attrName>
                                        </p:attrNameLst>
                                      </p:cBhvr>
                                      <p:to>
                                        <p:strVal val="visible"/>
                                      </p:to>
                                    </p:set>
                                    <p:animEffect transition="in" filter="checkerboard(across)">
                                      <p:cBhvr>
                                        <p:cTn id="36" dur="500"/>
                                        <p:tgtEl>
                                          <p:spTgt spid="675860"/>
                                        </p:tgtEl>
                                      </p:cBhvr>
                                    </p:animEffect>
                                  </p:childTnLst>
                                </p:cTn>
                              </p:par>
                            </p:childTnLst>
                          </p:cTn>
                        </p:par>
                        <p:par>
                          <p:cTn id="37" fill="hold">
                            <p:stCondLst>
                              <p:cond delay="10000"/>
                            </p:stCondLst>
                            <p:childTnLst>
                              <p:par>
                                <p:cTn id="38" presetID="5" presetClass="entr" presetSubtype="10" fill="hold" grpId="0" nodeType="afterEffect">
                                  <p:stCondLst>
                                    <p:cond delay="1000"/>
                                  </p:stCondLst>
                                  <p:childTnLst>
                                    <p:set>
                                      <p:cBhvr>
                                        <p:cTn id="39" dur="1" fill="hold">
                                          <p:stCondLst>
                                            <p:cond delay="0"/>
                                          </p:stCondLst>
                                        </p:cTn>
                                        <p:tgtEl>
                                          <p:spTgt spid="675861"/>
                                        </p:tgtEl>
                                        <p:attrNameLst>
                                          <p:attrName>style.visibility</p:attrName>
                                        </p:attrNameLst>
                                      </p:cBhvr>
                                      <p:to>
                                        <p:strVal val="visible"/>
                                      </p:to>
                                    </p:set>
                                    <p:animEffect transition="in" filter="checkerboard(across)">
                                      <p:cBhvr>
                                        <p:cTn id="40" dur="500"/>
                                        <p:tgtEl>
                                          <p:spTgt spid="6758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54" grpId="0" animBg="1" autoUpdateAnimBg="0"/>
      <p:bldP spid="675856" grpId="0"/>
      <p:bldP spid="675857" grpId="0" animBg="1"/>
      <p:bldP spid="675858" grpId="0"/>
      <p:bldP spid="675859" grpId="0" animBg="1"/>
      <p:bldP spid="675860" grpId="0"/>
      <p:bldP spid="675861" grpId="0" animBg="1"/>
      <p:bldP spid="67586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7890" name="Picture 2" descr="LCGlogo"/>
          <p:cNvPicPr>
            <a:picLocks noGrp="1" noChangeAspect="1" noChangeArrowheads="1"/>
          </p:cNvPicPr>
          <p:nvPr>
            <p:ph sz="half" idx="2"/>
          </p:nvPr>
        </p:nvPicPr>
        <p:blipFill>
          <a:blip r:embed="rId3" cstate="print">
            <a:lum bright="18000" contrast="6000"/>
          </a:blip>
          <a:srcRect/>
          <a:stretch>
            <a:fillRect/>
          </a:stretch>
        </p:blipFill>
        <p:spPr>
          <a:xfrm>
            <a:off x="6888163" y="4459288"/>
            <a:ext cx="1887537" cy="1887537"/>
          </a:xfrm>
          <a:noFill/>
          <a:ln/>
        </p:spPr>
      </p:pic>
      <p:sp>
        <p:nvSpPr>
          <p:cNvPr id="677891" name="Rectangle 3"/>
          <p:cNvSpPr>
            <a:spLocks noGrp="1" noChangeArrowheads="1"/>
          </p:cNvSpPr>
          <p:nvPr>
            <p:ph type="title"/>
          </p:nvPr>
        </p:nvSpPr>
        <p:spPr/>
        <p:txBody>
          <a:bodyPr/>
          <a:lstStyle/>
          <a:p>
            <a:r>
              <a:rPr lang="en-US"/>
              <a:t>LHC Computing Grid</a:t>
            </a:r>
            <a:endParaRPr lang="el-GR"/>
          </a:p>
        </p:txBody>
      </p:sp>
      <p:sp>
        <p:nvSpPr>
          <p:cNvPr id="677892" name="Rectangle 4"/>
          <p:cNvSpPr>
            <a:spLocks noGrp="1" noChangeArrowheads="1"/>
          </p:cNvSpPr>
          <p:nvPr>
            <p:ph type="body" sz="half" idx="1"/>
          </p:nvPr>
        </p:nvSpPr>
        <p:spPr>
          <a:xfrm>
            <a:off x="285750" y="996950"/>
            <a:ext cx="6537325" cy="5429250"/>
          </a:xfrm>
        </p:spPr>
        <p:txBody>
          <a:bodyPr/>
          <a:lstStyle/>
          <a:p>
            <a:pPr>
              <a:lnSpc>
                <a:spcPct val="90000"/>
              </a:lnSpc>
            </a:pPr>
            <a:r>
              <a:rPr lang="en-US" sz="2000"/>
              <a:t>The LHC Computing Grid Project (LCG) was born to prepare the computing infrastructure for the simulation, processing and analysis of the data of the Large Hadron Collider (LHC) experiments.</a:t>
            </a:r>
          </a:p>
          <a:p>
            <a:pPr lvl="1">
              <a:lnSpc>
                <a:spcPct val="90000"/>
              </a:lnSpc>
              <a:buFont typeface="Arial" charset="0"/>
              <a:buNone/>
            </a:pPr>
            <a:endParaRPr lang="el-GR" sz="1900"/>
          </a:p>
          <a:p>
            <a:pPr>
              <a:lnSpc>
                <a:spcPct val="90000"/>
              </a:lnSpc>
              <a:buFont typeface="Wingdings 3" pitchFamily="18" charset="2"/>
              <a:buChar char="c"/>
            </a:pPr>
            <a:r>
              <a:rPr lang="en-US" sz="2000"/>
              <a:t>The processing of the enormous amount of data, that will be generated, will require large computational and storage resources and the associated human resources for operation and support.</a:t>
            </a:r>
          </a:p>
          <a:p>
            <a:pPr>
              <a:lnSpc>
                <a:spcPct val="90000"/>
              </a:lnSpc>
              <a:buFont typeface="Wingdings 3" pitchFamily="18" charset="2"/>
              <a:buChar char="c"/>
            </a:pPr>
            <a:endParaRPr lang="en-US" sz="2000"/>
          </a:p>
          <a:p>
            <a:pPr>
              <a:lnSpc>
                <a:spcPct val="90000"/>
              </a:lnSpc>
              <a:buFont typeface="Wingdings 3" pitchFamily="18" charset="2"/>
              <a:buChar char="c"/>
            </a:pPr>
            <a:r>
              <a:rPr lang="en-US" sz="2000"/>
              <a:t>Preparation of a common infrastructure of</a:t>
            </a:r>
          </a:p>
          <a:p>
            <a:pPr>
              <a:lnSpc>
                <a:spcPct val="90000"/>
              </a:lnSpc>
              <a:buFont typeface="Wingdings" pitchFamily="2" charset="2"/>
              <a:buNone/>
            </a:pPr>
            <a:r>
              <a:rPr lang="el-GR" sz="2000">
                <a:sym typeface="Wingdings" pitchFamily="2" charset="2"/>
              </a:rPr>
              <a:t>			</a:t>
            </a:r>
            <a:r>
              <a:rPr lang="el-GR" sz="2000">
                <a:solidFill>
                  <a:srgbClr val="000099"/>
                </a:solidFill>
                <a:sym typeface="Wingdings" pitchFamily="2" charset="2"/>
              </a:rPr>
              <a:t></a:t>
            </a:r>
            <a:r>
              <a:rPr lang="el-GR" sz="2000"/>
              <a:t> </a:t>
            </a:r>
            <a:r>
              <a:rPr lang="en-US" sz="2000"/>
              <a:t>libraries</a:t>
            </a:r>
            <a:endParaRPr lang="el-GR" sz="2000"/>
          </a:p>
          <a:p>
            <a:pPr>
              <a:lnSpc>
                <a:spcPct val="90000"/>
              </a:lnSpc>
              <a:buFont typeface="Wingdings" pitchFamily="2" charset="2"/>
              <a:buNone/>
            </a:pPr>
            <a:r>
              <a:rPr lang="el-GR" sz="2000">
                <a:sym typeface="Wingdings" pitchFamily="2" charset="2"/>
              </a:rPr>
              <a:t>			</a:t>
            </a:r>
            <a:r>
              <a:rPr lang="el-GR" sz="2000">
                <a:solidFill>
                  <a:srgbClr val="000099"/>
                </a:solidFill>
                <a:sym typeface="Wingdings" pitchFamily="2" charset="2"/>
              </a:rPr>
              <a:t></a:t>
            </a:r>
            <a:r>
              <a:rPr lang="el-GR" sz="2000"/>
              <a:t> </a:t>
            </a:r>
            <a:r>
              <a:rPr lang="en-US" sz="2000"/>
              <a:t>tools</a:t>
            </a:r>
            <a:r>
              <a:rPr lang="el-GR" sz="2000"/>
              <a:t> </a:t>
            </a:r>
          </a:p>
          <a:p>
            <a:pPr>
              <a:lnSpc>
                <a:spcPct val="90000"/>
              </a:lnSpc>
              <a:buFont typeface="Wingdings" pitchFamily="2" charset="2"/>
              <a:buNone/>
            </a:pPr>
            <a:r>
              <a:rPr lang="el-GR" sz="2000">
                <a:sym typeface="Wingdings" pitchFamily="2" charset="2"/>
              </a:rPr>
              <a:t>			</a:t>
            </a:r>
            <a:r>
              <a:rPr lang="el-GR" sz="2000">
                <a:solidFill>
                  <a:srgbClr val="000099"/>
                </a:solidFill>
                <a:sym typeface="Wingdings" pitchFamily="2" charset="2"/>
              </a:rPr>
              <a:t></a:t>
            </a:r>
            <a:r>
              <a:rPr lang="el-GR" sz="2000">
                <a:sym typeface="Wingdings" pitchFamily="2" charset="2"/>
              </a:rPr>
              <a:t> </a:t>
            </a:r>
            <a:r>
              <a:rPr lang="en-US" sz="2000"/>
              <a:t>frameworks</a:t>
            </a:r>
            <a:r>
              <a:rPr lang="el-GR" sz="2000"/>
              <a:t> </a:t>
            </a:r>
            <a:endParaRPr lang="en-US" sz="2000"/>
          </a:p>
          <a:p>
            <a:pPr>
              <a:lnSpc>
                <a:spcPct val="90000"/>
              </a:lnSpc>
              <a:buFont typeface="Wingdings" pitchFamily="2" charset="2"/>
              <a:buNone/>
            </a:pPr>
            <a:r>
              <a:rPr lang="en-US" sz="2000"/>
              <a:t>	required to support the physics application software</a:t>
            </a:r>
            <a:endParaRPr lang="el-GR" sz="200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9698" name="Rectangle 2"/>
          <p:cNvSpPr>
            <a:spLocks noGrp="1" noChangeArrowheads="1"/>
          </p:cNvSpPr>
          <p:nvPr>
            <p:ph type="title"/>
          </p:nvPr>
        </p:nvSpPr>
        <p:spPr/>
        <p:txBody>
          <a:bodyPr/>
          <a:lstStyle/>
          <a:p>
            <a:r>
              <a:rPr lang="en-US"/>
              <a:t>Some examples</a:t>
            </a:r>
            <a:endParaRPr lang="el-GR"/>
          </a:p>
        </p:txBody>
      </p:sp>
      <p:pic>
        <p:nvPicPr>
          <p:cNvPr id="669699" name="Picture 3" descr="ArchGrid2"/>
          <p:cNvPicPr>
            <a:picLocks noChangeAspect="1" noChangeArrowheads="1"/>
          </p:cNvPicPr>
          <p:nvPr/>
        </p:nvPicPr>
        <p:blipFill>
          <a:blip r:embed="rId3" cstate="print"/>
          <a:srcRect/>
          <a:stretch>
            <a:fillRect/>
          </a:stretch>
        </p:blipFill>
        <p:spPr bwMode="auto">
          <a:xfrm>
            <a:off x="28575" y="869950"/>
            <a:ext cx="4284663" cy="3014663"/>
          </a:xfrm>
          <a:prstGeom prst="rect">
            <a:avLst/>
          </a:prstGeom>
          <a:noFill/>
        </p:spPr>
      </p:pic>
      <p:pic>
        <p:nvPicPr>
          <p:cNvPr id="669700" name="Picture 4" descr="lookingtoseaM"/>
          <p:cNvPicPr>
            <a:picLocks noChangeAspect="1" noChangeArrowheads="1"/>
          </p:cNvPicPr>
          <p:nvPr/>
        </p:nvPicPr>
        <p:blipFill>
          <a:blip r:embed="rId4" cstate="print"/>
          <a:srcRect/>
          <a:stretch>
            <a:fillRect/>
          </a:stretch>
        </p:blipFill>
        <p:spPr bwMode="auto">
          <a:xfrm>
            <a:off x="4318000" y="3478213"/>
            <a:ext cx="4826000" cy="3073400"/>
          </a:xfrm>
          <a:prstGeom prst="rect">
            <a:avLst/>
          </a:prstGeom>
          <a:noFill/>
        </p:spPr>
      </p:pic>
      <p:sp>
        <p:nvSpPr>
          <p:cNvPr id="669701" name="AutoShape 5"/>
          <p:cNvSpPr>
            <a:spLocks noChangeArrowheads="1"/>
          </p:cNvSpPr>
          <p:nvPr/>
        </p:nvSpPr>
        <p:spPr bwMode="auto">
          <a:xfrm>
            <a:off x="4729163" y="1071563"/>
            <a:ext cx="3386137" cy="2257425"/>
          </a:xfrm>
          <a:prstGeom prst="cloudCallout">
            <a:avLst>
              <a:gd name="adj1" fmla="val -61815"/>
              <a:gd name="adj2" fmla="val 27495"/>
            </a:avLst>
          </a:prstGeom>
          <a:solidFill>
            <a:srgbClr val="DDDDDD"/>
          </a:solidFill>
          <a:ln w="25400">
            <a:noFill/>
            <a:round/>
            <a:headEnd/>
            <a:tailEnd/>
          </a:ln>
          <a:effectLst/>
        </p:spPr>
        <p:txBody>
          <a:bodyPr lIns="90000" tIns="46800" rIns="90000" bIns="46800"/>
          <a:lstStyle/>
          <a:p>
            <a:pPr algn="ctr">
              <a:buFontTx/>
              <a:buNone/>
            </a:pPr>
            <a:r>
              <a:rPr lang="en-US" b="1"/>
              <a:t>ArchaeoGrid</a:t>
            </a:r>
          </a:p>
          <a:p>
            <a:pPr algn="ctr">
              <a:buFontTx/>
              <a:buNone/>
            </a:pPr>
            <a:r>
              <a:rPr lang="en-US" sz="1600"/>
              <a:t>Create a computer model that weaves together data from many sources and predicts feedback interaction</a:t>
            </a:r>
            <a:endParaRPr lang="el-GR" sz="1600"/>
          </a:p>
        </p:txBody>
      </p:sp>
      <p:sp>
        <p:nvSpPr>
          <p:cNvPr id="669702" name="AutoShape 6"/>
          <p:cNvSpPr>
            <a:spLocks noChangeArrowheads="1"/>
          </p:cNvSpPr>
          <p:nvPr/>
        </p:nvSpPr>
        <p:spPr bwMode="auto">
          <a:xfrm>
            <a:off x="3814763" y="6000750"/>
            <a:ext cx="88900" cy="88900"/>
          </a:xfrm>
          <a:prstGeom prst="cloudCallout">
            <a:avLst>
              <a:gd name="adj1" fmla="val -43750"/>
              <a:gd name="adj2" fmla="val 70000"/>
            </a:avLst>
          </a:prstGeom>
          <a:noFill/>
          <a:ln w="25400">
            <a:noFill/>
            <a:round/>
            <a:headEnd/>
            <a:tailEnd/>
          </a:ln>
          <a:effectLst/>
        </p:spPr>
        <p:txBody>
          <a:bodyPr lIns="90000" tIns="46800" rIns="90000" bIns="46800"/>
          <a:lstStyle/>
          <a:p>
            <a:pPr algn="ctr"/>
            <a:endParaRPr lang="el-GR"/>
          </a:p>
        </p:txBody>
      </p:sp>
      <p:sp>
        <p:nvSpPr>
          <p:cNvPr id="669703" name="AutoShape 7"/>
          <p:cNvSpPr>
            <a:spLocks noChangeArrowheads="1"/>
          </p:cNvSpPr>
          <p:nvPr/>
        </p:nvSpPr>
        <p:spPr bwMode="auto">
          <a:xfrm flipH="1">
            <a:off x="0" y="3971925"/>
            <a:ext cx="3900488" cy="2557463"/>
          </a:xfrm>
          <a:prstGeom prst="cloudCallout">
            <a:avLst>
              <a:gd name="adj1" fmla="val -53745"/>
              <a:gd name="adj2" fmla="val 43792"/>
            </a:avLst>
          </a:prstGeom>
          <a:solidFill>
            <a:srgbClr val="DDDDDD"/>
          </a:solidFill>
          <a:ln w="25400">
            <a:noFill/>
            <a:round/>
            <a:headEnd/>
            <a:tailEnd/>
          </a:ln>
          <a:effectLst/>
        </p:spPr>
        <p:txBody>
          <a:bodyPr lIns="90000" tIns="46800" rIns="90000" bIns="46800"/>
          <a:lstStyle/>
          <a:p>
            <a:pPr algn="ctr">
              <a:buFontTx/>
              <a:buNone/>
            </a:pPr>
            <a:r>
              <a:rPr lang="en-US" b="1"/>
              <a:t>LOOKING</a:t>
            </a:r>
          </a:p>
          <a:p>
            <a:pPr algn="ctr">
              <a:buFontTx/>
              <a:buNone/>
            </a:pPr>
            <a:r>
              <a:rPr lang="en-US" sz="1400"/>
              <a:t>Observe and analyze data streams in real time. A sensor grid with thousand of different sensors providing real time data and measurements from ocean-going researchers enabling an enormous data grid infrastructure. </a:t>
            </a:r>
            <a:endParaRPr lang="el-GR" sz="140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1746" name="Rectangle 2"/>
          <p:cNvSpPr>
            <a:spLocks noGrp="1" noChangeArrowheads="1"/>
          </p:cNvSpPr>
          <p:nvPr>
            <p:ph type="title"/>
          </p:nvPr>
        </p:nvSpPr>
        <p:spPr/>
        <p:txBody>
          <a:bodyPr/>
          <a:lstStyle/>
          <a:p>
            <a:r>
              <a:rPr lang="en-US"/>
              <a:t>Some examples</a:t>
            </a:r>
            <a:endParaRPr lang="el-GR"/>
          </a:p>
        </p:txBody>
      </p:sp>
      <p:pic>
        <p:nvPicPr>
          <p:cNvPr id="671747" name="Picture 3" descr="arterycolor1M"/>
          <p:cNvPicPr>
            <a:picLocks noChangeAspect="1" noChangeArrowheads="1"/>
          </p:cNvPicPr>
          <p:nvPr/>
        </p:nvPicPr>
        <p:blipFill>
          <a:blip r:embed="rId3" cstate="print"/>
          <a:srcRect/>
          <a:stretch>
            <a:fillRect/>
          </a:stretch>
        </p:blipFill>
        <p:spPr bwMode="auto">
          <a:xfrm>
            <a:off x="0" y="893763"/>
            <a:ext cx="4459288" cy="3267075"/>
          </a:xfrm>
          <a:prstGeom prst="rect">
            <a:avLst/>
          </a:prstGeom>
          <a:noFill/>
        </p:spPr>
      </p:pic>
      <p:pic>
        <p:nvPicPr>
          <p:cNvPr id="671748" name="Picture 4" descr="virusvirolabM"/>
          <p:cNvPicPr>
            <a:picLocks noChangeAspect="1" noChangeArrowheads="1"/>
          </p:cNvPicPr>
          <p:nvPr/>
        </p:nvPicPr>
        <p:blipFill>
          <a:blip r:embed="rId4" cstate="print"/>
          <a:srcRect/>
          <a:stretch>
            <a:fillRect/>
          </a:stretch>
        </p:blipFill>
        <p:spPr bwMode="auto">
          <a:xfrm>
            <a:off x="5662613" y="3614738"/>
            <a:ext cx="3481387" cy="2935287"/>
          </a:xfrm>
          <a:prstGeom prst="rect">
            <a:avLst/>
          </a:prstGeom>
          <a:noFill/>
        </p:spPr>
      </p:pic>
      <p:sp>
        <p:nvSpPr>
          <p:cNvPr id="671749" name="AutoShape 5"/>
          <p:cNvSpPr>
            <a:spLocks noChangeArrowheads="1"/>
          </p:cNvSpPr>
          <p:nvPr/>
        </p:nvSpPr>
        <p:spPr bwMode="auto">
          <a:xfrm>
            <a:off x="4700588" y="1071563"/>
            <a:ext cx="4243387" cy="1914525"/>
          </a:xfrm>
          <a:prstGeom prst="wedgeRoundRectCallout">
            <a:avLst>
              <a:gd name="adj1" fmla="val -57185"/>
              <a:gd name="adj2" fmla="val 89718"/>
              <a:gd name="adj3" fmla="val 16667"/>
            </a:avLst>
          </a:prstGeom>
          <a:solidFill>
            <a:srgbClr val="DDDDDD"/>
          </a:solidFill>
          <a:ln w="25400" algn="ctr">
            <a:noFill/>
            <a:miter lim="800000"/>
            <a:headEnd/>
            <a:tailEnd/>
          </a:ln>
          <a:effectLst/>
        </p:spPr>
        <p:txBody>
          <a:bodyPr lIns="90000" tIns="46800" rIns="90000" bIns="46800"/>
          <a:lstStyle/>
          <a:p>
            <a:pPr algn="ctr">
              <a:buFontTx/>
              <a:buNone/>
            </a:pPr>
            <a:r>
              <a:rPr lang="en-US" b="1"/>
              <a:t>Parallel Blood Flow Simulation</a:t>
            </a:r>
          </a:p>
          <a:p>
            <a:pPr algn="ctr">
              <a:buFontTx/>
              <a:buNone/>
            </a:pPr>
            <a:r>
              <a:rPr lang="en-US" sz="1600"/>
              <a:t>Allows surgeons to perform virtual stent surgery until they get it just right. It combines parameters such as blood velocity and pressure with a series of medical images to automatically create a 3D computational model.</a:t>
            </a:r>
            <a:endParaRPr lang="el-GR" sz="1600"/>
          </a:p>
        </p:txBody>
      </p:sp>
      <p:sp>
        <p:nvSpPr>
          <p:cNvPr id="671750" name="AutoShape 6"/>
          <p:cNvSpPr>
            <a:spLocks noChangeArrowheads="1"/>
          </p:cNvSpPr>
          <p:nvPr/>
        </p:nvSpPr>
        <p:spPr bwMode="auto">
          <a:xfrm flipH="1">
            <a:off x="428625" y="4273550"/>
            <a:ext cx="4586288" cy="2200275"/>
          </a:xfrm>
          <a:prstGeom prst="wedgeRoundRectCallout">
            <a:avLst>
              <a:gd name="adj1" fmla="val -64884"/>
              <a:gd name="adj2" fmla="val 39394"/>
              <a:gd name="adj3" fmla="val 16667"/>
            </a:avLst>
          </a:prstGeom>
          <a:solidFill>
            <a:srgbClr val="DDDDDD"/>
          </a:solidFill>
          <a:ln w="25400" algn="ctr">
            <a:noFill/>
            <a:miter lim="800000"/>
            <a:headEnd/>
            <a:tailEnd/>
          </a:ln>
          <a:effectLst/>
        </p:spPr>
        <p:txBody>
          <a:bodyPr lIns="90000" tIns="46800" rIns="90000" bIns="46800"/>
          <a:lstStyle/>
          <a:p>
            <a:pPr algn="ctr">
              <a:buFontTx/>
              <a:buNone/>
            </a:pPr>
            <a:r>
              <a:rPr lang="en-US" b="1"/>
              <a:t>ViroLab</a:t>
            </a:r>
          </a:p>
          <a:p>
            <a:pPr algn="ctr">
              <a:buFontTx/>
              <a:buNone/>
            </a:pPr>
            <a:r>
              <a:rPr lang="en-US" sz="1400"/>
              <a:t>Aims to create a collaborative virtual labaratory for grid-based decision support for viral disease treatment. HIV treatment in the increasingly common case of HIV drug resistance is mainly studied. Virolab “vertically” integrates biomedical information relating to viruses, patients and literature resulting in a rule-based decision support system for drug ranking.</a:t>
            </a:r>
            <a:r>
              <a:rPr lang="en-US"/>
              <a:t> </a:t>
            </a:r>
            <a:endParaRPr lang="el-G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3794" name="Rectangle 2"/>
          <p:cNvSpPr>
            <a:spLocks noGrp="1" noChangeArrowheads="1"/>
          </p:cNvSpPr>
          <p:nvPr>
            <p:ph type="title"/>
          </p:nvPr>
        </p:nvSpPr>
        <p:spPr/>
        <p:txBody>
          <a:bodyPr/>
          <a:lstStyle/>
          <a:p>
            <a:r>
              <a:rPr lang="en-US"/>
              <a:t>Some examples</a:t>
            </a:r>
            <a:endParaRPr lang="el-GR"/>
          </a:p>
        </p:txBody>
      </p:sp>
      <p:pic>
        <p:nvPicPr>
          <p:cNvPr id="673795" name="Picture 3" descr="polargrid5M"/>
          <p:cNvPicPr>
            <a:picLocks noChangeAspect="1" noChangeArrowheads="1"/>
          </p:cNvPicPr>
          <p:nvPr/>
        </p:nvPicPr>
        <p:blipFill>
          <a:blip r:embed="rId2" cstate="print"/>
          <a:srcRect/>
          <a:stretch>
            <a:fillRect/>
          </a:stretch>
        </p:blipFill>
        <p:spPr bwMode="auto">
          <a:xfrm>
            <a:off x="271463" y="1030288"/>
            <a:ext cx="3509962" cy="2971800"/>
          </a:xfrm>
          <a:prstGeom prst="rect">
            <a:avLst/>
          </a:prstGeom>
          <a:noFill/>
        </p:spPr>
      </p:pic>
      <p:pic>
        <p:nvPicPr>
          <p:cNvPr id="673796" name="Picture 4" descr="simcityM"/>
          <p:cNvPicPr>
            <a:picLocks noChangeAspect="1" noChangeArrowheads="1"/>
          </p:cNvPicPr>
          <p:nvPr/>
        </p:nvPicPr>
        <p:blipFill>
          <a:blip r:embed="rId3" cstate="print"/>
          <a:srcRect/>
          <a:stretch>
            <a:fillRect/>
          </a:stretch>
        </p:blipFill>
        <p:spPr bwMode="auto">
          <a:xfrm>
            <a:off x="4854575" y="1292225"/>
            <a:ext cx="4289425" cy="3225800"/>
          </a:xfrm>
          <a:prstGeom prst="rect">
            <a:avLst/>
          </a:prstGeom>
          <a:noFill/>
        </p:spPr>
      </p:pic>
      <p:sp>
        <p:nvSpPr>
          <p:cNvPr id="673797" name="AutoShape 5"/>
          <p:cNvSpPr>
            <a:spLocks noChangeArrowheads="1"/>
          </p:cNvSpPr>
          <p:nvPr/>
        </p:nvSpPr>
        <p:spPr bwMode="auto">
          <a:xfrm>
            <a:off x="342900" y="3559175"/>
            <a:ext cx="3800475" cy="3121025"/>
          </a:xfrm>
          <a:prstGeom prst="upArrowCallout">
            <a:avLst>
              <a:gd name="adj1" fmla="val 30443"/>
              <a:gd name="adj2" fmla="val 30443"/>
              <a:gd name="adj3" fmla="val 16667"/>
              <a:gd name="adj4" fmla="val 66667"/>
            </a:avLst>
          </a:prstGeom>
          <a:solidFill>
            <a:srgbClr val="DDDDDD"/>
          </a:solidFill>
          <a:ln w="25400" algn="ctr">
            <a:noFill/>
            <a:miter lim="800000"/>
            <a:headEnd/>
            <a:tailEnd/>
          </a:ln>
          <a:effectLst/>
        </p:spPr>
        <p:txBody>
          <a:bodyPr lIns="90000" tIns="46800" rIns="90000" bIns="46800" anchor="ctr">
            <a:spAutoFit/>
          </a:bodyPr>
          <a:lstStyle/>
          <a:p>
            <a:pPr algn="ctr">
              <a:buFontTx/>
              <a:buNone/>
            </a:pPr>
            <a:r>
              <a:rPr lang="el-GR" b="1"/>
              <a:t>Polar Grid</a:t>
            </a:r>
            <a:endParaRPr lang="en-US" b="1"/>
          </a:p>
          <a:p>
            <a:pPr algn="ctr">
              <a:buFontTx/>
              <a:buNone/>
            </a:pPr>
            <a:r>
              <a:rPr lang="en-US" sz="1400"/>
              <a:t>A </a:t>
            </a:r>
            <a:r>
              <a:rPr lang="el-GR" sz="1400"/>
              <a:t>planned project </a:t>
            </a:r>
            <a:r>
              <a:rPr lang="en-US" sz="1400"/>
              <a:t>for an</a:t>
            </a:r>
            <a:r>
              <a:rPr lang="el-GR" sz="1400"/>
              <a:t> advance cyberinfrastructure, empower</a:t>
            </a:r>
            <a:r>
              <a:rPr lang="en-US" sz="1400"/>
              <a:t>ing</a:t>
            </a:r>
            <a:r>
              <a:rPr lang="el-GR" sz="1400"/>
              <a:t> smaller universities, and provide scientists with a gateway to teraflops of power: enough to drive new and improved high-performance simulations and enable measurement and prediction of ice sheet response to climate change and effect on ocean levels. </a:t>
            </a:r>
          </a:p>
        </p:txBody>
      </p:sp>
      <p:sp>
        <p:nvSpPr>
          <p:cNvPr id="673798" name="AutoShape 6"/>
          <p:cNvSpPr>
            <a:spLocks noChangeArrowheads="1"/>
          </p:cNvSpPr>
          <p:nvPr/>
        </p:nvSpPr>
        <p:spPr bwMode="auto">
          <a:xfrm>
            <a:off x="4787900" y="4151313"/>
            <a:ext cx="4356100" cy="2574925"/>
          </a:xfrm>
          <a:prstGeom prst="upArrowCallout">
            <a:avLst>
              <a:gd name="adj1" fmla="val 42293"/>
              <a:gd name="adj2" fmla="val 42293"/>
              <a:gd name="adj3" fmla="val 16667"/>
              <a:gd name="adj4" fmla="val 66667"/>
            </a:avLst>
          </a:prstGeom>
          <a:solidFill>
            <a:srgbClr val="DDDDDD"/>
          </a:solidFill>
          <a:ln w="25400" algn="ctr">
            <a:noFill/>
            <a:miter lim="800000"/>
            <a:headEnd/>
            <a:tailEnd/>
          </a:ln>
          <a:effectLst/>
        </p:spPr>
        <p:txBody>
          <a:bodyPr lIns="90000" tIns="46800" rIns="90000" bIns="46800" anchor="ctr">
            <a:spAutoFit/>
          </a:bodyPr>
          <a:lstStyle/>
          <a:p>
            <a:pPr algn="ctr">
              <a:buFontTx/>
              <a:buNone/>
            </a:pPr>
            <a:r>
              <a:rPr lang="en-US" b="1"/>
              <a:t>MoSES (Modelling and Simulation for e-Social Science)</a:t>
            </a:r>
          </a:p>
          <a:p>
            <a:pPr algn="ctr">
              <a:buFontTx/>
              <a:buNone/>
            </a:pPr>
            <a:r>
              <a:rPr lang="en-US" sz="1400"/>
              <a:t>Runs predictive models integrating real Census data, survey data, healthcare data of UK population. Determine the impact of different policy decisions and various social aspects like increasing life expectancy, immigration, aging population.</a:t>
            </a:r>
            <a:endParaRPr lang="el-GR" sz="1400"/>
          </a:p>
        </p:txBody>
      </p:sp>
      <p:sp>
        <p:nvSpPr>
          <p:cNvPr id="673799" name="Rectangle 7"/>
          <p:cNvSpPr>
            <a:spLocks noChangeArrowheads="1"/>
          </p:cNvSpPr>
          <p:nvPr/>
        </p:nvSpPr>
        <p:spPr bwMode="auto">
          <a:xfrm>
            <a:off x="6064250" y="952500"/>
            <a:ext cx="3079750" cy="641350"/>
          </a:xfrm>
          <a:prstGeom prst="rect">
            <a:avLst/>
          </a:prstGeom>
          <a:noFill/>
          <a:ln w="25400" algn="ctr">
            <a:noFill/>
            <a:miter lim="800000"/>
            <a:headEnd/>
            <a:tailEnd/>
          </a:ln>
          <a:effectLst/>
        </p:spPr>
        <p:txBody>
          <a:bodyPr wrap="none" lIns="90000" tIns="46800" rIns="90000" bIns="46800" anchor="ctr">
            <a:spAutoFit/>
          </a:bodyPr>
          <a:lstStyle/>
          <a:p>
            <a:pPr>
              <a:spcBef>
                <a:spcPct val="0"/>
              </a:spcBef>
              <a:buClrTx/>
              <a:buFontTx/>
              <a:buNone/>
            </a:pPr>
            <a:r>
              <a:rPr lang="en-GB" i="1"/>
              <a:t>Image © </a:t>
            </a:r>
            <a:r>
              <a:rPr lang="en-GB" i="1">
                <a:hlinkClick r:id="rId4"/>
              </a:rPr>
              <a:t>Electronic Arts Inc</a:t>
            </a:r>
            <a:r>
              <a:rPr lang="en-GB" i="1"/>
              <a:t>. </a:t>
            </a:r>
          </a:p>
          <a:p>
            <a:pPr>
              <a:spcBef>
                <a:spcPct val="0"/>
              </a:spcBef>
              <a:buClrTx/>
              <a:buFontTx/>
              <a:buNone/>
            </a:pPr>
            <a:r>
              <a:rPr lang="en-GB" i="1"/>
              <a:t>All rights reserved.</a:t>
            </a:r>
            <a:r>
              <a:rPr lang="en-GB"/>
              <a:t>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n-US" dirty="0" smtClean="0"/>
              <a:t>Contents</a:t>
            </a:r>
            <a:endParaRPr lang="el-GR" dirty="0"/>
          </a:p>
        </p:txBody>
      </p:sp>
      <p:graphicFrame>
        <p:nvGraphicFramePr>
          <p:cNvPr id="4" name="3 - Θέση περιεχομένου"/>
          <p:cNvGraphicFramePr>
            <a:graphicFrameLocks noGrp="1"/>
          </p:cNvGraphicFramePr>
          <p:nvPr>
            <p:ph idx="1"/>
          </p:nvPr>
        </p:nvGraphicFramePr>
        <p:xfrm>
          <a:off x="412595" y="1513444"/>
          <a:ext cx="8229600" cy="43251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22734370-3A9E-4ADA-AC77-4E10193D712F}"/>
                                            </p:graphicEl>
                                          </p:spTgt>
                                        </p:tgtEl>
                                        <p:attrNameLst>
                                          <p:attrName>style.visibility</p:attrName>
                                        </p:attrNameLst>
                                      </p:cBhvr>
                                      <p:to>
                                        <p:strVal val="visible"/>
                                      </p:to>
                                    </p:set>
                                    <p:animEffect transition="in" filter="fade">
                                      <p:cBhvr>
                                        <p:cTn id="7" dur="2000"/>
                                        <p:tgtEl>
                                          <p:spTgt spid="4">
                                            <p:graphicEl>
                                              <a:dgm id="{22734370-3A9E-4ADA-AC77-4E10193D712F}"/>
                                            </p:graphic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graphicEl>
                                              <a:dgm id="{13FB9897-0D05-47BC-8E3A-90EF52B7D5DC}"/>
                                            </p:graphicEl>
                                          </p:spTgt>
                                        </p:tgtEl>
                                        <p:attrNameLst>
                                          <p:attrName>style.visibility</p:attrName>
                                        </p:attrNameLst>
                                      </p:cBhvr>
                                      <p:to>
                                        <p:strVal val="visible"/>
                                      </p:to>
                                    </p:set>
                                    <p:animEffect transition="in" filter="fade">
                                      <p:cBhvr>
                                        <p:cTn id="10" dur="2000"/>
                                        <p:tgtEl>
                                          <p:spTgt spid="4">
                                            <p:graphicEl>
                                              <a:dgm id="{13FB9897-0D05-47BC-8E3A-90EF52B7D5DC}"/>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graphicEl>
                                              <a:dgm id="{EE910F37-D009-43DF-9577-9978DF4C0CE2}"/>
                                            </p:graphicEl>
                                          </p:spTgt>
                                        </p:tgtEl>
                                        <p:attrNameLst>
                                          <p:attrName>style.visibility</p:attrName>
                                        </p:attrNameLst>
                                      </p:cBhvr>
                                      <p:to>
                                        <p:strVal val="visible"/>
                                      </p:to>
                                    </p:set>
                                    <p:animEffect transition="in" filter="fade">
                                      <p:cBhvr>
                                        <p:cTn id="15" dur="2000"/>
                                        <p:tgtEl>
                                          <p:spTgt spid="4">
                                            <p:graphicEl>
                                              <a:dgm id="{EE910F37-D009-43DF-9577-9978DF4C0CE2}"/>
                                            </p:graphic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graphicEl>
                                              <a:dgm id="{3AF2E547-8658-4F2E-93AB-391AA771AFAE}"/>
                                            </p:graphicEl>
                                          </p:spTgt>
                                        </p:tgtEl>
                                        <p:attrNameLst>
                                          <p:attrName>style.visibility</p:attrName>
                                        </p:attrNameLst>
                                      </p:cBhvr>
                                      <p:to>
                                        <p:strVal val="visible"/>
                                      </p:to>
                                    </p:set>
                                    <p:animEffect transition="in" filter="fade">
                                      <p:cBhvr>
                                        <p:cTn id="18" dur="2000"/>
                                        <p:tgtEl>
                                          <p:spTgt spid="4">
                                            <p:graphicEl>
                                              <a:dgm id="{3AF2E547-8658-4F2E-93AB-391AA771AFAE}"/>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4">
                                            <p:graphicEl>
                                              <a:dgm id="{26E321B9-B5CC-4EDC-A032-538D935DCB56}"/>
                                            </p:graphicEl>
                                          </p:spTgt>
                                        </p:tgtEl>
                                        <p:attrNameLst>
                                          <p:attrName>style.visibility</p:attrName>
                                        </p:attrNameLst>
                                      </p:cBhvr>
                                      <p:to>
                                        <p:strVal val="visible"/>
                                      </p:to>
                                    </p:set>
                                    <p:animEffect transition="in" filter="fade">
                                      <p:cBhvr>
                                        <p:cTn id="23" dur="2000"/>
                                        <p:tgtEl>
                                          <p:spTgt spid="4">
                                            <p:graphicEl>
                                              <a:dgm id="{26E321B9-B5CC-4EDC-A032-538D935DCB56}"/>
                                            </p:graphic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4">
                                            <p:graphicEl>
                                              <a:dgm id="{EF1C0091-DA24-47D8-8BCF-910596EB9C74}"/>
                                            </p:graphicEl>
                                          </p:spTgt>
                                        </p:tgtEl>
                                        <p:attrNameLst>
                                          <p:attrName>style.visibility</p:attrName>
                                        </p:attrNameLst>
                                      </p:cBhvr>
                                      <p:to>
                                        <p:strVal val="visible"/>
                                      </p:to>
                                    </p:set>
                                    <p:animEffect transition="in" filter="fade">
                                      <p:cBhvr>
                                        <p:cTn id="26" dur="2000"/>
                                        <p:tgtEl>
                                          <p:spTgt spid="4">
                                            <p:graphicEl>
                                              <a:dgm id="{EF1C0091-DA24-47D8-8BCF-910596EB9C74}"/>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4">
                                            <p:graphicEl>
                                              <a:dgm id="{E6998A2E-EFC6-4065-A23A-53176D9D119A}"/>
                                            </p:graphicEl>
                                          </p:spTgt>
                                        </p:tgtEl>
                                        <p:attrNameLst>
                                          <p:attrName>style.visibility</p:attrName>
                                        </p:attrNameLst>
                                      </p:cBhvr>
                                      <p:to>
                                        <p:strVal val="visible"/>
                                      </p:to>
                                    </p:set>
                                    <p:animEffect transition="in" filter="fade">
                                      <p:cBhvr>
                                        <p:cTn id="31" dur="2000"/>
                                        <p:tgtEl>
                                          <p:spTgt spid="4">
                                            <p:graphicEl>
                                              <a:dgm id="{E6998A2E-EFC6-4065-A23A-53176D9D119A}"/>
                                            </p:graphic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
                                            <p:graphicEl>
                                              <a:dgm id="{97DC2271-0BCA-4A43-9293-2AC4B00D6F8B}"/>
                                            </p:graphicEl>
                                          </p:spTgt>
                                        </p:tgtEl>
                                        <p:attrNameLst>
                                          <p:attrName>style.visibility</p:attrName>
                                        </p:attrNameLst>
                                      </p:cBhvr>
                                      <p:to>
                                        <p:strVal val="visible"/>
                                      </p:to>
                                    </p:set>
                                    <p:animEffect transition="in" filter="fade">
                                      <p:cBhvr>
                                        <p:cTn id="34" dur="2000"/>
                                        <p:tgtEl>
                                          <p:spTgt spid="4">
                                            <p:graphicEl>
                                              <a:dgm id="{97DC2271-0BCA-4A43-9293-2AC4B00D6F8B}"/>
                                            </p:graphic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4">
                                            <p:graphicEl>
                                              <a:dgm id="{C76A2590-C705-4BF0-8C4C-FD1AF1F82F57}"/>
                                            </p:graphicEl>
                                          </p:spTgt>
                                        </p:tgtEl>
                                        <p:attrNameLst>
                                          <p:attrName>style.visibility</p:attrName>
                                        </p:attrNameLst>
                                      </p:cBhvr>
                                      <p:to>
                                        <p:strVal val="visible"/>
                                      </p:to>
                                    </p:set>
                                    <p:animEffect transition="in" filter="fade">
                                      <p:cBhvr>
                                        <p:cTn id="39" dur="2000"/>
                                        <p:tgtEl>
                                          <p:spTgt spid="4">
                                            <p:graphicEl>
                                              <a:dgm id="{C76A2590-C705-4BF0-8C4C-FD1AF1F82F57}"/>
                                            </p:graphic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
                                            <p:graphicEl>
                                              <a:dgm id="{BDE889DC-3393-40DF-A4A0-06CBEDBABD20}"/>
                                            </p:graphicEl>
                                          </p:spTgt>
                                        </p:tgtEl>
                                        <p:attrNameLst>
                                          <p:attrName>style.visibility</p:attrName>
                                        </p:attrNameLst>
                                      </p:cBhvr>
                                      <p:to>
                                        <p:strVal val="visible"/>
                                      </p:to>
                                    </p:set>
                                    <p:animEffect transition="in" filter="fade">
                                      <p:cBhvr>
                                        <p:cTn id="42" dur="2000"/>
                                        <p:tgtEl>
                                          <p:spTgt spid="4">
                                            <p:graphicEl>
                                              <a:dgm id="{BDE889DC-3393-40DF-A4A0-06CBEDBABD20}"/>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4" name="Rectangle 2"/>
          <p:cNvSpPr>
            <a:spLocks noGrp="1" noChangeArrowheads="1"/>
          </p:cNvSpPr>
          <p:nvPr>
            <p:ph type="title"/>
          </p:nvPr>
        </p:nvSpPr>
        <p:spPr/>
        <p:txBody>
          <a:bodyPr/>
          <a:lstStyle/>
          <a:p>
            <a:r>
              <a:rPr lang="en-GB" dirty="0"/>
              <a:t>From EGEE</a:t>
            </a:r>
            <a:r>
              <a:rPr lang="el-GR" dirty="0"/>
              <a:t> </a:t>
            </a:r>
            <a:r>
              <a:rPr lang="en-US" dirty="0"/>
              <a:t>to</a:t>
            </a:r>
            <a:r>
              <a:rPr lang="el-GR" dirty="0"/>
              <a:t> Ε</a:t>
            </a:r>
            <a:r>
              <a:rPr lang="en-US" dirty="0"/>
              <a:t>GEE </a:t>
            </a:r>
            <a:r>
              <a:rPr lang="en-US" dirty="0" smtClean="0"/>
              <a:t>III</a:t>
            </a:r>
            <a:endParaRPr lang="en-GB" dirty="0"/>
          </a:p>
        </p:txBody>
      </p:sp>
      <p:sp>
        <p:nvSpPr>
          <p:cNvPr id="356355" name="Rectangle 3"/>
          <p:cNvSpPr>
            <a:spLocks noGrp="1" noChangeArrowheads="1"/>
          </p:cNvSpPr>
          <p:nvPr>
            <p:ph type="body" idx="1"/>
          </p:nvPr>
        </p:nvSpPr>
        <p:spPr>
          <a:xfrm>
            <a:off x="346075" y="883285"/>
            <a:ext cx="8589963" cy="5549900"/>
          </a:xfrm>
        </p:spPr>
        <p:txBody>
          <a:bodyPr/>
          <a:lstStyle/>
          <a:p>
            <a:pPr>
              <a:lnSpc>
                <a:spcPct val="90000"/>
              </a:lnSpc>
            </a:pPr>
            <a:r>
              <a:rPr lang="en-GB" sz="2800" dirty="0"/>
              <a:t>EGEE objective: </a:t>
            </a:r>
          </a:p>
          <a:p>
            <a:pPr lvl="1">
              <a:lnSpc>
                <a:spcPct val="90000"/>
              </a:lnSpc>
              <a:buFont typeface="Arial" charset="0"/>
              <a:buNone/>
            </a:pPr>
            <a:r>
              <a:rPr lang="en-GB" sz="2500" i="1" dirty="0"/>
              <a:t>	</a:t>
            </a:r>
            <a:r>
              <a:rPr lang="en-GB" sz="2500" i="1" dirty="0">
                <a:solidFill>
                  <a:schemeClr val="hlink"/>
                </a:solidFill>
              </a:rPr>
              <a:t>“to establish a seamless European Grid infrastructure for the support of the European Research Area (ERA)”</a:t>
            </a:r>
          </a:p>
          <a:p>
            <a:pPr>
              <a:lnSpc>
                <a:spcPct val="90000"/>
              </a:lnSpc>
            </a:pPr>
            <a:endParaRPr lang="en-GB" sz="900" i="1" dirty="0">
              <a:solidFill>
                <a:schemeClr val="hlink"/>
              </a:solidFill>
            </a:endParaRPr>
          </a:p>
          <a:p>
            <a:pPr>
              <a:lnSpc>
                <a:spcPct val="90000"/>
              </a:lnSpc>
            </a:pPr>
            <a:r>
              <a:rPr lang="en-GB" sz="2800" dirty="0"/>
              <a:t>EGEE:</a:t>
            </a:r>
          </a:p>
          <a:p>
            <a:pPr lvl="1">
              <a:lnSpc>
                <a:spcPct val="90000"/>
              </a:lnSpc>
            </a:pPr>
            <a:r>
              <a:rPr lang="en-US" sz="2000" dirty="0"/>
              <a:t>Accomplished all of its objectives</a:t>
            </a:r>
          </a:p>
          <a:p>
            <a:pPr lvl="1">
              <a:lnSpc>
                <a:spcPct val="90000"/>
              </a:lnSpc>
              <a:buClr>
                <a:srgbClr val="FFCC66"/>
              </a:buClr>
            </a:pPr>
            <a:r>
              <a:rPr lang="en-GB" dirty="0"/>
              <a:t>Scope expanded beyond </a:t>
            </a:r>
            <a:br>
              <a:rPr lang="en-GB" dirty="0"/>
            </a:br>
            <a:r>
              <a:rPr lang="en-GB" dirty="0"/>
              <a:t>Europe</a:t>
            </a:r>
            <a:endParaRPr lang="el-GR" sz="2000" dirty="0"/>
          </a:p>
          <a:p>
            <a:pPr lvl="1">
              <a:lnSpc>
                <a:spcPct val="90000"/>
              </a:lnSpc>
            </a:pPr>
            <a:endParaRPr lang="en-GB" sz="2500" dirty="0"/>
          </a:p>
          <a:p>
            <a:pPr>
              <a:lnSpc>
                <a:spcPct val="90000"/>
              </a:lnSpc>
            </a:pPr>
            <a:r>
              <a:rPr lang="en-GB" dirty="0"/>
              <a:t>EGEE-II </a:t>
            </a:r>
            <a:r>
              <a:rPr lang="en-GB" dirty="0" smtClean="0"/>
              <a:t>:</a:t>
            </a:r>
            <a:endParaRPr lang="en-GB" dirty="0"/>
          </a:p>
          <a:p>
            <a:pPr lvl="1">
              <a:lnSpc>
                <a:spcPct val="90000"/>
              </a:lnSpc>
              <a:buFont typeface="Wingdings" pitchFamily="2" charset="2"/>
              <a:buChar char="à"/>
            </a:pPr>
            <a:r>
              <a:rPr lang="en-GB" dirty="0">
                <a:sym typeface="Wingdings" pitchFamily="2" charset="2"/>
              </a:rPr>
              <a:t>Full capacity from day one</a:t>
            </a:r>
          </a:p>
          <a:p>
            <a:pPr lvl="1">
              <a:lnSpc>
                <a:spcPct val="90000"/>
              </a:lnSpc>
              <a:buFont typeface="Wingdings" pitchFamily="2" charset="2"/>
              <a:buChar char="à"/>
            </a:pPr>
            <a:r>
              <a:rPr lang="en-GB" dirty="0"/>
              <a:t>Large-scale, production-quality </a:t>
            </a:r>
            <a:r>
              <a:rPr lang="en-GB" dirty="0" smtClean="0"/>
              <a:t>infrastructure </a:t>
            </a:r>
            <a:r>
              <a:rPr lang="en-US" dirty="0" smtClean="0"/>
              <a:t>across the European Research Area and beyond</a:t>
            </a:r>
            <a:endParaRPr lang="en-GB" dirty="0"/>
          </a:p>
          <a:p>
            <a:pPr lvl="1">
              <a:lnSpc>
                <a:spcPct val="90000"/>
              </a:lnSpc>
              <a:buFont typeface="Wingdings" pitchFamily="2" charset="2"/>
              <a:buChar char="à"/>
            </a:pPr>
            <a:r>
              <a:rPr lang="en-GB" dirty="0"/>
              <a:t>Supporting a wide range of applications</a:t>
            </a:r>
          </a:p>
          <a:p>
            <a:pPr lvl="1">
              <a:lnSpc>
                <a:spcPct val="90000"/>
              </a:lnSpc>
              <a:buFont typeface="Wingdings" pitchFamily="2" charset="2"/>
              <a:buChar char="à"/>
            </a:pPr>
            <a:r>
              <a:rPr lang="en-GB" dirty="0"/>
              <a:t>Staff with extensive knowledge of Grid technology</a:t>
            </a:r>
          </a:p>
        </p:txBody>
      </p:sp>
      <p:grpSp>
        <p:nvGrpSpPr>
          <p:cNvPr id="356356" name="Group 4"/>
          <p:cNvGrpSpPr>
            <a:grpSpLocks/>
          </p:cNvGrpSpPr>
          <p:nvPr/>
        </p:nvGrpSpPr>
        <p:grpSpPr bwMode="auto">
          <a:xfrm>
            <a:off x="4953000" y="2255838"/>
            <a:ext cx="4019550" cy="2252662"/>
            <a:chOff x="2755" y="2609"/>
            <a:chExt cx="2669" cy="1298"/>
          </a:xfrm>
        </p:grpSpPr>
        <p:pic>
          <p:nvPicPr>
            <p:cNvPr id="356357" name="Picture 5" descr="802802"/>
            <p:cNvPicPr>
              <a:picLocks noChangeAspect="1" noChangeArrowheads="1"/>
            </p:cNvPicPr>
            <p:nvPr/>
          </p:nvPicPr>
          <p:blipFill>
            <a:blip r:embed="rId3" cstate="print"/>
            <a:srcRect l="15224" t="7120" r="11427"/>
            <a:stretch>
              <a:fillRect/>
            </a:stretch>
          </p:blipFill>
          <p:spPr bwMode="auto">
            <a:xfrm>
              <a:off x="2755" y="2609"/>
              <a:ext cx="2669" cy="1298"/>
            </a:xfrm>
            <a:prstGeom prst="rect">
              <a:avLst/>
            </a:prstGeom>
            <a:solidFill>
              <a:srgbClr val="FF3300"/>
            </a:solidFill>
          </p:spPr>
        </p:pic>
        <p:sp>
          <p:nvSpPr>
            <p:cNvPr id="356358" name="Oval 6"/>
            <p:cNvSpPr>
              <a:spLocks noChangeArrowheads="1"/>
            </p:cNvSpPr>
            <p:nvPr/>
          </p:nvSpPr>
          <p:spPr bwMode="auto">
            <a:xfrm>
              <a:off x="4258" y="2795"/>
              <a:ext cx="20"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59" name="Oval 7"/>
            <p:cNvSpPr>
              <a:spLocks noChangeArrowheads="1"/>
            </p:cNvSpPr>
            <p:nvPr/>
          </p:nvSpPr>
          <p:spPr bwMode="auto">
            <a:xfrm>
              <a:off x="4110" y="2825"/>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60" name="Oval 8"/>
            <p:cNvSpPr>
              <a:spLocks noChangeArrowheads="1"/>
            </p:cNvSpPr>
            <p:nvPr/>
          </p:nvSpPr>
          <p:spPr bwMode="auto">
            <a:xfrm>
              <a:off x="4258" y="2989"/>
              <a:ext cx="20"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61" name="Oval 9"/>
            <p:cNvSpPr>
              <a:spLocks noChangeArrowheads="1"/>
            </p:cNvSpPr>
            <p:nvPr/>
          </p:nvSpPr>
          <p:spPr bwMode="auto">
            <a:xfrm>
              <a:off x="4131" y="2915"/>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62" name="Oval 10"/>
            <p:cNvSpPr>
              <a:spLocks noChangeArrowheads="1"/>
            </p:cNvSpPr>
            <p:nvPr/>
          </p:nvSpPr>
          <p:spPr bwMode="auto">
            <a:xfrm>
              <a:off x="4116" y="2888"/>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63" name="Oval 11"/>
            <p:cNvSpPr>
              <a:spLocks noChangeArrowheads="1"/>
            </p:cNvSpPr>
            <p:nvPr/>
          </p:nvSpPr>
          <p:spPr bwMode="auto">
            <a:xfrm>
              <a:off x="3921" y="2825"/>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64" name="Oval 12"/>
            <p:cNvSpPr>
              <a:spLocks noChangeArrowheads="1"/>
            </p:cNvSpPr>
            <p:nvPr/>
          </p:nvSpPr>
          <p:spPr bwMode="auto">
            <a:xfrm>
              <a:off x="3901" y="2930"/>
              <a:ext cx="20"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65" name="Oval 13"/>
            <p:cNvSpPr>
              <a:spLocks noChangeArrowheads="1"/>
            </p:cNvSpPr>
            <p:nvPr/>
          </p:nvSpPr>
          <p:spPr bwMode="auto">
            <a:xfrm>
              <a:off x="3858" y="2930"/>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66" name="Oval 14"/>
            <p:cNvSpPr>
              <a:spLocks noChangeArrowheads="1"/>
            </p:cNvSpPr>
            <p:nvPr/>
          </p:nvSpPr>
          <p:spPr bwMode="auto">
            <a:xfrm>
              <a:off x="3942" y="2870"/>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67" name="Oval 15"/>
            <p:cNvSpPr>
              <a:spLocks noChangeArrowheads="1"/>
            </p:cNvSpPr>
            <p:nvPr/>
          </p:nvSpPr>
          <p:spPr bwMode="auto">
            <a:xfrm>
              <a:off x="3993" y="2873"/>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68" name="Oval 16"/>
            <p:cNvSpPr>
              <a:spLocks noChangeArrowheads="1"/>
            </p:cNvSpPr>
            <p:nvPr/>
          </p:nvSpPr>
          <p:spPr bwMode="auto">
            <a:xfrm>
              <a:off x="4048" y="2900"/>
              <a:ext cx="20"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69" name="Oval 17"/>
            <p:cNvSpPr>
              <a:spLocks noChangeArrowheads="1"/>
            </p:cNvSpPr>
            <p:nvPr/>
          </p:nvSpPr>
          <p:spPr bwMode="auto">
            <a:xfrm>
              <a:off x="4027" y="2840"/>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70" name="Oval 18"/>
            <p:cNvSpPr>
              <a:spLocks noChangeArrowheads="1"/>
            </p:cNvSpPr>
            <p:nvPr/>
          </p:nvSpPr>
          <p:spPr bwMode="auto">
            <a:xfrm>
              <a:off x="3984" y="2825"/>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71" name="Oval 19"/>
            <p:cNvSpPr>
              <a:spLocks noChangeArrowheads="1"/>
            </p:cNvSpPr>
            <p:nvPr/>
          </p:nvSpPr>
          <p:spPr bwMode="auto">
            <a:xfrm>
              <a:off x="4069" y="2840"/>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72" name="Oval 20"/>
            <p:cNvSpPr>
              <a:spLocks noChangeArrowheads="1"/>
            </p:cNvSpPr>
            <p:nvPr/>
          </p:nvSpPr>
          <p:spPr bwMode="auto">
            <a:xfrm>
              <a:off x="4063" y="2866"/>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73" name="Oval 21"/>
            <p:cNvSpPr>
              <a:spLocks noChangeArrowheads="1"/>
            </p:cNvSpPr>
            <p:nvPr/>
          </p:nvSpPr>
          <p:spPr bwMode="auto">
            <a:xfrm>
              <a:off x="4110" y="2870"/>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74" name="Oval 22"/>
            <p:cNvSpPr>
              <a:spLocks noChangeArrowheads="1"/>
            </p:cNvSpPr>
            <p:nvPr/>
          </p:nvSpPr>
          <p:spPr bwMode="auto">
            <a:xfrm>
              <a:off x="4069" y="2780"/>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75" name="Oval 23"/>
            <p:cNvSpPr>
              <a:spLocks noChangeArrowheads="1"/>
            </p:cNvSpPr>
            <p:nvPr/>
          </p:nvSpPr>
          <p:spPr bwMode="auto">
            <a:xfrm>
              <a:off x="4006" y="2765"/>
              <a:ext cx="21" cy="16"/>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76" name="Oval 24"/>
            <p:cNvSpPr>
              <a:spLocks noChangeArrowheads="1"/>
            </p:cNvSpPr>
            <p:nvPr/>
          </p:nvSpPr>
          <p:spPr bwMode="auto">
            <a:xfrm>
              <a:off x="4131" y="2765"/>
              <a:ext cx="21" cy="16"/>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77" name="Oval 25"/>
            <p:cNvSpPr>
              <a:spLocks noChangeArrowheads="1"/>
            </p:cNvSpPr>
            <p:nvPr/>
          </p:nvSpPr>
          <p:spPr bwMode="auto">
            <a:xfrm>
              <a:off x="4615" y="2974"/>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78" name="Oval 26"/>
            <p:cNvSpPr>
              <a:spLocks noChangeArrowheads="1"/>
            </p:cNvSpPr>
            <p:nvPr/>
          </p:nvSpPr>
          <p:spPr bwMode="auto">
            <a:xfrm>
              <a:off x="4657" y="3093"/>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79" name="Oval 27"/>
            <p:cNvSpPr>
              <a:spLocks noChangeArrowheads="1"/>
            </p:cNvSpPr>
            <p:nvPr/>
          </p:nvSpPr>
          <p:spPr bwMode="auto">
            <a:xfrm>
              <a:off x="5057" y="3004"/>
              <a:ext cx="20"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80" name="Oval 28"/>
            <p:cNvSpPr>
              <a:spLocks noChangeArrowheads="1"/>
            </p:cNvSpPr>
            <p:nvPr/>
          </p:nvSpPr>
          <p:spPr bwMode="auto">
            <a:xfrm>
              <a:off x="5098" y="3048"/>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81" name="Oval 29"/>
            <p:cNvSpPr>
              <a:spLocks noChangeArrowheads="1"/>
            </p:cNvSpPr>
            <p:nvPr/>
          </p:nvSpPr>
          <p:spPr bwMode="auto">
            <a:xfrm>
              <a:off x="5203" y="2959"/>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82" name="Oval 30"/>
            <p:cNvSpPr>
              <a:spLocks noChangeArrowheads="1"/>
            </p:cNvSpPr>
            <p:nvPr/>
          </p:nvSpPr>
          <p:spPr bwMode="auto">
            <a:xfrm>
              <a:off x="3144" y="2915"/>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83" name="Oval 31"/>
            <p:cNvSpPr>
              <a:spLocks noChangeArrowheads="1"/>
            </p:cNvSpPr>
            <p:nvPr/>
          </p:nvSpPr>
          <p:spPr bwMode="auto">
            <a:xfrm>
              <a:off x="2870" y="2840"/>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84" name="Oval 32"/>
            <p:cNvSpPr>
              <a:spLocks noChangeArrowheads="1"/>
            </p:cNvSpPr>
            <p:nvPr/>
          </p:nvSpPr>
          <p:spPr bwMode="auto">
            <a:xfrm>
              <a:off x="3270" y="3093"/>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85" name="Oval 33"/>
            <p:cNvSpPr>
              <a:spLocks noChangeArrowheads="1"/>
            </p:cNvSpPr>
            <p:nvPr/>
          </p:nvSpPr>
          <p:spPr bwMode="auto">
            <a:xfrm>
              <a:off x="5120" y="2945"/>
              <a:ext cx="21" cy="14"/>
            </a:xfrm>
            <a:prstGeom prst="ellipse">
              <a:avLst/>
            </a:prstGeom>
            <a:solidFill>
              <a:srgbClr val="FF3300"/>
            </a:solidFill>
            <a:ln w="9525">
              <a:solidFill>
                <a:srgbClr val="F1AF00"/>
              </a:solidFill>
              <a:round/>
              <a:headEnd/>
              <a:tailEnd/>
            </a:ln>
            <a:effectLst/>
          </p:spPr>
          <p:txBody>
            <a:bodyPr wrap="none" anchor="ctr"/>
            <a:lstStyle/>
            <a:p>
              <a:endParaRPr lang="el-GR"/>
            </a:p>
          </p:txBody>
        </p:sp>
        <p:sp>
          <p:nvSpPr>
            <p:cNvPr id="356386" name="Oval 34"/>
            <p:cNvSpPr>
              <a:spLocks noChangeArrowheads="1"/>
            </p:cNvSpPr>
            <p:nvPr/>
          </p:nvSpPr>
          <p:spPr bwMode="auto">
            <a:xfrm>
              <a:off x="3480" y="3272"/>
              <a:ext cx="21" cy="15"/>
            </a:xfrm>
            <a:prstGeom prst="ellipse">
              <a:avLst/>
            </a:prstGeom>
            <a:solidFill>
              <a:srgbClr val="FF3300"/>
            </a:solidFill>
            <a:ln w="9525">
              <a:solidFill>
                <a:srgbClr val="F1AF00"/>
              </a:solidFill>
              <a:round/>
              <a:headEnd/>
              <a:tailEnd/>
            </a:ln>
            <a:effectLst/>
          </p:spPr>
          <p:txBody>
            <a:bodyPr wrap="none" anchor="ctr"/>
            <a:lstStyle/>
            <a:p>
              <a:endParaRPr lang="el-GR"/>
            </a:p>
          </p:txBody>
        </p:sp>
        <p:sp>
          <p:nvSpPr>
            <p:cNvPr id="356387" name="Oval 35"/>
            <p:cNvSpPr>
              <a:spLocks noChangeArrowheads="1"/>
            </p:cNvSpPr>
            <p:nvPr/>
          </p:nvSpPr>
          <p:spPr bwMode="auto">
            <a:xfrm>
              <a:off x="4237" y="2974"/>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88" name="Oval 36"/>
            <p:cNvSpPr>
              <a:spLocks noChangeArrowheads="1"/>
            </p:cNvSpPr>
            <p:nvPr/>
          </p:nvSpPr>
          <p:spPr bwMode="auto">
            <a:xfrm>
              <a:off x="4089" y="2881"/>
              <a:ext cx="21" cy="14"/>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89" name="Oval 37"/>
            <p:cNvSpPr>
              <a:spLocks noChangeArrowheads="1"/>
            </p:cNvSpPr>
            <p:nvPr/>
          </p:nvSpPr>
          <p:spPr bwMode="auto">
            <a:xfrm>
              <a:off x="3879" y="2825"/>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90" name="Oval 38"/>
            <p:cNvSpPr>
              <a:spLocks noChangeArrowheads="1"/>
            </p:cNvSpPr>
            <p:nvPr/>
          </p:nvSpPr>
          <p:spPr bwMode="auto">
            <a:xfrm>
              <a:off x="4959" y="3232"/>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gr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02" name="Rectangle 2"/>
          <p:cNvSpPr>
            <a:spLocks noGrp="1" noChangeArrowheads="1"/>
          </p:cNvSpPr>
          <p:nvPr>
            <p:ph type="title"/>
          </p:nvPr>
        </p:nvSpPr>
        <p:spPr/>
        <p:txBody>
          <a:bodyPr/>
          <a:lstStyle/>
          <a:p>
            <a:r>
              <a:rPr lang="en-GB" dirty="0" smtClean="0"/>
              <a:t>EGEE </a:t>
            </a:r>
            <a:r>
              <a:rPr lang="en-GB" dirty="0"/>
              <a:t>Mission</a:t>
            </a:r>
          </a:p>
        </p:txBody>
      </p:sp>
      <p:sp>
        <p:nvSpPr>
          <p:cNvPr id="358403" name="Rectangle 3"/>
          <p:cNvSpPr>
            <a:spLocks noGrp="1" noChangeArrowheads="1"/>
          </p:cNvSpPr>
          <p:nvPr>
            <p:ph type="body" sz="half" idx="1"/>
          </p:nvPr>
        </p:nvSpPr>
        <p:spPr>
          <a:xfrm>
            <a:off x="247650" y="974725"/>
            <a:ext cx="8712200" cy="4668838"/>
          </a:xfrm>
        </p:spPr>
        <p:txBody>
          <a:bodyPr/>
          <a:lstStyle/>
          <a:p>
            <a:pPr>
              <a:lnSpc>
                <a:spcPct val="80000"/>
              </a:lnSpc>
            </a:pPr>
            <a:r>
              <a:rPr lang="en-US" sz="1600" i="1" dirty="0">
                <a:effectLst>
                  <a:outerShdw blurRad="38100" dist="38100" dir="2700000" algn="tl">
                    <a:srgbClr val="C0C0C0"/>
                  </a:outerShdw>
                </a:effectLst>
              </a:rPr>
              <a:t>Mission</a:t>
            </a:r>
            <a:r>
              <a:rPr lang="el-GR" sz="1600" i="1" dirty="0">
                <a:effectLst>
                  <a:outerShdw blurRad="38100" dist="38100" dir="2700000" algn="tl">
                    <a:srgbClr val="C0C0C0"/>
                  </a:outerShdw>
                </a:effectLst>
              </a:rPr>
              <a:t>:</a:t>
            </a:r>
          </a:p>
          <a:p>
            <a:pPr>
              <a:lnSpc>
                <a:spcPct val="80000"/>
              </a:lnSpc>
            </a:pPr>
            <a:endParaRPr lang="en-US" sz="1600" i="1" dirty="0">
              <a:effectLst>
                <a:outerShdw blurRad="38100" dist="38100" dir="2700000" algn="tl">
                  <a:srgbClr val="C0C0C0"/>
                </a:outerShdw>
              </a:effectLst>
            </a:endParaRPr>
          </a:p>
          <a:p>
            <a:pPr>
              <a:lnSpc>
                <a:spcPct val="80000"/>
              </a:lnSpc>
              <a:buFont typeface="Wingdings" pitchFamily="2" charset="2"/>
              <a:buChar char="ü"/>
            </a:pPr>
            <a:r>
              <a:rPr lang="en-GB" sz="1600" dirty="0"/>
              <a:t>Manage and operate production Grid infrastructure for the European Research Area</a:t>
            </a:r>
          </a:p>
          <a:p>
            <a:pPr>
              <a:lnSpc>
                <a:spcPct val="80000"/>
              </a:lnSpc>
              <a:buFont typeface="Wingdings" pitchFamily="2" charset="2"/>
              <a:buChar char="ü"/>
            </a:pPr>
            <a:endParaRPr lang="en-GB" sz="1600" dirty="0"/>
          </a:p>
          <a:p>
            <a:pPr>
              <a:lnSpc>
                <a:spcPct val="80000"/>
              </a:lnSpc>
              <a:buFont typeface="Wingdings" pitchFamily="2" charset="2"/>
              <a:buChar char="ü"/>
            </a:pPr>
            <a:r>
              <a:rPr lang="en-GB" sz="1600" dirty="0"/>
              <a:t>Interoperate with e-Infrastructure projects around the globe </a:t>
            </a:r>
            <a:r>
              <a:rPr lang="el-GR" sz="1600" dirty="0">
                <a:sym typeface="Wingdings" pitchFamily="2" charset="2"/>
              </a:rPr>
              <a:t>(</a:t>
            </a:r>
            <a:r>
              <a:rPr lang="en-US" sz="1600" dirty="0">
                <a:sym typeface="Wingdings" pitchFamily="2" charset="2"/>
              </a:rPr>
              <a:t>Open Standards-GGF) and</a:t>
            </a:r>
            <a:r>
              <a:rPr lang="en-US" sz="1600" b="0" dirty="0">
                <a:sym typeface="Wingdings" pitchFamily="2" charset="2"/>
              </a:rPr>
              <a:t> </a:t>
            </a:r>
            <a:r>
              <a:rPr lang="en-GB" sz="1600" dirty="0"/>
              <a:t>Contribute to Grid standardisation efforts</a:t>
            </a:r>
          </a:p>
          <a:p>
            <a:pPr>
              <a:lnSpc>
                <a:spcPct val="80000"/>
              </a:lnSpc>
              <a:buFont typeface="Wingdings" pitchFamily="2" charset="2"/>
              <a:buChar char="ü"/>
            </a:pPr>
            <a:endParaRPr lang="el-GR" sz="1600" b="0" dirty="0">
              <a:sym typeface="Wingdings" pitchFamily="2" charset="2"/>
            </a:endParaRPr>
          </a:p>
          <a:p>
            <a:pPr>
              <a:lnSpc>
                <a:spcPct val="80000"/>
              </a:lnSpc>
              <a:buFont typeface="Wingdings" pitchFamily="2" charset="2"/>
              <a:buChar char="ü"/>
            </a:pPr>
            <a:r>
              <a:rPr lang="en-US" sz="1600" dirty="0">
                <a:sym typeface="Wingdings" pitchFamily="2" charset="2"/>
              </a:rPr>
              <a:t>Incorporate new users from the industry and from the research community as well assuring the best possible training and support</a:t>
            </a:r>
          </a:p>
          <a:p>
            <a:pPr>
              <a:lnSpc>
                <a:spcPct val="80000"/>
              </a:lnSpc>
              <a:buFont typeface="Wingdings" pitchFamily="2" charset="2"/>
              <a:buChar char="ü"/>
            </a:pPr>
            <a:endParaRPr lang="en-GB" sz="1600" dirty="0"/>
          </a:p>
          <a:p>
            <a:pPr>
              <a:lnSpc>
                <a:spcPct val="80000"/>
              </a:lnSpc>
            </a:pPr>
            <a:r>
              <a:rPr lang="en-GB" sz="1600" dirty="0">
                <a:solidFill>
                  <a:schemeClr val="hlink"/>
                </a:solidFill>
              </a:rPr>
              <a:t>Support applications deployed from diverse scientific communities</a:t>
            </a:r>
            <a:r>
              <a:rPr lang="el-GR" sz="1600" dirty="0">
                <a:solidFill>
                  <a:schemeClr val="folHlink"/>
                </a:solidFill>
              </a:rPr>
              <a:t>:</a:t>
            </a:r>
          </a:p>
          <a:p>
            <a:pPr marL="522288" lvl="1" indent="-65088">
              <a:lnSpc>
                <a:spcPct val="80000"/>
              </a:lnSpc>
              <a:buFont typeface="Arial" charset="0"/>
              <a:buNone/>
            </a:pPr>
            <a:r>
              <a:rPr lang="el-GR" sz="1600" dirty="0">
                <a:solidFill>
                  <a:schemeClr val="hlink"/>
                </a:solidFill>
                <a:sym typeface="Wingdings" pitchFamily="2" charset="2"/>
              </a:rPr>
              <a:t> </a:t>
            </a:r>
            <a:r>
              <a:rPr lang="el-GR" sz="1600" dirty="0">
                <a:sym typeface="Wingdings" pitchFamily="2" charset="2"/>
              </a:rPr>
              <a:t> </a:t>
            </a:r>
            <a:r>
              <a:rPr lang="en-GB" sz="1400" dirty="0"/>
              <a:t>High Energy Physics</a:t>
            </a:r>
            <a:r>
              <a:rPr lang="el-GR" sz="1600" dirty="0"/>
              <a:t> </a:t>
            </a:r>
            <a:r>
              <a:rPr lang="en-US" sz="1600" dirty="0"/>
              <a:t>		 </a:t>
            </a:r>
            <a:r>
              <a:rPr lang="el-GR" sz="1500" dirty="0">
                <a:solidFill>
                  <a:schemeClr val="hlink"/>
                </a:solidFill>
                <a:sym typeface="Wingdings" pitchFamily="2" charset="2"/>
              </a:rPr>
              <a:t></a:t>
            </a:r>
            <a:r>
              <a:rPr lang="en-US" sz="1600" dirty="0"/>
              <a:t> </a:t>
            </a:r>
            <a:r>
              <a:rPr lang="en-GB" sz="1400" dirty="0"/>
              <a:t>Biomedicine</a:t>
            </a:r>
          </a:p>
          <a:p>
            <a:pPr marL="522288" lvl="1" indent="-65088">
              <a:lnSpc>
                <a:spcPct val="80000"/>
              </a:lnSpc>
              <a:buFont typeface="Arial" charset="0"/>
              <a:buNone/>
            </a:pPr>
            <a:r>
              <a:rPr lang="el-GR" sz="1500" dirty="0">
                <a:solidFill>
                  <a:schemeClr val="hlink"/>
                </a:solidFill>
                <a:sym typeface="Wingdings" pitchFamily="2" charset="2"/>
              </a:rPr>
              <a:t> </a:t>
            </a:r>
            <a:r>
              <a:rPr lang="el-GR" sz="1600" dirty="0"/>
              <a:t> </a:t>
            </a:r>
            <a:r>
              <a:rPr lang="en-GB" sz="1400" dirty="0"/>
              <a:t>Earth Sciences </a:t>
            </a:r>
            <a:r>
              <a:rPr lang="en-US" sz="1600" dirty="0"/>
              <a:t>		 </a:t>
            </a:r>
            <a:r>
              <a:rPr lang="el-GR" sz="1500" dirty="0">
                <a:solidFill>
                  <a:schemeClr val="hlink"/>
                </a:solidFill>
                <a:sym typeface="Wingdings" pitchFamily="2" charset="2"/>
              </a:rPr>
              <a:t></a:t>
            </a:r>
            <a:r>
              <a:rPr lang="en-US" sz="1600" dirty="0"/>
              <a:t> </a:t>
            </a:r>
            <a:r>
              <a:rPr lang="en-GB" sz="1400" dirty="0"/>
              <a:t>Astrophysics</a:t>
            </a:r>
          </a:p>
          <a:p>
            <a:pPr marL="522288" lvl="1" indent="-65088">
              <a:lnSpc>
                <a:spcPct val="80000"/>
              </a:lnSpc>
              <a:buFont typeface="Arial" charset="0"/>
              <a:buNone/>
            </a:pPr>
            <a:r>
              <a:rPr lang="el-GR" sz="1500" dirty="0">
                <a:solidFill>
                  <a:schemeClr val="hlink"/>
                </a:solidFill>
                <a:sym typeface="Wingdings" pitchFamily="2" charset="2"/>
              </a:rPr>
              <a:t> </a:t>
            </a:r>
            <a:r>
              <a:rPr lang="el-GR" sz="1600" dirty="0"/>
              <a:t> </a:t>
            </a:r>
            <a:r>
              <a:rPr lang="en-GB" sz="1400" dirty="0"/>
              <a:t>Computational Chemistry 	 </a:t>
            </a:r>
            <a:r>
              <a:rPr lang="el-GR" sz="1500" dirty="0">
                <a:solidFill>
                  <a:schemeClr val="hlink"/>
                </a:solidFill>
                <a:sym typeface="Wingdings" pitchFamily="2" charset="2"/>
              </a:rPr>
              <a:t></a:t>
            </a:r>
            <a:r>
              <a:rPr lang="el-GR" sz="1600" dirty="0"/>
              <a:t> </a:t>
            </a:r>
            <a:r>
              <a:rPr lang="en-US" sz="1400" dirty="0"/>
              <a:t>Finance, Multimedia</a:t>
            </a:r>
            <a:endParaRPr lang="en-GB" sz="1400" dirty="0"/>
          </a:p>
          <a:p>
            <a:pPr marL="522288" lvl="1" indent="-65088">
              <a:lnSpc>
                <a:spcPct val="80000"/>
              </a:lnSpc>
              <a:buFont typeface="Arial" charset="0"/>
              <a:buNone/>
            </a:pPr>
            <a:r>
              <a:rPr lang="en-US" sz="1600" dirty="0"/>
              <a:t>	</a:t>
            </a:r>
            <a:r>
              <a:rPr lang="el-GR" sz="1500" dirty="0">
                <a:solidFill>
                  <a:schemeClr val="hlink"/>
                </a:solidFill>
                <a:sym typeface="Wingdings" pitchFamily="2" charset="2"/>
              </a:rPr>
              <a:t></a:t>
            </a:r>
            <a:r>
              <a:rPr lang="el-GR" sz="1600" dirty="0"/>
              <a:t> </a:t>
            </a:r>
            <a:r>
              <a:rPr lang="en-GB" sz="1400" b="1" dirty="0"/>
              <a:t>Fusion</a:t>
            </a:r>
            <a:r>
              <a:rPr lang="el-GR" sz="1600" dirty="0"/>
              <a:t> </a:t>
            </a:r>
            <a:r>
              <a:rPr lang="en-US" sz="1600" dirty="0"/>
              <a:t>			</a:t>
            </a:r>
            <a:r>
              <a:rPr lang="el-GR" sz="1600" dirty="0"/>
              <a:t> </a:t>
            </a:r>
            <a:r>
              <a:rPr lang="el-GR" sz="1500" dirty="0">
                <a:solidFill>
                  <a:schemeClr val="hlink"/>
                </a:solidFill>
                <a:sym typeface="Wingdings" pitchFamily="2" charset="2"/>
              </a:rPr>
              <a:t></a:t>
            </a:r>
            <a:r>
              <a:rPr lang="el-GR" sz="1600" dirty="0"/>
              <a:t> </a:t>
            </a:r>
            <a:r>
              <a:rPr lang="en-GB" sz="1400" dirty="0"/>
              <a:t>Geophysics</a:t>
            </a:r>
            <a:r>
              <a:rPr lang="el-GR" sz="1600" dirty="0"/>
              <a:t> 		 </a:t>
            </a:r>
            <a:r>
              <a:rPr lang="en-US" sz="1400" dirty="0"/>
              <a:t>. . .</a:t>
            </a:r>
          </a:p>
          <a:p>
            <a:pPr marL="522288" lvl="1" indent="-65088">
              <a:lnSpc>
                <a:spcPct val="80000"/>
              </a:lnSpc>
              <a:buFont typeface="Arial" charset="0"/>
              <a:buNone/>
            </a:pPr>
            <a:r>
              <a:rPr lang="en-GB" sz="1600" dirty="0"/>
              <a:t>     …</a:t>
            </a:r>
          </a:p>
          <a:p>
            <a:pPr>
              <a:lnSpc>
                <a:spcPct val="80000"/>
              </a:lnSpc>
            </a:pPr>
            <a:r>
              <a:rPr lang="en-GB" sz="1600" dirty="0"/>
              <a:t>Prepare for a permanent/sustainable European Grid Infrastructure (in a GÉANT2-like manner)</a:t>
            </a:r>
          </a:p>
        </p:txBody>
      </p:sp>
      <p:pic>
        <p:nvPicPr>
          <p:cNvPr id="358405" name="Picture 5"/>
          <p:cNvPicPr>
            <a:picLocks noChangeAspect="1" noChangeArrowheads="1"/>
          </p:cNvPicPr>
          <p:nvPr/>
        </p:nvPicPr>
        <p:blipFill>
          <a:blip r:embed="rId3" cstate="print"/>
          <a:srcRect l="1660" t="1817" r="1291"/>
          <a:stretch>
            <a:fillRect/>
          </a:stretch>
        </p:blipFill>
        <p:spPr bwMode="auto">
          <a:xfrm rot="5400000">
            <a:off x="1922463" y="5376862"/>
            <a:ext cx="996950" cy="1330325"/>
          </a:xfrm>
          <a:prstGeom prst="rect">
            <a:avLst/>
          </a:prstGeom>
          <a:noFill/>
          <a:ln w="25400" algn="ctr">
            <a:noFill/>
            <a:miter lim="800000"/>
            <a:headEnd/>
            <a:tailEnd/>
          </a:ln>
          <a:effectLst/>
        </p:spPr>
      </p:pic>
      <p:pic>
        <p:nvPicPr>
          <p:cNvPr id="358406" name="Picture 6"/>
          <p:cNvPicPr>
            <a:picLocks noChangeAspect="1" noChangeArrowheads="1"/>
          </p:cNvPicPr>
          <p:nvPr/>
        </p:nvPicPr>
        <p:blipFill>
          <a:blip r:embed="rId4" cstate="print"/>
          <a:srcRect/>
          <a:stretch>
            <a:fillRect/>
          </a:stretch>
        </p:blipFill>
        <p:spPr bwMode="auto">
          <a:xfrm>
            <a:off x="3094038" y="5573713"/>
            <a:ext cx="930275" cy="985837"/>
          </a:xfrm>
          <a:prstGeom prst="rect">
            <a:avLst/>
          </a:prstGeom>
          <a:noFill/>
        </p:spPr>
      </p:pic>
      <p:pic>
        <p:nvPicPr>
          <p:cNvPr id="358407" name="Picture 7" descr="magic"/>
          <p:cNvPicPr>
            <a:picLocks noChangeAspect="1" noChangeArrowheads="1"/>
          </p:cNvPicPr>
          <p:nvPr/>
        </p:nvPicPr>
        <p:blipFill>
          <a:blip r:embed="rId5" cstate="print"/>
          <a:srcRect/>
          <a:stretch>
            <a:fillRect/>
          </a:stretch>
        </p:blipFill>
        <p:spPr bwMode="auto">
          <a:xfrm>
            <a:off x="4075113" y="5584825"/>
            <a:ext cx="1231900" cy="930275"/>
          </a:xfrm>
          <a:prstGeom prst="rect">
            <a:avLst/>
          </a:prstGeom>
          <a:noFill/>
          <a:ln w="25400">
            <a:solidFill>
              <a:srgbClr val="333399"/>
            </a:solidFill>
            <a:miter lim="800000"/>
            <a:headEnd/>
            <a:tailEnd/>
          </a:ln>
        </p:spPr>
      </p:pic>
      <p:pic>
        <p:nvPicPr>
          <p:cNvPr id="358408" name="Picture 8" descr="petrocaem"/>
          <p:cNvPicPr>
            <a:picLocks noChangeAspect="1" noChangeArrowheads="1"/>
          </p:cNvPicPr>
          <p:nvPr/>
        </p:nvPicPr>
        <p:blipFill>
          <a:blip r:embed="rId6" cstate="print"/>
          <a:srcRect/>
          <a:stretch>
            <a:fillRect/>
          </a:stretch>
        </p:blipFill>
        <p:spPr bwMode="auto">
          <a:xfrm>
            <a:off x="5303838" y="5565775"/>
            <a:ext cx="1425575" cy="966788"/>
          </a:xfrm>
          <a:prstGeom prst="rect">
            <a:avLst/>
          </a:prstGeom>
          <a:noFill/>
          <a:ln w="28575">
            <a:noFill/>
            <a:miter lim="800000"/>
            <a:headEnd/>
            <a:tailEnd/>
          </a:ln>
        </p:spPr>
      </p:pic>
      <p:grpSp>
        <p:nvGrpSpPr>
          <p:cNvPr id="2" name="Group 9"/>
          <p:cNvGrpSpPr>
            <a:grpSpLocks/>
          </p:cNvGrpSpPr>
          <p:nvPr/>
        </p:nvGrpSpPr>
        <p:grpSpPr bwMode="auto">
          <a:xfrm>
            <a:off x="6738938" y="5557838"/>
            <a:ext cx="1036637" cy="995362"/>
            <a:chOff x="612" y="981"/>
            <a:chExt cx="4627" cy="2895"/>
          </a:xfrm>
        </p:grpSpPr>
        <p:pic>
          <p:nvPicPr>
            <p:cNvPr id="358410" name="Picture 10"/>
            <p:cNvPicPr>
              <a:picLocks noChangeAspect="1" noChangeArrowheads="1"/>
            </p:cNvPicPr>
            <p:nvPr/>
          </p:nvPicPr>
          <p:blipFill>
            <a:blip r:embed="rId7" cstate="print"/>
            <a:srcRect l="276" t="963"/>
            <a:stretch>
              <a:fillRect/>
            </a:stretch>
          </p:blipFill>
          <p:spPr bwMode="auto">
            <a:xfrm rot="5400000">
              <a:off x="1478" y="115"/>
              <a:ext cx="2895" cy="4627"/>
            </a:xfrm>
            <a:prstGeom prst="rect">
              <a:avLst/>
            </a:prstGeom>
            <a:noFill/>
            <a:ln w="25400" algn="ctr">
              <a:noFill/>
              <a:miter lim="800000"/>
              <a:headEnd/>
              <a:tailEnd/>
            </a:ln>
            <a:effectLst/>
          </p:spPr>
        </p:pic>
        <p:sp>
          <p:nvSpPr>
            <p:cNvPr id="358411" name="Line 11"/>
            <p:cNvSpPr>
              <a:spLocks noChangeShapeType="1"/>
            </p:cNvSpPr>
            <p:nvPr/>
          </p:nvSpPr>
          <p:spPr bwMode="auto">
            <a:xfrm>
              <a:off x="612" y="981"/>
              <a:ext cx="4627" cy="0"/>
            </a:xfrm>
            <a:prstGeom prst="line">
              <a:avLst/>
            </a:prstGeom>
            <a:noFill/>
            <a:ln w="25400">
              <a:solidFill>
                <a:schemeClr val="bg1"/>
              </a:solidFill>
              <a:round/>
              <a:headEnd/>
              <a:tailEnd/>
            </a:ln>
            <a:effectLst/>
          </p:spPr>
          <p:txBody>
            <a:bodyPr lIns="90000" tIns="46800" rIns="90000" bIns="46800">
              <a:spAutoFit/>
            </a:bodyPr>
            <a:lstStyle/>
            <a:p>
              <a:endParaRPr lang="el-GR"/>
            </a:p>
          </p:txBody>
        </p:sp>
      </p:grpSp>
      <p:pic>
        <p:nvPicPr>
          <p:cNvPr id="358412" name="Picture 12"/>
          <p:cNvPicPr>
            <a:picLocks noChangeAspect="1" noChangeArrowheads="1"/>
          </p:cNvPicPr>
          <p:nvPr/>
        </p:nvPicPr>
        <p:blipFill>
          <a:blip r:embed="rId8" cstate="print"/>
          <a:srcRect/>
          <a:stretch>
            <a:fillRect/>
          </a:stretch>
        </p:blipFill>
        <p:spPr bwMode="auto">
          <a:xfrm>
            <a:off x="7791450" y="5546725"/>
            <a:ext cx="990600" cy="990600"/>
          </a:xfrm>
          <a:prstGeom prst="rect">
            <a:avLst/>
          </a:prstGeom>
          <a:noFill/>
          <a:ln w="25400" algn="ctr">
            <a:noFill/>
            <a:miter lim="800000"/>
            <a:headEnd/>
            <a:tailEnd/>
          </a:ln>
          <a:effectLst/>
        </p:spPr>
      </p:pic>
      <p:pic>
        <p:nvPicPr>
          <p:cNvPr id="358413" name="Picture 13" descr="ImageLeft"/>
          <p:cNvPicPr>
            <a:picLocks noGrp="1" noChangeAspect="1" noChangeArrowheads="1"/>
          </p:cNvPicPr>
          <p:nvPr>
            <p:ph sz="half" idx="2"/>
          </p:nvPr>
        </p:nvPicPr>
        <p:blipFill>
          <a:blip r:embed="rId9" cstate="print"/>
          <a:srcRect/>
          <a:stretch>
            <a:fillRect/>
          </a:stretch>
        </p:blipFill>
        <p:spPr>
          <a:xfrm>
            <a:off x="249238" y="5510213"/>
            <a:ext cx="1317625" cy="1062037"/>
          </a:xfrm>
          <a:noFill/>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r>
              <a:rPr lang="en-US" sz="2000" dirty="0"/>
              <a:t>EGEE</a:t>
            </a:r>
            <a:r>
              <a:rPr lang="el-GR" sz="2000" dirty="0"/>
              <a:t> </a:t>
            </a:r>
            <a:r>
              <a:rPr lang="en-US" sz="2000" dirty="0"/>
              <a:t/>
            </a:r>
            <a:br>
              <a:rPr lang="en-US" sz="2000" dirty="0"/>
            </a:br>
            <a:r>
              <a:rPr lang="en-US" sz="2000" dirty="0"/>
              <a:t> Enabling Grids for E</a:t>
            </a:r>
            <a:r>
              <a:rPr lang="el-GR" sz="2000" dirty="0"/>
              <a:t>-</a:t>
            </a:r>
            <a:r>
              <a:rPr lang="en-US" sz="2000" dirty="0"/>
              <a:t>Science</a:t>
            </a:r>
            <a:endParaRPr lang="el-GR" sz="2000" dirty="0"/>
          </a:p>
        </p:txBody>
      </p:sp>
      <p:sp>
        <p:nvSpPr>
          <p:cNvPr id="400387" name="Rectangle 3"/>
          <p:cNvSpPr>
            <a:spLocks noGrp="1" noChangeArrowheads="1"/>
          </p:cNvSpPr>
          <p:nvPr>
            <p:ph type="body" sz="half" idx="1"/>
          </p:nvPr>
        </p:nvSpPr>
        <p:spPr>
          <a:xfrm>
            <a:off x="334963" y="1063625"/>
            <a:ext cx="4217987" cy="5429250"/>
          </a:xfrm>
        </p:spPr>
        <p:txBody>
          <a:bodyPr/>
          <a:lstStyle/>
          <a:p>
            <a:pPr>
              <a:lnSpc>
                <a:spcPct val="90000"/>
              </a:lnSpc>
            </a:pPr>
            <a:r>
              <a:rPr lang="en-US" sz="1800" b="0" dirty="0" smtClean="0"/>
              <a:t>EGEE III  objectives:</a:t>
            </a:r>
          </a:p>
          <a:p>
            <a:pPr lvl="1">
              <a:lnSpc>
                <a:spcPct val="90000"/>
              </a:lnSpc>
            </a:pPr>
            <a:r>
              <a:rPr lang="en-US" sz="1600" dirty="0" smtClean="0"/>
              <a:t>expand and optimize EGEE, by continuous operation of the infrastructure</a:t>
            </a:r>
          </a:p>
          <a:p>
            <a:pPr lvl="1">
              <a:lnSpc>
                <a:spcPct val="90000"/>
              </a:lnSpc>
            </a:pPr>
            <a:r>
              <a:rPr lang="en-US" sz="1600" dirty="0" smtClean="0"/>
              <a:t> support for more user communities</a:t>
            </a:r>
          </a:p>
          <a:p>
            <a:pPr lvl="1">
              <a:lnSpc>
                <a:spcPct val="90000"/>
              </a:lnSpc>
            </a:pPr>
            <a:r>
              <a:rPr lang="en-US" sz="1600" dirty="0" smtClean="0"/>
              <a:t>add of further computational and data resources</a:t>
            </a:r>
          </a:p>
          <a:p>
            <a:pPr lvl="1">
              <a:lnSpc>
                <a:spcPct val="90000"/>
              </a:lnSpc>
            </a:pPr>
            <a:r>
              <a:rPr lang="en-US" sz="1600" dirty="0" smtClean="0"/>
              <a:t>prepare the migration of the existing production European Grid from a project-based model to a sustainable federated infrastructure based on National Grid Initiatives for multi-disciplinary use</a:t>
            </a:r>
            <a:endParaRPr lang="en-US" sz="1400" dirty="0" smtClean="0"/>
          </a:p>
          <a:p>
            <a:pPr lvl="1">
              <a:lnSpc>
                <a:spcPct val="90000"/>
              </a:lnSpc>
            </a:pPr>
            <a:endParaRPr lang="el-GR" sz="1800" b="0" dirty="0"/>
          </a:p>
          <a:p>
            <a:pPr>
              <a:lnSpc>
                <a:spcPct val="90000"/>
              </a:lnSpc>
              <a:buFont typeface="Wingdings" pitchFamily="2" charset="2"/>
              <a:buChar char="Ä"/>
            </a:pPr>
            <a:r>
              <a:rPr lang="en-US" sz="1800" b="0" dirty="0"/>
              <a:t>Available infrastructure to the </a:t>
            </a:r>
            <a:br>
              <a:rPr lang="en-US" sz="1800" b="0" dirty="0"/>
            </a:br>
            <a:r>
              <a:rPr lang="en-US" sz="1800" b="0" dirty="0"/>
              <a:t>Research and Academic </a:t>
            </a:r>
            <a:br>
              <a:rPr lang="en-US" sz="1800" b="0" dirty="0"/>
            </a:br>
            <a:r>
              <a:rPr lang="en-US" sz="1800" b="0" dirty="0"/>
              <a:t>community 24 hours per day </a:t>
            </a:r>
            <a:br>
              <a:rPr lang="en-US" sz="1800" b="0" dirty="0"/>
            </a:br>
            <a:r>
              <a:rPr lang="en-US" sz="1800" b="0" dirty="0"/>
              <a:t>and 7 days per </a:t>
            </a:r>
            <a:r>
              <a:rPr lang="en-US" sz="1800" b="0" dirty="0" smtClean="0"/>
              <a:t>week</a:t>
            </a:r>
            <a:endParaRPr lang="el-GR" sz="1800" b="0" dirty="0"/>
          </a:p>
          <a:p>
            <a:pPr>
              <a:lnSpc>
                <a:spcPct val="90000"/>
              </a:lnSpc>
              <a:buFont typeface="Wingdings" pitchFamily="2" charset="2"/>
              <a:buChar char="Ä"/>
            </a:pPr>
            <a:endParaRPr lang="el-GR" sz="1600" b="0" dirty="0"/>
          </a:p>
        </p:txBody>
      </p:sp>
      <p:sp>
        <p:nvSpPr>
          <p:cNvPr id="400396" name="Text Box 12"/>
          <p:cNvSpPr txBox="1">
            <a:spLocks noChangeArrowheads="1"/>
          </p:cNvSpPr>
          <p:nvPr/>
        </p:nvSpPr>
        <p:spPr bwMode="auto">
          <a:xfrm>
            <a:off x="4750044" y="981686"/>
            <a:ext cx="3852863" cy="457200"/>
          </a:xfrm>
          <a:prstGeom prst="rect">
            <a:avLst/>
          </a:prstGeom>
          <a:noFill/>
          <a:ln w="25400" algn="ctr">
            <a:noFill/>
            <a:miter lim="800000"/>
            <a:headEnd/>
            <a:tailEnd/>
          </a:ln>
          <a:effectLst/>
        </p:spPr>
        <p:txBody>
          <a:bodyPr lIns="90000" tIns="46800" rIns="90000" bIns="46800">
            <a:spAutoFit/>
          </a:bodyPr>
          <a:lstStyle/>
          <a:p>
            <a:pPr>
              <a:spcBef>
                <a:spcPct val="50000"/>
              </a:spcBef>
            </a:pPr>
            <a:r>
              <a:rPr lang="en-US" sz="2400" b="1" dirty="0"/>
              <a:t> </a:t>
            </a:r>
            <a:r>
              <a:rPr lang="el-GR" sz="2400" b="1" dirty="0">
                <a:hlinkClick r:id="rId3"/>
              </a:rPr>
              <a:t>http://www.eu-egee.org/</a:t>
            </a:r>
            <a:r>
              <a:rPr lang="en-US" b="1" dirty="0"/>
              <a:t> </a:t>
            </a:r>
            <a:endParaRPr lang="el-GR" b="1" dirty="0"/>
          </a:p>
        </p:txBody>
      </p:sp>
      <p:sp>
        <p:nvSpPr>
          <p:cNvPr id="6" name="5 - Θέση περιεχομένου"/>
          <p:cNvSpPr>
            <a:spLocks noGrp="1"/>
          </p:cNvSpPr>
          <p:nvPr>
            <p:ph sz="quarter" idx="3"/>
          </p:nvPr>
        </p:nvSpPr>
        <p:spPr>
          <a:xfrm>
            <a:off x="4656138" y="1670539"/>
            <a:ext cx="4219575" cy="4755662"/>
          </a:xfrm>
        </p:spPr>
        <p:txBody>
          <a:bodyPr/>
          <a:lstStyle/>
          <a:p>
            <a:pPr>
              <a:lnSpc>
                <a:spcPct val="90000"/>
              </a:lnSpc>
              <a:buFont typeface="Wingdings" pitchFamily="2" charset="2"/>
              <a:buChar char="Ä"/>
            </a:pPr>
            <a:r>
              <a:rPr lang="en-US" b="0" dirty="0" smtClean="0"/>
              <a:t>Participants</a:t>
            </a:r>
            <a:r>
              <a:rPr lang="el-GR" b="0" dirty="0" smtClean="0"/>
              <a:t>:</a:t>
            </a:r>
            <a:endParaRPr lang="en-US" b="0" dirty="0" smtClean="0"/>
          </a:p>
          <a:p>
            <a:pPr>
              <a:lnSpc>
                <a:spcPct val="90000"/>
              </a:lnSpc>
              <a:buFont typeface="Wingdings" pitchFamily="2" charset="2"/>
              <a:buNone/>
            </a:pPr>
            <a:r>
              <a:rPr lang="en-US" b="0" dirty="0" smtClean="0"/>
              <a:t>	</a:t>
            </a:r>
            <a:r>
              <a:rPr lang="el-GR" b="0" dirty="0" smtClean="0">
                <a:solidFill>
                  <a:schemeClr val="bg2"/>
                </a:solidFill>
                <a:sym typeface="Wingdings" pitchFamily="2" charset="2"/>
              </a:rPr>
              <a:t></a:t>
            </a:r>
            <a:r>
              <a:rPr lang="en-US" b="0" dirty="0" smtClean="0">
                <a:sym typeface="Wingdings" pitchFamily="2" charset="2"/>
              </a:rPr>
              <a:t> 50</a:t>
            </a:r>
            <a:r>
              <a:rPr lang="el-GR" b="0" dirty="0" smtClean="0"/>
              <a:t> </a:t>
            </a:r>
            <a:r>
              <a:rPr lang="en-US" b="0" dirty="0" smtClean="0"/>
              <a:t>countries</a:t>
            </a:r>
          </a:p>
          <a:p>
            <a:pPr>
              <a:lnSpc>
                <a:spcPct val="90000"/>
              </a:lnSpc>
              <a:buFont typeface="Wingdings" pitchFamily="2" charset="2"/>
              <a:buNone/>
            </a:pPr>
            <a:endParaRPr lang="el-GR" b="0" dirty="0" smtClean="0"/>
          </a:p>
          <a:p>
            <a:pPr>
              <a:lnSpc>
                <a:spcPct val="90000"/>
              </a:lnSpc>
              <a:buFont typeface="Wingdings" pitchFamily="2" charset="2"/>
              <a:buChar char="Ä"/>
            </a:pPr>
            <a:r>
              <a:rPr lang="en-US" b="0" dirty="0" smtClean="0"/>
              <a:t>Consists of:</a:t>
            </a:r>
          </a:p>
          <a:p>
            <a:pPr>
              <a:lnSpc>
                <a:spcPct val="90000"/>
              </a:lnSpc>
              <a:buFont typeface="Wingdings" pitchFamily="2" charset="2"/>
              <a:buNone/>
            </a:pPr>
            <a:r>
              <a:rPr lang="el-GR" b="0" dirty="0" smtClean="0"/>
              <a:t>	 </a:t>
            </a:r>
            <a:r>
              <a:rPr lang="el-GR" b="0" dirty="0" smtClean="0">
                <a:solidFill>
                  <a:schemeClr val="bg2"/>
                </a:solidFill>
                <a:sym typeface="Wingdings" pitchFamily="2" charset="2"/>
              </a:rPr>
              <a:t> </a:t>
            </a:r>
            <a:r>
              <a:rPr lang="el-GR" b="0" dirty="0" smtClean="0">
                <a:sym typeface="Wingdings" pitchFamily="2" charset="2"/>
              </a:rPr>
              <a:t>2</a:t>
            </a:r>
            <a:r>
              <a:rPr lang="en-US" b="0" dirty="0" smtClean="0">
                <a:sym typeface="Wingdings" pitchFamily="2" charset="2"/>
              </a:rPr>
              <a:t>50</a:t>
            </a:r>
            <a:r>
              <a:rPr lang="el-GR" b="0" dirty="0" smtClean="0">
                <a:sym typeface="Wingdings" pitchFamily="2" charset="2"/>
              </a:rPr>
              <a:t> </a:t>
            </a:r>
            <a:r>
              <a:rPr lang="en-US" b="0" dirty="0" smtClean="0">
                <a:sym typeface="Wingdings" pitchFamily="2" charset="2"/>
              </a:rPr>
              <a:t>sites</a:t>
            </a:r>
            <a:endParaRPr lang="el-GR" b="0" dirty="0" smtClean="0"/>
          </a:p>
          <a:p>
            <a:pPr>
              <a:lnSpc>
                <a:spcPct val="90000"/>
              </a:lnSpc>
              <a:buFont typeface="Wingdings" pitchFamily="2" charset="2"/>
              <a:buNone/>
            </a:pPr>
            <a:r>
              <a:rPr lang="el-GR" b="0" dirty="0" smtClean="0"/>
              <a:t> 	 </a:t>
            </a:r>
            <a:r>
              <a:rPr lang="el-GR" b="0" dirty="0" smtClean="0">
                <a:solidFill>
                  <a:schemeClr val="bg2"/>
                </a:solidFill>
                <a:sym typeface="Wingdings" pitchFamily="2" charset="2"/>
              </a:rPr>
              <a:t></a:t>
            </a:r>
            <a:r>
              <a:rPr lang="en-US" b="0" dirty="0" smtClean="0">
                <a:sym typeface="Wingdings" pitchFamily="2" charset="2"/>
              </a:rPr>
              <a:t> </a:t>
            </a:r>
            <a:r>
              <a:rPr lang="el-GR" b="0" dirty="0" smtClean="0"/>
              <a:t>~ </a:t>
            </a:r>
            <a:r>
              <a:rPr lang="en-US" b="0" dirty="0" smtClean="0">
                <a:cs typeface="Arial" charset="0"/>
                <a:sym typeface="Wingdings" pitchFamily="2" charset="2"/>
              </a:rPr>
              <a:t>68000 </a:t>
            </a:r>
            <a:r>
              <a:rPr lang="en-US" b="0" dirty="0" smtClean="0"/>
              <a:t>CPUs</a:t>
            </a:r>
          </a:p>
          <a:p>
            <a:pPr>
              <a:lnSpc>
                <a:spcPct val="90000"/>
              </a:lnSpc>
              <a:buFont typeface="Wingdings" pitchFamily="2" charset="2"/>
              <a:buNone/>
            </a:pPr>
            <a:r>
              <a:rPr lang="en-US" b="0" dirty="0" smtClean="0"/>
              <a:t>	 </a:t>
            </a:r>
            <a:r>
              <a:rPr lang="el-GR" b="0" dirty="0" smtClean="0">
                <a:solidFill>
                  <a:schemeClr val="bg2"/>
                </a:solidFill>
                <a:sym typeface="Wingdings" pitchFamily="2" charset="2"/>
              </a:rPr>
              <a:t></a:t>
            </a:r>
            <a:r>
              <a:rPr lang="en-US" b="0" dirty="0" smtClean="0">
                <a:sym typeface="Wingdings" pitchFamily="2" charset="2"/>
              </a:rPr>
              <a:t> </a:t>
            </a:r>
            <a:r>
              <a:rPr lang="el-GR" b="0" dirty="0" smtClean="0"/>
              <a:t>~ </a:t>
            </a:r>
            <a:r>
              <a:rPr lang="en-US" b="0" dirty="0" smtClean="0">
                <a:cs typeface="Arial" charset="0"/>
                <a:sym typeface="Wingdings" pitchFamily="2" charset="2"/>
              </a:rPr>
              <a:t>20 PB</a:t>
            </a:r>
          </a:p>
          <a:p>
            <a:pPr>
              <a:lnSpc>
                <a:spcPct val="90000"/>
              </a:lnSpc>
              <a:buFont typeface="Wingdings" pitchFamily="2" charset="2"/>
              <a:buNone/>
            </a:pPr>
            <a:r>
              <a:rPr lang="en-US" b="0" dirty="0" smtClean="0">
                <a:cs typeface="Arial" charset="0"/>
                <a:sym typeface="Wingdings" pitchFamily="2" charset="2"/>
              </a:rPr>
              <a:t>	 </a:t>
            </a:r>
            <a:r>
              <a:rPr lang="el-GR" b="0" dirty="0" smtClean="0">
                <a:solidFill>
                  <a:schemeClr val="bg2"/>
                </a:solidFill>
                <a:sym typeface="Wingdings" pitchFamily="2" charset="2"/>
              </a:rPr>
              <a:t></a:t>
            </a:r>
            <a:r>
              <a:rPr lang="en-US" b="0" dirty="0" smtClean="0">
                <a:sym typeface="Wingdings" pitchFamily="2" charset="2"/>
              </a:rPr>
              <a:t> </a:t>
            </a:r>
            <a:r>
              <a:rPr lang="el-GR" dirty="0" smtClean="0"/>
              <a:t> </a:t>
            </a:r>
            <a:r>
              <a:rPr lang="el-GR" b="0" dirty="0" smtClean="0"/>
              <a:t>~140</a:t>
            </a:r>
            <a:r>
              <a:rPr lang="en-US" b="0" dirty="0" smtClean="0"/>
              <a:t> VOs</a:t>
            </a:r>
            <a:r>
              <a:rPr lang="el-GR" b="0" dirty="0" smtClean="0"/>
              <a:t> </a:t>
            </a:r>
            <a:r>
              <a:rPr lang="en-US" b="0" dirty="0" smtClean="0">
                <a:solidFill>
                  <a:schemeClr val="bg2"/>
                </a:solidFill>
                <a:sym typeface="Wingdings" pitchFamily="2" charset="2"/>
              </a:rPr>
              <a:t>	</a:t>
            </a:r>
            <a:endParaRPr lang="en-US" b="0" dirty="0" smtClean="0"/>
          </a:p>
          <a:p>
            <a:pPr>
              <a:lnSpc>
                <a:spcPct val="90000"/>
              </a:lnSpc>
              <a:buFont typeface="Wingdings" pitchFamily="2" charset="2"/>
              <a:buNone/>
            </a:pPr>
            <a:r>
              <a:rPr lang="en-US" b="0" dirty="0" smtClean="0">
                <a:solidFill>
                  <a:schemeClr val="bg2"/>
                </a:solidFill>
                <a:sym typeface="Wingdings" pitchFamily="2" charset="2"/>
              </a:rPr>
              <a:t>     </a:t>
            </a:r>
            <a:r>
              <a:rPr lang="el-GR" b="0" dirty="0" smtClean="0">
                <a:solidFill>
                  <a:schemeClr val="bg2"/>
                </a:solidFill>
                <a:sym typeface="Wingdings" pitchFamily="2" charset="2"/>
              </a:rPr>
              <a:t></a:t>
            </a:r>
            <a:r>
              <a:rPr lang="el-GR" sz="2800" b="0" dirty="0" smtClean="0"/>
              <a:t> </a:t>
            </a:r>
            <a:r>
              <a:rPr lang="en-US" b="0" dirty="0" smtClean="0"/>
              <a:t>Massive data transfers &gt; 1.5 GB/s</a:t>
            </a:r>
          </a:p>
          <a:p>
            <a:pPr>
              <a:lnSpc>
                <a:spcPct val="90000"/>
              </a:lnSpc>
              <a:buNone/>
            </a:pPr>
            <a:r>
              <a:rPr lang="en-US" sz="1200" b="0" dirty="0" smtClean="0"/>
              <a:t>(October 2009)</a:t>
            </a:r>
          </a:p>
          <a:p>
            <a:pPr>
              <a:lnSpc>
                <a:spcPct val="90000"/>
              </a:lnSpc>
              <a:buFont typeface="Wingdings" pitchFamily="2" charset="2"/>
              <a:buNone/>
            </a:pPr>
            <a:endParaRPr lang="en-US" b="0" dirty="0" smtClean="0"/>
          </a:p>
          <a:p>
            <a:pPr>
              <a:lnSpc>
                <a:spcPct val="90000"/>
              </a:lnSpc>
              <a:buFont typeface="Wingdings" pitchFamily="2" charset="2"/>
              <a:buNone/>
            </a:pPr>
            <a:endParaRPr lang="el-GR"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786" name="Rectangle 2"/>
          <p:cNvSpPr>
            <a:spLocks noGrp="1" noChangeArrowheads="1"/>
          </p:cNvSpPr>
          <p:nvPr>
            <p:ph type="title"/>
          </p:nvPr>
        </p:nvSpPr>
        <p:spPr/>
        <p:txBody>
          <a:bodyPr/>
          <a:lstStyle/>
          <a:p>
            <a:r>
              <a:rPr lang="en-GB"/>
              <a:t>Operations centres in EGEE</a:t>
            </a:r>
          </a:p>
        </p:txBody>
      </p:sp>
      <p:sp>
        <p:nvSpPr>
          <p:cNvPr id="374789" name="Rectangle 5"/>
          <p:cNvSpPr>
            <a:spLocks noChangeArrowheads="1"/>
          </p:cNvSpPr>
          <p:nvPr/>
        </p:nvSpPr>
        <p:spPr bwMode="auto">
          <a:xfrm>
            <a:off x="5014913" y="5876925"/>
            <a:ext cx="3841750" cy="392113"/>
          </a:xfrm>
          <a:prstGeom prst="rect">
            <a:avLst/>
          </a:prstGeom>
          <a:solidFill>
            <a:schemeClr val="bg1"/>
          </a:solidFill>
          <a:ln w="25400" algn="ctr">
            <a:solidFill>
              <a:srgbClr val="969696"/>
            </a:solidFill>
            <a:miter lim="800000"/>
            <a:headEnd/>
            <a:tailEnd/>
          </a:ln>
          <a:effectLst/>
        </p:spPr>
        <p:txBody>
          <a:bodyPr wrap="none" lIns="90000" tIns="46800" rIns="90000" bIns="46800">
            <a:spAutoFit/>
          </a:bodyPr>
          <a:lstStyle/>
          <a:p>
            <a:r>
              <a:rPr lang="el-GR">
                <a:hlinkClick r:id="rId3"/>
              </a:rPr>
              <a:t>https://gus.fzk.de/pages/home.php</a:t>
            </a:r>
            <a:r>
              <a:rPr lang="en-US"/>
              <a:t> </a:t>
            </a:r>
            <a:endParaRPr lang="el-GR"/>
          </a:p>
        </p:txBody>
      </p:sp>
      <p:pic>
        <p:nvPicPr>
          <p:cNvPr id="374791" name="Picture 7"/>
          <p:cNvPicPr>
            <a:picLocks noChangeAspect="1" noChangeArrowheads="1"/>
          </p:cNvPicPr>
          <p:nvPr/>
        </p:nvPicPr>
        <p:blipFill>
          <a:blip r:embed="rId4" cstate="print"/>
          <a:srcRect/>
          <a:stretch>
            <a:fillRect/>
          </a:stretch>
        </p:blipFill>
        <p:spPr bwMode="auto">
          <a:xfrm>
            <a:off x="274638" y="893763"/>
            <a:ext cx="8666162" cy="3648075"/>
          </a:xfrm>
          <a:prstGeom prst="rect">
            <a:avLst/>
          </a:prstGeom>
          <a:noFill/>
          <a:ln w="25400" algn="ctr">
            <a:noFill/>
            <a:miter lim="800000"/>
            <a:headEnd/>
            <a:tailEnd/>
          </a:ln>
          <a:effectLst/>
        </p:spPr>
      </p:pic>
      <p:sp>
        <p:nvSpPr>
          <p:cNvPr id="374792" name="Text Box 8"/>
          <p:cNvSpPr txBox="1">
            <a:spLocks noChangeArrowheads="1"/>
          </p:cNvSpPr>
          <p:nvPr/>
        </p:nvSpPr>
        <p:spPr bwMode="auto">
          <a:xfrm>
            <a:off x="252413" y="4676775"/>
            <a:ext cx="5407025" cy="2374900"/>
          </a:xfrm>
          <a:prstGeom prst="rect">
            <a:avLst/>
          </a:prstGeom>
          <a:noFill/>
          <a:ln w="25400" algn="ctr">
            <a:noFill/>
            <a:miter lim="800000"/>
            <a:headEnd/>
            <a:tailEnd/>
          </a:ln>
          <a:effectLst/>
        </p:spPr>
        <p:txBody>
          <a:bodyPr lIns="90000" tIns="46800" rIns="90000" bIns="46800">
            <a:spAutoFit/>
          </a:bodyPr>
          <a:lstStyle/>
          <a:p>
            <a:pPr>
              <a:buFontTx/>
              <a:buNone/>
            </a:pPr>
            <a:r>
              <a:rPr lang="en-GB" b="1">
                <a:solidFill>
                  <a:schemeClr val="hlink"/>
                </a:solidFill>
              </a:rPr>
              <a:t>Regional Operations Centres (ROC)</a:t>
            </a:r>
          </a:p>
          <a:p>
            <a:pPr lvl="1"/>
            <a:r>
              <a:rPr lang="en-GB">
                <a:solidFill>
                  <a:srgbClr val="00338F"/>
                </a:solidFill>
              </a:rPr>
              <a:t>Front-line support for user and operations issues</a:t>
            </a:r>
          </a:p>
          <a:p>
            <a:pPr lvl="1"/>
            <a:r>
              <a:rPr lang="en-GB">
                <a:solidFill>
                  <a:srgbClr val="00338F"/>
                </a:solidFill>
              </a:rPr>
              <a:t>Provide local knowledge and adaptations</a:t>
            </a:r>
          </a:p>
          <a:p>
            <a:pPr lvl="1"/>
            <a:r>
              <a:rPr lang="en-GB">
                <a:solidFill>
                  <a:srgbClr val="00338F"/>
                </a:solidFill>
              </a:rPr>
              <a:t>One in each region – many distributed</a:t>
            </a:r>
            <a:r>
              <a:rPr lang="el-GR">
                <a:solidFill>
                  <a:srgbClr val="00338F"/>
                </a:solidFill>
              </a:rPr>
              <a:t> </a:t>
            </a:r>
            <a:endParaRPr lang="en-US">
              <a:solidFill>
                <a:srgbClr val="00338F"/>
              </a:solidFill>
            </a:endParaRPr>
          </a:p>
          <a:p>
            <a:pPr lvl="1"/>
            <a:endParaRPr lang="el-GR">
              <a:solidFill>
                <a:srgbClr val="00338F"/>
              </a:solidFill>
            </a:endParaRPr>
          </a:p>
          <a:p>
            <a:pPr>
              <a:spcBef>
                <a:spcPct val="50000"/>
              </a:spcBef>
            </a:pPr>
            <a:r>
              <a:rPr lang="en-US"/>
              <a:t>z</a:t>
            </a:r>
            <a:endParaRPr lang="el-GR"/>
          </a:p>
        </p:txBody>
      </p:sp>
      <p:sp>
        <p:nvSpPr>
          <p:cNvPr id="374794" name="Text Box 10"/>
          <p:cNvSpPr txBox="1">
            <a:spLocks noChangeArrowheads="1"/>
          </p:cNvSpPr>
          <p:nvPr/>
        </p:nvSpPr>
        <p:spPr bwMode="auto">
          <a:xfrm>
            <a:off x="5368925" y="4687888"/>
            <a:ext cx="3565525" cy="1384300"/>
          </a:xfrm>
          <a:prstGeom prst="rect">
            <a:avLst/>
          </a:prstGeom>
          <a:noFill/>
          <a:ln w="25400" algn="ctr">
            <a:noFill/>
            <a:miter lim="800000"/>
            <a:headEnd/>
            <a:tailEnd/>
          </a:ln>
          <a:effectLst/>
        </p:spPr>
        <p:txBody>
          <a:bodyPr lIns="90000" tIns="46800" rIns="90000" bIns="46800">
            <a:spAutoFit/>
          </a:bodyPr>
          <a:lstStyle/>
          <a:p>
            <a:pPr>
              <a:buFontTx/>
              <a:buNone/>
            </a:pPr>
            <a:r>
              <a:rPr lang="en-GB" b="1" dirty="0">
                <a:solidFill>
                  <a:schemeClr val="hlink"/>
                </a:solidFill>
              </a:rPr>
              <a:t>User Support Centre (GGUS)</a:t>
            </a:r>
          </a:p>
          <a:p>
            <a:pPr lvl="1"/>
            <a:r>
              <a:rPr lang="en-GB" dirty="0">
                <a:solidFill>
                  <a:srgbClr val="00338F"/>
                </a:solidFill>
              </a:rPr>
              <a:t>In FZK: provide single point of contact (service desk), portal</a:t>
            </a:r>
          </a:p>
          <a:p>
            <a:pPr>
              <a:spcBef>
                <a:spcPct val="50000"/>
              </a:spcBef>
            </a:pPr>
            <a:endParaRPr lang="el-GR"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1554" name="Picture 2" descr="grid-small"/>
          <p:cNvPicPr>
            <a:picLocks noChangeAspect="1" noChangeArrowheads="1"/>
          </p:cNvPicPr>
          <p:nvPr/>
        </p:nvPicPr>
        <p:blipFill>
          <a:blip r:embed="rId3" cstate="print">
            <a:lum bright="6000" contrast="-16000"/>
          </a:blip>
          <a:srcRect/>
          <a:stretch>
            <a:fillRect/>
          </a:stretch>
        </p:blipFill>
        <p:spPr bwMode="auto">
          <a:xfrm>
            <a:off x="827088" y="1628775"/>
            <a:ext cx="7561262" cy="4537075"/>
          </a:xfrm>
          <a:prstGeom prst="rect">
            <a:avLst/>
          </a:prstGeom>
          <a:noFill/>
          <a:ln w="9525">
            <a:noFill/>
            <a:miter lim="800000"/>
            <a:headEnd/>
            <a:tailEnd/>
          </a:ln>
        </p:spPr>
      </p:pic>
      <p:sp>
        <p:nvSpPr>
          <p:cNvPr id="151555" name="Rectangle 3"/>
          <p:cNvSpPr>
            <a:spLocks noGrp="1" noChangeArrowheads="1"/>
          </p:cNvSpPr>
          <p:nvPr>
            <p:ph type="title"/>
          </p:nvPr>
        </p:nvSpPr>
        <p:spPr/>
        <p:txBody>
          <a:bodyPr/>
          <a:lstStyle/>
          <a:p>
            <a:r>
              <a:rPr lang="en-US"/>
              <a:t>Grid Technologies </a:t>
            </a:r>
            <a:r>
              <a:rPr lang="el-GR"/>
              <a:t>(</a:t>
            </a:r>
            <a:r>
              <a:rPr lang="en-US"/>
              <a:t>Grids)</a:t>
            </a:r>
            <a:endParaRPr lang="el-GR"/>
          </a:p>
        </p:txBody>
      </p:sp>
    </p:spTree>
  </p:cSld>
  <p:clrMapOvr>
    <a:masterClrMapping/>
  </p:clrMapOvr>
  <p:transition>
    <p:wheel spokes="8"/>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2706" name="Rectangle 2"/>
          <p:cNvSpPr>
            <a:spLocks noGrp="1" noChangeArrowheads="1"/>
          </p:cNvSpPr>
          <p:nvPr>
            <p:ph type="title"/>
          </p:nvPr>
        </p:nvSpPr>
        <p:spPr/>
        <p:txBody>
          <a:bodyPr/>
          <a:lstStyle/>
          <a:p>
            <a:r>
              <a:rPr lang="en-GB" dirty="0"/>
              <a:t>What is happening now?</a:t>
            </a:r>
          </a:p>
        </p:txBody>
      </p:sp>
      <p:sp>
        <p:nvSpPr>
          <p:cNvPr id="712707" name="Rectangle 3"/>
          <p:cNvSpPr>
            <a:spLocks noGrp="1" noChangeArrowheads="1"/>
          </p:cNvSpPr>
          <p:nvPr>
            <p:ph sz="half" idx="1"/>
          </p:nvPr>
        </p:nvSpPr>
        <p:spPr/>
        <p:txBody>
          <a:bodyPr>
            <a:normAutofit/>
          </a:bodyPr>
          <a:lstStyle/>
          <a:p>
            <a:pPr>
              <a:buFontTx/>
              <a:buNone/>
            </a:pPr>
            <a:r>
              <a:rPr lang="en-GB" dirty="0">
                <a:solidFill>
                  <a:schemeClr val="tx2"/>
                </a:solidFill>
              </a:rPr>
              <a:t>	Real Time Monitor </a:t>
            </a:r>
          </a:p>
          <a:p>
            <a:pPr lvl="1"/>
            <a:r>
              <a:rPr lang="en-GB" sz="2000" dirty="0"/>
              <a:t>Java tool</a:t>
            </a:r>
          </a:p>
          <a:p>
            <a:pPr lvl="1"/>
            <a:r>
              <a:rPr lang="en-GB" sz="2000" dirty="0"/>
              <a:t>Displays jobs running (submitted through RBs)</a:t>
            </a:r>
          </a:p>
          <a:p>
            <a:pPr lvl="1"/>
            <a:r>
              <a:rPr lang="en-GB" sz="2000" dirty="0"/>
              <a:t>Shows jobs moving around world map in real time</a:t>
            </a:r>
            <a:r>
              <a:rPr lang="en-GB" sz="2000" dirty="0" smtClean="0"/>
              <a:t>,</a:t>
            </a:r>
          </a:p>
          <a:p>
            <a:pPr lvl="1">
              <a:buNone/>
            </a:pPr>
            <a:r>
              <a:rPr lang="en-GB" sz="2000" dirty="0" smtClean="0"/>
              <a:t>	along </a:t>
            </a:r>
            <a:r>
              <a:rPr lang="en-GB" sz="2000" dirty="0"/>
              <a:t>with changes </a:t>
            </a:r>
            <a:br>
              <a:rPr lang="en-GB" sz="2000" dirty="0"/>
            </a:br>
            <a:r>
              <a:rPr lang="en-GB" sz="2000" dirty="0"/>
              <a:t>in status </a:t>
            </a:r>
          </a:p>
        </p:txBody>
      </p:sp>
      <p:sp>
        <p:nvSpPr>
          <p:cNvPr id="712708" name="Text Box 4"/>
          <p:cNvSpPr txBox="1">
            <a:spLocks noChangeArrowheads="1"/>
          </p:cNvSpPr>
          <p:nvPr/>
        </p:nvSpPr>
        <p:spPr bwMode="auto">
          <a:xfrm>
            <a:off x="4197926" y="1177818"/>
            <a:ext cx="4946073" cy="340735"/>
          </a:xfrm>
          <a:prstGeom prst="rect">
            <a:avLst/>
          </a:prstGeom>
          <a:noFill/>
          <a:ln w="25400" algn="ctr">
            <a:noFill/>
            <a:miter lim="800000"/>
            <a:headEnd/>
            <a:tailEnd/>
          </a:ln>
          <a:effectLst/>
        </p:spPr>
        <p:txBody>
          <a:bodyPr wrap="square" lIns="90000" tIns="46800" rIns="90000" bIns="46800">
            <a:spAutoFit/>
          </a:bodyPr>
          <a:lstStyle/>
          <a:p>
            <a:pPr>
              <a:lnSpc>
                <a:spcPct val="80000"/>
              </a:lnSpc>
              <a:spcBef>
                <a:spcPct val="20000"/>
              </a:spcBef>
              <a:buClr>
                <a:srgbClr val="F1AF00"/>
              </a:buClr>
            </a:pPr>
            <a:r>
              <a:rPr lang="en-GB" sz="2000" b="1" dirty="0">
                <a:hlinkClick r:id="rId2"/>
              </a:rPr>
              <a:t>http://gridportal.hep.ph.ic.ac.uk/rtm/</a:t>
            </a:r>
            <a:endParaRPr lang="en-GB" sz="2000" dirty="0">
              <a:solidFill>
                <a:schemeClr val="accent2"/>
              </a:solidFill>
            </a:endParaRPr>
          </a:p>
        </p:txBody>
      </p:sp>
      <p:pic>
        <p:nvPicPr>
          <p:cNvPr id="712710" name="Picture 6"/>
          <p:cNvPicPr>
            <a:picLocks noChangeAspect="1" noChangeArrowheads="1"/>
          </p:cNvPicPr>
          <p:nvPr/>
        </p:nvPicPr>
        <p:blipFill>
          <a:blip r:embed="rId3" cstate="print"/>
          <a:srcRect/>
          <a:stretch>
            <a:fillRect/>
          </a:stretch>
        </p:blipFill>
        <p:spPr bwMode="auto">
          <a:xfrm>
            <a:off x="4279402" y="2508954"/>
            <a:ext cx="4864598" cy="4025958"/>
          </a:xfrm>
          <a:prstGeom prst="rect">
            <a:avLst/>
          </a:prstGeom>
          <a:noFill/>
          <a:ln w="25400" algn="ctr">
            <a:noFill/>
            <a:miter lim="800000"/>
            <a:headEnd/>
            <a:tailEnd/>
          </a:ln>
          <a:effec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3138" name="Rectangle 2"/>
          <p:cNvSpPr>
            <a:spLocks noGrp="1" noChangeArrowheads="1"/>
          </p:cNvSpPr>
          <p:nvPr>
            <p:ph type="body" idx="1"/>
          </p:nvPr>
        </p:nvSpPr>
        <p:spPr>
          <a:xfrm>
            <a:off x="166688" y="952500"/>
            <a:ext cx="2955925" cy="5429250"/>
          </a:xfrm>
        </p:spPr>
        <p:txBody>
          <a:bodyPr/>
          <a:lstStyle/>
          <a:p>
            <a:pPr>
              <a:lnSpc>
                <a:spcPct val="90000"/>
              </a:lnSpc>
            </a:pPr>
            <a:r>
              <a:rPr lang="el-GR" sz="1400" dirty="0" smtClean="0">
                <a:solidFill>
                  <a:schemeClr val="hlink"/>
                </a:solidFill>
              </a:rPr>
              <a:t>GÉANT2 </a:t>
            </a:r>
            <a:r>
              <a:rPr lang="el-GR" sz="1400" dirty="0" err="1" smtClean="0">
                <a:solidFill>
                  <a:schemeClr val="hlink"/>
                </a:solidFill>
              </a:rPr>
              <a:t>is</a:t>
            </a:r>
            <a:r>
              <a:rPr lang="el-GR" sz="1400" dirty="0" smtClean="0">
                <a:solidFill>
                  <a:schemeClr val="hlink"/>
                </a:solidFill>
              </a:rPr>
              <a:t> </a:t>
            </a:r>
            <a:r>
              <a:rPr lang="el-GR" sz="1400" dirty="0" err="1" smtClean="0">
                <a:solidFill>
                  <a:schemeClr val="hlink"/>
                </a:solidFill>
              </a:rPr>
              <a:t>the</a:t>
            </a:r>
            <a:r>
              <a:rPr lang="el-GR" sz="1400" dirty="0" smtClean="0">
                <a:solidFill>
                  <a:schemeClr val="hlink"/>
                </a:solidFill>
              </a:rPr>
              <a:t> </a:t>
            </a:r>
            <a:r>
              <a:rPr lang="el-GR" sz="1400" dirty="0" err="1" smtClean="0">
                <a:solidFill>
                  <a:schemeClr val="hlink"/>
                </a:solidFill>
              </a:rPr>
              <a:t>seventh</a:t>
            </a:r>
            <a:r>
              <a:rPr lang="el-GR" sz="1400" dirty="0" smtClean="0">
                <a:solidFill>
                  <a:schemeClr val="hlink"/>
                </a:solidFill>
              </a:rPr>
              <a:t> </a:t>
            </a:r>
            <a:r>
              <a:rPr lang="el-GR" sz="1400" dirty="0" err="1" smtClean="0">
                <a:solidFill>
                  <a:schemeClr val="hlink"/>
                </a:solidFill>
              </a:rPr>
              <a:t>generation</a:t>
            </a:r>
            <a:r>
              <a:rPr lang="el-GR" sz="1400" dirty="0" smtClean="0">
                <a:solidFill>
                  <a:schemeClr val="hlink"/>
                </a:solidFill>
              </a:rPr>
              <a:t> </a:t>
            </a:r>
            <a:r>
              <a:rPr lang="el-GR" sz="1400" dirty="0" err="1" smtClean="0">
                <a:solidFill>
                  <a:schemeClr val="hlink"/>
                </a:solidFill>
              </a:rPr>
              <a:t>of</a:t>
            </a:r>
            <a:r>
              <a:rPr lang="el-GR" sz="1400" dirty="0" smtClean="0">
                <a:solidFill>
                  <a:schemeClr val="hlink"/>
                </a:solidFill>
              </a:rPr>
              <a:t> </a:t>
            </a:r>
            <a:r>
              <a:rPr lang="el-GR" sz="1400" dirty="0" err="1" smtClean="0">
                <a:solidFill>
                  <a:schemeClr val="hlink"/>
                </a:solidFill>
              </a:rPr>
              <a:t>pan</a:t>
            </a:r>
            <a:r>
              <a:rPr lang="el-GR" sz="1400" dirty="0" smtClean="0">
                <a:solidFill>
                  <a:schemeClr val="hlink"/>
                </a:solidFill>
              </a:rPr>
              <a:t>-</a:t>
            </a:r>
            <a:r>
              <a:rPr lang="el-GR" sz="1400" dirty="0" err="1" smtClean="0">
                <a:solidFill>
                  <a:schemeClr val="hlink"/>
                </a:solidFill>
              </a:rPr>
              <a:t>European</a:t>
            </a:r>
            <a:r>
              <a:rPr lang="el-GR" sz="1400" dirty="0" smtClean="0">
                <a:solidFill>
                  <a:schemeClr val="hlink"/>
                </a:solidFill>
              </a:rPr>
              <a:t> </a:t>
            </a:r>
            <a:r>
              <a:rPr lang="el-GR" sz="1400" dirty="0" err="1" smtClean="0">
                <a:solidFill>
                  <a:schemeClr val="hlink"/>
                </a:solidFill>
              </a:rPr>
              <a:t>research</a:t>
            </a:r>
            <a:r>
              <a:rPr lang="el-GR" sz="1400" dirty="0" smtClean="0">
                <a:solidFill>
                  <a:schemeClr val="hlink"/>
                </a:solidFill>
              </a:rPr>
              <a:t> </a:t>
            </a:r>
            <a:r>
              <a:rPr lang="el-GR" sz="1400" dirty="0" err="1" smtClean="0">
                <a:solidFill>
                  <a:schemeClr val="hlink"/>
                </a:solidFill>
              </a:rPr>
              <a:t>and</a:t>
            </a:r>
            <a:r>
              <a:rPr lang="el-GR" sz="1400" dirty="0" smtClean="0">
                <a:solidFill>
                  <a:schemeClr val="hlink"/>
                </a:solidFill>
              </a:rPr>
              <a:t> </a:t>
            </a:r>
            <a:r>
              <a:rPr lang="el-GR" sz="1400" dirty="0" err="1" smtClean="0">
                <a:solidFill>
                  <a:schemeClr val="hlink"/>
                </a:solidFill>
              </a:rPr>
              <a:t>education</a:t>
            </a:r>
            <a:r>
              <a:rPr lang="el-GR" sz="1400" dirty="0" smtClean="0">
                <a:solidFill>
                  <a:schemeClr val="hlink"/>
                </a:solidFill>
              </a:rPr>
              <a:t> </a:t>
            </a:r>
            <a:r>
              <a:rPr lang="el-GR" sz="1400" dirty="0" err="1" smtClean="0">
                <a:solidFill>
                  <a:schemeClr val="hlink"/>
                </a:solidFill>
              </a:rPr>
              <a:t>network</a:t>
            </a:r>
            <a:r>
              <a:rPr lang="el-GR" sz="1400" dirty="0" smtClean="0">
                <a:solidFill>
                  <a:schemeClr val="hlink"/>
                </a:solidFill>
              </a:rPr>
              <a:t>, </a:t>
            </a:r>
            <a:r>
              <a:rPr lang="el-GR" sz="1400" dirty="0" err="1" smtClean="0">
                <a:solidFill>
                  <a:schemeClr val="hlink"/>
                </a:solidFill>
              </a:rPr>
              <a:t>successor</a:t>
            </a:r>
            <a:r>
              <a:rPr lang="el-GR" sz="1400" dirty="0" smtClean="0">
                <a:solidFill>
                  <a:schemeClr val="hlink"/>
                </a:solidFill>
              </a:rPr>
              <a:t> to </a:t>
            </a:r>
            <a:r>
              <a:rPr lang="el-GR" sz="1400" dirty="0" err="1" smtClean="0">
                <a:solidFill>
                  <a:schemeClr val="hlink"/>
                </a:solidFill>
              </a:rPr>
              <a:t>the</a:t>
            </a:r>
            <a:r>
              <a:rPr lang="el-GR" sz="1400" dirty="0" smtClean="0">
                <a:solidFill>
                  <a:schemeClr val="hlink"/>
                </a:solidFill>
              </a:rPr>
              <a:t> </a:t>
            </a:r>
            <a:r>
              <a:rPr lang="el-GR" sz="1400" dirty="0" err="1" smtClean="0">
                <a:solidFill>
                  <a:schemeClr val="hlink"/>
                </a:solidFill>
              </a:rPr>
              <a:t>pan</a:t>
            </a:r>
            <a:r>
              <a:rPr lang="el-GR" sz="1400" dirty="0" smtClean="0">
                <a:solidFill>
                  <a:schemeClr val="hlink"/>
                </a:solidFill>
              </a:rPr>
              <a:t>-</a:t>
            </a:r>
            <a:r>
              <a:rPr lang="el-GR" sz="1400" dirty="0" err="1" smtClean="0">
                <a:solidFill>
                  <a:schemeClr val="hlink"/>
                </a:solidFill>
              </a:rPr>
              <a:t>European</a:t>
            </a:r>
            <a:r>
              <a:rPr lang="el-GR" sz="1400" dirty="0" smtClean="0">
                <a:solidFill>
                  <a:schemeClr val="hlink"/>
                </a:solidFill>
              </a:rPr>
              <a:t> </a:t>
            </a:r>
            <a:r>
              <a:rPr lang="el-GR" sz="1400" dirty="0" err="1" smtClean="0">
                <a:solidFill>
                  <a:schemeClr val="hlink"/>
                </a:solidFill>
              </a:rPr>
              <a:t>multi</a:t>
            </a:r>
            <a:r>
              <a:rPr lang="el-GR" sz="1400" dirty="0" smtClean="0">
                <a:solidFill>
                  <a:schemeClr val="hlink"/>
                </a:solidFill>
              </a:rPr>
              <a:t>-</a:t>
            </a:r>
            <a:r>
              <a:rPr lang="el-GR" sz="1400" dirty="0" err="1" smtClean="0">
                <a:solidFill>
                  <a:schemeClr val="hlink"/>
                </a:solidFill>
              </a:rPr>
              <a:t>gigabit</a:t>
            </a:r>
            <a:r>
              <a:rPr lang="el-GR" sz="1400" dirty="0" smtClean="0">
                <a:solidFill>
                  <a:schemeClr val="hlink"/>
                </a:solidFill>
              </a:rPr>
              <a:t> </a:t>
            </a:r>
            <a:r>
              <a:rPr lang="el-GR" sz="1400" dirty="0" err="1" smtClean="0">
                <a:solidFill>
                  <a:schemeClr val="hlink"/>
                </a:solidFill>
              </a:rPr>
              <a:t>research</a:t>
            </a:r>
            <a:r>
              <a:rPr lang="el-GR" sz="1400" dirty="0" smtClean="0">
                <a:solidFill>
                  <a:schemeClr val="hlink"/>
                </a:solidFill>
              </a:rPr>
              <a:t> </a:t>
            </a:r>
            <a:r>
              <a:rPr lang="el-GR" sz="1400" dirty="0" err="1" smtClean="0">
                <a:solidFill>
                  <a:schemeClr val="hlink"/>
                </a:solidFill>
              </a:rPr>
              <a:t>network</a:t>
            </a:r>
            <a:r>
              <a:rPr lang="el-GR" sz="1400" dirty="0" smtClean="0">
                <a:solidFill>
                  <a:schemeClr val="hlink"/>
                </a:solidFill>
              </a:rPr>
              <a:t> GÉANT</a:t>
            </a:r>
            <a:endParaRPr lang="en-US" sz="1400" dirty="0" smtClean="0">
              <a:solidFill>
                <a:schemeClr val="hlink"/>
              </a:solidFill>
            </a:endParaRPr>
          </a:p>
          <a:p>
            <a:pPr>
              <a:lnSpc>
                <a:spcPct val="90000"/>
              </a:lnSpc>
            </a:pPr>
            <a:endParaRPr lang="en-US" sz="1400" dirty="0" smtClean="0"/>
          </a:p>
          <a:p>
            <a:pPr>
              <a:lnSpc>
                <a:spcPct val="90000"/>
              </a:lnSpc>
            </a:pPr>
            <a:r>
              <a:rPr lang="en-US" sz="1600" b="0" dirty="0" smtClean="0"/>
              <a:t>30 European National Research and Education Networks (NRENs) in </a:t>
            </a:r>
          </a:p>
          <a:p>
            <a:pPr>
              <a:lnSpc>
                <a:spcPct val="90000"/>
              </a:lnSpc>
            </a:pPr>
            <a:r>
              <a:rPr lang="en-US" sz="1600" b="0" dirty="0" smtClean="0"/>
              <a:t>34 countries</a:t>
            </a:r>
          </a:p>
          <a:p>
            <a:pPr>
              <a:lnSpc>
                <a:spcPct val="90000"/>
              </a:lnSpc>
            </a:pPr>
            <a:r>
              <a:rPr lang="en-US" sz="1600" b="0" dirty="0" smtClean="0"/>
              <a:t> administrated by</a:t>
            </a:r>
            <a:r>
              <a:rPr lang="el-GR" sz="1600" b="0" dirty="0" smtClean="0"/>
              <a:t> DANTE (</a:t>
            </a:r>
            <a:r>
              <a:rPr lang="el-GR" sz="1600" b="0" i="1" dirty="0" err="1" smtClean="0"/>
              <a:t>Delivery</a:t>
            </a:r>
            <a:r>
              <a:rPr lang="el-GR" sz="1600" b="0" i="1" dirty="0" smtClean="0"/>
              <a:t> </a:t>
            </a:r>
            <a:r>
              <a:rPr lang="el-GR" sz="1600" b="0" i="1" dirty="0" err="1" smtClean="0"/>
              <a:t>of</a:t>
            </a:r>
            <a:r>
              <a:rPr lang="el-GR" sz="1600" b="0" i="1" dirty="0" smtClean="0"/>
              <a:t> </a:t>
            </a:r>
            <a:r>
              <a:rPr lang="el-GR" sz="1600" b="0" i="1" dirty="0" err="1" smtClean="0"/>
              <a:t>Advanced</a:t>
            </a:r>
            <a:r>
              <a:rPr lang="el-GR" sz="1600" b="0" i="1" dirty="0" smtClean="0"/>
              <a:t> </a:t>
            </a:r>
            <a:r>
              <a:rPr lang="el-GR" sz="1600" b="0" i="1" dirty="0" err="1" smtClean="0"/>
              <a:t>Network</a:t>
            </a:r>
            <a:r>
              <a:rPr lang="el-GR" sz="1600" b="0" i="1" dirty="0" smtClean="0"/>
              <a:t> </a:t>
            </a:r>
            <a:r>
              <a:rPr lang="el-GR" sz="1600" b="0" i="1" dirty="0" err="1" smtClean="0"/>
              <a:t>Technology</a:t>
            </a:r>
            <a:r>
              <a:rPr lang="el-GR" sz="1600" b="0" i="1" dirty="0" smtClean="0"/>
              <a:t> to </a:t>
            </a:r>
            <a:r>
              <a:rPr lang="el-GR" sz="1600" b="0" i="1" dirty="0" err="1" smtClean="0"/>
              <a:t>Europe</a:t>
            </a:r>
            <a:r>
              <a:rPr lang="en-US" sz="1600" b="0" i="1" dirty="0" smtClean="0"/>
              <a:t>)</a:t>
            </a:r>
          </a:p>
          <a:p>
            <a:pPr>
              <a:lnSpc>
                <a:spcPct val="90000"/>
              </a:lnSpc>
            </a:pPr>
            <a:endParaRPr lang="en-US" sz="1400" dirty="0" smtClean="0"/>
          </a:p>
          <a:p>
            <a:pPr>
              <a:lnSpc>
                <a:spcPct val="90000"/>
              </a:lnSpc>
            </a:pPr>
            <a:r>
              <a:rPr lang="en-US" sz="1800" dirty="0" smtClean="0"/>
              <a:t>It </a:t>
            </a:r>
            <a:r>
              <a:rPr lang="en-US" sz="1800" dirty="0"/>
              <a:t>provides:</a:t>
            </a:r>
            <a:endParaRPr lang="el-GR" sz="1800" dirty="0"/>
          </a:p>
          <a:p>
            <a:pPr lvl="1">
              <a:lnSpc>
                <a:spcPct val="90000"/>
              </a:lnSpc>
            </a:pPr>
            <a:r>
              <a:rPr lang="en-US" sz="1700" dirty="0"/>
              <a:t>Basic IPs services</a:t>
            </a:r>
          </a:p>
          <a:p>
            <a:pPr lvl="1">
              <a:lnSpc>
                <a:spcPct val="90000"/>
              </a:lnSpc>
            </a:pPr>
            <a:r>
              <a:rPr lang="en-US" sz="1700" dirty="0"/>
              <a:t>Quality of service levels</a:t>
            </a:r>
          </a:p>
          <a:p>
            <a:pPr lvl="1">
              <a:lnSpc>
                <a:spcPct val="90000"/>
              </a:lnSpc>
              <a:buFont typeface="Arial" charset="0"/>
              <a:buNone/>
            </a:pPr>
            <a:endParaRPr lang="en-US" sz="600" dirty="0"/>
          </a:p>
          <a:p>
            <a:pPr>
              <a:lnSpc>
                <a:spcPct val="90000"/>
              </a:lnSpc>
            </a:pPr>
            <a:r>
              <a:rPr lang="en-US" sz="1800" dirty="0" smtClean="0"/>
              <a:t>Greece NREN</a:t>
            </a:r>
            <a:endParaRPr lang="en-US" sz="1800" dirty="0"/>
          </a:p>
          <a:p>
            <a:pPr lvl="1">
              <a:lnSpc>
                <a:spcPct val="90000"/>
              </a:lnSpc>
            </a:pPr>
            <a:r>
              <a:rPr lang="en-US" sz="1700" dirty="0" smtClean="0"/>
              <a:t>GRNET</a:t>
            </a:r>
            <a:endParaRPr lang="en-US" sz="1700" dirty="0"/>
          </a:p>
        </p:txBody>
      </p:sp>
      <p:sp>
        <p:nvSpPr>
          <p:cNvPr id="603139" name="Rectangle 3"/>
          <p:cNvSpPr>
            <a:spLocks noGrp="1" noChangeArrowheads="1"/>
          </p:cNvSpPr>
          <p:nvPr>
            <p:ph type="title"/>
          </p:nvPr>
        </p:nvSpPr>
        <p:spPr/>
        <p:txBody>
          <a:bodyPr/>
          <a:lstStyle/>
          <a:p>
            <a:r>
              <a:rPr lang="en-US"/>
              <a:t>G</a:t>
            </a:r>
            <a:r>
              <a:rPr lang="en-US">
                <a:cs typeface="Arial" charset="0"/>
              </a:rPr>
              <a:t>É</a:t>
            </a:r>
            <a:r>
              <a:rPr lang="en-US"/>
              <a:t>ANT 2</a:t>
            </a:r>
          </a:p>
        </p:txBody>
      </p:sp>
      <p:pic>
        <p:nvPicPr>
          <p:cNvPr id="603140" name="Picture 4"/>
          <p:cNvPicPr>
            <a:picLocks noChangeAspect="1" noChangeArrowheads="1"/>
          </p:cNvPicPr>
          <p:nvPr/>
        </p:nvPicPr>
        <p:blipFill>
          <a:blip r:embed="rId3" cstate="print"/>
          <a:srcRect/>
          <a:stretch>
            <a:fillRect/>
          </a:stretch>
        </p:blipFill>
        <p:spPr bwMode="auto">
          <a:xfrm>
            <a:off x="3008313" y="868363"/>
            <a:ext cx="5984875" cy="5576887"/>
          </a:xfrm>
          <a:prstGeom prst="rect">
            <a:avLst/>
          </a:prstGeom>
          <a:noFill/>
          <a:ln w="9525">
            <a:noFill/>
            <a:miter lim="800000"/>
            <a:headEnd/>
            <a:tailEnd/>
          </a:ln>
          <a:effectLst/>
        </p:spPr>
      </p:pic>
      <p:pic>
        <p:nvPicPr>
          <p:cNvPr id="603141" name="Picture 5" descr="GEANT2-logo"/>
          <p:cNvPicPr>
            <a:picLocks noChangeAspect="1" noChangeArrowheads="1"/>
          </p:cNvPicPr>
          <p:nvPr/>
        </p:nvPicPr>
        <p:blipFill>
          <a:blip r:embed="rId4" cstate="print"/>
          <a:srcRect/>
          <a:stretch>
            <a:fillRect/>
          </a:stretch>
        </p:blipFill>
        <p:spPr bwMode="auto">
          <a:xfrm>
            <a:off x="7037388" y="5862638"/>
            <a:ext cx="1114425" cy="466725"/>
          </a:xfrm>
          <a:prstGeom prst="rect">
            <a:avLst/>
          </a:prstGeom>
          <a:noFill/>
        </p:spPr>
      </p:pic>
      <p:sp>
        <p:nvSpPr>
          <p:cNvPr id="6" name="5 - Ορθογώνιο"/>
          <p:cNvSpPr/>
          <p:nvPr/>
        </p:nvSpPr>
        <p:spPr>
          <a:xfrm>
            <a:off x="3650914" y="3244334"/>
            <a:ext cx="1842171" cy="369332"/>
          </a:xfrm>
          <a:prstGeom prst="rect">
            <a:avLst/>
          </a:prstGeom>
        </p:spPr>
        <p:txBody>
          <a:bodyPr wrap="none">
            <a:spAutoFit/>
          </a:bodyPr>
          <a:lstStyle/>
          <a:p>
            <a:pPr lvl="0"/>
            <a:r>
              <a:rPr lang="en-US" dirty="0" smtClean="0">
                <a:solidFill>
                  <a:schemeClr val="bg1">
                    <a:lumMod val="50000"/>
                  </a:schemeClr>
                </a:solidFill>
              </a:rPr>
              <a:t>Grid paradigms</a:t>
            </a:r>
            <a:endParaRPr lang="el-GR" dirty="0">
              <a:solidFill>
                <a:schemeClr val="bg1">
                  <a:lumMod val="50000"/>
                </a:schemeClr>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610" name="Rectangle 2"/>
          <p:cNvSpPr>
            <a:spLocks noGrp="1" noChangeArrowheads="1"/>
          </p:cNvSpPr>
          <p:nvPr>
            <p:ph type="title"/>
          </p:nvPr>
        </p:nvSpPr>
        <p:spPr>
          <a:xfrm>
            <a:off x="2254250" y="119063"/>
            <a:ext cx="6735763" cy="579437"/>
          </a:xfrm>
          <a:noFill/>
          <a:ln/>
        </p:spPr>
        <p:txBody>
          <a:bodyPr lIns="90000" tIns="46800" rIns="90000" bIns="46800">
            <a:spAutoFit/>
          </a:bodyPr>
          <a:lstStyle/>
          <a:p>
            <a: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Grid systems’ related software</a:t>
            </a:r>
          </a:p>
        </p:txBody>
      </p:sp>
      <p:sp>
        <p:nvSpPr>
          <p:cNvPr id="324611" name="Rectangle 3"/>
          <p:cNvSpPr>
            <a:spLocks noGrp="1" noChangeArrowheads="1"/>
          </p:cNvSpPr>
          <p:nvPr>
            <p:ph type="body" idx="1"/>
          </p:nvPr>
        </p:nvSpPr>
        <p:spPr>
          <a:xfrm>
            <a:off x="285750" y="996950"/>
            <a:ext cx="8591550" cy="3390900"/>
          </a:xfrm>
          <a:ln/>
        </p:spPr>
        <p:txBody>
          <a:bodyPr lIns="90000" tIns="46800" rIns="90000" bIns="46800">
            <a:spAutoFit/>
          </a:bodyPr>
          <a:lstStyle/>
          <a:p>
            <a:pPr marL="341313" indent="-341313" defTabSz="449263">
              <a:spcBef>
                <a:spcPts val="7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800" dirty="0"/>
              <a:t>Operating system:</a:t>
            </a:r>
          </a:p>
          <a:p>
            <a:pPr marL="741363" lvl="1" indent="-284163" defTabSz="449263">
              <a:spcBef>
                <a:spcPts val="6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800" dirty="0"/>
              <a:t>Linux (+GNU utilities), usually a RHEL3-like,</a:t>
            </a:r>
            <a:br>
              <a:rPr lang="en-GB" sz="1800" dirty="0"/>
            </a:br>
            <a:r>
              <a:rPr lang="en-GB" sz="1800" dirty="0"/>
              <a:t>for example Scientific </a:t>
            </a:r>
            <a:r>
              <a:rPr lang="en-GB" sz="1800" dirty="0" smtClean="0"/>
              <a:t>Linux</a:t>
            </a:r>
            <a:endParaRPr lang="en-GB" sz="1800" dirty="0"/>
          </a:p>
          <a:p>
            <a:pPr marL="741363" lvl="1" indent="-284163" defTabSz="449263">
              <a:spcBef>
                <a:spcPts val="600"/>
              </a:spcBef>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800" dirty="0"/>
              <a:t> </a:t>
            </a:r>
          </a:p>
          <a:p>
            <a:pPr marL="341313" indent="-341313" defTabSz="449263">
              <a:spcBef>
                <a:spcPts val="7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800" dirty="0"/>
              <a:t>Middleware:</a:t>
            </a:r>
          </a:p>
          <a:p>
            <a:pPr marL="741363" lvl="1" indent="-284163" defTabSz="449263">
              <a:spcBef>
                <a:spcPts val="6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800" dirty="0" err="1"/>
              <a:t>gLite</a:t>
            </a:r>
            <a:r>
              <a:rPr lang="en-GB" sz="1800" dirty="0"/>
              <a:t> </a:t>
            </a:r>
            <a:r>
              <a:rPr lang="en-GB" sz="1800" dirty="0" smtClean="0"/>
              <a:t>v3.</a:t>
            </a:r>
            <a:r>
              <a:rPr lang="en-US" sz="1800" dirty="0" smtClean="0"/>
              <a:t>x </a:t>
            </a:r>
            <a:r>
              <a:rPr lang="en-GB" sz="1800" dirty="0"/>
              <a:t/>
            </a:r>
            <a:br>
              <a:rPr lang="en-GB" sz="1800" dirty="0"/>
            </a:br>
            <a:endParaRPr lang="en-GB" sz="1800" dirty="0"/>
          </a:p>
          <a:p>
            <a:pPr marL="341313" indent="-341313" defTabSz="449263">
              <a:spcBef>
                <a:spcPts val="7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800" dirty="0"/>
              <a:t>Libraries and Applications</a:t>
            </a:r>
          </a:p>
          <a:p>
            <a:pPr marL="741363" lvl="1" indent="-284163" defTabSz="449263">
              <a:spcBef>
                <a:spcPts val="7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700" dirty="0"/>
              <a:t>Defined by the system and VOs administrators’ foresight </a:t>
            </a:r>
          </a:p>
          <a:p>
            <a:pPr marL="741363" lvl="1" indent="-284163" defTabSz="449263">
              <a:spcBef>
                <a:spcPts val="7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700" dirty="0"/>
              <a:t>The user can install and execute its own </a:t>
            </a:r>
            <a:r>
              <a:rPr lang="en-GB" sz="1700" dirty="0" smtClean="0"/>
              <a:t>programmes</a:t>
            </a:r>
            <a:endParaRPr lang="en-GB" sz="170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9071" name="Rectangle 15"/>
          <p:cNvSpPr>
            <a:spLocks noGrp="1" noChangeArrowheads="1"/>
          </p:cNvSpPr>
          <p:nvPr>
            <p:ph type="title" sz="quarter"/>
          </p:nvPr>
        </p:nvSpPr>
        <p:spPr/>
        <p:txBody>
          <a:bodyPr/>
          <a:lstStyle/>
          <a:p>
            <a:r>
              <a:rPr lang="el-GR"/>
              <a:t>Infrastructure Sites </a:t>
            </a:r>
          </a:p>
        </p:txBody>
      </p:sp>
      <p:graphicFrame>
        <p:nvGraphicFramePr>
          <p:cNvPr id="429060" name="Object 4"/>
          <p:cNvGraphicFramePr>
            <a:graphicFrameLocks noChangeAspect="1"/>
          </p:cNvGraphicFramePr>
          <p:nvPr>
            <p:ph sz="quarter" idx="1"/>
          </p:nvPr>
        </p:nvGraphicFramePr>
        <p:xfrm>
          <a:off x="285750" y="1098550"/>
          <a:ext cx="4656138" cy="2225675"/>
        </p:xfrm>
        <a:graphic>
          <a:graphicData uri="http://schemas.openxmlformats.org/presentationml/2006/ole">
            <p:oleObj spid="_x0000_s429060" name="Εικόνα bitmap" r:id="rId4" imgW="6219048" imgH="2971429" progId="PBrush">
              <p:embed/>
            </p:oleObj>
          </a:graphicData>
        </a:graphic>
      </p:graphicFrame>
      <p:graphicFrame>
        <p:nvGraphicFramePr>
          <p:cNvPr id="429064" name="Object 8"/>
          <p:cNvGraphicFramePr>
            <a:graphicFrameLocks noChangeAspect="1"/>
          </p:cNvGraphicFramePr>
          <p:nvPr>
            <p:ph sz="quarter" idx="2"/>
          </p:nvPr>
        </p:nvGraphicFramePr>
        <p:xfrm>
          <a:off x="4984750" y="963613"/>
          <a:ext cx="2933700" cy="2638425"/>
        </p:xfrm>
        <a:graphic>
          <a:graphicData uri="http://schemas.openxmlformats.org/presentationml/2006/ole">
            <p:oleObj spid="_x0000_s429064" name="Εικόνα bitmap" r:id="rId5" imgW="7400000" imgH="6657143" progId="PBrush">
              <p:embed/>
            </p:oleObj>
          </a:graphicData>
        </a:graphic>
      </p:graphicFrame>
      <p:graphicFrame>
        <p:nvGraphicFramePr>
          <p:cNvPr id="429067" name="Object 11"/>
          <p:cNvGraphicFramePr>
            <a:graphicFrameLocks noChangeAspect="1"/>
          </p:cNvGraphicFramePr>
          <p:nvPr>
            <p:ph sz="quarter" idx="3"/>
          </p:nvPr>
        </p:nvGraphicFramePr>
        <p:xfrm>
          <a:off x="4543425" y="4237038"/>
          <a:ext cx="4217988" cy="1751012"/>
        </p:xfrm>
        <a:graphic>
          <a:graphicData uri="http://schemas.openxmlformats.org/presentationml/2006/ole">
            <p:oleObj spid="_x0000_s429067" name="Εικόνα bitmap" r:id="rId6" imgW="11038095" imgH="4580952" progId="PBrush">
              <p:embed/>
            </p:oleObj>
          </a:graphicData>
        </a:graphic>
      </p:graphicFrame>
      <p:sp>
        <p:nvSpPr>
          <p:cNvPr id="429063" name="Text Box 7"/>
          <p:cNvSpPr txBox="1">
            <a:spLocks noChangeArrowheads="1"/>
          </p:cNvSpPr>
          <p:nvPr/>
        </p:nvSpPr>
        <p:spPr bwMode="auto">
          <a:xfrm>
            <a:off x="203200" y="3014663"/>
            <a:ext cx="4622800" cy="366712"/>
          </a:xfrm>
          <a:prstGeom prst="rect">
            <a:avLst/>
          </a:prstGeom>
          <a:noFill/>
          <a:ln w="25400" algn="ctr">
            <a:noFill/>
            <a:miter lim="800000"/>
            <a:headEnd/>
            <a:tailEnd/>
          </a:ln>
          <a:effectLst/>
        </p:spPr>
        <p:txBody>
          <a:bodyPr lIns="90000" tIns="46800" rIns="90000" bIns="46800">
            <a:spAutoFit/>
          </a:bodyPr>
          <a:lstStyle/>
          <a:p>
            <a:pPr>
              <a:spcBef>
                <a:spcPct val="50000"/>
              </a:spcBef>
            </a:pPr>
            <a:r>
              <a:rPr lang="el-GR"/>
              <a:t>http://www.grid.auth.gr/pki/seegrid-ca/</a:t>
            </a:r>
          </a:p>
        </p:txBody>
      </p:sp>
      <p:graphicFrame>
        <p:nvGraphicFramePr>
          <p:cNvPr id="429070" name="Object 14"/>
          <p:cNvGraphicFramePr>
            <a:graphicFrameLocks noChangeAspect="1"/>
          </p:cNvGraphicFramePr>
          <p:nvPr>
            <p:ph sz="quarter" idx="4"/>
          </p:nvPr>
        </p:nvGraphicFramePr>
        <p:xfrm>
          <a:off x="357188" y="3097213"/>
          <a:ext cx="4067175" cy="2638425"/>
        </p:xfrm>
        <a:graphic>
          <a:graphicData uri="http://schemas.openxmlformats.org/presentationml/2006/ole">
            <p:oleObj spid="_x0000_s429070" name="Εικόνα bitmap" r:id="rId7" imgW="9600000" imgH="6230220" progId="PBrush">
              <p:embed/>
            </p:oleObj>
          </a:graphicData>
        </a:graphic>
      </p:graphicFrame>
      <p:sp>
        <p:nvSpPr>
          <p:cNvPr id="429073" name="Text Box 17"/>
          <p:cNvSpPr txBox="1">
            <a:spLocks noChangeArrowheads="1"/>
          </p:cNvSpPr>
          <p:nvPr/>
        </p:nvSpPr>
        <p:spPr bwMode="auto">
          <a:xfrm>
            <a:off x="346075" y="5675313"/>
            <a:ext cx="4132263" cy="641350"/>
          </a:xfrm>
          <a:prstGeom prst="rect">
            <a:avLst/>
          </a:prstGeom>
          <a:solidFill>
            <a:schemeClr val="bg1"/>
          </a:solidFill>
          <a:ln w="25400" algn="ctr">
            <a:noFill/>
            <a:miter lim="800000"/>
            <a:headEnd/>
            <a:tailEnd/>
          </a:ln>
          <a:effectLst/>
        </p:spPr>
        <p:txBody>
          <a:bodyPr lIns="90000" tIns="46800" rIns="90000" bIns="46800">
            <a:spAutoFit/>
          </a:bodyPr>
          <a:lstStyle/>
          <a:p>
            <a:pPr>
              <a:spcBef>
                <a:spcPct val="50000"/>
              </a:spcBef>
            </a:pPr>
            <a:r>
              <a:rPr lang="el-GR">
                <a:hlinkClick r:id="rId8"/>
              </a:rPr>
              <a:t>http://www.egee-see.org/User_documentation.php</a:t>
            </a:r>
            <a:r>
              <a:rPr lang="en-US"/>
              <a:t> </a:t>
            </a:r>
            <a:endParaRPr lang="el-GR"/>
          </a:p>
        </p:txBody>
      </p:sp>
      <p:sp>
        <p:nvSpPr>
          <p:cNvPr id="429075" name="Text Box 19"/>
          <p:cNvSpPr txBox="1">
            <a:spLocks noChangeArrowheads="1"/>
          </p:cNvSpPr>
          <p:nvPr/>
        </p:nvSpPr>
        <p:spPr bwMode="auto">
          <a:xfrm>
            <a:off x="4924425" y="5903913"/>
            <a:ext cx="3997325" cy="641350"/>
          </a:xfrm>
          <a:prstGeom prst="rect">
            <a:avLst/>
          </a:prstGeom>
          <a:noFill/>
          <a:ln w="25400" algn="ctr">
            <a:noFill/>
            <a:miter lim="800000"/>
            <a:headEnd/>
            <a:tailEnd/>
          </a:ln>
          <a:effectLst/>
        </p:spPr>
        <p:txBody>
          <a:bodyPr lIns="90000" tIns="46800" rIns="90000" bIns="46800">
            <a:spAutoFit/>
          </a:bodyPr>
          <a:lstStyle/>
          <a:p>
            <a:pPr>
              <a:spcBef>
                <a:spcPct val="50000"/>
              </a:spcBef>
              <a:buFontTx/>
              <a:buNone/>
            </a:pPr>
            <a:r>
              <a:rPr lang="el-GR">
                <a:hlinkClick r:id="rId9"/>
              </a:rPr>
              <a:t>https://voms.irb.hr:8443/edg-voms-admin/seegrid/index.html</a:t>
            </a:r>
            <a:r>
              <a:rPr lang="en-US"/>
              <a:t> </a:t>
            </a:r>
            <a:endParaRPr lang="el-GR"/>
          </a:p>
        </p:txBody>
      </p:sp>
      <p:sp>
        <p:nvSpPr>
          <p:cNvPr id="429077" name="Text Box 21"/>
          <p:cNvSpPr txBox="1">
            <a:spLocks noChangeArrowheads="1"/>
          </p:cNvSpPr>
          <p:nvPr/>
        </p:nvSpPr>
        <p:spPr bwMode="auto">
          <a:xfrm>
            <a:off x="4924425" y="3470275"/>
            <a:ext cx="3998913" cy="641350"/>
          </a:xfrm>
          <a:prstGeom prst="rect">
            <a:avLst/>
          </a:prstGeom>
          <a:noFill/>
          <a:ln w="25400" algn="ctr">
            <a:noFill/>
            <a:miter lim="800000"/>
            <a:headEnd/>
            <a:tailEnd/>
          </a:ln>
          <a:effectLst/>
        </p:spPr>
        <p:txBody>
          <a:bodyPr lIns="90000" tIns="46800" rIns="90000" bIns="46800">
            <a:spAutoFit/>
          </a:bodyPr>
          <a:lstStyle/>
          <a:p>
            <a:pPr>
              <a:spcBef>
                <a:spcPct val="50000"/>
              </a:spcBef>
              <a:buFontTx/>
              <a:buNone/>
            </a:pPr>
            <a:r>
              <a:rPr lang="el-GR">
                <a:hlinkClick r:id="rId10"/>
              </a:rPr>
              <a:t>http://wiki.egee-see.org/index.php/SEE-GRID_Wiki</a:t>
            </a:r>
            <a:r>
              <a:rPr lang="en-US"/>
              <a:t> </a:t>
            </a:r>
            <a:endParaRPr lang="el-GR"/>
          </a:p>
        </p:txBody>
      </p:sp>
      <p:sp>
        <p:nvSpPr>
          <p:cNvPr id="429078" name="Rectangle 22"/>
          <p:cNvSpPr>
            <a:spLocks noChangeArrowheads="1"/>
          </p:cNvSpPr>
          <p:nvPr/>
        </p:nvSpPr>
        <p:spPr bwMode="auto">
          <a:xfrm>
            <a:off x="2190750" y="4144963"/>
            <a:ext cx="4572000" cy="722312"/>
          </a:xfrm>
          <a:prstGeom prst="rect">
            <a:avLst/>
          </a:prstGeom>
          <a:solidFill>
            <a:schemeClr val="bg1"/>
          </a:solidFill>
          <a:ln w="25400" algn="ctr">
            <a:solidFill>
              <a:srgbClr val="969696"/>
            </a:solidFill>
            <a:miter lim="800000"/>
            <a:headEnd/>
            <a:tailEnd/>
          </a:ln>
          <a:effectLst/>
        </p:spPr>
        <p:txBody>
          <a:bodyPr lIns="90000" tIns="46800" rIns="90000" bIns="46800">
            <a:spAutoFit/>
          </a:bodyPr>
          <a:lstStyle/>
          <a:p>
            <a:r>
              <a:rPr lang="en-GB" b="1">
                <a:solidFill>
                  <a:schemeClr val="tx1"/>
                </a:solidFill>
              </a:rPr>
              <a:t>EGEE Helpdesk:</a:t>
            </a:r>
          </a:p>
          <a:p>
            <a:pPr>
              <a:buFontTx/>
              <a:buNone/>
            </a:pPr>
            <a:r>
              <a:rPr lang="en-GB">
                <a:solidFill>
                  <a:schemeClr val="tx1"/>
                </a:solidFill>
                <a:hlinkClick r:id="rId11"/>
              </a:rPr>
              <a:t>https://helpdesk.egee-see.org/index2.php</a:t>
            </a:r>
            <a:endParaRPr lang="el-GR">
              <a:solidFill>
                <a:schemeClr val="tx1"/>
              </a:solidFill>
            </a:endParaRPr>
          </a:p>
        </p:txBody>
      </p:sp>
      <p:sp>
        <p:nvSpPr>
          <p:cNvPr id="429079" name="Text Box 23"/>
          <p:cNvSpPr txBox="1">
            <a:spLocks noChangeArrowheads="1"/>
          </p:cNvSpPr>
          <p:nvPr/>
        </p:nvSpPr>
        <p:spPr bwMode="auto">
          <a:xfrm>
            <a:off x="236538" y="1506538"/>
            <a:ext cx="4622800" cy="366712"/>
          </a:xfrm>
          <a:prstGeom prst="rect">
            <a:avLst/>
          </a:prstGeom>
          <a:solidFill>
            <a:srgbClr val="DDDDDD"/>
          </a:solidFill>
          <a:ln w="25400" algn="ctr">
            <a:noFill/>
            <a:miter lim="800000"/>
            <a:headEnd/>
            <a:tailEnd/>
          </a:ln>
          <a:effectLst/>
        </p:spPr>
        <p:txBody>
          <a:bodyPr lIns="90000" tIns="46800" rIns="90000" bIns="46800">
            <a:spAutoFit/>
          </a:bodyPr>
          <a:lstStyle/>
          <a:p>
            <a:pPr>
              <a:spcBef>
                <a:spcPct val="50000"/>
              </a:spcBef>
            </a:pPr>
            <a:r>
              <a:rPr lang="el-GR">
                <a:hlinkClick r:id="rId12"/>
              </a:rPr>
              <a:t>http://www.grid.auth.gr/pki/seegrid-ca/</a:t>
            </a:r>
            <a:r>
              <a:rPr lang="en-US"/>
              <a:t> </a:t>
            </a:r>
            <a:endParaRPr lang="el-G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429078"/>
                                        </p:tgtEl>
                                        <p:attrNameLst>
                                          <p:attrName>style.visibility</p:attrName>
                                        </p:attrNameLst>
                                      </p:cBhvr>
                                      <p:to>
                                        <p:strVal val="visible"/>
                                      </p:to>
                                    </p:set>
                                    <p:animEffect transition="in" filter="strips(downLeft)">
                                      <p:cBhvr>
                                        <p:cTn id="7" dur="500"/>
                                        <p:tgtEl>
                                          <p:spTgt spid="4290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9078"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n-US" dirty="0" smtClean="0"/>
              <a:t>Contents</a:t>
            </a:r>
            <a:endParaRPr lang="el-GR" dirty="0"/>
          </a:p>
        </p:txBody>
      </p:sp>
      <p:graphicFrame>
        <p:nvGraphicFramePr>
          <p:cNvPr id="4" name="3 - Θέση περιεχομένου"/>
          <p:cNvGraphicFramePr>
            <a:graphicFrameLocks noGrp="1"/>
          </p:cNvGraphicFramePr>
          <p:nvPr>
            <p:ph idx="1"/>
          </p:nvPr>
        </p:nvGraphicFramePr>
        <p:xfrm>
          <a:off x="412595" y="1513444"/>
          <a:ext cx="8229600" cy="43251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22734370-3A9E-4ADA-AC77-4E10193D712F}"/>
                                            </p:graphicEl>
                                          </p:spTgt>
                                        </p:tgtEl>
                                        <p:attrNameLst>
                                          <p:attrName>style.visibility</p:attrName>
                                        </p:attrNameLst>
                                      </p:cBhvr>
                                      <p:to>
                                        <p:strVal val="visible"/>
                                      </p:to>
                                    </p:set>
                                    <p:animEffect transition="in" filter="fade">
                                      <p:cBhvr>
                                        <p:cTn id="7" dur="2000"/>
                                        <p:tgtEl>
                                          <p:spTgt spid="4">
                                            <p:graphicEl>
                                              <a:dgm id="{22734370-3A9E-4ADA-AC77-4E10193D712F}"/>
                                            </p:graphic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graphicEl>
                                              <a:dgm id="{13FB9897-0D05-47BC-8E3A-90EF52B7D5DC}"/>
                                            </p:graphicEl>
                                          </p:spTgt>
                                        </p:tgtEl>
                                        <p:attrNameLst>
                                          <p:attrName>style.visibility</p:attrName>
                                        </p:attrNameLst>
                                      </p:cBhvr>
                                      <p:to>
                                        <p:strVal val="visible"/>
                                      </p:to>
                                    </p:set>
                                    <p:animEffect transition="in" filter="fade">
                                      <p:cBhvr>
                                        <p:cTn id="10" dur="2000"/>
                                        <p:tgtEl>
                                          <p:spTgt spid="4">
                                            <p:graphicEl>
                                              <a:dgm id="{13FB9897-0D05-47BC-8E3A-90EF52B7D5DC}"/>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graphicEl>
                                              <a:dgm id="{EE910F37-D009-43DF-9577-9978DF4C0CE2}"/>
                                            </p:graphicEl>
                                          </p:spTgt>
                                        </p:tgtEl>
                                        <p:attrNameLst>
                                          <p:attrName>style.visibility</p:attrName>
                                        </p:attrNameLst>
                                      </p:cBhvr>
                                      <p:to>
                                        <p:strVal val="visible"/>
                                      </p:to>
                                    </p:set>
                                    <p:animEffect transition="in" filter="fade">
                                      <p:cBhvr>
                                        <p:cTn id="15" dur="2000"/>
                                        <p:tgtEl>
                                          <p:spTgt spid="4">
                                            <p:graphicEl>
                                              <a:dgm id="{EE910F37-D009-43DF-9577-9978DF4C0CE2}"/>
                                            </p:graphic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graphicEl>
                                              <a:dgm id="{3AF2E547-8658-4F2E-93AB-391AA771AFAE}"/>
                                            </p:graphicEl>
                                          </p:spTgt>
                                        </p:tgtEl>
                                        <p:attrNameLst>
                                          <p:attrName>style.visibility</p:attrName>
                                        </p:attrNameLst>
                                      </p:cBhvr>
                                      <p:to>
                                        <p:strVal val="visible"/>
                                      </p:to>
                                    </p:set>
                                    <p:animEffect transition="in" filter="fade">
                                      <p:cBhvr>
                                        <p:cTn id="18" dur="2000"/>
                                        <p:tgtEl>
                                          <p:spTgt spid="4">
                                            <p:graphicEl>
                                              <a:dgm id="{3AF2E547-8658-4F2E-93AB-391AA771AFAE}"/>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4">
                                            <p:graphicEl>
                                              <a:dgm id="{26E321B9-B5CC-4EDC-A032-538D935DCB56}"/>
                                            </p:graphicEl>
                                          </p:spTgt>
                                        </p:tgtEl>
                                        <p:attrNameLst>
                                          <p:attrName>style.visibility</p:attrName>
                                        </p:attrNameLst>
                                      </p:cBhvr>
                                      <p:to>
                                        <p:strVal val="visible"/>
                                      </p:to>
                                    </p:set>
                                    <p:animEffect transition="in" filter="fade">
                                      <p:cBhvr>
                                        <p:cTn id="23" dur="2000"/>
                                        <p:tgtEl>
                                          <p:spTgt spid="4">
                                            <p:graphicEl>
                                              <a:dgm id="{26E321B9-B5CC-4EDC-A032-538D935DCB56}"/>
                                            </p:graphic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4">
                                            <p:graphicEl>
                                              <a:dgm id="{EF1C0091-DA24-47D8-8BCF-910596EB9C74}"/>
                                            </p:graphicEl>
                                          </p:spTgt>
                                        </p:tgtEl>
                                        <p:attrNameLst>
                                          <p:attrName>style.visibility</p:attrName>
                                        </p:attrNameLst>
                                      </p:cBhvr>
                                      <p:to>
                                        <p:strVal val="visible"/>
                                      </p:to>
                                    </p:set>
                                    <p:animEffect transition="in" filter="fade">
                                      <p:cBhvr>
                                        <p:cTn id="26" dur="2000"/>
                                        <p:tgtEl>
                                          <p:spTgt spid="4">
                                            <p:graphicEl>
                                              <a:dgm id="{EF1C0091-DA24-47D8-8BCF-910596EB9C74}"/>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4">
                                            <p:graphicEl>
                                              <a:dgm id="{E6998A2E-EFC6-4065-A23A-53176D9D119A}"/>
                                            </p:graphicEl>
                                          </p:spTgt>
                                        </p:tgtEl>
                                        <p:attrNameLst>
                                          <p:attrName>style.visibility</p:attrName>
                                        </p:attrNameLst>
                                      </p:cBhvr>
                                      <p:to>
                                        <p:strVal val="visible"/>
                                      </p:to>
                                    </p:set>
                                    <p:animEffect transition="in" filter="fade">
                                      <p:cBhvr>
                                        <p:cTn id="31" dur="2000"/>
                                        <p:tgtEl>
                                          <p:spTgt spid="4">
                                            <p:graphicEl>
                                              <a:dgm id="{E6998A2E-EFC6-4065-A23A-53176D9D119A}"/>
                                            </p:graphic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
                                            <p:graphicEl>
                                              <a:dgm id="{97DC2271-0BCA-4A43-9293-2AC4B00D6F8B}"/>
                                            </p:graphicEl>
                                          </p:spTgt>
                                        </p:tgtEl>
                                        <p:attrNameLst>
                                          <p:attrName>style.visibility</p:attrName>
                                        </p:attrNameLst>
                                      </p:cBhvr>
                                      <p:to>
                                        <p:strVal val="visible"/>
                                      </p:to>
                                    </p:set>
                                    <p:animEffect transition="in" filter="fade">
                                      <p:cBhvr>
                                        <p:cTn id="34" dur="2000"/>
                                        <p:tgtEl>
                                          <p:spTgt spid="4">
                                            <p:graphicEl>
                                              <a:dgm id="{97DC2271-0BCA-4A43-9293-2AC4B00D6F8B}"/>
                                            </p:graphic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4">
                                            <p:graphicEl>
                                              <a:dgm id="{C76A2590-C705-4BF0-8C4C-FD1AF1F82F57}"/>
                                            </p:graphicEl>
                                          </p:spTgt>
                                        </p:tgtEl>
                                        <p:attrNameLst>
                                          <p:attrName>style.visibility</p:attrName>
                                        </p:attrNameLst>
                                      </p:cBhvr>
                                      <p:to>
                                        <p:strVal val="visible"/>
                                      </p:to>
                                    </p:set>
                                    <p:animEffect transition="in" filter="fade">
                                      <p:cBhvr>
                                        <p:cTn id="39" dur="2000"/>
                                        <p:tgtEl>
                                          <p:spTgt spid="4">
                                            <p:graphicEl>
                                              <a:dgm id="{C76A2590-C705-4BF0-8C4C-FD1AF1F82F57}"/>
                                            </p:graphic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
                                            <p:graphicEl>
                                              <a:dgm id="{BDE889DC-3393-40DF-A4A0-06CBEDBABD20}"/>
                                            </p:graphicEl>
                                          </p:spTgt>
                                        </p:tgtEl>
                                        <p:attrNameLst>
                                          <p:attrName>style.visibility</p:attrName>
                                        </p:attrNameLst>
                                      </p:cBhvr>
                                      <p:to>
                                        <p:strVal val="visible"/>
                                      </p:to>
                                    </p:set>
                                    <p:animEffect transition="in" filter="fade">
                                      <p:cBhvr>
                                        <p:cTn id="42" dur="2000"/>
                                        <p:tgtEl>
                                          <p:spTgt spid="4">
                                            <p:graphicEl>
                                              <a:dgm id="{BDE889DC-3393-40DF-A4A0-06CBEDBABD20}"/>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1506" name="Rectangle 2"/>
          <p:cNvSpPr>
            <a:spLocks noGrp="1" noChangeArrowheads="1"/>
          </p:cNvSpPr>
          <p:nvPr>
            <p:ph type="title"/>
          </p:nvPr>
        </p:nvSpPr>
        <p:spPr/>
        <p:txBody>
          <a:bodyPr/>
          <a:lstStyle/>
          <a:p>
            <a:r>
              <a:rPr lang="en-GB"/>
              <a:t>Grid middleware </a:t>
            </a:r>
          </a:p>
        </p:txBody>
      </p:sp>
      <p:sp>
        <p:nvSpPr>
          <p:cNvPr id="661507" name="Rectangle 3"/>
          <p:cNvSpPr>
            <a:spLocks noGrp="1" noChangeArrowheads="1"/>
          </p:cNvSpPr>
          <p:nvPr>
            <p:ph type="body" idx="1"/>
          </p:nvPr>
        </p:nvSpPr>
        <p:spPr>
          <a:xfrm>
            <a:off x="85725" y="974725"/>
            <a:ext cx="8589963" cy="5429250"/>
          </a:xfrm>
        </p:spPr>
        <p:txBody>
          <a:bodyPr/>
          <a:lstStyle/>
          <a:p>
            <a:pPr>
              <a:lnSpc>
                <a:spcPct val="90000"/>
              </a:lnSpc>
            </a:pPr>
            <a:r>
              <a:rPr lang="en-GB" sz="1800"/>
              <a:t>The Grid relies on advanced software, called </a:t>
            </a:r>
            <a:r>
              <a:rPr lang="en-GB" sz="1800">
                <a:solidFill>
                  <a:schemeClr val="tx2"/>
                </a:solidFill>
              </a:rPr>
              <a:t>middleware</a:t>
            </a:r>
            <a:r>
              <a:rPr lang="en-GB" sz="1800"/>
              <a:t>, which interfaces between resources and the applications</a:t>
            </a:r>
          </a:p>
          <a:p>
            <a:pPr>
              <a:lnSpc>
                <a:spcPct val="90000"/>
              </a:lnSpc>
            </a:pPr>
            <a:endParaRPr lang="en-GB" sz="1800"/>
          </a:p>
          <a:p>
            <a:pPr>
              <a:lnSpc>
                <a:spcPct val="90000"/>
              </a:lnSpc>
            </a:pPr>
            <a:r>
              <a:rPr lang="en-GB" sz="1800"/>
              <a:t>The Grid middleware:</a:t>
            </a:r>
          </a:p>
          <a:p>
            <a:pPr lvl="1">
              <a:lnSpc>
                <a:spcPct val="90000"/>
              </a:lnSpc>
            </a:pPr>
            <a:r>
              <a:rPr lang="en-GB" sz="1700"/>
              <a:t>Basic services</a:t>
            </a:r>
          </a:p>
          <a:p>
            <a:pPr lvl="2">
              <a:lnSpc>
                <a:spcPct val="90000"/>
              </a:lnSpc>
            </a:pPr>
            <a:r>
              <a:rPr lang="en-GB" sz="1500"/>
              <a:t>Secure and effective access </a:t>
            </a:r>
            <a:br>
              <a:rPr lang="en-GB" sz="1500"/>
            </a:br>
            <a:r>
              <a:rPr lang="en-GB" sz="1500"/>
              <a:t>to resources</a:t>
            </a:r>
          </a:p>
          <a:p>
            <a:pPr lvl="1">
              <a:lnSpc>
                <a:spcPct val="90000"/>
              </a:lnSpc>
            </a:pPr>
            <a:r>
              <a:rPr lang="en-GB" sz="1700"/>
              <a:t>High level services</a:t>
            </a:r>
          </a:p>
          <a:p>
            <a:pPr lvl="2">
              <a:lnSpc>
                <a:spcPct val="90000"/>
              </a:lnSpc>
            </a:pPr>
            <a:r>
              <a:rPr lang="en-GB" sz="1500"/>
              <a:t>Optimal use of resources</a:t>
            </a:r>
          </a:p>
          <a:p>
            <a:pPr lvl="2">
              <a:lnSpc>
                <a:spcPct val="90000"/>
              </a:lnSpc>
            </a:pPr>
            <a:r>
              <a:rPr lang="en-GB" sz="1500"/>
              <a:t>Authentication to the </a:t>
            </a:r>
            <a:br>
              <a:rPr lang="en-GB" sz="1500"/>
            </a:br>
            <a:r>
              <a:rPr lang="en-GB" sz="1500"/>
              <a:t>different sites that are used</a:t>
            </a:r>
          </a:p>
          <a:p>
            <a:pPr lvl="2">
              <a:lnSpc>
                <a:spcPct val="90000"/>
              </a:lnSpc>
            </a:pPr>
            <a:r>
              <a:rPr lang="en-GB" sz="1500"/>
              <a:t>Job execution &amp; monitoring </a:t>
            </a:r>
            <a:br>
              <a:rPr lang="en-GB" sz="1500"/>
            </a:br>
            <a:r>
              <a:rPr lang="en-GB" sz="1500"/>
              <a:t>of progress</a:t>
            </a:r>
          </a:p>
          <a:p>
            <a:pPr lvl="2">
              <a:lnSpc>
                <a:spcPct val="90000"/>
              </a:lnSpc>
            </a:pPr>
            <a:r>
              <a:rPr lang="en-GB" sz="1500"/>
              <a:t>Problem recovery</a:t>
            </a:r>
          </a:p>
          <a:p>
            <a:pPr lvl="2">
              <a:lnSpc>
                <a:spcPct val="90000"/>
              </a:lnSpc>
            </a:pPr>
            <a:r>
              <a:rPr lang="en-GB" sz="1500"/>
              <a:t>Transfer of results back to the user</a:t>
            </a:r>
          </a:p>
          <a:p>
            <a:pPr>
              <a:lnSpc>
                <a:spcPct val="90000"/>
              </a:lnSpc>
            </a:pPr>
            <a:endParaRPr lang="en-GB" sz="1800"/>
          </a:p>
        </p:txBody>
      </p:sp>
      <p:pic>
        <p:nvPicPr>
          <p:cNvPr id="661508" name="Picture 4" descr="gridlayer"/>
          <p:cNvPicPr>
            <a:picLocks noChangeAspect="1" noChangeArrowheads="1"/>
          </p:cNvPicPr>
          <p:nvPr/>
        </p:nvPicPr>
        <p:blipFill>
          <a:blip r:embed="rId3" cstate="print"/>
          <a:srcRect/>
          <a:stretch>
            <a:fillRect/>
          </a:stretch>
        </p:blipFill>
        <p:spPr bwMode="auto">
          <a:xfrm>
            <a:off x="4392613" y="1858963"/>
            <a:ext cx="4716462" cy="4162425"/>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63554" name="Rectangle 2"/>
          <p:cNvSpPr>
            <a:spLocks noGrp="1" noChangeArrowheads="1"/>
          </p:cNvSpPr>
          <p:nvPr>
            <p:ph type="title"/>
          </p:nvPr>
        </p:nvSpPr>
        <p:spPr/>
        <p:txBody>
          <a:bodyPr/>
          <a:lstStyle/>
          <a:p>
            <a:r>
              <a:rPr lang="en-GB"/>
              <a:t>Grid Middleware</a:t>
            </a:r>
            <a:endParaRPr lang="en-US"/>
          </a:p>
        </p:txBody>
      </p:sp>
      <p:sp>
        <p:nvSpPr>
          <p:cNvPr id="663555" name="Rectangle 3"/>
          <p:cNvSpPr>
            <a:spLocks noGrp="1" noChangeArrowheads="1"/>
          </p:cNvSpPr>
          <p:nvPr>
            <p:ph type="body" idx="1"/>
          </p:nvPr>
        </p:nvSpPr>
        <p:spPr>
          <a:xfrm>
            <a:off x="390525" y="1108075"/>
            <a:ext cx="3884613" cy="5429250"/>
          </a:xfrm>
        </p:spPr>
        <p:txBody>
          <a:bodyPr/>
          <a:lstStyle/>
          <a:p>
            <a:pPr>
              <a:lnSpc>
                <a:spcPct val="90000"/>
              </a:lnSpc>
            </a:pPr>
            <a:r>
              <a:rPr lang="en-GB" sz="1800"/>
              <a:t>When using a PC or workstation you</a:t>
            </a:r>
          </a:p>
          <a:p>
            <a:pPr lvl="1">
              <a:lnSpc>
                <a:spcPct val="90000"/>
              </a:lnSpc>
            </a:pPr>
            <a:r>
              <a:rPr lang="en-GB" sz="1700"/>
              <a:t>Login with a username and password (“Authentication”)</a:t>
            </a:r>
          </a:p>
          <a:p>
            <a:pPr lvl="1">
              <a:lnSpc>
                <a:spcPct val="90000"/>
              </a:lnSpc>
            </a:pPr>
            <a:r>
              <a:rPr lang="en-GB" sz="1700"/>
              <a:t>Use rights given to you (“Authorisation”)</a:t>
            </a:r>
          </a:p>
          <a:p>
            <a:pPr lvl="1">
              <a:lnSpc>
                <a:spcPct val="90000"/>
              </a:lnSpc>
            </a:pPr>
            <a:r>
              <a:rPr lang="en-GB" sz="1700"/>
              <a:t>Run jobs</a:t>
            </a:r>
          </a:p>
          <a:p>
            <a:pPr lvl="1">
              <a:lnSpc>
                <a:spcPct val="90000"/>
              </a:lnSpc>
            </a:pPr>
            <a:r>
              <a:rPr lang="en-GB" sz="1700"/>
              <a:t>Manage files: create them, read/write, list directories</a:t>
            </a:r>
          </a:p>
          <a:p>
            <a:pPr>
              <a:lnSpc>
                <a:spcPct val="90000"/>
              </a:lnSpc>
            </a:pPr>
            <a:r>
              <a:rPr lang="en-GB" sz="1800"/>
              <a:t>Components are linked by local hardware</a:t>
            </a:r>
          </a:p>
          <a:p>
            <a:pPr>
              <a:lnSpc>
                <a:spcPct val="90000"/>
              </a:lnSpc>
            </a:pPr>
            <a:r>
              <a:rPr lang="en-GB" sz="1800"/>
              <a:t>Operating system </a:t>
            </a:r>
          </a:p>
          <a:p>
            <a:pPr>
              <a:lnSpc>
                <a:spcPct val="90000"/>
              </a:lnSpc>
            </a:pPr>
            <a:r>
              <a:rPr lang="en-GB" sz="1800"/>
              <a:t>One admin. domain</a:t>
            </a:r>
          </a:p>
        </p:txBody>
      </p:sp>
      <p:sp>
        <p:nvSpPr>
          <p:cNvPr id="663556" name="Rectangle 4"/>
          <p:cNvSpPr>
            <a:spLocks noChangeArrowheads="1"/>
          </p:cNvSpPr>
          <p:nvPr/>
        </p:nvSpPr>
        <p:spPr bwMode="auto">
          <a:xfrm>
            <a:off x="4822825" y="1035050"/>
            <a:ext cx="3884613" cy="5429250"/>
          </a:xfrm>
          <a:prstGeom prst="rect">
            <a:avLst/>
          </a:prstGeom>
          <a:noFill/>
          <a:ln w="9525">
            <a:noFill/>
            <a:miter lim="800000"/>
            <a:headEnd/>
            <a:tailEnd/>
          </a:ln>
          <a:effectLst/>
        </p:spPr>
        <p:txBody>
          <a:bodyPr/>
          <a:lstStyle/>
          <a:p>
            <a:pPr marL="342900" indent="-342900">
              <a:buClr>
                <a:srgbClr val="F1AF00"/>
              </a:buClr>
            </a:pPr>
            <a:r>
              <a:rPr lang="en-GB" b="1">
                <a:solidFill>
                  <a:schemeClr val="tx1"/>
                </a:solidFill>
              </a:rPr>
              <a:t>When using a Grid system</a:t>
            </a:r>
          </a:p>
          <a:p>
            <a:pPr marL="742950" lvl="1" indent="-285750">
              <a:buClr>
                <a:srgbClr val="F1AF00"/>
              </a:buClr>
              <a:buFont typeface="Arial" charset="0"/>
              <a:buChar char="–"/>
            </a:pPr>
            <a:r>
              <a:rPr lang="en-GB" sz="1700">
                <a:solidFill>
                  <a:srgbClr val="00338F"/>
                </a:solidFill>
              </a:rPr>
              <a:t>Login with digital credentials – single sign-on (“Authentication”)</a:t>
            </a:r>
          </a:p>
          <a:p>
            <a:pPr marL="742950" lvl="1" indent="-285750">
              <a:buClr>
                <a:srgbClr val="F1AF00"/>
              </a:buClr>
              <a:buFont typeface="Arial" charset="0"/>
              <a:buChar char="–"/>
            </a:pPr>
            <a:r>
              <a:rPr lang="en-GB" sz="1700">
                <a:solidFill>
                  <a:srgbClr val="00338F"/>
                </a:solidFill>
              </a:rPr>
              <a:t>Use rights given you (“Authorisation”)</a:t>
            </a:r>
          </a:p>
          <a:p>
            <a:pPr marL="742950" lvl="1" indent="-285750">
              <a:buClr>
                <a:srgbClr val="F1AF00"/>
              </a:buClr>
              <a:buFont typeface="Arial" charset="0"/>
              <a:buChar char="–"/>
            </a:pPr>
            <a:r>
              <a:rPr lang="en-GB" sz="1700">
                <a:solidFill>
                  <a:srgbClr val="00338F"/>
                </a:solidFill>
              </a:rPr>
              <a:t>Run jobs</a:t>
            </a:r>
          </a:p>
          <a:p>
            <a:pPr marL="742950" lvl="1" indent="-285750">
              <a:buClr>
                <a:srgbClr val="F1AF00"/>
              </a:buClr>
              <a:buFont typeface="Arial" charset="0"/>
              <a:buChar char="–"/>
            </a:pPr>
            <a:r>
              <a:rPr lang="en-GB" sz="1700">
                <a:solidFill>
                  <a:srgbClr val="00338F"/>
                </a:solidFill>
              </a:rPr>
              <a:t>Manage files: create them, read/write, list directories</a:t>
            </a:r>
          </a:p>
          <a:p>
            <a:pPr marL="342900" indent="-342900">
              <a:buClr>
                <a:srgbClr val="F1AF00"/>
              </a:buClr>
            </a:pPr>
            <a:r>
              <a:rPr lang="en-GB" b="1">
                <a:solidFill>
                  <a:schemeClr val="tx1"/>
                </a:solidFill>
              </a:rPr>
              <a:t>Services are linked by the Internet</a:t>
            </a:r>
          </a:p>
          <a:p>
            <a:pPr marL="342900" indent="-342900">
              <a:buClr>
                <a:srgbClr val="F1AF00"/>
              </a:buClr>
            </a:pPr>
            <a:r>
              <a:rPr lang="en-GB" sz="2000" b="1">
                <a:solidFill>
                  <a:schemeClr val="tx1"/>
                </a:solidFill>
              </a:rPr>
              <a:t>Middleware</a:t>
            </a:r>
          </a:p>
          <a:p>
            <a:pPr marL="342900" indent="-342900">
              <a:buClr>
                <a:srgbClr val="F1AF00"/>
              </a:buClr>
            </a:pPr>
            <a:r>
              <a:rPr lang="en-GB" sz="2000" b="1">
                <a:solidFill>
                  <a:schemeClr val="tx1"/>
                </a:solidFill>
              </a:rPr>
              <a:t>Many admin. domains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6355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63556">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63556">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63556">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63556">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63555">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63556">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63555">
                                            <p:txEl>
                                              <p:pRg st="6" end="6"/>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63556">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663555">
                                            <p:txEl>
                                              <p:pRg st="7" end="7"/>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66355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5906" name="Picture 2" descr="gLite Logo"/>
          <p:cNvPicPr>
            <a:picLocks noGrp="1" noChangeAspect="1" noChangeArrowheads="1"/>
          </p:cNvPicPr>
          <p:nvPr>
            <p:ph idx="4294967295"/>
          </p:nvPr>
        </p:nvPicPr>
        <p:blipFill>
          <a:blip r:embed="rId2" cstate="print"/>
          <a:srcRect/>
          <a:stretch>
            <a:fillRect/>
          </a:stretch>
        </p:blipFill>
        <p:spPr>
          <a:xfrm>
            <a:off x="5465763" y="4787900"/>
            <a:ext cx="2700337" cy="1243013"/>
          </a:xfrm>
          <a:noFill/>
          <a:ln/>
        </p:spPr>
      </p:pic>
      <p:sp>
        <p:nvSpPr>
          <p:cNvPr id="635907" name="Rectangle 3"/>
          <p:cNvSpPr>
            <a:spLocks noGrp="1" noChangeArrowheads="1"/>
          </p:cNvSpPr>
          <p:nvPr>
            <p:ph type="title"/>
          </p:nvPr>
        </p:nvSpPr>
        <p:spPr>
          <a:xfrm>
            <a:off x="2343150" y="66675"/>
            <a:ext cx="6734175" cy="685800"/>
          </a:xfrm>
        </p:spPr>
        <p:txBody>
          <a:bodyPr/>
          <a:lstStyle/>
          <a:p>
            <a:r>
              <a:rPr lang="en-US" sz="2800"/>
              <a:t>gLite</a:t>
            </a:r>
            <a:br>
              <a:rPr lang="en-US" sz="2800"/>
            </a:br>
            <a:r>
              <a:rPr lang="en-US" sz="2400"/>
              <a:t>Lightweight Middleware for Grid Computing</a:t>
            </a:r>
            <a:endParaRPr lang="el-GR" sz="2400"/>
          </a:p>
        </p:txBody>
      </p:sp>
      <p:sp>
        <p:nvSpPr>
          <p:cNvPr id="635908" name="Rectangle 4"/>
          <p:cNvSpPr>
            <a:spLocks noGrp="1" noChangeArrowheads="1"/>
          </p:cNvSpPr>
          <p:nvPr>
            <p:ph type="body" idx="1"/>
          </p:nvPr>
        </p:nvSpPr>
        <p:spPr/>
        <p:txBody>
          <a:bodyPr/>
          <a:lstStyle/>
          <a:p>
            <a:r>
              <a:rPr lang="en-US"/>
              <a:t>Part of the EGEE project</a:t>
            </a:r>
            <a:endParaRPr lang="el-GR"/>
          </a:p>
          <a:p>
            <a:endParaRPr lang="el-GR"/>
          </a:p>
          <a:p>
            <a:r>
              <a:rPr lang="en-US"/>
              <a:t>Next generation middleware for</a:t>
            </a:r>
            <a:r>
              <a:rPr lang="el-GR"/>
              <a:t> </a:t>
            </a:r>
            <a:r>
              <a:rPr lang="en-US"/>
              <a:t>grid computing</a:t>
            </a:r>
          </a:p>
          <a:p>
            <a:endParaRPr lang="en-US"/>
          </a:p>
          <a:p>
            <a:r>
              <a:rPr lang="en-US"/>
              <a:t>In its development participate from different academic and industrial European centers</a:t>
            </a:r>
          </a:p>
          <a:p>
            <a:endParaRPr lang="el-GR"/>
          </a:p>
          <a:p>
            <a:r>
              <a:rPr lang="en-US" sz="2000" b="0" i="1"/>
              <a:t>Provides services for computing element, data management, accounting, logging and bookeping, information and monitoring, service discovery, security, workload management</a:t>
            </a:r>
            <a:endParaRPr lang="el-GR" sz="2000" b="0" i="1"/>
          </a:p>
          <a:p>
            <a:endParaRPr lang="el-GR" sz="2000" b="0" i="1"/>
          </a:p>
          <a:p>
            <a:endParaRPr lang="el-GR" sz="2000" b="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a:r>
            <a:r>
              <a:rPr lang="en-US" dirty="0" err="1" smtClean="0"/>
              <a:t>Gridifying</a:t>
            </a:r>
            <a:r>
              <a:rPr lang="en-US" dirty="0" smtClean="0"/>
              <a:t>” an application</a:t>
            </a:r>
            <a:endParaRPr lang="en-US" dirty="0"/>
          </a:p>
        </p:txBody>
      </p:sp>
      <p:sp>
        <p:nvSpPr>
          <p:cNvPr id="3" name="Content Placeholder 2"/>
          <p:cNvSpPr>
            <a:spLocks noGrp="1"/>
          </p:cNvSpPr>
          <p:nvPr>
            <p:ph idx="1"/>
          </p:nvPr>
        </p:nvSpPr>
        <p:spPr/>
        <p:txBody>
          <a:bodyPr/>
          <a:lstStyle/>
          <a:p>
            <a:r>
              <a:rPr lang="en-US" dirty="0" smtClean="0"/>
              <a:t>Applications running on a PC need to be adapted to run on a Grid</a:t>
            </a:r>
          </a:p>
          <a:p>
            <a:pPr lvl="1"/>
            <a:r>
              <a:rPr lang="en-US" dirty="0" smtClean="0"/>
              <a:t>Include new layers of grid-enabled software</a:t>
            </a:r>
          </a:p>
          <a:p>
            <a:pPr lvl="1"/>
            <a:endParaRPr lang="en-US" dirty="0" smtClean="0"/>
          </a:p>
          <a:p>
            <a:r>
              <a:rPr lang="en-US" dirty="0" smtClean="0"/>
              <a:t> Aspects to consider:</a:t>
            </a:r>
          </a:p>
          <a:p>
            <a:pPr lvl="1"/>
            <a:r>
              <a:rPr lang="en-US" dirty="0" smtClean="0"/>
              <a:t>Acquiring authentication credentials</a:t>
            </a:r>
          </a:p>
          <a:p>
            <a:pPr lvl="1"/>
            <a:r>
              <a:rPr lang="en-US" dirty="0" smtClean="0"/>
              <a:t>Locating  available data</a:t>
            </a:r>
          </a:p>
          <a:p>
            <a:pPr lvl="1"/>
            <a:r>
              <a:rPr lang="en-US" dirty="0" smtClean="0"/>
              <a:t>Structure of jobs for computational tasks</a:t>
            </a:r>
          </a:p>
          <a:p>
            <a:pPr lvl="1"/>
            <a:r>
              <a:rPr lang="en-US" dirty="0" smtClean="0"/>
              <a:t>Initiate computations</a:t>
            </a:r>
          </a:p>
          <a:p>
            <a:pPr lvl="1"/>
            <a:r>
              <a:rPr lang="en-US" dirty="0" smtClean="0"/>
              <a:t>Monitor progress of computations and </a:t>
            </a:r>
          </a:p>
          <a:p>
            <a:pPr lvl="1">
              <a:buNone/>
            </a:pPr>
            <a:r>
              <a:rPr lang="en-US" dirty="0" smtClean="0"/>
              <a:t>    data transfers</a:t>
            </a:r>
          </a:p>
          <a:p>
            <a:pPr lvl="1"/>
            <a:r>
              <a:rPr lang="en-US" dirty="0" smtClean="0"/>
              <a:t>Collection of output results</a:t>
            </a:r>
          </a:p>
          <a:p>
            <a:pPr lvl="1"/>
            <a:endParaRPr lang="en-US" dirty="0"/>
          </a:p>
        </p:txBody>
      </p:sp>
      <p:pic>
        <p:nvPicPr>
          <p:cNvPr id="6146" name="Picture 2"/>
          <p:cNvPicPr>
            <a:picLocks noChangeAspect="1" noChangeArrowheads="1"/>
          </p:cNvPicPr>
          <p:nvPr/>
        </p:nvPicPr>
        <p:blipFill>
          <a:blip r:embed="rId2" cstate="print"/>
          <a:srcRect/>
          <a:stretch>
            <a:fillRect/>
          </a:stretch>
        </p:blipFill>
        <p:spPr bwMode="auto">
          <a:xfrm>
            <a:off x="7143750" y="4495800"/>
            <a:ext cx="2000250" cy="2000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n-US" dirty="0" smtClean="0"/>
              <a:t>Contents</a:t>
            </a:r>
            <a:endParaRPr lang="el-GR" dirty="0"/>
          </a:p>
        </p:txBody>
      </p:sp>
      <p:graphicFrame>
        <p:nvGraphicFramePr>
          <p:cNvPr id="4" name="3 - Θέση περιεχομένου"/>
          <p:cNvGraphicFramePr>
            <a:graphicFrameLocks noGrp="1"/>
          </p:cNvGraphicFramePr>
          <p:nvPr>
            <p:ph idx="1"/>
          </p:nvPr>
        </p:nvGraphicFramePr>
        <p:xfrm>
          <a:off x="412595" y="1513444"/>
          <a:ext cx="8229600" cy="43251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22734370-3A9E-4ADA-AC77-4E10193D712F}"/>
                                            </p:graphicEl>
                                          </p:spTgt>
                                        </p:tgtEl>
                                        <p:attrNameLst>
                                          <p:attrName>style.visibility</p:attrName>
                                        </p:attrNameLst>
                                      </p:cBhvr>
                                      <p:to>
                                        <p:strVal val="visible"/>
                                      </p:to>
                                    </p:set>
                                    <p:animEffect transition="in" filter="fade">
                                      <p:cBhvr>
                                        <p:cTn id="7" dur="2000"/>
                                        <p:tgtEl>
                                          <p:spTgt spid="4">
                                            <p:graphicEl>
                                              <a:dgm id="{22734370-3A9E-4ADA-AC77-4E10193D712F}"/>
                                            </p:graphic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graphicEl>
                                              <a:dgm id="{13FB9897-0D05-47BC-8E3A-90EF52B7D5DC}"/>
                                            </p:graphicEl>
                                          </p:spTgt>
                                        </p:tgtEl>
                                        <p:attrNameLst>
                                          <p:attrName>style.visibility</p:attrName>
                                        </p:attrNameLst>
                                      </p:cBhvr>
                                      <p:to>
                                        <p:strVal val="visible"/>
                                      </p:to>
                                    </p:set>
                                    <p:animEffect transition="in" filter="fade">
                                      <p:cBhvr>
                                        <p:cTn id="10" dur="2000"/>
                                        <p:tgtEl>
                                          <p:spTgt spid="4">
                                            <p:graphicEl>
                                              <a:dgm id="{13FB9897-0D05-47BC-8E3A-90EF52B7D5DC}"/>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graphicEl>
                                              <a:dgm id="{EE910F37-D009-43DF-9577-9978DF4C0CE2}"/>
                                            </p:graphicEl>
                                          </p:spTgt>
                                        </p:tgtEl>
                                        <p:attrNameLst>
                                          <p:attrName>style.visibility</p:attrName>
                                        </p:attrNameLst>
                                      </p:cBhvr>
                                      <p:to>
                                        <p:strVal val="visible"/>
                                      </p:to>
                                    </p:set>
                                    <p:animEffect transition="in" filter="fade">
                                      <p:cBhvr>
                                        <p:cTn id="15" dur="2000"/>
                                        <p:tgtEl>
                                          <p:spTgt spid="4">
                                            <p:graphicEl>
                                              <a:dgm id="{EE910F37-D009-43DF-9577-9978DF4C0CE2}"/>
                                            </p:graphic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graphicEl>
                                              <a:dgm id="{3AF2E547-8658-4F2E-93AB-391AA771AFAE}"/>
                                            </p:graphicEl>
                                          </p:spTgt>
                                        </p:tgtEl>
                                        <p:attrNameLst>
                                          <p:attrName>style.visibility</p:attrName>
                                        </p:attrNameLst>
                                      </p:cBhvr>
                                      <p:to>
                                        <p:strVal val="visible"/>
                                      </p:to>
                                    </p:set>
                                    <p:animEffect transition="in" filter="fade">
                                      <p:cBhvr>
                                        <p:cTn id="18" dur="2000"/>
                                        <p:tgtEl>
                                          <p:spTgt spid="4">
                                            <p:graphicEl>
                                              <a:dgm id="{3AF2E547-8658-4F2E-93AB-391AA771AFAE}"/>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4">
                                            <p:graphicEl>
                                              <a:dgm id="{26E321B9-B5CC-4EDC-A032-538D935DCB56}"/>
                                            </p:graphicEl>
                                          </p:spTgt>
                                        </p:tgtEl>
                                        <p:attrNameLst>
                                          <p:attrName>style.visibility</p:attrName>
                                        </p:attrNameLst>
                                      </p:cBhvr>
                                      <p:to>
                                        <p:strVal val="visible"/>
                                      </p:to>
                                    </p:set>
                                    <p:animEffect transition="in" filter="fade">
                                      <p:cBhvr>
                                        <p:cTn id="23" dur="2000"/>
                                        <p:tgtEl>
                                          <p:spTgt spid="4">
                                            <p:graphicEl>
                                              <a:dgm id="{26E321B9-B5CC-4EDC-A032-538D935DCB56}"/>
                                            </p:graphic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4">
                                            <p:graphicEl>
                                              <a:dgm id="{EF1C0091-DA24-47D8-8BCF-910596EB9C74}"/>
                                            </p:graphicEl>
                                          </p:spTgt>
                                        </p:tgtEl>
                                        <p:attrNameLst>
                                          <p:attrName>style.visibility</p:attrName>
                                        </p:attrNameLst>
                                      </p:cBhvr>
                                      <p:to>
                                        <p:strVal val="visible"/>
                                      </p:to>
                                    </p:set>
                                    <p:animEffect transition="in" filter="fade">
                                      <p:cBhvr>
                                        <p:cTn id="26" dur="2000"/>
                                        <p:tgtEl>
                                          <p:spTgt spid="4">
                                            <p:graphicEl>
                                              <a:dgm id="{EF1C0091-DA24-47D8-8BCF-910596EB9C74}"/>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4">
                                            <p:graphicEl>
                                              <a:dgm id="{E6998A2E-EFC6-4065-A23A-53176D9D119A}"/>
                                            </p:graphicEl>
                                          </p:spTgt>
                                        </p:tgtEl>
                                        <p:attrNameLst>
                                          <p:attrName>style.visibility</p:attrName>
                                        </p:attrNameLst>
                                      </p:cBhvr>
                                      <p:to>
                                        <p:strVal val="visible"/>
                                      </p:to>
                                    </p:set>
                                    <p:animEffect transition="in" filter="fade">
                                      <p:cBhvr>
                                        <p:cTn id="31" dur="2000"/>
                                        <p:tgtEl>
                                          <p:spTgt spid="4">
                                            <p:graphicEl>
                                              <a:dgm id="{E6998A2E-EFC6-4065-A23A-53176D9D119A}"/>
                                            </p:graphic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
                                            <p:graphicEl>
                                              <a:dgm id="{97DC2271-0BCA-4A43-9293-2AC4B00D6F8B}"/>
                                            </p:graphicEl>
                                          </p:spTgt>
                                        </p:tgtEl>
                                        <p:attrNameLst>
                                          <p:attrName>style.visibility</p:attrName>
                                        </p:attrNameLst>
                                      </p:cBhvr>
                                      <p:to>
                                        <p:strVal val="visible"/>
                                      </p:to>
                                    </p:set>
                                    <p:animEffect transition="in" filter="fade">
                                      <p:cBhvr>
                                        <p:cTn id="34" dur="2000"/>
                                        <p:tgtEl>
                                          <p:spTgt spid="4">
                                            <p:graphicEl>
                                              <a:dgm id="{97DC2271-0BCA-4A43-9293-2AC4B00D6F8B}"/>
                                            </p:graphic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4">
                                            <p:graphicEl>
                                              <a:dgm id="{C76A2590-C705-4BF0-8C4C-FD1AF1F82F57}"/>
                                            </p:graphicEl>
                                          </p:spTgt>
                                        </p:tgtEl>
                                        <p:attrNameLst>
                                          <p:attrName>style.visibility</p:attrName>
                                        </p:attrNameLst>
                                      </p:cBhvr>
                                      <p:to>
                                        <p:strVal val="visible"/>
                                      </p:to>
                                    </p:set>
                                    <p:animEffect transition="in" filter="fade">
                                      <p:cBhvr>
                                        <p:cTn id="39" dur="2000"/>
                                        <p:tgtEl>
                                          <p:spTgt spid="4">
                                            <p:graphicEl>
                                              <a:dgm id="{C76A2590-C705-4BF0-8C4C-FD1AF1F82F57}"/>
                                            </p:graphic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
                                            <p:graphicEl>
                                              <a:dgm id="{BDE889DC-3393-40DF-A4A0-06CBEDBABD20}"/>
                                            </p:graphicEl>
                                          </p:spTgt>
                                        </p:tgtEl>
                                        <p:attrNameLst>
                                          <p:attrName>style.visibility</p:attrName>
                                        </p:attrNameLst>
                                      </p:cBhvr>
                                      <p:to>
                                        <p:strVal val="visible"/>
                                      </p:to>
                                    </p:set>
                                    <p:animEffect transition="in" filter="fade">
                                      <p:cBhvr>
                                        <p:cTn id="42" dur="2000"/>
                                        <p:tgtEl>
                                          <p:spTgt spid="4">
                                            <p:graphicEl>
                                              <a:dgm id="{BDE889DC-3393-40DF-A4A0-06CBEDBABD20}"/>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578" name="Rectangle 2"/>
          <p:cNvSpPr>
            <a:spLocks noGrp="1" noChangeArrowheads="1"/>
          </p:cNvSpPr>
          <p:nvPr>
            <p:ph type="title"/>
          </p:nvPr>
        </p:nvSpPr>
        <p:spPr>
          <a:xfrm>
            <a:off x="1143000" y="228600"/>
            <a:ext cx="6734175" cy="685800"/>
          </a:xfrm>
        </p:spPr>
        <p:txBody>
          <a:bodyPr/>
          <a:lstStyle/>
          <a:p>
            <a:r>
              <a:rPr lang="en-US" dirty="0"/>
              <a:t>What is the</a:t>
            </a:r>
            <a:r>
              <a:rPr lang="el-GR" dirty="0"/>
              <a:t> </a:t>
            </a:r>
            <a:r>
              <a:rPr lang="en-US" dirty="0"/>
              <a:t>Grid?</a:t>
            </a:r>
            <a:endParaRPr lang="el-GR" dirty="0"/>
          </a:p>
        </p:txBody>
      </p:sp>
      <p:sp>
        <p:nvSpPr>
          <p:cNvPr id="536579" name="Rectangle 3"/>
          <p:cNvSpPr>
            <a:spLocks noGrp="1" noChangeArrowheads="1"/>
          </p:cNvSpPr>
          <p:nvPr>
            <p:ph type="body" sz="half" idx="1"/>
          </p:nvPr>
        </p:nvSpPr>
        <p:spPr>
          <a:xfrm>
            <a:off x="250825" y="1125538"/>
            <a:ext cx="4229100" cy="4953000"/>
          </a:xfrm>
        </p:spPr>
        <p:txBody>
          <a:bodyPr/>
          <a:lstStyle/>
          <a:p>
            <a:r>
              <a:rPr lang="en-US" sz="2000" dirty="0"/>
              <a:t>The </a:t>
            </a:r>
            <a:r>
              <a:rPr lang="en-US" sz="2000" b="0" i="1" dirty="0">
                <a:solidFill>
                  <a:schemeClr val="accent2"/>
                </a:solidFill>
                <a:effectLst>
                  <a:outerShdw blurRad="38100" dist="38100" dir="2700000" algn="tl">
                    <a:srgbClr val="C0C0C0"/>
                  </a:outerShdw>
                </a:effectLst>
              </a:rPr>
              <a:t>World Wide Web </a:t>
            </a:r>
            <a:r>
              <a:rPr lang="en-US" sz="2000" dirty="0"/>
              <a:t>provides seamless access to </a:t>
            </a:r>
            <a:r>
              <a:rPr lang="en-US" sz="2000" dirty="0" smtClean="0"/>
              <a:t>information </a:t>
            </a:r>
            <a:r>
              <a:rPr lang="en-US" sz="2000" dirty="0"/>
              <a:t>that is stored in many millions of different geographical locations</a:t>
            </a:r>
            <a:endParaRPr lang="el-GR" sz="2000" dirty="0"/>
          </a:p>
          <a:p>
            <a:endParaRPr lang="en-US" sz="2000" dirty="0"/>
          </a:p>
          <a:p>
            <a:endParaRPr lang="en-US" sz="2000" dirty="0"/>
          </a:p>
          <a:p>
            <a:endParaRPr lang="el-GR" sz="2000" dirty="0"/>
          </a:p>
        </p:txBody>
      </p:sp>
      <p:pic>
        <p:nvPicPr>
          <p:cNvPr id="536580" name="Picture 4" descr="grid-small"/>
          <p:cNvPicPr>
            <a:picLocks noGrp="1" noChangeAspect="1" noChangeArrowheads="1"/>
          </p:cNvPicPr>
          <p:nvPr>
            <p:ph sz="quarter" idx="2"/>
          </p:nvPr>
        </p:nvPicPr>
        <p:blipFill>
          <a:blip r:embed="rId3" cstate="print">
            <a:lum bright="6000" contrast="-16000"/>
          </a:blip>
          <a:srcRect/>
          <a:stretch>
            <a:fillRect/>
          </a:stretch>
        </p:blipFill>
        <p:spPr>
          <a:xfrm>
            <a:off x="4583113" y="3667125"/>
            <a:ext cx="4284662" cy="2570163"/>
          </a:xfrm>
          <a:noFill/>
          <a:ln/>
        </p:spPr>
      </p:pic>
      <p:sp>
        <p:nvSpPr>
          <p:cNvPr id="17" name="Content Placeholder 16"/>
          <p:cNvSpPr>
            <a:spLocks noGrp="1"/>
          </p:cNvSpPr>
          <p:nvPr>
            <p:ph sz="quarter" idx="3"/>
          </p:nvPr>
        </p:nvSpPr>
        <p:spPr>
          <a:xfrm>
            <a:off x="4572000" y="990600"/>
            <a:ext cx="4219575" cy="2638425"/>
          </a:xfrm>
        </p:spPr>
        <p:txBody>
          <a:bodyPr/>
          <a:lstStyle/>
          <a:p>
            <a:r>
              <a:rPr lang="en-US" dirty="0" smtClean="0"/>
              <a:t> The </a:t>
            </a:r>
            <a:r>
              <a:rPr lang="en-US" i="1" dirty="0" smtClean="0">
                <a:solidFill>
                  <a:schemeClr val="accent2"/>
                </a:solidFill>
                <a:effectLst>
                  <a:outerShdw blurRad="38100" dist="38100" dir="2700000" algn="tl">
                    <a:srgbClr val="C0C0C0"/>
                  </a:outerShdw>
                </a:effectLst>
              </a:rPr>
              <a:t>Grid</a:t>
            </a:r>
            <a:r>
              <a:rPr lang="en-US" i="1" dirty="0" smtClean="0"/>
              <a:t> </a:t>
            </a:r>
            <a:r>
              <a:rPr lang="en-US" dirty="0" smtClean="0"/>
              <a:t>is an emerging infrastructure that provides seamless access to computing power and data storage capacity distributed over the globe</a:t>
            </a:r>
            <a:endParaRPr lang="el-GR" dirty="0" smtClean="0"/>
          </a:p>
          <a:p>
            <a:endParaRPr lang="en-US" dirty="0"/>
          </a:p>
        </p:txBody>
      </p:sp>
      <p:pic>
        <p:nvPicPr>
          <p:cNvPr id="5122" name="Picture 2"/>
          <p:cNvPicPr>
            <a:picLocks noChangeAspect="1" noChangeArrowheads="1"/>
          </p:cNvPicPr>
          <p:nvPr/>
        </p:nvPicPr>
        <p:blipFill>
          <a:blip r:embed="rId4" cstate="print"/>
          <a:srcRect/>
          <a:stretch>
            <a:fillRect/>
          </a:stretch>
        </p:blipFill>
        <p:spPr bwMode="auto">
          <a:xfrm>
            <a:off x="1066800" y="3200400"/>
            <a:ext cx="2652713" cy="270217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9298" name="Rectangle 2"/>
          <p:cNvSpPr>
            <a:spLocks noGrp="1" noChangeArrowheads="1"/>
          </p:cNvSpPr>
          <p:nvPr>
            <p:ph type="title"/>
          </p:nvPr>
        </p:nvSpPr>
        <p:spPr>
          <a:xfrm>
            <a:off x="2254250" y="149225"/>
            <a:ext cx="6735763" cy="519113"/>
          </a:xfrm>
          <a:ln/>
        </p:spPr>
        <p:txBody>
          <a:bodyPr lIns="90000" tIns="46800" rIns="90000" bIns="46800">
            <a:spAutoFit/>
          </a:bodyPr>
          <a:lstStyle/>
          <a:p>
            <a: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800"/>
              <a:t>HellasGrid Infrastructure, Phase Ι &amp; ΙΙ</a:t>
            </a:r>
          </a:p>
        </p:txBody>
      </p:sp>
      <p:sp>
        <p:nvSpPr>
          <p:cNvPr id="439299" name="Rectangle 3"/>
          <p:cNvSpPr>
            <a:spLocks noGrp="1" noChangeArrowheads="1"/>
          </p:cNvSpPr>
          <p:nvPr>
            <p:ph type="body" idx="1"/>
          </p:nvPr>
        </p:nvSpPr>
        <p:spPr>
          <a:xfrm>
            <a:off x="304800" y="1219200"/>
            <a:ext cx="8610600" cy="4154488"/>
          </a:xfrm>
          <a:ln/>
        </p:spPr>
        <p:txBody>
          <a:bodyPr lIns="90000" tIns="46800" rIns="90000" bIns="46800">
            <a:spAutoFit/>
          </a:bodyPr>
          <a:lstStyle/>
          <a:p>
            <a:pPr marL="341313" indent="-34131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t>HellasGrid I </a:t>
            </a:r>
          </a:p>
          <a:p>
            <a:pPr marL="741363" lvl="1" indent="-28416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t>Located at N.C.S.R. Demokritos (a.k.a. Isabella)</a:t>
            </a:r>
          </a:p>
          <a:p>
            <a:pPr marL="741363" lvl="1" indent="-28416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t>34 dual Intel </a:t>
            </a:r>
            <a:r>
              <a:rPr lang="en-GB" sz="1600" b="1"/>
              <a:t>P4 Xeon @ 2.8GHz, 1GB RAM, 2x 70GB SCSI HDD</a:t>
            </a:r>
            <a:r>
              <a:rPr lang="en-GB" sz="1600"/>
              <a:t>, 2x Gbit</a:t>
            </a:r>
          </a:p>
          <a:p>
            <a:pPr marL="741363" lvl="1" indent="-28416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t>IBM FAStT900 Storage Area Network</a:t>
            </a:r>
          </a:p>
          <a:p>
            <a:pPr lvl="2"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t>2x Redundant Fiber Channel Controllers with 1Gbyte Cache each</a:t>
            </a:r>
          </a:p>
          <a:p>
            <a:pPr lvl="2"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t>70x146.8GB= </a:t>
            </a:r>
            <a:r>
              <a:rPr lang="en-GB" sz="1600" b="1"/>
              <a:t>10,276ΤΒ raw storage capability, </a:t>
            </a:r>
            <a:r>
              <a:rPr lang="en-GB" sz="1600"/>
              <a:t>over 5 disk shelves</a:t>
            </a:r>
            <a:endParaRPr lang="en-GB" sz="1600" b="1"/>
          </a:p>
          <a:p>
            <a:pPr marL="741363" lvl="1" indent="-28416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t>Tape Library ~30 TBytes, integrated monitoring</a:t>
            </a:r>
          </a:p>
          <a:p>
            <a:pPr marL="741363" lvl="1" indent="-28416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t>December 2004</a:t>
            </a:r>
          </a:p>
          <a:p>
            <a:pPr marL="741363" lvl="1" indent="-28416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1600"/>
          </a:p>
          <a:p>
            <a:pPr marL="341313" indent="-34131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t>HellasGrid II </a:t>
            </a:r>
          </a:p>
          <a:p>
            <a:pPr marL="741363" lvl="1" indent="-28416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t>5 sites: EKT (&gt;220), ΙΕΣΕ (48), ΑΠΘ (128), ΙΤΕ (128), ΙΤΥ (128)</a:t>
            </a:r>
          </a:p>
          <a:p>
            <a:pPr marL="741363" lvl="1" indent="-28416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t>~700 CPUs </a:t>
            </a:r>
            <a:r>
              <a:rPr lang="en-GB" sz="1600" b="1"/>
              <a:t>x86_64, 2 GB RAM, 1x 80GB SATA HDD</a:t>
            </a:r>
            <a:r>
              <a:rPr lang="en-GB" sz="1600"/>
              <a:t>, 2x Gbit</a:t>
            </a:r>
          </a:p>
          <a:p>
            <a:pPr marL="741363" lvl="1" indent="-28416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t>~20 TBytes storage space in SAN (5x 4TBs)</a:t>
            </a:r>
          </a:p>
          <a:p>
            <a:pPr marL="741363" lvl="1" indent="-28416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t>~50 TBytes Tape Library in National Documentation Center</a:t>
            </a:r>
          </a:p>
        </p:txBody>
      </p:sp>
      <p:sp>
        <p:nvSpPr>
          <p:cNvPr id="439300" name="Text Box 4"/>
          <p:cNvSpPr txBox="1">
            <a:spLocks noChangeArrowheads="1"/>
          </p:cNvSpPr>
          <p:nvPr/>
        </p:nvSpPr>
        <p:spPr bwMode="auto">
          <a:xfrm>
            <a:off x="2932113" y="5772150"/>
            <a:ext cx="3098800" cy="422275"/>
          </a:xfrm>
          <a:prstGeom prst="rect">
            <a:avLst/>
          </a:prstGeom>
          <a:noFill/>
          <a:ln w="25400" algn="ctr">
            <a:solidFill>
              <a:srgbClr val="969696"/>
            </a:solidFill>
            <a:miter lim="800000"/>
            <a:headEnd/>
            <a:tailEnd/>
          </a:ln>
          <a:effectLst/>
        </p:spPr>
        <p:txBody>
          <a:bodyPr lIns="90000" tIns="46800" rIns="90000" bIns="46800">
            <a:spAutoFit/>
          </a:bodyPr>
          <a:lstStyle/>
          <a:p>
            <a:pPr>
              <a:spcBef>
                <a:spcPct val="50000"/>
              </a:spcBef>
              <a:buFontTx/>
              <a:buNone/>
            </a:pPr>
            <a:r>
              <a:rPr lang="el-GR" sz="2000">
                <a:hlinkClick r:id="rId3"/>
              </a:rPr>
              <a:t>http://www.hellasgrid.gr/</a:t>
            </a:r>
            <a:r>
              <a:rPr lang="en-US" sz="2000"/>
              <a:t> </a:t>
            </a:r>
            <a:endParaRPr lang="el-GR" sz="200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n-US" dirty="0" err="1" smtClean="0"/>
              <a:t>HellasGrid</a:t>
            </a:r>
            <a:r>
              <a:rPr lang="en-US" dirty="0" smtClean="0"/>
              <a:t> e-Infrastructure</a:t>
            </a:r>
            <a:endParaRPr lang="el-GR" dirty="0"/>
          </a:p>
        </p:txBody>
      </p:sp>
      <p:pic>
        <p:nvPicPr>
          <p:cNvPr id="6" name="5 - Θέση περιεχομένου" descr="Εικόνα2.png"/>
          <p:cNvPicPr>
            <a:picLocks noGrp="1" noChangeAspect="1"/>
          </p:cNvPicPr>
          <p:nvPr>
            <p:ph idx="1"/>
          </p:nvPr>
        </p:nvPicPr>
        <p:blipFill>
          <a:blip r:embed="rId2" cstate="print"/>
          <a:stretch>
            <a:fillRect/>
          </a:stretch>
        </p:blipFill>
        <p:spPr>
          <a:xfrm>
            <a:off x="2028904" y="996950"/>
            <a:ext cx="5103654" cy="5429250"/>
          </a:xfrm>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3570" name="Rectangle 2"/>
          <p:cNvSpPr>
            <a:spLocks noGrp="1" noChangeArrowheads="1"/>
          </p:cNvSpPr>
          <p:nvPr>
            <p:ph type="title"/>
          </p:nvPr>
        </p:nvSpPr>
        <p:spPr/>
        <p:txBody>
          <a:bodyPr/>
          <a:lstStyle/>
          <a:p>
            <a:r>
              <a:rPr lang="en-US"/>
              <a:t>HellasGrid structure</a:t>
            </a:r>
            <a:endParaRPr lang="el-GR"/>
          </a:p>
        </p:txBody>
      </p:sp>
      <p:sp>
        <p:nvSpPr>
          <p:cNvPr id="493571" name="Rectangle 3"/>
          <p:cNvSpPr>
            <a:spLocks noGrp="1" noChangeArrowheads="1"/>
          </p:cNvSpPr>
          <p:nvPr>
            <p:ph type="body" idx="1"/>
          </p:nvPr>
        </p:nvSpPr>
        <p:spPr>
          <a:xfrm>
            <a:off x="361950" y="1285875"/>
            <a:ext cx="6877050" cy="4997450"/>
          </a:xfrm>
        </p:spPr>
        <p:txBody>
          <a:bodyPr/>
          <a:lstStyle/>
          <a:p>
            <a:pPr>
              <a:lnSpc>
                <a:spcPct val="80000"/>
              </a:lnSpc>
            </a:pPr>
            <a:r>
              <a:rPr lang="en-US" sz="2000" dirty="0"/>
              <a:t>Main site: HG-01-GRNET </a:t>
            </a:r>
            <a:r>
              <a:rPr lang="en-US" sz="1800" dirty="0"/>
              <a:t>(Isabella, </a:t>
            </a:r>
            <a:r>
              <a:rPr lang="en-US" sz="1800" dirty="0" err="1"/>
              <a:t>cslab@ICCS</a:t>
            </a:r>
            <a:r>
              <a:rPr lang="en-US" sz="1800" dirty="0"/>
              <a:t>/NTUA)</a:t>
            </a:r>
          </a:p>
          <a:p>
            <a:pPr>
              <a:lnSpc>
                <a:spcPct val="80000"/>
              </a:lnSpc>
            </a:pPr>
            <a:r>
              <a:rPr lang="en-US" sz="2000" dirty="0"/>
              <a:t>HG-02…HG-06 sites @ </a:t>
            </a:r>
            <a:r>
              <a:rPr lang="en-US" sz="1800" dirty="0"/>
              <a:t>(NDC, IASA, AUTH, FORTH, CTI)</a:t>
            </a:r>
          </a:p>
          <a:p>
            <a:pPr>
              <a:lnSpc>
                <a:spcPct val="80000"/>
              </a:lnSpc>
            </a:pPr>
            <a:endParaRPr lang="en-US" sz="1800" dirty="0"/>
          </a:p>
          <a:p>
            <a:pPr>
              <a:lnSpc>
                <a:spcPct val="80000"/>
              </a:lnSpc>
            </a:pPr>
            <a:r>
              <a:rPr lang="en-US" sz="2000" dirty="0">
                <a:solidFill>
                  <a:schemeClr val="accent2"/>
                </a:solidFill>
              </a:rPr>
              <a:t>HG CA and VOMS </a:t>
            </a:r>
            <a:r>
              <a:rPr lang="en-US" sz="2000" b="0" dirty="0">
                <a:solidFill>
                  <a:schemeClr val="accent2"/>
                </a:solidFill>
              </a:rPr>
              <a:t>(AUTH)</a:t>
            </a:r>
            <a:r>
              <a:rPr lang="en-US" sz="2000" dirty="0">
                <a:solidFill>
                  <a:schemeClr val="accent2"/>
                </a:solidFill>
              </a:rPr>
              <a:t>:</a:t>
            </a:r>
            <a:r>
              <a:rPr lang="en-US" sz="2000" dirty="0"/>
              <a:t> </a:t>
            </a:r>
          </a:p>
          <a:p>
            <a:pPr>
              <a:lnSpc>
                <a:spcPct val="80000"/>
              </a:lnSpc>
              <a:buFontTx/>
              <a:buNone/>
            </a:pPr>
            <a:r>
              <a:rPr lang="en-US" sz="2000" dirty="0"/>
              <a:t>		</a:t>
            </a:r>
            <a:r>
              <a:rPr lang="en-US" sz="2000" dirty="0">
                <a:solidFill>
                  <a:schemeClr val="accent2"/>
                </a:solidFill>
                <a:hlinkClick r:id="rId3"/>
              </a:rPr>
              <a:t>http://www.grid.auth.gr/pki/seegrid-ca/</a:t>
            </a:r>
            <a:r>
              <a:rPr lang="en-US" sz="2000" dirty="0">
                <a:solidFill>
                  <a:schemeClr val="accent2"/>
                </a:solidFill>
              </a:rPr>
              <a:t> </a:t>
            </a:r>
          </a:p>
          <a:p>
            <a:pPr>
              <a:lnSpc>
                <a:spcPct val="80000"/>
              </a:lnSpc>
            </a:pPr>
            <a:endParaRPr lang="en-US" sz="2000" dirty="0">
              <a:solidFill>
                <a:schemeClr val="accent2"/>
              </a:solidFill>
            </a:endParaRPr>
          </a:p>
          <a:p>
            <a:pPr>
              <a:lnSpc>
                <a:spcPct val="80000"/>
              </a:lnSpc>
            </a:pPr>
            <a:r>
              <a:rPr lang="en-US" sz="2000" dirty="0">
                <a:solidFill>
                  <a:schemeClr val="accent2"/>
                </a:solidFill>
              </a:rPr>
              <a:t>Helpdesk (</a:t>
            </a:r>
            <a:r>
              <a:rPr lang="en-US" sz="1800" dirty="0">
                <a:solidFill>
                  <a:schemeClr val="accent2"/>
                </a:solidFill>
              </a:rPr>
              <a:t>CTI</a:t>
            </a:r>
            <a:r>
              <a:rPr lang="en-US" sz="2000" dirty="0">
                <a:solidFill>
                  <a:schemeClr val="accent2"/>
                </a:solidFill>
              </a:rPr>
              <a:t>):</a:t>
            </a:r>
            <a:endParaRPr lang="el-GR" sz="2000" dirty="0">
              <a:solidFill>
                <a:schemeClr val="accent2"/>
              </a:solidFill>
            </a:endParaRPr>
          </a:p>
          <a:p>
            <a:pPr lvl="3">
              <a:lnSpc>
                <a:spcPct val="80000"/>
              </a:lnSpc>
              <a:buFontTx/>
              <a:buNone/>
            </a:pPr>
            <a:r>
              <a:rPr lang="el-GR" sz="2400" b="1" dirty="0">
                <a:hlinkClick r:id="rId4"/>
              </a:rPr>
              <a:t>user-support@hellasgrid.g</a:t>
            </a:r>
            <a:r>
              <a:rPr lang="el-GR" sz="2000" b="1" dirty="0">
                <a:hlinkClick r:id="rId4"/>
              </a:rPr>
              <a:t>r</a:t>
            </a:r>
            <a:endParaRPr lang="en-US" sz="2000" b="1" dirty="0"/>
          </a:p>
          <a:p>
            <a:pPr lvl="3">
              <a:lnSpc>
                <a:spcPct val="80000"/>
              </a:lnSpc>
              <a:buFontTx/>
              <a:buNone/>
            </a:pPr>
            <a:r>
              <a:rPr lang="el-GR" sz="1600" dirty="0"/>
              <a:t> </a:t>
            </a:r>
            <a:endParaRPr lang="en-US" sz="1600" dirty="0"/>
          </a:p>
          <a:p>
            <a:pPr>
              <a:lnSpc>
                <a:spcPct val="80000"/>
              </a:lnSpc>
            </a:pPr>
            <a:r>
              <a:rPr lang="el-GR" sz="2000" dirty="0" err="1">
                <a:solidFill>
                  <a:schemeClr val="accent2"/>
                </a:solidFill>
              </a:rPr>
              <a:t>Regional</a:t>
            </a:r>
            <a:r>
              <a:rPr lang="el-GR" sz="2000" dirty="0">
                <a:solidFill>
                  <a:schemeClr val="accent2"/>
                </a:solidFill>
              </a:rPr>
              <a:t> </a:t>
            </a:r>
            <a:r>
              <a:rPr lang="el-GR" sz="2000" dirty="0" err="1">
                <a:solidFill>
                  <a:schemeClr val="accent2"/>
                </a:solidFill>
              </a:rPr>
              <a:t>monitoring</a:t>
            </a:r>
            <a:r>
              <a:rPr lang="el-GR" sz="2000" dirty="0">
                <a:solidFill>
                  <a:schemeClr val="accent2"/>
                </a:solidFill>
              </a:rPr>
              <a:t> </a:t>
            </a:r>
            <a:r>
              <a:rPr lang="el-GR" sz="2000" dirty="0" err="1">
                <a:solidFill>
                  <a:schemeClr val="accent2"/>
                </a:solidFill>
              </a:rPr>
              <a:t>tools</a:t>
            </a:r>
            <a:r>
              <a:rPr lang="en-US" sz="2000" dirty="0">
                <a:solidFill>
                  <a:schemeClr val="accent2"/>
                </a:solidFill>
              </a:rPr>
              <a:t> </a:t>
            </a:r>
            <a:r>
              <a:rPr lang="en-US" sz="1800" dirty="0">
                <a:solidFill>
                  <a:schemeClr val="accent2"/>
                </a:solidFill>
              </a:rPr>
              <a:t>(</a:t>
            </a:r>
            <a:r>
              <a:rPr lang="el-GR" sz="1800" dirty="0">
                <a:solidFill>
                  <a:schemeClr val="accent2"/>
                </a:solidFill>
              </a:rPr>
              <a:t>FORTH</a:t>
            </a:r>
            <a:r>
              <a:rPr lang="en-US" sz="1800" dirty="0">
                <a:solidFill>
                  <a:schemeClr val="accent2"/>
                </a:solidFill>
              </a:rPr>
              <a:t>):</a:t>
            </a:r>
          </a:p>
          <a:p>
            <a:pPr>
              <a:lnSpc>
                <a:spcPct val="80000"/>
              </a:lnSpc>
              <a:buFontTx/>
              <a:buNone/>
            </a:pPr>
            <a:r>
              <a:rPr lang="en-US" sz="2000" dirty="0"/>
              <a:t>               </a:t>
            </a:r>
            <a:r>
              <a:rPr lang="en-US" sz="2000" dirty="0">
                <a:hlinkClick r:id="rId5"/>
              </a:rPr>
              <a:t>http://hellasgrid-ui.ics.forth.gr/acctROC/</a:t>
            </a:r>
            <a:r>
              <a:rPr lang="en-US" sz="2000" dirty="0"/>
              <a:t> </a:t>
            </a:r>
            <a:endParaRPr lang="en-US" sz="1800" dirty="0">
              <a:solidFill>
                <a:schemeClr val="accent2"/>
              </a:solidFill>
            </a:endParaRPr>
          </a:p>
          <a:p>
            <a:pPr>
              <a:lnSpc>
                <a:spcPct val="80000"/>
              </a:lnSpc>
            </a:pPr>
            <a:endParaRPr lang="en-US" sz="1800" dirty="0"/>
          </a:p>
          <a:p>
            <a:pPr>
              <a:lnSpc>
                <a:spcPct val="80000"/>
              </a:lnSpc>
            </a:pPr>
            <a:r>
              <a:rPr lang="en-US" sz="2000" dirty="0">
                <a:solidFill>
                  <a:schemeClr val="accent2"/>
                </a:solidFill>
              </a:rPr>
              <a:t>Apps support</a:t>
            </a:r>
            <a:r>
              <a:rPr lang="el-GR" sz="2000" dirty="0">
                <a:solidFill>
                  <a:schemeClr val="accent2"/>
                </a:solidFill>
              </a:rPr>
              <a:t> </a:t>
            </a:r>
            <a:r>
              <a:rPr lang="en-US" sz="2000" b="0" dirty="0">
                <a:solidFill>
                  <a:schemeClr val="accent2"/>
                </a:solidFill>
              </a:rPr>
              <a:t>(IASA)</a:t>
            </a:r>
            <a:r>
              <a:rPr lang="el-GR" sz="2000" b="0" dirty="0">
                <a:solidFill>
                  <a:schemeClr val="accent2"/>
                </a:solidFill>
              </a:rPr>
              <a:t>:</a:t>
            </a:r>
            <a:r>
              <a:rPr lang="el-GR" sz="2000" dirty="0">
                <a:solidFill>
                  <a:schemeClr val="accent2"/>
                </a:solidFill>
              </a:rPr>
              <a:t> </a:t>
            </a:r>
            <a:endParaRPr lang="en-US" sz="2000" dirty="0">
              <a:solidFill>
                <a:schemeClr val="accent2"/>
              </a:solidFill>
            </a:endParaRPr>
          </a:p>
          <a:p>
            <a:pPr>
              <a:lnSpc>
                <a:spcPct val="80000"/>
              </a:lnSpc>
              <a:buFontTx/>
              <a:buNone/>
            </a:pPr>
            <a:r>
              <a:rPr lang="en-US" sz="1600" dirty="0"/>
              <a:t>	                 </a:t>
            </a:r>
            <a:r>
              <a:rPr lang="el-GR" sz="2000" dirty="0" err="1">
                <a:hlinkClick r:id="rId6"/>
              </a:rPr>
              <a:t>application</a:t>
            </a:r>
            <a:r>
              <a:rPr lang="el-GR" sz="2000" dirty="0">
                <a:hlinkClick r:id="rId6"/>
              </a:rPr>
              <a:t>-</a:t>
            </a:r>
            <a:r>
              <a:rPr lang="el-GR" sz="2000" dirty="0" err="1">
                <a:hlinkClick r:id="rId6"/>
              </a:rPr>
              <a:t>support</a:t>
            </a:r>
            <a:r>
              <a:rPr lang="en-US" sz="2000" dirty="0">
                <a:hlinkClick r:id="rId6"/>
              </a:rPr>
              <a:t>@</a:t>
            </a:r>
            <a:r>
              <a:rPr lang="el-GR" sz="2000" dirty="0" err="1">
                <a:hlinkClick r:id="rId6"/>
              </a:rPr>
              <a:t>hellasgrid.gr</a:t>
            </a:r>
            <a:r>
              <a:rPr lang="el-GR" sz="1600" dirty="0"/>
              <a:t> </a:t>
            </a:r>
            <a:endParaRPr lang="en-US" sz="1600" dirty="0"/>
          </a:p>
          <a:p>
            <a:pPr>
              <a:lnSpc>
                <a:spcPct val="80000"/>
              </a:lnSpc>
              <a:buFontTx/>
              <a:buNone/>
            </a:pPr>
            <a:endParaRPr lang="en-US" sz="1600" dirty="0"/>
          </a:p>
          <a:p>
            <a:pPr>
              <a:lnSpc>
                <a:spcPct val="80000"/>
              </a:lnSpc>
              <a:buFontTx/>
              <a:buNone/>
            </a:pPr>
            <a:endParaRPr lang="en-GB" sz="2000" b="0" dirty="0"/>
          </a:p>
          <a:p>
            <a:pPr>
              <a:lnSpc>
                <a:spcPct val="80000"/>
              </a:lnSpc>
            </a:pPr>
            <a:endParaRPr lang="en-GB" sz="2000" b="0" dirty="0"/>
          </a:p>
          <a:p>
            <a:pPr>
              <a:lnSpc>
                <a:spcPct val="80000"/>
              </a:lnSpc>
            </a:pPr>
            <a:endParaRPr lang="en-GB" sz="2000" b="0" dirty="0"/>
          </a:p>
          <a:p>
            <a:pPr>
              <a:lnSpc>
                <a:spcPct val="80000"/>
              </a:lnSpc>
            </a:pPr>
            <a:endParaRPr lang="en-GB" sz="2000" dirty="0"/>
          </a:p>
          <a:p>
            <a:pPr>
              <a:lnSpc>
                <a:spcPct val="80000"/>
              </a:lnSpc>
              <a:buFontTx/>
              <a:buNone/>
            </a:pPr>
            <a:endParaRPr lang="el-GR" sz="2000" dirty="0"/>
          </a:p>
        </p:txBody>
      </p:sp>
      <p:pic>
        <p:nvPicPr>
          <p:cNvPr id="493574" name="Picture 6" descr="logo_episey_small"/>
          <p:cNvPicPr>
            <a:picLocks noChangeAspect="1" noChangeArrowheads="1"/>
          </p:cNvPicPr>
          <p:nvPr/>
        </p:nvPicPr>
        <p:blipFill>
          <a:blip r:embed="rId7" cstate="print"/>
          <a:srcRect/>
          <a:stretch>
            <a:fillRect/>
          </a:stretch>
        </p:blipFill>
        <p:spPr bwMode="auto">
          <a:xfrm>
            <a:off x="7877175" y="1479550"/>
            <a:ext cx="793750" cy="776288"/>
          </a:xfrm>
          <a:prstGeom prst="rect">
            <a:avLst/>
          </a:prstGeom>
          <a:noFill/>
          <a:ln w="9525">
            <a:noFill/>
            <a:miter lim="800000"/>
            <a:headEnd/>
            <a:tailEnd/>
          </a:ln>
        </p:spPr>
      </p:pic>
      <p:pic>
        <p:nvPicPr>
          <p:cNvPr id="493575" name="Picture 7"/>
          <p:cNvPicPr>
            <a:picLocks noChangeAspect="1" noChangeArrowheads="1"/>
          </p:cNvPicPr>
          <p:nvPr/>
        </p:nvPicPr>
        <p:blipFill>
          <a:blip r:embed="rId8" cstate="print"/>
          <a:srcRect/>
          <a:stretch>
            <a:fillRect/>
          </a:stretch>
        </p:blipFill>
        <p:spPr bwMode="auto">
          <a:xfrm>
            <a:off x="7747000" y="2501900"/>
            <a:ext cx="1223963" cy="679450"/>
          </a:xfrm>
          <a:prstGeom prst="rect">
            <a:avLst/>
          </a:prstGeom>
          <a:noFill/>
          <a:ln w="9525" algn="ctr">
            <a:noFill/>
            <a:miter lim="800000"/>
            <a:headEnd/>
            <a:tailEnd/>
          </a:ln>
          <a:effectLst/>
        </p:spPr>
      </p:pic>
      <p:pic>
        <p:nvPicPr>
          <p:cNvPr id="493576" name="Picture 8"/>
          <p:cNvPicPr>
            <a:picLocks noChangeAspect="1" noChangeArrowheads="1"/>
          </p:cNvPicPr>
          <p:nvPr/>
        </p:nvPicPr>
        <p:blipFill>
          <a:blip r:embed="rId9" cstate="print"/>
          <a:srcRect/>
          <a:stretch>
            <a:fillRect/>
          </a:stretch>
        </p:blipFill>
        <p:spPr bwMode="auto">
          <a:xfrm>
            <a:off x="6070600" y="3246438"/>
            <a:ext cx="2651125" cy="476250"/>
          </a:xfrm>
          <a:prstGeom prst="rect">
            <a:avLst/>
          </a:prstGeom>
          <a:noFill/>
          <a:ln w="9525" algn="ctr">
            <a:noFill/>
            <a:miter lim="800000"/>
            <a:headEnd/>
            <a:tailEnd/>
          </a:ln>
          <a:effectLst/>
        </p:spPr>
      </p:pic>
      <p:pic>
        <p:nvPicPr>
          <p:cNvPr id="493577" name="Picture 9"/>
          <p:cNvPicPr>
            <a:picLocks noChangeAspect="1" noChangeArrowheads="1"/>
          </p:cNvPicPr>
          <p:nvPr/>
        </p:nvPicPr>
        <p:blipFill>
          <a:blip r:embed="rId10" cstate="print"/>
          <a:srcRect/>
          <a:stretch>
            <a:fillRect/>
          </a:stretch>
        </p:blipFill>
        <p:spPr bwMode="auto">
          <a:xfrm>
            <a:off x="7500938" y="3925888"/>
            <a:ext cx="1042987" cy="1236662"/>
          </a:xfrm>
          <a:prstGeom prst="rect">
            <a:avLst/>
          </a:prstGeom>
          <a:noFill/>
          <a:ln w="9525" algn="ctr">
            <a:noFill/>
            <a:miter lim="800000"/>
            <a:headEnd/>
            <a:tailEnd/>
          </a:ln>
          <a:effectLst/>
        </p:spPr>
      </p:pic>
      <p:pic>
        <p:nvPicPr>
          <p:cNvPr id="493578" name="Picture 10"/>
          <p:cNvPicPr>
            <a:picLocks noChangeAspect="1" noChangeArrowheads="1"/>
          </p:cNvPicPr>
          <p:nvPr/>
        </p:nvPicPr>
        <p:blipFill>
          <a:blip r:embed="rId11" cstate="print"/>
          <a:srcRect/>
          <a:stretch>
            <a:fillRect/>
          </a:stretch>
        </p:blipFill>
        <p:spPr bwMode="auto">
          <a:xfrm>
            <a:off x="6494463" y="4471988"/>
            <a:ext cx="695325" cy="628650"/>
          </a:xfrm>
          <a:prstGeom prst="rect">
            <a:avLst/>
          </a:prstGeom>
          <a:noFill/>
          <a:ln w="9525" algn="ctr">
            <a:noFill/>
            <a:miter lim="800000"/>
            <a:headEnd/>
            <a:tailEnd/>
          </a:ln>
          <a:effectLst/>
        </p:spPr>
      </p:pic>
      <p:pic>
        <p:nvPicPr>
          <p:cNvPr id="493579" name="Picture 11"/>
          <p:cNvPicPr>
            <a:picLocks noChangeAspect="1" noChangeArrowheads="1"/>
          </p:cNvPicPr>
          <p:nvPr/>
        </p:nvPicPr>
        <p:blipFill>
          <a:blip r:embed="rId12" cstate="print"/>
          <a:srcRect/>
          <a:stretch>
            <a:fillRect/>
          </a:stretch>
        </p:blipFill>
        <p:spPr bwMode="auto">
          <a:xfrm>
            <a:off x="7102475" y="5330825"/>
            <a:ext cx="677863" cy="688975"/>
          </a:xfrm>
          <a:prstGeom prst="rect">
            <a:avLst/>
          </a:prstGeom>
          <a:noFill/>
          <a:ln w="9525" algn="ctr">
            <a:noFill/>
            <a:miter lim="800000"/>
            <a:headEnd/>
            <a:tailEnd/>
          </a:ln>
          <a:effectLst/>
        </p:spPr>
      </p:pic>
      <p:pic>
        <p:nvPicPr>
          <p:cNvPr id="493580" name="Picture 12"/>
          <p:cNvPicPr>
            <a:picLocks noChangeAspect="1" noChangeArrowheads="1"/>
          </p:cNvPicPr>
          <p:nvPr/>
        </p:nvPicPr>
        <p:blipFill>
          <a:blip r:embed="rId13" cstate="print"/>
          <a:srcRect/>
          <a:stretch>
            <a:fillRect/>
          </a:stretch>
        </p:blipFill>
        <p:spPr bwMode="auto">
          <a:xfrm>
            <a:off x="7964488" y="5192713"/>
            <a:ext cx="838200" cy="876300"/>
          </a:xfrm>
          <a:prstGeom prst="rect">
            <a:avLst/>
          </a:prstGeom>
          <a:noFill/>
          <a:ln w="9525" algn="ctr">
            <a:noFill/>
            <a:miter lim="800000"/>
            <a:headEnd/>
            <a:tailEnd/>
          </a:ln>
          <a:effectLst/>
        </p:spPr>
      </p:pic>
      <p:pic>
        <p:nvPicPr>
          <p:cNvPr id="493581" name="Picture 13"/>
          <p:cNvPicPr>
            <a:picLocks noChangeAspect="1" noChangeArrowheads="1"/>
          </p:cNvPicPr>
          <p:nvPr/>
        </p:nvPicPr>
        <p:blipFill>
          <a:blip r:embed="rId14" cstate="print"/>
          <a:srcRect/>
          <a:stretch>
            <a:fillRect/>
          </a:stretch>
        </p:blipFill>
        <p:spPr bwMode="auto">
          <a:xfrm>
            <a:off x="7123113" y="1460500"/>
            <a:ext cx="865187" cy="836613"/>
          </a:xfrm>
          <a:prstGeom prst="rect">
            <a:avLst/>
          </a:prstGeom>
          <a:noFill/>
          <a:ln w="9525" algn="ctr">
            <a:noFill/>
            <a:miter lim="800000"/>
            <a:headEnd/>
            <a:tailEnd/>
          </a:ln>
          <a:effectLst/>
        </p:spPr>
      </p:pic>
      <p:pic>
        <p:nvPicPr>
          <p:cNvPr id="493582" name="Picture 14" descr="logo_big"/>
          <p:cNvPicPr>
            <a:picLocks noChangeAspect="1" noChangeArrowheads="1"/>
          </p:cNvPicPr>
          <p:nvPr/>
        </p:nvPicPr>
        <p:blipFill>
          <a:blip r:embed="rId15" cstate="print"/>
          <a:srcRect t="-7692" r="77852"/>
          <a:stretch>
            <a:fillRect/>
          </a:stretch>
        </p:blipFill>
        <p:spPr bwMode="auto">
          <a:xfrm>
            <a:off x="7829550" y="1044575"/>
            <a:ext cx="1100138" cy="407988"/>
          </a:xfrm>
          <a:prstGeom prst="rect">
            <a:avLst/>
          </a:prstGeom>
          <a:noFill/>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22" name="Rectangle 2"/>
          <p:cNvSpPr>
            <a:spLocks noGrp="1" noChangeArrowheads="1"/>
          </p:cNvSpPr>
          <p:nvPr>
            <p:ph type="title"/>
          </p:nvPr>
        </p:nvSpPr>
        <p:spPr>
          <a:xfrm>
            <a:off x="2057400" y="141288"/>
            <a:ext cx="7086600" cy="579437"/>
          </a:xfrm>
          <a:ln/>
        </p:spPr>
        <p:txBody>
          <a:bodyPr lIns="90000" tIns="46800" rIns="90000" bIns="46800">
            <a:spAutoFit/>
          </a:bodyPr>
          <a:lstStyle/>
          <a:p>
            <a: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HellasGrid I Infrastructure, Isabella </a:t>
            </a:r>
          </a:p>
        </p:txBody>
      </p:sp>
      <p:pic>
        <p:nvPicPr>
          <p:cNvPr id="337923" name="Picture 3"/>
          <p:cNvPicPr>
            <a:picLocks noChangeAspect="1" noChangeArrowheads="1"/>
          </p:cNvPicPr>
          <p:nvPr/>
        </p:nvPicPr>
        <p:blipFill>
          <a:blip r:embed="rId3" cstate="print"/>
          <a:srcRect/>
          <a:stretch>
            <a:fillRect/>
          </a:stretch>
        </p:blipFill>
        <p:spPr bwMode="auto">
          <a:xfrm>
            <a:off x="304800" y="1219200"/>
            <a:ext cx="3943350" cy="5257800"/>
          </a:xfrm>
          <a:prstGeom prst="rect">
            <a:avLst/>
          </a:prstGeom>
          <a:noFill/>
          <a:ln w="9525">
            <a:noFill/>
            <a:round/>
            <a:headEnd/>
            <a:tailEnd/>
          </a:ln>
          <a:effectLst/>
        </p:spPr>
      </p:pic>
      <p:pic>
        <p:nvPicPr>
          <p:cNvPr id="337924" name="Picture 4"/>
          <p:cNvPicPr>
            <a:picLocks noChangeAspect="1" noChangeArrowheads="1"/>
          </p:cNvPicPr>
          <p:nvPr/>
        </p:nvPicPr>
        <p:blipFill>
          <a:blip r:embed="rId4" cstate="print"/>
          <a:srcRect/>
          <a:stretch>
            <a:fillRect/>
          </a:stretch>
        </p:blipFill>
        <p:spPr bwMode="auto">
          <a:xfrm>
            <a:off x="4648200" y="1219200"/>
            <a:ext cx="3943350" cy="5257800"/>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30" name="Rectangle 2"/>
          <p:cNvSpPr>
            <a:spLocks noGrp="1" noChangeArrowheads="1"/>
          </p:cNvSpPr>
          <p:nvPr>
            <p:ph type="title"/>
          </p:nvPr>
        </p:nvSpPr>
        <p:spPr>
          <a:xfrm>
            <a:off x="2254250" y="119063"/>
            <a:ext cx="6734175" cy="579437"/>
          </a:xfrm>
          <a:noFill/>
          <a:ln/>
        </p:spPr>
        <p:txBody>
          <a:bodyPr lIns="90000" tIns="46800" rIns="90000" bIns="46800">
            <a:spAutoFit/>
          </a:bodyPr>
          <a:lstStyle/>
          <a:p>
            <a: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HellasGrid II Infrastructure </a:t>
            </a:r>
          </a:p>
        </p:txBody>
      </p:sp>
      <p:pic>
        <p:nvPicPr>
          <p:cNvPr id="483331" name="Picture 3" descr="grid"/>
          <p:cNvPicPr>
            <a:picLocks noGrp="1" noChangeAspect="1" noChangeArrowheads="1"/>
          </p:cNvPicPr>
          <p:nvPr>
            <p:ph sz="half" idx="1"/>
          </p:nvPr>
        </p:nvPicPr>
        <p:blipFill>
          <a:blip r:embed="rId4" cstate="print"/>
          <a:srcRect/>
          <a:stretch>
            <a:fillRect/>
          </a:stretch>
        </p:blipFill>
        <p:spPr>
          <a:xfrm>
            <a:off x="4179888" y="1309688"/>
            <a:ext cx="1782762" cy="2376487"/>
          </a:xfrm>
          <a:noFill/>
          <a:ln/>
        </p:spPr>
      </p:pic>
      <p:graphicFrame>
        <p:nvGraphicFramePr>
          <p:cNvPr id="483333" name="Object 5"/>
          <p:cNvGraphicFramePr>
            <a:graphicFrameLocks noChangeAspect="1"/>
          </p:cNvGraphicFramePr>
          <p:nvPr/>
        </p:nvGraphicFramePr>
        <p:xfrm>
          <a:off x="6227763" y="4318000"/>
          <a:ext cx="2916237" cy="2187575"/>
        </p:xfrm>
        <a:graphic>
          <a:graphicData uri="http://schemas.openxmlformats.org/presentationml/2006/ole">
            <p:oleObj spid="_x0000_s483333" r:id="rId5" imgW="6095238" imgH="4571429" progId="">
              <p:embed/>
            </p:oleObj>
          </a:graphicData>
        </a:graphic>
      </p:graphicFrame>
      <p:pic>
        <p:nvPicPr>
          <p:cNvPr id="483334" name="Picture 6"/>
          <p:cNvPicPr>
            <a:picLocks noGrp="1" noChangeAspect="1" noChangeArrowheads="1"/>
          </p:cNvPicPr>
          <p:nvPr>
            <p:ph sz="half" idx="2"/>
          </p:nvPr>
        </p:nvPicPr>
        <p:blipFill>
          <a:blip r:embed="rId6" cstate="print"/>
          <a:srcRect/>
          <a:stretch>
            <a:fillRect/>
          </a:stretch>
        </p:blipFill>
        <p:spPr>
          <a:xfrm>
            <a:off x="6772275" y="1312863"/>
            <a:ext cx="1792288" cy="2338387"/>
          </a:xfrm>
          <a:noFill/>
          <a:ln/>
        </p:spPr>
      </p:pic>
      <p:pic>
        <p:nvPicPr>
          <p:cNvPr id="483335" name="Picture 7" descr="IMG_0918-1"/>
          <p:cNvPicPr>
            <a:picLocks noChangeAspect="1" noChangeArrowheads="1"/>
          </p:cNvPicPr>
          <p:nvPr/>
        </p:nvPicPr>
        <p:blipFill>
          <a:blip r:embed="rId7" cstate="print"/>
          <a:srcRect/>
          <a:stretch>
            <a:fillRect/>
          </a:stretch>
        </p:blipFill>
        <p:spPr bwMode="auto">
          <a:xfrm>
            <a:off x="4233863" y="4078288"/>
            <a:ext cx="1782762" cy="2374900"/>
          </a:xfrm>
          <a:prstGeom prst="rect">
            <a:avLst/>
          </a:prstGeom>
          <a:noFill/>
        </p:spPr>
      </p:pic>
      <p:pic>
        <p:nvPicPr>
          <p:cNvPr id="483336" name="Picture 8" descr="100_1023"/>
          <p:cNvPicPr>
            <a:picLocks noChangeAspect="1" noChangeArrowheads="1"/>
          </p:cNvPicPr>
          <p:nvPr/>
        </p:nvPicPr>
        <p:blipFill>
          <a:blip r:embed="rId8" cstate="print"/>
          <a:srcRect/>
          <a:stretch>
            <a:fillRect/>
          </a:stretch>
        </p:blipFill>
        <p:spPr bwMode="auto">
          <a:xfrm>
            <a:off x="366713" y="1550988"/>
            <a:ext cx="3565525" cy="4745037"/>
          </a:xfrm>
          <a:prstGeom prst="rect">
            <a:avLst/>
          </a:prstGeom>
          <a:noFill/>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0002" name="Rectangle 2"/>
          <p:cNvSpPr>
            <a:spLocks noGrp="1" noChangeArrowheads="1"/>
          </p:cNvSpPr>
          <p:nvPr>
            <p:ph type="title"/>
          </p:nvPr>
        </p:nvSpPr>
        <p:spPr/>
        <p:txBody>
          <a:bodyPr/>
          <a:lstStyle/>
          <a:p>
            <a:r>
              <a:rPr lang="en-US"/>
              <a:t>Registration to HellasGrid</a:t>
            </a:r>
            <a:endParaRPr lang="el-GR"/>
          </a:p>
        </p:txBody>
      </p:sp>
      <p:pic>
        <p:nvPicPr>
          <p:cNvPr id="640003" name="Picture 3"/>
          <p:cNvPicPr>
            <a:picLocks noChangeAspect="1" noChangeArrowheads="1"/>
          </p:cNvPicPr>
          <p:nvPr/>
        </p:nvPicPr>
        <p:blipFill>
          <a:blip r:embed="rId2" cstate="print"/>
          <a:srcRect/>
          <a:stretch>
            <a:fillRect/>
          </a:stretch>
        </p:blipFill>
        <p:spPr bwMode="auto">
          <a:xfrm>
            <a:off x="1128713" y="1543050"/>
            <a:ext cx="6953250" cy="4805363"/>
          </a:xfrm>
          <a:prstGeom prst="rect">
            <a:avLst/>
          </a:prstGeom>
          <a:noFill/>
        </p:spPr>
      </p:pic>
      <p:sp>
        <p:nvSpPr>
          <p:cNvPr id="640004" name="Text Box 4"/>
          <p:cNvSpPr txBox="1">
            <a:spLocks noChangeArrowheads="1"/>
          </p:cNvSpPr>
          <p:nvPr/>
        </p:nvSpPr>
        <p:spPr bwMode="auto">
          <a:xfrm>
            <a:off x="1314450" y="1023938"/>
            <a:ext cx="7270750" cy="396875"/>
          </a:xfrm>
          <a:prstGeom prst="rect">
            <a:avLst/>
          </a:prstGeom>
          <a:noFill/>
          <a:ln w="25400" algn="ctr">
            <a:noFill/>
            <a:miter lim="800000"/>
            <a:headEnd/>
            <a:tailEnd/>
          </a:ln>
          <a:effectLst/>
        </p:spPr>
        <p:txBody>
          <a:bodyPr lIns="90000" tIns="46800" rIns="90000" bIns="46800">
            <a:spAutoFit/>
          </a:bodyPr>
          <a:lstStyle/>
          <a:p>
            <a:pPr>
              <a:spcBef>
                <a:spcPct val="50000"/>
              </a:spcBef>
              <a:buFontTx/>
              <a:buNone/>
            </a:pPr>
            <a:r>
              <a:rPr lang="en-US" sz="2000" b="1">
                <a:hlinkClick r:id="rId3"/>
              </a:rPr>
              <a:t>https://access.hellasgrid.gr/register/registration_form</a:t>
            </a:r>
            <a:r>
              <a:rPr lang="en-US" sz="2000" b="1"/>
              <a:t> </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7954" name="Rectangle 2"/>
          <p:cNvSpPr>
            <a:spLocks noGrp="1" noChangeArrowheads="1"/>
          </p:cNvSpPr>
          <p:nvPr>
            <p:ph type="title"/>
          </p:nvPr>
        </p:nvSpPr>
        <p:spPr/>
        <p:txBody>
          <a:bodyPr/>
          <a:lstStyle/>
          <a:p>
            <a:r>
              <a:rPr lang="en-US" sz="2800"/>
              <a:t>Accounting statistics for the HellasGrid Infrastructure</a:t>
            </a:r>
            <a:endParaRPr lang="el-GR" sz="2800"/>
          </a:p>
        </p:txBody>
      </p:sp>
      <p:pic>
        <p:nvPicPr>
          <p:cNvPr id="637956" name="Picture 4" descr="accounting"/>
          <p:cNvPicPr>
            <a:picLocks noGrp="1" noChangeAspect="1" noChangeArrowheads="1"/>
          </p:cNvPicPr>
          <p:nvPr>
            <p:ph type="body" idx="1"/>
          </p:nvPr>
        </p:nvPicPr>
        <p:blipFill>
          <a:blip r:embed="rId2" cstate="print"/>
          <a:srcRect/>
          <a:stretch>
            <a:fillRect/>
          </a:stretch>
        </p:blipFill>
        <p:spPr>
          <a:xfrm>
            <a:off x="2605088" y="1054100"/>
            <a:ext cx="6148387" cy="5429250"/>
          </a:xfrm>
          <a:noFill/>
          <a:ln/>
        </p:spPr>
      </p:pic>
      <p:sp>
        <p:nvSpPr>
          <p:cNvPr id="637957" name="Text Box 5"/>
          <p:cNvSpPr txBox="1">
            <a:spLocks noChangeArrowheads="1"/>
          </p:cNvSpPr>
          <p:nvPr/>
        </p:nvSpPr>
        <p:spPr bwMode="auto">
          <a:xfrm>
            <a:off x="266700" y="1068388"/>
            <a:ext cx="4541838" cy="392112"/>
          </a:xfrm>
          <a:prstGeom prst="rect">
            <a:avLst/>
          </a:prstGeom>
          <a:solidFill>
            <a:srgbClr val="E3E2BB"/>
          </a:solidFill>
          <a:ln w="25400" algn="ctr">
            <a:solidFill>
              <a:srgbClr val="969696"/>
            </a:solidFill>
            <a:miter lim="800000"/>
            <a:headEnd/>
            <a:tailEnd/>
          </a:ln>
          <a:effectLst/>
        </p:spPr>
        <p:txBody>
          <a:bodyPr lIns="90000" tIns="46800" rIns="90000" bIns="46800">
            <a:spAutoFit/>
          </a:bodyPr>
          <a:lstStyle/>
          <a:p>
            <a:pPr>
              <a:spcBef>
                <a:spcPct val="50000"/>
              </a:spcBef>
              <a:buFontTx/>
              <a:buNone/>
            </a:pPr>
            <a:r>
              <a:rPr lang="en-US" dirty="0">
                <a:solidFill>
                  <a:schemeClr val="tx1"/>
                </a:solidFill>
                <a:hlinkClick r:id="rId3"/>
              </a:rPr>
              <a:t>http://hellasgrid-ui.ics.forth.gr/HG/</a:t>
            </a:r>
            <a:r>
              <a:rPr lang="en-US" dirty="0">
                <a:solidFill>
                  <a:schemeClr val="tx1"/>
                </a:solidFill>
              </a:rPr>
              <a:t> </a:t>
            </a:r>
            <a:endParaRPr lang="el-GR" dirty="0">
              <a:solidFill>
                <a:schemeClr val="tx1"/>
              </a:solidFill>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8978" name="Rectangle 2"/>
          <p:cNvSpPr>
            <a:spLocks noGrp="1" noChangeArrowheads="1"/>
          </p:cNvSpPr>
          <p:nvPr>
            <p:ph type="title"/>
          </p:nvPr>
        </p:nvSpPr>
        <p:spPr/>
        <p:txBody>
          <a:bodyPr/>
          <a:lstStyle/>
          <a:p>
            <a:r>
              <a:rPr lang="en-US"/>
              <a:t>Core Services (HG-01-GRNET)</a:t>
            </a:r>
            <a:endParaRPr lang="el-GR"/>
          </a:p>
        </p:txBody>
      </p:sp>
      <p:sp>
        <p:nvSpPr>
          <p:cNvPr id="638979" name="Rectangle 3"/>
          <p:cNvSpPr>
            <a:spLocks noGrp="1" noChangeArrowheads="1"/>
          </p:cNvSpPr>
          <p:nvPr>
            <p:ph type="body" idx="1"/>
          </p:nvPr>
        </p:nvSpPr>
        <p:spPr>
          <a:noFill/>
          <a:ln/>
        </p:spPr>
        <p:txBody>
          <a:bodyPr/>
          <a:lstStyle/>
          <a:p>
            <a:pPr>
              <a:lnSpc>
                <a:spcPct val="90000"/>
              </a:lnSpc>
            </a:pPr>
            <a:r>
              <a:rPr lang="en-US" sz="1800" dirty="0"/>
              <a:t>Core Services</a:t>
            </a:r>
          </a:p>
          <a:p>
            <a:pPr lvl="1">
              <a:lnSpc>
                <a:spcPct val="90000"/>
              </a:lnSpc>
            </a:pPr>
            <a:r>
              <a:rPr lang="en-US" sz="1700" dirty="0"/>
              <a:t>Central LCG File Catalog (LFC) for the users of the VOs:</a:t>
            </a:r>
          </a:p>
          <a:p>
            <a:pPr lvl="2">
              <a:lnSpc>
                <a:spcPct val="90000"/>
              </a:lnSpc>
            </a:pPr>
            <a:r>
              <a:rPr lang="en-US" sz="1500" dirty="0" err="1"/>
              <a:t>eumed</a:t>
            </a:r>
            <a:r>
              <a:rPr lang="en-US" sz="1500" dirty="0"/>
              <a:t>, </a:t>
            </a:r>
            <a:r>
              <a:rPr lang="en-US" sz="1500" dirty="0" err="1"/>
              <a:t>hgdemo</a:t>
            </a:r>
            <a:r>
              <a:rPr lang="en-US" sz="1500" dirty="0"/>
              <a:t>, see</a:t>
            </a:r>
          </a:p>
          <a:p>
            <a:pPr lvl="1">
              <a:lnSpc>
                <a:spcPct val="90000"/>
              </a:lnSpc>
            </a:pPr>
            <a:r>
              <a:rPr lang="en-US" sz="1700" dirty="0"/>
              <a:t>Resource Broker and Information Index (BDII) which can be accessed by the users of the VOs:</a:t>
            </a:r>
          </a:p>
          <a:p>
            <a:pPr lvl="2">
              <a:lnSpc>
                <a:spcPct val="90000"/>
              </a:lnSpc>
            </a:pPr>
            <a:r>
              <a:rPr lang="en-US" sz="1500" dirty="0"/>
              <a:t>atlas, </a:t>
            </a:r>
            <a:r>
              <a:rPr lang="en-US" sz="1500" dirty="0" err="1"/>
              <a:t>alice</a:t>
            </a:r>
            <a:r>
              <a:rPr lang="en-US" sz="1500" dirty="0"/>
              <a:t>, </a:t>
            </a:r>
            <a:r>
              <a:rPr lang="en-US" sz="1500" dirty="0" err="1"/>
              <a:t>lhcb</a:t>
            </a:r>
            <a:r>
              <a:rPr lang="en-US" sz="1500" dirty="0"/>
              <a:t>, </a:t>
            </a:r>
            <a:r>
              <a:rPr lang="en-US" sz="1500" dirty="0" err="1"/>
              <a:t>cms</a:t>
            </a:r>
            <a:r>
              <a:rPr lang="en-US" sz="1500" dirty="0"/>
              <a:t>, </a:t>
            </a:r>
            <a:r>
              <a:rPr lang="en-US" sz="1500" dirty="0" err="1"/>
              <a:t>dteam</a:t>
            </a:r>
            <a:r>
              <a:rPr lang="en-US" sz="1500" dirty="0"/>
              <a:t>, </a:t>
            </a:r>
            <a:r>
              <a:rPr lang="en-US" sz="1500" dirty="0" err="1"/>
              <a:t>sixt</a:t>
            </a:r>
            <a:r>
              <a:rPr lang="en-US" sz="1500" dirty="0"/>
              <a:t>, biomed, </a:t>
            </a:r>
            <a:r>
              <a:rPr lang="en-US" sz="1500" dirty="0" err="1"/>
              <a:t>esr</a:t>
            </a:r>
            <a:r>
              <a:rPr lang="en-US" sz="1500" dirty="0"/>
              <a:t>, magic, </a:t>
            </a:r>
            <a:r>
              <a:rPr lang="en-US" sz="1500" dirty="0" err="1"/>
              <a:t>compchem</a:t>
            </a:r>
            <a:r>
              <a:rPr lang="en-US" sz="1500" dirty="0"/>
              <a:t>, see, </a:t>
            </a:r>
            <a:r>
              <a:rPr lang="en-US" sz="1500" dirty="0" err="1"/>
              <a:t>planck</a:t>
            </a:r>
            <a:r>
              <a:rPr lang="en-US" sz="1500" dirty="0"/>
              <a:t>, </a:t>
            </a:r>
            <a:r>
              <a:rPr lang="en-US" sz="1500" dirty="0" err="1"/>
              <a:t>hgdemo</a:t>
            </a:r>
            <a:r>
              <a:rPr lang="en-US" sz="1500" dirty="0"/>
              <a:t>, </a:t>
            </a:r>
            <a:r>
              <a:rPr lang="en-US" sz="1500" dirty="0" err="1"/>
              <a:t>eumed</a:t>
            </a:r>
            <a:endParaRPr lang="en-US" sz="1500" dirty="0"/>
          </a:p>
          <a:p>
            <a:pPr lvl="1">
              <a:lnSpc>
                <a:spcPct val="90000"/>
              </a:lnSpc>
            </a:pPr>
            <a:r>
              <a:rPr lang="en-US" sz="1700" dirty="0"/>
              <a:t>Catch-All User Interface for </a:t>
            </a:r>
            <a:r>
              <a:rPr lang="en-US" sz="1700" dirty="0" err="1"/>
              <a:t>HellasGrid</a:t>
            </a:r>
            <a:endParaRPr lang="en-US" sz="1700" dirty="0"/>
          </a:p>
          <a:p>
            <a:pPr lvl="2">
              <a:lnSpc>
                <a:spcPct val="90000"/>
              </a:lnSpc>
            </a:pPr>
            <a:r>
              <a:rPr lang="en-US" sz="1500" dirty="0"/>
              <a:t>Registration is handled through the </a:t>
            </a:r>
            <a:r>
              <a:rPr lang="en-US" sz="1500" dirty="0" err="1"/>
              <a:t>Hellasgrid</a:t>
            </a:r>
            <a:r>
              <a:rPr lang="en-US" sz="1500" dirty="0"/>
              <a:t> User-Support Team</a:t>
            </a:r>
          </a:p>
          <a:p>
            <a:pPr lvl="2">
              <a:lnSpc>
                <a:spcPct val="90000"/>
              </a:lnSpc>
            </a:pPr>
            <a:r>
              <a:rPr lang="en-US" sz="1500" dirty="0"/>
              <a:t>UI services are offered by all HG sites</a:t>
            </a:r>
          </a:p>
          <a:p>
            <a:pPr lvl="1">
              <a:lnSpc>
                <a:spcPct val="90000"/>
              </a:lnSpc>
              <a:buNone/>
            </a:pPr>
            <a:endParaRPr lang="en-US" sz="1500" dirty="0">
              <a:ea typeface="+mn-ea"/>
              <a:cs typeface="+mn-cs"/>
            </a:endParaRPr>
          </a:p>
          <a:p>
            <a:pPr>
              <a:lnSpc>
                <a:spcPct val="90000"/>
              </a:lnSpc>
            </a:pPr>
            <a:r>
              <a:rPr lang="en-US" sz="2000" dirty="0" smtClean="0">
                <a:solidFill>
                  <a:schemeClr val="tx1"/>
                </a:solidFill>
                <a:ea typeface="+mn-ea"/>
                <a:cs typeface="+mn-cs"/>
              </a:rPr>
              <a:t>Service Availability Monitoring</a:t>
            </a:r>
            <a:endParaRPr lang="en-US" sz="2000" dirty="0" smtClean="0">
              <a:solidFill>
                <a:schemeClr val="tx1"/>
              </a:solidFill>
              <a:ea typeface="+mn-ea"/>
              <a:cs typeface="+mn-cs"/>
              <a:hlinkClick r:id="rId2"/>
            </a:endParaRPr>
          </a:p>
          <a:p>
            <a:pPr lvl="1">
              <a:lnSpc>
                <a:spcPct val="90000"/>
              </a:lnSpc>
            </a:pPr>
            <a:r>
              <a:rPr lang="en-US" sz="1700" dirty="0" smtClean="0">
                <a:hlinkClick r:id="rId2"/>
              </a:rPr>
              <a:t>https</a:t>
            </a:r>
            <a:r>
              <a:rPr lang="en-US" sz="1700" dirty="0">
                <a:hlinkClick r:id="rId2"/>
              </a:rPr>
              <a:t>://mon.isabella.grnet.gr/sft/lastreport.cgi</a:t>
            </a:r>
            <a:r>
              <a:rPr lang="en-US" sz="1700" dirty="0"/>
              <a:t> (Need a valid </a:t>
            </a:r>
            <a:r>
              <a:rPr lang="en-US" sz="1700" dirty="0" err="1"/>
              <a:t>HellasGrid</a:t>
            </a:r>
            <a:r>
              <a:rPr lang="en-US" sz="1700" dirty="0"/>
              <a:t> Certificate)</a:t>
            </a:r>
          </a:p>
          <a:p>
            <a:pPr lvl="1">
              <a:lnSpc>
                <a:spcPct val="90000"/>
              </a:lnSpc>
            </a:pPr>
            <a:endParaRPr lang="el-GR" sz="1700"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Rectangle 2"/>
          <p:cNvSpPr>
            <a:spLocks noGrp="1" noChangeArrowheads="1"/>
          </p:cNvSpPr>
          <p:nvPr>
            <p:ph type="title"/>
          </p:nvPr>
        </p:nvSpPr>
        <p:spPr/>
        <p:txBody>
          <a:bodyPr/>
          <a:lstStyle/>
          <a:p>
            <a:r>
              <a:rPr lang="en-US"/>
              <a:t>Q&amp;A</a:t>
            </a:r>
            <a:endParaRPr lang="el-GR"/>
          </a:p>
        </p:txBody>
      </p:sp>
      <p:pic>
        <p:nvPicPr>
          <p:cNvPr id="271363" name="Picture 3"/>
          <p:cNvPicPr>
            <a:picLocks noGrp="1" noChangeAspect="1" noChangeArrowheads="1"/>
          </p:cNvPicPr>
          <p:nvPr>
            <p:ph idx="1"/>
          </p:nvPr>
        </p:nvPicPr>
        <p:blipFill>
          <a:blip r:embed="rId3" cstate="print"/>
          <a:srcRect/>
          <a:stretch>
            <a:fillRect/>
          </a:stretch>
        </p:blipFill>
        <p:spPr>
          <a:xfrm>
            <a:off x="1668463" y="1535113"/>
            <a:ext cx="5832475" cy="4895850"/>
          </a:xfrm>
          <a:noFill/>
          <a:ln/>
        </p:spPr>
      </p:pic>
      <p:sp>
        <p:nvSpPr>
          <p:cNvPr id="271364" name="Text Box 4"/>
          <p:cNvSpPr txBox="1">
            <a:spLocks noChangeArrowheads="1"/>
          </p:cNvSpPr>
          <p:nvPr/>
        </p:nvSpPr>
        <p:spPr bwMode="auto">
          <a:xfrm>
            <a:off x="6138863" y="5394325"/>
            <a:ext cx="2481262" cy="396875"/>
          </a:xfrm>
          <a:prstGeom prst="rect">
            <a:avLst/>
          </a:prstGeom>
          <a:noFill/>
          <a:ln w="25400" algn="ctr">
            <a:noFill/>
            <a:miter lim="800000"/>
            <a:headEnd/>
            <a:tailEnd/>
          </a:ln>
          <a:effectLst/>
        </p:spPr>
        <p:txBody>
          <a:bodyPr lIns="90000" tIns="46800" rIns="90000" bIns="46800">
            <a:spAutoFit/>
          </a:bodyPr>
          <a:lstStyle/>
          <a:p>
            <a:pPr>
              <a:buFontTx/>
              <a:buNone/>
            </a:pPr>
            <a:r>
              <a:rPr lang="en-US" sz="2000" b="1">
                <a:solidFill>
                  <a:schemeClr val="hlink"/>
                </a:solidFill>
              </a:rPr>
              <a:t>Thank you!</a:t>
            </a:r>
            <a:endParaRPr lang="el-GR" sz="2000" b="1"/>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02" name="Rectangle 2"/>
          <p:cNvSpPr>
            <a:spLocks noGrp="1" noChangeArrowheads="1"/>
          </p:cNvSpPr>
          <p:nvPr>
            <p:ph type="title"/>
          </p:nvPr>
        </p:nvSpPr>
        <p:spPr/>
        <p:txBody>
          <a:bodyPr/>
          <a:lstStyle/>
          <a:p>
            <a:r>
              <a:rPr lang="el-GR"/>
              <a:t>Αναφορές</a:t>
            </a:r>
          </a:p>
        </p:txBody>
      </p:sp>
      <p:sp>
        <p:nvSpPr>
          <p:cNvPr id="665603" name="Rectangle 3"/>
          <p:cNvSpPr>
            <a:spLocks noGrp="1" noChangeArrowheads="1"/>
          </p:cNvSpPr>
          <p:nvPr>
            <p:ph type="body" idx="1"/>
          </p:nvPr>
        </p:nvSpPr>
        <p:spPr/>
        <p:txBody>
          <a:bodyPr/>
          <a:lstStyle/>
          <a:p>
            <a:pPr marL="457200" indent="-457200">
              <a:lnSpc>
                <a:spcPct val="80000"/>
              </a:lnSpc>
            </a:pPr>
            <a:r>
              <a:rPr lang="en-US" sz="1900" dirty="0">
                <a:sym typeface="Wingdings" pitchFamily="2" charset="2"/>
              </a:rPr>
              <a:t>Grid café:</a:t>
            </a:r>
            <a:br>
              <a:rPr lang="en-US" sz="1900" dirty="0">
                <a:sym typeface="Wingdings" pitchFamily="2" charset="2"/>
              </a:rPr>
            </a:br>
            <a:r>
              <a:rPr lang="en-US" sz="1900" dirty="0">
                <a:sym typeface="Wingdings" pitchFamily="2" charset="2"/>
              </a:rPr>
              <a:t>      </a:t>
            </a:r>
            <a:r>
              <a:rPr lang="en-US" sz="1900" b="0" dirty="0">
                <a:solidFill>
                  <a:srgbClr val="000099"/>
                </a:solidFill>
                <a:sym typeface="Wingdings" pitchFamily="2" charset="2"/>
                <a:hlinkClick r:id="rId2"/>
              </a:rPr>
              <a:t>http</a:t>
            </a:r>
            <a:r>
              <a:rPr lang="en-US" sz="1900" b="0" dirty="0" smtClean="0">
                <a:solidFill>
                  <a:srgbClr val="000099"/>
                </a:solidFill>
                <a:sym typeface="Wingdings" pitchFamily="2" charset="2"/>
                <a:hlinkClick r:id="rId2"/>
              </a:rPr>
              <a:t>://www.gridcafe.org/</a:t>
            </a:r>
            <a:r>
              <a:rPr lang="en-US" sz="1900" b="0" dirty="0" smtClean="0">
                <a:solidFill>
                  <a:srgbClr val="000099"/>
                </a:solidFill>
                <a:sym typeface="Wingdings" pitchFamily="2" charset="2"/>
              </a:rPr>
              <a:t> </a:t>
            </a:r>
            <a:endParaRPr lang="en-US" sz="1900" b="0" dirty="0">
              <a:solidFill>
                <a:srgbClr val="000099"/>
              </a:solidFill>
              <a:sym typeface="Wingdings" pitchFamily="2" charset="2"/>
            </a:endParaRPr>
          </a:p>
          <a:p>
            <a:pPr marL="457200" indent="-457200">
              <a:lnSpc>
                <a:spcPct val="80000"/>
              </a:lnSpc>
            </a:pPr>
            <a:r>
              <a:rPr lang="en-US" sz="1900" dirty="0">
                <a:sym typeface="Wingdings" pitchFamily="2" charset="2"/>
              </a:rPr>
              <a:t>Open Grid Forum:</a:t>
            </a:r>
          </a:p>
          <a:p>
            <a:pPr marL="800100" lvl="1" indent="-455613">
              <a:lnSpc>
                <a:spcPct val="80000"/>
              </a:lnSpc>
              <a:buFont typeface="Arial" charset="0"/>
              <a:buNone/>
            </a:pPr>
            <a:r>
              <a:rPr lang="en-US" dirty="0">
                <a:sym typeface="Wingdings" pitchFamily="2" charset="2"/>
              </a:rPr>
              <a:t>	</a:t>
            </a:r>
            <a:r>
              <a:rPr lang="el-GR" dirty="0">
                <a:sym typeface="Wingdings" pitchFamily="2" charset="2"/>
                <a:hlinkClick r:id="rId3"/>
              </a:rPr>
              <a:t>http://www.gridforum.org/</a:t>
            </a:r>
            <a:endParaRPr lang="en-US" dirty="0">
              <a:sym typeface="Wingdings" pitchFamily="2" charset="2"/>
            </a:endParaRPr>
          </a:p>
          <a:p>
            <a:pPr marL="457200" indent="-457200">
              <a:lnSpc>
                <a:spcPct val="80000"/>
              </a:lnSpc>
            </a:pPr>
            <a:r>
              <a:rPr lang="en-US" sz="1900" dirty="0" err="1">
                <a:sym typeface="Wingdings" pitchFamily="2" charset="2"/>
              </a:rPr>
              <a:t>HellasGrid</a:t>
            </a:r>
            <a:r>
              <a:rPr lang="en-US" sz="1900" dirty="0">
                <a:sym typeface="Wingdings" pitchFamily="2" charset="2"/>
              </a:rPr>
              <a:t> Task Force</a:t>
            </a:r>
          </a:p>
          <a:p>
            <a:pPr marL="800100" lvl="1" indent="-455613">
              <a:lnSpc>
                <a:spcPct val="80000"/>
              </a:lnSpc>
              <a:buFont typeface="Arial" charset="0"/>
              <a:buNone/>
            </a:pPr>
            <a:r>
              <a:rPr lang="en-US" sz="1800" dirty="0">
                <a:sym typeface="Wingdings" pitchFamily="2" charset="2"/>
              </a:rPr>
              <a:t>	</a:t>
            </a:r>
            <a:r>
              <a:rPr lang="en-US" b="1" dirty="0">
                <a:sym typeface="Wingdings" pitchFamily="2" charset="2"/>
                <a:hlinkClick r:id="rId4"/>
              </a:rPr>
              <a:t>http://www.hellasgrid.gr/</a:t>
            </a:r>
            <a:r>
              <a:rPr lang="en-US" b="1" dirty="0">
                <a:sym typeface="Wingdings" pitchFamily="2" charset="2"/>
              </a:rPr>
              <a:t> </a:t>
            </a:r>
          </a:p>
          <a:p>
            <a:pPr marL="457200" indent="-457200">
              <a:lnSpc>
                <a:spcPct val="80000"/>
              </a:lnSpc>
            </a:pPr>
            <a:r>
              <a:rPr lang="en-US" sz="1900" dirty="0">
                <a:sym typeface="Wingdings" pitchFamily="2" charset="2"/>
              </a:rPr>
              <a:t>EGEE (Enabling Grids for E-science)</a:t>
            </a:r>
          </a:p>
          <a:p>
            <a:pPr marL="800100" lvl="1" indent="-455613">
              <a:lnSpc>
                <a:spcPct val="80000"/>
              </a:lnSpc>
              <a:buNone/>
            </a:pPr>
            <a:r>
              <a:rPr lang="en-US" sz="1800" dirty="0">
                <a:sym typeface="Wingdings" pitchFamily="2" charset="2"/>
              </a:rPr>
              <a:t>	</a:t>
            </a:r>
            <a:r>
              <a:rPr lang="en-US" sz="2000" b="1" dirty="0" smtClean="0">
                <a:sym typeface="Wingdings" pitchFamily="2" charset="2"/>
              </a:rPr>
              <a:t> </a:t>
            </a:r>
            <a:r>
              <a:rPr lang="en-US" sz="2000" b="1" dirty="0" smtClean="0">
                <a:sym typeface="Wingdings" pitchFamily="2" charset="2"/>
                <a:hlinkClick r:id="rId5"/>
              </a:rPr>
              <a:t>http://www.eu-egee.org/</a:t>
            </a:r>
            <a:r>
              <a:rPr lang="en-US" sz="2000" b="1" dirty="0" smtClean="0">
                <a:sym typeface="Wingdings" pitchFamily="2" charset="2"/>
              </a:rPr>
              <a:t> </a:t>
            </a:r>
            <a:endParaRPr lang="en-US" sz="2000" b="1" dirty="0">
              <a:sym typeface="Wingdings" pitchFamily="2" charset="2"/>
            </a:endParaRPr>
          </a:p>
          <a:p>
            <a:pPr marL="457200" indent="-457200">
              <a:lnSpc>
                <a:spcPct val="80000"/>
              </a:lnSpc>
            </a:pPr>
            <a:r>
              <a:rPr lang="en-US" sz="2000" dirty="0"/>
              <a:t>The </a:t>
            </a:r>
            <a:r>
              <a:rPr lang="en-US" sz="2000" dirty="0" err="1"/>
              <a:t>Globus</a:t>
            </a:r>
            <a:r>
              <a:rPr lang="en-US" sz="2000" dirty="0"/>
              <a:t> Alliance</a:t>
            </a:r>
          </a:p>
          <a:p>
            <a:pPr marL="457200" indent="-457200">
              <a:lnSpc>
                <a:spcPct val="80000"/>
              </a:lnSpc>
              <a:buFontTx/>
              <a:buNone/>
            </a:pPr>
            <a:r>
              <a:rPr lang="en-US" sz="2000" dirty="0"/>
              <a:t>		</a:t>
            </a:r>
            <a:r>
              <a:rPr lang="el-GR" sz="2000" b="0" dirty="0">
                <a:hlinkClick r:id="rId6"/>
              </a:rPr>
              <a:t>http://www.globus.org/</a:t>
            </a:r>
            <a:endParaRPr lang="en-US" sz="2000" b="0" dirty="0"/>
          </a:p>
          <a:p>
            <a:pPr marL="457200" indent="-457200">
              <a:lnSpc>
                <a:spcPct val="80000"/>
              </a:lnSpc>
            </a:pPr>
            <a:r>
              <a:rPr lang="en-US" sz="2000" dirty="0" smtClean="0"/>
              <a:t>Grid </a:t>
            </a:r>
            <a:r>
              <a:rPr lang="en-US" sz="2000" dirty="0"/>
              <a:t>Operations Centre</a:t>
            </a:r>
          </a:p>
          <a:p>
            <a:pPr marL="457200" indent="-457200">
              <a:lnSpc>
                <a:spcPct val="80000"/>
              </a:lnSpc>
              <a:buFontTx/>
              <a:buNone/>
            </a:pPr>
            <a:r>
              <a:rPr lang="en-US" sz="2000" b="0" dirty="0"/>
              <a:t>		</a:t>
            </a:r>
            <a:r>
              <a:rPr lang="en-US" sz="2000" b="0" dirty="0">
                <a:hlinkClick r:id="rId7"/>
              </a:rPr>
              <a:t>http://goc.grid-support.ac.uk/gridsite/gocmain/</a:t>
            </a:r>
            <a:endParaRPr lang="en-US" sz="2000" b="0" dirty="0"/>
          </a:p>
          <a:p>
            <a:pPr marL="457200" indent="-457200">
              <a:lnSpc>
                <a:spcPct val="80000"/>
              </a:lnSpc>
            </a:pPr>
            <a:r>
              <a:rPr lang="en-US" sz="2000" dirty="0" err="1"/>
              <a:t>gLite</a:t>
            </a:r>
            <a:r>
              <a:rPr lang="en-US" sz="2000" dirty="0"/>
              <a:t> </a:t>
            </a:r>
            <a:r>
              <a:rPr lang="en-US" sz="2000" dirty="0" err="1"/>
              <a:t>UserGuide</a:t>
            </a:r>
            <a:endParaRPr lang="en-US" sz="2000" dirty="0"/>
          </a:p>
          <a:p>
            <a:pPr marL="457200" indent="-457200">
              <a:lnSpc>
                <a:spcPct val="80000"/>
              </a:lnSpc>
              <a:buFontTx/>
              <a:buNone/>
            </a:pPr>
            <a:r>
              <a:rPr lang="en-US" sz="2000" dirty="0"/>
              <a:t>		</a:t>
            </a:r>
            <a:r>
              <a:rPr lang="en-US" sz="2000" b="0" dirty="0" smtClean="0"/>
              <a:t> </a:t>
            </a:r>
            <a:r>
              <a:rPr lang="en-US" sz="2000" b="0" dirty="0" smtClean="0">
                <a:hlinkClick r:id="rId8"/>
              </a:rPr>
              <a:t>http://glite.web.cern.ch/glite/documentation/</a:t>
            </a:r>
            <a:r>
              <a:rPr lang="en-US" sz="2000" b="0" dirty="0" smtClean="0"/>
              <a:t> </a:t>
            </a:r>
            <a:endParaRPr lang="en-US" sz="2000" b="0" dirty="0"/>
          </a:p>
          <a:p>
            <a:pPr marL="457200" indent="-457200">
              <a:lnSpc>
                <a:spcPct val="80000"/>
              </a:lnSpc>
              <a:buFontTx/>
              <a:buNone/>
            </a:pPr>
            <a:endParaRPr lang="en-US" sz="1600" b="0" dirty="0"/>
          </a:p>
          <a:p>
            <a:pPr marL="800100" lvl="1" indent="-455613">
              <a:lnSpc>
                <a:spcPct val="80000"/>
              </a:lnSpc>
              <a:buFont typeface="Wingdings" pitchFamily="2" charset="2"/>
              <a:buNone/>
            </a:pPr>
            <a:endParaRPr lang="en-US" sz="1400" dirty="0">
              <a:sym typeface="Wingdings" pitchFamily="2" charset="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1810" name="Rectangle 2"/>
          <p:cNvSpPr>
            <a:spLocks noGrp="1" noChangeArrowheads="1"/>
          </p:cNvSpPr>
          <p:nvPr>
            <p:ph type="title"/>
          </p:nvPr>
        </p:nvSpPr>
        <p:spPr/>
        <p:txBody>
          <a:bodyPr/>
          <a:lstStyle/>
          <a:p>
            <a:r>
              <a:rPr lang="en-US"/>
              <a:t>The Grid </a:t>
            </a:r>
            <a:endParaRPr lang="el-GR"/>
          </a:p>
        </p:txBody>
      </p:sp>
      <p:grpSp>
        <p:nvGrpSpPr>
          <p:cNvPr id="631811" name="Group 3"/>
          <p:cNvGrpSpPr>
            <a:grpSpLocks/>
          </p:cNvGrpSpPr>
          <p:nvPr/>
        </p:nvGrpSpPr>
        <p:grpSpPr bwMode="auto">
          <a:xfrm>
            <a:off x="2503488" y="4221163"/>
            <a:ext cx="3175000" cy="1862137"/>
            <a:chOff x="1172" y="1728"/>
            <a:chExt cx="3430" cy="2003"/>
          </a:xfrm>
        </p:grpSpPr>
        <p:grpSp>
          <p:nvGrpSpPr>
            <p:cNvPr id="631812" name="Group 4"/>
            <p:cNvGrpSpPr>
              <a:grpSpLocks/>
            </p:cNvGrpSpPr>
            <p:nvPr/>
          </p:nvGrpSpPr>
          <p:grpSpPr bwMode="auto">
            <a:xfrm>
              <a:off x="1172" y="1728"/>
              <a:ext cx="3427" cy="2003"/>
              <a:chOff x="1752" y="1854"/>
              <a:chExt cx="2016" cy="1179"/>
            </a:xfrm>
          </p:grpSpPr>
          <p:sp>
            <p:nvSpPr>
              <p:cNvPr id="631813" name="Line 5"/>
              <p:cNvSpPr>
                <a:spLocks noChangeShapeType="1"/>
              </p:cNvSpPr>
              <p:nvPr/>
            </p:nvSpPr>
            <p:spPr bwMode="auto">
              <a:xfrm>
                <a:off x="1926" y="2220"/>
                <a:ext cx="1023" cy="696"/>
              </a:xfrm>
              <a:prstGeom prst="line">
                <a:avLst/>
              </a:prstGeom>
              <a:noFill/>
              <a:ln w="9525">
                <a:solidFill>
                  <a:schemeClr val="bg2"/>
                </a:solidFill>
                <a:round/>
                <a:headEnd/>
                <a:tailEnd/>
              </a:ln>
              <a:effectLst/>
            </p:spPr>
            <p:txBody>
              <a:bodyPr wrap="none" anchor="ctr"/>
              <a:lstStyle/>
              <a:p>
                <a:endParaRPr lang="el-GR"/>
              </a:p>
            </p:txBody>
          </p:sp>
          <p:sp>
            <p:nvSpPr>
              <p:cNvPr id="631814" name="Line 6"/>
              <p:cNvSpPr>
                <a:spLocks noChangeShapeType="1"/>
              </p:cNvSpPr>
              <p:nvPr/>
            </p:nvSpPr>
            <p:spPr bwMode="auto">
              <a:xfrm>
                <a:off x="2106" y="2139"/>
                <a:ext cx="1011" cy="666"/>
              </a:xfrm>
              <a:prstGeom prst="line">
                <a:avLst/>
              </a:prstGeom>
              <a:noFill/>
              <a:ln w="9525">
                <a:solidFill>
                  <a:schemeClr val="bg2"/>
                </a:solidFill>
                <a:round/>
                <a:headEnd/>
                <a:tailEnd/>
              </a:ln>
              <a:effectLst/>
            </p:spPr>
            <p:txBody>
              <a:bodyPr wrap="none" anchor="ctr"/>
              <a:lstStyle/>
              <a:p>
                <a:endParaRPr lang="el-GR"/>
              </a:p>
            </p:txBody>
          </p:sp>
          <p:sp>
            <p:nvSpPr>
              <p:cNvPr id="631815" name="Line 7"/>
              <p:cNvSpPr>
                <a:spLocks noChangeShapeType="1"/>
              </p:cNvSpPr>
              <p:nvPr/>
            </p:nvSpPr>
            <p:spPr bwMode="auto">
              <a:xfrm>
                <a:off x="2277" y="2064"/>
                <a:ext cx="1035" cy="636"/>
              </a:xfrm>
              <a:prstGeom prst="line">
                <a:avLst/>
              </a:prstGeom>
              <a:noFill/>
              <a:ln w="9525">
                <a:solidFill>
                  <a:schemeClr val="bg2"/>
                </a:solidFill>
                <a:round/>
                <a:headEnd/>
                <a:tailEnd/>
              </a:ln>
              <a:effectLst/>
            </p:spPr>
            <p:txBody>
              <a:bodyPr wrap="none" anchor="ctr"/>
              <a:lstStyle/>
              <a:p>
                <a:endParaRPr lang="el-GR"/>
              </a:p>
            </p:txBody>
          </p:sp>
          <p:sp>
            <p:nvSpPr>
              <p:cNvPr id="631816" name="Line 8"/>
              <p:cNvSpPr>
                <a:spLocks noChangeShapeType="1"/>
              </p:cNvSpPr>
              <p:nvPr/>
            </p:nvSpPr>
            <p:spPr bwMode="auto">
              <a:xfrm>
                <a:off x="2439" y="1989"/>
                <a:ext cx="1032" cy="612"/>
              </a:xfrm>
              <a:prstGeom prst="line">
                <a:avLst/>
              </a:prstGeom>
              <a:noFill/>
              <a:ln w="9525">
                <a:solidFill>
                  <a:schemeClr val="bg2"/>
                </a:solidFill>
                <a:round/>
                <a:headEnd/>
                <a:tailEnd/>
              </a:ln>
              <a:effectLst/>
            </p:spPr>
            <p:txBody>
              <a:bodyPr wrap="none" anchor="ctr"/>
              <a:lstStyle/>
              <a:p>
                <a:endParaRPr lang="el-GR"/>
              </a:p>
            </p:txBody>
          </p:sp>
          <p:sp>
            <p:nvSpPr>
              <p:cNvPr id="631817" name="Line 9"/>
              <p:cNvSpPr>
                <a:spLocks noChangeShapeType="1"/>
              </p:cNvSpPr>
              <p:nvPr/>
            </p:nvSpPr>
            <p:spPr bwMode="auto">
              <a:xfrm>
                <a:off x="2595" y="1920"/>
                <a:ext cx="1014" cy="579"/>
              </a:xfrm>
              <a:prstGeom prst="line">
                <a:avLst/>
              </a:prstGeom>
              <a:noFill/>
              <a:ln w="9525">
                <a:solidFill>
                  <a:schemeClr val="bg2"/>
                </a:solidFill>
                <a:round/>
                <a:headEnd/>
                <a:tailEnd/>
              </a:ln>
              <a:effectLst/>
            </p:spPr>
            <p:txBody>
              <a:bodyPr wrap="none" anchor="ctr"/>
              <a:lstStyle/>
              <a:p>
                <a:endParaRPr lang="el-GR"/>
              </a:p>
            </p:txBody>
          </p:sp>
          <p:sp>
            <p:nvSpPr>
              <p:cNvPr id="631818" name="Line 10"/>
              <p:cNvSpPr>
                <a:spLocks noChangeShapeType="1"/>
              </p:cNvSpPr>
              <p:nvPr/>
            </p:nvSpPr>
            <p:spPr bwMode="auto">
              <a:xfrm flipV="1">
                <a:off x="1929" y="1956"/>
                <a:ext cx="993" cy="468"/>
              </a:xfrm>
              <a:prstGeom prst="line">
                <a:avLst/>
              </a:prstGeom>
              <a:noFill/>
              <a:ln w="9525">
                <a:solidFill>
                  <a:schemeClr val="bg2"/>
                </a:solidFill>
                <a:round/>
                <a:headEnd/>
                <a:tailEnd/>
              </a:ln>
              <a:effectLst/>
            </p:spPr>
            <p:txBody>
              <a:bodyPr wrap="none" anchor="ctr"/>
              <a:lstStyle/>
              <a:p>
                <a:endParaRPr lang="el-GR"/>
              </a:p>
            </p:txBody>
          </p:sp>
          <p:sp>
            <p:nvSpPr>
              <p:cNvPr id="631819" name="Line 11"/>
              <p:cNvSpPr>
                <a:spLocks noChangeShapeType="1"/>
              </p:cNvSpPr>
              <p:nvPr/>
            </p:nvSpPr>
            <p:spPr bwMode="auto">
              <a:xfrm flipV="1">
                <a:off x="2118" y="2064"/>
                <a:ext cx="996" cy="498"/>
              </a:xfrm>
              <a:prstGeom prst="line">
                <a:avLst/>
              </a:prstGeom>
              <a:noFill/>
              <a:ln w="9525">
                <a:solidFill>
                  <a:schemeClr val="bg2"/>
                </a:solidFill>
                <a:round/>
                <a:headEnd/>
                <a:tailEnd/>
              </a:ln>
              <a:effectLst/>
            </p:spPr>
            <p:txBody>
              <a:bodyPr wrap="none" anchor="ctr"/>
              <a:lstStyle/>
              <a:p>
                <a:endParaRPr lang="el-GR"/>
              </a:p>
            </p:txBody>
          </p:sp>
          <p:sp>
            <p:nvSpPr>
              <p:cNvPr id="631820" name="Line 12"/>
              <p:cNvSpPr>
                <a:spLocks noChangeShapeType="1"/>
              </p:cNvSpPr>
              <p:nvPr/>
            </p:nvSpPr>
            <p:spPr bwMode="auto">
              <a:xfrm flipV="1">
                <a:off x="2313" y="2169"/>
                <a:ext cx="1005" cy="537"/>
              </a:xfrm>
              <a:prstGeom prst="line">
                <a:avLst/>
              </a:prstGeom>
              <a:noFill/>
              <a:ln w="9525">
                <a:solidFill>
                  <a:schemeClr val="bg2"/>
                </a:solidFill>
                <a:round/>
                <a:headEnd/>
                <a:tailEnd/>
              </a:ln>
              <a:effectLst/>
            </p:spPr>
            <p:txBody>
              <a:bodyPr wrap="none" anchor="ctr"/>
              <a:lstStyle/>
              <a:p>
                <a:endParaRPr lang="el-GR"/>
              </a:p>
            </p:txBody>
          </p:sp>
          <p:sp>
            <p:nvSpPr>
              <p:cNvPr id="631821" name="Line 13"/>
              <p:cNvSpPr>
                <a:spLocks noChangeShapeType="1"/>
              </p:cNvSpPr>
              <p:nvPr/>
            </p:nvSpPr>
            <p:spPr bwMode="auto">
              <a:xfrm flipV="1">
                <a:off x="2526" y="2292"/>
                <a:ext cx="1011" cy="570"/>
              </a:xfrm>
              <a:prstGeom prst="line">
                <a:avLst/>
              </a:prstGeom>
              <a:noFill/>
              <a:ln w="9525">
                <a:solidFill>
                  <a:schemeClr val="bg2"/>
                </a:solidFill>
                <a:round/>
                <a:headEnd/>
                <a:tailEnd/>
              </a:ln>
              <a:effectLst/>
            </p:spPr>
            <p:txBody>
              <a:bodyPr wrap="none" anchor="ctr"/>
              <a:lstStyle/>
              <a:p>
                <a:endParaRPr lang="el-GR"/>
              </a:p>
            </p:txBody>
          </p:sp>
          <p:sp>
            <p:nvSpPr>
              <p:cNvPr id="631822" name="Freeform 14"/>
              <p:cNvSpPr>
                <a:spLocks/>
              </p:cNvSpPr>
              <p:nvPr/>
            </p:nvSpPr>
            <p:spPr bwMode="auto">
              <a:xfrm>
                <a:off x="1752" y="1854"/>
                <a:ext cx="2016" cy="1179"/>
              </a:xfrm>
              <a:custGeom>
                <a:avLst/>
                <a:gdLst/>
                <a:ahLst/>
                <a:cxnLst>
                  <a:cxn ang="0">
                    <a:pos x="0" y="444"/>
                  </a:cxn>
                  <a:cxn ang="0">
                    <a:pos x="1002" y="1179"/>
                  </a:cxn>
                  <a:cxn ang="0">
                    <a:pos x="2016" y="564"/>
                  </a:cxn>
                  <a:cxn ang="0">
                    <a:pos x="993" y="0"/>
                  </a:cxn>
                  <a:cxn ang="0">
                    <a:pos x="0" y="444"/>
                  </a:cxn>
                </a:cxnLst>
                <a:rect l="0" t="0" r="r" b="b"/>
                <a:pathLst>
                  <a:path w="2016" h="1179">
                    <a:moveTo>
                      <a:pt x="0" y="444"/>
                    </a:moveTo>
                    <a:lnTo>
                      <a:pt x="1002" y="1179"/>
                    </a:lnTo>
                    <a:lnTo>
                      <a:pt x="2016" y="564"/>
                    </a:lnTo>
                    <a:lnTo>
                      <a:pt x="993" y="0"/>
                    </a:lnTo>
                    <a:lnTo>
                      <a:pt x="0" y="444"/>
                    </a:lnTo>
                    <a:close/>
                  </a:path>
                </a:pathLst>
              </a:custGeom>
              <a:noFill/>
              <a:ln w="9525" cap="flat" cmpd="sng">
                <a:solidFill>
                  <a:schemeClr val="bg2"/>
                </a:solidFill>
                <a:prstDash val="solid"/>
                <a:round/>
                <a:headEnd/>
                <a:tailEnd/>
              </a:ln>
              <a:effectLst/>
            </p:spPr>
            <p:txBody>
              <a:bodyPr wrap="none" anchor="ctr"/>
              <a:lstStyle/>
              <a:p>
                <a:endParaRPr lang="el-GR"/>
              </a:p>
            </p:txBody>
          </p:sp>
        </p:grpSp>
        <p:grpSp>
          <p:nvGrpSpPr>
            <p:cNvPr id="631823" name="Group 15"/>
            <p:cNvGrpSpPr>
              <a:grpSpLocks/>
            </p:cNvGrpSpPr>
            <p:nvPr/>
          </p:nvGrpSpPr>
          <p:grpSpPr bwMode="auto">
            <a:xfrm>
              <a:off x="1592" y="2143"/>
              <a:ext cx="3010" cy="1451"/>
              <a:chOff x="2002" y="2098"/>
              <a:chExt cx="1771" cy="854"/>
            </a:xfrm>
          </p:grpSpPr>
          <p:grpSp>
            <p:nvGrpSpPr>
              <p:cNvPr id="631824" name="Group 16"/>
              <p:cNvGrpSpPr>
                <a:grpSpLocks/>
              </p:cNvGrpSpPr>
              <p:nvPr/>
            </p:nvGrpSpPr>
            <p:grpSpPr bwMode="auto">
              <a:xfrm>
                <a:off x="2002" y="2098"/>
                <a:ext cx="1771" cy="854"/>
                <a:chOff x="2002" y="2098"/>
                <a:chExt cx="1771" cy="854"/>
              </a:xfrm>
            </p:grpSpPr>
            <p:sp>
              <p:nvSpPr>
                <p:cNvPr id="631825" name="Freeform 17"/>
                <p:cNvSpPr>
                  <a:spLocks/>
                </p:cNvSpPr>
                <p:nvPr/>
              </p:nvSpPr>
              <p:spPr bwMode="auto">
                <a:xfrm>
                  <a:off x="2673" y="2750"/>
                  <a:ext cx="397" cy="173"/>
                </a:xfrm>
                <a:custGeom>
                  <a:avLst/>
                  <a:gdLst/>
                  <a:ahLst/>
                  <a:cxnLst>
                    <a:cxn ang="0">
                      <a:pos x="262" y="168"/>
                    </a:cxn>
                    <a:cxn ang="0">
                      <a:pos x="229" y="171"/>
                    </a:cxn>
                    <a:cxn ang="0">
                      <a:pos x="200" y="171"/>
                    </a:cxn>
                    <a:cxn ang="0">
                      <a:pos x="154" y="164"/>
                    </a:cxn>
                    <a:cxn ang="0">
                      <a:pos x="140" y="135"/>
                    </a:cxn>
                    <a:cxn ang="0">
                      <a:pos x="123" y="123"/>
                    </a:cxn>
                    <a:cxn ang="0">
                      <a:pos x="92" y="132"/>
                    </a:cxn>
                    <a:cxn ang="0">
                      <a:pos x="70" y="130"/>
                    </a:cxn>
                    <a:cxn ang="0">
                      <a:pos x="61" y="111"/>
                    </a:cxn>
                    <a:cxn ang="0">
                      <a:pos x="27" y="94"/>
                    </a:cxn>
                    <a:cxn ang="0">
                      <a:pos x="10" y="113"/>
                    </a:cxn>
                    <a:cxn ang="0">
                      <a:pos x="39" y="87"/>
                    </a:cxn>
                    <a:cxn ang="0">
                      <a:pos x="51" y="77"/>
                    </a:cxn>
                    <a:cxn ang="0">
                      <a:pos x="32" y="72"/>
                    </a:cxn>
                    <a:cxn ang="0">
                      <a:pos x="44" y="63"/>
                    </a:cxn>
                    <a:cxn ang="0">
                      <a:pos x="27" y="44"/>
                    </a:cxn>
                    <a:cxn ang="0">
                      <a:pos x="58" y="27"/>
                    </a:cxn>
                    <a:cxn ang="0">
                      <a:pos x="61" y="8"/>
                    </a:cxn>
                    <a:cxn ang="0">
                      <a:pos x="85" y="0"/>
                    </a:cxn>
                    <a:cxn ang="0">
                      <a:pos x="133" y="24"/>
                    </a:cxn>
                    <a:cxn ang="0">
                      <a:pos x="154" y="29"/>
                    </a:cxn>
                    <a:cxn ang="0">
                      <a:pos x="169" y="10"/>
                    </a:cxn>
                    <a:cxn ang="0">
                      <a:pos x="219" y="41"/>
                    </a:cxn>
                    <a:cxn ang="0">
                      <a:pos x="248" y="36"/>
                    </a:cxn>
                    <a:cxn ang="0">
                      <a:pos x="277" y="20"/>
                    </a:cxn>
                    <a:cxn ang="0">
                      <a:pos x="327" y="36"/>
                    </a:cxn>
                    <a:cxn ang="0">
                      <a:pos x="353" y="65"/>
                    </a:cxn>
                    <a:cxn ang="0">
                      <a:pos x="397" y="92"/>
                    </a:cxn>
                    <a:cxn ang="0">
                      <a:pos x="262" y="168"/>
                    </a:cxn>
                  </a:cxnLst>
                  <a:rect l="0" t="0" r="r" b="b"/>
                  <a:pathLst>
                    <a:path w="397" h="173">
                      <a:moveTo>
                        <a:pt x="262" y="168"/>
                      </a:moveTo>
                      <a:cubicBezTo>
                        <a:pt x="249" y="173"/>
                        <a:pt x="243" y="173"/>
                        <a:pt x="229" y="171"/>
                      </a:cubicBezTo>
                      <a:cubicBezTo>
                        <a:pt x="221" y="159"/>
                        <a:pt x="211" y="163"/>
                        <a:pt x="200" y="171"/>
                      </a:cubicBezTo>
                      <a:cubicBezTo>
                        <a:pt x="184" y="169"/>
                        <a:pt x="170" y="166"/>
                        <a:pt x="154" y="164"/>
                      </a:cubicBezTo>
                      <a:cubicBezTo>
                        <a:pt x="148" y="155"/>
                        <a:pt x="148" y="142"/>
                        <a:pt x="140" y="135"/>
                      </a:cubicBezTo>
                      <a:cubicBezTo>
                        <a:pt x="135" y="130"/>
                        <a:pt x="123" y="123"/>
                        <a:pt x="123" y="123"/>
                      </a:cubicBezTo>
                      <a:cubicBezTo>
                        <a:pt x="108" y="125"/>
                        <a:pt x="105" y="128"/>
                        <a:pt x="92" y="132"/>
                      </a:cubicBezTo>
                      <a:cubicBezTo>
                        <a:pt x="85" y="131"/>
                        <a:pt x="77" y="132"/>
                        <a:pt x="70" y="130"/>
                      </a:cubicBezTo>
                      <a:cubicBezTo>
                        <a:pt x="56" y="127"/>
                        <a:pt x="68" y="121"/>
                        <a:pt x="61" y="111"/>
                      </a:cubicBezTo>
                      <a:cubicBezTo>
                        <a:pt x="53" y="101"/>
                        <a:pt x="39" y="96"/>
                        <a:pt x="27" y="94"/>
                      </a:cubicBezTo>
                      <a:cubicBezTo>
                        <a:pt x="8" y="96"/>
                        <a:pt x="0" y="95"/>
                        <a:pt x="10" y="113"/>
                      </a:cubicBezTo>
                      <a:cubicBezTo>
                        <a:pt x="27" y="110"/>
                        <a:pt x="27" y="98"/>
                        <a:pt x="39" y="87"/>
                      </a:cubicBezTo>
                      <a:cubicBezTo>
                        <a:pt x="45" y="89"/>
                        <a:pt x="62" y="91"/>
                        <a:pt x="51" y="77"/>
                      </a:cubicBezTo>
                      <a:cubicBezTo>
                        <a:pt x="47" y="72"/>
                        <a:pt x="38" y="74"/>
                        <a:pt x="32" y="72"/>
                      </a:cubicBezTo>
                      <a:cubicBezTo>
                        <a:pt x="25" y="56"/>
                        <a:pt x="30" y="74"/>
                        <a:pt x="44" y="63"/>
                      </a:cubicBezTo>
                      <a:cubicBezTo>
                        <a:pt x="49" y="59"/>
                        <a:pt x="29" y="45"/>
                        <a:pt x="27" y="44"/>
                      </a:cubicBezTo>
                      <a:cubicBezTo>
                        <a:pt x="31" y="30"/>
                        <a:pt x="45" y="29"/>
                        <a:pt x="58" y="27"/>
                      </a:cubicBezTo>
                      <a:cubicBezTo>
                        <a:pt x="59" y="21"/>
                        <a:pt x="58" y="14"/>
                        <a:pt x="61" y="8"/>
                      </a:cubicBezTo>
                      <a:cubicBezTo>
                        <a:pt x="64" y="0"/>
                        <a:pt x="85" y="0"/>
                        <a:pt x="85" y="0"/>
                      </a:cubicBezTo>
                      <a:cubicBezTo>
                        <a:pt x="104" y="5"/>
                        <a:pt x="113" y="21"/>
                        <a:pt x="133" y="24"/>
                      </a:cubicBezTo>
                      <a:cubicBezTo>
                        <a:pt x="149" y="36"/>
                        <a:pt x="142" y="37"/>
                        <a:pt x="154" y="29"/>
                      </a:cubicBezTo>
                      <a:cubicBezTo>
                        <a:pt x="159" y="18"/>
                        <a:pt x="157" y="16"/>
                        <a:pt x="169" y="10"/>
                      </a:cubicBezTo>
                      <a:cubicBezTo>
                        <a:pt x="185" y="22"/>
                        <a:pt x="203" y="29"/>
                        <a:pt x="219" y="41"/>
                      </a:cubicBezTo>
                      <a:cubicBezTo>
                        <a:pt x="229" y="39"/>
                        <a:pt x="238" y="38"/>
                        <a:pt x="248" y="36"/>
                      </a:cubicBezTo>
                      <a:cubicBezTo>
                        <a:pt x="255" y="35"/>
                        <a:pt x="263" y="23"/>
                        <a:pt x="277" y="20"/>
                      </a:cubicBezTo>
                      <a:cubicBezTo>
                        <a:pt x="295" y="23"/>
                        <a:pt x="309" y="32"/>
                        <a:pt x="327" y="36"/>
                      </a:cubicBezTo>
                      <a:cubicBezTo>
                        <a:pt x="334" y="48"/>
                        <a:pt x="339" y="61"/>
                        <a:pt x="353" y="65"/>
                      </a:cubicBezTo>
                      <a:cubicBezTo>
                        <a:pt x="356" y="73"/>
                        <a:pt x="388" y="92"/>
                        <a:pt x="397" y="92"/>
                      </a:cubicBezTo>
                      <a:lnTo>
                        <a:pt x="262" y="168"/>
                      </a:lnTo>
                      <a:close/>
                    </a:path>
                  </a:pathLst>
                </a:custGeom>
                <a:gradFill rotWithShape="0">
                  <a:gsLst>
                    <a:gs pos="0">
                      <a:schemeClr val="accent2">
                        <a:alpha val="63000"/>
                      </a:schemeClr>
                    </a:gs>
                    <a:gs pos="50000">
                      <a:schemeClr val="accent2">
                        <a:gamma/>
                        <a:shade val="46275"/>
                        <a:invGamma/>
                      </a:schemeClr>
                    </a:gs>
                    <a:gs pos="100000">
                      <a:schemeClr val="accent2">
                        <a:alpha val="63000"/>
                      </a:schemeClr>
                    </a:gs>
                  </a:gsLst>
                  <a:lin ang="2700000" scaled="1"/>
                </a:gradFill>
                <a:ln w="9525" cap="flat" cmpd="sng">
                  <a:noFill/>
                  <a:prstDash val="solid"/>
                  <a:round/>
                  <a:headEnd/>
                  <a:tailEnd/>
                </a:ln>
                <a:effectLst/>
              </p:spPr>
              <p:txBody>
                <a:bodyPr wrap="none" anchor="ctr"/>
                <a:lstStyle/>
                <a:p>
                  <a:endParaRPr lang="el-GR"/>
                </a:p>
              </p:txBody>
            </p:sp>
            <p:sp>
              <p:nvSpPr>
                <p:cNvPr id="631826" name="Freeform 18"/>
                <p:cNvSpPr>
                  <a:spLocks/>
                </p:cNvSpPr>
                <p:nvPr/>
              </p:nvSpPr>
              <p:spPr bwMode="auto">
                <a:xfrm>
                  <a:off x="2791" y="2911"/>
                  <a:ext cx="77" cy="41"/>
                </a:xfrm>
                <a:custGeom>
                  <a:avLst/>
                  <a:gdLst/>
                  <a:ahLst/>
                  <a:cxnLst>
                    <a:cxn ang="0">
                      <a:pos x="77" y="24"/>
                    </a:cxn>
                    <a:cxn ang="0">
                      <a:pos x="36" y="24"/>
                    </a:cxn>
                    <a:cxn ang="0">
                      <a:pos x="17" y="0"/>
                    </a:cxn>
                    <a:cxn ang="0">
                      <a:pos x="0" y="24"/>
                    </a:cxn>
                    <a:cxn ang="0">
                      <a:pos x="24" y="41"/>
                    </a:cxn>
                    <a:cxn ang="0">
                      <a:pos x="77" y="24"/>
                    </a:cxn>
                  </a:cxnLst>
                  <a:rect l="0" t="0" r="r" b="b"/>
                  <a:pathLst>
                    <a:path w="77" h="41">
                      <a:moveTo>
                        <a:pt x="77" y="24"/>
                      </a:moveTo>
                      <a:cubicBezTo>
                        <a:pt x="65" y="33"/>
                        <a:pt x="50" y="26"/>
                        <a:pt x="36" y="24"/>
                      </a:cubicBezTo>
                      <a:cubicBezTo>
                        <a:pt x="31" y="12"/>
                        <a:pt x="27" y="7"/>
                        <a:pt x="17" y="0"/>
                      </a:cubicBezTo>
                      <a:cubicBezTo>
                        <a:pt x="5" y="5"/>
                        <a:pt x="5" y="13"/>
                        <a:pt x="0" y="24"/>
                      </a:cubicBezTo>
                      <a:cubicBezTo>
                        <a:pt x="4" y="37"/>
                        <a:pt x="11" y="37"/>
                        <a:pt x="24" y="41"/>
                      </a:cubicBezTo>
                      <a:cubicBezTo>
                        <a:pt x="48" y="39"/>
                        <a:pt x="55" y="32"/>
                        <a:pt x="77" y="24"/>
                      </a:cubicBezTo>
                      <a:close/>
                    </a:path>
                  </a:pathLst>
                </a:custGeom>
                <a:gradFill rotWithShape="0">
                  <a:gsLst>
                    <a:gs pos="0">
                      <a:schemeClr val="accent2">
                        <a:alpha val="63000"/>
                      </a:schemeClr>
                    </a:gs>
                    <a:gs pos="50000">
                      <a:schemeClr val="accent2">
                        <a:gamma/>
                        <a:shade val="46275"/>
                        <a:invGamma/>
                      </a:schemeClr>
                    </a:gs>
                    <a:gs pos="100000">
                      <a:schemeClr val="accent2">
                        <a:alpha val="63000"/>
                      </a:schemeClr>
                    </a:gs>
                  </a:gsLst>
                  <a:lin ang="2700000" scaled="1"/>
                </a:gradFill>
                <a:ln w="9525" cap="flat" cmpd="sng">
                  <a:noFill/>
                  <a:prstDash val="solid"/>
                  <a:round/>
                  <a:headEnd/>
                  <a:tailEnd/>
                </a:ln>
                <a:effectLst/>
              </p:spPr>
              <p:txBody>
                <a:bodyPr wrap="none" anchor="ctr"/>
                <a:lstStyle/>
                <a:p>
                  <a:endParaRPr lang="el-GR"/>
                </a:p>
              </p:txBody>
            </p:sp>
            <p:sp>
              <p:nvSpPr>
                <p:cNvPr id="631827" name="Freeform 19"/>
                <p:cNvSpPr>
                  <a:spLocks/>
                </p:cNvSpPr>
                <p:nvPr/>
              </p:nvSpPr>
              <p:spPr bwMode="auto">
                <a:xfrm>
                  <a:off x="2539" y="2806"/>
                  <a:ext cx="92" cy="52"/>
                </a:xfrm>
                <a:custGeom>
                  <a:avLst/>
                  <a:gdLst/>
                  <a:ahLst/>
                  <a:cxnLst>
                    <a:cxn ang="0">
                      <a:pos x="87" y="33"/>
                    </a:cxn>
                    <a:cxn ang="0">
                      <a:pos x="55" y="16"/>
                    </a:cxn>
                    <a:cxn ang="0">
                      <a:pos x="27" y="0"/>
                    </a:cxn>
                    <a:cxn ang="0">
                      <a:pos x="22" y="16"/>
                    </a:cxn>
                    <a:cxn ang="0">
                      <a:pos x="39" y="38"/>
                    </a:cxn>
                    <a:cxn ang="0">
                      <a:pos x="67" y="45"/>
                    </a:cxn>
                    <a:cxn ang="0">
                      <a:pos x="87" y="33"/>
                    </a:cxn>
                  </a:cxnLst>
                  <a:rect l="0" t="0" r="r" b="b"/>
                  <a:pathLst>
                    <a:path w="92" h="52">
                      <a:moveTo>
                        <a:pt x="87" y="33"/>
                      </a:moveTo>
                      <a:cubicBezTo>
                        <a:pt x="74" y="30"/>
                        <a:pt x="66" y="23"/>
                        <a:pt x="55" y="16"/>
                      </a:cubicBezTo>
                      <a:cubicBezTo>
                        <a:pt x="48" y="4"/>
                        <a:pt x="40" y="3"/>
                        <a:pt x="27" y="0"/>
                      </a:cubicBezTo>
                      <a:cubicBezTo>
                        <a:pt x="2" y="3"/>
                        <a:pt x="0" y="10"/>
                        <a:pt x="22" y="16"/>
                      </a:cubicBezTo>
                      <a:cubicBezTo>
                        <a:pt x="30" y="28"/>
                        <a:pt x="24" y="35"/>
                        <a:pt x="39" y="38"/>
                      </a:cubicBezTo>
                      <a:cubicBezTo>
                        <a:pt x="51" y="35"/>
                        <a:pt x="56" y="42"/>
                        <a:pt x="67" y="45"/>
                      </a:cubicBezTo>
                      <a:cubicBezTo>
                        <a:pt x="79" y="52"/>
                        <a:pt x="92" y="49"/>
                        <a:pt x="87" y="33"/>
                      </a:cubicBezTo>
                      <a:close/>
                    </a:path>
                  </a:pathLst>
                </a:custGeom>
                <a:gradFill rotWithShape="0">
                  <a:gsLst>
                    <a:gs pos="0">
                      <a:schemeClr val="accent2">
                        <a:alpha val="63000"/>
                      </a:schemeClr>
                    </a:gs>
                    <a:gs pos="50000">
                      <a:schemeClr val="accent2">
                        <a:gamma/>
                        <a:shade val="46275"/>
                        <a:invGamma/>
                      </a:schemeClr>
                    </a:gs>
                    <a:gs pos="100000">
                      <a:schemeClr val="accent2">
                        <a:alpha val="63000"/>
                      </a:schemeClr>
                    </a:gs>
                  </a:gsLst>
                  <a:lin ang="2700000" scaled="1"/>
                </a:gradFill>
                <a:ln w="9525" cap="flat" cmpd="sng">
                  <a:noFill/>
                  <a:prstDash val="solid"/>
                  <a:round/>
                  <a:headEnd/>
                  <a:tailEnd/>
                </a:ln>
                <a:effectLst/>
              </p:spPr>
              <p:txBody>
                <a:bodyPr wrap="none" anchor="ctr"/>
                <a:lstStyle/>
                <a:p>
                  <a:endParaRPr lang="el-GR"/>
                </a:p>
              </p:txBody>
            </p:sp>
            <p:sp>
              <p:nvSpPr>
                <p:cNvPr id="631828" name="Freeform 20"/>
                <p:cNvSpPr>
                  <a:spLocks/>
                </p:cNvSpPr>
                <p:nvPr/>
              </p:nvSpPr>
              <p:spPr bwMode="auto">
                <a:xfrm>
                  <a:off x="2002" y="2171"/>
                  <a:ext cx="1771" cy="611"/>
                </a:xfrm>
                <a:custGeom>
                  <a:avLst/>
                  <a:gdLst/>
                  <a:ahLst/>
                  <a:cxnLst>
                    <a:cxn ang="0">
                      <a:pos x="537" y="591"/>
                    </a:cxn>
                    <a:cxn ang="0">
                      <a:pos x="633" y="579"/>
                    </a:cxn>
                    <a:cxn ang="0">
                      <a:pos x="676" y="548"/>
                    </a:cxn>
                    <a:cxn ang="0">
                      <a:pos x="772" y="575"/>
                    </a:cxn>
                    <a:cxn ang="0">
                      <a:pos x="852" y="539"/>
                    </a:cxn>
                    <a:cxn ang="0">
                      <a:pos x="909" y="505"/>
                    </a:cxn>
                    <a:cxn ang="0">
                      <a:pos x="998" y="495"/>
                    </a:cxn>
                    <a:cxn ang="0">
                      <a:pos x="1044" y="572"/>
                    </a:cxn>
                    <a:cxn ang="0">
                      <a:pos x="1096" y="519"/>
                    </a:cxn>
                    <a:cxn ang="0">
                      <a:pos x="1168" y="553"/>
                    </a:cxn>
                    <a:cxn ang="0">
                      <a:pos x="1771" y="243"/>
                    </a:cxn>
                    <a:cxn ang="0">
                      <a:pos x="1533" y="155"/>
                    </a:cxn>
                    <a:cxn ang="0">
                      <a:pos x="1411" y="162"/>
                    </a:cxn>
                    <a:cxn ang="0">
                      <a:pos x="1372" y="109"/>
                    </a:cxn>
                    <a:cxn ang="0">
                      <a:pos x="1500" y="126"/>
                    </a:cxn>
                    <a:cxn ang="0">
                      <a:pos x="1416" y="54"/>
                    </a:cxn>
                    <a:cxn ang="0">
                      <a:pos x="1315" y="1"/>
                    </a:cxn>
                    <a:cxn ang="0">
                      <a:pos x="1072" y="42"/>
                    </a:cxn>
                    <a:cxn ang="0">
                      <a:pos x="892" y="44"/>
                    </a:cxn>
                    <a:cxn ang="0">
                      <a:pos x="885" y="97"/>
                    </a:cxn>
                    <a:cxn ang="0">
                      <a:pos x="885" y="145"/>
                    </a:cxn>
                    <a:cxn ang="0">
                      <a:pos x="940" y="188"/>
                    </a:cxn>
                    <a:cxn ang="0">
                      <a:pos x="1015" y="157"/>
                    </a:cxn>
                    <a:cxn ang="0">
                      <a:pos x="1106" y="95"/>
                    </a:cxn>
                    <a:cxn ang="0">
                      <a:pos x="1243" y="83"/>
                    </a:cxn>
                    <a:cxn ang="0">
                      <a:pos x="1142" y="123"/>
                    </a:cxn>
                    <a:cxn ang="0">
                      <a:pos x="1140" y="167"/>
                    </a:cxn>
                    <a:cxn ang="0">
                      <a:pos x="1183" y="212"/>
                    </a:cxn>
                    <a:cxn ang="0">
                      <a:pos x="1106" y="200"/>
                    </a:cxn>
                    <a:cxn ang="0">
                      <a:pos x="1065" y="188"/>
                    </a:cxn>
                    <a:cxn ang="0">
                      <a:pos x="964" y="248"/>
                    </a:cxn>
                    <a:cxn ang="0">
                      <a:pos x="844" y="203"/>
                    </a:cxn>
                    <a:cxn ang="0">
                      <a:pos x="832" y="174"/>
                    </a:cxn>
                    <a:cxn ang="0">
                      <a:pos x="888" y="126"/>
                    </a:cxn>
                    <a:cxn ang="0">
                      <a:pos x="801" y="133"/>
                    </a:cxn>
                    <a:cxn ang="0">
                      <a:pos x="712" y="167"/>
                    </a:cxn>
                    <a:cxn ang="0">
                      <a:pos x="604" y="140"/>
                    </a:cxn>
                    <a:cxn ang="0">
                      <a:pos x="520" y="114"/>
                    </a:cxn>
                    <a:cxn ang="0">
                      <a:pos x="427" y="80"/>
                    </a:cxn>
                    <a:cxn ang="0">
                      <a:pos x="379" y="150"/>
                    </a:cxn>
                    <a:cxn ang="0">
                      <a:pos x="261" y="128"/>
                    </a:cxn>
                    <a:cxn ang="0">
                      <a:pos x="182" y="90"/>
                    </a:cxn>
                    <a:cxn ang="0">
                      <a:pos x="74" y="107"/>
                    </a:cxn>
                    <a:cxn ang="0">
                      <a:pos x="12" y="155"/>
                    </a:cxn>
                    <a:cxn ang="0">
                      <a:pos x="36" y="229"/>
                    </a:cxn>
                    <a:cxn ang="0">
                      <a:pos x="146" y="255"/>
                    </a:cxn>
                    <a:cxn ang="0">
                      <a:pos x="261" y="251"/>
                    </a:cxn>
                    <a:cxn ang="0">
                      <a:pos x="441" y="284"/>
                    </a:cxn>
                    <a:cxn ang="0">
                      <a:pos x="472" y="332"/>
                    </a:cxn>
                    <a:cxn ang="0">
                      <a:pos x="460" y="402"/>
                    </a:cxn>
                    <a:cxn ang="0">
                      <a:pos x="427" y="503"/>
                    </a:cxn>
                    <a:cxn ang="0">
                      <a:pos x="525" y="486"/>
                    </a:cxn>
                    <a:cxn ang="0">
                      <a:pos x="542" y="359"/>
                    </a:cxn>
                    <a:cxn ang="0">
                      <a:pos x="588" y="375"/>
                    </a:cxn>
                    <a:cxn ang="0">
                      <a:pos x="597" y="450"/>
                    </a:cxn>
                    <a:cxn ang="0">
                      <a:pos x="578" y="510"/>
                    </a:cxn>
                    <a:cxn ang="0">
                      <a:pos x="592" y="587"/>
                    </a:cxn>
                  </a:cxnLst>
                  <a:rect l="0" t="0" r="r" b="b"/>
                  <a:pathLst>
                    <a:path w="1771" h="611">
                      <a:moveTo>
                        <a:pt x="592" y="587"/>
                      </a:moveTo>
                      <a:cubicBezTo>
                        <a:pt x="589" y="598"/>
                        <a:pt x="582" y="596"/>
                        <a:pt x="571" y="599"/>
                      </a:cubicBezTo>
                      <a:cubicBezTo>
                        <a:pt x="566" y="611"/>
                        <a:pt x="560" y="608"/>
                        <a:pt x="547" y="606"/>
                      </a:cubicBezTo>
                      <a:cubicBezTo>
                        <a:pt x="545" y="600"/>
                        <a:pt x="538" y="597"/>
                        <a:pt x="537" y="591"/>
                      </a:cubicBezTo>
                      <a:cubicBezTo>
                        <a:pt x="534" y="579"/>
                        <a:pt x="550" y="566"/>
                        <a:pt x="559" y="560"/>
                      </a:cubicBezTo>
                      <a:cubicBezTo>
                        <a:pt x="579" y="564"/>
                        <a:pt x="576" y="572"/>
                        <a:pt x="590" y="582"/>
                      </a:cubicBezTo>
                      <a:cubicBezTo>
                        <a:pt x="607" y="570"/>
                        <a:pt x="605" y="592"/>
                        <a:pt x="621" y="596"/>
                      </a:cubicBezTo>
                      <a:cubicBezTo>
                        <a:pt x="631" y="593"/>
                        <a:pt x="631" y="589"/>
                        <a:pt x="633" y="579"/>
                      </a:cubicBezTo>
                      <a:cubicBezTo>
                        <a:pt x="632" y="574"/>
                        <a:pt x="625" y="572"/>
                        <a:pt x="624" y="567"/>
                      </a:cubicBezTo>
                      <a:cubicBezTo>
                        <a:pt x="622" y="558"/>
                        <a:pt x="641" y="556"/>
                        <a:pt x="645" y="555"/>
                      </a:cubicBezTo>
                      <a:cubicBezTo>
                        <a:pt x="642" y="545"/>
                        <a:pt x="644" y="540"/>
                        <a:pt x="650" y="531"/>
                      </a:cubicBezTo>
                      <a:cubicBezTo>
                        <a:pt x="654" y="516"/>
                        <a:pt x="660" y="543"/>
                        <a:pt x="676" y="548"/>
                      </a:cubicBezTo>
                      <a:cubicBezTo>
                        <a:pt x="683" y="532"/>
                        <a:pt x="692" y="541"/>
                        <a:pt x="708" y="546"/>
                      </a:cubicBezTo>
                      <a:cubicBezTo>
                        <a:pt x="710" y="547"/>
                        <a:pt x="715" y="548"/>
                        <a:pt x="715" y="548"/>
                      </a:cubicBezTo>
                      <a:cubicBezTo>
                        <a:pt x="730" y="559"/>
                        <a:pt x="735" y="564"/>
                        <a:pt x="753" y="567"/>
                      </a:cubicBezTo>
                      <a:cubicBezTo>
                        <a:pt x="757" y="578"/>
                        <a:pt x="761" y="578"/>
                        <a:pt x="772" y="575"/>
                      </a:cubicBezTo>
                      <a:cubicBezTo>
                        <a:pt x="795" y="577"/>
                        <a:pt x="803" y="585"/>
                        <a:pt x="823" y="591"/>
                      </a:cubicBezTo>
                      <a:cubicBezTo>
                        <a:pt x="836" y="587"/>
                        <a:pt x="826" y="575"/>
                        <a:pt x="823" y="565"/>
                      </a:cubicBezTo>
                      <a:cubicBezTo>
                        <a:pt x="826" y="555"/>
                        <a:pt x="830" y="552"/>
                        <a:pt x="840" y="548"/>
                      </a:cubicBezTo>
                      <a:cubicBezTo>
                        <a:pt x="852" y="527"/>
                        <a:pt x="835" y="553"/>
                        <a:pt x="852" y="539"/>
                      </a:cubicBezTo>
                      <a:cubicBezTo>
                        <a:pt x="854" y="537"/>
                        <a:pt x="854" y="533"/>
                        <a:pt x="856" y="531"/>
                      </a:cubicBezTo>
                      <a:cubicBezTo>
                        <a:pt x="861" y="528"/>
                        <a:pt x="867" y="529"/>
                        <a:pt x="873" y="527"/>
                      </a:cubicBezTo>
                      <a:cubicBezTo>
                        <a:pt x="881" y="521"/>
                        <a:pt x="885" y="516"/>
                        <a:pt x="895" y="519"/>
                      </a:cubicBezTo>
                      <a:cubicBezTo>
                        <a:pt x="890" y="507"/>
                        <a:pt x="900" y="511"/>
                        <a:pt x="909" y="505"/>
                      </a:cubicBezTo>
                      <a:cubicBezTo>
                        <a:pt x="916" y="506"/>
                        <a:pt x="923" y="510"/>
                        <a:pt x="931" y="510"/>
                      </a:cubicBezTo>
                      <a:cubicBezTo>
                        <a:pt x="941" y="510"/>
                        <a:pt x="959" y="503"/>
                        <a:pt x="969" y="500"/>
                      </a:cubicBezTo>
                      <a:cubicBezTo>
                        <a:pt x="974" y="495"/>
                        <a:pt x="976" y="490"/>
                        <a:pt x="984" y="491"/>
                      </a:cubicBezTo>
                      <a:cubicBezTo>
                        <a:pt x="989" y="491"/>
                        <a:pt x="998" y="495"/>
                        <a:pt x="998" y="495"/>
                      </a:cubicBezTo>
                      <a:cubicBezTo>
                        <a:pt x="1007" y="510"/>
                        <a:pt x="1009" y="510"/>
                        <a:pt x="1027" y="512"/>
                      </a:cubicBezTo>
                      <a:cubicBezTo>
                        <a:pt x="1039" y="519"/>
                        <a:pt x="1045" y="525"/>
                        <a:pt x="1029" y="529"/>
                      </a:cubicBezTo>
                      <a:cubicBezTo>
                        <a:pt x="1033" y="544"/>
                        <a:pt x="1027" y="541"/>
                        <a:pt x="1020" y="553"/>
                      </a:cubicBezTo>
                      <a:cubicBezTo>
                        <a:pt x="1030" y="566"/>
                        <a:pt x="1032" y="564"/>
                        <a:pt x="1044" y="572"/>
                      </a:cubicBezTo>
                      <a:cubicBezTo>
                        <a:pt x="1050" y="551"/>
                        <a:pt x="1082" y="565"/>
                        <a:pt x="1099" y="567"/>
                      </a:cubicBezTo>
                      <a:cubicBezTo>
                        <a:pt x="1112" y="564"/>
                        <a:pt x="1120" y="550"/>
                        <a:pt x="1104" y="543"/>
                      </a:cubicBezTo>
                      <a:cubicBezTo>
                        <a:pt x="1099" y="541"/>
                        <a:pt x="1093" y="541"/>
                        <a:pt x="1087" y="539"/>
                      </a:cubicBezTo>
                      <a:cubicBezTo>
                        <a:pt x="1082" y="526"/>
                        <a:pt x="1090" y="530"/>
                        <a:pt x="1096" y="519"/>
                      </a:cubicBezTo>
                      <a:cubicBezTo>
                        <a:pt x="1103" y="520"/>
                        <a:pt x="1111" y="523"/>
                        <a:pt x="1118" y="524"/>
                      </a:cubicBezTo>
                      <a:cubicBezTo>
                        <a:pt x="1131" y="526"/>
                        <a:pt x="1156" y="529"/>
                        <a:pt x="1156" y="529"/>
                      </a:cubicBezTo>
                      <a:cubicBezTo>
                        <a:pt x="1173" y="539"/>
                        <a:pt x="1226" y="531"/>
                        <a:pt x="1190" y="541"/>
                      </a:cubicBezTo>
                      <a:cubicBezTo>
                        <a:pt x="1187" y="553"/>
                        <a:pt x="1179" y="551"/>
                        <a:pt x="1168" y="553"/>
                      </a:cubicBezTo>
                      <a:cubicBezTo>
                        <a:pt x="1158" y="563"/>
                        <a:pt x="1149" y="565"/>
                        <a:pt x="1135" y="567"/>
                      </a:cubicBezTo>
                      <a:cubicBezTo>
                        <a:pt x="1131" y="579"/>
                        <a:pt x="1145" y="585"/>
                        <a:pt x="1156" y="591"/>
                      </a:cubicBezTo>
                      <a:cubicBezTo>
                        <a:pt x="1162" y="599"/>
                        <a:pt x="1178" y="611"/>
                        <a:pt x="1178" y="611"/>
                      </a:cubicBezTo>
                      <a:lnTo>
                        <a:pt x="1771" y="243"/>
                      </a:lnTo>
                      <a:cubicBezTo>
                        <a:pt x="1692" y="201"/>
                        <a:pt x="1614" y="155"/>
                        <a:pt x="1533" y="116"/>
                      </a:cubicBezTo>
                      <a:cubicBezTo>
                        <a:pt x="1529" y="114"/>
                        <a:pt x="1532" y="124"/>
                        <a:pt x="1531" y="128"/>
                      </a:cubicBezTo>
                      <a:cubicBezTo>
                        <a:pt x="1530" y="131"/>
                        <a:pt x="1528" y="133"/>
                        <a:pt x="1526" y="135"/>
                      </a:cubicBezTo>
                      <a:cubicBezTo>
                        <a:pt x="1529" y="148"/>
                        <a:pt x="1538" y="142"/>
                        <a:pt x="1533" y="155"/>
                      </a:cubicBezTo>
                      <a:cubicBezTo>
                        <a:pt x="1526" y="153"/>
                        <a:pt x="1521" y="148"/>
                        <a:pt x="1514" y="147"/>
                      </a:cubicBezTo>
                      <a:cubicBezTo>
                        <a:pt x="1508" y="146"/>
                        <a:pt x="1480" y="156"/>
                        <a:pt x="1473" y="157"/>
                      </a:cubicBezTo>
                      <a:cubicBezTo>
                        <a:pt x="1467" y="179"/>
                        <a:pt x="1469" y="171"/>
                        <a:pt x="1435" y="169"/>
                      </a:cubicBezTo>
                      <a:cubicBezTo>
                        <a:pt x="1425" y="162"/>
                        <a:pt x="1423" y="158"/>
                        <a:pt x="1411" y="162"/>
                      </a:cubicBezTo>
                      <a:cubicBezTo>
                        <a:pt x="1408" y="178"/>
                        <a:pt x="1407" y="187"/>
                        <a:pt x="1394" y="174"/>
                      </a:cubicBezTo>
                      <a:cubicBezTo>
                        <a:pt x="1391" y="164"/>
                        <a:pt x="1389" y="158"/>
                        <a:pt x="1380" y="152"/>
                      </a:cubicBezTo>
                      <a:cubicBezTo>
                        <a:pt x="1383" y="140"/>
                        <a:pt x="1387" y="144"/>
                        <a:pt x="1392" y="133"/>
                      </a:cubicBezTo>
                      <a:cubicBezTo>
                        <a:pt x="1386" y="107"/>
                        <a:pt x="1385" y="127"/>
                        <a:pt x="1372" y="109"/>
                      </a:cubicBezTo>
                      <a:cubicBezTo>
                        <a:pt x="1376" y="94"/>
                        <a:pt x="1380" y="99"/>
                        <a:pt x="1387" y="109"/>
                      </a:cubicBezTo>
                      <a:cubicBezTo>
                        <a:pt x="1393" y="129"/>
                        <a:pt x="1413" y="128"/>
                        <a:pt x="1430" y="133"/>
                      </a:cubicBezTo>
                      <a:cubicBezTo>
                        <a:pt x="1452" y="149"/>
                        <a:pt x="1438" y="145"/>
                        <a:pt x="1478" y="143"/>
                      </a:cubicBezTo>
                      <a:cubicBezTo>
                        <a:pt x="1495" y="131"/>
                        <a:pt x="1488" y="137"/>
                        <a:pt x="1500" y="126"/>
                      </a:cubicBezTo>
                      <a:cubicBezTo>
                        <a:pt x="1502" y="120"/>
                        <a:pt x="1505" y="114"/>
                        <a:pt x="1500" y="107"/>
                      </a:cubicBezTo>
                      <a:cubicBezTo>
                        <a:pt x="1495" y="99"/>
                        <a:pt x="1484" y="97"/>
                        <a:pt x="1476" y="92"/>
                      </a:cubicBezTo>
                      <a:cubicBezTo>
                        <a:pt x="1465" y="84"/>
                        <a:pt x="1456" y="74"/>
                        <a:pt x="1442" y="68"/>
                      </a:cubicBezTo>
                      <a:cubicBezTo>
                        <a:pt x="1413" y="80"/>
                        <a:pt x="1423" y="69"/>
                        <a:pt x="1416" y="54"/>
                      </a:cubicBezTo>
                      <a:cubicBezTo>
                        <a:pt x="1412" y="46"/>
                        <a:pt x="1401" y="44"/>
                        <a:pt x="1394" y="42"/>
                      </a:cubicBezTo>
                      <a:cubicBezTo>
                        <a:pt x="1391" y="31"/>
                        <a:pt x="1392" y="28"/>
                        <a:pt x="1380" y="25"/>
                      </a:cubicBezTo>
                      <a:cubicBezTo>
                        <a:pt x="1365" y="12"/>
                        <a:pt x="1365" y="13"/>
                        <a:pt x="1341" y="11"/>
                      </a:cubicBezTo>
                      <a:cubicBezTo>
                        <a:pt x="1332" y="7"/>
                        <a:pt x="1323" y="7"/>
                        <a:pt x="1315" y="1"/>
                      </a:cubicBezTo>
                      <a:cubicBezTo>
                        <a:pt x="1270" y="3"/>
                        <a:pt x="1272" y="2"/>
                        <a:pt x="1243" y="8"/>
                      </a:cubicBezTo>
                      <a:cubicBezTo>
                        <a:pt x="1220" y="7"/>
                        <a:pt x="1201" y="0"/>
                        <a:pt x="1183" y="13"/>
                      </a:cubicBezTo>
                      <a:cubicBezTo>
                        <a:pt x="1144" y="10"/>
                        <a:pt x="1129" y="24"/>
                        <a:pt x="1092" y="30"/>
                      </a:cubicBezTo>
                      <a:cubicBezTo>
                        <a:pt x="1081" y="39"/>
                        <a:pt x="1087" y="45"/>
                        <a:pt x="1072" y="42"/>
                      </a:cubicBezTo>
                      <a:cubicBezTo>
                        <a:pt x="1057" y="35"/>
                        <a:pt x="1045" y="35"/>
                        <a:pt x="1027" y="32"/>
                      </a:cubicBezTo>
                      <a:cubicBezTo>
                        <a:pt x="1012" y="21"/>
                        <a:pt x="995" y="24"/>
                        <a:pt x="976" y="23"/>
                      </a:cubicBezTo>
                      <a:cubicBezTo>
                        <a:pt x="963" y="18"/>
                        <a:pt x="951" y="21"/>
                        <a:pt x="938" y="25"/>
                      </a:cubicBezTo>
                      <a:cubicBezTo>
                        <a:pt x="923" y="36"/>
                        <a:pt x="910" y="40"/>
                        <a:pt x="892" y="44"/>
                      </a:cubicBezTo>
                      <a:cubicBezTo>
                        <a:pt x="884" y="50"/>
                        <a:pt x="871" y="51"/>
                        <a:pt x="864" y="59"/>
                      </a:cubicBezTo>
                      <a:cubicBezTo>
                        <a:pt x="860" y="63"/>
                        <a:pt x="854" y="73"/>
                        <a:pt x="854" y="73"/>
                      </a:cubicBezTo>
                      <a:cubicBezTo>
                        <a:pt x="850" y="88"/>
                        <a:pt x="848" y="88"/>
                        <a:pt x="864" y="92"/>
                      </a:cubicBezTo>
                      <a:cubicBezTo>
                        <a:pt x="884" y="108"/>
                        <a:pt x="861" y="93"/>
                        <a:pt x="885" y="97"/>
                      </a:cubicBezTo>
                      <a:cubicBezTo>
                        <a:pt x="890" y="98"/>
                        <a:pt x="895" y="103"/>
                        <a:pt x="900" y="104"/>
                      </a:cubicBezTo>
                      <a:cubicBezTo>
                        <a:pt x="920" y="90"/>
                        <a:pt x="909" y="93"/>
                        <a:pt x="936" y="97"/>
                      </a:cubicBezTo>
                      <a:cubicBezTo>
                        <a:pt x="930" y="106"/>
                        <a:pt x="931" y="113"/>
                        <a:pt x="921" y="116"/>
                      </a:cubicBezTo>
                      <a:cubicBezTo>
                        <a:pt x="910" y="127"/>
                        <a:pt x="898" y="136"/>
                        <a:pt x="885" y="145"/>
                      </a:cubicBezTo>
                      <a:cubicBezTo>
                        <a:pt x="882" y="156"/>
                        <a:pt x="880" y="159"/>
                        <a:pt x="868" y="162"/>
                      </a:cubicBezTo>
                      <a:cubicBezTo>
                        <a:pt x="865" y="173"/>
                        <a:pt x="871" y="172"/>
                        <a:pt x="880" y="169"/>
                      </a:cubicBezTo>
                      <a:cubicBezTo>
                        <a:pt x="892" y="171"/>
                        <a:pt x="901" y="174"/>
                        <a:pt x="912" y="176"/>
                      </a:cubicBezTo>
                      <a:cubicBezTo>
                        <a:pt x="916" y="190"/>
                        <a:pt x="926" y="187"/>
                        <a:pt x="940" y="188"/>
                      </a:cubicBezTo>
                      <a:cubicBezTo>
                        <a:pt x="959" y="195"/>
                        <a:pt x="953" y="183"/>
                        <a:pt x="964" y="174"/>
                      </a:cubicBezTo>
                      <a:cubicBezTo>
                        <a:pt x="966" y="173"/>
                        <a:pt x="977" y="170"/>
                        <a:pt x="979" y="169"/>
                      </a:cubicBezTo>
                      <a:cubicBezTo>
                        <a:pt x="986" y="162"/>
                        <a:pt x="988" y="156"/>
                        <a:pt x="993" y="147"/>
                      </a:cubicBezTo>
                      <a:cubicBezTo>
                        <a:pt x="1001" y="150"/>
                        <a:pt x="1008" y="152"/>
                        <a:pt x="1015" y="157"/>
                      </a:cubicBezTo>
                      <a:cubicBezTo>
                        <a:pt x="1062" y="155"/>
                        <a:pt x="1067" y="160"/>
                        <a:pt x="1053" y="123"/>
                      </a:cubicBezTo>
                      <a:cubicBezTo>
                        <a:pt x="1055" y="118"/>
                        <a:pt x="1054" y="112"/>
                        <a:pt x="1058" y="109"/>
                      </a:cubicBezTo>
                      <a:cubicBezTo>
                        <a:pt x="1062" y="106"/>
                        <a:pt x="1067" y="108"/>
                        <a:pt x="1072" y="107"/>
                      </a:cubicBezTo>
                      <a:cubicBezTo>
                        <a:pt x="1083" y="104"/>
                        <a:pt x="1094" y="98"/>
                        <a:pt x="1106" y="95"/>
                      </a:cubicBezTo>
                      <a:cubicBezTo>
                        <a:pt x="1122" y="101"/>
                        <a:pt x="1135" y="105"/>
                        <a:pt x="1152" y="109"/>
                      </a:cubicBezTo>
                      <a:cubicBezTo>
                        <a:pt x="1175" y="105"/>
                        <a:pt x="1160" y="94"/>
                        <a:pt x="1190" y="90"/>
                      </a:cubicBezTo>
                      <a:cubicBezTo>
                        <a:pt x="1203" y="81"/>
                        <a:pt x="1211" y="88"/>
                        <a:pt x="1219" y="73"/>
                      </a:cubicBezTo>
                      <a:cubicBezTo>
                        <a:pt x="1226" y="78"/>
                        <a:pt x="1243" y="83"/>
                        <a:pt x="1243" y="83"/>
                      </a:cubicBezTo>
                      <a:cubicBezTo>
                        <a:pt x="1246" y="94"/>
                        <a:pt x="1253" y="97"/>
                        <a:pt x="1240" y="102"/>
                      </a:cubicBezTo>
                      <a:cubicBezTo>
                        <a:pt x="1231" y="95"/>
                        <a:pt x="1231" y="93"/>
                        <a:pt x="1216" y="99"/>
                      </a:cubicBezTo>
                      <a:cubicBezTo>
                        <a:pt x="1208" y="102"/>
                        <a:pt x="1195" y="114"/>
                        <a:pt x="1195" y="114"/>
                      </a:cubicBezTo>
                      <a:cubicBezTo>
                        <a:pt x="1166" y="102"/>
                        <a:pt x="1161" y="120"/>
                        <a:pt x="1142" y="123"/>
                      </a:cubicBezTo>
                      <a:cubicBezTo>
                        <a:pt x="1136" y="132"/>
                        <a:pt x="1137" y="143"/>
                        <a:pt x="1132" y="152"/>
                      </a:cubicBezTo>
                      <a:cubicBezTo>
                        <a:pt x="1130" y="155"/>
                        <a:pt x="1115" y="160"/>
                        <a:pt x="1111" y="162"/>
                      </a:cubicBezTo>
                      <a:cubicBezTo>
                        <a:pt x="1113" y="177"/>
                        <a:pt x="1116" y="178"/>
                        <a:pt x="1130" y="174"/>
                      </a:cubicBezTo>
                      <a:cubicBezTo>
                        <a:pt x="1133" y="172"/>
                        <a:pt x="1136" y="168"/>
                        <a:pt x="1140" y="167"/>
                      </a:cubicBezTo>
                      <a:cubicBezTo>
                        <a:pt x="1156" y="163"/>
                        <a:pt x="1148" y="171"/>
                        <a:pt x="1159" y="174"/>
                      </a:cubicBezTo>
                      <a:cubicBezTo>
                        <a:pt x="1176" y="179"/>
                        <a:pt x="1195" y="179"/>
                        <a:pt x="1212" y="183"/>
                      </a:cubicBezTo>
                      <a:cubicBezTo>
                        <a:pt x="1216" y="202"/>
                        <a:pt x="1221" y="196"/>
                        <a:pt x="1212" y="215"/>
                      </a:cubicBezTo>
                      <a:cubicBezTo>
                        <a:pt x="1200" y="210"/>
                        <a:pt x="1197" y="210"/>
                        <a:pt x="1183" y="212"/>
                      </a:cubicBezTo>
                      <a:cubicBezTo>
                        <a:pt x="1181" y="214"/>
                        <a:pt x="1179" y="218"/>
                        <a:pt x="1176" y="219"/>
                      </a:cubicBezTo>
                      <a:cubicBezTo>
                        <a:pt x="1166" y="221"/>
                        <a:pt x="1168" y="209"/>
                        <a:pt x="1164" y="205"/>
                      </a:cubicBezTo>
                      <a:cubicBezTo>
                        <a:pt x="1158" y="199"/>
                        <a:pt x="1124" y="198"/>
                        <a:pt x="1123" y="198"/>
                      </a:cubicBezTo>
                      <a:cubicBezTo>
                        <a:pt x="1117" y="199"/>
                        <a:pt x="1110" y="196"/>
                        <a:pt x="1106" y="200"/>
                      </a:cubicBezTo>
                      <a:cubicBezTo>
                        <a:pt x="1090" y="216"/>
                        <a:pt x="1116" y="220"/>
                        <a:pt x="1096" y="215"/>
                      </a:cubicBezTo>
                      <a:cubicBezTo>
                        <a:pt x="1081" y="216"/>
                        <a:pt x="1071" y="224"/>
                        <a:pt x="1060" y="217"/>
                      </a:cubicBezTo>
                      <a:cubicBezTo>
                        <a:pt x="1056" y="204"/>
                        <a:pt x="1070" y="204"/>
                        <a:pt x="1080" y="200"/>
                      </a:cubicBezTo>
                      <a:cubicBezTo>
                        <a:pt x="1090" y="183"/>
                        <a:pt x="1092" y="186"/>
                        <a:pt x="1065" y="188"/>
                      </a:cubicBezTo>
                      <a:cubicBezTo>
                        <a:pt x="1059" y="197"/>
                        <a:pt x="1059" y="202"/>
                        <a:pt x="1070" y="205"/>
                      </a:cubicBezTo>
                      <a:cubicBezTo>
                        <a:pt x="1043" y="207"/>
                        <a:pt x="1022" y="217"/>
                        <a:pt x="996" y="224"/>
                      </a:cubicBezTo>
                      <a:cubicBezTo>
                        <a:pt x="980" y="238"/>
                        <a:pt x="989" y="244"/>
                        <a:pt x="996" y="260"/>
                      </a:cubicBezTo>
                      <a:cubicBezTo>
                        <a:pt x="971" y="268"/>
                        <a:pt x="978" y="253"/>
                        <a:pt x="964" y="248"/>
                      </a:cubicBezTo>
                      <a:cubicBezTo>
                        <a:pt x="956" y="245"/>
                        <a:pt x="948" y="247"/>
                        <a:pt x="940" y="246"/>
                      </a:cubicBezTo>
                      <a:cubicBezTo>
                        <a:pt x="924" y="239"/>
                        <a:pt x="929" y="222"/>
                        <a:pt x="924" y="219"/>
                      </a:cubicBezTo>
                      <a:cubicBezTo>
                        <a:pt x="907" y="210"/>
                        <a:pt x="885" y="216"/>
                        <a:pt x="866" y="215"/>
                      </a:cubicBezTo>
                      <a:cubicBezTo>
                        <a:pt x="858" y="206"/>
                        <a:pt x="855" y="206"/>
                        <a:pt x="844" y="203"/>
                      </a:cubicBezTo>
                      <a:cubicBezTo>
                        <a:pt x="841" y="191"/>
                        <a:pt x="835" y="182"/>
                        <a:pt x="823" y="179"/>
                      </a:cubicBezTo>
                      <a:cubicBezTo>
                        <a:pt x="815" y="182"/>
                        <a:pt x="803" y="189"/>
                        <a:pt x="794" y="181"/>
                      </a:cubicBezTo>
                      <a:cubicBezTo>
                        <a:pt x="787" y="175"/>
                        <a:pt x="804" y="154"/>
                        <a:pt x="808" y="152"/>
                      </a:cubicBezTo>
                      <a:cubicBezTo>
                        <a:pt x="822" y="156"/>
                        <a:pt x="821" y="165"/>
                        <a:pt x="832" y="174"/>
                      </a:cubicBezTo>
                      <a:cubicBezTo>
                        <a:pt x="838" y="165"/>
                        <a:pt x="845" y="163"/>
                        <a:pt x="854" y="159"/>
                      </a:cubicBezTo>
                      <a:cubicBezTo>
                        <a:pt x="851" y="149"/>
                        <a:pt x="846" y="148"/>
                        <a:pt x="837" y="145"/>
                      </a:cubicBezTo>
                      <a:cubicBezTo>
                        <a:pt x="832" y="126"/>
                        <a:pt x="856" y="146"/>
                        <a:pt x="861" y="128"/>
                      </a:cubicBezTo>
                      <a:cubicBezTo>
                        <a:pt x="871" y="132"/>
                        <a:pt x="877" y="128"/>
                        <a:pt x="888" y="126"/>
                      </a:cubicBezTo>
                      <a:cubicBezTo>
                        <a:pt x="892" y="112"/>
                        <a:pt x="891" y="110"/>
                        <a:pt x="876" y="114"/>
                      </a:cubicBezTo>
                      <a:cubicBezTo>
                        <a:pt x="866" y="120"/>
                        <a:pt x="864" y="123"/>
                        <a:pt x="854" y="116"/>
                      </a:cubicBezTo>
                      <a:cubicBezTo>
                        <a:pt x="815" y="121"/>
                        <a:pt x="842" y="131"/>
                        <a:pt x="818" y="114"/>
                      </a:cubicBezTo>
                      <a:cubicBezTo>
                        <a:pt x="804" y="117"/>
                        <a:pt x="805" y="120"/>
                        <a:pt x="801" y="133"/>
                      </a:cubicBezTo>
                      <a:cubicBezTo>
                        <a:pt x="788" y="130"/>
                        <a:pt x="787" y="135"/>
                        <a:pt x="794" y="145"/>
                      </a:cubicBezTo>
                      <a:cubicBezTo>
                        <a:pt x="778" y="150"/>
                        <a:pt x="763" y="156"/>
                        <a:pt x="746" y="159"/>
                      </a:cubicBezTo>
                      <a:cubicBezTo>
                        <a:pt x="737" y="156"/>
                        <a:pt x="735" y="150"/>
                        <a:pt x="727" y="145"/>
                      </a:cubicBezTo>
                      <a:cubicBezTo>
                        <a:pt x="715" y="148"/>
                        <a:pt x="715" y="156"/>
                        <a:pt x="712" y="167"/>
                      </a:cubicBezTo>
                      <a:cubicBezTo>
                        <a:pt x="674" y="165"/>
                        <a:pt x="659" y="161"/>
                        <a:pt x="628" y="169"/>
                      </a:cubicBezTo>
                      <a:cubicBezTo>
                        <a:pt x="622" y="179"/>
                        <a:pt x="619" y="181"/>
                        <a:pt x="609" y="174"/>
                      </a:cubicBezTo>
                      <a:cubicBezTo>
                        <a:pt x="616" y="169"/>
                        <a:pt x="623" y="167"/>
                        <a:pt x="631" y="164"/>
                      </a:cubicBezTo>
                      <a:cubicBezTo>
                        <a:pt x="636" y="144"/>
                        <a:pt x="620" y="144"/>
                        <a:pt x="604" y="140"/>
                      </a:cubicBezTo>
                      <a:cubicBezTo>
                        <a:pt x="599" y="131"/>
                        <a:pt x="593" y="132"/>
                        <a:pt x="585" y="126"/>
                      </a:cubicBezTo>
                      <a:cubicBezTo>
                        <a:pt x="579" y="127"/>
                        <a:pt x="573" y="126"/>
                        <a:pt x="568" y="128"/>
                      </a:cubicBezTo>
                      <a:cubicBezTo>
                        <a:pt x="563" y="130"/>
                        <a:pt x="554" y="138"/>
                        <a:pt x="554" y="138"/>
                      </a:cubicBezTo>
                      <a:cubicBezTo>
                        <a:pt x="536" y="132"/>
                        <a:pt x="542" y="119"/>
                        <a:pt x="520" y="114"/>
                      </a:cubicBezTo>
                      <a:cubicBezTo>
                        <a:pt x="511" y="117"/>
                        <a:pt x="508" y="120"/>
                        <a:pt x="499" y="116"/>
                      </a:cubicBezTo>
                      <a:cubicBezTo>
                        <a:pt x="503" y="98"/>
                        <a:pt x="490" y="105"/>
                        <a:pt x="475" y="107"/>
                      </a:cubicBezTo>
                      <a:cubicBezTo>
                        <a:pt x="466" y="116"/>
                        <a:pt x="464" y="122"/>
                        <a:pt x="453" y="114"/>
                      </a:cubicBezTo>
                      <a:cubicBezTo>
                        <a:pt x="448" y="98"/>
                        <a:pt x="441" y="88"/>
                        <a:pt x="427" y="80"/>
                      </a:cubicBezTo>
                      <a:cubicBezTo>
                        <a:pt x="409" y="85"/>
                        <a:pt x="411" y="93"/>
                        <a:pt x="420" y="107"/>
                      </a:cubicBezTo>
                      <a:cubicBezTo>
                        <a:pt x="423" y="118"/>
                        <a:pt x="418" y="120"/>
                        <a:pt x="408" y="123"/>
                      </a:cubicBezTo>
                      <a:cubicBezTo>
                        <a:pt x="400" y="136"/>
                        <a:pt x="395" y="127"/>
                        <a:pt x="381" y="131"/>
                      </a:cubicBezTo>
                      <a:cubicBezTo>
                        <a:pt x="380" y="137"/>
                        <a:pt x="381" y="144"/>
                        <a:pt x="379" y="150"/>
                      </a:cubicBezTo>
                      <a:cubicBezTo>
                        <a:pt x="375" y="161"/>
                        <a:pt x="338" y="170"/>
                        <a:pt x="328" y="171"/>
                      </a:cubicBezTo>
                      <a:cubicBezTo>
                        <a:pt x="318" y="175"/>
                        <a:pt x="313" y="169"/>
                        <a:pt x="302" y="167"/>
                      </a:cubicBezTo>
                      <a:cubicBezTo>
                        <a:pt x="292" y="160"/>
                        <a:pt x="284" y="153"/>
                        <a:pt x="273" y="150"/>
                      </a:cubicBezTo>
                      <a:cubicBezTo>
                        <a:pt x="271" y="141"/>
                        <a:pt x="266" y="135"/>
                        <a:pt x="261" y="128"/>
                      </a:cubicBezTo>
                      <a:cubicBezTo>
                        <a:pt x="258" y="117"/>
                        <a:pt x="252" y="107"/>
                        <a:pt x="244" y="99"/>
                      </a:cubicBezTo>
                      <a:cubicBezTo>
                        <a:pt x="241" y="90"/>
                        <a:pt x="235" y="88"/>
                        <a:pt x="230" y="80"/>
                      </a:cubicBezTo>
                      <a:cubicBezTo>
                        <a:pt x="230" y="80"/>
                        <a:pt x="221" y="82"/>
                        <a:pt x="216" y="83"/>
                      </a:cubicBezTo>
                      <a:cubicBezTo>
                        <a:pt x="203" y="78"/>
                        <a:pt x="191" y="78"/>
                        <a:pt x="182" y="90"/>
                      </a:cubicBezTo>
                      <a:cubicBezTo>
                        <a:pt x="178" y="102"/>
                        <a:pt x="156" y="107"/>
                        <a:pt x="144" y="111"/>
                      </a:cubicBezTo>
                      <a:cubicBezTo>
                        <a:pt x="138" y="113"/>
                        <a:pt x="127" y="116"/>
                        <a:pt x="127" y="116"/>
                      </a:cubicBezTo>
                      <a:cubicBezTo>
                        <a:pt x="118" y="117"/>
                        <a:pt x="101" y="117"/>
                        <a:pt x="92" y="115"/>
                      </a:cubicBezTo>
                      <a:cubicBezTo>
                        <a:pt x="83" y="113"/>
                        <a:pt x="78" y="105"/>
                        <a:pt x="74" y="107"/>
                      </a:cubicBezTo>
                      <a:cubicBezTo>
                        <a:pt x="65" y="110"/>
                        <a:pt x="76" y="122"/>
                        <a:pt x="68" y="127"/>
                      </a:cubicBezTo>
                      <a:cubicBezTo>
                        <a:pt x="58" y="151"/>
                        <a:pt x="43" y="138"/>
                        <a:pt x="9" y="140"/>
                      </a:cubicBezTo>
                      <a:cubicBezTo>
                        <a:pt x="7" y="142"/>
                        <a:pt x="3" y="144"/>
                        <a:pt x="4" y="147"/>
                      </a:cubicBezTo>
                      <a:cubicBezTo>
                        <a:pt x="5" y="151"/>
                        <a:pt x="10" y="152"/>
                        <a:pt x="12" y="155"/>
                      </a:cubicBezTo>
                      <a:cubicBezTo>
                        <a:pt x="21" y="166"/>
                        <a:pt x="21" y="177"/>
                        <a:pt x="33" y="186"/>
                      </a:cubicBezTo>
                      <a:cubicBezTo>
                        <a:pt x="24" y="189"/>
                        <a:pt x="17" y="191"/>
                        <a:pt x="7" y="193"/>
                      </a:cubicBezTo>
                      <a:cubicBezTo>
                        <a:pt x="0" y="210"/>
                        <a:pt x="7" y="213"/>
                        <a:pt x="21" y="207"/>
                      </a:cubicBezTo>
                      <a:cubicBezTo>
                        <a:pt x="33" y="212"/>
                        <a:pt x="27" y="221"/>
                        <a:pt x="36" y="229"/>
                      </a:cubicBezTo>
                      <a:cubicBezTo>
                        <a:pt x="46" y="237"/>
                        <a:pt x="53" y="238"/>
                        <a:pt x="60" y="248"/>
                      </a:cubicBezTo>
                      <a:cubicBezTo>
                        <a:pt x="70" y="241"/>
                        <a:pt x="84" y="247"/>
                        <a:pt x="98" y="248"/>
                      </a:cubicBezTo>
                      <a:cubicBezTo>
                        <a:pt x="105" y="258"/>
                        <a:pt x="111" y="258"/>
                        <a:pt x="122" y="260"/>
                      </a:cubicBezTo>
                      <a:cubicBezTo>
                        <a:pt x="132" y="253"/>
                        <a:pt x="134" y="253"/>
                        <a:pt x="146" y="255"/>
                      </a:cubicBezTo>
                      <a:cubicBezTo>
                        <a:pt x="156" y="270"/>
                        <a:pt x="164" y="256"/>
                        <a:pt x="175" y="248"/>
                      </a:cubicBezTo>
                      <a:cubicBezTo>
                        <a:pt x="201" y="250"/>
                        <a:pt x="219" y="250"/>
                        <a:pt x="244" y="246"/>
                      </a:cubicBezTo>
                      <a:cubicBezTo>
                        <a:pt x="246" y="244"/>
                        <a:pt x="246" y="239"/>
                        <a:pt x="249" y="239"/>
                      </a:cubicBezTo>
                      <a:cubicBezTo>
                        <a:pt x="255" y="239"/>
                        <a:pt x="256" y="248"/>
                        <a:pt x="261" y="251"/>
                      </a:cubicBezTo>
                      <a:cubicBezTo>
                        <a:pt x="267" y="254"/>
                        <a:pt x="285" y="255"/>
                        <a:pt x="288" y="255"/>
                      </a:cubicBezTo>
                      <a:cubicBezTo>
                        <a:pt x="309" y="253"/>
                        <a:pt x="327" y="248"/>
                        <a:pt x="348" y="246"/>
                      </a:cubicBezTo>
                      <a:cubicBezTo>
                        <a:pt x="359" y="241"/>
                        <a:pt x="360" y="239"/>
                        <a:pt x="372" y="241"/>
                      </a:cubicBezTo>
                      <a:cubicBezTo>
                        <a:pt x="381" y="272"/>
                        <a:pt x="413" y="279"/>
                        <a:pt x="441" y="284"/>
                      </a:cubicBezTo>
                      <a:cubicBezTo>
                        <a:pt x="451" y="291"/>
                        <a:pt x="463" y="294"/>
                        <a:pt x="475" y="296"/>
                      </a:cubicBezTo>
                      <a:cubicBezTo>
                        <a:pt x="483" y="302"/>
                        <a:pt x="486" y="306"/>
                        <a:pt x="489" y="315"/>
                      </a:cubicBezTo>
                      <a:cubicBezTo>
                        <a:pt x="482" y="316"/>
                        <a:pt x="474" y="314"/>
                        <a:pt x="468" y="318"/>
                      </a:cubicBezTo>
                      <a:cubicBezTo>
                        <a:pt x="451" y="329"/>
                        <a:pt x="469" y="331"/>
                        <a:pt x="472" y="332"/>
                      </a:cubicBezTo>
                      <a:cubicBezTo>
                        <a:pt x="479" y="341"/>
                        <a:pt x="480" y="339"/>
                        <a:pt x="468" y="339"/>
                      </a:cubicBezTo>
                      <a:cubicBezTo>
                        <a:pt x="450" y="344"/>
                        <a:pt x="466" y="342"/>
                        <a:pt x="460" y="356"/>
                      </a:cubicBezTo>
                      <a:cubicBezTo>
                        <a:pt x="463" y="365"/>
                        <a:pt x="467" y="371"/>
                        <a:pt x="470" y="380"/>
                      </a:cubicBezTo>
                      <a:cubicBezTo>
                        <a:pt x="468" y="389"/>
                        <a:pt x="465" y="395"/>
                        <a:pt x="460" y="402"/>
                      </a:cubicBezTo>
                      <a:cubicBezTo>
                        <a:pt x="471" y="409"/>
                        <a:pt x="472" y="419"/>
                        <a:pt x="482" y="426"/>
                      </a:cubicBezTo>
                      <a:cubicBezTo>
                        <a:pt x="488" y="448"/>
                        <a:pt x="479" y="452"/>
                        <a:pt x="465" y="462"/>
                      </a:cubicBezTo>
                      <a:cubicBezTo>
                        <a:pt x="459" y="484"/>
                        <a:pt x="452" y="486"/>
                        <a:pt x="429" y="488"/>
                      </a:cubicBezTo>
                      <a:cubicBezTo>
                        <a:pt x="421" y="494"/>
                        <a:pt x="415" y="498"/>
                        <a:pt x="427" y="503"/>
                      </a:cubicBezTo>
                      <a:cubicBezTo>
                        <a:pt x="435" y="500"/>
                        <a:pt x="440" y="495"/>
                        <a:pt x="448" y="493"/>
                      </a:cubicBezTo>
                      <a:cubicBezTo>
                        <a:pt x="473" y="499"/>
                        <a:pt x="461" y="497"/>
                        <a:pt x="482" y="500"/>
                      </a:cubicBezTo>
                      <a:cubicBezTo>
                        <a:pt x="497" y="496"/>
                        <a:pt x="493" y="482"/>
                        <a:pt x="494" y="467"/>
                      </a:cubicBezTo>
                      <a:cubicBezTo>
                        <a:pt x="542" y="473"/>
                        <a:pt x="518" y="463"/>
                        <a:pt x="525" y="486"/>
                      </a:cubicBezTo>
                      <a:cubicBezTo>
                        <a:pt x="540" y="480"/>
                        <a:pt x="530" y="441"/>
                        <a:pt x="535" y="423"/>
                      </a:cubicBezTo>
                      <a:cubicBezTo>
                        <a:pt x="526" y="402"/>
                        <a:pt x="540" y="431"/>
                        <a:pt x="525" y="411"/>
                      </a:cubicBezTo>
                      <a:cubicBezTo>
                        <a:pt x="520" y="405"/>
                        <a:pt x="518" y="394"/>
                        <a:pt x="513" y="387"/>
                      </a:cubicBezTo>
                      <a:cubicBezTo>
                        <a:pt x="530" y="382"/>
                        <a:pt x="529" y="367"/>
                        <a:pt x="542" y="359"/>
                      </a:cubicBezTo>
                      <a:cubicBezTo>
                        <a:pt x="544" y="335"/>
                        <a:pt x="549" y="334"/>
                        <a:pt x="571" y="330"/>
                      </a:cubicBezTo>
                      <a:cubicBezTo>
                        <a:pt x="582" y="307"/>
                        <a:pt x="573" y="304"/>
                        <a:pt x="583" y="327"/>
                      </a:cubicBezTo>
                      <a:cubicBezTo>
                        <a:pt x="586" y="357"/>
                        <a:pt x="586" y="351"/>
                        <a:pt x="607" y="363"/>
                      </a:cubicBezTo>
                      <a:cubicBezTo>
                        <a:pt x="598" y="367"/>
                        <a:pt x="593" y="366"/>
                        <a:pt x="588" y="375"/>
                      </a:cubicBezTo>
                      <a:cubicBezTo>
                        <a:pt x="589" y="382"/>
                        <a:pt x="592" y="407"/>
                        <a:pt x="595" y="411"/>
                      </a:cubicBezTo>
                      <a:cubicBezTo>
                        <a:pt x="599" y="418"/>
                        <a:pt x="612" y="426"/>
                        <a:pt x="612" y="426"/>
                      </a:cubicBezTo>
                      <a:cubicBezTo>
                        <a:pt x="615" y="437"/>
                        <a:pt x="617" y="439"/>
                        <a:pt x="628" y="443"/>
                      </a:cubicBezTo>
                      <a:cubicBezTo>
                        <a:pt x="608" y="449"/>
                        <a:pt x="619" y="446"/>
                        <a:pt x="597" y="450"/>
                      </a:cubicBezTo>
                      <a:cubicBezTo>
                        <a:pt x="596" y="452"/>
                        <a:pt x="595" y="455"/>
                        <a:pt x="595" y="457"/>
                      </a:cubicBezTo>
                      <a:cubicBezTo>
                        <a:pt x="595" y="462"/>
                        <a:pt x="598" y="466"/>
                        <a:pt x="597" y="471"/>
                      </a:cubicBezTo>
                      <a:cubicBezTo>
                        <a:pt x="596" y="476"/>
                        <a:pt x="588" y="478"/>
                        <a:pt x="585" y="483"/>
                      </a:cubicBezTo>
                      <a:cubicBezTo>
                        <a:pt x="582" y="496"/>
                        <a:pt x="588" y="500"/>
                        <a:pt x="578" y="510"/>
                      </a:cubicBezTo>
                      <a:cubicBezTo>
                        <a:pt x="575" y="521"/>
                        <a:pt x="573" y="530"/>
                        <a:pt x="564" y="536"/>
                      </a:cubicBezTo>
                      <a:cubicBezTo>
                        <a:pt x="557" y="553"/>
                        <a:pt x="566" y="556"/>
                        <a:pt x="580" y="560"/>
                      </a:cubicBezTo>
                      <a:cubicBezTo>
                        <a:pt x="591" y="558"/>
                        <a:pt x="595" y="556"/>
                        <a:pt x="600" y="567"/>
                      </a:cubicBezTo>
                      <a:cubicBezTo>
                        <a:pt x="596" y="578"/>
                        <a:pt x="589" y="575"/>
                        <a:pt x="592" y="587"/>
                      </a:cubicBezTo>
                      <a:close/>
                    </a:path>
                  </a:pathLst>
                </a:custGeom>
                <a:gradFill rotWithShape="0">
                  <a:gsLst>
                    <a:gs pos="0">
                      <a:schemeClr val="accent2">
                        <a:alpha val="63000"/>
                      </a:schemeClr>
                    </a:gs>
                    <a:gs pos="50000">
                      <a:schemeClr val="accent2">
                        <a:gamma/>
                        <a:shade val="46275"/>
                        <a:invGamma/>
                      </a:schemeClr>
                    </a:gs>
                    <a:gs pos="100000">
                      <a:schemeClr val="accent2">
                        <a:alpha val="63000"/>
                      </a:schemeClr>
                    </a:gs>
                  </a:gsLst>
                  <a:lin ang="2700000" scaled="1"/>
                </a:gradFill>
                <a:ln w="9525" cap="flat" cmpd="sng">
                  <a:noFill/>
                  <a:prstDash val="solid"/>
                  <a:round/>
                  <a:headEnd/>
                  <a:tailEnd/>
                </a:ln>
                <a:effectLst/>
              </p:spPr>
              <p:txBody>
                <a:bodyPr wrap="none" anchor="ctr"/>
                <a:lstStyle/>
                <a:p>
                  <a:endParaRPr lang="el-GR"/>
                </a:p>
              </p:txBody>
            </p:sp>
            <p:sp>
              <p:nvSpPr>
                <p:cNvPr id="631829" name="Freeform 21"/>
                <p:cNvSpPr>
                  <a:spLocks/>
                </p:cNvSpPr>
                <p:nvPr/>
              </p:nvSpPr>
              <p:spPr bwMode="auto">
                <a:xfrm>
                  <a:off x="2352" y="2618"/>
                  <a:ext cx="62" cy="51"/>
                </a:xfrm>
                <a:custGeom>
                  <a:avLst/>
                  <a:gdLst/>
                  <a:ahLst/>
                  <a:cxnLst>
                    <a:cxn ang="0">
                      <a:pos x="62" y="24"/>
                    </a:cxn>
                    <a:cxn ang="0">
                      <a:pos x="19" y="0"/>
                    </a:cxn>
                    <a:cxn ang="0">
                      <a:pos x="10" y="20"/>
                    </a:cxn>
                    <a:cxn ang="0">
                      <a:pos x="22" y="51"/>
                    </a:cxn>
                    <a:cxn ang="0">
                      <a:pos x="46" y="36"/>
                    </a:cxn>
                    <a:cxn ang="0">
                      <a:pos x="62" y="24"/>
                    </a:cxn>
                  </a:cxnLst>
                  <a:rect l="0" t="0" r="r" b="b"/>
                  <a:pathLst>
                    <a:path w="62" h="51">
                      <a:moveTo>
                        <a:pt x="62" y="24"/>
                      </a:moveTo>
                      <a:cubicBezTo>
                        <a:pt x="43" y="21"/>
                        <a:pt x="34" y="11"/>
                        <a:pt x="19" y="0"/>
                      </a:cubicBezTo>
                      <a:cubicBezTo>
                        <a:pt x="2" y="6"/>
                        <a:pt x="0" y="4"/>
                        <a:pt x="10" y="20"/>
                      </a:cubicBezTo>
                      <a:cubicBezTo>
                        <a:pt x="14" y="33"/>
                        <a:pt x="11" y="41"/>
                        <a:pt x="22" y="51"/>
                      </a:cubicBezTo>
                      <a:cubicBezTo>
                        <a:pt x="42" y="46"/>
                        <a:pt x="33" y="45"/>
                        <a:pt x="46" y="36"/>
                      </a:cubicBezTo>
                      <a:cubicBezTo>
                        <a:pt x="56" y="29"/>
                        <a:pt x="62" y="40"/>
                        <a:pt x="62" y="24"/>
                      </a:cubicBezTo>
                      <a:close/>
                    </a:path>
                  </a:pathLst>
                </a:custGeom>
                <a:gradFill rotWithShape="0">
                  <a:gsLst>
                    <a:gs pos="0">
                      <a:schemeClr val="accent2">
                        <a:alpha val="63000"/>
                      </a:schemeClr>
                    </a:gs>
                    <a:gs pos="50000">
                      <a:schemeClr val="accent2">
                        <a:gamma/>
                        <a:shade val="46275"/>
                        <a:invGamma/>
                      </a:schemeClr>
                    </a:gs>
                    <a:gs pos="100000">
                      <a:schemeClr val="accent2">
                        <a:alpha val="63000"/>
                      </a:schemeClr>
                    </a:gs>
                  </a:gsLst>
                  <a:lin ang="2700000" scaled="1"/>
                </a:gradFill>
                <a:ln w="9525" cap="flat" cmpd="sng">
                  <a:noFill/>
                  <a:prstDash val="solid"/>
                  <a:round/>
                  <a:headEnd/>
                  <a:tailEnd/>
                </a:ln>
                <a:effectLst/>
              </p:spPr>
              <p:txBody>
                <a:bodyPr wrap="none" anchor="ctr"/>
                <a:lstStyle/>
                <a:p>
                  <a:endParaRPr lang="el-GR"/>
                </a:p>
              </p:txBody>
            </p:sp>
            <p:sp>
              <p:nvSpPr>
                <p:cNvPr id="631830" name="Freeform 22"/>
                <p:cNvSpPr>
                  <a:spLocks/>
                </p:cNvSpPr>
                <p:nvPr/>
              </p:nvSpPr>
              <p:spPr bwMode="auto">
                <a:xfrm>
                  <a:off x="2321" y="2515"/>
                  <a:ext cx="73" cy="43"/>
                </a:xfrm>
                <a:custGeom>
                  <a:avLst/>
                  <a:gdLst/>
                  <a:ahLst/>
                  <a:cxnLst>
                    <a:cxn ang="0">
                      <a:pos x="69" y="5"/>
                    </a:cxn>
                    <a:cxn ang="0">
                      <a:pos x="53" y="0"/>
                    </a:cxn>
                    <a:cxn ang="0">
                      <a:pos x="36" y="5"/>
                    </a:cxn>
                    <a:cxn ang="0">
                      <a:pos x="29" y="7"/>
                    </a:cxn>
                    <a:cxn ang="0">
                      <a:pos x="5" y="15"/>
                    </a:cxn>
                    <a:cxn ang="0">
                      <a:pos x="17" y="29"/>
                    </a:cxn>
                    <a:cxn ang="0">
                      <a:pos x="38" y="41"/>
                    </a:cxn>
                    <a:cxn ang="0">
                      <a:pos x="65" y="27"/>
                    </a:cxn>
                    <a:cxn ang="0">
                      <a:pos x="69" y="5"/>
                    </a:cxn>
                  </a:cxnLst>
                  <a:rect l="0" t="0" r="r" b="b"/>
                  <a:pathLst>
                    <a:path w="73" h="43">
                      <a:moveTo>
                        <a:pt x="69" y="5"/>
                      </a:moveTo>
                      <a:cubicBezTo>
                        <a:pt x="64" y="4"/>
                        <a:pt x="59" y="0"/>
                        <a:pt x="53" y="0"/>
                      </a:cubicBezTo>
                      <a:cubicBezTo>
                        <a:pt x="47" y="0"/>
                        <a:pt x="42" y="3"/>
                        <a:pt x="36" y="5"/>
                      </a:cubicBezTo>
                      <a:cubicBezTo>
                        <a:pt x="34" y="6"/>
                        <a:pt x="29" y="7"/>
                        <a:pt x="29" y="7"/>
                      </a:cubicBezTo>
                      <a:cubicBezTo>
                        <a:pt x="22" y="18"/>
                        <a:pt x="17" y="18"/>
                        <a:pt x="5" y="15"/>
                      </a:cubicBezTo>
                      <a:cubicBezTo>
                        <a:pt x="0" y="26"/>
                        <a:pt x="7" y="26"/>
                        <a:pt x="17" y="29"/>
                      </a:cubicBezTo>
                      <a:cubicBezTo>
                        <a:pt x="21" y="43"/>
                        <a:pt x="24" y="43"/>
                        <a:pt x="38" y="41"/>
                      </a:cubicBezTo>
                      <a:cubicBezTo>
                        <a:pt x="44" y="27"/>
                        <a:pt x="50" y="29"/>
                        <a:pt x="65" y="27"/>
                      </a:cubicBezTo>
                      <a:cubicBezTo>
                        <a:pt x="70" y="18"/>
                        <a:pt x="73" y="15"/>
                        <a:pt x="69" y="5"/>
                      </a:cubicBezTo>
                      <a:close/>
                    </a:path>
                  </a:pathLst>
                </a:custGeom>
                <a:gradFill rotWithShape="0">
                  <a:gsLst>
                    <a:gs pos="0">
                      <a:schemeClr val="accent2">
                        <a:alpha val="63000"/>
                      </a:schemeClr>
                    </a:gs>
                    <a:gs pos="50000">
                      <a:schemeClr val="accent2">
                        <a:gamma/>
                        <a:shade val="46275"/>
                        <a:invGamma/>
                      </a:schemeClr>
                    </a:gs>
                    <a:gs pos="100000">
                      <a:schemeClr val="accent2">
                        <a:alpha val="63000"/>
                      </a:schemeClr>
                    </a:gs>
                  </a:gsLst>
                  <a:lin ang="2700000" scaled="1"/>
                </a:gradFill>
                <a:ln w="9525" cap="flat" cmpd="sng">
                  <a:noFill/>
                  <a:prstDash val="solid"/>
                  <a:round/>
                  <a:headEnd/>
                  <a:tailEnd/>
                </a:ln>
                <a:effectLst/>
              </p:spPr>
              <p:txBody>
                <a:bodyPr wrap="none" anchor="ctr"/>
                <a:lstStyle/>
                <a:p>
                  <a:endParaRPr lang="el-GR"/>
                </a:p>
              </p:txBody>
            </p:sp>
            <p:sp>
              <p:nvSpPr>
                <p:cNvPr id="631831" name="Freeform 23"/>
                <p:cNvSpPr>
                  <a:spLocks/>
                </p:cNvSpPr>
                <p:nvPr/>
              </p:nvSpPr>
              <p:spPr bwMode="auto">
                <a:xfrm>
                  <a:off x="2394" y="2486"/>
                  <a:ext cx="55" cy="32"/>
                </a:xfrm>
                <a:custGeom>
                  <a:avLst/>
                  <a:gdLst/>
                  <a:ahLst/>
                  <a:cxnLst>
                    <a:cxn ang="0">
                      <a:pos x="49" y="0"/>
                    </a:cxn>
                    <a:cxn ang="0">
                      <a:pos x="13" y="12"/>
                    </a:cxn>
                    <a:cxn ang="0">
                      <a:pos x="4" y="32"/>
                    </a:cxn>
                    <a:cxn ang="0">
                      <a:pos x="35" y="20"/>
                    </a:cxn>
                    <a:cxn ang="0">
                      <a:pos x="49" y="0"/>
                    </a:cxn>
                  </a:cxnLst>
                  <a:rect l="0" t="0" r="r" b="b"/>
                  <a:pathLst>
                    <a:path w="55" h="32">
                      <a:moveTo>
                        <a:pt x="49" y="0"/>
                      </a:moveTo>
                      <a:cubicBezTo>
                        <a:pt x="11" y="5"/>
                        <a:pt x="36" y="5"/>
                        <a:pt x="13" y="12"/>
                      </a:cubicBezTo>
                      <a:cubicBezTo>
                        <a:pt x="4" y="19"/>
                        <a:pt x="0" y="21"/>
                        <a:pt x="4" y="32"/>
                      </a:cubicBezTo>
                      <a:cubicBezTo>
                        <a:pt x="12" y="15"/>
                        <a:pt x="15" y="17"/>
                        <a:pt x="35" y="20"/>
                      </a:cubicBezTo>
                      <a:cubicBezTo>
                        <a:pt x="55" y="32"/>
                        <a:pt x="44" y="12"/>
                        <a:pt x="49" y="0"/>
                      </a:cubicBezTo>
                      <a:close/>
                    </a:path>
                  </a:pathLst>
                </a:custGeom>
                <a:gradFill rotWithShape="0">
                  <a:gsLst>
                    <a:gs pos="0">
                      <a:schemeClr val="accent2">
                        <a:alpha val="63000"/>
                      </a:schemeClr>
                    </a:gs>
                    <a:gs pos="50000">
                      <a:schemeClr val="accent2">
                        <a:gamma/>
                        <a:shade val="46275"/>
                        <a:invGamma/>
                      </a:schemeClr>
                    </a:gs>
                    <a:gs pos="100000">
                      <a:schemeClr val="accent2">
                        <a:alpha val="63000"/>
                      </a:schemeClr>
                    </a:gs>
                  </a:gsLst>
                  <a:lin ang="2700000" scaled="1"/>
                </a:gradFill>
                <a:ln w="9525" cap="flat" cmpd="sng">
                  <a:noFill/>
                  <a:prstDash val="solid"/>
                  <a:round/>
                  <a:headEnd/>
                  <a:tailEnd/>
                </a:ln>
                <a:effectLst/>
              </p:spPr>
              <p:txBody>
                <a:bodyPr wrap="none" anchor="ctr"/>
                <a:lstStyle/>
                <a:p>
                  <a:endParaRPr lang="el-GR"/>
                </a:p>
              </p:txBody>
            </p:sp>
            <p:sp>
              <p:nvSpPr>
                <p:cNvPr id="631832" name="Freeform 24"/>
                <p:cNvSpPr>
                  <a:spLocks/>
                </p:cNvSpPr>
                <p:nvPr/>
              </p:nvSpPr>
              <p:spPr bwMode="auto">
                <a:xfrm>
                  <a:off x="2229" y="2447"/>
                  <a:ext cx="30" cy="25"/>
                </a:xfrm>
                <a:custGeom>
                  <a:avLst/>
                  <a:gdLst/>
                  <a:ahLst/>
                  <a:cxnLst>
                    <a:cxn ang="0">
                      <a:pos x="29" y="3"/>
                    </a:cxn>
                    <a:cxn ang="0">
                      <a:pos x="1" y="8"/>
                    </a:cxn>
                    <a:cxn ang="0">
                      <a:pos x="20" y="20"/>
                    </a:cxn>
                    <a:cxn ang="0">
                      <a:pos x="27" y="23"/>
                    </a:cxn>
                    <a:cxn ang="0">
                      <a:pos x="29" y="3"/>
                    </a:cxn>
                  </a:cxnLst>
                  <a:rect l="0" t="0" r="r" b="b"/>
                  <a:pathLst>
                    <a:path w="30" h="25">
                      <a:moveTo>
                        <a:pt x="29" y="3"/>
                      </a:moveTo>
                      <a:cubicBezTo>
                        <a:pt x="19" y="0"/>
                        <a:pt x="12" y="6"/>
                        <a:pt x="1" y="8"/>
                      </a:cubicBezTo>
                      <a:cubicBezTo>
                        <a:pt x="5" y="22"/>
                        <a:pt x="0" y="11"/>
                        <a:pt x="20" y="20"/>
                      </a:cubicBezTo>
                      <a:cubicBezTo>
                        <a:pt x="22" y="21"/>
                        <a:pt x="26" y="25"/>
                        <a:pt x="27" y="23"/>
                      </a:cubicBezTo>
                      <a:cubicBezTo>
                        <a:pt x="30" y="17"/>
                        <a:pt x="28" y="10"/>
                        <a:pt x="29" y="3"/>
                      </a:cubicBezTo>
                      <a:close/>
                    </a:path>
                  </a:pathLst>
                </a:custGeom>
                <a:gradFill rotWithShape="0">
                  <a:gsLst>
                    <a:gs pos="0">
                      <a:schemeClr val="accent2">
                        <a:alpha val="63000"/>
                      </a:schemeClr>
                    </a:gs>
                    <a:gs pos="50000">
                      <a:schemeClr val="accent2">
                        <a:gamma/>
                        <a:shade val="46275"/>
                        <a:invGamma/>
                      </a:schemeClr>
                    </a:gs>
                    <a:gs pos="100000">
                      <a:schemeClr val="accent2">
                        <a:alpha val="63000"/>
                      </a:schemeClr>
                    </a:gs>
                  </a:gsLst>
                  <a:lin ang="2700000" scaled="1"/>
                </a:gradFill>
                <a:ln w="9525" cap="flat" cmpd="sng">
                  <a:noFill/>
                  <a:prstDash val="solid"/>
                  <a:round/>
                  <a:headEnd/>
                  <a:tailEnd/>
                </a:ln>
                <a:effectLst/>
              </p:spPr>
              <p:txBody>
                <a:bodyPr wrap="none" anchor="ctr"/>
                <a:lstStyle/>
                <a:p>
                  <a:endParaRPr lang="el-GR"/>
                </a:p>
              </p:txBody>
            </p:sp>
            <p:sp>
              <p:nvSpPr>
                <p:cNvPr id="631833" name="Freeform 25"/>
                <p:cNvSpPr>
                  <a:spLocks/>
                </p:cNvSpPr>
                <p:nvPr/>
              </p:nvSpPr>
              <p:spPr bwMode="auto">
                <a:xfrm>
                  <a:off x="2471" y="2141"/>
                  <a:ext cx="150" cy="62"/>
                </a:xfrm>
                <a:custGeom>
                  <a:avLst/>
                  <a:gdLst/>
                  <a:ahLst/>
                  <a:cxnLst>
                    <a:cxn ang="0">
                      <a:pos x="133" y="43"/>
                    </a:cxn>
                    <a:cxn ang="0">
                      <a:pos x="150" y="26"/>
                    </a:cxn>
                    <a:cxn ang="0">
                      <a:pos x="131" y="9"/>
                    </a:cxn>
                    <a:cxn ang="0">
                      <a:pos x="109" y="17"/>
                    </a:cxn>
                    <a:cxn ang="0">
                      <a:pos x="90" y="0"/>
                    </a:cxn>
                    <a:cxn ang="0">
                      <a:pos x="15" y="19"/>
                    </a:cxn>
                    <a:cxn ang="0">
                      <a:pos x="39" y="50"/>
                    </a:cxn>
                    <a:cxn ang="0">
                      <a:pos x="49" y="62"/>
                    </a:cxn>
                    <a:cxn ang="0">
                      <a:pos x="63" y="55"/>
                    </a:cxn>
                    <a:cxn ang="0">
                      <a:pos x="90" y="53"/>
                    </a:cxn>
                    <a:cxn ang="0">
                      <a:pos x="109" y="43"/>
                    </a:cxn>
                    <a:cxn ang="0">
                      <a:pos x="133" y="43"/>
                    </a:cxn>
                  </a:cxnLst>
                  <a:rect l="0" t="0" r="r" b="b"/>
                  <a:pathLst>
                    <a:path w="150" h="62">
                      <a:moveTo>
                        <a:pt x="133" y="43"/>
                      </a:moveTo>
                      <a:cubicBezTo>
                        <a:pt x="139" y="35"/>
                        <a:pt x="144" y="34"/>
                        <a:pt x="150" y="26"/>
                      </a:cubicBezTo>
                      <a:cubicBezTo>
                        <a:pt x="144" y="18"/>
                        <a:pt x="140" y="13"/>
                        <a:pt x="131" y="9"/>
                      </a:cubicBezTo>
                      <a:cubicBezTo>
                        <a:pt x="124" y="12"/>
                        <a:pt x="116" y="14"/>
                        <a:pt x="109" y="17"/>
                      </a:cubicBezTo>
                      <a:cubicBezTo>
                        <a:pt x="104" y="8"/>
                        <a:pt x="100" y="3"/>
                        <a:pt x="90" y="0"/>
                      </a:cubicBezTo>
                      <a:cubicBezTo>
                        <a:pt x="67" y="23"/>
                        <a:pt x="47" y="17"/>
                        <a:pt x="15" y="19"/>
                      </a:cubicBezTo>
                      <a:cubicBezTo>
                        <a:pt x="0" y="45"/>
                        <a:pt x="18" y="44"/>
                        <a:pt x="39" y="50"/>
                      </a:cubicBezTo>
                      <a:cubicBezTo>
                        <a:pt x="41" y="54"/>
                        <a:pt x="43" y="62"/>
                        <a:pt x="49" y="62"/>
                      </a:cubicBezTo>
                      <a:cubicBezTo>
                        <a:pt x="54" y="62"/>
                        <a:pt x="58" y="56"/>
                        <a:pt x="63" y="55"/>
                      </a:cubicBezTo>
                      <a:cubicBezTo>
                        <a:pt x="72" y="54"/>
                        <a:pt x="81" y="54"/>
                        <a:pt x="90" y="53"/>
                      </a:cubicBezTo>
                      <a:cubicBezTo>
                        <a:pt x="93" y="41"/>
                        <a:pt x="97" y="41"/>
                        <a:pt x="109" y="43"/>
                      </a:cubicBezTo>
                      <a:cubicBezTo>
                        <a:pt x="127" y="41"/>
                        <a:pt x="134" y="44"/>
                        <a:pt x="133" y="43"/>
                      </a:cubicBezTo>
                      <a:close/>
                    </a:path>
                  </a:pathLst>
                </a:custGeom>
                <a:gradFill rotWithShape="0">
                  <a:gsLst>
                    <a:gs pos="0">
                      <a:schemeClr val="accent2">
                        <a:alpha val="63000"/>
                      </a:schemeClr>
                    </a:gs>
                    <a:gs pos="50000">
                      <a:schemeClr val="accent2">
                        <a:gamma/>
                        <a:shade val="46275"/>
                        <a:invGamma/>
                      </a:schemeClr>
                    </a:gs>
                    <a:gs pos="100000">
                      <a:schemeClr val="accent2">
                        <a:alpha val="63000"/>
                      </a:schemeClr>
                    </a:gs>
                  </a:gsLst>
                  <a:lin ang="2700000" scaled="1"/>
                </a:gradFill>
                <a:ln w="9525" cap="flat" cmpd="sng">
                  <a:noFill/>
                  <a:prstDash val="solid"/>
                  <a:round/>
                  <a:headEnd/>
                  <a:tailEnd/>
                </a:ln>
                <a:effectLst/>
              </p:spPr>
              <p:txBody>
                <a:bodyPr wrap="none" anchor="ctr"/>
                <a:lstStyle/>
                <a:p>
                  <a:endParaRPr lang="el-GR"/>
                </a:p>
              </p:txBody>
            </p:sp>
            <p:sp>
              <p:nvSpPr>
                <p:cNvPr id="631834" name="Freeform 26"/>
                <p:cNvSpPr>
                  <a:spLocks/>
                </p:cNvSpPr>
                <p:nvPr/>
              </p:nvSpPr>
              <p:spPr bwMode="auto">
                <a:xfrm>
                  <a:off x="2825" y="2150"/>
                  <a:ext cx="21" cy="26"/>
                </a:xfrm>
                <a:custGeom>
                  <a:avLst/>
                  <a:gdLst/>
                  <a:ahLst/>
                  <a:cxnLst>
                    <a:cxn ang="0">
                      <a:pos x="5" y="0"/>
                    </a:cxn>
                    <a:cxn ang="0">
                      <a:pos x="2" y="24"/>
                    </a:cxn>
                    <a:cxn ang="0">
                      <a:pos x="17" y="22"/>
                    </a:cxn>
                    <a:cxn ang="0">
                      <a:pos x="5" y="0"/>
                    </a:cxn>
                  </a:cxnLst>
                  <a:rect l="0" t="0" r="r" b="b"/>
                  <a:pathLst>
                    <a:path w="21" h="26">
                      <a:moveTo>
                        <a:pt x="5" y="0"/>
                      </a:moveTo>
                      <a:cubicBezTo>
                        <a:pt x="1" y="10"/>
                        <a:pt x="0" y="13"/>
                        <a:pt x="2" y="24"/>
                      </a:cubicBezTo>
                      <a:cubicBezTo>
                        <a:pt x="7" y="23"/>
                        <a:pt x="13" y="26"/>
                        <a:pt x="17" y="22"/>
                      </a:cubicBezTo>
                      <a:cubicBezTo>
                        <a:pt x="21" y="18"/>
                        <a:pt x="7" y="4"/>
                        <a:pt x="5" y="0"/>
                      </a:cubicBezTo>
                      <a:close/>
                    </a:path>
                  </a:pathLst>
                </a:custGeom>
                <a:gradFill rotWithShape="0">
                  <a:gsLst>
                    <a:gs pos="0">
                      <a:schemeClr val="accent2">
                        <a:alpha val="63000"/>
                      </a:schemeClr>
                    </a:gs>
                    <a:gs pos="50000">
                      <a:schemeClr val="accent2">
                        <a:gamma/>
                        <a:shade val="46275"/>
                        <a:invGamma/>
                      </a:schemeClr>
                    </a:gs>
                    <a:gs pos="100000">
                      <a:schemeClr val="accent2">
                        <a:alpha val="63000"/>
                      </a:schemeClr>
                    </a:gs>
                  </a:gsLst>
                  <a:lin ang="2700000" scaled="1"/>
                </a:gradFill>
                <a:ln w="9525" cap="flat" cmpd="sng">
                  <a:noFill/>
                  <a:prstDash val="solid"/>
                  <a:round/>
                  <a:headEnd/>
                  <a:tailEnd/>
                </a:ln>
                <a:effectLst/>
              </p:spPr>
              <p:txBody>
                <a:bodyPr wrap="none" anchor="ctr"/>
                <a:lstStyle/>
                <a:p>
                  <a:endParaRPr lang="el-GR"/>
                </a:p>
              </p:txBody>
            </p:sp>
            <p:sp>
              <p:nvSpPr>
                <p:cNvPr id="631835" name="Freeform 27"/>
                <p:cNvSpPr>
                  <a:spLocks/>
                </p:cNvSpPr>
                <p:nvPr/>
              </p:nvSpPr>
              <p:spPr bwMode="auto">
                <a:xfrm>
                  <a:off x="2818" y="2098"/>
                  <a:ext cx="31" cy="12"/>
                </a:xfrm>
                <a:custGeom>
                  <a:avLst/>
                  <a:gdLst/>
                  <a:ahLst/>
                  <a:cxnLst>
                    <a:cxn ang="0">
                      <a:pos x="31" y="0"/>
                    </a:cxn>
                    <a:cxn ang="0">
                      <a:pos x="19" y="12"/>
                    </a:cxn>
                    <a:cxn ang="0">
                      <a:pos x="31" y="0"/>
                    </a:cxn>
                  </a:cxnLst>
                  <a:rect l="0" t="0" r="r" b="b"/>
                  <a:pathLst>
                    <a:path w="31" h="12">
                      <a:moveTo>
                        <a:pt x="31" y="0"/>
                      </a:moveTo>
                      <a:cubicBezTo>
                        <a:pt x="23" y="1"/>
                        <a:pt x="0" y="4"/>
                        <a:pt x="19" y="12"/>
                      </a:cubicBezTo>
                      <a:cubicBezTo>
                        <a:pt x="25" y="2"/>
                        <a:pt x="21" y="6"/>
                        <a:pt x="31" y="0"/>
                      </a:cubicBezTo>
                      <a:close/>
                    </a:path>
                  </a:pathLst>
                </a:custGeom>
                <a:gradFill rotWithShape="0">
                  <a:gsLst>
                    <a:gs pos="0">
                      <a:schemeClr val="accent2">
                        <a:alpha val="63000"/>
                      </a:schemeClr>
                    </a:gs>
                    <a:gs pos="50000">
                      <a:schemeClr val="accent2">
                        <a:gamma/>
                        <a:shade val="46275"/>
                        <a:invGamma/>
                      </a:schemeClr>
                    </a:gs>
                    <a:gs pos="100000">
                      <a:schemeClr val="accent2">
                        <a:alpha val="63000"/>
                      </a:schemeClr>
                    </a:gs>
                  </a:gsLst>
                  <a:lin ang="2700000" scaled="1"/>
                </a:gradFill>
                <a:ln w="9525" cap="flat" cmpd="sng">
                  <a:noFill/>
                  <a:prstDash val="solid"/>
                  <a:round/>
                  <a:headEnd/>
                  <a:tailEnd/>
                </a:ln>
                <a:effectLst/>
              </p:spPr>
              <p:txBody>
                <a:bodyPr wrap="none" anchor="ctr"/>
                <a:lstStyle/>
                <a:p>
                  <a:endParaRPr lang="el-GR"/>
                </a:p>
              </p:txBody>
            </p:sp>
            <p:sp>
              <p:nvSpPr>
                <p:cNvPr id="631836" name="Freeform 28"/>
                <p:cNvSpPr>
                  <a:spLocks/>
                </p:cNvSpPr>
                <p:nvPr/>
              </p:nvSpPr>
              <p:spPr bwMode="auto">
                <a:xfrm>
                  <a:off x="2748" y="2150"/>
                  <a:ext cx="42" cy="27"/>
                </a:xfrm>
                <a:custGeom>
                  <a:avLst/>
                  <a:gdLst/>
                  <a:ahLst/>
                  <a:cxnLst>
                    <a:cxn ang="0">
                      <a:pos x="26" y="0"/>
                    </a:cxn>
                    <a:cxn ang="0">
                      <a:pos x="29" y="27"/>
                    </a:cxn>
                    <a:cxn ang="0">
                      <a:pos x="26" y="0"/>
                    </a:cxn>
                  </a:cxnLst>
                  <a:rect l="0" t="0" r="r" b="b"/>
                  <a:pathLst>
                    <a:path w="42" h="27">
                      <a:moveTo>
                        <a:pt x="26" y="0"/>
                      </a:moveTo>
                      <a:cubicBezTo>
                        <a:pt x="19" y="15"/>
                        <a:pt x="0" y="12"/>
                        <a:pt x="29" y="27"/>
                      </a:cubicBezTo>
                      <a:cubicBezTo>
                        <a:pt x="42" y="22"/>
                        <a:pt x="31" y="10"/>
                        <a:pt x="26" y="0"/>
                      </a:cubicBezTo>
                      <a:close/>
                    </a:path>
                  </a:pathLst>
                </a:custGeom>
                <a:gradFill rotWithShape="0">
                  <a:gsLst>
                    <a:gs pos="0">
                      <a:schemeClr val="accent2">
                        <a:alpha val="63000"/>
                      </a:schemeClr>
                    </a:gs>
                    <a:gs pos="50000">
                      <a:schemeClr val="accent2">
                        <a:gamma/>
                        <a:shade val="46275"/>
                        <a:invGamma/>
                      </a:schemeClr>
                    </a:gs>
                    <a:gs pos="100000">
                      <a:schemeClr val="accent2">
                        <a:alpha val="63000"/>
                      </a:schemeClr>
                    </a:gs>
                  </a:gsLst>
                  <a:lin ang="2700000" scaled="1"/>
                </a:gradFill>
                <a:ln w="9525" cap="flat" cmpd="sng">
                  <a:noFill/>
                  <a:prstDash val="solid"/>
                  <a:round/>
                  <a:headEnd/>
                  <a:tailEnd/>
                </a:ln>
                <a:effectLst/>
              </p:spPr>
              <p:txBody>
                <a:bodyPr wrap="none" anchor="ctr"/>
                <a:lstStyle/>
                <a:p>
                  <a:endParaRPr lang="el-GR"/>
                </a:p>
              </p:txBody>
            </p:sp>
            <p:sp>
              <p:nvSpPr>
                <p:cNvPr id="631837" name="Freeform 29"/>
                <p:cNvSpPr>
                  <a:spLocks/>
                </p:cNvSpPr>
                <p:nvPr/>
              </p:nvSpPr>
              <p:spPr bwMode="auto">
                <a:xfrm>
                  <a:off x="2471" y="2153"/>
                  <a:ext cx="281" cy="136"/>
                </a:xfrm>
                <a:custGeom>
                  <a:avLst/>
                  <a:gdLst/>
                  <a:ahLst/>
                  <a:cxnLst>
                    <a:cxn ang="0">
                      <a:pos x="69" y="81"/>
                    </a:cxn>
                    <a:cxn ang="0">
                      <a:pos x="55" y="75"/>
                    </a:cxn>
                    <a:cxn ang="0">
                      <a:pos x="49" y="57"/>
                    </a:cxn>
                    <a:cxn ang="0">
                      <a:pos x="73" y="70"/>
                    </a:cxn>
                    <a:cxn ang="0">
                      <a:pos x="91" y="64"/>
                    </a:cxn>
                    <a:cxn ang="0">
                      <a:pos x="102" y="60"/>
                    </a:cxn>
                    <a:cxn ang="0">
                      <a:pos x="120" y="70"/>
                    </a:cxn>
                    <a:cxn ang="0">
                      <a:pos x="144" y="63"/>
                    </a:cxn>
                    <a:cxn ang="0">
                      <a:pos x="160" y="48"/>
                    </a:cxn>
                    <a:cxn ang="0">
                      <a:pos x="180" y="22"/>
                    </a:cxn>
                    <a:cxn ang="0">
                      <a:pos x="207" y="15"/>
                    </a:cxn>
                    <a:cxn ang="0">
                      <a:pos x="216" y="0"/>
                    </a:cxn>
                    <a:cxn ang="0">
                      <a:pos x="240" y="4"/>
                    </a:cxn>
                    <a:cxn ang="0">
                      <a:pos x="244" y="0"/>
                    </a:cxn>
                    <a:cxn ang="0">
                      <a:pos x="256" y="6"/>
                    </a:cxn>
                    <a:cxn ang="0">
                      <a:pos x="279" y="3"/>
                    </a:cxn>
                    <a:cxn ang="0">
                      <a:pos x="259" y="16"/>
                    </a:cxn>
                    <a:cxn ang="0">
                      <a:pos x="270" y="31"/>
                    </a:cxn>
                    <a:cxn ang="0">
                      <a:pos x="237" y="36"/>
                    </a:cxn>
                    <a:cxn ang="0">
                      <a:pos x="205" y="43"/>
                    </a:cxn>
                    <a:cxn ang="0">
                      <a:pos x="202" y="57"/>
                    </a:cxn>
                    <a:cxn ang="0">
                      <a:pos x="189" y="67"/>
                    </a:cxn>
                    <a:cxn ang="0">
                      <a:pos x="183" y="78"/>
                    </a:cxn>
                    <a:cxn ang="0">
                      <a:pos x="162" y="88"/>
                    </a:cxn>
                    <a:cxn ang="0">
                      <a:pos x="157" y="103"/>
                    </a:cxn>
                    <a:cxn ang="0">
                      <a:pos x="132" y="118"/>
                    </a:cxn>
                    <a:cxn ang="0">
                      <a:pos x="120" y="130"/>
                    </a:cxn>
                    <a:cxn ang="0">
                      <a:pos x="96" y="136"/>
                    </a:cxn>
                    <a:cxn ang="0">
                      <a:pos x="72" y="124"/>
                    </a:cxn>
                    <a:cxn ang="0">
                      <a:pos x="60" y="117"/>
                    </a:cxn>
                    <a:cxn ang="0">
                      <a:pos x="19" y="93"/>
                    </a:cxn>
                    <a:cxn ang="0">
                      <a:pos x="9" y="82"/>
                    </a:cxn>
                    <a:cxn ang="0">
                      <a:pos x="0" y="75"/>
                    </a:cxn>
                    <a:cxn ang="0">
                      <a:pos x="61" y="87"/>
                    </a:cxn>
                    <a:cxn ang="0">
                      <a:pos x="70" y="85"/>
                    </a:cxn>
                    <a:cxn ang="0">
                      <a:pos x="69" y="81"/>
                    </a:cxn>
                  </a:cxnLst>
                  <a:rect l="0" t="0" r="r" b="b"/>
                  <a:pathLst>
                    <a:path w="281" h="136">
                      <a:moveTo>
                        <a:pt x="69" y="81"/>
                      </a:moveTo>
                      <a:cubicBezTo>
                        <a:pt x="64" y="78"/>
                        <a:pt x="61" y="76"/>
                        <a:pt x="55" y="75"/>
                      </a:cubicBezTo>
                      <a:cubicBezTo>
                        <a:pt x="50" y="66"/>
                        <a:pt x="48" y="68"/>
                        <a:pt x="49" y="57"/>
                      </a:cubicBezTo>
                      <a:cubicBezTo>
                        <a:pt x="62" y="58"/>
                        <a:pt x="63" y="62"/>
                        <a:pt x="73" y="70"/>
                      </a:cubicBezTo>
                      <a:cubicBezTo>
                        <a:pt x="79" y="57"/>
                        <a:pt x="75" y="61"/>
                        <a:pt x="91" y="64"/>
                      </a:cubicBezTo>
                      <a:cubicBezTo>
                        <a:pt x="100" y="68"/>
                        <a:pt x="93" y="62"/>
                        <a:pt x="102" y="60"/>
                      </a:cubicBezTo>
                      <a:cubicBezTo>
                        <a:pt x="109" y="63"/>
                        <a:pt x="114" y="66"/>
                        <a:pt x="120" y="70"/>
                      </a:cubicBezTo>
                      <a:cubicBezTo>
                        <a:pt x="127" y="65"/>
                        <a:pt x="144" y="63"/>
                        <a:pt x="144" y="63"/>
                      </a:cubicBezTo>
                      <a:cubicBezTo>
                        <a:pt x="150" y="55"/>
                        <a:pt x="152" y="54"/>
                        <a:pt x="160" y="48"/>
                      </a:cubicBezTo>
                      <a:cubicBezTo>
                        <a:pt x="158" y="31"/>
                        <a:pt x="163" y="24"/>
                        <a:pt x="180" y="22"/>
                      </a:cubicBezTo>
                      <a:cubicBezTo>
                        <a:pt x="187" y="17"/>
                        <a:pt x="198" y="16"/>
                        <a:pt x="207" y="15"/>
                      </a:cubicBezTo>
                      <a:cubicBezTo>
                        <a:pt x="214" y="12"/>
                        <a:pt x="213" y="6"/>
                        <a:pt x="216" y="0"/>
                      </a:cubicBezTo>
                      <a:cubicBezTo>
                        <a:pt x="224" y="1"/>
                        <a:pt x="232" y="3"/>
                        <a:pt x="240" y="4"/>
                      </a:cubicBezTo>
                      <a:cubicBezTo>
                        <a:pt x="241" y="3"/>
                        <a:pt x="242" y="0"/>
                        <a:pt x="244" y="0"/>
                      </a:cubicBezTo>
                      <a:cubicBezTo>
                        <a:pt x="248" y="1"/>
                        <a:pt x="256" y="6"/>
                        <a:pt x="256" y="6"/>
                      </a:cubicBezTo>
                      <a:cubicBezTo>
                        <a:pt x="266" y="2"/>
                        <a:pt x="266" y="1"/>
                        <a:pt x="279" y="3"/>
                      </a:cubicBezTo>
                      <a:cubicBezTo>
                        <a:pt x="281" y="20"/>
                        <a:pt x="271" y="9"/>
                        <a:pt x="259" y="16"/>
                      </a:cubicBezTo>
                      <a:cubicBezTo>
                        <a:pt x="261" y="26"/>
                        <a:pt x="262" y="26"/>
                        <a:pt x="270" y="31"/>
                      </a:cubicBezTo>
                      <a:cubicBezTo>
                        <a:pt x="266" y="46"/>
                        <a:pt x="250" y="37"/>
                        <a:pt x="237" y="36"/>
                      </a:cubicBezTo>
                      <a:cubicBezTo>
                        <a:pt x="224" y="36"/>
                        <a:pt x="211" y="31"/>
                        <a:pt x="205" y="43"/>
                      </a:cubicBezTo>
                      <a:cubicBezTo>
                        <a:pt x="215" y="53"/>
                        <a:pt x="215" y="54"/>
                        <a:pt x="202" y="57"/>
                      </a:cubicBezTo>
                      <a:cubicBezTo>
                        <a:pt x="197" y="61"/>
                        <a:pt x="195" y="64"/>
                        <a:pt x="189" y="67"/>
                      </a:cubicBezTo>
                      <a:cubicBezTo>
                        <a:pt x="179" y="65"/>
                        <a:pt x="180" y="69"/>
                        <a:pt x="183" y="78"/>
                      </a:cubicBezTo>
                      <a:cubicBezTo>
                        <a:pt x="179" y="87"/>
                        <a:pt x="169" y="81"/>
                        <a:pt x="162" y="88"/>
                      </a:cubicBezTo>
                      <a:cubicBezTo>
                        <a:pt x="160" y="93"/>
                        <a:pt x="159" y="98"/>
                        <a:pt x="157" y="103"/>
                      </a:cubicBezTo>
                      <a:cubicBezTo>
                        <a:pt x="155" y="122"/>
                        <a:pt x="152" y="117"/>
                        <a:pt x="132" y="118"/>
                      </a:cubicBezTo>
                      <a:cubicBezTo>
                        <a:pt x="126" y="122"/>
                        <a:pt x="125" y="126"/>
                        <a:pt x="120" y="130"/>
                      </a:cubicBezTo>
                      <a:cubicBezTo>
                        <a:pt x="108" y="128"/>
                        <a:pt x="106" y="128"/>
                        <a:pt x="96" y="136"/>
                      </a:cubicBezTo>
                      <a:cubicBezTo>
                        <a:pt x="81" y="135"/>
                        <a:pt x="83" y="130"/>
                        <a:pt x="72" y="124"/>
                      </a:cubicBezTo>
                      <a:cubicBezTo>
                        <a:pt x="68" y="122"/>
                        <a:pt x="60" y="117"/>
                        <a:pt x="60" y="117"/>
                      </a:cubicBezTo>
                      <a:cubicBezTo>
                        <a:pt x="53" y="99"/>
                        <a:pt x="37" y="94"/>
                        <a:pt x="19" y="93"/>
                      </a:cubicBezTo>
                      <a:cubicBezTo>
                        <a:pt x="13" y="90"/>
                        <a:pt x="13" y="86"/>
                        <a:pt x="9" y="82"/>
                      </a:cubicBezTo>
                      <a:cubicBezTo>
                        <a:pt x="6" y="79"/>
                        <a:pt x="0" y="75"/>
                        <a:pt x="0" y="75"/>
                      </a:cubicBezTo>
                      <a:cubicBezTo>
                        <a:pt x="25" y="71"/>
                        <a:pt x="40" y="77"/>
                        <a:pt x="61" y="87"/>
                      </a:cubicBezTo>
                      <a:cubicBezTo>
                        <a:pt x="64" y="86"/>
                        <a:pt x="68" y="87"/>
                        <a:pt x="70" y="85"/>
                      </a:cubicBezTo>
                      <a:cubicBezTo>
                        <a:pt x="71" y="84"/>
                        <a:pt x="69" y="80"/>
                        <a:pt x="69" y="81"/>
                      </a:cubicBezTo>
                      <a:close/>
                    </a:path>
                  </a:pathLst>
                </a:custGeom>
                <a:gradFill rotWithShape="0">
                  <a:gsLst>
                    <a:gs pos="0">
                      <a:schemeClr val="accent2">
                        <a:alpha val="63000"/>
                      </a:schemeClr>
                    </a:gs>
                    <a:gs pos="50000">
                      <a:schemeClr val="accent2">
                        <a:gamma/>
                        <a:shade val="46275"/>
                        <a:invGamma/>
                      </a:schemeClr>
                    </a:gs>
                    <a:gs pos="100000">
                      <a:schemeClr val="accent2">
                        <a:alpha val="63000"/>
                      </a:schemeClr>
                    </a:gs>
                  </a:gsLst>
                  <a:lin ang="2700000" scaled="1"/>
                </a:gradFill>
                <a:ln w="9525" cap="flat" cmpd="sng">
                  <a:noFill/>
                  <a:prstDash val="solid"/>
                  <a:round/>
                  <a:headEnd/>
                  <a:tailEnd/>
                </a:ln>
                <a:effectLst/>
              </p:spPr>
              <p:txBody>
                <a:bodyPr wrap="none" anchor="ctr"/>
                <a:lstStyle/>
                <a:p>
                  <a:endParaRPr lang="el-GR"/>
                </a:p>
              </p:txBody>
            </p:sp>
            <p:sp>
              <p:nvSpPr>
                <p:cNvPr id="631838" name="Freeform 30"/>
                <p:cNvSpPr>
                  <a:spLocks/>
                </p:cNvSpPr>
                <p:nvPr/>
              </p:nvSpPr>
              <p:spPr bwMode="auto">
                <a:xfrm>
                  <a:off x="2709" y="2130"/>
                  <a:ext cx="14" cy="15"/>
                </a:xfrm>
                <a:custGeom>
                  <a:avLst/>
                  <a:gdLst/>
                  <a:ahLst/>
                  <a:cxnLst>
                    <a:cxn ang="0">
                      <a:pos x="14" y="6"/>
                    </a:cxn>
                    <a:cxn ang="0">
                      <a:pos x="0" y="6"/>
                    </a:cxn>
                    <a:cxn ang="0">
                      <a:pos x="14" y="6"/>
                    </a:cxn>
                  </a:cxnLst>
                  <a:rect l="0" t="0" r="r" b="b"/>
                  <a:pathLst>
                    <a:path w="14" h="15">
                      <a:moveTo>
                        <a:pt x="14" y="6"/>
                      </a:moveTo>
                      <a:cubicBezTo>
                        <a:pt x="7" y="5"/>
                        <a:pt x="5" y="0"/>
                        <a:pt x="0" y="6"/>
                      </a:cubicBezTo>
                      <a:cubicBezTo>
                        <a:pt x="3" y="15"/>
                        <a:pt x="14" y="12"/>
                        <a:pt x="14" y="6"/>
                      </a:cubicBezTo>
                      <a:close/>
                    </a:path>
                  </a:pathLst>
                </a:custGeom>
                <a:gradFill rotWithShape="0">
                  <a:gsLst>
                    <a:gs pos="0">
                      <a:schemeClr val="accent2">
                        <a:alpha val="63000"/>
                      </a:schemeClr>
                    </a:gs>
                    <a:gs pos="50000">
                      <a:schemeClr val="accent2">
                        <a:gamma/>
                        <a:shade val="46275"/>
                        <a:invGamma/>
                      </a:schemeClr>
                    </a:gs>
                    <a:gs pos="100000">
                      <a:schemeClr val="accent2">
                        <a:alpha val="63000"/>
                      </a:schemeClr>
                    </a:gs>
                  </a:gsLst>
                  <a:lin ang="2700000" scaled="1"/>
                </a:gradFill>
                <a:ln w="9525" cap="flat" cmpd="sng">
                  <a:noFill/>
                  <a:prstDash val="solid"/>
                  <a:round/>
                  <a:headEnd/>
                  <a:tailEnd/>
                </a:ln>
                <a:effectLst/>
              </p:spPr>
              <p:txBody>
                <a:bodyPr wrap="none" anchor="ctr"/>
                <a:lstStyle/>
                <a:p>
                  <a:endParaRPr lang="el-GR"/>
                </a:p>
              </p:txBody>
            </p:sp>
            <p:sp>
              <p:nvSpPr>
                <p:cNvPr id="631839" name="Freeform 31"/>
                <p:cNvSpPr>
                  <a:spLocks/>
                </p:cNvSpPr>
                <p:nvPr/>
              </p:nvSpPr>
              <p:spPr bwMode="auto">
                <a:xfrm>
                  <a:off x="2979" y="2344"/>
                  <a:ext cx="28" cy="23"/>
                </a:xfrm>
                <a:custGeom>
                  <a:avLst/>
                  <a:gdLst/>
                  <a:ahLst/>
                  <a:cxnLst>
                    <a:cxn ang="0">
                      <a:pos x="26" y="2"/>
                    </a:cxn>
                    <a:cxn ang="0">
                      <a:pos x="0" y="17"/>
                    </a:cxn>
                    <a:cxn ang="0">
                      <a:pos x="18" y="22"/>
                    </a:cxn>
                    <a:cxn ang="0">
                      <a:pos x="21" y="10"/>
                    </a:cxn>
                    <a:cxn ang="0">
                      <a:pos x="26" y="2"/>
                    </a:cxn>
                  </a:cxnLst>
                  <a:rect l="0" t="0" r="r" b="b"/>
                  <a:pathLst>
                    <a:path w="28" h="23">
                      <a:moveTo>
                        <a:pt x="26" y="2"/>
                      </a:moveTo>
                      <a:cubicBezTo>
                        <a:pt x="8" y="5"/>
                        <a:pt x="14" y="14"/>
                        <a:pt x="0" y="17"/>
                      </a:cubicBezTo>
                      <a:cubicBezTo>
                        <a:pt x="7" y="23"/>
                        <a:pt x="9" y="23"/>
                        <a:pt x="18" y="22"/>
                      </a:cubicBezTo>
                      <a:cubicBezTo>
                        <a:pt x="20" y="18"/>
                        <a:pt x="19" y="13"/>
                        <a:pt x="21" y="10"/>
                      </a:cubicBezTo>
                      <a:cubicBezTo>
                        <a:pt x="28" y="0"/>
                        <a:pt x="26" y="18"/>
                        <a:pt x="26" y="2"/>
                      </a:cubicBezTo>
                      <a:close/>
                    </a:path>
                  </a:pathLst>
                </a:custGeom>
                <a:gradFill rotWithShape="0">
                  <a:gsLst>
                    <a:gs pos="0">
                      <a:schemeClr val="accent2">
                        <a:alpha val="63000"/>
                      </a:schemeClr>
                    </a:gs>
                    <a:gs pos="50000">
                      <a:schemeClr val="accent2">
                        <a:gamma/>
                        <a:shade val="46275"/>
                        <a:invGamma/>
                      </a:schemeClr>
                    </a:gs>
                    <a:gs pos="100000">
                      <a:schemeClr val="accent2">
                        <a:alpha val="63000"/>
                      </a:schemeClr>
                    </a:gs>
                  </a:gsLst>
                  <a:lin ang="2700000" scaled="1"/>
                </a:gradFill>
                <a:ln w="9525" cap="flat" cmpd="sng">
                  <a:noFill/>
                  <a:prstDash val="solid"/>
                  <a:round/>
                  <a:headEnd/>
                  <a:tailEnd/>
                </a:ln>
                <a:effectLst/>
              </p:spPr>
              <p:txBody>
                <a:bodyPr wrap="none" anchor="ctr"/>
                <a:lstStyle/>
                <a:p>
                  <a:endParaRPr lang="el-GR"/>
                </a:p>
              </p:txBody>
            </p:sp>
          </p:grpSp>
          <p:grpSp>
            <p:nvGrpSpPr>
              <p:cNvPr id="631840" name="Group 32"/>
              <p:cNvGrpSpPr>
                <a:grpSpLocks/>
              </p:cNvGrpSpPr>
              <p:nvPr/>
            </p:nvGrpSpPr>
            <p:grpSpPr bwMode="auto">
              <a:xfrm>
                <a:off x="2072" y="2168"/>
                <a:ext cx="1376" cy="578"/>
                <a:chOff x="2072" y="2168"/>
                <a:chExt cx="1376" cy="578"/>
              </a:xfrm>
            </p:grpSpPr>
            <p:sp>
              <p:nvSpPr>
                <p:cNvPr id="631841" name="Freeform 33"/>
                <p:cNvSpPr>
                  <a:spLocks/>
                </p:cNvSpPr>
                <p:nvPr/>
              </p:nvSpPr>
              <p:spPr bwMode="auto">
                <a:xfrm>
                  <a:off x="2072" y="2168"/>
                  <a:ext cx="506" cy="292"/>
                </a:xfrm>
                <a:custGeom>
                  <a:avLst/>
                  <a:gdLst/>
                  <a:ahLst/>
                  <a:cxnLst>
                    <a:cxn ang="0">
                      <a:pos x="0" y="130"/>
                    </a:cxn>
                    <a:cxn ang="0">
                      <a:pos x="96" y="194"/>
                    </a:cxn>
                    <a:cxn ang="0">
                      <a:pos x="448" y="164"/>
                    </a:cxn>
                    <a:cxn ang="0">
                      <a:pos x="506" y="196"/>
                    </a:cxn>
                    <a:cxn ang="0">
                      <a:pos x="476" y="234"/>
                    </a:cxn>
                    <a:cxn ang="0">
                      <a:pos x="458" y="292"/>
                    </a:cxn>
                    <a:cxn ang="0">
                      <a:pos x="430" y="228"/>
                    </a:cxn>
                    <a:cxn ang="0">
                      <a:pos x="450" y="168"/>
                    </a:cxn>
                    <a:cxn ang="0">
                      <a:pos x="504" y="92"/>
                    </a:cxn>
                    <a:cxn ang="0">
                      <a:pos x="506" y="0"/>
                    </a:cxn>
                  </a:cxnLst>
                  <a:rect l="0" t="0" r="r" b="b"/>
                  <a:pathLst>
                    <a:path w="506" h="292">
                      <a:moveTo>
                        <a:pt x="0" y="130"/>
                      </a:moveTo>
                      <a:lnTo>
                        <a:pt x="96" y="194"/>
                      </a:lnTo>
                      <a:lnTo>
                        <a:pt x="448" y="164"/>
                      </a:lnTo>
                      <a:lnTo>
                        <a:pt x="506" y="196"/>
                      </a:lnTo>
                      <a:lnTo>
                        <a:pt x="476" y="234"/>
                      </a:lnTo>
                      <a:lnTo>
                        <a:pt x="458" y="292"/>
                      </a:lnTo>
                      <a:lnTo>
                        <a:pt x="430" y="228"/>
                      </a:lnTo>
                      <a:lnTo>
                        <a:pt x="450" y="168"/>
                      </a:lnTo>
                      <a:lnTo>
                        <a:pt x="504" y="92"/>
                      </a:lnTo>
                      <a:lnTo>
                        <a:pt x="506" y="0"/>
                      </a:lnTo>
                    </a:path>
                  </a:pathLst>
                </a:custGeom>
                <a:noFill/>
                <a:ln w="9525" cap="flat" cmpd="sng">
                  <a:solidFill>
                    <a:srgbClr val="0033CC"/>
                  </a:solidFill>
                  <a:prstDash val="solid"/>
                  <a:round/>
                  <a:headEnd/>
                  <a:tailEnd/>
                </a:ln>
                <a:effectLst/>
              </p:spPr>
              <p:txBody>
                <a:bodyPr wrap="none" anchor="ctr"/>
                <a:lstStyle/>
                <a:p>
                  <a:endParaRPr lang="el-GR"/>
                </a:p>
              </p:txBody>
            </p:sp>
            <p:sp>
              <p:nvSpPr>
                <p:cNvPr id="631842" name="Freeform 34"/>
                <p:cNvSpPr>
                  <a:spLocks/>
                </p:cNvSpPr>
                <p:nvPr/>
              </p:nvSpPr>
              <p:spPr bwMode="auto">
                <a:xfrm>
                  <a:off x="2580" y="2364"/>
                  <a:ext cx="552" cy="168"/>
                </a:xfrm>
                <a:custGeom>
                  <a:avLst/>
                  <a:gdLst/>
                  <a:ahLst/>
                  <a:cxnLst>
                    <a:cxn ang="0">
                      <a:pos x="0" y="0"/>
                    </a:cxn>
                    <a:cxn ang="0">
                      <a:pos x="16" y="18"/>
                    </a:cxn>
                    <a:cxn ang="0">
                      <a:pos x="88" y="30"/>
                    </a:cxn>
                    <a:cxn ang="0">
                      <a:pos x="320" y="46"/>
                    </a:cxn>
                    <a:cxn ang="0">
                      <a:pos x="232" y="102"/>
                    </a:cxn>
                    <a:cxn ang="0">
                      <a:pos x="412" y="168"/>
                    </a:cxn>
                    <a:cxn ang="0">
                      <a:pos x="446" y="62"/>
                    </a:cxn>
                    <a:cxn ang="0">
                      <a:pos x="476" y="38"/>
                    </a:cxn>
                    <a:cxn ang="0">
                      <a:pos x="552" y="18"/>
                    </a:cxn>
                  </a:cxnLst>
                  <a:rect l="0" t="0" r="r" b="b"/>
                  <a:pathLst>
                    <a:path w="552" h="168">
                      <a:moveTo>
                        <a:pt x="0" y="0"/>
                      </a:moveTo>
                      <a:lnTo>
                        <a:pt x="16" y="18"/>
                      </a:lnTo>
                      <a:lnTo>
                        <a:pt x="88" y="30"/>
                      </a:lnTo>
                      <a:lnTo>
                        <a:pt x="320" y="46"/>
                      </a:lnTo>
                      <a:lnTo>
                        <a:pt x="232" y="102"/>
                      </a:lnTo>
                      <a:lnTo>
                        <a:pt x="412" y="168"/>
                      </a:lnTo>
                      <a:lnTo>
                        <a:pt x="446" y="62"/>
                      </a:lnTo>
                      <a:lnTo>
                        <a:pt x="476" y="38"/>
                      </a:lnTo>
                      <a:lnTo>
                        <a:pt x="552" y="18"/>
                      </a:lnTo>
                    </a:path>
                  </a:pathLst>
                </a:custGeom>
                <a:noFill/>
                <a:ln w="9525" cap="flat" cmpd="sng">
                  <a:solidFill>
                    <a:srgbClr val="0033CC"/>
                  </a:solidFill>
                  <a:prstDash val="solid"/>
                  <a:round/>
                  <a:headEnd/>
                  <a:tailEnd/>
                </a:ln>
                <a:effectLst/>
              </p:spPr>
              <p:txBody>
                <a:bodyPr wrap="none" anchor="ctr"/>
                <a:lstStyle/>
                <a:p>
                  <a:endParaRPr lang="el-GR"/>
                </a:p>
              </p:txBody>
            </p:sp>
            <p:sp>
              <p:nvSpPr>
                <p:cNvPr id="631843" name="Freeform 35"/>
                <p:cNvSpPr>
                  <a:spLocks/>
                </p:cNvSpPr>
                <p:nvPr/>
              </p:nvSpPr>
              <p:spPr bwMode="auto">
                <a:xfrm>
                  <a:off x="2942" y="2228"/>
                  <a:ext cx="506" cy="206"/>
                </a:xfrm>
                <a:custGeom>
                  <a:avLst/>
                  <a:gdLst/>
                  <a:ahLst/>
                  <a:cxnLst>
                    <a:cxn ang="0">
                      <a:pos x="0" y="0"/>
                    </a:cxn>
                    <a:cxn ang="0">
                      <a:pos x="26" y="66"/>
                    </a:cxn>
                    <a:cxn ang="0">
                      <a:pos x="228" y="84"/>
                    </a:cxn>
                    <a:cxn ang="0">
                      <a:pos x="296" y="196"/>
                    </a:cxn>
                    <a:cxn ang="0">
                      <a:pos x="506" y="206"/>
                    </a:cxn>
                  </a:cxnLst>
                  <a:rect l="0" t="0" r="r" b="b"/>
                  <a:pathLst>
                    <a:path w="506" h="206">
                      <a:moveTo>
                        <a:pt x="0" y="0"/>
                      </a:moveTo>
                      <a:lnTo>
                        <a:pt x="26" y="66"/>
                      </a:lnTo>
                      <a:lnTo>
                        <a:pt x="228" y="84"/>
                      </a:lnTo>
                      <a:lnTo>
                        <a:pt x="296" y="196"/>
                      </a:lnTo>
                      <a:lnTo>
                        <a:pt x="506" y="206"/>
                      </a:lnTo>
                    </a:path>
                  </a:pathLst>
                </a:custGeom>
                <a:noFill/>
                <a:ln w="9525" cap="flat" cmpd="sng">
                  <a:solidFill>
                    <a:srgbClr val="0033CC"/>
                  </a:solidFill>
                  <a:prstDash val="solid"/>
                  <a:round/>
                  <a:headEnd/>
                  <a:tailEnd/>
                </a:ln>
                <a:effectLst/>
              </p:spPr>
              <p:txBody>
                <a:bodyPr wrap="none" anchor="ctr"/>
                <a:lstStyle/>
                <a:p>
                  <a:endParaRPr lang="el-GR"/>
                </a:p>
              </p:txBody>
            </p:sp>
            <p:sp>
              <p:nvSpPr>
                <p:cNvPr id="631844" name="Freeform 36"/>
                <p:cNvSpPr>
                  <a:spLocks/>
                </p:cNvSpPr>
                <p:nvPr/>
              </p:nvSpPr>
              <p:spPr bwMode="auto">
                <a:xfrm>
                  <a:off x="2508" y="2428"/>
                  <a:ext cx="284" cy="318"/>
                </a:xfrm>
                <a:custGeom>
                  <a:avLst/>
                  <a:gdLst/>
                  <a:ahLst/>
                  <a:cxnLst>
                    <a:cxn ang="0">
                      <a:pos x="60" y="318"/>
                    </a:cxn>
                    <a:cxn ang="0">
                      <a:pos x="106" y="248"/>
                    </a:cxn>
                    <a:cxn ang="0">
                      <a:pos x="120" y="132"/>
                    </a:cxn>
                    <a:cxn ang="0">
                      <a:pos x="284" y="68"/>
                    </a:cxn>
                    <a:cxn ang="0">
                      <a:pos x="134" y="30"/>
                    </a:cxn>
                    <a:cxn ang="0">
                      <a:pos x="138" y="0"/>
                    </a:cxn>
                    <a:cxn ang="0">
                      <a:pos x="28" y="32"/>
                    </a:cxn>
                    <a:cxn ang="0">
                      <a:pos x="12" y="78"/>
                    </a:cxn>
                    <a:cxn ang="0">
                      <a:pos x="0" y="178"/>
                    </a:cxn>
                  </a:cxnLst>
                  <a:rect l="0" t="0" r="r" b="b"/>
                  <a:pathLst>
                    <a:path w="284" h="318">
                      <a:moveTo>
                        <a:pt x="60" y="318"/>
                      </a:moveTo>
                      <a:lnTo>
                        <a:pt x="106" y="248"/>
                      </a:lnTo>
                      <a:lnTo>
                        <a:pt x="120" y="132"/>
                      </a:lnTo>
                      <a:lnTo>
                        <a:pt x="284" y="68"/>
                      </a:lnTo>
                      <a:lnTo>
                        <a:pt x="134" y="30"/>
                      </a:lnTo>
                      <a:lnTo>
                        <a:pt x="138" y="0"/>
                      </a:lnTo>
                      <a:lnTo>
                        <a:pt x="28" y="32"/>
                      </a:lnTo>
                      <a:lnTo>
                        <a:pt x="12" y="78"/>
                      </a:lnTo>
                      <a:lnTo>
                        <a:pt x="0" y="178"/>
                      </a:lnTo>
                    </a:path>
                  </a:pathLst>
                </a:custGeom>
                <a:noFill/>
                <a:ln w="9525" cap="flat" cmpd="sng">
                  <a:solidFill>
                    <a:srgbClr val="0033CC"/>
                  </a:solidFill>
                  <a:prstDash val="solid"/>
                  <a:round/>
                  <a:headEnd/>
                  <a:tailEnd/>
                </a:ln>
                <a:effectLst/>
              </p:spPr>
              <p:txBody>
                <a:bodyPr wrap="none" anchor="ctr"/>
                <a:lstStyle/>
                <a:p>
                  <a:endParaRPr lang="el-GR"/>
                </a:p>
              </p:txBody>
            </p:sp>
            <p:sp>
              <p:nvSpPr>
                <p:cNvPr id="631845" name="Freeform 37"/>
                <p:cNvSpPr>
                  <a:spLocks/>
                </p:cNvSpPr>
                <p:nvPr/>
              </p:nvSpPr>
              <p:spPr bwMode="auto">
                <a:xfrm>
                  <a:off x="2614" y="2614"/>
                  <a:ext cx="166" cy="62"/>
                </a:xfrm>
                <a:custGeom>
                  <a:avLst/>
                  <a:gdLst/>
                  <a:ahLst/>
                  <a:cxnLst>
                    <a:cxn ang="0">
                      <a:pos x="0" y="62"/>
                    </a:cxn>
                    <a:cxn ang="0">
                      <a:pos x="166" y="0"/>
                    </a:cxn>
                    <a:cxn ang="0">
                      <a:pos x="164" y="54"/>
                    </a:cxn>
                  </a:cxnLst>
                  <a:rect l="0" t="0" r="r" b="b"/>
                  <a:pathLst>
                    <a:path w="166" h="62">
                      <a:moveTo>
                        <a:pt x="0" y="62"/>
                      </a:moveTo>
                      <a:lnTo>
                        <a:pt x="166" y="0"/>
                      </a:lnTo>
                      <a:lnTo>
                        <a:pt x="164" y="54"/>
                      </a:lnTo>
                    </a:path>
                  </a:pathLst>
                </a:custGeom>
                <a:noFill/>
                <a:ln w="9525" cap="flat" cmpd="sng">
                  <a:solidFill>
                    <a:srgbClr val="0033CC"/>
                  </a:solidFill>
                  <a:prstDash val="solid"/>
                  <a:round/>
                  <a:headEnd/>
                  <a:tailEnd/>
                </a:ln>
                <a:effectLst/>
              </p:spPr>
              <p:txBody>
                <a:bodyPr wrap="none" anchor="ctr"/>
                <a:lstStyle/>
                <a:p>
                  <a:endParaRPr lang="el-GR"/>
                </a:p>
              </p:txBody>
            </p:sp>
            <p:sp>
              <p:nvSpPr>
                <p:cNvPr id="631846" name="Freeform 38"/>
                <p:cNvSpPr>
                  <a:spLocks/>
                </p:cNvSpPr>
                <p:nvPr/>
              </p:nvSpPr>
              <p:spPr bwMode="auto">
                <a:xfrm>
                  <a:off x="2790" y="2494"/>
                  <a:ext cx="200" cy="96"/>
                </a:xfrm>
                <a:custGeom>
                  <a:avLst/>
                  <a:gdLst/>
                  <a:ahLst/>
                  <a:cxnLst>
                    <a:cxn ang="0">
                      <a:pos x="200" y="38"/>
                    </a:cxn>
                    <a:cxn ang="0">
                      <a:pos x="102" y="96"/>
                    </a:cxn>
                    <a:cxn ang="0">
                      <a:pos x="0" y="0"/>
                    </a:cxn>
                  </a:cxnLst>
                  <a:rect l="0" t="0" r="r" b="b"/>
                  <a:pathLst>
                    <a:path w="200" h="96">
                      <a:moveTo>
                        <a:pt x="200" y="38"/>
                      </a:moveTo>
                      <a:lnTo>
                        <a:pt x="102" y="96"/>
                      </a:lnTo>
                      <a:lnTo>
                        <a:pt x="0" y="0"/>
                      </a:lnTo>
                    </a:path>
                  </a:pathLst>
                </a:custGeom>
                <a:noFill/>
                <a:ln w="9525" cap="flat" cmpd="sng">
                  <a:solidFill>
                    <a:srgbClr val="0033CC"/>
                  </a:solidFill>
                  <a:prstDash val="solid"/>
                  <a:round/>
                  <a:headEnd/>
                  <a:tailEnd/>
                </a:ln>
                <a:effectLst/>
              </p:spPr>
              <p:txBody>
                <a:bodyPr wrap="none" anchor="ctr"/>
                <a:lstStyle/>
                <a:p>
                  <a:endParaRPr lang="el-GR"/>
                </a:p>
              </p:txBody>
            </p:sp>
            <p:sp>
              <p:nvSpPr>
                <p:cNvPr id="631847" name="Freeform 39"/>
                <p:cNvSpPr>
                  <a:spLocks/>
                </p:cNvSpPr>
                <p:nvPr/>
              </p:nvSpPr>
              <p:spPr bwMode="auto">
                <a:xfrm>
                  <a:off x="2578" y="2300"/>
                  <a:ext cx="390" cy="128"/>
                </a:xfrm>
                <a:custGeom>
                  <a:avLst/>
                  <a:gdLst/>
                  <a:ahLst/>
                  <a:cxnLst>
                    <a:cxn ang="0">
                      <a:pos x="68" y="128"/>
                    </a:cxn>
                    <a:cxn ang="0">
                      <a:pos x="0" y="98"/>
                    </a:cxn>
                    <a:cxn ang="0">
                      <a:pos x="22" y="84"/>
                    </a:cxn>
                    <a:cxn ang="0">
                      <a:pos x="6" y="26"/>
                    </a:cxn>
                    <a:cxn ang="0">
                      <a:pos x="36" y="22"/>
                    </a:cxn>
                    <a:cxn ang="0">
                      <a:pos x="246" y="6"/>
                    </a:cxn>
                    <a:cxn ang="0">
                      <a:pos x="390" y="0"/>
                    </a:cxn>
                    <a:cxn ang="0">
                      <a:pos x="210" y="102"/>
                    </a:cxn>
                    <a:cxn ang="0">
                      <a:pos x="16" y="30"/>
                    </a:cxn>
                  </a:cxnLst>
                  <a:rect l="0" t="0" r="r" b="b"/>
                  <a:pathLst>
                    <a:path w="390" h="128">
                      <a:moveTo>
                        <a:pt x="68" y="128"/>
                      </a:moveTo>
                      <a:lnTo>
                        <a:pt x="0" y="98"/>
                      </a:lnTo>
                      <a:lnTo>
                        <a:pt x="22" y="84"/>
                      </a:lnTo>
                      <a:lnTo>
                        <a:pt x="6" y="26"/>
                      </a:lnTo>
                      <a:lnTo>
                        <a:pt x="36" y="22"/>
                      </a:lnTo>
                      <a:lnTo>
                        <a:pt x="246" y="6"/>
                      </a:lnTo>
                      <a:lnTo>
                        <a:pt x="390" y="0"/>
                      </a:lnTo>
                      <a:lnTo>
                        <a:pt x="210" y="102"/>
                      </a:lnTo>
                      <a:lnTo>
                        <a:pt x="16" y="30"/>
                      </a:lnTo>
                    </a:path>
                  </a:pathLst>
                </a:custGeom>
                <a:noFill/>
                <a:ln w="9525" cap="flat" cmpd="sng">
                  <a:solidFill>
                    <a:srgbClr val="0033CC"/>
                  </a:solidFill>
                  <a:prstDash val="solid"/>
                  <a:round/>
                  <a:headEnd/>
                  <a:tailEnd/>
                </a:ln>
                <a:effectLst/>
              </p:spPr>
              <p:txBody>
                <a:bodyPr wrap="none" anchor="ctr"/>
                <a:lstStyle/>
                <a:p>
                  <a:endParaRPr lang="el-GR"/>
                </a:p>
              </p:txBody>
            </p:sp>
            <p:sp>
              <p:nvSpPr>
                <p:cNvPr id="631848" name="Line 40"/>
                <p:cNvSpPr>
                  <a:spLocks noChangeShapeType="1"/>
                </p:cNvSpPr>
                <p:nvPr/>
              </p:nvSpPr>
              <p:spPr bwMode="auto">
                <a:xfrm flipH="1" flipV="1">
                  <a:off x="2577" y="2260"/>
                  <a:ext cx="7" cy="66"/>
                </a:xfrm>
                <a:prstGeom prst="line">
                  <a:avLst/>
                </a:prstGeom>
                <a:noFill/>
                <a:ln w="9525">
                  <a:solidFill>
                    <a:srgbClr val="0033CC"/>
                  </a:solidFill>
                  <a:round/>
                  <a:headEnd/>
                  <a:tailEnd/>
                </a:ln>
                <a:effectLst/>
              </p:spPr>
              <p:txBody>
                <a:bodyPr wrap="none" anchor="ctr"/>
                <a:lstStyle/>
                <a:p>
                  <a:endParaRPr lang="el-GR"/>
                </a:p>
              </p:txBody>
            </p:sp>
            <p:sp>
              <p:nvSpPr>
                <p:cNvPr id="631849" name="Freeform 41"/>
                <p:cNvSpPr>
                  <a:spLocks/>
                </p:cNvSpPr>
                <p:nvPr/>
              </p:nvSpPr>
              <p:spPr bwMode="auto">
                <a:xfrm>
                  <a:off x="3136" y="2382"/>
                  <a:ext cx="196" cy="190"/>
                </a:xfrm>
                <a:custGeom>
                  <a:avLst/>
                  <a:gdLst/>
                  <a:ahLst/>
                  <a:cxnLst>
                    <a:cxn ang="0">
                      <a:pos x="196" y="190"/>
                    </a:cxn>
                    <a:cxn ang="0">
                      <a:pos x="100" y="42"/>
                    </a:cxn>
                    <a:cxn ang="0">
                      <a:pos x="18" y="58"/>
                    </a:cxn>
                    <a:cxn ang="0">
                      <a:pos x="0" y="0"/>
                    </a:cxn>
                  </a:cxnLst>
                  <a:rect l="0" t="0" r="r" b="b"/>
                  <a:pathLst>
                    <a:path w="196" h="190">
                      <a:moveTo>
                        <a:pt x="196" y="190"/>
                      </a:moveTo>
                      <a:lnTo>
                        <a:pt x="100" y="42"/>
                      </a:lnTo>
                      <a:lnTo>
                        <a:pt x="18" y="58"/>
                      </a:lnTo>
                      <a:lnTo>
                        <a:pt x="0" y="0"/>
                      </a:lnTo>
                    </a:path>
                  </a:pathLst>
                </a:custGeom>
                <a:noFill/>
                <a:ln w="9525" cap="flat" cmpd="sng">
                  <a:solidFill>
                    <a:srgbClr val="0033CC"/>
                  </a:solidFill>
                  <a:prstDash val="solid"/>
                  <a:round/>
                  <a:headEnd/>
                  <a:tailEnd/>
                </a:ln>
                <a:effectLst/>
              </p:spPr>
              <p:txBody>
                <a:bodyPr wrap="none" anchor="ctr"/>
                <a:lstStyle/>
                <a:p>
                  <a:endParaRPr lang="el-GR"/>
                </a:p>
              </p:txBody>
            </p:sp>
            <p:sp>
              <p:nvSpPr>
                <p:cNvPr id="631850" name="Freeform 42"/>
                <p:cNvSpPr>
                  <a:spLocks/>
                </p:cNvSpPr>
                <p:nvPr/>
              </p:nvSpPr>
              <p:spPr bwMode="auto">
                <a:xfrm>
                  <a:off x="2944" y="2226"/>
                  <a:ext cx="384" cy="86"/>
                </a:xfrm>
                <a:custGeom>
                  <a:avLst/>
                  <a:gdLst/>
                  <a:ahLst/>
                  <a:cxnLst>
                    <a:cxn ang="0">
                      <a:pos x="0" y="0"/>
                    </a:cxn>
                    <a:cxn ang="0">
                      <a:pos x="188" y="4"/>
                    </a:cxn>
                    <a:cxn ang="0">
                      <a:pos x="234" y="86"/>
                    </a:cxn>
                    <a:cxn ang="0">
                      <a:pos x="384" y="4"/>
                    </a:cxn>
                  </a:cxnLst>
                  <a:rect l="0" t="0" r="r" b="b"/>
                  <a:pathLst>
                    <a:path w="384" h="86">
                      <a:moveTo>
                        <a:pt x="0" y="0"/>
                      </a:moveTo>
                      <a:lnTo>
                        <a:pt x="188" y="4"/>
                      </a:lnTo>
                      <a:lnTo>
                        <a:pt x="234" y="86"/>
                      </a:lnTo>
                      <a:lnTo>
                        <a:pt x="384" y="4"/>
                      </a:lnTo>
                    </a:path>
                  </a:pathLst>
                </a:custGeom>
                <a:noFill/>
                <a:ln w="9525" cap="flat" cmpd="sng">
                  <a:solidFill>
                    <a:srgbClr val="0033CC"/>
                  </a:solidFill>
                  <a:prstDash val="solid"/>
                  <a:round/>
                  <a:headEnd/>
                  <a:tailEnd/>
                </a:ln>
                <a:effectLst/>
              </p:spPr>
              <p:txBody>
                <a:bodyPr wrap="none" anchor="ctr"/>
                <a:lstStyle/>
                <a:p>
                  <a:endParaRPr lang="el-GR"/>
                </a:p>
              </p:txBody>
            </p:sp>
          </p:grpSp>
        </p:grpSp>
      </p:grpSp>
      <p:sp>
        <p:nvSpPr>
          <p:cNvPr id="631851" name="Oval 43"/>
          <p:cNvSpPr>
            <a:spLocks noChangeArrowheads="1"/>
          </p:cNvSpPr>
          <p:nvPr/>
        </p:nvSpPr>
        <p:spPr bwMode="auto">
          <a:xfrm flipV="1">
            <a:off x="3995738" y="4221163"/>
            <a:ext cx="155575" cy="250825"/>
          </a:xfrm>
          <a:prstGeom prst="ellipse">
            <a:avLst/>
          </a:prstGeom>
          <a:solidFill>
            <a:schemeClr val="hlink"/>
          </a:solidFill>
          <a:ln w="9525">
            <a:round/>
            <a:headEnd/>
            <a:tailEnd/>
          </a:ln>
          <a:effectLst/>
          <a:scene3d>
            <a:camera prst="legacyPerspectiveFront">
              <a:rot lat="17099998" lon="0" rev="0"/>
            </a:camera>
            <a:lightRig rig="legacyFlat3" dir="t"/>
          </a:scene3d>
          <a:sp3d extrusionH="1497000" prstMaterial="legacyMatte">
            <a:bevelT w="13500" h="13500" prst="angle"/>
            <a:bevelB w="13500" h="13500" prst="angle"/>
            <a:extrusionClr>
              <a:schemeClr val="hlink"/>
            </a:extrusionClr>
          </a:sp3d>
        </p:spPr>
        <p:txBody>
          <a:bodyPr rot="10800000" wrap="none" anchor="ctr">
            <a:flatTx/>
          </a:bodyPr>
          <a:lstStyle/>
          <a:p>
            <a:pPr algn="ctr" eaLnBrk="0" hangingPunct="0">
              <a:spcBef>
                <a:spcPct val="0"/>
              </a:spcBef>
              <a:buClrTx/>
              <a:buFontTx/>
              <a:buNone/>
            </a:pPr>
            <a:endParaRPr lang="el-GR" sz="2200">
              <a:solidFill>
                <a:srgbClr val="CC0066"/>
              </a:solidFill>
            </a:endParaRPr>
          </a:p>
        </p:txBody>
      </p:sp>
      <p:sp>
        <p:nvSpPr>
          <p:cNvPr id="631852" name="Oval 44"/>
          <p:cNvSpPr>
            <a:spLocks noChangeArrowheads="1"/>
          </p:cNvSpPr>
          <p:nvPr/>
        </p:nvSpPr>
        <p:spPr bwMode="auto">
          <a:xfrm>
            <a:off x="4033838" y="2916238"/>
            <a:ext cx="155575" cy="396875"/>
          </a:xfrm>
          <a:prstGeom prst="ellipse">
            <a:avLst/>
          </a:prstGeom>
          <a:solidFill>
            <a:schemeClr val="accent1"/>
          </a:solidFill>
          <a:ln w="9525">
            <a:round/>
            <a:headEnd/>
            <a:tailEnd/>
          </a:ln>
          <a:effectLst/>
          <a:scene3d>
            <a:camera prst="legacyPerspectiveFront">
              <a:rot lat="17099998" lon="0" rev="0"/>
            </a:camera>
            <a:lightRig rig="legacyFlat3" dir="t"/>
          </a:scene3d>
          <a:sp3d extrusionH="1497000" prstMaterial="legacyMatte">
            <a:bevelT w="13500" h="13500" prst="angle"/>
            <a:bevelB w="13500" h="13500" prst="angle"/>
            <a:extrusionClr>
              <a:schemeClr val="accent1"/>
            </a:extrusionClr>
          </a:sp3d>
        </p:spPr>
        <p:txBody>
          <a:bodyPr wrap="none" anchor="ctr">
            <a:flatTx/>
          </a:bodyPr>
          <a:lstStyle/>
          <a:p>
            <a:pPr algn="ctr" eaLnBrk="0" hangingPunct="0">
              <a:spcBef>
                <a:spcPct val="0"/>
              </a:spcBef>
              <a:buClrTx/>
              <a:buFontTx/>
              <a:buNone/>
            </a:pPr>
            <a:endParaRPr lang="el-GR" sz="2200">
              <a:solidFill>
                <a:srgbClr val="CC0066"/>
              </a:solidFill>
            </a:endParaRPr>
          </a:p>
        </p:txBody>
      </p:sp>
      <p:sp>
        <p:nvSpPr>
          <p:cNvPr id="631853" name="Oval 45"/>
          <p:cNvSpPr>
            <a:spLocks noChangeArrowheads="1"/>
          </p:cNvSpPr>
          <p:nvPr/>
        </p:nvSpPr>
        <p:spPr bwMode="auto">
          <a:xfrm>
            <a:off x="5076825" y="3573463"/>
            <a:ext cx="153988" cy="396875"/>
          </a:xfrm>
          <a:prstGeom prst="ellipse">
            <a:avLst/>
          </a:prstGeom>
          <a:solidFill>
            <a:schemeClr val="hlink"/>
          </a:solidFill>
          <a:ln w="9525">
            <a:round/>
            <a:headEnd/>
            <a:tailEnd/>
          </a:ln>
          <a:effectLst/>
          <a:scene3d>
            <a:camera prst="legacyPerspectiveFront">
              <a:rot lat="17099998" lon="0" rev="0"/>
            </a:camera>
            <a:lightRig rig="legacyFlat3" dir="t"/>
          </a:scene3d>
          <a:sp3d extrusionH="1497000" prstMaterial="legacyMatte">
            <a:bevelT w="13500" h="13500" prst="angle"/>
            <a:bevelB w="13500" h="13500" prst="angle"/>
            <a:extrusionClr>
              <a:schemeClr val="hlink"/>
            </a:extrusionClr>
          </a:sp3d>
        </p:spPr>
        <p:txBody>
          <a:bodyPr wrap="none" anchor="ctr">
            <a:flatTx/>
          </a:bodyPr>
          <a:lstStyle/>
          <a:p>
            <a:pPr algn="ctr" eaLnBrk="0" hangingPunct="0">
              <a:spcBef>
                <a:spcPct val="0"/>
              </a:spcBef>
              <a:buClrTx/>
              <a:buFontTx/>
              <a:buNone/>
            </a:pPr>
            <a:endParaRPr lang="el-GR" sz="2200">
              <a:solidFill>
                <a:srgbClr val="CC0066"/>
              </a:solidFill>
            </a:endParaRPr>
          </a:p>
        </p:txBody>
      </p:sp>
      <p:sp>
        <p:nvSpPr>
          <p:cNvPr id="631854" name="Line 46"/>
          <p:cNvSpPr>
            <a:spLocks noChangeShapeType="1"/>
          </p:cNvSpPr>
          <p:nvPr/>
        </p:nvSpPr>
        <p:spPr bwMode="auto">
          <a:xfrm>
            <a:off x="2781300" y="3381375"/>
            <a:ext cx="1609725" cy="1098550"/>
          </a:xfrm>
          <a:prstGeom prst="line">
            <a:avLst/>
          </a:prstGeom>
          <a:noFill/>
          <a:ln w="9525">
            <a:solidFill>
              <a:srgbClr val="006600"/>
            </a:solidFill>
            <a:round/>
            <a:headEnd/>
            <a:tailEnd/>
          </a:ln>
          <a:effectLst/>
        </p:spPr>
        <p:txBody>
          <a:bodyPr wrap="none" anchor="ctr"/>
          <a:lstStyle/>
          <a:p>
            <a:endParaRPr lang="el-GR"/>
          </a:p>
        </p:txBody>
      </p:sp>
      <p:sp>
        <p:nvSpPr>
          <p:cNvPr id="631855" name="Line 47"/>
          <p:cNvSpPr>
            <a:spLocks noChangeShapeType="1"/>
          </p:cNvSpPr>
          <p:nvPr/>
        </p:nvSpPr>
        <p:spPr bwMode="auto">
          <a:xfrm>
            <a:off x="3063875" y="3252788"/>
            <a:ext cx="1592263" cy="1050925"/>
          </a:xfrm>
          <a:prstGeom prst="line">
            <a:avLst/>
          </a:prstGeom>
          <a:noFill/>
          <a:ln w="9525">
            <a:solidFill>
              <a:srgbClr val="006600"/>
            </a:solidFill>
            <a:round/>
            <a:headEnd/>
            <a:tailEnd/>
          </a:ln>
          <a:effectLst/>
        </p:spPr>
        <p:txBody>
          <a:bodyPr wrap="none" anchor="ctr"/>
          <a:lstStyle/>
          <a:p>
            <a:endParaRPr lang="el-GR"/>
          </a:p>
        </p:txBody>
      </p:sp>
      <p:sp>
        <p:nvSpPr>
          <p:cNvPr id="631856" name="Line 48"/>
          <p:cNvSpPr>
            <a:spLocks noChangeShapeType="1"/>
          </p:cNvSpPr>
          <p:nvPr/>
        </p:nvSpPr>
        <p:spPr bwMode="auto">
          <a:xfrm>
            <a:off x="3333750" y="3133725"/>
            <a:ext cx="1628775" cy="1004888"/>
          </a:xfrm>
          <a:prstGeom prst="line">
            <a:avLst/>
          </a:prstGeom>
          <a:noFill/>
          <a:ln w="9525">
            <a:solidFill>
              <a:srgbClr val="006600"/>
            </a:solidFill>
            <a:round/>
            <a:headEnd/>
            <a:tailEnd/>
          </a:ln>
          <a:effectLst/>
        </p:spPr>
        <p:txBody>
          <a:bodyPr wrap="none" anchor="ctr"/>
          <a:lstStyle/>
          <a:p>
            <a:endParaRPr lang="el-GR"/>
          </a:p>
        </p:txBody>
      </p:sp>
      <p:sp>
        <p:nvSpPr>
          <p:cNvPr id="631857" name="Line 49"/>
          <p:cNvSpPr>
            <a:spLocks noChangeShapeType="1"/>
          </p:cNvSpPr>
          <p:nvPr/>
        </p:nvSpPr>
        <p:spPr bwMode="auto">
          <a:xfrm>
            <a:off x="3589338" y="3016250"/>
            <a:ext cx="1622425" cy="966788"/>
          </a:xfrm>
          <a:prstGeom prst="line">
            <a:avLst/>
          </a:prstGeom>
          <a:noFill/>
          <a:ln w="9525">
            <a:solidFill>
              <a:srgbClr val="006600"/>
            </a:solidFill>
            <a:round/>
            <a:headEnd/>
            <a:tailEnd/>
          </a:ln>
          <a:effectLst/>
        </p:spPr>
        <p:txBody>
          <a:bodyPr wrap="none" anchor="ctr"/>
          <a:lstStyle/>
          <a:p>
            <a:endParaRPr lang="el-GR"/>
          </a:p>
        </p:txBody>
      </p:sp>
      <p:sp>
        <p:nvSpPr>
          <p:cNvPr id="631858" name="Line 50"/>
          <p:cNvSpPr>
            <a:spLocks noChangeShapeType="1"/>
          </p:cNvSpPr>
          <p:nvPr/>
        </p:nvSpPr>
        <p:spPr bwMode="auto">
          <a:xfrm>
            <a:off x="3833813" y="2906713"/>
            <a:ext cx="1595437" cy="914400"/>
          </a:xfrm>
          <a:prstGeom prst="line">
            <a:avLst/>
          </a:prstGeom>
          <a:noFill/>
          <a:ln w="9525">
            <a:solidFill>
              <a:srgbClr val="006600"/>
            </a:solidFill>
            <a:round/>
            <a:headEnd/>
            <a:tailEnd/>
          </a:ln>
          <a:effectLst/>
        </p:spPr>
        <p:txBody>
          <a:bodyPr wrap="none" anchor="ctr"/>
          <a:lstStyle/>
          <a:p>
            <a:endParaRPr lang="el-GR"/>
          </a:p>
        </p:txBody>
      </p:sp>
      <p:sp>
        <p:nvSpPr>
          <p:cNvPr id="631859" name="Line 51"/>
          <p:cNvSpPr>
            <a:spLocks noChangeShapeType="1"/>
          </p:cNvSpPr>
          <p:nvPr/>
        </p:nvSpPr>
        <p:spPr bwMode="auto">
          <a:xfrm flipV="1">
            <a:off x="2786063" y="2963863"/>
            <a:ext cx="1562100" cy="739775"/>
          </a:xfrm>
          <a:prstGeom prst="line">
            <a:avLst/>
          </a:prstGeom>
          <a:noFill/>
          <a:ln w="9525">
            <a:solidFill>
              <a:srgbClr val="006600"/>
            </a:solidFill>
            <a:round/>
            <a:headEnd/>
            <a:tailEnd/>
          </a:ln>
          <a:effectLst/>
        </p:spPr>
        <p:txBody>
          <a:bodyPr wrap="none" anchor="ctr"/>
          <a:lstStyle/>
          <a:p>
            <a:endParaRPr lang="el-GR"/>
          </a:p>
        </p:txBody>
      </p:sp>
      <p:sp>
        <p:nvSpPr>
          <p:cNvPr id="631860" name="Line 52"/>
          <p:cNvSpPr>
            <a:spLocks noChangeShapeType="1"/>
          </p:cNvSpPr>
          <p:nvPr/>
        </p:nvSpPr>
        <p:spPr bwMode="auto">
          <a:xfrm flipV="1">
            <a:off x="3082925" y="3133725"/>
            <a:ext cx="1568450" cy="787400"/>
          </a:xfrm>
          <a:prstGeom prst="line">
            <a:avLst/>
          </a:prstGeom>
          <a:noFill/>
          <a:ln w="9525">
            <a:solidFill>
              <a:srgbClr val="006600"/>
            </a:solidFill>
            <a:round/>
            <a:headEnd/>
            <a:tailEnd/>
          </a:ln>
          <a:effectLst/>
        </p:spPr>
        <p:txBody>
          <a:bodyPr wrap="none" anchor="ctr"/>
          <a:lstStyle/>
          <a:p>
            <a:endParaRPr lang="el-GR"/>
          </a:p>
        </p:txBody>
      </p:sp>
      <p:sp>
        <p:nvSpPr>
          <p:cNvPr id="631861" name="Line 53"/>
          <p:cNvSpPr>
            <a:spLocks noChangeShapeType="1"/>
          </p:cNvSpPr>
          <p:nvPr/>
        </p:nvSpPr>
        <p:spPr bwMode="auto">
          <a:xfrm flipV="1">
            <a:off x="3390900" y="3300413"/>
            <a:ext cx="1581150" cy="847725"/>
          </a:xfrm>
          <a:prstGeom prst="line">
            <a:avLst/>
          </a:prstGeom>
          <a:noFill/>
          <a:ln w="9525">
            <a:solidFill>
              <a:srgbClr val="006600"/>
            </a:solidFill>
            <a:round/>
            <a:headEnd/>
            <a:tailEnd/>
          </a:ln>
          <a:effectLst/>
        </p:spPr>
        <p:txBody>
          <a:bodyPr wrap="none" anchor="ctr"/>
          <a:lstStyle/>
          <a:p>
            <a:endParaRPr lang="el-GR"/>
          </a:p>
        </p:txBody>
      </p:sp>
      <p:sp>
        <p:nvSpPr>
          <p:cNvPr id="631862" name="Line 54"/>
          <p:cNvSpPr>
            <a:spLocks noChangeShapeType="1"/>
          </p:cNvSpPr>
          <p:nvPr/>
        </p:nvSpPr>
        <p:spPr bwMode="auto">
          <a:xfrm flipV="1">
            <a:off x="3725863" y="3494088"/>
            <a:ext cx="1590675" cy="900112"/>
          </a:xfrm>
          <a:prstGeom prst="line">
            <a:avLst/>
          </a:prstGeom>
          <a:noFill/>
          <a:ln w="9525">
            <a:solidFill>
              <a:srgbClr val="006600"/>
            </a:solidFill>
            <a:round/>
            <a:headEnd/>
            <a:tailEnd/>
          </a:ln>
          <a:effectLst/>
        </p:spPr>
        <p:txBody>
          <a:bodyPr wrap="none" anchor="ctr"/>
          <a:lstStyle/>
          <a:p>
            <a:endParaRPr lang="el-GR"/>
          </a:p>
        </p:txBody>
      </p:sp>
      <p:sp>
        <p:nvSpPr>
          <p:cNvPr id="631863" name="Freeform 55"/>
          <p:cNvSpPr>
            <a:spLocks/>
          </p:cNvSpPr>
          <p:nvPr/>
        </p:nvSpPr>
        <p:spPr bwMode="auto">
          <a:xfrm>
            <a:off x="2552700" y="2781300"/>
            <a:ext cx="3171825" cy="1860550"/>
          </a:xfrm>
          <a:custGeom>
            <a:avLst/>
            <a:gdLst/>
            <a:ahLst/>
            <a:cxnLst>
              <a:cxn ang="0">
                <a:pos x="0" y="444"/>
              </a:cxn>
              <a:cxn ang="0">
                <a:pos x="1002" y="1179"/>
              </a:cxn>
              <a:cxn ang="0">
                <a:pos x="2016" y="564"/>
              </a:cxn>
              <a:cxn ang="0">
                <a:pos x="993" y="0"/>
              </a:cxn>
              <a:cxn ang="0">
                <a:pos x="0" y="444"/>
              </a:cxn>
            </a:cxnLst>
            <a:rect l="0" t="0" r="r" b="b"/>
            <a:pathLst>
              <a:path w="2016" h="1179">
                <a:moveTo>
                  <a:pt x="0" y="444"/>
                </a:moveTo>
                <a:lnTo>
                  <a:pt x="1002" y="1179"/>
                </a:lnTo>
                <a:lnTo>
                  <a:pt x="2016" y="564"/>
                </a:lnTo>
                <a:lnTo>
                  <a:pt x="993" y="0"/>
                </a:lnTo>
                <a:lnTo>
                  <a:pt x="0" y="444"/>
                </a:lnTo>
                <a:close/>
              </a:path>
            </a:pathLst>
          </a:custGeom>
          <a:noFill/>
          <a:ln w="9525" cap="flat" cmpd="sng">
            <a:solidFill>
              <a:srgbClr val="006600"/>
            </a:solidFill>
            <a:prstDash val="solid"/>
            <a:round/>
            <a:headEnd/>
            <a:tailEnd/>
          </a:ln>
          <a:effectLst/>
        </p:spPr>
        <p:txBody>
          <a:bodyPr wrap="none" anchor="ctr"/>
          <a:lstStyle/>
          <a:p>
            <a:endParaRPr lang="el-GR"/>
          </a:p>
        </p:txBody>
      </p:sp>
      <p:grpSp>
        <p:nvGrpSpPr>
          <p:cNvPr id="631864" name="Group 56"/>
          <p:cNvGrpSpPr>
            <a:grpSpLocks/>
          </p:cNvGrpSpPr>
          <p:nvPr/>
        </p:nvGrpSpPr>
        <p:grpSpPr bwMode="auto">
          <a:xfrm>
            <a:off x="2897188" y="3187700"/>
            <a:ext cx="2786062" cy="1350963"/>
            <a:chOff x="2002" y="2098"/>
            <a:chExt cx="1771" cy="854"/>
          </a:xfrm>
        </p:grpSpPr>
        <p:sp>
          <p:nvSpPr>
            <p:cNvPr id="631865" name="Freeform 57"/>
            <p:cNvSpPr>
              <a:spLocks/>
            </p:cNvSpPr>
            <p:nvPr/>
          </p:nvSpPr>
          <p:spPr bwMode="auto">
            <a:xfrm>
              <a:off x="2673" y="2750"/>
              <a:ext cx="397" cy="173"/>
            </a:xfrm>
            <a:custGeom>
              <a:avLst/>
              <a:gdLst/>
              <a:ahLst/>
              <a:cxnLst>
                <a:cxn ang="0">
                  <a:pos x="262" y="168"/>
                </a:cxn>
                <a:cxn ang="0">
                  <a:pos x="229" y="171"/>
                </a:cxn>
                <a:cxn ang="0">
                  <a:pos x="200" y="171"/>
                </a:cxn>
                <a:cxn ang="0">
                  <a:pos x="154" y="164"/>
                </a:cxn>
                <a:cxn ang="0">
                  <a:pos x="140" y="135"/>
                </a:cxn>
                <a:cxn ang="0">
                  <a:pos x="123" y="123"/>
                </a:cxn>
                <a:cxn ang="0">
                  <a:pos x="92" y="132"/>
                </a:cxn>
                <a:cxn ang="0">
                  <a:pos x="70" y="130"/>
                </a:cxn>
                <a:cxn ang="0">
                  <a:pos x="61" y="111"/>
                </a:cxn>
                <a:cxn ang="0">
                  <a:pos x="27" y="94"/>
                </a:cxn>
                <a:cxn ang="0">
                  <a:pos x="10" y="113"/>
                </a:cxn>
                <a:cxn ang="0">
                  <a:pos x="39" y="87"/>
                </a:cxn>
                <a:cxn ang="0">
                  <a:pos x="51" y="77"/>
                </a:cxn>
                <a:cxn ang="0">
                  <a:pos x="32" y="72"/>
                </a:cxn>
                <a:cxn ang="0">
                  <a:pos x="44" y="63"/>
                </a:cxn>
                <a:cxn ang="0">
                  <a:pos x="27" y="44"/>
                </a:cxn>
                <a:cxn ang="0">
                  <a:pos x="58" y="27"/>
                </a:cxn>
                <a:cxn ang="0">
                  <a:pos x="61" y="8"/>
                </a:cxn>
                <a:cxn ang="0">
                  <a:pos x="85" y="0"/>
                </a:cxn>
                <a:cxn ang="0">
                  <a:pos x="133" y="24"/>
                </a:cxn>
                <a:cxn ang="0">
                  <a:pos x="154" y="29"/>
                </a:cxn>
                <a:cxn ang="0">
                  <a:pos x="169" y="10"/>
                </a:cxn>
                <a:cxn ang="0">
                  <a:pos x="219" y="41"/>
                </a:cxn>
                <a:cxn ang="0">
                  <a:pos x="248" y="36"/>
                </a:cxn>
                <a:cxn ang="0">
                  <a:pos x="277" y="20"/>
                </a:cxn>
                <a:cxn ang="0">
                  <a:pos x="327" y="36"/>
                </a:cxn>
                <a:cxn ang="0">
                  <a:pos x="353" y="65"/>
                </a:cxn>
                <a:cxn ang="0">
                  <a:pos x="397" y="92"/>
                </a:cxn>
                <a:cxn ang="0">
                  <a:pos x="262" y="168"/>
                </a:cxn>
              </a:cxnLst>
              <a:rect l="0" t="0" r="r" b="b"/>
              <a:pathLst>
                <a:path w="397" h="173">
                  <a:moveTo>
                    <a:pt x="262" y="168"/>
                  </a:moveTo>
                  <a:cubicBezTo>
                    <a:pt x="249" y="173"/>
                    <a:pt x="243" y="173"/>
                    <a:pt x="229" y="171"/>
                  </a:cubicBezTo>
                  <a:cubicBezTo>
                    <a:pt x="221" y="159"/>
                    <a:pt x="211" y="163"/>
                    <a:pt x="200" y="171"/>
                  </a:cubicBezTo>
                  <a:cubicBezTo>
                    <a:pt x="184" y="169"/>
                    <a:pt x="170" y="166"/>
                    <a:pt x="154" y="164"/>
                  </a:cubicBezTo>
                  <a:cubicBezTo>
                    <a:pt x="148" y="155"/>
                    <a:pt x="148" y="142"/>
                    <a:pt x="140" y="135"/>
                  </a:cubicBezTo>
                  <a:cubicBezTo>
                    <a:pt x="135" y="130"/>
                    <a:pt x="123" y="123"/>
                    <a:pt x="123" y="123"/>
                  </a:cubicBezTo>
                  <a:cubicBezTo>
                    <a:pt x="108" y="125"/>
                    <a:pt x="105" y="128"/>
                    <a:pt x="92" y="132"/>
                  </a:cubicBezTo>
                  <a:cubicBezTo>
                    <a:pt x="85" y="131"/>
                    <a:pt x="77" y="132"/>
                    <a:pt x="70" y="130"/>
                  </a:cubicBezTo>
                  <a:cubicBezTo>
                    <a:pt x="56" y="127"/>
                    <a:pt x="68" y="121"/>
                    <a:pt x="61" y="111"/>
                  </a:cubicBezTo>
                  <a:cubicBezTo>
                    <a:pt x="53" y="101"/>
                    <a:pt x="39" y="96"/>
                    <a:pt x="27" y="94"/>
                  </a:cubicBezTo>
                  <a:cubicBezTo>
                    <a:pt x="8" y="96"/>
                    <a:pt x="0" y="95"/>
                    <a:pt x="10" y="113"/>
                  </a:cubicBezTo>
                  <a:cubicBezTo>
                    <a:pt x="27" y="110"/>
                    <a:pt x="27" y="98"/>
                    <a:pt x="39" y="87"/>
                  </a:cubicBezTo>
                  <a:cubicBezTo>
                    <a:pt x="45" y="89"/>
                    <a:pt x="62" y="91"/>
                    <a:pt x="51" y="77"/>
                  </a:cubicBezTo>
                  <a:cubicBezTo>
                    <a:pt x="47" y="72"/>
                    <a:pt x="38" y="74"/>
                    <a:pt x="32" y="72"/>
                  </a:cubicBezTo>
                  <a:cubicBezTo>
                    <a:pt x="25" y="56"/>
                    <a:pt x="30" y="74"/>
                    <a:pt x="44" y="63"/>
                  </a:cubicBezTo>
                  <a:cubicBezTo>
                    <a:pt x="49" y="59"/>
                    <a:pt x="29" y="45"/>
                    <a:pt x="27" y="44"/>
                  </a:cubicBezTo>
                  <a:cubicBezTo>
                    <a:pt x="31" y="30"/>
                    <a:pt x="45" y="29"/>
                    <a:pt x="58" y="27"/>
                  </a:cubicBezTo>
                  <a:cubicBezTo>
                    <a:pt x="59" y="21"/>
                    <a:pt x="58" y="14"/>
                    <a:pt x="61" y="8"/>
                  </a:cubicBezTo>
                  <a:cubicBezTo>
                    <a:pt x="64" y="0"/>
                    <a:pt x="85" y="0"/>
                    <a:pt x="85" y="0"/>
                  </a:cubicBezTo>
                  <a:cubicBezTo>
                    <a:pt x="104" y="5"/>
                    <a:pt x="113" y="21"/>
                    <a:pt x="133" y="24"/>
                  </a:cubicBezTo>
                  <a:cubicBezTo>
                    <a:pt x="149" y="36"/>
                    <a:pt x="142" y="37"/>
                    <a:pt x="154" y="29"/>
                  </a:cubicBezTo>
                  <a:cubicBezTo>
                    <a:pt x="159" y="18"/>
                    <a:pt x="157" y="16"/>
                    <a:pt x="169" y="10"/>
                  </a:cubicBezTo>
                  <a:cubicBezTo>
                    <a:pt x="185" y="22"/>
                    <a:pt x="203" y="29"/>
                    <a:pt x="219" y="41"/>
                  </a:cubicBezTo>
                  <a:cubicBezTo>
                    <a:pt x="229" y="39"/>
                    <a:pt x="238" y="38"/>
                    <a:pt x="248" y="36"/>
                  </a:cubicBezTo>
                  <a:cubicBezTo>
                    <a:pt x="255" y="35"/>
                    <a:pt x="263" y="23"/>
                    <a:pt x="277" y="20"/>
                  </a:cubicBezTo>
                  <a:cubicBezTo>
                    <a:pt x="295" y="23"/>
                    <a:pt x="309" y="32"/>
                    <a:pt x="327" y="36"/>
                  </a:cubicBezTo>
                  <a:cubicBezTo>
                    <a:pt x="334" y="48"/>
                    <a:pt x="339" y="61"/>
                    <a:pt x="353" y="65"/>
                  </a:cubicBezTo>
                  <a:cubicBezTo>
                    <a:pt x="356" y="73"/>
                    <a:pt x="388" y="92"/>
                    <a:pt x="397" y="92"/>
                  </a:cubicBezTo>
                  <a:lnTo>
                    <a:pt x="262" y="168"/>
                  </a:lnTo>
                  <a:close/>
                </a:path>
              </a:pathLst>
            </a:custGeom>
            <a:gradFill rotWithShape="0">
              <a:gsLst>
                <a:gs pos="0">
                  <a:srgbClr val="006600"/>
                </a:gs>
                <a:gs pos="50000">
                  <a:srgbClr val="006600">
                    <a:gamma/>
                    <a:shade val="46275"/>
                    <a:invGamma/>
                  </a:srgbClr>
                </a:gs>
                <a:gs pos="100000">
                  <a:srgbClr val="006600"/>
                </a:gs>
              </a:gsLst>
              <a:lin ang="2700000" scaled="1"/>
            </a:gradFill>
            <a:ln w="9525" cap="flat" cmpd="sng">
              <a:noFill/>
              <a:prstDash val="solid"/>
              <a:round/>
              <a:headEnd/>
              <a:tailEnd/>
            </a:ln>
            <a:effectLst/>
          </p:spPr>
          <p:txBody>
            <a:bodyPr wrap="none" anchor="ctr"/>
            <a:lstStyle/>
            <a:p>
              <a:endParaRPr lang="el-GR"/>
            </a:p>
          </p:txBody>
        </p:sp>
        <p:sp>
          <p:nvSpPr>
            <p:cNvPr id="631866" name="Freeform 58"/>
            <p:cNvSpPr>
              <a:spLocks/>
            </p:cNvSpPr>
            <p:nvPr/>
          </p:nvSpPr>
          <p:spPr bwMode="auto">
            <a:xfrm>
              <a:off x="2791" y="2911"/>
              <a:ext cx="77" cy="41"/>
            </a:xfrm>
            <a:custGeom>
              <a:avLst/>
              <a:gdLst/>
              <a:ahLst/>
              <a:cxnLst>
                <a:cxn ang="0">
                  <a:pos x="77" y="24"/>
                </a:cxn>
                <a:cxn ang="0">
                  <a:pos x="36" y="24"/>
                </a:cxn>
                <a:cxn ang="0">
                  <a:pos x="17" y="0"/>
                </a:cxn>
                <a:cxn ang="0">
                  <a:pos x="0" y="24"/>
                </a:cxn>
                <a:cxn ang="0">
                  <a:pos x="24" y="41"/>
                </a:cxn>
                <a:cxn ang="0">
                  <a:pos x="77" y="24"/>
                </a:cxn>
              </a:cxnLst>
              <a:rect l="0" t="0" r="r" b="b"/>
              <a:pathLst>
                <a:path w="77" h="41">
                  <a:moveTo>
                    <a:pt x="77" y="24"/>
                  </a:moveTo>
                  <a:cubicBezTo>
                    <a:pt x="65" y="33"/>
                    <a:pt x="50" y="26"/>
                    <a:pt x="36" y="24"/>
                  </a:cubicBezTo>
                  <a:cubicBezTo>
                    <a:pt x="31" y="12"/>
                    <a:pt x="27" y="7"/>
                    <a:pt x="17" y="0"/>
                  </a:cubicBezTo>
                  <a:cubicBezTo>
                    <a:pt x="5" y="5"/>
                    <a:pt x="5" y="13"/>
                    <a:pt x="0" y="24"/>
                  </a:cubicBezTo>
                  <a:cubicBezTo>
                    <a:pt x="4" y="37"/>
                    <a:pt x="11" y="37"/>
                    <a:pt x="24" y="41"/>
                  </a:cubicBezTo>
                  <a:cubicBezTo>
                    <a:pt x="48" y="39"/>
                    <a:pt x="55" y="32"/>
                    <a:pt x="77" y="24"/>
                  </a:cubicBezTo>
                  <a:close/>
                </a:path>
              </a:pathLst>
            </a:custGeom>
            <a:gradFill rotWithShape="0">
              <a:gsLst>
                <a:gs pos="0">
                  <a:srgbClr val="006600"/>
                </a:gs>
                <a:gs pos="50000">
                  <a:srgbClr val="006600">
                    <a:gamma/>
                    <a:shade val="46275"/>
                    <a:invGamma/>
                  </a:srgbClr>
                </a:gs>
                <a:gs pos="100000">
                  <a:srgbClr val="006600"/>
                </a:gs>
              </a:gsLst>
              <a:lin ang="2700000" scaled="1"/>
            </a:gradFill>
            <a:ln w="9525" cap="flat" cmpd="sng">
              <a:noFill/>
              <a:prstDash val="solid"/>
              <a:round/>
              <a:headEnd/>
              <a:tailEnd/>
            </a:ln>
            <a:effectLst/>
          </p:spPr>
          <p:txBody>
            <a:bodyPr wrap="none" anchor="ctr"/>
            <a:lstStyle/>
            <a:p>
              <a:endParaRPr lang="el-GR"/>
            </a:p>
          </p:txBody>
        </p:sp>
        <p:sp>
          <p:nvSpPr>
            <p:cNvPr id="631867" name="Freeform 59"/>
            <p:cNvSpPr>
              <a:spLocks/>
            </p:cNvSpPr>
            <p:nvPr/>
          </p:nvSpPr>
          <p:spPr bwMode="auto">
            <a:xfrm>
              <a:off x="2539" y="2806"/>
              <a:ext cx="92" cy="52"/>
            </a:xfrm>
            <a:custGeom>
              <a:avLst/>
              <a:gdLst/>
              <a:ahLst/>
              <a:cxnLst>
                <a:cxn ang="0">
                  <a:pos x="87" y="33"/>
                </a:cxn>
                <a:cxn ang="0">
                  <a:pos x="55" y="16"/>
                </a:cxn>
                <a:cxn ang="0">
                  <a:pos x="27" y="0"/>
                </a:cxn>
                <a:cxn ang="0">
                  <a:pos x="22" y="16"/>
                </a:cxn>
                <a:cxn ang="0">
                  <a:pos x="39" y="38"/>
                </a:cxn>
                <a:cxn ang="0">
                  <a:pos x="67" y="45"/>
                </a:cxn>
                <a:cxn ang="0">
                  <a:pos x="87" y="33"/>
                </a:cxn>
              </a:cxnLst>
              <a:rect l="0" t="0" r="r" b="b"/>
              <a:pathLst>
                <a:path w="92" h="52">
                  <a:moveTo>
                    <a:pt x="87" y="33"/>
                  </a:moveTo>
                  <a:cubicBezTo>
                    <a:pt x="74" y="30"/>
                    <a:pt x="66" y="23"/>
                    <a:pt x="55" y="16"/>
                  </a:cubicBezTo>
                  <a:cubicBezTo>
                    <a:pt x="48" y="4"/>
                    <a:pt x="40" y="3"/>
                    <a:pt x="27" y="0"/>
                  </a:cubicBezTo>
                  <a:cubicBezTo>
                    <a:pt x="2" y="3"/>
                    <a:pt x="0" y="10"/>
                    <a:pt x="22" y="16"/>
                  </a:cubicBezTo>
                  <a:cubicBezTo>
                    <a:pt x="30" y="28"/>
                    <a:pt x="24" y="35"/>
                    <a:pt x="39" y="38"/>
                  </a:cubicBezTo>
                  <a:cubicBezTo>
                    <a:pt x="51" y="35"/>
                    <a:pt x="56" y="42"/>
                    <a:pt x="67" y="45"/>
                  </a:cubicBezTo>
                  <a:cubicBezTo>
                    <a:pt x="79" y="52"/>
                    <a:pt x="92" y="49"/>
                    <a:pt x="87" y="33"/>
                  </a:cubicBezTo>
                  <a:close/>
                </a:path>
              </a:pathLst>
            </a:custGeom>
            <a:gradFill rotWithShape="0">
              <a:gsLst>
                <a:gs pos="0">
                  <a:srgbClr val="006600"/>
                </a:gs>
                <a:gs pos="50000">
                  <a:srgbClr val="006600">
                    <a:gamma/>
                    <a:shade val="46275"/>
                    <a:invGamma/>
                  </a:srgbClr>
                </a:gs>
                <a:gs pos="100000">
                  <a:srgbClr val="006600"/>
                </a:gs>
              </a:gsLst>
              <a:lin ang="2700000" scaled="1"/>
            </a:gradFill>
            <a:ln w="9525" cap="flat" cmpd="sng">
              <a:noFill/>
              <a:prstDash val="solid"/>
              <a:round/>
              <a:headEnd/>
              <a:tailEnd/>
            </a:ln>
            <a:effectLst/>
          </p:spPr>
          <p:txBody>
            <a:bodyPr wrap="none" anchor="ctr"/>
            <a:lstStyle/>
            <a:p>
              <a:endParaRPr lang="el-GR"/>
            </a:p>
          </p:txBody>
        </p:sp>
        <p:sp>
          <p:nvSpPr>
            <p:cNvPr id="631868" name="Freeform 60"/>
            <p:cNvSpPr>
              <a:spLocks/>
            </p:cNvSpPr>
            <p:nvPr/>
          </p:nvSpPr>
          <p:spPr bwMode="auto">
            <a:xfrm>
              <a:off x="2002" y="2171"/>
              <a:ext cx="1771" cy="611"/>
            </a:xfrm>
            <a:custGeom>
              <a:avLst/>
              <a:gdLst/>
              <a:ahLst/>
              <a:cxnLst>
                <a:cxn ang="0">
                  <a:pos x="537" y="591"/>
                </a:cxn>
                <a:cxn ang="0">
                  <a:pos x="633" y="579"/>
                </a:cxn>
                <a:cxn ang="0">
                  <a:pos x="676" y="548"/>
                </a:cxn>
                <a:cxn ang="0">
                  <a:pos x="772" y="575"/>
                </a:cxn>
                <a:cxn ang="0">
                  <a:pos x="852" y="539"/>
                </a:cxn>
                <a:cxn ang="0">
                  <a:pos x="909" y="505"/>
                </a:cxn>
                <a:cxn ang="0">
                  <a:pos x="998" y="495"/>
                </a:cxn>
                <a:cxn ang="0">
                  <a:pos x="1044" y="572"/>
                </a:cxn>
                <a:cxn ang="0">
                  <a:pos x="1096" y="519"/>
                </a:cxn>
                <a:cxn ang="0">
                  <a:pos x="1168" y="553"/>
                </a:cxn>
                <a:cxn ang="0">
                  <a:pos x="1771" y="243"/>
                </a:cxn>
                <a:cxn ang="0">
                  <a:pos x="1533" y="155"/>
                </a:cxn>
                <a:cxn ang="0">
                  <a:pos x="1411" y="162"/>
                </a:cxn>
                <a:cxn ang="0">
                  <a:pos x="1372" y="109"/>
                </a:cxn>
                <a:cxn ang="0">
                  <a:pos x="1500" y="126"/>
                </a:cxn>
                <a:cxn ang="0">
                  <a:pos x="1416" y="54"/>
                </a:cxn>
                <a:cxn ang="0">
                  <a:pos x="1315" y="1"/>
                </a:cxn>
                <a:cxn ang="0">
                  <a:pos x="1072" y="42"/>
                </a:cxn>
                <a:cxn ang="0">
                  <a:pos x="892" y="44"/>
                </a:cxn>
                <a:cxn ang="0">
                  <a:pos x="885" y="97"/>
                </a:cxn>
                <a:cxn ang="0">
                  <a:pos x="885" y="145"/>
                </a:cxn>
                <a:cxn ang="0">
                  <a:pos x="940" y="188"/>
                </a:cxn>
                <a:cxn ang="0">
                  <a:pos x="1015" y="157"/>
                </a:cxn>
                <a:cxn ang="0">
                  <a:pos x="1106" y="95"/>
                </a:cxn>
                <a:cxn ang="0">
                  <a:pos x="1243" y="83"/>
                </a:cxn>
                <a:cxn ang="0">
                  <a:pos x="1142" y="123"/>
                </a:cxn>
                <a:cxn ang="0">
                  <a:pos x="1140" y="167"/>
                </a:cxn>
                <a:cxn ang="0">
                  <a:pos x="1183" y="212"/>
                </a:cxn>
                <a:cxn ang="0">
                  <a:pos x="1106" y="200"/>
                </a:cxn>
                <a:cxn ang="0">
                  <a:pos x="1065" y="188"/>
                </a:cxn>
                <a:cxn ang="0">
                  <a:pos x="964" y="248"/>
                </a:cxn>
                <a:cxn ang="0">
                  <a:pos x="844" y="203"/>
                </a:cxn>
                <a:cxn ang="0">
                  <a:pos x="832" y="174"/>
                </a:cxn>
                <a:cxn ang="0">
                  <a:pos x="888" y="126"/>
                </a:cxn>
                <a:cxn ang="0">
                  <a:pos x="801" y="133"/>
                </a:cxn>
                <a:cxn ang="0">
                  <a:pos x="712" y="167"/>
                </a:cxn>
                <a:cxn ang="0">
                  <a:pos x="604" y="140"/>
                </a:cxn>
                <a:cxn ang="0">
                  <a:pos x="520" y="114"/>
                </a:cxn>
                <a:cxn ang="0">
                  <a:pos x="427" y="80"/>
                </a:cxn>
                <a:cxn ang="0">
                  <a:pos x="379" y="150"/>
                </a:cxn>
                <a:cxn ang="0">
                  <a:pos x="261" y="128"/>
                </a:cxn>
                <a:cxn ang="0">
                  <a:pos x="182" y="90"/>
                </a:cxn>
                <a:cxn ang="0">
                  <a:pos x="74" y="107"/>
                </a:cxn>
                <a:cxn ang="0">
                  <a:pos x="12" y="155"/>
                </a:cxn>
                <a:cxn ang="0">
                  <a:pos x="36" y="229"/>
                </a:cxn>
                <a:cxn ang="0">
                  <a:pos x="146" y="255"/>
                </a:cxn>
                <a:cxn ang="0">
                  <a:pos x="261" y="251"/>
                </a:cxn>
                <a:cxn ang="0">
                  <a:pos x="441" y="284"/>
                </a:cxn>
                <a:cxn ang="0">
                  <a:pos x="472" y="332"/>
                </a:cxn>
                <a:cxn ang="0">
                  <a:pos x="460" y="402"/>
                </a:cxn>
                <a:cxn ang="0">
                  <a:pos x="427" y="503"/>
                </a:cxn>
                <a:cxn ang="0">
                  <a:pos x="525" y="486"/>
                </a:cxn>
                <a:cxn ang="0">
                  <a:pos x="542" y="359"/>
                </a:cxn>
                <a:cxn ang="0">
                  <a:pos x="588" y="375"/>
                </a:cxn>
                <a:cxn ang="0">
                  <a:pos x="597" y="450"/>
                </a:cxn>
                <a:cxn ang="0">
                  <a:pos x="578" y="510"/>
                </a:cxn>
                <a:cxn ang="0">
                  <a:pos x="592" y="587"/>
                </a:cxn>
              </a:cxnLst>
              <a:rect l="0" t="0" r="r" b="b"/>
              <a:pathLst>
                <a:path w="1771" h="611">
                  <a:moveTo>
                    <a:pt x="592" y="587"/>
                  </a:moveTo>
                  <a:cubicBezTo>
                    <a:pt x="589" y="598"/>
                    <a:pt x="582" y="596"/>
                    <a:pt x="571" y="599"/>
                  </a:cubicBezTo>
                  <a:cubicBezTo>
                    <a:pt x="566" y="611"/>
                    <a:pt x="560" y="608"/>
                    <a:pt x="547" y="606"/>
                  </a:cubicBezTo>
                  <a:cubicBezTo>
                    <a:pt x="545" y="600"/>
                    <a:pt x="538" y="597"/>
                    <a:pt x="537" y="591"/>
                  </a:cubicBezTo>
                  <a:cubicBezTo>
                    <a:pt x="534" y="579"/>
                    <a:pt x="550" y="566"/>
                    <a:pt x="559" y="560"/>
                  </a:cubicBezTo>
                  <a:cubicBezTo>
                    <a:pt x="579" y="564"/>
                    <a:pt x="576" y="572"/>
                    <a:pt x="590" y="582"/>
                  </a:cubicBezTo>
                  <a:cubicBezTo>
                    <a:pt x="607" y="570"/>
                    <a:pt x="605" y="592"/>
                    <a:pt x="621" y="596"/>
                  </a:cubicBezTo>
                  <a:cubicBezTo>
                    <a:pt x="631" y="593"/>
                    <a:pt x="631" y="589"/>
                    <a:pt x="633" y="579"/>
                  </a:cubicBezTo>
                  <a:cubicBezTo>
                    <a:pt x="632" y="574"/>
                    <a:pt x="625" y="572"/>
                    <a:pt x="624" y="567"/>
                  </a:cubicBezTo>
                  <a:cubicBezTo>
                    <a:pt x="622" y="558"/>
                    <a:pt x="641" y="556"/>
                    <a:pt x="645" y="555"/>
                  </a:cubicBezTo>
                  <a:cubicBezTo>
                    <a:pt x="642" y="545"/>
                    <a:pt x="644" y="540"/>
                    <a:pt x="650" y="531"/>
                  </a:cubicBezTo>
                  <a:cubicBezTo>
                    <a:pt x="654" y="516"/>
                    <a:pt x="660" y="543"/>
                    <a:pt x="676" y="548"/>
                  </a:cubicBezTo>
                  <a:cubicBezTo>
                    <a:pt x="683" y="532"/>
                    <a:pt x="692" y="541"/>
                    <a:pt x="708" y="546"/>
                  </a:cubicBezTo>
                  <a:cubicBezTo>
                    <a:pt x="710" y="547"/>
                    <a:pt x="715" y="548"/>
                    <a:pt x="715" y="548"/>
                  </a:cubicBezTo>
                  <a:cubicBezTo>
                    <a:pt x="730" y="559"/>
                    <a:pt x="735" y="564"/>
                    <a:pt x="753" y="567"/>
                  </a:cubicBezTo>
                  <a:cubicBezTo>
                    <a:pt x="757" y="578"/>
                    <a:pt x="761" y="578"/>
                    <a:pt x="772" y="575"/>
                  </a:cubicBezTo>
                  <a:cubicBezTo>
                    <a:pt x="795" y="577"/>
                    <a:pt x="803" y="585"/>
                    <a:pt x="823" y="591"/>
                  </a:cubicBezTo>
                  <a:cubicBezTo>
                    <a:pt x="836" y="587"/>
                    <a:pt x="826" y="575"/>
                    <a:pt x="823" y="565"/>
                  </a:cubicBezTo>
                  <a:cubicBezTo>
                    <a:pt x="826" y="555"/>
                    <a:pt x="830" y="552"/>
                    <a:pt x="840" y="548"/>
                  </a:cubicBezTo>
                  <a:cubicBezTo>
                    <a:pt x="852" y="527"/>
                    <a:pt x="835" y="553"/>
                    <a:pt x="852" y="539"/>
                  </a:cubicBezTo>
                  <a:cubicBezTo>
                    <a:pt x="854" y="537"/>
                    <a:pt x="854" y="533"/>
                    <a:pt x="856" y="531"/>
                  </a:cubicBezTo>
                  <a:cubicBezTo>
                    <a:pt x="861" y="528"/>
                    <a:pt x="867" y="529"/>
                    <a:pt x="873" y="527"/>
                  </a:cubicBezTo>
                  <a:cubicBezTo>
                    <a:pt x="881" y="521"/>
                    <a:pt x="885" y="516"/>
                    <a:pt x="895" y="519"/>
                  </a:cubicBezTo>
                  <a:cubicBezTo>
                    <a:pt x="890" y="507"/>
                    <a:pt x="900" y="511"/>
                    <a:pt x="909" y="505"/>
                  </a:cubicBezTo>
                  <a:cubicBezTo>
                    <a:pt x="916" y="506"/>
                    <a:pt x="923" y="510"/>
                    <a:pt x="931" y="510"/>
                  </a:cubicBezTo>
                  <a:cubicBezTo>
                    <a:pt x="941" y="510"/>
                    <a:pt x="959" y="503"/>
                    <a:pt x="969" y="500"/>
                  </a:cubicBezTo>
                  <a:cubicBezTo>
                    <a:pt x="974" y="495"/>
                    <a:pt x="976" y="490"/>
                    <a:pt x="984" y="491"/>
                  </a:cubicBezTo>
                  <a:cubicBezTo>
                    <a:pt x="989" y="491"/>
                    <a:pt x="998" y="495"/>
                    <a:pt x="998" y="495"/>
                  </a:cubicBezTo>
                  <a:cubicBezTo>
                    <a:pt x="1007" y="510"/>
                    <a:pt x="1009" y="510"/>
                    <a:pt x="1027" y="512"/>
                  </a:cubicBezTo>
                  <a:cubicBezTo>
                    <a:pt x="1039" y="519"/>
                    <a:pt x="1045" y="525"/>
                    <a:pt x="1029" y="529"/>
                  </a:cubicBezTo>
                  <a:cubicBezTo>
                    <a:pt x="1033" y="544"/>
                    <a:pt x="1027" y="541"/>
                    <a:pt x="1020" y="553"/>
                  </a:cubicBezTo>
                  <a:cubicBezTo>
                    <a:pt x="1030" y="566"/>
                    <a:pt x="1032" y="564"/>
                    <a:pt x="1044" y="572"/>
                  </a:cubicBezTo>
                  <a:cubicBezTo>
                    <a:pt x="1050" y="551"/>
                    <a:pt x="1082" y="565"/>
                    <a:pt x="1099" y="567"/>
                  </a:cubicBezTo>
                  <a:cubicBezTo>
                    <a:pt x="1112" y="564"/>
                    <a:pt x="1120" y="550"/>
                    <a:pt x="1104" y="543"/>
                  </a:cubicBezTo>
                  <a:cubicBezTo>
                    <a:pt x="1099" y="541"/>
                    <a:pt x="1093" y="541"/>
                    <a:pt x="1087" y="539"/>
                  </a:cubicBezTo>
                  <a:cubicBezTo>
                    <a:pt x="1082" y="526"/>
                    <a:pt x="1090" y="530"/>
                    <a:pt x="1096" y="519"/>
                  </a:cubicBezTo>
                  <a:cubicBezTo>
                    <a:pt x="1103" y="520"/>
                    <a:pt x="1111" y="523"/>
                    <a:pt x="1118" y="524"/>
                  </a:cubicBezTo>
                  <a:cubicBezTo>
                    <a:pt x="1131" y="526"/>
                    <a:pt x="1156" y="529"/>
                    <a:pt x="1156" y="529"/>
                  </a:cubicBezTo>
                  <a:cubicBezTo>
                    <a:pt x="1173" y="539"/>
                    <a:pt x="1226" y="531"/>
                    <a:pt x="1190" y="541"/>
                  </a:cubicBezTo>
                  <a:cubicBezTo>
                    <a:pt x="1187" y="553"/>
                    <a:pt x="1179" y="551"/>
                    <a:pt x="1168" y="553"/>
                  </a:cubicBezTo>
                  <a:cubicBezTo>
                    <a:pt x="1158" y="563"/>
                    <a:pt x="1149" y="565"/>
                    <a:pt x="1135" y="567"/>
                  </a:cubicBezTo>
                  <a:cubicBezTo>
                    <a:pt x="1131" y="579"/>
                    <a:pt x="1145" y="585"/>
                    <a:pt x="1156" y="591"/>
                  </a:cubicBezTo>
                  <a:cubicBezTo>
                    <a:pt x="1162" y="599"/>
                    <a:pt x="1178" y="611"/>
                    <a:pt x="1178" y="611"/>
                  </a:cubicBezTo>
                  <a:lnTo>
                    <a:pt x="1771" y="243"/>
                  </a:lnTo>
                  <a:cubicBezTo>
                    <a:pt x="1692" y="201"/>
                    <a:pt x="1614" y="155"/>
                    <a:pt x="1533" y="116"/>
                  </a:cubicBezTo>
                  <a:cubicBezTo>
                    <a:pt x="1529" y="114"/>
                    <a:pt x="1532" y="124"/>
                    <a:pt x="1531" y="128"/>
                  </a:cubicBezTo>
                  <a:cubicBezTo>
                    <a:pt x="1530" y="131"/>
                    <a:pt x="1528" y="133"/>
                    <a:pt x="1526" y="135"/>
                  </a:cubicBezTo>
                  <a:cubicBezTo>
                    <a:pt x="1529" y="148"/>
                    <a:pt x="1538" y="142"/>
                    <a:pt x="1533" y="155"/>
                  </a:cubicBezTo>
                  <a:cubicBezTo>
                    <a:pt x="1526" y="153"/>
                    <a:pt x="1521" y="148"/>
                    <a:pt x="1514" y="147"/>
                  </a:cubicBezTo>
                  <a:cubicBezTo>
                    <a:pt x="1508" y="146"/>
                    <a:pt x="1480" y="156"/>
                    <a:pt x="1473" y="157"/>
                  </a:cubicBezTo>
                  <a:cubicBezTo>
                    <a:pt x="1467" y="179"/>
                    <a:pt x="1469" y="171"/>
                    <a:pt x="1435" y="169"/>
                  </a:cubicBezTo>
                  <a:cubicBezTo>
                    <a:pt x="1425" y="162"/>
                    <a:pt x="1423" y="158"/>
                    <a:pt x="1411" y="162"/>
                  </a:cubicBezTo>
                  <a:cubicBezTo>
                    <a:pt x="1408" y="178"/>
                    <a:pt x="1407" y="187"/>
                    <a:pt x="1394" y="174"/>
                  </a:cubicBezTo>
                  <a:cubicBezTo>
                    <a:pt x="1391" y="164"/>
                    <a:pt x="1389" y="158"/>
                    <a:pt x="1380" y="152"/>
                  </a:cubicBezTo>
                  <a:cubicBezTo>
                    <a:pt x="1383" y="140"/>
                    <a:pt x="1387" y="144"/>
                    <a:pt x="1392" y="133"/>
                  </a:cubicBezTo>
                  <a:cubicBezTo>
                    <a:pt x="1386" y="107"/>
                    <a:pt x="1385" y="127"/>
                    <a:pt x="1372" y="109"/>
                  </a:cubicBezTo>
                  <a:cubicBezTo>
                    <a:pt x="1376" y="94"/>
                    <a:pt x="1380" y="99"/>
                    <a:pt x="1387" y="109"/>
                  </a:cubicBezTo>
                  <a:cubicBezTo>
                    <a:pt x="1393" y="129"/>
                    <a:pt x="1413" y="128"/>
                    <a:pt x="1430" y="133"/>
                  </a:cubicBezTo>
                  <a:cubicBezTo>
                    <a:pt x="1452" y="149"/>
                    <a:pt x="1438" y="145"/>
                    <a:pt x="1478" y="143"/>
                  </a:cubicBezTo>
                  <a:cubicBezTo>
                    <a:pt x="1495" y="131"/>
                    <a:pt x="1488" y="137"/>
                    <a:pt x="1500" y="126"/>
                  </a:cubicBezTo>
                  <a:cubicBezTo>
                    <a:pt x="1502" y="120"/>
                    <a:pt x="1505" y="114"/>
                    <a:pt x="1500" y="107"/>
                  </a:cubicBezTo>
                  <a:cubicBezTo>
                    <a:pt x="1495" y="99"/>
                    <a:pt x="1484" y="97"/>
                    <a:pt x="1476" y="92"/>
                  </a:cubicBezTo>
                  <a:cubicBezTo>
                    <a:pt x="1465" y="84"/>
                    <a:pt x="1456" y="74"/>
                    <a:pt x="1442" y="68"/>
                  </a:cubicBezTo>
                  <a:cubicBezTo>
                    <a:pt x="1413" y="80"/>
                    <a:pt x="1423" y="69"/>
                    <a:pt x="1416" y="54"/>
                  </a:cubicBezTo>
                  <a:cubicBezTo>
                    <a:pt x="1412" y="46"/>
                    <a:pt x="1401" y="44"/>
                    <a:pt x="1394" y="42"/>
                  </a:cubicBezTo>
                  <a:cubicBezTo>
                    <a:pt x="1391" y="31"/>
                    <a:pt x="1392" y="28"/>
                    <a:pt x="1380" y="25"/>
                  </a:cubicBezTo>
                  <a:cubicBezTo>
                    <a:pt x="1365" y="12"/>
                    <a:pt x="1365" y="13"/>
                    <a:pt x="1341" y="11"/>
                  </a:cubicBezTo>
                  <a:cubicBezTo>
                    <a:pt x="1332" y="7"/>
                    <a:pt x="1323" y="7"/>
                    <a:pt x="1315" y="1"/>
                  </a:cubicBezTo>
                  <a:cubicBezTo>
                    <a:pt x="1270" y="3"/>
                    <a:pt x="1272" y="2"/>
                    <a:pt x="1243" y="8"/>
                  </a:cubicBezTo>
                  <a:cubicBezTo>
                    <a:pt x="1220" y="7"/>
                    <a:pt x="1201" y="0"/>
                    <a:pt x="1183" y="13"/>
                  </a:cubicBezTo>
                  <a:cubicBezTo>
                    <a:pt x="1144" y="10"/>
                    <a:pt x="1129" y="24"/>
                    <a:pt x="1092" y="30"/>
                  </a:cubicBezTo>
                  <a:cubicBezTo>
                    <a:pt x="1081" y="39"/>
                    <a:pt x="1087" y="45"/>
                    <a:pt x="1072" y="42"/>
                  </a:cubicBezTo>
                  <a:cubicBezTo>
                    <a:pt x="1057" y="35"/>
                    <a:pt x="1045" y="35"/>
                    <a:pt x="1027" y="32"/>
                  </a:cubicBezTo>
                  <a:cubicBezTo>
                    <a:pt x="1012" y="21"/>
                    <a:pt x="995" y="24"/>
                    <a:pt x="976" y="23"/>
                  </a:cubicBezTo>
                  <a:cubicBezTo>
                    <a:pt x="963" y="18"/>
                    <a:pt x="951" y="21"/>
                    <a:pt x="938" y="25"/>
                  </a:cubicBezTo>
                  <a:cubicBezTo>
                    <a:pt x="923" y="36"/>
                    <a:pt x="910" y="40"/>
                    <a:pt x="892" y="44"/>
                  </a:cubicBezTo>
                  <a:cubicBezTo>
                    <a:pt x="884" y="50"/>
                    <a:pt x="871" y="51"/>
                    <a:pt x="864" y="59"/>
                  </a:cubicBezTo>
                  <a:cubicBezTo>
                    <a:pt x="860" y="63"/>
                    <a:pt x="854" y="73"/>
                    <a:pt x="854" y="73"/>
                  </a:cubicBezTo>
                  <a:cubicBezTo>
                    <a:pt x="850" y="88"/>
                    <a:pt x="848" y="88"/>
                    <a:pt x="864" y="92"/>
                  </a:cubicBezTo>
                  <a:cubicBezTo>
                    <a:pt x="884" y="108"/>
                    <a:pt x="861" y="93"/>
                    <a:pt x="885" y="97"/>
                  </a:cubicBezTo>
                  <a:cubicBezTo>
                    <a:pt x="890" y="98"/>
                    <a:pt x="895" y="103"/>
                    <a:pt x="900" y="104"/>
                  </a:cubicBezTo>
                  <a:cubicBezTo>
                    <a:pt x="920" y="90"/>
                    <a:pt x="909" y="93"/>
                    <a:pt x="936" y="97"/>
                  </a:cubicBezTo>
                  <a:cubicBezTo>
                    <a:pt x="930" y="106"/>
                    <a:pt x="931" y="113"/>
                    <a:pt x="921" y="116"/>
                  </a:cubicBezTo>
                  <a:cubicBezTo>
                    <a:pt x="910" y="127"/>
                    <a:pt x="898" y="136"/>
                    <a:pt x="885" y="145"/>
                  </a:cubicBezTo>
                  <a:cubicBezTo>
                    <a:pt x="882" y="156"/>
                    <a:pt x="880" y="159"/>
                    <a:pt x="868" y="162"/>
                  </a:cubicBezTo>
                  <a:cubicBezTo>
                    <a:pt x="865" y="173"/>
                    <a:pt x="871" y="172"/>
                    <a:pt x="880" y="169"/>
                  </a:cubicBezTo>
                  <a:cubicBezTo>
                    <a:pt x="892" y="171"/>
                    <a:pt x="901" y="174"/>
                    <a:pt x="912" y="176"/>
                  </a:cubicBezTo>
                  <a:cubicBezTo>
                    <a:pt x="916" y="190"/>
                    <a:pt x="926" y="187"/>
                    <a:pt x="940" y="188"/>
                  </a:cubicBezTo>
                  <a:cubicBezTo>
                    <a:pt x="959" y="195"/>
                    <a:pt x="953" y="183"/>
                    <a:pt x="964" y="174"/>
                  </a:cubicBezTo>
                  <a:cubicBezTo>
                    <a:pt x="966" y="173"/>
                    <a:pt x="977" y="170"/>
                    <a:pt x="979" y="169"/>
                  </a:cubicBezTo>
                  <a:cubicBezTo>
                    <a:pt x="986" y="162"/>
                    <a:pt x="988" y="156"/>
                    <a:pt x="993" y="147"/>
                  </a:cubicBezTo>
                  <a:cubicBezTo>
                    <a:pt x="1001" y="150"/>
                    <a:pt x="1008" y="152"/>
                    <a:pt x="1015" y="157"/>
                  </a:cubicBezTo>
                  <a:cubicBezTo>
                    <a:pt x="1062" y="155"/>
                    <a:pt x="1067" y="160"/>
                    <a:pt x="1053" y="123"/>
                  </a:cubicBezTo>
                  <a:cubicBezTo>
                    <a:pt x="1055" y="118"/>
                    <a:pt x="1054" y="112"/>
                    <a:pt x="1058" y="109"/>
                  </a:cubicBezTo>
                  <a:cubicBezTo>
                    <a:pt x="1062" y="106"/>
                    <a:pt x="1067" y="108"/>
                    <a:pt x="1072" y="107"/>
                  </a:cubicBezTo>
                  <a:cubicBezTo>
                    <a:pt x="1083" y="104"/>
                    <a:pt x="1094" y="98"/>
                    <a:pt x="1106" y="95"/>
                  </a:cubicBezTo>
                  <a:cubicBezTo>
                    <a:pt x="1122" y="101"/>
                    <a:pt x="1135" y="105"/>
                    <a:pt x="1152" y="109"/>
                  </a:cubicBezTo>
                  <a:cubicBezTo>
                    <a:pt x="1175" y="105"/>
                    <a:pt x="1160" y="94"/>
                    <a:pt x="1190" y="90"/>
                  </a:cubicBezTo>
                  <a:cubicBezTo>
                    <a:pt x="1203" y="81"/>
                    <a:pt x="1211" y="88"/>
                    <a:pt x="1219" y="73"/>
                  </a:cubicBezTo>
                  <a:cubicBezTo>
                    <a:pt x="1226" y="78"/>
                    <a:pt x="1243" y="83"/>
                    <a:pt x="1243" y="83"/>
                  </a:cubicBezTo>
                  <a:cubicBezTo>
                    <a:pt x="1246" y="94"/>
                    <a:pt x="1253" y="97"/>
                    <a:pt x="1240" y="102"/>
                  </a:cubicBezTo>
                  <a:cubicBezTo>
                    <a:pt x="1231" y="95"/>
                    <a:pt x="1231" y="93"/>
                    <a:pt x="1216" y="99"/>
                  </a:cubicBezTo>
                  <a:cubicBezTo>
                    <a:pt x="1208" y="102"/>
                    <a:pt x="1195" y="114"/>
                    <a:pt x="1195" y="114"/>
                  </a:cubicBezTo>
                  <a:cubicBezTo>
                    <a:pt x="1166" y="102"/>
                    <a:pt x="1161" y="120"/>
                    <a:pt x="1142" y="123"/>
                  </a:cubicBezTo>
                  <a:cubicBezTo>
                    <a:pt x="1136" y="132"/>
                    <a:pt x="1137" y="143"/>
                    <a:pt x="1132" y="152"/>
                  </a:cubicBezTo>
                  <a:cubicBezTo>
                    <a:pt x="1130" y="155"/>
                    <a:pt x="1115" y="160"/>
                    <a:pt x="1111" y="162"/>
                  </a:cubicBezTo>
                  <a:cubicBezTo>
                    <a:pt x="1113" y="177"/>
                    <a:pt x="1116" y="178"/>
                    <a:pt x="1130" y="174"/>
                  </a:cubicBezTo>
                  <a:cubicBezTo>
                    <a:pt x="1133" y="172"/>
                    <a:pt x="1136" y="168"/>
                    <a:pt x="1140" y="167"/>
                  </a:cubicBezTo>
                  <a:cubicBezTo>
                    <a:pt x="1156" y="163"/>
                    <a:pt x="1148" y="171"/>
                    <a:pt x="1159" y="174"/>
                  </a:cubicBezTo>
                  <a:cubicBezTo>
                    <a:pt x="1176" y="179"/>
                    <a:pt x="1195" y="179"/>
                    <a:pt x="1212" y="183"/>
                  </a:cubicBezTo>
                  <a:cubicBezTo>
                    <a:pt x="1216" y="202"/>
                    <a:pt x="1221" y="196"/>
                    <a:pt x="1212" y="215"/>
                  </a:cubicBezTo>
                  <a:cubicBezTo>
                    <a:pt x="1200" y="210"/>
                    <a:pt x="1197" y="210"/>
                    <a:pt x="1183" y="212"/>
                  </a:cubicBezTo>
                  <a:cubicBezTo>
                    <a:pt x="1181" y="214"/>
                    <a:pt x="1179" y="218"/>
                    <a:pt x="1176" y="219"/>
                  </a:cubicBezTo>
                  <a:cubicBezTo>
                    <a:pt x="1166" y="221"/>
                    <a:pt x="1168" y="209"/>
                    <a:pt x="1164" y="205"/>
                  </a:cubicBezTo>
                  <a:cubicBezTo>
                    <a:pt x="1158" y="199"/>
                    <a:pt x="1124" y="198"/>
                    <a:pt x="1123" y="198"/>
                  </a:cubicBezTo>
                  <a:cubicBezTo>
                    <a:pt x="1117" y="199"/>
                    <a:pt x="1110" y="196"/>
                    <a:pt x="1106" y="200"/>
                  </a:cubicBezTo>
                  <a:cubicBezTo>
                    <a:pt x="1090" y="216"/>
                    <a:pt x="1116" y="220"/>
                    <a:pt x="1096" y="215"/>
                  </a:cubicBezTo>
                  <a:cubicBezTo>
                    <a:pt x="1081" y="216"/>
                    <a:pt x="1071" y="224"/>
                    <a:pt x="1060" y="217"/>
                  </a:cubicBezTo>
                  <a:cubicBezTo>
                    <a:pt x="1056" y="204"/>
                    <a:pt x="1070" y="204"/>
                    <a:pt x="1080" y="200"/>
                  </a:cubicBezTo>
                  <a:cubicBezTo>
                    <a:pt x="1090" y="183"/>
                    <a:pt x="1092" y="186"/>
                    <a:pt x="1065" y="188"/>
                  </a:cubicBezTo>
                  <a:cubicBezTo>
                    <a:pt x="1059" y="197"/>
                    <a:pt x="1059" y="202"/>
                    <a:pt x="1070" y="205"/>
                  </a:cubicBezTo>
                  <a:cubicBezTo>
                    <a:pt x="1043" y="207"/>
                    <a:pt x="1022" y="217"/>
                    <a:pt x="996" y="224"/>
                  </a:cubicBezTo>
                  <a:cubicBezTo>
                    <a:pt x="980" y="238"/>
                    <a:pt x="989" y="244"/>
                    <a:pt x="996" y="260"/>
                  </a:cubicBezTo>
                  <a:cubicBezTo>
                    <a:pt x="971" y="268"/>
                    <a:pt x="978" y="253"/>
                    <a:pt x="964" y="248"/>
                  </a:cubicBezTo>
                  <a:cubicBezTo>
                    <a:pt x="956" y="245"/>
                    <a:pt x="948" y="247"/>
                    <a:pt x="940" y="246"/>
                  </a:cubicBezTo>
                  <a:cubicBezTo>
                    <a:pt x="924" y="239"/>
                    <a:pt x="929" y="222"/>
                    <a:pt x="924" y="219"/>
                  </a:cubicBezTo>
                  <a:cubicBezTo>
                    <a:pt x="907" y="210"/>
                    <a:pt x="885" y="216"/>
                    <a:pt x="866" y="215"/>
                  </a:cubicBezTo>
                  <a:cubicBezTo>
                    <a:pt x="858" y="206"/>
                    <a:pt x="855" y="206"/>
                    <a:pt x="844" y="203"/>
                  </a:cubicBezTo>
                  <a:cubicBezTo>
                    <a:pt x="841" y="191"/>
                    <a:pt x="835" y="182"/>
                    <a:pt x="823" y="179"/>
                  </a:cubicBezTo>
                  <a:cubicBezTo>
                    <a:pt x="815" y="182"/>
                    <a:pt x="803" y="189"/>
                    <a:pt x="794" y="181"/>
                  </a:cubicBezTo>
                  <a:cubicBezTo>
                    <a:pt x="787" y="175"/>
                    <a:pt x="804" y="154"/>
                    <a:pt x="808" y="152"/>
                  </a:cubicBezTo>
                  <a:cubicBezTo>
                    <a:pt x="822" y="156"/>
                    <a:pt x="821" y="165"/>
                    <a:pt x="832" y="174"/>
                  </a:cubicBezTo>
                  <a:cubicBezTo>
                    <a:pt x="838" y="165"/>
                    <a:pt x="845" y="163"/>
                    <a:pt x="854" y="159"/>
                  </a:cubicBezTo>
                  <a:cubicBezTo>
                    <a:pt x="851" y="149"/>
                    <a:pt x="846" y="148"/>
                    <a:pt x="837" y="145"/>
                  </a:cubicBezTo>
                  <a:cubicBezTo>
                    <a:pt x="832" y="126"/>
                    <a:pt x="856" y="146"/>
                    <a:pt x="861" y="128"/>
                  </a:cubicBezTo>
                  <a:cubicBezTo>
                    <a:pt x="871" y="132"/>
                    <a:pt x="877" y="128"/>
                    <a:pt x="888" y="126"/>
                  </a:cubicBezTo>
                  <a:cubicBezTo>
                    <a:pt x="892" y="112"/>
                    <a:pt x="891" y="110"/>
                    <a:pt x="876" y="114"/>
                  </a:cubicBezTo>
                  <a:cubicBezTo>
                    <a:pt x="866" y="120"/>
                    <a:pt x="864" y="123"/>
                    <a:pt x="854" y="116"/>
                  </a:cubicBezTo>
                  <a:cubicBezTo>
                    <a:pt x="815" y="121"/>
                    <a:pt x="842" y="131"/>
                    <a:pt x="818" y="114"/>
                  </a:cubicBezTo>
                  <a:cubicBezTo>
                    <a:pt x="804" y="117"/>
                    <a:pt x="805" y="120"/>
                    <a:pt x="801" y="133"/>
                  </a:cubicBezTo>
                  <a:cubicBezTo>
                    <a:pt x="788" y="130"/>
                    <a:pt x="787" y="135"/>
                    <a:pt x="794" y="145"/>
                  </a:cubicBezTo>
                  <a:cubicBezTo>
                    <a:pt x="778" y="150"/>
                    <a:pt x="763" y="156"/>
                    <a:pt x="746" y="159"/>
                  </a:cubicBezTo>
                  <a:cubicBezTo>
                    <a:pt x="737" y="156"/>
                    <a:pt x="735" y="150"/>
                    <a:pt x="727" y="145"/>
                  </a:cubicBezTo>
                  <a:cubicBezTo>
                    <a:pt x="715" y="148"/>
                    <a:pt x="715" y="156"/>
                    <a:pt x="712" y="167"/>
                  </a:cubicBezTo>
                  <a:cubicBezTo>
                    <a:pt x="674" y="165"/>
                    <a:pt x="659" y="161"/>
                    <a:pt x="628" y="169"/>
                  </a:cubicBezTo>
                  <a:cubicBezTo>
                    <a:pt x="622" y="179"/>
                    <a:pt x="619" y="181"/>
                    <a:pt x="609" y="174"/>
                  </a:cubicBezTo>
                  <a:cubicBezTo>
                    <a:pt x="616" y="169"/>
                    <a:pt x="623" y="167"/>
                    <a:pt x="631" y="164"/>
                  </a:cubicBezTo>
                  <a:cubicBezTo>
                    <a:pt x="636" y="144"/>
                    <a:pt x="620" y="144"/>
                    <a:pt x="604" y="140"/>
                  </a:cubicBezTo>
                  <a:cubicBezTo>
                    <a:pt x="599" y="131"/>
                    <a:pt x="593" y="132"/>
                    <a:pt x="585" y="126"/>
                  </a:cubicBezTo>
                  <a:cubicBezTo>
                    <a:pt x="579" y="127"/>
                    <a:pt x="573" y="126"/>
                    <a:pt x="568" y="128"/>
                  </a:cubicBezTo>
                  <a:cubicBezTo>
                    <a:pt x="563" y="130"/>
                    <a:pt x="554" y="138"/>
                    <a:pt x="554" y="138"/>
                  </a:cubicBezTo>
                  <a:cubicBezTo>
                    <a:pt x="536" y="132"/>
                    <a:pt x="542" y="119"/>
                    <a:pt x="520" y="114"/>
                  </a:cubicBezTo>
                  <a:cubicBezTo>
                    <a:pt x="511" y="117"/>
                    <a:pt x="508" y="120"/>
                    <a:pt x="499" y="116"/>
                  </a:cubicBezTo>
                  <a:cubicBezTo>
                    <a:pt x="503" y="98"/>
                    <a:pt x="490" y="105"/>
                    <a:pt x="475" y="107"/>
                  </a:cubicBezTo>
                  <a:cubicBezTo>
                    <a:pt x="466" y="116"/>
                    <a:pt x="464" y="122"/>
                    <a:pt x="453" y="114"/>
                  </a:cubicBezTo>
                  <a:cubicBezTo>
                    <a:pt x="448" y="98"/>
                    <a:pt x="441" y="88"/>
                    <a:pt x="427" y="80"/>
                  </a:cubicBezTo>
                  <a:cubicBezTo>
                    <a:pt x="409" y="85"/>
                    <a:pt x="411" y="93"/>
                    <a:pt x="420" y="107"/>
                  </a:cubicBezTo>
                  <a:cubicBezTo>
                    <a:pt x="423" y="118"/>
                    <a:pt x="418" y="120"/>
                    <a:pt x="408" y="123"/>
                  </a:cubicBezTo>
                  <a:cubicBezTo>
                    <a:pt x="400" y="136"/>
                    <a:pt x="395" y="127"/>
                    <a:pt x="381" y="131"/>
                  </a:cubicBezTo>
                  <a:cubicBezTo>
                    <a:pt x="380" y="137"/>
                    <a:pt x="381" y="144"/>
                    <a:pt x="379" y="150"/>
                  </a:cubicBezTo>
                  <a:cubicBezTo>
                    <a:pt x="375" y="161"/>
                    <a:pt x="338" y="170"/>
                    <a:pt x="328" y="171"/>
                  </a:cubicBezTo>
                  <a:cubicBezTo>
                    <a:pt x="318" y="175"/>
                    <a:pt x="313" y="169"/>
                    <a:pt x="302" y="167"/>
                  </a:cubicBezTo>
                  <a:cubicBezTo>
                    <a:pt x="292" y="160"/>
                    <a:pt x="284" y="153"/>
                    <a:pt x="273" y="150"/>
                  </a:cubicBezTo>
                  <a:cubicBezTo>
                    <a:pt x="271" y="141"/>
                    <a:pt x="266" y="135"/>
                    <a:pt x="261" y="128"/>
                  </a:cubicBezTo>
                  <a:cubicBezTo>
                    <a:pt x="258" y="117"/>
                    <a:pt x="252" y="107"/>
                    <a:pt x="244" y="99"/>
                  </a:cubicBezTo>
                  <a:cubicBezTo>
                    <a:pt x="241" y="90"/>
                    <a:pt x="235" y="88"/>
                    <a:pt x="230" y="80"/>
                  </a:cubicBezTo>
                  <a:cubicBezTo>
                    <a:pt x="230" y="80"/>
                    <a:pt x="221" y="82"/>
                    <a:pt x="216" y="83"/>
                  </a:cubicBezTo>
                  <a:cubicBezTo>
                    <a:pt x="203" y="78"/>
                    <a:pt x="191" y="78"/>
                    <a:pt x="182" y="90"/>
                  </a:cubicBezTo>
                  <a:cubicBezTo>
                    <a:pt x="178" y="102"/>
                    <a:pt x="156" y="107"/>
                    <a:pt x="144" y="111"/>
                  </a:cubicBezTo>
                  <a:cubicBezTo>
                    <a:pt x="138" y="113"/>
                    <a:pt x="127" y="116"/>
                    <a:pt x="127" y="116"/>
                  </a:cubicBezTo>
                  <a:cubicBezTo>
                    <a:pt x="118" y="117"/>
                    <a:pt x="101" y="117"/>
                    <a:pt x="92" y="115"/>
                  </a:cubicBezTo>
                  <a:cubicBezTo>
                    <a:pt x="83" y="113"/>
                    <a:pt x="78" y="105"/>
                    <a:pt x="74" y="107"/>
                  </a:cubicBezTo>
                  <a:cubicBezTo>
                    <a:pt x="65" y="110"/>
                    <a:pt x="76" y="122"/>
                    <a:pt x="68" y="127"/>
                  </a:cubicBezTo>
                  <a:cubicBezTo>
                    <a:pt x="58" y="151"/>
                    <a:pt x="43" y="138"/>
                    <a:pt x="9" y="140"/>
                  </a:cubicBezTo>
                  <a:cubicBezTo>
                    <a:pt x="7" y="142"/>
                    <a:pt x="3" y="144"/>
                    <a:pt x="4" y="147"/>
                  </a:cubicBezTo>
                  <a:cubicBezTo>
                    <a:pt x="5" y="151"/>
                    <a:pt x="10" y="152"/>
                    <a:pt x="12" y="155"/>
                  </a:cubicBezTo>
                  <a:cubicBezTo>
                    <a:pt x="21" y="166"/>
                    <a:pt x="21" y="177"/>
                    <a:pt x="33" y="186"/>
                  </a:cubicBezTo>
                  <a:cubicBezTo>
                    <a:pt x="24" y="189"/>
                    <a:pt x="17" y="191"/>
                    <a:pt x="7" y="193"/>
                  </a:cubicBezTo>
                  <a:cubicBezTo>
                    <a:pt x="0" y="210"/>
                    <a:pt x="7" y="213"/>
                    <a:pt x="21" y="207"/>
                  </a:cubicBezTo>
                  <a:cubicBezTo>
                    <a:pt x="33" y="212"/>
                    <a:pt x="27" y="221"/>
                    <a:pt x="36" y="229"/>
                  </a:cubicBezTo>
                  <a:cubicBezTo>
                    <a:pt x="46" y="237"/>
                    <a:pt x="53" y="238"/>
                    <a:pt x="60" y="248"/>
                  </a:cubicBezTo>
                  <a:cubicBezTo>
                    <a:pt x="70" y="241"/>
                    <a:pt x="84" y="247"/>
                    <a:pt x="98" y="248"/>
                  </a:cubicBezTo>
                  <a:cubicBezTo>
                    <a:pt x="105" y="258"/>
                    <a:pt x="111" y="258"/>
                    <a:pt x="122" y="260"/>
                  </a:cubicBezTo>
                  <a:cubicBezTo>
                    <a:pt x="132" y="253"/>
                    <a:pt x="134" y="253"/>
                    <a:pt x="146" y="255"/>
                  </a:cubicBezTo>
                  <a:cubicBezTo>
                    <a:pt x="156" y="270"/>
                    <a:pt x="164" y="256"/>
                    <a:pt x="175" y="248"/>
                  </a:cubicBezTo>
                  <a:cubicBezTo>
                    <a:pt x="201" y="250"/>
                    <a:pt x="219" y="250"/>
                    <a:pt x="244" y="246"/>
                  </a:cubicBezTo>
                  <a:cubicBezTo>
                    <a:pt x="246" y="244"/>
                    <a:pt x="246" y="239"/>
                    <a:pt x="249" y="239"/>
                  </a:cubicBezTo>
                  <a:cubicBezTo>
                    <a:pt x="255" y="239"/>
                    <a:pt x="256" y="248"/>
                    <a:pt x="261" y="251"/>
                  </a:cubicBezTo>
                  <a:cubicBezTo>
                    <a:pt x="267" y="254"/>
                    <a:pt x="285" y="255"/>
                    <a:pt x="288" y="255"/>
                  </a:cubicBezTo>
                  <a:cubicBezTo>
                    <a:pt x="309" y="253"/>
                    <a:pt x="327" y="248"/>
                    <a:pt x="348" y="246"/>
                  </a:cubicBezTo>
                  <a:cubicBezTo>
                    <a:pt x="359" y="241"/>
                    <a:pt x="360" y="239"/>
                    <a:pt x="372" y="241"/>
                  </a:cubicBezTo>
                  <a:cubicBezTo>
                    <a:pt x="381" y="272"/>
                    <a:pt x="413" y="279"/>
                    <a:pt x="441" y="284"/>
                  </a:cubicBezTo>
                  <a:cubicBezTo>
                    <a:pt x="451" y="291"/>
                    <a:pt x="463" y="294"/>
                    <a:pt x="475" y="296"/>
                  </a:cubicBezTo>
                  <a:cubicBezTo>
                    <a:pt x="483" y="302"/>
                    <a:pt x="486" y="306"/>
                    <a:pt x="489" y="315"/>
                  </a:cubicBezTo>
                  <a:cubicBezTo>
                    <a:pt x="482" y="316"/>
                    <a:pt x="474" y="314"/>
                    <a:pt x="468" y="318"/>
                  </a:cubicBezTo>
                  <a:cubicBezTo>
                    <a:pt x="451" y="329"/>
                    <a:pt x="469" y="331"/>
                    <a:pt x="472" y="332"/>
                  </a:cubicBezTo>
                  <a:cubicBezTo>
                    <a:pt x="479" y="341"/>
                    <a:pt x="480" y="339"/>
                    <a:pt x="468" y="339"/>
                  </a:cubicBezTo>
                  <a:cubicBezTo>
                    <a:pt x="450" y="344"/>
                    <a:pt x="466" y="342"/>
                    <a:pt x="460" y="356"/>
                  </a:cubicBezTo>
                  <a:cubicBezTo>
                    <a:pt x="463" y="365"/>
                    <a:pt x="467" y="371"/>
                    <a:pt x="470" y="380"/>
                  </a:cubicBezTo>
                  <a:cubicBezTo>
                    <a:pt x="468" y="389"/>
                    <a:pt x="465" y="395"/>
                    <a:pt x="460" y="402"/>
                  </a:cubicBezTo>
                  <a:cubicBezTo>
                    <a:pt x="471" y="409"/>
                    <a:pt x="472" y="419"/>
                    <a:pt x="482" y="426"/>
                  </a:cubicBezTo>
                  <a:cubicBezTo>
                    <a:pt x="488" y="448"/>
                    <a:pt x="479" y="452"/>
                    <a:pt x="465" y="462"/>
                  </a:cubicBezTo>
                  <a:cubicBezTo>
                    <a:pt x="459" y="484"/>
                    <a:pt x="452" y="486"/>
                    <a:pt x="429" y="488"/>
                  </a:cubicBezTo>
                  <a:cubicBezTo>
                    <a:pt x="421" y="494"/>
                    <a:pt x="415" y="498"/>
                    <a:pt x="427" y="503"/>
                  </a:cubicBezTo>
                  <a:cubicBezTo>
                    <a:pt x="435" y="500"/>
                    <a:pt x="440" y="495"/>
                    <a:pt x="448" y="493"/>
                  </a:cubicBezTo>
                  <a:cubicBezTo>
                    <a:pt x="473" y="499"/>
                    <a:pt x="461" y="497"/>
                    <a:pt x="482" y="500"/>
                  </a:cubicBezTo>
                  <a:cubicBezTo>
                    <a:pt x="497" y="496"/>
                    <a:pt x="493" y="482"/>
                    <a:pt x="494" y="467"/>
                  </a:cubicBezTo>
                  <a:cubicBezTo>
                    <a:pt x="542" y="473"/>
                    <a:pt x="518" y="463"/>
                    <a:pt x="525" y="486"/>
                  </a:cubicBezTo>
                  <a:cubicBezTo>
                    <a:pt x="540" y="480"/>
                    <a:pt x="530" y="441"/>
                    <a:pt x="535" y="423"/>
                  </a:cubicBezTo>
                  <a:cubicBezTo>
                    <a:pt x="526" y="402"/>
                    <a:pt x="540" y="431"/>
                    <a:pt x="525" y="411"/>
                  </a:cubicBezTo>
                  <a:cubicBezTo>
                    <a:pt x="520" y="405"/>
                    <a:pt x="518" y="394"/>
                    <a:pt x="513" y="387"/>
                  </a:cubicBezTo>
                  <a:cubicBezTo>
                    <a:pt x="530" y="382"/>
                    <a:pt x="529" y="367"/>
                    <a:pt x="542" y="359"/>
                  </a:cubicBezTo>
                  <a:cubicBezTo>
                    <a:pt x="544" y="335"/>
                    <a:pt x="549" y="334"/>
                    <a:pt x="571" y="330"/>
                  </a:cubicBezTo>
                  <a:cubicBezTo>
                    <a:pt x="582" y="307"/>
                    <a:pt x="573" y="304"/>
                    <a:pt x="583" y="327"/>
                  </a:cubicBezTo>
                  <a:cubicBezTo>
                    <a:pt x="586" y="357"/>
                    <a:pt x="586" y="351"/>
                    <a:pt x="607" y="363"/>
                  </a:cubicBezTo>
                  <a:cubicBezTo>
                    <a:pt x="598" y="367"/>
                    <a:pt x="593" y="366"/>
                    <a:pt x="588" y="375"/>
                  </a:cubicBezTo>
                  <a:cubicBezTo>
                    <a:pt x="589" y="382"/>
                    <a:pt x="592" y="407"/>
                    <a:pt x="595" y="411"/>
                  </a:cubicBezTo>
                  <a:cubicBezTo>
                    <a:pt x="599" y="418"/>
                    <a:pt x="612" y="426"/>
                    <a:pt x="612" y="426"/>
                  </a:cubicBezTo>
                  <a:cubicBezTo>
                    <a:pt x="615" y="437"/>
                    <a:pt x="617" y="439"/>
                    <a:pt x="628" y="443"/>
                  </a:cubicBezTo>
                  <a:cubicBezTo>
                    <a:pt x="608" y="449"/>
                    <a:pt x="619" y="446"/>
                    <a:pt x="597" y="450"/>
                  </a:cubicBezTo>
                  <a:cubicBezTo>
                    <a:pt x="596" y="452"/>
                    <a:pt x="595" y="455"/>
                    <a:pt x="595" y="457"/>
                  </a:cubicBezTo>
                  <a:cubicBezTo>
                    <a:pt x="595" y="462"/>
                    <a:pt x="598" y="466"/>
                    <a:pt x="597" y="471"/>
                  </a:cubicBezTo>
                  <a:cubicBezTo>
                    <a:pt x="596" y="476"/>
                    <a:pt x="588" y="478"/>
                    <a:pt x="585" y="483"/>
                  </a:cubicBezTo>
                  <a:cubicBezTo>
                    <a:pt x="582" y="496"/>
                    <a:pt x="588" y="500"/>
                    <a:pt x="578" y="510"/>
                  </a:cubicBezTo>
                  <a:cubicBezTo>
                    <a:pt x="575" y="521"/>
                    <a:pt x="573" y="530"/>
                    <a:pt x="564" y="536"/>
                  </a:cubicBezTo>
                  <a:cubicBezTo>
                    <a:pt x="557" y="553"/>
                    <a:pt x="566" y="556"/>
                    <a:pt x="580" y="560"/>
                  </a:cubicBezTo>
                  <a:cubicBezTo>
                    <a:pt x="591" y="558"/>
                    <a:pt x="595" y="556"/>
                    <a:pt x="600" y="567"/>
                  </a:cubicBezTo>
                  <a:cubicBezTo>
                    <a:pt x="596" y="578"/>
                    <a:pt x="589" y="575"/>
                    <a:pt x="592" y="587"/>
                  </a:cubicBezTo>
                  <a:close/>
                </a:path>
              </a:pathLst>
            </a:custGeom>
            <a:gradFill rotWithShape="0">
              <a:gsLst>
                <a:gs pos="0">
                  <a:srgbClr val="006600"/>
                </a:gs>
                <a:gs pos="50000">
                  <a:srgbClr val="006600">
                    <a:gamma/>
                    <a:shade val="46275"/>
                    <a:invGamma/>
                  </a:srgbClr>
                </a:gs>
                <a:gs pos="100000">
                  <a:srgbClr val="006600"/>
                </a:gs>
              </a:gsLst>
              <a:lin ang="2700000" scaled="1"/>
            </a:gradFill>
            <a:ln w="9525" cap="flat" cmpd="sng">
              <a:noFill/>
              <a:prstDash val="solid"/>
              <a:round/>
              <a:headEnd/>
              <a:tailEnd/>
            </a:ln>
            <a:effectLst/>
          </p:spPr>
          <p:txBody>
            <a:bodyPr wrap="none" anchor="ctr"/>
            <a:lstStyle/>
            <a:p>
              <a:endParaRPr lang="el-GR"/>
            </a:p>
          </p:txBody>
        </p:sp>
        <p:sp>
          <p:nvSpPr>
            <p:cNvPr id="631869" name="Freeform 61"/>
            <p:cNvSpPr>
              <a:spLocks/>
            </p:cNvSpPr>
            <p:nvPr/>
          </p:nvSpPr>
          <p:spPr bwMode="auto">
            <a:xfrm>
              <a:off x="2352" y="2618"/>
              <a:ext cx="62" cy="51"/>
            </a:xfrm>
            <a:custGeom>
              <a:avLst/>
              <a:gdLst/>
              <a:ahLst/>
              <a:cxnLst>
                <a:cxn ang="0">
                  <a:pos x="62" y="24"/>
                </a:cxn>
                <a:cxn ang="0">
                  <a:pos x="19" y="0"/>
                </a:cxn>
                <a:cxn ang="0">
                  <a:pos x="10" y="20"/>
                </a:cxn>
                <a:cxn ang="0">
                  <a:pos x="22" y="51"/>
                </a:cxn>
                <a:cxn ang="0">
                  <a:pos x="46" y="36"/>
                </a:cxn>
                <a:cxn ang="0">
                  <a:pos x="62" y="24"/>
                </a:cxn>
              </a:cxnLst>
              <a:rect l="0" t="0" r="r" b="b"/>
              <a:pathLst>
                <a:path w="62" h="51">
                  <a:moveTo>
                    <a:pt x="62" y="24"/>
                  </a:moveTo>
                  <a:cubicBezTo>
                    <a:pt x="43" y="21"/>
                    <a:pt x="34" y="11"/>
                    <a:pt x="19" y="0"/>
                  </a:cubicBezTo>
                  <a:cubicBezTo>
                    <a:pt x="2" y="6"/>
                    <a:pt x="0" y="4"/>
                    <a:pt x="10" y="20"/>
                  </a:cubicBezTo>
                  <a:cubicBezTo>
                    <a:pt x="14" y="33"/>
                    <a:pt x="11" y="41"/>
                    <a:pt x="22" y="51"/>
                  </a:cubicBezTo>
                  <a:cubicBezTo>
                    <a:pt x="42" y="46"/>
                    <a:pt x="33" y="45"/>
                    <a:pt x="46" y="36"/>
                  </a:cubicBezTo>
                  <a:cubicBezTo>
                    <a:pt x="56" y="29"/>
                    <a:pt x="62" y="40"/>
                    <a:pt x="62" y="24"/>
                  </a:cubicBezTo>
                  <a:close/>
                </a:path>
              </a:pathLst>
            </a:custGeom>
            <a:gradFill rotWithShape="0">
              <a:gsLst>
                <a:gs pos="0">
                  <a:srgbClr val="006600"/>
                </a:gs>
                <a:gs pos="50000">
                  <a:srgbClr val="006600">
                    <a:gamma/>
                    <a:shade val="46275"/>
                    <a:invGamma/>
                  </a:srgbClr>
                </a:gs>
                <a:gs pos="100000">
                  <a:srgbClr val="006600"/>
                </a:gs>
              </a:gsLst>
              <a:lin ang="2700000" scaled="1"/>
            </a:gradFill>
            <a:ln w="9525" cap="flat" cmpd="sng">
              <a:noFill/>
              <a:prstDash val="solid"/>
              <a:round/>
              <a:headEnd/>
              <a:tailEnd/>
            </a:ln>
            <a:effectLst/>
          </p:spPr>
          <p:txBody>
            <a:bodyPr wrap="none" anchor="ctr"/>
            <a:lstStyle/>
            <a:p>
              <a:endParaRPr lang="el-GR"/>
            </a:p>
          </p:txBody>
        </p:sp>
        <p:sp>
          <p:nvSpPr>
            <p:cNvPr id="631870" name="Freeform 62"/>
            <p:cNvSpPr>
              <a:spLocks/>
            </p:cNvSpPr>
            <p:nvPr/>
          </p:nvSpPr>
          <p:spPr bwMode="auto">
            <a:xfrm>
              <a:off x="2321" y="2515"/>
              <a:ext cx="73" cy="43"/>
            </a:xfrm>
            <a:custGeom>
              <a:avLst/>
              <a:gdLst/>
              <a:ahLst/>
              <a:cxnLst>
                <a:cxn ang="0">
                  <a:pos x="69" y="5"/>
                </a:cxn>
                <a:cxn ang="0">
                  <a:pos x="53" y="0"/>
                </a:cxn>
                <a:cxn ang="0">
                  <a:pos x="36" y="5"/>
                </a:cxn>
                <a:cxn ang="0">
                  <a:pos x="29" y="7"/>
                </a:cxn>
                <a:cxn ang="0">
                  <a:pos x="5" y="15"/>
                </a:cxn>
                <a:cxn ang="0">
                  <a:pos x="17" y="29"/>
                </a:cxn>
                <a:cxn ang="0">
                  <a:pos x="38" y="41"/>
                </a:cxn>
                <a:cxn ang="0">
                  <a:pos x="65" y="27"/>
                </a:cxn>
                <a:cxn ang="0">
                  <a:pos x="69" y="5"/>
                </a:cxn>
              </a:cxnLst>
              <a:rect l="0" t="0" r="r" b="b"/>
              <a:pathLst>
                <a:path w="73" h="43">
                  <a:moveTo>
                    <a:pt x="69" y="5"/>
                  </a:moveTo>
                  <a:cubicBezTo>
                    <a:pt x="64" y="4"/>
                    <a:pt x="59" y="0"/>
                    <a:pt x="53" y="0"/>
                  </a:cubicBezTo>
                  <a:cubicBezTo>
                    <a:pt x="47" y="0"/>
                    <a:pt x="42" y="3"/>
                    <a:pt x="36" y="5"/>
                  </a:cubicBezTo>
                  <a:cubicBezTo>
                    <a:pt x="34" y="6"/>
                    <a:pt x="29" y="7"/>
                    <a:pt x="29" y="7"/>
                  </a:cubicBezTo>
                  <a:cubicBezTo>
                    <a:pt x="22" y="18"/>
                    <a:pt x="17" y="18"/>
                    <a:pt x="5" y="15"/>
                  </a:cubicBezTo>
                  <a:cubicBezTo>
                    <a:pt x="0" y="26"/>
                    <a:pt x="7" y="26"/>
                    <a:pt x="17" y="29"/>
                  </a:cubicBezTo>
                  <a:cubicBezTo>
                    <a:pt x="21" y="43"/>
                    <a:pt x="24" y="43"/>
                    <a:pt x="38" y="41"/>
                  </a:cubicBezTo>
                  <a:cubicBezTo>
                    <a:pt x="44" y="27"/>
                    <a:pt x="50" y="29"/>
                    <a:pt x="65" y="27"/>
                  </a:cubicBezTo>
                  <a:cubicBezTo>
                    <a:pt x="70" y="18"/>
                    <a:pt x="73" y="15"/>
                    <a:pt x="69" y="5"/>
                  </a:cubicBezTo>
                  <a:close/>
                </a:path>
              </a:pathLst>
            </a:custGeom>
            <a:gradFill rotWithShape="0">
              <a:gsLst>
                <a:gs pos="0">
                  <a:srgbClr val="006600"/>
                </a:gs>
                <a:gs pos="50000">
                  <a:srgbClr val="006600">
                    <a:gamma/>
                    <a:shade val="46275"/>
                    <a:invGamma/>
                  </a:srgbClr>
                </a:gs>
                <a:gs pos="100000">
                  <a:srgbClr val="006600"/>
                </a:gs>
              </a:gsLst>
              <a:lin ang="2700000" scaled="1"/>
            </a:gradFill>
            <a:ln w="9525" cap="flat" cmpd="sng">
              <a:noFill/>
              <a:prstDash val="solid"/>
              <a:round/>
              <a:headEnd/>
              <a:tailEnd/>
            </a:ln>
            <a:effectLst/>
          </p:spPr>
          <p:txBody>
            <a:bodyPr wrap="none" anchor="ctr"/>
            <a:lstStyle/>
            <a:p>
              <a:endParaRPr lang="el-GR"/>
            </a:p>
          </p:txBody>
        </p:sp>
        <p:sp>
          <p:nvSpPr>
            <p:cNvPr id="631871" name="Freeform 63"/>
            <p:cNvSpPr>
              <a:spLocks/>
            </p:cNvSpPr>
            <p:nvPr/>
          </p:nvSpPr>
          <p:spPr bwMode="auto">
            <a:xfrm>
              <a:off x="2394" y="2486"/>
              <a:ext cx="55" cy="32"/>
            </a:xfrm>
            <a:custGeom>
              <a:avLst/>
              <a:gdLst/>
              <a:ahLst/>
              <a:cxnLst>
                <a:cxn ang="0">
                  <a:pos x="49" y="0"/>
                </a:cxn>
                <a:cxn ang="0">
                  <a:pos x="13" y="12"/>
                </a:cxn>
                <a:cxn ang="0">
                  <a:pos x="4" y="32"/>
                </a:cxn>
                <a:cxn ang="0">
                  <a:pos x="35" y="20"/>
                </a:cxn>
                <a:cxn ang="0">
                  <a:pos x="49" y="0"/>
                </a:cxn>
              </a:cxnLst>
              <a:rect l="0" t="0" r="r" b="b"/>
              <a:pathLst>
                <a:path w="55" h="32">
                  <a:moveTo>
                    <a:pt x="49" y="0"/>
                  </a:moveTo>
                  <a:cubicBezTo>
                    <a:pt x="11" y="5"/>
                    <a:pt x="36" y="5"/>
                    <a:pt x="13" y="12"/>
                  </a:cubicBezTo>
                  <a:cubicBezTo>
                    <a:pt x="4" y="19"/>
                    <a:pt x="0" y="21"/>
                    <a:pt x="4" y="32"/>
                  </a:cubicBezTo>
                  <a:cubicBezTo>
                    <a:pt x="12" y="15"/>
                    <a:pt x="15" y="17"/>
                    <a:pt x="35" y="20"/>
                  </a:cubicBezTo>
                  <a:cubicBezTo>
                    <a:pt x="55" y="32"/>
                    <a:pt x="44" y="12"/>
                    <a:pt x="49" y="0"/>
                  </a:cubicBezTo>
                  <a:close/>
                </a:path>
              </a:pathLst>
            </a:custGeom>
            <a:gradFill rotWithShape="0">
              <a:gsLst>
                <a:gs pos="0">
                  <a:srgbClr val="006600"/>
                </a:gs>
                <a:gs pos="50000">
                  <a:srgbClr val="006600">
                    <a:gamma/>
                    <a:shade val="46275"/>
                    <a:invGamma/>
                  </a:srgbClr>
                </a:gs>
                <a:gs pos="100000">
                  <a:srgbClr val="006600"/>
                </a:gs>
              </a:gsLst>
              <a:lin ang="2700000" scaled="1"/>
            </a:gradFill>
            <a:ln w="9525" cap="flat" cmpd="sng">
              <a:noFill/>
              <a:prstDash val="solid"/>
              <a:round/>
              <a:headEnd/>
              <a:tailEnd/>
            </a:ln>
            <a:effectLst/>
          </p:spPr>
          <p:txBody>
            <a:bodyPr wrap="none" anchor="ctr"/>
            <a:lstStyle/>
            <a:p>
              <a:endParaRPr lang="el-GR"/>
            </a:p>
          </p:txBody>
        </p:sp>
        <p:sp>
          <p:nvSpPr>
            <p:cNvPr id="631872" name="Freeform 64"/>
            <p:cNvSpPr>
              <a:spLocks/>
            </p:cNvSpPr>
            <p:nvPr/>
          </p:nvSpPr>
          <p:spPr bwMode="auto">
            <a:xfrm>
              <a:off x="2229" y="2447"/>
              <a:ext cx="30" cy="25"/>
            </a:xfrm>
            <a:custGeom>
              <a:avLst/>
              <a:gdLst/>
              <a:ahLst/>
              <a:cxnLst>
                <a:cxn ang="0">
                  <a:pos x="29" y="3"/>
                </a:cxn>
                <a:cxn ang="0">
                  <a:pos x="1" y="8"/>
                </a:cxn>
                <a:cxn ang="0">
                  <a:pos x="20" y="20"/>
                </a:cxn>
                <a:cxn ang="0">
                  <a:pos x="27" y="23"/>
                </a:cxn>
                <a:cxn ang="0">
                  <a:pos x="29" y="3"/>
                </a:cxn>
              </a:cxnLst>
              <a:rect l="0" t="0" r="r" b="b"/>
              <a:pathLst>
                <a:path w="30" h="25">
                  <a:moveTo>
                    <a:pt x="29" y="3"/>
                  </a:moveTo>
                  <a:cubicBezTo>
                    <a:pt x="19" y="0"/>
                    <a:pt x="12" y="6"/>
                    <a:pt x="1" y="8"/>
                  </a:cubicBezTo>
                  <a:cubicBezTo>
                    <a:pt x="5" y="22"/>
                    <a:pt x="0" y="11"/>
                    <a:pt x="20" y="20"/>
                  </a:cubicBezTo>
                  <a:cubicBezTo>
                    <a:pt x="22" y="21"/>
                    <a:pt x="26" y="25"/>
                    <a:pt x="27" y="23"/>
                  </a:cubicBezTo>
                  <a:cubicBezTo>
                    <a:pt x="30" y="17"/>
                    <a:pt x="28" y="10"/>
                    <a:pt x="29" y="3"/>
                  </a:cubicBezTo>
                  <a:close/>
                </a:path>
              </a:pathLst>
            </a:custGeom>
            <a:gradFill rotWithShape="0">
              <a:gsLst>
                <a:gs pos="0">
                  <a:srgbClr val="006600"/>
                </a:gs>
                <a:gs pos="50000">
                  <a:srgbClr val="006600">
                    <a:gamma/>
                    <a:shade val="46275"/>
                    <a:invGamma/>
                  </a:srgbClr>
                </a:gs>
                <a:gs pos="100000">
                  <a:srgbClr val="006600"/>
                </a:gs>
              </a:gsLst>
              <a:lin ang="2700000" scaled="1"/>
            </a:gradFill>
            <a:ln w="9525" cap="flat" cmpd="sng">
              <a:noFill/>
              <a:prstDash val="solid"/>
              <a:round/>
              <a:headEnd/>
              <a:tailEnd/>
            </a:ln>
            <a:effectLst/>
          </p:spPr>
          <p:txBody>
            <a:bodyPr wrap="none" anchor="ctr"/>
            <a:lstStyle/>
            <a:p>
              <a:endParaRPr lang="el-GR"/>
            </a:p>
          </p:txBody>
        </p:sp>
        <p:sp>
          <p:nvSpPr>
            <p:cNvPr id="631873" name="Freeform 65"/>
            <p:cNvSpPr>
              <a:spLocks/>
            </p:cNvSpPr>
            <p:nvPr/>
          </p:nvSpPr>
          <p:spPr bwMode="auto">
            <a:xfrm>
              <a:off x="2471" y="2141"/>
              <a:ext cx="150" cy="62"/>
            </a:xfrm>
            <a:custGeom>
              <a:avLst/>
              <a:gdLst/>
              <a:ahLst/>
              <a:cxnLst>
                <a:cxn ang="0">
                  <a:pos x="133" y="43"/>
                </a:cxn>
                <a:cxn ang="0">
                  <a:pos x="150" y="26"/>
                </a:cxn>
                <a:cxn ang="0">
                  <a:pos x="131" y="9"/>
                </a:cxn>
                <a:cxn ang="0">
                  <a:pos x="109" y="17"/>
                </a:cxn>
                <a:cxn ang="0">
                  <a:pos x="90" y="0"/>
                </a:cxn>
                <a:cxn ang="0">
                  <a:pos x="15" y="19"/>
                </a:cxn>
                <a:cxn ang="0">
                  <a:pos x="39" y="50"/>
                </a:cxn>
                <a:cxn ang="0">
                  <a:pos x="49" y="62"/>
                </a:cxn>
                <a:cxn ang="0">
                  <a:pos x="63" y="55"/>
                </a:cxn>
                <a:cxn ang="0">
                  <a:pos x="90" y="53"/>
                </a:cxn>
                <a:cxn ang="0">
                  <a:pos x="109" y="43"/>
                </a:cxn>
                <a:cxn ang="0">
                  <a:pos x="133" y="43"/>
                </a:cxn>
              </a:cxnLst>
              <a:rect l="0" t="0" r="r" b="b"/>
              <a:pathLst>
                <a:path w="150" h="62">
                  <a:moveTo>
                    <a:pt x="133" y="43"/>
                  </a:moveTo>
                  <a:cubicBezTo>
                    <a:pt x="139" y="35"/>
                    <a:pt x="144" y="34"/>
                    <a:pt x="150" y="26"/>
                  </a:cubicBezTo>
                  <a:cubicBezTo>
                    <a:pt x="144" y="18"/>
                    <a:pt x="140" y="13"/>
                    <a:pt x="131" y="9"/>
                  </a:cubicBezTo>
                  <a:cubicBezTo>
                    <a:pt x="124" y="12"/>
                    <a:pt x="116" y="14"/>
                    <a:pt x="109" y="17"/>
                  </a:cubicBezTo>
                  <a:cubicBezTo>
                    <a:pt x="104" y="8"/>
                    <a:pt x="100" y="3"/>
                    <a:pt x="90" y="0"/>
                  </a:cubicBezTo>
                  <a:cubicBezTo>
                    <a:pt x="67" y="23"/>
                    <a:pt x="47" y="17"/>
                    <a:pt x="15" y="19"/>
                  </a:cubicBezTo>
                  <a:cubicBezTo>
                    <a:pt x="0" y="45"/>
                    <a:pt x="18" y="44"/>
                    <a:pt x="39" y="50"/>
                  </a:cubicBezTo>
                  <a:cubicBezTo>
                    <a:pt x="41" y="54"/>
                    <a:pt x="43" y="62"/>
                    <a:pt x="49" y="62"/>
                  </a:cubicBezTo>
                  <a:cubicBezTo>
                    <a:pt x="54" y="62"/>
                    <a:pt x="58" y="56"/>
                    <a:pt x="63" y="55"/>
                  </a:cubicBezTo>
                  <a:cubicBezTo>
                    <a:pt x="72" y="54"/>
                    <a:pt x="81" y="54"/>
                    <a:pt x="90" y="53"/>
                  </a:cubicBezTo>
                  <a:cubicBezTo>
                    <a:pt x="93" y="41"/>
                    <a:pt x="97" y="41"/>
                    <a:pt x="109" y="43"/>
                  </a:cubicBezTo>
                  <a:cubicBezTo>
                    <a:pt x="127" y="41"/>
                    <a:pt x="134" y="44"/>
                    <a:pt x="133" y="43"/>
                  </a:cubicBezTo>
                  <a:close/>
                </a:path>
              </a:pathLst>
            </a:custGeom>
            <a:gradFill rotWithShape="0">
              <a:gsLst>
                <a:gs pos="0">
                  <a:srgbClr val="006600"/>
                </a:gs>
                <a:gs pos="50000">
                  <a:srgbClr val="006600">
                    <a:gamma/>
                    <a:shade val="46275"/>
                    <a:invGamma/>
                  </a:srgbClr>
                </a:gs>
                <a:gs pos="100000">
                  <a:srgbClr val="006600"/>
                </a:gs>
              </a:gsLst>
              <a:lin ang="2700000" scaled="1"/>
            </a:gradFill>
            <a:ln w="9525" cap="flat" cmpd="sng">
              <a:noFill/>
              <a:prstDash val="solid"/>
              <a:round/>
              <a:headEnd/>
              <a:tailEnd/>
            </a:ln>
            <a:effectLst/>
          </p:spPr>
          <p:txBody>
            <a:bodyPr wrap="none" anchor="ctr"/>
            <a:lstStyle/>
            <a:p>
              <a:endParaRPr lang="el-GR"/>
            </a:p>
          </p:txBody>
        </p:sp>
        <p:sp>
          <p:nvSpPr>
            <p:cNvPr id="631874" name="Freeform 66"/>
            <p:cNvSpPr>
              <a:spLocks/>
            </p:cNvSpPr>
            <p:nvPr/>
          </p:nvSpPr>
          <p:spPr bwMode="auto">
            <a:xfrm>
              <a:off x="2825" y="2150"/>
              <a:ext cx="21" cy="26"/>
            </a:xfrm>
            <a:custGeom>
              <a:avLst/>
              <a:gdLst/>
              <a:ahLst/>
              <a:cxnLst>
                <a:cxn ang="0">
                  <a:pos x="5" y="0"/>
                </a:cxn>
                <a:cxn ang="0">
                  <a:pos x="2" y="24"/>
                </a:cxn>
                <a:cxn ang="0">
                  <a:pos x="17" y="22"/>
                </a:cxn>
                <a:cxn ang="0">
                  <a:pos x="5" y="0"/>
                </a:cxn>
              </a:cxnLst>
              <a:rect l="0" t="0" r="r" b="b"/>
              <a:pathLst>
                <a:path w="21" h="26">
                  <a:moveTo>
                    <a:pt x="5" y="0"/>
                  </a:moveTo>
                  <a:cubicBezTo>
                    <a:pt x="1" y="10"/>
                    <a:pt x="0" y="13"/>
                    <a:pt x="2" y="24"/>
                  </a:cubicBezTo>
                  <a:cubicBezTo>
                    <a:pt x="7" y="23"/>
                    <a:pt x="13" y="26"/>
                    <a:pt x="17" y="22"/>
                  </a:cubicBezTo>
                  <a:cubicBezTo>
                    <a:pt x="21" y="18"/>
                    <a:pt x="7" y="4"/>
                    <a:pt x="5" y="0"/>
                  </a:cubicBezTo>
                  <a:close/>
                </a:path>
              </a:pathLst>
            </a:custGeom>
            <a:gradFill rotWithShape="0">
              <a:gsLst>
                <a:gs pos="0">
                  <a:srgbClr val="006600"/>
                </a:gs>
                <a:gs pos="50000">
                  <a:srgbClr val="006600">
                    <a:gamma/>
                    <a:shade val="46275"/>
                    <a:invGamma/>
                  </a:srgbClr>
                </a:gs>
                <a:gs pos="100000">
                  <a:srgbClr val="006600"/>
                </a:gs>
              </a:gsLst>
              <a:lin ang="2700000" scaled="1"/>
            </a:gradFill>
            <a:ln w="9525" cap="flat" cmpd="sng">
              <a:noFill/>
              <a:prstDash val="solid"/>
              <a:round/>
              <a:headEnd/>
              <a:tailEnd/>
            </a:ln>
            <a:effectLst/>
          </p:spPr>
          <p:txBody>
            <a:bodyPr wrap="none" anchor="ctr"/>
            <a:lstStyle/>
            <a:p>
              <a:endParaRPr lang="el-GR"/>
            </a:p>
          </p:txBody>
        </p:sp>
        <p:sp>
          <p:nvSpPr>
            <p:cNvPr id="631875" name="Freeform 67"/>
            <p:cNvSpPr>
              <a:spLocks/>
            </p:cNvSpPr>
            <p:nvPr/>
          </p:nvSpPr>
          <p:spPr bwMode="auto">
            <a:xfrm>
              <a:off x="2818" y="2098"/>
              <a:ext cx="31" cy="12"/>
            </a:xfrm>
            <a:custGeom>
              <a:avLst/>
              <a:gdLst/>
              <a:ahLst/>
              <a:cxnLst>
                <a:cxn ang="0">
                  <a:pos x="31" y="0"/>
                </a:cxn>
                <a:cxn ang="0">
                  <a:pos x="19" y="12"/>
                </a:cxn>
                <a:cxn ang="0">
                  <a:pos x="31" y="0"/>
                </a:cxn>
              </a:cxnLst>
              <a:rect l="0" t="0" r="r" b="b"/>
              <a:pathLst>
                <a:path w="31" h="12">
                  <a:moveTo>
                    <a:pt x="31" y="0"/>
                  </a:moveTo>
                  <a:cubicBezTo>
                    <a:pt x="23" y="1"/>
                    <a:pt x="0" y="4"/>
                    <a:pt x="19" y="12"/>
                  </a:cubicBezTo>
                  <a:cubicBezTo>
                    <a:pt x="25" y="2"/>
                    <a:pt x="21" y="6"/>
                    <a:pt x="31" y="0"/>
                  </a:cubicBezTo>
                  <a:close/>
                </a:path>
              </a:pathLst>
            </a:custGeom>
            <a:gradFill rotWithShape="0">
              <a:gsLst>
                <a:gs pos="0">
                  <a:srgbClr val="006600"/>
                </a:gs>
                <a:gs pos="50000">
                  <a:srgbClr val="006600">
                    <a:gamma/>
                    <a:shade val="46275"/>
                    <a:invGamma/>
                  </a:srgbClr>
                </a:gs>
                <a:gs pos="100000">
                  <a:srgbClr val="006600"/>
                </a:gs>
              </a:gsLst>
              <a:lin ang="2700000" scaled="1"/>
            </a:gradFill>
            <a:ln w="9525" cap="flat" cmpd="sng">
              <a:noFill/>
              <a:prstDash val="solid"/>
              <a:round/>
              <a:headEnd/>
              <a:tailEnd/>
            </a:ln>
            <a:effectLst/>
          </p:spPr>
          <p:txBody>
            <a:bodyPr wrap="none" anchor="ctr"/>
            <a:lstStyle/>
            <a:p>
              <a:endParaRPr lang="el-GR"/>
            </a:p>
          </p:txBody>
        </p:sp>
        <p:sp>
          <p:nvSpPr>
            <p:cNvPr id="631876" name="Freeform 68"/>
            <p:cNvSpPr>
              <a:spLocks/>
            </p:cNvSpPr>
            <p:nvPr/>
          </p:nvSpPr>
          <p:spPr bwMode="auto">
            <a:xfrm>
              <a:off x="2748" y="2150"/>
              <a:ext cx="42" cy="27"/>
            </a:xfrm>
            <a:custGeom>
              <a:avLst/>
              <a:gdLst/>
              <a:ahLst/>
              <a:cxnLst>
                <a:cxn ang="0">
                  <a:pos x="26" y="0"/>
                </a:cxn>
                <a:cxn ang="0">
                  <a:pos x="29" y="27"/>
                </a:cxn>
                <a:cxn ang="0">
                  <a:pos x="26" y="0"/>
                </a:cxn>
              </a:cxnLst>
              <a:rect l="0" t="0" r="r" b="b"/>
              <a:pathLst>
                <a:path w="42" h="27">
                  <a:moveTo>
                    <a:pt x="26" y="0"/>
                  </a:moveTo>
                  <a:cubicBezTo>
                    <a:pt x="19" y="15"/>
                    <a:pt x="0" y="12"/>
                    <a:pt x="29" y="27"/>
                  </a:cubicBezTo>
                  <a:cubicBezTo>
                    <a:pt x="42" y="22"/>
                    <a:pt x="31" y="10"/>
                    <a:pt x="26" y="0"/>
                  </a:cubicBezTo>
                  <a:close/>
                </a:path>
              </a:pathLst>
            </a:custGeom>
            <a:gradFill rotWithShape="0">
              <a:gsLst>
                <a:gs pos="0">
                  <a:srgbClr val="006600"/>
                </a:gs>
                <a:gs pos="50000">
                  <a:srgbClr val="006600">
                    <a:gamma/>
                    <a:shade val="46275"/>
                    <a:invGamma/>
                  </a:srgbClr>
                </a:gs>
                <a:gs pos="100000">
                  <a:srgbClr val="006600"/>
                </a:gs>
              </a:gsLst>
              <a:lin ang="2700000" scaled="1"/>
            </a:gradFill>
            <a:ln w="9525" cap="flat" cmpd="sng">
              <a:noFill/>
              <a:prstDash val="solid"/>
              <a:round/>
              <a:headEnd/>
              <a:tailEnd/>
            </a:ln>
            <a:effectLst/>
          </p:spPr>
          <p:txBody>
            <a:bodyPr wrap="none" anchor="ctr"/>
            <a:lstStyle/>
            <a:p>
              <a:endParaRPr lang="el-GR"/>
            </a:p>
          </p:txBody>
        </p:sp>
        <p:sp>
          <p:nvSpPr>
            <p:cNvPr id="631877" name="Freeform 69"/>
            <p:cNvSpPr>
              <a:spLocks/>
            </p:cNvSpPr>
            <p:nvPr/>
          </p:nvSpPr>
          <p:spPr bwMode="auto">
            <a:xfrm>
              <a:off x="2471" y="2153"/>
              <a:ext cx="281" cy="136"/>
            </a:xfrm>
            <a:custGeom>
              <a:avLst/>
              <a:gdLst/>
              <a:ahLst/>
              <a:cxnLst>
                <a:cxn ang="0">
                  <a:pos x="69" y="81"/>
                </a:cxn>
                <a:cxn ang="0">
                  <a:pos x="55" y="75"/>
                </a:cxn>
                <a:cxn ang="0">
                  <a:pos x="49" y="57"/>
                </a:cxn>
                <a:cxn ang="0">
                  <a:pos x="73" y="70"/>
                </a:cxn>
                <a:cxn ang="0">
                  <a:pos x="91" y="64"/>
                </a:cxn>
                <a:cxn ang="0">
                  <a:pos x="102" y="60"/>
                </a:cxn>
                <a:cxn ang="0">
                  <a:pos x="120" y="70"/>
                </a:cxn>
                <a:cxn ang="0">
                  <a:pos x="144" y="63"/>
                </a:cxn>
                <a:cxn ang="0">
                  <a:pos x="160" y="48"/>
                </a:cxn>
                <a:cxn ang="0">
                  <a:pos x="180" y="22"/>
                </a:cxn>
                <a:cxn ang="0">
                  <a:pos x="207" y="15"/>
                </a:cxn>
                <a:cxn ang="0">
                  <a:pos x="216" y="0"/>
                </a:cxn>
                <a:cxn ang="0">
                  <a:pos x="240" y="4"/>
                </a:cxn>
                <a:cxn ang="0">
                  <a:pos x="244" y="0"/>
                </a:cxn>
                <a:cxn ang="0">
                  <a:pos x="256" y="6"/>
                </a:cxn>
                <a:cxn ang="0">
                  <a:pos x="279" y="3"/>
                </a:cxn>
                <a:cxn ang="0">
                  <a:pos x="259" y="16"/>
                </a:cxn>
                <a:cxn ang="0">
                  <a:pos x="270" y="31"/>
                </a:cxn>
                <a:cxn ang="0">
                  <a:pos x="237" y="36"/>
                </a:cxn>
                <a:cxn ang="0">
                  <a:pos x="205" y="43"/>
                </a:cxn>
                <a:cxn ang="0">
                  <a:pos x="202" y="57"/>
                </a:cxn>
                <a:cxn ang="0">
                  <a:pos x="189" y="67"/>
                </a:cxn>
                <a:cxn ang="0">
                  <a:pos x="183" y="78"/>
                </a:cxn>
                <a:cxn ang="0">
                  <a:pos x="162" y="88"/>
                </a:cxn>
                <a:cxn ang="0">
                  <a:pos x="157" y="103"/>
                </a:cxn>
                <a:cxn ang="0">
                  <a:pos x="132" y="118"/>
                </a:cxn>
                <a:cxn ang="0">
                  <a:pos x="120" y="130"/>
                </a:cxn>
                <a:cxn ang="0">
                  <a:pos x="96" y="136"/>
                </a:cxn>
                <a:cxn ang="0">
                  <a:pos x="72" y="124"/>
                </a:cxn>
                <a:cxn ang="0">
                  <a:pos x="60" y="117"/>
                </a:cxn>
                <a:cxn ang="0">
                  <a:pos x="19" y="93"/>
                </a:cxn>
                <a:cxn ang="0">
                  <a:pos x="9" y="82"/>
                </a:cxn>
                <a:cxn ang="0">
                  <a:pos x="0" y="75"/>
                </a:cxn>
                <a:cxn ang="0">
                  <a:pos x="61" y="87"/>
                </a:cxn>
                <a:cxn ang="0">
                  <a:pos x="70" y="85"/>
                </a:cxn>
                <a:cxn ang="0">
                  <a:pos x="69" y="81"/>
                </a:cxn>
              </a:cxnLst>
              <a:rect l="0" t="0" r="r" b="b"/>
              <a:pathLst>
                <a:path w="281" h="136">
                  <a:moveTo>
                    <a:pt x="69" y="81"/>
                  </a:moveTo>
                  <a:cubicBezTo>
                    <a:pt x="64" y="78"/>
                    <a:pt x="61" y="76"/>
                    <a:pt x="55" y="75"/>
                  </a:cubicBezTo>
                  <a:cubicBezTo>
                    <a:pt x="50" y="66"/>
                    <a:pt x="48" y="68"/>
                    <a:pt x="49" y="57"/>
                  </a:cubicBezTo>
                  <a:cubicBezTo>
                    <a:pt x="62" y="58"/>
                    <a:pt x="63" y="62"/>
                    <a:pt x="73" y="70"/>
                  </a:cubicBezTo>
                  <a:cubicBezTo>
                    <a:pt x="79" y="57"/>
                    <a:pt x="75" y="61"/>
                    <a:pt x="91" y="64"/>
                  </a:cubicBezTo>
                  <a:cubicBezTo>
                    <a:pt x="100" y="68"/>
                    <a:pt x="93" y="62"/>
                    <a:pt x="102" y="60"/>
                  </a:cubicBezTo>
                  <a:cubicBezTo>
                    <a:pt x="109" y="63"/>
                    <a:pt x="114" y="66"/>
                    <a:pt x="120" y="70"/>
                  </a:cubicBezTo>
                  <a:cubicBezTo>
                    <a:pt x="127" y="65"/>
                    <a:pt x="144" y="63"/>
                    <a:pt x="144" y="63"/>
                  </a:cubicBezTo>
                  <a:cubicBezTo>
                    <a:pt x="150" y="55"/>
                    <a:pt x="152" y="54"/>
                    <a:pt x="160" y="48"/>
                  </a:cubicBezTo>
                  <a:cubicBezTo>
                    <a:pt x="158" y="31"/>
                    <a:pt x="163" y="24"/>
                    <a:pt x="180" y="22"/>
                  </a:cubicBezTo>
                  <a:cubicBezTo>
                    <a:pt x="187" y="17"/>
                    <a:pt x="198" y="16"/>
                    <a:pt x="207" y="15"/>
                  </a:cubicBezTo>
                  <a:cubicBezTo>
                    <a:pt x="214" y="12"/>
                    <a:pt x="213" y="6"/>
                    <a:pt x="216" y="0"/>
                  </a:cubicBezTo>
                  <a:cubicBezTo>
                    <a:pt x="224" y="1"/>
                    <a:pt x="232" y="3"/>
                    <a:pt x="240" y="4"/>
                  </a:cubicBezTo>
                  <a:cubicBezTo>
                    <a:pt x="241" y="3"/>
                    <a:pt x="242" y="0"/>
                    <a:pt x="244" y="0"/>
                  </a:cubicBezTo>
                  <a:cubicBezTo>
                    <a:pt x="248" y="1"/>
                    <a:pt x="256" y="6"/>
                    <a:pt x="256" y="6"/>
                  </a:cubicBezTo>
                  <a:cubicBezTo>
                    <a:pt x="266" y="2"/>
                    <a:pt x="266" y="1"/>
                    <a:pt x="279" y="3"/>
                  </a:cubicBezTo>
                  <a:cubicBezTo>
                    <a:pt x="281" y="20"/>
                    <a:pt x="271" y="9"/>
                    <a:pt x="259" y="16"/>
                  </a:cubicBezTo>
                  <a:cubicBezTo>
                    <a:pt x="261" y="26"/>
                    <a:pt x="262" y="26"/>
                    <a:pt x="270" y="31"/>
                  </a:cubicBezTo>
                  <a:cubicBezTo>
                    <a:pt x="266" y="46"/>
                    <a:pt x="250" y="37"/>
                    <a:pt x="237" y="36"/>
                  </a:cubicBezTo>
                  <a:cubicBezTo>
                    <a:pt x="224" y="36"/>
                    <a:pt x="211" y="31"/>
                    <a:pt x="205" y="43"/>
                  </a:cubicBezTo>
                  <a:cubicBezTo>
                    <a:pt x="215" y="53"/>
                    <a:pt x="215" y="54"/>
                    <a:pt x="202" y="57"/>
                  </a:cubicBezTo>
                  <a:cubicBezTo>
                    <a:pt x="197" y="61"/>
                    <a:pt x="195" y="64"/>
                    <a:pt x="189" y="67"/>
                  </a:cubicBezTo>
                  <a:cubicBezTo>
                    <a:pt x="179" y="65"/>
                    <a:pt x="180" y="69"/>
                    <a:pt x="183" y="78"/>
                  </a:cubicBezTo>
                  <a:cubicBezTo>
                    <a:pt x="179" y="87"/>
                    <a:pt x="169" y="81"/>
                    <a:pt x="162" y="88"/>
                  </a:cubicBezTo>
                  <a:cubicBezTo>
                    <a:pt x="160" y="93"/>
                    <a:pt x="159" y="98"/>
                    <a:pt x="157" y="103"/>
                  </a:cubicBezTo>
                  <a:cubicBezTo>
                    <a:pt x="155" y="122"/>
                    <a:pt x="152" y="117"/>
                    <a:pt x="132" y="118"/>
                  </a:cubicBezTo>
                  <a:cubicBezTo>
                    <a:pt x="126" y="122"/>
                    <a:pt x="125" y="126"/>
                    <a:pt x="120" y="130"/>
                  </a:cubicBezTo>
                  <a:cubicBezTo>
                    <a:pt x="108" y="128"/>
                    <a:pt x="106" y="128"/>
                    <a:pt x="96" y="136"/>
                  </a:cubicBezTo>
                  <a:cubicBezTo>
                    <a:pt x="81" y="135"/>
                    <a:pt x="83" y="130"/>
                    <a:pt x="72" y="124"/>
                  </a:cubicBezTo>
                  <a:cubicBezTo>
                    <a:pt x="68" y="122"/>
                    <a:pt x="60" y="117"/>
                    <a:pt x="60" y="117"/>
                  </a:cubicBezTo>
                  <a:cubicBezTo>
                    <a:pt x="53" y="99"/>
                    <a:pt x="37" y="94"/>
                    <a:pt x="19" y="93"/>
                  </a:cubicBezTo>
                  <a:cubicBezTo>
                    <a:pt x="13" y="90"/>
                    <a:pt x="13" y="86"/>
                    <a:pt x="9" y="82"/>
                  </a:cubicBezTo>
                  <a:cubicBezTo>
                    <a:pt x="6" y="79"/>
                    <a:pt x="0" y="75"/>
                    <a:pt x="0" y="75"/>
                  </a:cubicBezTo>
                  <a:cubicBezTo>
                    <a:pt x="25" y="71"/>
                    <a:pt x="40" y="77"/>
                    <a:pt x="61" y="87"/>
                  </a:cubicBezTo>
                  <a:cubicBezTo>
                    <a:pt x="64" y="86"/>
                    <a:pt x="68" y="87"/>
                    <a:pt x="70" y="85"/>
                  </a:cubicBezTo>
                  <a:cubicBezTo>
                    <a:pt x="71" y="84"/>
                    <a:pt x="69" y="80"/>
                    <a:pt x="69" y="81"/>
                  </a:cubicBezTo>
                  <a:close/>
                </a:path>
              </a:pathLst>
            </a:custGeom>
            <a:gradFill rotWithShape="0">
              <a:gsLst>
                <a:gs pos="0">
                  <a:srgbClr val="006600"/>
                </a:gs>
                <a:gs pos="50000">
                  <a:srgbClr val="006600">
                    <a:gamma/>
                    <a:shade val="46275"/>
                    <a:invGamma/>
                  </a:srgbClr>
                </a:gs>
                <a:gs pos="100000">
                  <a:srgbClr val="006600"/>
                </a:gs>
              </a:gsLst>
              <a:lin ang="2700000" scaled="1"/>
            </a:gradFill>
            <a:ln w="9525" cap="flat" cmpd="sng">
              <a:noFill/>
              <a:prstDash val="solid"/>
              <a:round/>
              <a:headEnd/>
              <a:tailEnd/>
            </a:ln>
            <a:effectLst/>
          </p:spPr>
          <p:txBody>
            <a:bodyPr wrap="none" anchor="ctr"/>
            <a:lstStyle/>
            <a:p>
              <a:endParaRPr lang="el-GR"/>
            </a:p>
          </p:txBody>
        </p:sp>
        <p:sp>
          <p:nvSpPr>
            <p:cNvPr id="631878" name="Freeform 70"/>
            <p:cNvSpPr>
              <a:spLocks/>
            </p:cNvSpPr>
            <p:nvPr/>
          </p:nvSpPr>
          <p:spPr bwMode="auto">
            <a:xfrm>
              <a:off x="2709" y="2130"/>
              <a:ext cx="14" cy="15"/>
            </a:xfrm>
            <a:custGeom>
              <a:avLst/>
              <a:gdLst/>
              <a:ahLst/>
              <a:cxnLst>
                <a:cxn ang="0">
                  <a:pos x="14" y="6"/>
                </a:cxn>
                <a:cxn ang="0">
                  <a:pos x="0" y="6"/>
                </a:cxn>
                <a:cxn ang="0">
                  <a:pos x="14" y="6"/>
                </a:cxn>
              </a:cxnLst>
              <a:rect l="0" t="0" r="r" b="b"/>
              <a:pathLst>
                <a:path w="14" h="15">
                  <a:moveTo>
                    <a:pt x="14" y="6"/>
                  </a:moveTo>
                  <a:cubicBezTo>
                    <a:pt x="7" y="5"/>
                    <a:pt x="5" y="0"/>
                    <a:pt x="0" y="6"/>
                  </a:cubicBezTo>
                  <a:cubicBezTo>
                    <a:pt x="3" y="15"/>
                    <a:pt x="14" y="12"/>
                    <a:pt x="14" y="6"/>
                  </a:cubicBezTo>
                  <a:close/>
                </a:path>
              </a:pathLst>
            </a:custGeom>
            <a:gradFill rotWithShape="0">
              <a:gsLst>
                <a:gs pos="0">
                  <a:srgbClr val="006600"/>
                </a:gs>
                <a:gs pos="50000">
                  <a:srgbClr val="006600">
                    <a:gamma/>
                    <a:shade val="46275"/>
                    <a:invGamma/>
                  </a:srgbClr>
                </a:gs>
                <a:gs pos="100000">
                  <a:srgbClr val="006600"/>
                </a:gs>
              </a:gsLst>
              <a:lin ang="2700000" scaled="1"/>
            </a:gradFill>
            <a:ln w="9525" cap="flat" cmpd="sng">
              <a:noFill/>
              <a:prstDash val="solid"/>
              <a:round/>
              <a:headEnd/>
              <a:tailEnd/>
            </a:ln>
            <a:effectLst/>
          </p:spPr>
          <p:txBody>
            <a:bodyPr wrap="none" anchor="ctr"/>
            <a:lstStyle/>
            <a:p>
              <a:endParaRPr lang="el-GR"/>
            </a:p>
          </p:txBody>
        </p:sp>
        <p:sp>
          <p:nvSpPr>
            <p:cNvPr id="631879" name="Freeform 71"/>
            <p:cNvSpPr>
              <a:spLocks/>
            </p:cNvSpPr>
            <p:nvPr/>
          </p:nvSpPr>
          <p:spPr bwMode="auto">
            <a:xfrm>
              <a:off x="2979" y="2344"/>
              <a:ext cx="28" cy="23"/>
            </a:xfrm>
            <a:custGeom>
              <a:avLst/>
              <a:gdLst/>
              <a:ahLst/>
              <a:cxnLst>
                <a:cxn ang="0">
                  <a:pos x="26" y="2"/>
                </a:cxn>
                <a:cxn ang="0">
                  <a:pos x="0" y="17"/>
                </a:cxn>
                <a:cxn ang="0">
                  <a:pos x="18" y="22"/>
                </a:cxn>
                <a:cxn ang="0">
                  <a:pos x="21" y="10"/>
                </a:cxn>
                <a:cxn ang="0">
                  <a:pos x="26" y="2"/>
                </a:cxn>
              </a:cxnLst>
              <a:rect l="0" t="0" r="r" b="b"/>
              <a:pathLst>
                <a:path w="28" h="23">
                  <a:moveTo>
                    <a:pt x="26" y="2"/>
                  </a:moveTo>
                  <a:cubicBezTo>
                    <a:pt x="8" y="5"/>
                    <a:pt x="14" y="14"/>
                    <a:pt x="0" y="17"/>
                  </a:cubicBezTo>
                  <a:cubicBezTo>
                    <a:pt x="7" y="23"/>
                    <a:pt x="9" y="23"/>
                    <a:pt x="18" y="22"/>
                  </a:cubicBezTo>
                  <a:cubicBezTo>
                    <a:pt x="20" y="18"/>
                    <a:pt x="19" y="13"/>
                    <a:pt x="21" y="10"/>
                  </a:cubicBezTo>
                  <a:cubicBezTo>
                    <a:pt x="28" y="0"/>
                    <a:pt x="26" y="18"/>
                    <a:pt x="26" y="2"/>
                  </a:cubicBezTo>
                  <a:close/>
                </a:path>
              </a:pathLst>
            </a:custGeom>
            <a:gradFill rotWithShape="0">
              <a:gsLst>
                <a:gs pos="0">
                  <a:srgbClr val="006600"/>
                </a:gs>
                <a:gs pos="50000">
                  <a:srgbClr val="006600">
                    <a:gamma/>
                    <a:shade val="46275"/>
                    <a:invGamma/>
                  </a:srgbClr>
                </a:gs>
                <a:gs pos="100000">
                  <a:srgbClr val="006600"/>
                </a:gs>
              </a:gsLst>
              <a:lin ang="2700000" scaled="1"/>
            </a:gradFill>
            <a:ln w="9525" cap="flat" cmpd="sng">
              <a:noFill/>
              <a:prstDash val="solid"/>
              <a:round/>
              <a:headEnd/>
              <a:tailEnd/>
            </a:ln>
            <a:effectLst/>
          </p:spPr>
          <p:txBody>
            <a:bodyPr wrap="none" anchor="ctr"/>
            <a:lstStyle/>
            <a:p>
              <a:endParaRPr lang="el-GR"/>
            </a:p>
          </p:txBody>
        </p:sp>
      </p:grpSp>
      <p:sp>
        <p:nvSpPr>
          <p:cNvPr id="631880" name="Text Box 72"/>
          <p:cNvSpPr txBox="1">
            <a:spLocks noChangeArrowheads="1"/>
          </p:cNvSpPr>
          <p:nvPr/>
        </p:nvSpPr>
        <p:spPr bwMode="auto">
          <a:xfrm>
            <a:off x="4284663" y="5651500"/>
            <a:ext cx="2881312" cy="641350"/>
          </a:xfrm>
          <a:prstGeom prst="rect">
            <a:avLst/>
          </a:prstGeom>
          <a:noFill/>
          <a:ln w="9525" algn="ctr">
            <a:noFill/>
            <a:miter lim="800000"/>
            <a:headEnd/>
            <a:tailEnd/>
          </a:ln>
          <a:effectLst/>
        </p:spPr>
        <p:txBody>
          <a:bodyPr>
            <a:spAutoFit/>
          </a:bodyPr>
          <a:lstStyle/>
          <a:p>
            <a:pPr algn="ctr">
              <a:spcBef>
                <a:spcPct val="50000"/>
              </a:spcBef>
              <a:buClrTx/>
              <a:buFontTx/>
              <a:buNone/>
            </a:pPr>
            <a:r>
              <a:rPr lang="en-GB" b="1">
                <a:solidFill>
                  <a:srgbClr val="CC0000"/>
                </a:solidFill>
              </a:rPr>
              <a:t>Network infrastructure linking resource centres</a:t>
            </a:r>
          </a:p>
        </p:txBody>
      </p:sp>
      <p:sp>
        <p:nvSpPr>
          <p:cNvPr id="631881" name="Text Box 73"/>
          <p:cNvSpPr txBox="1">
            <a:spLocks noChangeArrowheads="1"/>
          </p:cNvSpPr>
          <p:nvPr/>
        </p:nvSpPr>
        <p:spPr bwMode="auto">
          <a:xfrm rot="16200000">
            <a:off x="4943475" y="3417888"/>
            <a:ext cx="3279775" cy="711200"/>
          </a:xfrm>
          <a:prstGeom prst="rect">
            <a:avLst/>
          </a:prstGeom>
          <a:noFill/>
          <a:ln w="9525">
            <a:solidFill>
              <a:schemeClr val="tx1"/>
            </a:solidFill>
            <a:miter lim="800000"/>
            <a:headEnd/>
            <a:tailEnd/>
          </a:ln>
          <a:effectLst/>
        </p:spPr>
        <p:txBody>
          <a:bodyPr>
            <a:spAutoFit/>
          </a:bodyPr>
          <a:lstStyle/>
          <a:p>
            <a:pPr>
              <a:spcBef>
                <a:spcPct val="50000"/>
              </a:spcBef>
              <a:buClrTx/>
              <a:buFontTx/>
              <a:buNone/>
            </a:pPr>
            <a:r>
              <a:rPr lang="en-GB" sz="2000" b="1">
                <a:solidFill>
                  <a:schemeClr val="tx2"/>
                </a:solidFill>
              </a:rPr>
              <a:t>Operations,  Support and training</a:t>
            </a:r>
          </a:p>
        </p:txBody>
      </p:sp>
      <p:sp>
        <p:nvSpPr>
          <p:cNvPr id="631882" name="AutoShape 74"/>
          <p:cNvSpPr>
            <a:spLocks noChangeArrowheads="1"/>
          </p:cNvSpPr>
          <p:nvPr/>
        </p:nvSpPr>
        <p:spPr bwMode="auto">
          <a:xfrm>
            <a:off x="5738813" y="2100263"/>
            <a:ext cx="457200" cy="219075"/>
          </a:xfrm>
          <a:prstGeom prst="leftArrow">
            <a:avLst>
              <a:gd name="adj1" fmla="val 50000"/>
              <a:gd name="adj2" fmla="val 52174"/>
            </a:avLst>
          </a:prstGeom>
          <a:solidFill>
            <a:schemeClr val="accent1"/>
          </a:solidFill>
          <a:ln w="9525">
            <a:solidFill>
              <a:schemeClr val="tx1"/>
            </a:solidFill>
            <a:miter lim="800000"/>
            <a:headEnd/>
            <a:tailEnd/>
          </a:ln>
          <a:effectLst/>
        </p:spPr>
        <p:txBody>
          <a:bodyPr wrap="none" anchor="ctr"/>
          <a:lstStyle/>
          <a:p>
            <a:endParaRPr lang="el-GR"/>
          </a:p>
        </p:txBody>
      </p:sp>
      <p:sp>
        <p:nvSpPr>
          <p:cNvPr id="631883" name="AutoShape 75"/>
          <p:cNvSpPr>
            <a:spLocks noChangeArrowheads="1"/>
          </p:cNvSpPr>
          <p:nvPr/>
        </p:nvSpPr>
        <p:spPr bwMode="auto">
          <a:xfrm>
            <a:off x="5724525" y="3573463"/>
            <a:ext cx="457200" cy="217487"/>
          </a:xfrm>
          <a:prstGeom prst="leftArrow">
            <a:avLst>
              <a:gd name="adj1" fmla="val 50000"/>
              <a:gd name="adj2" fmla="val 52555"/>
            </a:avLst>
          </a:prstGeom>
          <a:solidFill>
            <a:schemeClr val="accent1"/>
          </a:solidFill>
          <a:ln w="9525">
            <a:solidFill>
              <a:schemeClr val="tx1"/>
            </a:solidFill>
            <a:miter lim="800000"/>
            <a:headEnd/>
            <a:tailEnd/>
          </a:ln>
          <a:effectLst/>
        </p:spPr>
        <p:txBody>
          <a:bodyPr wrap="none" anchor="ctr"/>
          <a:lstStyle/>
          <a:p>
            <a:endParaRPr lang="el-GR"/>
          </a:p>
        </p:txBody>
      </p:sp>
      <p:sp>
        <p:nvSpPr>
          <p:cNvPr id="631884" name="AutoShape 76"/>
          <p:cNvSpPr>
            <a:spLocks noChangeArrowheads="1"/>
          </p:cNvSpPr>
          <p:nvPr/>
        </p:nvSpPr>
        <p:spPr bwMode="auto">
          <a:xfrm>
            <a:off x="5724525" y="5013325"/>
            <a:ext cx="457200" cy="219075"/>
          </a:xfrm>
          <a:prstGeom prst="leftArrow">
            <a:avLst>
              <a:gd name="adj1" fmla="val 50000"/>
              <a:gd name="adj2" fmla="val 52174"/>
            </a:avLst>
          </a:prstGeom>
          <a:solidFill>
            <a:schemeClr val="accent1"/>
          </a:solidFill>
          <a:ln w="9525">
            <a:solidFill>
              <a:schemeClr val="tx1"/>
            </a:solidFill>
            <a:miter lim="800000"/>
            <a:headEnd/>
            <a:tailEnd/>
          </a:ln>
          <a:effectLst/>
        </p:spPr>
        <p:txBody>
          <a:bodyPr wrap="none" anchor="ctr"/>
          <a:lstStyle/>
          <a:p>
            <a:endParaRPr lang="el-GR"/>
          </a:p>
        </p:txBody>
      </p:sp>
      <p:sp>
        <p:nvSpPr>
          <p:cNvPr id="631885" name="Oval 77"/>
          <p:cNvSpPr>
            <a:spLocks noChangeArrowheads="1"/>
          </p:cNvSpPr>
          <p:nvPr/>
        </p:nvSpPr>
        <p:spPr bwMode="auto">
          <a:xfrm>
            <a:off x="3059113" y="3502025"/>
            <a:ext cx="153987" cy="396875"/>
          </a:xfrm>
          <a:prstGeom prst="ellipse">
            <a:avLst/>
          </a:prstGeom>
          <a:solidFill>
            <a:schemeClr val="hlink"/>
          </a:solidFill>
          <a:ln w="9525">
            <a:round/>
            <a:headEnd/>
            <a:tailEnd/>
          </a:ln>
          <a:effectLst/>
          <a:scene3d>
            <a:camera prst="legacyPerspectiveFront">
              <a:rot lat="17099998" lon="0" rev="0"/>
            </a:camera>
            <a:lightRig rig="legacyFlat3" dir="t"/>
          </a:scene3d>
          <a:sp3d extrusionH="1497000" prstMaterial="legacyMatte">
            <a:bevelT w="13500" h="13500" prst="angle"/>
            <a:bevelB w="13500" h="13500" prst="angle"/>
            <a:extrusionClr>
              <a:schemeClr val="hlink"/>
            </a:extrusionClr>
          </a:sp3d>
        </p:spPr>
        <p:txBody>
          <a:bodyPr wrap="none" anchor="ctr">
            <a:flatTx/>
          </a:bodyPr>
          <a:lstStyle/>
          <a:p>
            <a:pPr algn="ctr" eaLnBrk="0" hangingPunct="0">
              <a:spcBef>
                <a:spcPct val="0"/>
              </a:spcBef>
              <a:buClrTx/>
              <a:buFontTx/>
              <a:buNone/>
            </a:pPr>
            <a:endParaRPr lang="el-GR" sz="2200">
              <a:solidFill>
                <a:srgbClr val="CC0066"/>
              </a:solidFill>
            </a:endParaRPr>
          </a:p>
        </p:txBody>
      </p:sp>
      <p:sp>
        <p:nvSpPr>
          <p:cNvPr id="631886" name="Freeform 78"/>
          <p:cNvSpPr>
            <a:spLocks/>
          </p:cNvSpPr>
          <p:nvPr/>
        </p:nvSpPr>
        <p:spPr bwMode="auto">
          <a:xfrm>
            <a:off x="2527300" y="2719388"/>
            <a:ext cx="3175000" cy="1862137"/>
          </a:xfrm>
          <a:custGeom>
            <a:avLst/>
            <a:gdLst/>
            <a:ahLst/>
            <a:cxnLst>
              <a:cxn ang="0">
                <a:pos x="0" y="585"/>
              </a:cxn>
              <a:cxn ang="0">
                <a:pos x="1554" y="1545"/>
              </a:cxn>
              <a:cxn ang="0">
                <a:pos x="3142" y="742"/>
              </a:cxn>
              <a:cxn ang="0">
                <a:pos x="1536" y="0"/>
              </a:cxn>
              <a:cxn ang="0">
                <a:pos x="0" y="585"/>
              </a:cxn>
            </a:cxnLst>
            <a:rect l="0" t="0" r="r" b="b"/>
            <a:pathLst>
              <a:path w="3142" h="1545">
                <a:moveTo>
                  <a:pt x="0" y="585"/>
                </a:moveTo>
                <a:lnTo>
                  <a:pt x="1554" y="1545"/>
                </a:lnTo>
                <a:lnTo>
                  <a:pt x="3142" y="742"/>
                </a:lnTo>
                <a:lnTo>
                  <a:pt x="1536" y="0"/>
                </a:lnTo>
                <a:lnTo>
                  <a:pt x="0" y="585"/>
                </a:lnTo>
                <a:close/>
              </a:path>
            </a:pathLst>
          </a:custGeom>
          <a:solidFill>
            <a:srgbClr val="CCECFF"/>
          </a:solidFill>
          <a:ln w="9525" cap="flat" cmpd="sng">
            <a:noFill/>
            <a:prstDash val="solid"/>
            <a:round/>
            <a:headEnd/>
            <a:tailEnd/>
          </a:ln>
          <a:effectLst/>
        </p:spPr>
        <p:txBody>
          <a:bodyPr wrap="none" anchor="ctr"/>
          <a:lstStyle/>
          <a:p>
            <a:endParaRPr lang="el-GR"/>
          </a:p>
        </p:txBody>
      </p:sp>
      <p:sp>
        <p:nvSpPr>
          <p:cNvPr id="631887" name="Oval 79"/>
          <p:cNvSpPr>
            <a:spLocks noChangeArrowheads="1"/>
          </p:cNvSpPr>
          <p:nvPr/>
        </p:nvSpPr>
        <p:spPr bwMode="auto">
          <a:xfrm>
            <a:off x="3995738" y="2565400"/>
            <a:ext cx="155575" cy="398463"/>
          </a:xfrm>
          <a:prstGeom prst="ellipse">
            <a:avLst/>
          </a:prstGeom>
          <a:solidFill>
            <a:schemeClr val="hlink"/>
          </a:solidFill>
          <a:ln w="9525">
            <a:round/>
            <a:headEnd/>
            <a:tailEnd/>
          </a:ln>
          <a:effectLst/>
          <a:scene3d>
            <a:camera prst="legacyPerspectiveFront">
              <a:rot lat="17099998" lon="0" rev="0"/>
            </a:camera>
            <a:lightRig rig="legacyFlat3" dir="t"/>
          </a:scene3d>
          <a:sp3d extrusionH="1497000" prstMaterial="legacyMatte">
            <a:bevelT w="13500" h="13500" prst="angle"/>
            <a:bevelB w="13500" h="13500" prst="angle"/>
            <a:extrusionClr>
              <a:schemeClr val="hlink"/>
            </a:extrusionClr>
          </a:sp3d>
        </p:spPr>
        <p:txBody>
          <a:bodyPr wrap="none" anchor="ctr">
            <a:flatTx/>
          </a:bodyPr>
          <a:lstStyle/>
          <a:p>
            <a:pPr algn="ctr" eaLnBrk="0" hangingPunct="0">
              <a:spcBef>
                <a:spcPct val="0"/>
              </a:spcBef>
              <a:buClrTx/>
              <a:buFontTx/>
              <a:buNone/>
            </a:pPr>
            <a:endParaRPr lang="el-GR" sz="2200">
              <a:solidFill>
                <a:srgbClr val="CC0066"/>
              </a:solidFill>
            </a:endParaRPr>
          </a:p>
        </p:txBody>
      </p:sp>
      <p:sp>
        <p:nvSpPr>
          <p:cNvPr id="631888" name="Oval 80"/>
          <p:cNvSpPr>
            <a:spLocks noChangeArrowheads="1"/>
          </p:cNvSpPr>
          <p:nvPr/>
        </p:nvSpPr>
        <p:spPr bwMode="auto">
          <a:xfrm>
            <a:off x="3059113" y="1901825"/>
            <a:ext cx="153987" cy="398463"/>
          </a:xfrm>
          <a:prstGeom prst="ellipse">
            <a:avLst/>
          </a:prstGeom>
          <a:solidFill>
            <a:schemeClr val="hlink"/>
          </a:solidFill>
          <a:ln w="9525">
            <a:round/>
            <a:headEnd/>
            <a:tailEnd/>
          </a:ln>
          <a:effectLst/>
          <a:scene3d>
            <a:camera prst="legacyPerspectiveFront">
              <a:rot lat="17099998" lon="0" rev="0"/>
            </a:camera>
            <a:lightRig rig="legacyFlat3" dir="t"/>
          </a:scene3d>
          <a:sp3d extrusionH="1497000" prstMaterial="legacyMatte">
            <a:bevelT w="13500" h="13500" prst="angle"/>
            <a:bevelB w="13500" h="13500" prst="angle"/>
            <a:extrusionClr>
              <a:schemeClr val="hlink"/>
            </a:extrusionClr>
          </a:sp3d>
        </p:spPr>
        <p:txBody>
          <a:bodyPr wrap="none" anchor="ctr">
            <a:flatTx/>
          </a:bodyPr>
          <a:lstStyle/>
          <a:p>
            <a:pPr algn="ctr" eaLnBrk="0" hangingPunct="0">
              <a:spcBef>
                <a:spcPct val="0"/>
              </a:spcBef>
              <a:buClrTx/>
              <a:buFontTx/>
              <a:buNone/>
            </a:pPr>
            <a:endParaRPr lang="el-GR" sz="2200">
              <a:solidFill>
                <a:srgbClr val="CC0066"/>
              </a:solidFill>
            </a:endParaRPr>
          </a:p>
        </p:txBody>
      </p:sp>
      <p:sp>
        <p:nvSpPr>
          <p:cNvPr id="631889" name="Oval 81"/>
          <p:cNvSpPr>
            <a:spLocks noChangeArrowheads="1"/>
          </p:cNvSpPr>
          <p:nvPr/>
        </p:nvSpPr>
        <p:spPr bwMode="auto">
          <a:xfrm>
            <a:off x="5076825" y="1989138"/>
            <a:ext cx="153988" cy="398462"/>
          </a:xfrm>
          <a:prstGeom prst="ellipse">
            <a:avLst/>
          </a:prstGeom>
          <a:solidFill>
            <a:schemeClr val="hlink"/>
          </a:solidFill>
          <a:ln w="9525">
            <a:round/>
            <a:headEnd/>
            <a:tailEnd/>
          </a:ln>
          <a:effectLst/>
          <a:scene3d>
            <a:camera prst="legacyPerspectiveFront">
              <a:rot lat="17099998" lon="0" rev="0"/>
            </a:camera>
            <a:lightRig rig="legacyFlat3" dir="t"/>
          </a:scene3d>
          <a:sp3d extrusionH="1497000" prstMaterial="legacyMatte">
            <a:bevelT w="13500" h="13500" prst="angle"/>
            <a:bevelB w="13500" h="13500" prst="angle"/>
            <a:extrusionClr>
              <a:schemeClr val="hlink"/>
            </a:extrusionClr>
          </a:sp3d>
        </p:spPr>
        <p:txBody>
          <a:bodyPr wrap="none" anchor="ctr">
            <a:flatTx/>
          </a:bodyPr>
          <a:lstStyle/>
          <a:p>
            <a:pPr algn="ctr" eaLnBrk="0" hangingPunct="0">
              <a:spcBef>
                <a:spcPct val="0"/>
              </a:spcBef>
              <a:buClrTx/>
              <a:buFontTx/>
              <a:buNone/>
            </a:pPr>
            <a:endParaRPr lang="el-GR" sz="2200">
              <a:solidFill>
                <a:srgbClr val="CC0066"/>
              </a:solidFill>
            </a:endParaRPr>
          </a:p>
        </p:txBody>
      </p:sp>
      <p:grpSp>
        <p:nvGrpSpPr>
          <p:cNvPr id="631890" name="Group 82"/>
          <p:cNvGrpSpPr>
            <a:grpSpLocks/>
          </p:cNvGrpSpPr>
          <p:nvPr/>
        </p:nvGrpSpPr>
        <p:grpSpPr bwMode="auto">
          <a:xfrm>
            <a:off x="2627313" y="1196975"/>
            <a:ext cx="3228975" cy="1862138"/>
            <a:chOff x="1350" y="1429"/>
            <a:chExt cx="3197" cy="1545"/>
          </a:xfrm>
        </p:grpSpPr>
        <p:sp>
          <p:nvSpPr>
            <p:cNvPr id="631891" name="Freeform 83"/>
            <p:cNvSpPr>
              <a:spLocks/>
            </p:cNvSpPr>
            <p:nvPr/>
          </p:nvSpPr>
          <p:spPr bwMode="auto">
            <a:xfrm>
              <a:off x="1789" y="1845"/>
              <a:ext cx="2758" cy="800"/>
            </a:xfrm>
            <a:custGeom>
              <a:avLst/>
              <a:gdLst/>
              <a:ahLst/>
              <a:cxnLst>
                <a:cxn ang="0">
                  <a:pos x="537" y="591"/>
                </a:cxn>
                <a:cxn ang="0">
                  <a:pos x="633" y="579"/>
                </a:cxn>
                <a:cxn ang="0">
                  <a:pos x="676" y="548"/>
                </a:cxn>
                <a:cxn ang="0">
                  <a:pos x="772" y="575"/>
                </a:cxn>
                <a:cxn ang="0">
                  <a:pos x="852" y="539"/>
                </a:cxn>
                <a:cxn ang="0">
                  <a:pos x="909" y="505"/>
                </a:cxn>
                <a:cxn ang="0">
                  <a:pos x="998" y="495"/>
                </a:cxn>
                <a:cxn ang="0">
                  <a:pos x="1044" y="572"/>
                </a:cxn>
                <a:cxn ang="0">
                  <a:pos x="1096" y="519"/>
                </a:cxn>
                <a:cxn ang="0">
                  <a:pos x="1168" y="553"/>
                </a:cxn>
                <a:cxn ang="0">
                  <a:pos x="1771" y="243"/>
                </a:cxn>
                <a:cxn ang="0">
                  <a:pos x="1533" y="155"/>
                </a:cxn>
                <a:cxn ang="0">
                  <a:pos x="1411" y="162"/>
                </a:cxn>
                <a:cxn ang="0">
                  <a:pos x="1372" y="109"/>
                </a:cxn>
                <a:cxn ang="0">
                  <a:pos x="1500" y="126"/>
                </a:cxn>
                <a:cxn ang="0">
                  <a:pos x="1416" y="54"/>
                </a:cxn>
                <a:cxn ang="0">
                  <a:pos x="1315" y="1"/>
                </a:cxn>
                <a:cxn ang="0">
                  <a:pos x="1072" y="42"/>
                </a:cxn>
                <a:cxn ang="0">
                  <a:pos x="892" y="44"/>
                </a:cxn>
                <a:cxn ang="0">
                  <a:pos x="885" y="97"/>
                </a:cxn>
                <a:cxn ang="0">
                  <a:pos x="885" y="145"/>
                </a:cxn>
                <a:cxn ang="0">
                  <a:pos x="940" y="188"/>
                </a:cxn>
                <a:cxn ang="0">
                  <a:pos x="1015" y="157"/>
                </a:cxn>
                <a:cxn ang="0">
                  <a:pos x="1106" y="95"/>
                </a:cxn>
                <a:cxn ang="0">
                  <a:pos x="1243" y="83"/>
                </a:cxn>
                <a:cxn ang="0">
                  <a:pos x="1142" y="123"/>
                </a:cxn>
                <a:cxn ang="0">
                  <a:pos x="1140" y="167"/>
                </a:cxn>
                <a:cxn ang="0">
                  <a:pos x="1183" y="212"/>
                </a:cxn>
                <a:cxn ang="0">
                  <a:pos x="1106" y="200"/>
                </a:cxn>
                <a:cxn ang="0">
                  <a:pos x="1065" y="188"/>
                </a:cxn>
                <a:cxn ang="0">
                  <a:pos x="964" y="248"/>
                </a:cxn>
                <a:cxn ang="0">
                  <a:pos x="844" y="203"/>
                </a:cxn>
                <a:cxn ang="0">
                  <a:pos x="832" y="174"/>
                </a:cxn>
                <a:cxn ang="0">
                  <a:pos x="888" y="126"/>
                </a:cxn>
                <a:cxn ang="0">
                  <a:pos x="801" y="133"/>
                </a:cxn>
                <a:cxn ang="0">
                  <a:pos x="712" y="167"/>
                </a:cxn>
                <a:cxn ang="0">
                  <a:pos x="604" y="140"/>
                </a:cxn>
                <a:cxn ang="0">
                  <a:pos x="520" y="114"/>
                </a:cxn>
                <a:cxn ang="0">
                  <a:pos x="427" y="80"/>
                </a:cxn>
                <a:cxn ang="0">
                  <a:pos x="379" y="150"/>
                </a:cxn>
                <a:cxn ang="0">
                  <a:pos x="261" y="128"/>
                </a:cxn>
                <a:cxn ang="0">
                  <a:pos x="182" y="90"/>
                </a:cxn>
                <a:cxn ang="0">
                  <a:pos x="74" y="107"/>
                </a:cxn>
                <a:cxn ang="0">
                  <a:pos x="12" y="155"/>
                </a:cxn>
                <a:cxn ang="0">
                  <a:pos x="36" y="229"/>
                </a:cxn>
                <a:cxn ang="0">
                  <a:pos x="146" y="255"/>
                </a:cxn>
                <a:cxn ang="0">
                  <a:pos x="261" y="251"/>
                </a:cxn>
                <a:cxn ang="0">
                  <a:pos x="441" y="284"/>
                </a:cxn>
                <a:cxn ang="0">
                  <a:pos x="472" y="332"/>
                </a:cxn>
                <a:cxn ang="0">
                  <a:pos x="460" y="402"/>
                </a:cxn>
                <a:cxn ang="0">
                  <a:pos x="427" y="503"/>
                </a:cxn>
                <a:cxn ang="0">
                  <a:pos x="525" y="486"/>
                </a:cxn>
                <a:cxn ang="0">
                  <a:pos x="542" y="359"/>
                </a:cxn>
                <a:cxn ang="0">
                  <a:pos x="588" y="375"/>
                </a:cxn>
                <a:cxn ang="0">
                  <a:pos x="597" y="450"/>
                </a:cxn>
                <a:cxn ang="0">
                  <a:pos x="578" y="510"/>
                </a:cxn>
                <a:cxn ang="0">
                  <a:pos x="592" y="587"/>
                </a:cxn>
              </a:cxnLst>
              <a:rect l="0" t="0" r="r" b="b"/>
              <a:pathLst>
                <a:path w="1771" h="611">
                  <a:moveTo>
                    <a:pt x="592" y="587"/>
                  </a:moveTo>
                  <a:cubicBezTo>
                    <a:pt x="589" y="598"/>
                    <a:pt x="582" y="596"/>
                    <a:pt x="571" y="599"/>
                  </a:cubicBezTo>
                  <a:cubicBezTo>
                    <a:pt x="566" y="611"/>
                    <a:pt x="560" y="608"/>
                    <a:pt x="547" y="606"/>
                  </a:cubicBezTo>
                  <a:cubicBezTo>
                    <a:pt x="545" y="600"/>
                    <a:pt x="538" y="597"/>
                    <a:pt x="537" y="591"/>
                  </a:cubicBezTo>
                  <a:cubicBezTo>
                    <a:pt x="534" y="579"/>
                    <a:pt x="550" y="566"/>
                    <a:pt x="559" y="560"/>
                  </a:cubicBezTo>
                  <a:cubicBezTo>
                    <a:pt x="579" y="564"/>
                    <a:pt x="576" y="572"/>
                    <a:pt x="590" y="582"/>
                  </a:cubicBezTo>
                  <a:cubicBezTo>
                    <a:pt x="607" y="570"/>
                    <a:pt x="605" y="592"/>
                    <a:pt x="621" y="596"/>
                  </a:cubicBezTo>
                  <a:cubicBezTo>
                    <a:pt x="631" y="593"/>
                    <a:pt x="631" y="589"/>
                    <a:pt x="633" y="579"/>
                  </a:cubicBezTo>
                  <a:cubicBezTo>
                    <a:pt x="632" y="574"/>
                    <a:pt x="625" y="572"/>
                    <a:pt x="624" y="567"/>
                  </a:cubicBezTo>
                  <a:cubicBezTo>
                    <a:pt x="622" y="558"/>
                    <a:pt x="641" y="556"/>
                    <a:pt x="645" y="555"/>
                  </a:cubicBezTo>
                  <a:cubicBezTo>
                    <a:pt x="642" y="545"/>
                    <a:pt x="644" y="540"/>
                    <a:pt x="650" y="531"/>
                  </a:cubicBezTo>
                  <a:cubicBezTo>
                    <a:pt x="654" y="516"/>
                    <a:pt x="660" y="543"/>
                    <a:pt x="676" y="548"/>
                  </a:cubicBezTo>
                  <a:cubicBezTo>
                    <a:pt x="683" y="532"/>
                    <a:pt x="692" y="541"/>
                    <a:pt x="708" y="546"/>
                  </a:cubicBezTo>
                  <a:cubicBezTo>
                    <a:pt x="710" y="547"/>
                    <a:pt x="715" y="548"/>
                    <a:pt x="715" y="548"/>
                  </a:cubicBezTo>
                  <a:cubicBezTo>
                    <a:pt x="730" y="559"/>
                    <a:pt x="735" y="564"/>
                    <a:pt x="753" y="567"/>
                  </a:cubicBezTo>
                  <a:cubicBezTo>
                    <a:pt x="757" y="578"/>
                    <a:pt x="761" y="578"/>
                    <a:pt x="772" y="575"/>
                  </a:cubicBezTo>
                  <a:cubicBezTo>
                    <a:pt x="795" y="577"/>
                    <a:pt x="803" y="585"/>
                    <a:pt x="823" y="591"/>
                  </a:cubicBezTo>
                  <a:cubicBezTo>
                    <a:pt x="836" y="587"/>
                    <a:pt x="826" y="575"/>
                    <a:pt x="823" y="565"/>
                  </a:cubicBezTo>
                  <a:cubicBezTo>
                    <a:pt x="826" y="555"/>
                    <a:pt x="830" y="552"/>
                    <a:pt x="840" y="548"/>
                  </a:cubicBezTo>
                  <a:cubicBezTo>
                    <a:pt x="852" y="527"/>
                    <a:pt x="835" y="553"/>
                    <a:pt x="852" y="539"/>
                  </a:cubicBezTo>
                  <a:cubicBezTo>
                    <a:pt x="854" y="537"/>
                    <a:pt x="854" y="533"/>
                    <a:pt x="856" y="531"/>
                  </a:cubicBezTo>
                  <a:cubicBezTo>
                    <a:pt x="861" y="528"/>
                    <a:pt x="867" y="529"/>
                    <a:pt x="873" y="527"/>
                  </a:cubicBezTo>
                  <a:cubicBezTo>
                    <a:pt x="881" y="521"/>
                    <a:pt x="885" y="516"/>
                    <a:pt x="895" y="519"/>
                  </a:cubicBezTo>
                  <a:cubicBezTo>
                    <a:pt x="890" y="507"/>
                    <a:pt x="900" y="511"/>
                    <a:pt x="909" y="505"/>
                  </a:cubicBezTo>
                  <a:cubicBezTo>
                    <a:pt x="916" y="506"/>
                    <a:pt x="923" y="510"/>
                    <a:pt x="931" y="510"/>
                  </a:cubicBezTo>
                  <a:cubicBezTo>
                    <a:pt x="941" y="510"/>
                    <a:pt x="959" y="503"/>
                    <a:pt x="969" y="500"/>
                  </a:cubicBezTo>
                  <a:cubicBezTo>
                    <a:pt x="974" y="495"/>
                    <a:pt x="976" y="490"/>
                    <a:pt x="984" y="491"/>
                  </a:cubicBezTo>
                  <a:cubicBezTo>
                    <a:pt x="989" y="491"/>
                    <a:pt x="998" y="495"/>
                    <a:pt x="998" y="495"/>
                  </a:cubicBezTo>
                  <a:cubicBezTo>
                    <a:pt x="1007" y="510"/>
                    <a:pt x="1009" y="510"/>
                    <a:pt x="1027" y="512"/>
                  </a:cubicBezTo>
                  <a:cubicBezTo>
                    <a:pt x="1039" y="519"/>
                    <a:pt x="1045" y="525"/>
                    <a:pt x="1029" y="529"/>
                  </a:cubicBezTo>
                  <a:cubicBezTo>
                    <a:pt x="1033" y="544"/>
                    <a:pt x="1027" y="541"/>
                    <a:pt x="1020" y="553"/>
                  </a:cubicBezTo>
                  <a:cubicBezTo>
                    <a:pt x="1030" y="566"/>
                    <a:pt x="1032" y="564"/>
                    <a:pt x="1044" y="572"/>
                  </a:cubicBezTo>
                  <a:cubicBezTo>
                    <a:pt x="1050" y="551"/>
                    <a:pt x="1082" y="565"/>
                    <a:pt x="1099" y="567"/>
                  </a:cubicBezTo>
                  <a:cubicBezTo>
                    <a:pt x="1112" y="564"/>
                    <a:pt x="1120" y="550"/>
                    <a:pt x="1104" y="543"/>
                  </a:cubicBezTo>
                  <a:cubicBezTo>
                    <a:pt x="1099" y="541"/>
                    <a:pt x="1093" y="541"/>
                    <a:pt x="1087" y="539"/>
                  </a:cubicBezTo>
                  <a:cubicBezTo>
                    <a:pt x="1082" y="526"/>
                    <a:pt x="1090" y="530"/>
                    <a:pt x="1096" y="519"/>
                  </a:cubicBezTo>
                  <a:cubicBezTo>
                    <a:pt x="1103" y="520"/>
                    <a:pt x="1111" y="523"/>
                    <a:pt x="1118" y="524"/>
                  </a:cubicBezTo>
                  <a:cubicBezTo>
                    <a:pt x="1131" y="526"/>
                    <a:pt x="1156" y="529"/>
                    <a:pt x="1156" y="529"/>
                  </a:cubicBezTo>
                  <a:cubicBezTo>
                    <a:pt x="1173" y="539"/>
                    <a:pt x="1226" y="531"/>
                    <a:pt x="1190" y="541"/>
                  </a:cubicBezTo>
                  <a:cubicBezTo>
                    <a:pt x="1187" y="553"/>
                    <a:pt x="1179" y="551"/>
                    <a:pt x="1168" y="553"/>
                  </a:cubicBezTo>
                  <a:cubicBezTo>
                    <a:pt x="1158" y="563"/>
                    <a:pt x="1149" y="565"/>
                    <a:pt x="1135" y="567"/>
                  </a:cubicBezTo>
                  <a:cubicBezTo>
                    <a:pt x="1131" y="579"/>
                    <a:pt x="1145" y="585"/>
                    <a:pt x="1156" y="591"/>
                  </a:cubicBezTo>
                  <a:cubicBezTo>
                    <a:pt x="1162" y="599"/>
                    <a:pt x="1178" y="611"/>
                    <a:pt x="1178" y="611"/>
                  </a:cubicBezTo>
                  <a:lnTo>
                    <a:pt x="1771" y="243"/>
                  </a:lnTo>
                  <a:cubicBezTo>
                    <a:pt x="1692" y="201"/>
                    <a:pt x="1614" y="155"/>
                    <a:pt x="1533" y="116"/>
                  </a:cubicBezTo>
                  <a:cubicBezTo>
                    <a:pt x="1529" y="114"/>
                    <a:pt x="1532" y="124"/>
                    <a:pt x="1531" y="128"/>
                  </a:cubicBezTo>
                  <a:cubicBezTo>
                    <a:pt x="1530" y="131"/>
                    <a:pt x="1528" y="133"/>
                    <a:pt x="1526" y="135"/>
                  </a:cubicBezTo>
                  <a:cubicBezTo>
                    <a:pt x="1529" y="148"/>
                    <a:pt x="1538" y="142"/>
                    <a:pt x="1533" y="155"/>
                  </a:cubicBezTo>
                  <a:cubicBezTo>
                    <a:pt x="1526" y="153"/>
                    <a:pt x="1521" y="148"/>
                    <a:pt x="1514" y="147"/>
                  </a:cubicBezTo>
                  <a:cubicBezTo>
                    <a:pt x="1508" y="146"/>
                    <a:pt x="1480" y="156"/>
                    <a:pt x="1473" y="157"/>
                  </a:cubicBezTo>
                  <a:cubicBezTo>
                    <a:pt x="1467" y="179"/>
                    <a:pt x="1469" y="171"/>
                    <a:pt x="1435" y="169"/>
                  </a:cubicBezTo>
                  <a:cubicBezTo>
                    <a:pt x="1425" y="162"/>
                    <a:pt x="1423" y="158"/>
                    <a:pt x="1411" y="162"/>
                  </a:cubicBezTo>
                  <a:cubicBezTo>
                    <a:pt x="1408" y="178"/>
                    <a:pt x="1407" y="187"/>
                    <a:pt x="1394" y="174"/>
                  </a:cubicBezTo>
                  <a:cubicBezTo>
                    <a:pt x="1391" y="164"/>
                    <a:pt x="1389" y="158"/>
                    <a:pt x="1380" y="152"/>
                  </a:cubicBezTo>
                  <a:cubicBezTo>
                    <a:pt x="1383" y="140"/>
                    <a:pt x="1387" y="144"/>
                    <a:pt x="1392" y="133"/>
                  </a:cubicBezTo>
                  <a:cubicBezTo>
                    <a:pt x="1386" y="107"/>
                    <a:pt x="1385" y="127"/>
                    <a:pt x="1372" y="109"/>
                  </a:cubicBezTo>
                  <a:cubicBezTo>
                    <a:pt x="1376" y="94"/>
                    <a:pt x="1380" y="99"/>
                    <a:pt x="1387" y="109"/>
                  </a:cubicBezTo>
                  <a:cubicBezTo>
                    <a:pt x="1393" y="129"/>
                    <a:pt x="1413" y="128"/>
                    <a:pt x="1430" y="133"/>
                  </a:cubicBezTo>
                  <a:cubicBezTo>
                    <a:pt x="1452" y="149"/>
                    <a:pt x="1438" y="145"/>
                    <a:pt x="1478" y="143"/>
                  </a:cubicBezTo>
                  <a:cubicBezTo>
                    <a:pt x="1495" y="131"/>
                    <a:pt x="1488" y="137"/>
                    <a:pt x="1500" y="126"/>
                  </a:cubicBezTo>
                  <a:cubicBezTo>
                    <a:pt x="1502" y="120"/>
                    <a:pt x="1505" y="114"/>
                    <a:pt x="1500" y="107"/>
                  </a:cubicBezTo>
                  <a:cubicBezTo>
                    <a:pt x="1495" y="99"/>
                    <a:pt x="1484" y="97"/>
                    <a:pt x="1476" y="92"/>
                  </a:cubicBezTo>
                  <a:cubicBezTo>
                    <a:pt x="1465" y="84"/>
                    <a:pt x="1456" y="74"/>
                    <a:pt x="1442" y="68"/>
                  </a:cubicBezTo>
                  <a:cubicBezTo>
                    <a:pt x="1413" y="80"/>
                    <a:pt x="1423" y="69"/>
                    <a:pt x="1416" y="54"/>
                  </a:cubicBezTo>
                  <a:cubicBezTo>
                    <a:pt x="1412" y="46"/>
                    <a:pt x="1401" y="44"/>
                    <a:pt x="1394" y="42"/>
                  </a:cubicBezTo>
                  <a:cubicBezTo>
                    <a:pt x="1391" y="31"/>
                    <a:pt x="1392" y="28"/>
                    <a:pt x="1380" y="25"/>
                  </a:cubicBezTo>
                  <a:cubicBezTo>
                    <a:pt x="1365" y="12"/>
                    <a:pt x="1365" y="13"/>
                    <a:pt x="1341" y="11"/>
                  </a:cubicBezTo>
                  <a:cubicBezTo>
                    <a:pt x="1332" y="7"/>
                    <a:pt x="1323" y="7"/>
                    <a:pt x="1315" y="1"/>
                  </a:cubicBezTo>
                  <a:cubicBezTo>
                    <a:pt x="1270" y="3"/>
                    <a:pt x="1272" y="2"/>
                    <a:pt x="1243" y="8"/>
                  </a:cubicBezTo>
                  <a:cubicBezTo>
                    <a:pt x="1220" y="7"/>
                    <a:pt x="1201" y="0"/>
                    <a:pt x="1183" y="13"/>
                  </a:cubicBezTo>
                  <a:cubicBezTo>
                    <a:pt x="1144" y="10"/>
                    <a:pt x="1129" y="24"/>
                    <a:pt x="1092" y="30"/>
                  </a:cubicBezTo>
                  <a:cubicBezTo>
                    <a:pt x="1081" y="39"/>
                    <a:pt x="1087" y="45"/>
                    <a:pt x="1072" y="42"/>
                  </a:cubicBezTo>
                  <a:cubicBezTo>
                    <a:pt x="1057" y="35"/>
                    <a:pt x="1045" y="35"/>
                    <a:pt x="1027" y="32"/>
                  </a:cubicBezTo>
                  <a:cubicBezTo>
                    <a:pt x="1012" y="21"/>
                    <a:pt x="995" y="24"/>
                    <a:pt x="976" y="23"/>
                  </a:cubicBezTo>
                  <a:cubicBezTo>
                    <a:pt x="963" y="18"/>
                    <a:pt x="951" y="21"/>
                    <a:pt x="938" y="25"/>
                  </a:cubicBezTo>
                  <a:cubicBezTo>
                    <a:pt x="923" y="36"/>
                    <a:pt x="910" y="40"/>
                    <a:pt x="892" y="44"/>
                  </a:cubicBezTo>
                  <a:cubicBezTo>
                    <a:pt x="884" y="50"/>
                    <a:pt x="871" y="51"/>
                    <a:pt x="864" y="59"/>
                  </a:cubicBezTo>
                  <a:cubicBezTo>
                    <a:pt x="860" y="63"/>
                    <a:pt x="854" y="73"/>
                    <a:pt x="854" y="73"/>
                  </a:cubicBezTo>
                  <a:cubicBezTo>
                    <a:pt x="850" y="88"/>
                    <a:pt x="848" y="88"/>
                    <a:pt x="864" y="92"/>
                  </a:cubicBezTo>
                  <a:cubicBezTo>
                    <a:pt x="884" y="108"/>
                    <a:pt x="861" y="93"/>
                    <a:pt x="885" y="97"/>
                  </a:cubicBezTo>
                  <a:cubicBezTo>
                    <a:pt x="890" y="98"/>
                    <a:pt x="895" y="103"/>
                    <a:pt x="900" y="104"/>
                  </a:cubicBezTo>
                  <a:cubicBezTo>
                    <a:pt x="920" y="90"/>
                    <a:pt x="909" y="93"/>
                    <a:pt x="936" y="97"/>
                  </a:cubicBezTo>
                  <a:cubicBezTo>
                    <a:pt x="930" y="106"/>
                    <a:pt x="931" y="113"/>
                    <a:pt x="921" y="116"/>
                  </a:cubicBezTo>
                  <a:cubicBezTo>
                    <a:pt x="910" y="127"/>
                    <a:pt x="898" y="136"/>
                    <a:pt x="885" y="145"/>
                  </a:cubicBezTo>
                  <a:cubicBezTo>
                    <a:pt x="882" y="156"/>
                    <a:pt x="880" y="159"/>
                    <a:pt x="868" y="162"/>
                  </a:cubicBezTo>
                  <a:cubicBezTo>
                    <a:pt x="865" y="173"/>
                    <a:pt x="871" y="172"/>
                    <a:pt x="880" y="169"/>
                  </a:cubicBezTo>
                  <a:cubicBezTo>
                    <a:pt x="892" y="171"/>
                    <a:pt x="901" y="174"/>
                    <a:pt x="912" y="176"/>
                  </a:cubicBezTo>
                  <a:cubicBezTo>
                    <a:pt x="916" y="190"/>
                    <a:pt x="926" y="187"/>
                    <a:pt x="940" y="188"/>
                  </a:cubicBezTo>
                  <a:cubicBezTo>
                    <a:pt x="959" y="195"/>
                    <a:pt x="953" y="183"/>
                    <a:pt x="964" y="174"/>
                  </a:cubicBezTo>
                  <a:cubicBezTo>
                    <a:pt x="966" y="173"/>
                    <a:pt x="977" y="170"/>
                    <a:pt x="979" y="169"/>
                  </a:cubicBezTo>
                  <a:cubicBezTo>
                    <a:pt x="986" y="162"/>
                    <a:pt x="988" y="156"/>
                    <a:pt x="993" y="147"/>
                  </a:cubicBezTo>
                  <a:cubicBezTo>
                    <a:pt x="1001" y="150"/>
                    <a:pt x="1008" y="152"/>
                    <a:pt x="1015" y="157"/>
                  </a:cubicBezTo>
                  <a:cubicBezTo>
                    <a:pt x="1062" y="155"/>
                    <a:pt x="1067" y="160"/>
                    <a:pt x="1053" y="123"/>
                  </a:cubicBezTo>
                  <a:cubicBezTo>
                    <a:pt x="1055" y="118"/>
                    <a:pt x="1054" y="112"/>
                    <a:pt x="1058" y="109"/>
                  </a:cubicBezTo>
                  <a:cubicBezTo>
                    <a:pt x="1062" y="106"/>
                    <a:pt x="1067" y="108"/>
                    <a:pt x="1072" y="107"/>
                  </a:cubicBezTo>
                  <a:cubicBezTo>
                    <a:pt x="1083" y="104"/>
                    <a:pt x="1094" y="98"/>
                    <a:pt x="1106" y="95"/>
                  </a:cubicBezTo>
                  <a:cubicBezTo>
                    <a:pt x="1122" y="101"/>
                    <a:pt x="1135" y="105"/>
                    <a:pt x="1152" y="109"/>
                  </a:cubicBezTo>
                  <a:cubicBezTo>
                    <a:pt x="1175" y="105"/>
                    <a:pt x="1160" y="94"/>
                    <a:pt x="1190" y="90"/>
                  </a:cubicBezTo>
                  <a:cubicBezTo>
                    <a:pt x="1203" y="81"/>
                    <a:pt x="1211" y="88"/>
                    <a:pt x="1219" y="73"/>
                  </a:cubicBezTo>
                  <a:cubicBezTo>
                    <a:pt x="1226" y="78"/>
                    <a:pt x="1243" y="83"/>
                    <a:pt x="1243" y="83"/>
                  </a:cubicBezTo>
                  <a:cubicBezTo>
                    <a:pt x="1246" y="94"/>
                    <a:pt x="1253" y="97"/>
                    <a:pt x="1240" y="102"/>
                  </a:cubicBezTo>
                  <a:cubicBezTo>
                    <a:pt x="1231" y="95"/>
                    <a:pt x="1231" y="93"/>
                    <a:pt x="1216" y="99"/>
                  </a:cubicBezTo>
                  <a:cubicBezTo>
                    <a:pt x="1208" y="102"/>
                    <a:pt x="1195" y="114"/>
                    <a:pt x="1195" y="114"/>
                  </a:cubicBezTo>
                  <a:cubicBezTo>
                    <a:pt x="1166" y="102"/>
                    <a:pt x="1161" y="120"/>
                    <a:pt x="1142" y="123"/>
                  </a:cubicBezTo>
                  <a:cubicBezTo>
                    <a:pt x="1136" y="132"/>
                    <a:pt x="1137" y="143"/>
                    <a:pt x="1132" y="152"/>
                  </a:cubicBezTo>
                  <a:cubicBezTo>
                    <a:pt x="1130" y="155"/>
                    <a:pt x="1115" y="160"/>
                    <a:pt x="1111" y="162"/>
                  </a:cubicBezTo>
                  <a:cubicBezTo>
                    <a:pt x="1113" y="177"/>
                    <a:pt x="1116" y="178"/>
                    <a:pt x="1130" y="174"/>
                  </a:cubicBezTo>
                  <a:cubicBezTo>
                    <a:pt x="1133" y="172"/>
                    <a:pt x="1136" y="168"/>
                    <a:pt x="1140" y="167"/>
                  </a:cubicBezTo>
                  <a:cubicBezTo>
                    <a:pt x="1156" y="163"/>
                    <a:pt x="1148" y="171"/>
                    <a:pt x="1159" y="174"/>
                  </a:cubicBezTo>
                  <a:cubicBezTo>
                    <a:pt x="1176" y="179"/>
                    <a:pt x="1195" y="179"/>
                    <a:pt x="1212" y="183"/>
                  </a:cubicBezTo>
                  <a:cubicBezTo>
                    <a:pt x="1216" y="202"/>
                    <a:pt x="1221" y="196"/>
                    <a:pt x="1212" y="215"/>
                  </a:cubicBezTo>
                  <a:cubicBezTo>
                    <a:pt x="1200" y="210"/>
                    <a:pt x="1197" y="210"/>
                    <a:pt x="1183" y="212"/>
                  </a:cubicBezTo>
                  <a:cubicBezTo>
                    <a:pt x="1181" y="214"/>
                    <a:pt x="1179" y="218"/>
                    <a:pt x="1176" y="219"/>
                  </a:cubicBezTo>
                  <a:cubicBezTo>
                    <a:pt x="1166" y="221"/>
                    <a:pt x="1168" y="209"/>
                    <a:pt x="1164" y="205"/>
                  </a:cubicBezTo>
                  <a:cubicBezTo>
                    <a:pt x="1158" y="199"/>
                    <a:pt x="1124" y="198"/>
                    <a:pt x="1123" y="198"/>
                  </a:cubicBezTo>
                  <a:cubicBezTo>
                    <a:pt x="1117" y="199"/>
                    <a:pt x="1110" y="196"/>
                    <a:pt x="1106" y="200"/>
                  </a:cubicBezTo>
                  <a:cubicBezTo>
                    <a:pt x="1090" y="216"/>
                    <a:pt x="1116" y="220"/>
                    <a:pt x="1096" y="215"/>
                  </a:cubicBezTo>
                  <a:cubicBezTo>
                    <a:pt x="1081" y="216"/>
                    <a:pt x="1071" y="224"/>
                    <a:pt x="1060" y="217"/>
                  </a:cubicBezTo>
                  <a:cubicBezTo>
                    <a:pt x="1056" y="204"/>
                    <a:pt x="1070" y="204"/>
                    <a:pt x="1080" y="200"/>
                  </a:cubicBezTo>
                  <a:cubicBezTo>
                    <a:pt x="1090" y="183"/>
                    <a:pt x="1092" y="186"/>
                    <a:pt x="1065" y="188"/>
                  </a:cubicBezTo>
                  <a:cubicBezTo>
                    <a:pt x="1059" y="197"/>
                    <a:pt x="1059" y="202"/>
                    <a:pt x="1070" y="205"/>
                  </a:cubicBezTo>
                  <a:cubicBezTo>
                    <a:pt x="1043" y="207"/>
                    <a:pt x="1022" y="217"/>
                    <a:pt x="996" y="224"/>
                  </a:cubicBezTo>
                  <a:cubicBezTo>
                    <a:pt x="980" y="238"/>
                    <a:pt x="989" y="244"/>
                    <a:pt x="996" y="260"/>
                  </a:cubicBezTo>
                  <a:cubicBezTo>
                    <a:pt x="971" y="268"/>
                    <a:pt x="978" y="253"/>
                    <a:pt x="964" y="248"/>
                  </a:cubicBezTo>
                  <a:cubicBezTo>
                    <a:pt x="956" y="245"/>
                    <a:pt x="948" y="247"/>
                    <a:pt x="940" y="246"/>
                  </a:cubicBezTo>
                  <a:cubicBezTo>
                    <a:pt x="924" y="239"/>
                    <a:pt x="929" y="222"/>
                    <a:pt x="924" y="219"/>
                  </a:cubicBezTo>
                  <a:cubicBezTo>
                    <a:pt x="907" y="210"/>
                    <a:pt x="885" y="216"/>
                    <a:pt x="866" y="215"/>
                  </a:cubicBezTo>
                  <a:cubicBezTo>
                    <a:pt x="858" y="206"/>
                    <a:pt x="855" y="206"/>
                    <a:pt x="844" y="203"/>
                  </a:cubicBezTo>
                  <a:cubicBezTo>
                    <a:pt x="841" y="191"/>
                    <a:pt x="835" y="182"/>
                    <a:pt x="823" y="179"/>
                  </a:cubicBezTo>
                  <a:cubicBezTo>
                    <a:pt x="815" y="182"/>
                    <a:pt x="803" y="189"/>
                    <a:pt x="794" y="181"/>
                  </a:cubicBezTo>
                  <a:cubicBezTo>
                    <a:pt x="787" y="175"/>
                    <a:pt x="804" y="154"/>
                    <a:pt x="808" y="152"/>
                  </a:cubicBezTo>
                  <a:cubicBezTo>
                    <a:pt x="822" y="156"/>
                    <a:pt x="821" y="165"/>
                    <a:pt x="832" y="174"/>
                  </a:cubicBezTo>
                  <a:cubicBezTo>
                    <a:pt x="838" y="165"/>
                    <a:pt x="845" y="163"/>
                    <a:pt x="854" y="159"/>
                  </a:cubicBezTo>
                  <a:cubicBezTo>
                    <a:pt x="851" y="149"/>
                    <a:pt x="846" y="148"/>
                    <a:pt x="837" y="145"/>
                  </a:cubicBezTo>
                  <a:cubicBezTo>
                    <a:pt x="832" y="126"/>
                    <a:pt x="856" y="146"/>
                    <a:pt x="861" y="128"/>
                  </a:cubicBezTo>
                  <a:cubicBezTo>
                    <a:pt x="871" y="132"/>
                    <a:pt x="877" y="128"/>
                    <a:pt x="888" y="126"/>
                  </a:cubicBezTo>
                  <a:cubicBezTo>
                    <a:pt x="892" y="112"/>
                    <a:pt x="891" y="110"/>
                    <a:pt x="876" y="114"/>
                  </a:cubicBezTo>
                  <a:cubicBezTo>
                    <a:pt x="866" y="120"/>
                    <a:pt x="864" y="123"/>
                    <a:pt x="854" y="116"/>
                  </a:cubicBezTo>
                  <a:cubicBezTo>
                    <a:pt x="815" y="121"/>
                    <a:pt x="842" y="131"/>
                    <a:pt x="818" y="114"/>
                  </a:cubicBezTo>
                  <a:cubicBezTo>
                    <a:pt x="804" y="117"/>
                    <a:pt x="805" y="120"/>
                    <a:pt x="801" y="133"/>
                  </a:cubicBezTo>
                  <a:cubicBezTo>
                    <a:pt x="788" y="130"/>
                    <a:pt x="787" y="135"/>
                    <a:pt x="794" y="145"/>
                  </a:cubicBezTo>
                  <a:cubicBezTo>
                    <a:pt x="778" y="150"/>
                    <a:pt x="763" y="156"/>
                    <a:pt x="746" y="159"/>
                  </a:cubicBezTo>
                  <a:cubicBezTo>
                    <a:pt x="737" y="156"/>
                    <a:pt x="735" y="150"/>
                    <a:pt x="727" y="145"/>
                  </a:cubicBezTo>
                  <a:cubicBezTo>
                    <a:pt x="715" y="148"/>
                    <a:pt x="715" y="156"/>
                    <a:pt x="712" y="167"/>
                  </a:cubicBezTo>
                  <a:cubicBezTo>
                    <a:pt x="674" y="165"/>
                    <a:pt x="659" y="161"/>
                    <a:pt x="628" y="169"/>
                  </a:cubicBezTo>
                  <a:cubicBezTo>
                    <a:pt x="622" y="179"/>
                    <a:pt x="619" y="181"/>
                    <a:pt x="609" y="174"/>
                  </a:cubicBezTo>
                  <a:cubicBezTo>
                    <a:pt x="616" y="169"/>
                    <a:pt x="623" y="167"/>
                    <a:pt x="631" y="164"/>
                  </a:cubicBezTo>
                  <a:cubicBezTo>
                    <a:pt x="636" y="144"/>
                    <a:pt x="620" y="144"/>
                    <a:pt x="604" y="140"/>
                  </a:cubicBezTo>
                  <a:cubicBezTo>
                    <a:pt x="599" y="131"/>
                    <a:pt x="593" y="132"/>
                    <a:pt x="585" y="126"/>
                  </a:cubicBezTo>
                  <a:cubicBezTo>
                    <a:pt x="579" y="127"/>
                    <a:pt x="573" y="126"/>
                    <a:pt x="568" y="128"/>
                  </a:cubicBezTo>
                  <a:cubicBezTo>
                    <a:pt x="563" y="130"/>
                    <a:pt x="554" y="138"/>
                    <a:pt x="554" y="138"/>
                  </a:cubicBezTo>
                  <a:cubicBezTo>
                    <a:pt x="536" y="132"/>
                    <a:pt x="542" y="119"/>
                    <a:pt x="520" y="114"/>
                  </a:cubicBezTo>
                  <a:cubicBezTo>
                    <a:pt x="511" y="117"/>
                    <a:pt x="508" y="120"/>
                    <a:pt x="499" y="116"/>
                  </a:cubicBezTo>
                  <a:cubicBezTo>
                    <a:pt x="503" y="98"/>
                    <a:pt x="490" y="105"/>
                    <a:pt x="475" y="107"/>
                  </a:cubicBezTo>
                  <a:cubicBezTo>
                    <a:pt x="466" y="116"/>
                    <a:pt x="464" y="122"/>
                    <a:pt x="453" y="114"/>
                  </a:cubicBezTo>
                  <a:cubicBezTo>
                    <a:pt x="448" y="98"/>
                    <a:pt x="441" y="88"/>
                    <a:pt x="427" y="80"/>
                  </a:cubicBezTo>
                  <a:cubicBezTo>
                    <a:pt x="409" y="85"/>
                    <a:pt x="411" y="93"/>
                    <a:pt x="420" y="107"/>
                  </a:cubicBezTo>
                  <a:cubicBezTo>
                    <a:pt x="423" y="118"/>
                    <a:pt x="418" y="120"/>
                    <a:pt x="408" y="123"/>
                  </a:cubicBezTo>
                  <a:cubicBezTo>
                    <a:pt x="400" y="136"/>
                    <a:pt x="395" y="127"/>
                    <a:pt x="381" y="131"/>
                  </a:cubicBezTo>
                  <a:cubicBezTo>
                    <a:pt x="380" y="137"/>
                    <a:pt x="381" y="144"/>
                    <a:pt x="379" y="150"/>
                  </a:cubicBezTo>
                  <a:cubicBezTo>
                    <a:pt x="375" y="161"/>
                    <a:pt x="338" y="170"/>
                    <a:pt x="328" y="171"/>
                  </a:cubicBezTo>
                  <a:cubicBezTo>
                    <a:pt x="318" y="175"/>
                    <a:pt x="313" y="169"/>
                    <a:pt x="302" y="167"/>
                  </a:cubicBezTo>
                  <a:cubicBezTo>
                    <a:pt x="292" y="160"/>
                    <a:pt x="284" y="153"/>
                    <a:pt x="273" y="150"/>
                  </a:cubicBezTo>
                  <a:cubicBezTo>
                    <a:pt x="271" y="141"/>
                    <a:pt x="266" y="135"/>
                    <a:pt x="261" y="128"/>
                  </a:cubicBezTo>
                  <a:cubicBezTo>
                    <a:pt x="258" y="117"/>
                    <a:pt x="252" y="107"/>
                    <a:pt x="244" y="99"/>
                  </a:cubicBezTo>
                  <a:cubicBezTo>
                    <a:pt x="241" y="90"/>
                    <a:pt x="235" y="88"/>
                    <a:pt x="230" y="80"/>
                  </a:cubicBezTo>
                  <a:cubicBezTo>
                    <a:pt x="230" y="80"/>
                    <a:pt x="221" y="82"/>
                    <a:pt x="216" y="83"/>
                  </a:cubicBezTo>
                  <a:cubicBezTo>
                    <a:pt x="203" y="78"/>
                    <a:pt x="191" y="78"/>
                    <a:pt x="182" y="90"/>
                  </a:cubicBezTo>
                  <a:cubicBezTo>
                    <a:pt x="178" y="102"/>
                    <a:pt x="156" y="107"/>
                    <a:pt x="144" y="111"/>
                  </a:cubicBezTo>
                  <a:cubicBezTo>
                    <a:pt x="138" y="113"/>
                    <a:pt x="127" y="116"/>
                    <a:pt x="127" y="116"/>
                  </a:cubicBezTo>
                  <a:cubicBezTo>
                    <a:pt x="118" y="117"/>
                    <a:pt x="101" y="117"/>
                    <a:pt x="92" y="115"/>
                  </a:cubicBezTo>
                  <a:cubicBezTo>
                    <a:pt x="83" y="113"/>
                    <a:pt x="78" y="105"/>
                    <a:pt x="74" y="107"/>
                  </a:cubicBezTo>
                  <a:cubicBezTo>
                    <a:pt x="65" y="110"/>
                    <a:pt x="76" y="122"/>
                    <a:pt x="68" y="127"/>
                  </a:cubicBezTo>
                  <a:cubicBezTo>
                    <a:pt x="58" y="151"/>
                    <a:pt x="43" y="138"/>
                    <a:pt x="9" y="140"/>
                  </a:cubicBezTo>
                  <a:cubicBezTo>
                    <a:pt x="7" y="142"/>
                    <a:pt x="3" y="144"/>
                    <a:pt x="4" y="147"/>
                  </a:cubicBezTo>
                  <a:cubicBezTo>
                    <a:pt x="5" y="151"/>
                    <a:pt x="10" y="152"/>
                    <a:pt x="12" y="155"/>
                  </a:cubicBezTo>
                  <a:cubicBezTo>
                    <a:pt x="21" y="166"/>
                    <a:pt x="21" y="177"/>
                    <a:pt x="33" y="186"/>
                  </a:cubicBezTo>
                  <a:cubicBezTo>
                    <a:pt x="24" y="189"/>
                    <a:pt x="17" y="191"/>
                    <a:pt x="7" y="193"/>
                  </a:cubicBezTo>
                  <a:cubicBezTo>
                    <a:pt x="0" y="210"/>
                    <a:pt x="7" y="213"/>
                    <a:pt x="21" y="207"/>
                  </a:cubicBezTo>
                  <a:cubicBezTo>
                    <a:pt x="33" y="212"/>
                    <a:pt x="27" y="221"/>
                    <a:pt x="36" y="229"/>
                  </a:cubicBezTo>
                  <a:cubicBezTo>
                    <a:pt x="46" y="237"/>
                    <a:pt x="53" y="238"/>
                    <a:pt x="60" y="248"/>
                  </a:cubicBezTo>
                  <a:cubicBezTo>
                    <a:pt x="70" y="241"/>
                    <a:pt x="84" y="247"/>
                    <a:pt x="98" y="248"/>
                  </a:cubicBezTo>
                  <a:cubicBezTo>
                    <a:pt x="105" y="258"/>
                    <a:pt x="111" y="258"/>
                    <a:pt x="122" y="260"/>
                  </a:cubicBezTo>
                  <a:cubicBezTo>
                    <a:pt x="132" y="253"/>
                    <a:pt x="134" y="253"/>
                    <a:pt x="146" y="255"/>
                  </a:cubicBezTo>
                  <a:cubicBezTo>
                    <a:pt x="156" y="270"/>
                    <a:pt x="164" y="256"/>
                    <a:pt x="175" y="248"/>
                  </a:cubicBezTo>
                  <a:cubicBezTo>
                    <a:pt x="201" y="250"/>
                    <a:pt x="219" y="250"/>
                    <a:pt x="244" y="246"/>
                  </a:cubicBezTo>
                  <a:cubicBezTo>
                    <a:pt x="246" y="244"/>
                    <a:pt x="246" y="239"/>
                    <a:pt x="249" y="239"/>
                  </a:cubicBezTo>
                  <a:cubicBezTo>
                    <a:pt x="255" y="239"/>
                    <a:pt x="256" y="248"/>
                    <a:pt x="261" y="251"/>
                  </a:cubicBezTo>
                  <a:cubicBezTo>
                    <a:pt x="267" y="254"/>
                    <a:pt x="285" y="255"/>
                    <a:pt x="288" y="255"/>
                  </a:cubicBezTo>
                  <a:cubicBezTo>
                    <a:pt x="309" y="253"/>
                    <a:pt x="327" y="248"/>
                    <a:pt x="348" y="246"/>
                  </a:cubicBezTo>
                  <a:cubicBezTo>
                    <a:pt x="359" y="241"/>
                    <a:pt x="360" y="239"/>
                    <a:pt x="372" y="241"/>
                  </a:cubicBezTo>
                  <a:cubicBezTo>
                    <a:pt x="381" y="272"/>
                    <a:pt x="413" y="279"/>
                    <a:pt x="441" y="284"/>
                  </a:cubicBezTo>
                  <a:cubicBezTo>
                    <a:pt x="451" y="291"/>
                    <a:pt x="463" y="294"/>
                    <a:pt x="475" y="296"/>
                  </a:cubicBezTo>
                  <a:cubicBezTo>
                    <a:pt x="483" y="302"/>
                    <a:pt x="486" y="306"/>
                    <a:pt x="489" y="315"/>
                  </a:cubicBezTo>
                  <a:cubicBezTo>
                    <a:pt x="482" y="316"/>
                    <a:pt x="474" y="314"/>
                    <a:pt x="468" y="318"/>
                  </a:cubicBezTo>
                  <a:cubicBezTo>
                    <a:pt x="451" y="329"/>
                    <a:pt x="469" y="331"/>
                    <a:pt x="472" y="332"/>
                  </a:cubicBezTo>
                  <a:cubicBezTo>
                    <a:pt x="479" y="341"/>
                    <a:pt x="480" y="339"/>
                    <a:pt x="468" y="339"/>
                  </a:cubicBezTo>
                  <a:cubicBezTo>
                    <a:pt x="450" y="344"/>
                    <a:pt x="466" y="342"/>
                    <a:pt x="460" y="356"/>
                  </a:cubicBezTo>
                  <a:cubicBezTo>
                    <a:pt x="463" y="365"/>
                    <a:pt x="467" y="371"/>
                    <a:pt x="470" y="380"/>
                  </a:cubicBezTo>
                  <a:cubicBezTo>
                    <a:pt x="468" y="389"/>
                    <a:pt x="465" y="395"/>
                    <a:pt x="460" y="402"/>
                  </a:cubicBezTo>
                  <a:cubicBezTo>
                    <a:pt x="471" y="409"/>
                    <a:pt x="472" y="419"/>
                    <a:pt x="482" y="426"/>
                  </a:cubicBezTo>
                  <a:cubicBezTo>
                    <a:pt x="488" y="448"/>
                    <a:pt x="479" y="452"/>
                    <a:pt x="465" y="462"/>
                  </a:cubicBezTo>
                  <a:cubicBezTo>
                    <a:pt x="459" y="484"/>
                    <a:pt x="452" y="486"/>
                    <a:pt x="429" y="488"/>
                  </a:cubicBezTo>
                  <a:cubicBezTo>
                    <a:pt x="421" y="494"/>
                    <a:pt x="415" y="498"/>
                    <a:pt x="427" y="503"/>
                  </a:cubicBezTo>
                  <a:cubicBezTo>
                    <a:pt x="435" y="500"/>
                    <a:pt x="440" y="495"/>
                    <a:pt x="448" y="493"/>
                  </a:cubicBezTo>
                  <a:cubicBezTo>
                    <a:pt x="473" y="499"/>
                    <a:pt x="461" y="497"/>
                    <a:pt x="482" y="500"/>
                  </a:cubicBezTo>
                  <a:cubicBezTo>
                    <a:pt x="497" y="496"/>
                    <a:pt x="493" y="482"/>
                    <a:pt x="494" y="467"/>
                  </a:cubicBezTo>
                  <a:cubicBezTo>
                    <a:pt x="542" y="473"/>
                    <a:pt x="518" y="463"/>
                    <a:pt x="525" y="486"/>
                  </a:cubicBezTo>
                  <a:cubicBezTo>
                    <a:pt x="540" y="480"/>
                    <a:pt x="530" y="441"/>
                    <a:pt x="535" y="423"/>
                  </a:cubicBezTo>
                  <a:cubicBezTo>
                    <a:pt x="526" y="402"/>
                    <a:pt x="540" y="431"/>
                    <a:pt x="525" y="411"/>
                  </a:cubicBezTo>
                  <a:cubicBezTo>
                    <a:pt x="520" y="405"/>
                    <a:pt x="518" y="394"/>
                    <a:pt x="513" y="387"/>
                  </a:cubicBezTo>
                  <a:cubicBezTo>
                    <a:pt x="530" y="382"/>
                    <a:pt x="529" y="367"/>
                    <a:pt x="542" y="359"/>
                  </a:cubicBezTo>
                  <a:cubicBezTo>
                    <a:pt x="544" y="335"/>
                    <a:pt x="549" y="334"/>
                    <a:pt x="571" y="330"/>
                  </a:cubicBezTo>
                  <a:cubicBezTo>
                    <a:pt x="582" y="307"/>
                    <a:pt x="573" y="304"/>
                    <a:pt x="583" y="327"/>
                  </a:cubicBezTo>
                  <a:cubicBezTo>
                    <a:pt x="586" y="357"/>
                    <a:pt x="586" y="351"/>
                    <a:pt x="607" y="363"/>
                  </a:cubicBezTo>
                  <a:cubicBezTo>
                    <a:pt x="598" y="367"/>
                    <a:pt x="593" y="366"/>
                    <a:pt x="588" y="375"/>
                  </a:cubicBezTo>
                  <a:cubicBezTo>
                    <a:pt x="589" y="382"/>
                    <a:pt x="592" y="407"/>
                    <a:pt x="595" y="411"/>
                  </a:cubicBezTo>
                  <a:cubicBezTo>
                    <a:pt x="599" y="418"/>
                    <a:pt x="612" y="426"/>
                    <a:pt x="612" y="426"/>
                  </a:cubicBezTo>
                  <a:cubicBezTo>
                    <a:pt x="615" y="437"/>
                    <a:pt x="617" y="439"/>
                    <a:pt x="628" y="443"/>
                  </a:cubicBezTo>
                  <a:cubicBezTo>
                    <a:pt x="608" y="449"/>
                    <a:pt x="619" y="446"/>
                    <a:pt x="597" y="450"/>
                  </a:cubicBezTo>
                  <a:cubicBezTo>
                    <a:pt x="596" y="452"/>
                    <a:pt x="595" y="455"/>
                    <a:pt x="595" y="457"/>
                  </a:cubicBezTo>
                  <a:cubicBezTo>
                    <a:pt x="595" y="462"/>
                    <a:pt x="598" y="466"/>
                    <a:pt x="597" y="471"/>
                  </a:cubicBezTo>
                  <a:cubicBezTo>
                    <a:pt x="596" y="476"/>
                    <a:pt x="588" y="478"/>
                    <a:pt x="585" y="483"/>
                  </a:cubicBezTo>
                  <a:cubicBezTo>
                    <a:pt x="582" y="496"/>
                    <a:pt x="588" y="500"/>
                    <a:pt x="578" y="510"/>
                  </a:cubicBezTo>
                  <a:cubicBezTo>
                    <a:pt x="575" y="521"/>
                    <a:pt x="573" y="530"/>
                    <a:pt x="564" y="536"/>
                  </a:cubicBezTo>
                  <a:cubicBezTo>
                    <a:pt x="557" y="553"/>
                    <a:pt x="566" y="556"/>
                    <a:pt x="580" y="560"/>
                  </a:cubicBezTo>
                  <a:cubicBezTo>
                    <a:pt x="591" y="558"/>
                    <a:pt x="595" y="556"/>
                    <a:pt x="600" y="567"/>
                  </a:cubicBezTo>
                  <a:cubicBezTo>
                    <a:pt x="596" y="578"/>
                    <a:pt x="589" y="575"/>
                    <a:pt x="592" y="587"/>
                  </a:cubicBezTo>
                  <a:close/>
                </a:path>
              </a:pathLst>
            </a:custGeom>
            <a:gradFill rotWithShape="0">
              <a:gsLst>
                <a:gs pos="0">
                  <a:schemeClr val="accent2">
                    <a:alpha val="61000"/>
                  </a:schemeClr>
                </a:gs>
                <a:gs pos="50000">
                  <a:schemeClr val="accent2">
                    <a:gamma/>
                    <a:shade val="46275"/>
                    <a:invGamma/>
                  </a:schemeClr>
                </a:gs>
                <a:gs pos="100000">
                  <a:schemeClr val="accent2">
                    <a:alpha val="61000"/>
                  </a:schemeClr>
                </a:gs>
              </a:gsLst>
              <a:lin ang="2700000" scaled="1"/>
            </a:gradFill>
            <a:ln w="9525" cap="flat" cmpd="sng">
              <a:noFill/>
              <a:prstDash val="solid"/>
              <a:round/>
              <a:headEnd/>
              <a:tailEnd/>
            </a:ln>
            <a:effectLst/>
          </p:spPr>
          <p:txBody>
            <a:bodyPr wrap="none" anchor="ctr"/>
            <a:lstStyle/>
            <a:p>
              <a:endParaRPr lang="el-GR"/>
            </a:p>
          </p:txBody>
        </p:sp>
        <p:sp>
          <p:nvSpPr>
            <p:cNvPr id="631892" name="Line 84"/>
            <p:cNvSpPr>
              <a:spLocks noChangeShapeType="1"/>
            </p:cNvSpPr>
            <p:nvPr/>
          </p:nvSpPr>
          <p:spPr bwMode="auto">
            <a:xfrm>
              <a:off x="1621" y="1909"/>
              <a:ext cx="1593" cy="912"/>
            </a:xfrm>
            <a:prstGeom prst="line">
              <a:avLst/>
            </a:prstGeom>
            <a:noFill/>
            <a:ln w="9525">
              <a:solidFill>
                <a:schemeClr val="bg2"/>
              </a:solidFill>
              <a:round/>
              <a:headEnd/>
              <a:tailEnd/>
            </a:ln>
            <a:effectLst/>
          </p:spPr>
          <p:txBody>
            <a:bodyPr wrap="none" anchor="ctr"/>
            <a:lstStyle/>
            <a:p>
              <a:endParaRPr lang="el-GR"/>
            </a:p>
          </p:txBody>
        </p:sp>
        <p:sp>
          <p:nvSpPr>
            <p:cNvPr id="631893" name="Line 85"/>
            <p:cNvSpPr>
              <a:spLocks noChangeShapeType="1"/>
            </p:cNvSpPr>
            <p:nvPr/>
          </p:nvSpPr>
          <p:spPr bwMode="auto">
            <a:xfrm>
              <a:off x="1901" y="1802"/>
              <a:ext cx="1575" cy="873"/>
            </a:xfrm>
            <a:prstGeom prst="line">
              <a:avLst/>
            </a:prstGeom>
            <a:noFill/>
            <a:ln w="9525">
              <a:solidFill>
                <a:schemeClr val="bg2"/>
              </a:solidFill>
              <a:round/>
              <a:headEnd/>
              <a:tailEnd/>
            </a:ln>
            <a:effectLst/>
          </p:spPr>
          <p:txBody>
            <a:bodyPr wrap="none" anchor="ctr"/>
            <a:lstStyle/>
            <a:p>
              <a:endParaRPr lang="el-GR"/>
            </a:p>
          </p:txBody>
        </p:sp>
        <p:sp>
          <p:nvSpPr>
            <p:cNvPr id="631894" name="Line 86"/>
            <p:cNvSpPr>
              <a:spLocks noChangeShapeType="1"/>
            </p:cNvSpPr>
            <p:nvPr/>
          </p:nvSpPr>
          <p:spPr bwMode="auto">
            <a:xfrm flipV="1">
              <a:off x="1626" y="1563"/>
              <a:ext cx="1546" cy="613"/>
            </a:xfrm>
            <a:prstGeom prst="line">
              <a:avLst/>
            </a:prstGeom>
            <a:noFill/>
            <a:ln w="9525">
              <a:solidFill>
                <a:schemeClr val="bg2"/>
              </a:solidFill>
              <a:round/>
              <a:headEnd/>
              <a:tailEnd/>
            </a:ln>
            <a:effectLst/>
          </p:spPr>
          <p:txBody>
            <a:bodyPr wrap="none" anchor="ctr"/>
            <a:lstStyle/>
            <a:p>
              <a:endParaRPr lang="el-GR"/>
            </a:p>
          </p:txBody>
        </p:sp>
        <p:sp>
          <p:nvSpPr>
            <p:cNvPr id="631895" name="Line 87"/>
            <p:cNvSpPr>
              <a:spLocks noChangeShapeType="1"/>
            </p:cNvSpPr>
            <p:nvPr/>
          </p:nvSpPr>
          <p:spPr bwMode="auto">
            <a:xfrm flipV="1">
              <a:off x="1920" y="1704"/>
              <a:ext cx="1551" cy="653"/>
            </a:xfrm>
            <a:prstGeom prst="line">
              <a:avLst/>
            </a:prstGeom>
            <a:noFill/>
            <a:ln w="9525">
              <a:solidFill>
                <a:schemeClr val="bg2"/>
              </a:solidFill>
              <a:round/>
              <a:headEnd/>
              <a:tailEnd/>
            </a:ln>
            <a:effectLst/>
          </p:spPr>
          <p:txBody>
            <a:bodyPr wrap="none" anchor="ctr"/>
            <a:lstStyle/>
            <a:p>
              <a:endParaRPr lang="el-GR"/>
            </a:p>
          </p:txBody>
        </p:sp>
        <p:sp>
          <p:nvSpPr>
            <p:cNvPr id="631896" name="Freeform 88"/>
            <p:cNvSpPr>
              <a:spLocks/>
            </p:cNvSpPr>
            <p:nvPr/>
          </p:nvSpPr>
          <p:spPr bwMode="auto">
            <a:xfrm>
              <a:off x="1350" y="1429"/>
              <a:ext cx="3140" cy="1545"/>
            </a:xfrm>
            <a:custGeom>
              <a:avLst/>
              <a:gdLst/>
              <a:ahLst/>
              <a:cxnLst>
                <a:cxn ang="0">
                  <a:pos x="0" y="444"/>
                </a:cxn>
                <a:cxn ang="0">
                  <a:pos x="1002" y="1179"/>
                </a:cxn>
                <a:cxn ang="0">
                  <a:pos x="2016" y="564"/>
                </a:cxn>
                <a:cxn ang="0">
                  <a:pos x="993" y="0"/>
                </a:cxn>
                <a:cxn ang="0">
                  <a:pos x="0" y="444"/>
                </a:cxn>
              </a:cxnLst>
              <a:rect l="0" t="0" r="r" b="b"/>
              <a:pathLst>
                <a:path w="2016" h="1179">
                  <a:moveTo>
                    <a:pt x="0" y="444"/>
                  </a:moveTo>
                  <a:lnTo>
                    <a:pt x="1002" y="1179"/>
                  </a:lnTo>
                  <a:lnTo>
                    <a:pt x="2016" y="564"/>
                  </a:lnTo>
                  <a:lnTo>
                    <a:pt x="993" y="0"/>
                  </a:lnTo>
                  <a:lnTo>
                    <a:pt x="0" y="444"/>
                  </a:lnTo>
                  <a:close/>
                </a:path>
              </a:pathLst>
            </a:custGeom>
            <a:noFill/>
            <a:ln w="9525" cap="flat" cmpd="sng">
              <a:solidFill>
                <a:schemeClr val="bg2"/>
              </a:solidFill>
              <a:prstDash val="solid"/>
              <a:round/>
              <a:headEnd/>
              <a:tailEnd/>
            </a:ln>
            <a:effectLst/>
          </p:spPr>
          <p:txBody>
            <a:bodyPr wrap="none" anchor="ctr"/>
            <a:lstStyle/>
            <a:p>
              <a:endParaRPr lang="el-GR"/>
            </a:p>
          </p:txBody>
        </p:sp>
        <p:sp>
          <p:nvSpPr>
            <p:cNvPr id="631897" name="Line 89"/>
            <p:cNvSpPr>
              <a:spLocks noChangeShapeType="1"/>
            </p:cNvSpPr>
            <p:nvPr/>
          </p:nvSpPr>
          <p:spPr bwMode="auto">
            <a:xfrm>
              <a:off x="2159" y="1704"/>
              <a:ext cx="1612" cy="834"/>
            </a:xfrm>
            <a:prstGeom prst="line">
              <a:avLst/>
            </a:prstGeom>
            <a:noFill/>
            <a:ln w="9525">
              <a:solidFill>
                <a:schemeClr val="bg2"/>
              </a:solidFill>
              <a:round/>
              <a:headEnd/>
              <a:tailEnd/>
            </a:ln>
            <a:effectLst/>
          </p:spPr>
          <p:txBody>
            <a:bodyPr wrap="none" anchor="ctr"/>
            <a:lstStyle/>
            <a:p>
              <a:endParaRPr lang="el-GR"/>
            </a:p>
          </p:txBody>
        </p:sp>
        <p:sp>
          <p:nvSpPr>
            <p:cNvPr id="631898" name="Line 90"/>
            <p:cNvSpPr>
              <a:spLocks noChangeShapeType="1"/>
            </p:cNvSpPr>
            <p:nvPr/>
          </p:nvSpPr>
          <p:spPr bwMode="auto">
            <a:xfrm>
              <a:off x="2411" y="1606"/>
              <a:ext cx="1607" cy="802"/>
            </a:xfrm>
            <a:prstGeom prst="line">
              <a:avLst/>
            </a:prstGeom>
            <a:noFill/>
            <a:ln w="9525">
              <a:solidFill>
                <a:schemeClr val="bg2"/>
              </a:solidFill>
              <a:round/>
              <a:headEnd/>
              <a:tailEnd/>
            </a:ln>
            <a:effectLst/>
          </p:spPr>
          <p:txBody>
            <a:bodyPr wrap="none" anchor="ctr"/>
            <a:lstStyle/>
            <a:p>
              <a:endParaRPr lang="el-GR"/>
            </a:p>
          </p:txBody>
        </p:sp>
        <p:sp>
          <p:nvSpPr>
            <p:cNvPr id="631899" name="Line 91"/>
            <p:cNvSpPr>
              <a:spLocks noChangeShapeType="1"/>
            </p:cNvSpPr>
            <p:nvPr/>
          </p:nvSpPr>
          <p:spPr bwMode="auto">
            <a:xfrm>
              <a:off x="2654" y="1515"/>
              <a:ext cx="1579" cy="759"/>
            </a:xfrm>
            <a:prstGeom prst="line">
              <a:avLst/>
            </a:prstGeom>
            <a:noFill/>
            <a:ln w="9525">
              <a:solidFill>
                <a:schemeClr val="bg2"/>
              </a:solidFill>
              <a:round/>
              <a:headEnd/>
              <a:tailEnd/>
            </a:ln>
            <a:effectLst/>
          </p:spPr>
          <p:txBody>
            <a:bodyPr wrap="none" anchor="ctr"/>
            <a:lstStyle/>
            <a:p>
              <a:endParaRPr lang="el-GR"/>
            </a:p>
          </p:txBody>
        </p:sp>
        <p:sp>
          <p:nvSpPr>
            <p:cNvPr id="631900" name="Line 92"/>
            <p:cNvSpPr>
              <a:spLocks noChangeShapeType="1"/>
            </p:cNvSpPr>
            <p:nvPr/>
          </p:nvSpPr>
          <p:spPr bwMode="auto">
            <a:xfrm flipV="1">
              <a:off x="2215" y="1842"/>
              <a:ext cx="1565" cy="703"/>
            </a:xfrm>
            <a:prstGeom prst="line">
              <a:avLst/>
            </a:prstGeom>
            <a:noFill/>
            <a:ln w="9525">
              <a:solidFill>
                <a:schemeClr val="bg2"/>
              </a:solidFill>
              <a:round/>
              <a:headEnd/>
              <a:tailEnd/>
            </a:ln>
            <a:effectLst/>
          </p:spPr>
          <p:txBody>
            <a:bodyPr wrap="none" anchor="ctr"/>
            <a:lstStyle/>
            <a:p>
              <a:endParaRPr lang="el-GR"/>
            </a:p>
          </p:txBody>
        </p:sp>
        <p:sp>
          <p:nvSpPr>
            <p:cNvPr id="631901" name="Line 93"/>
            <p:cNvSpPr>
              <a:spLocks noChangeShapeType="1"/>
            </p:cNvSpPr>
            <p:nvPr/>
          </p:nvSpPr>
          <p:spPr bwMode="auto">
            <a:xfrm flipV="1">
              <a:off x="2547" y="2003"/>
              <a:ext cx="1574" cy="747"/>
            </a:xfrm>
            <a:prstGeom prst="line">
              <a:avLst/>
            </a:prstGeom>
            <a:noFill/>
            <a:ln w="9525">
              <a:solidFill>
                <a:schemeClr val="bg2"/>
              </a:solidFill>
              <a:round/>
              <a:headEnd/>
              <a:tailEnd/>
            </a:ln>
            <a:effectLst/>
          </p:spPr>
          <p:txBody>
            <a:bodyPr wrap="none" anchor="ctr"/>
            <a:lstStyle/>
            <a:p>
              <a:endParaRPr lang="el-GR"/>
            </a:p>
          </p:txBody>
        </p:sp>
        <p:sp>
          <p:nvSpPr>
            <p:cNvPr id="631902" name="Freeform 94"/>
            <p:cNvSpPr>
              <a:spLocks/>
            </p:cNvSpPr>
            <p:nvPr/>
          </p:nvSpPr>
          <p:spPr bwMode="auto">
            <a:xfrm>
              <a:off x="2771" y="2603"/>
              <a:ext cx="618" cy="227"/>
            </a:xfrm>
            <a:custGeom>
              <a:avLst/>
              <a:gdLst/>
              <a:ahLst/>
              <a:cxnLst>
                <a:cxn ang="0">
                  <a:pos x="262" y="168"/>
                </a:cxn>
                <a:cxn ang="0">
                  <a:pos x="229" y="171"/>
                </a:cxn>
                <a:cxn ang="0">
                  <a:pos x="200" y="171"/>
                </a:cxn>
                <a:cxn ang="0">
                  <a:pos x="154" y="164"/>
                </a:cxn>
                <a:cxn ang="0">
                  <a:pos x="140" y="135"/>
                </a:cxn>
                <a:cxn ang="0">
                  <a:pos x="123" y="123"/>
                </a:cxn>
                <a:cxn ang="0">
                  <a:pos x="92" y="132"/>
                </a:cxn>
                <a:cxn ang="0">
                  <a:pos x="70" y="130"/>
                </a:cxn>
                <a:cxn ang="0">
                  <a:pos x="61" y="111"/>
                </a:cxn>
                <a:cxn ang="0">
                  <a:pos x="27" y="94"/>
                </a:cxn>
                <a:cxn ang="0">
                  <a:pos x="10" y="113"/>
                </a:cxn>
                <a:cxn ang="0">
                  <a:pos x="39" y="87"/>
                </a:cxn>
                <a:cxn ang="0">
                  <a:pos x="51" y="77"/>
                </a:cxn>
                <a:cxn ang="0">
                  <a:pos x="32" y="72"/>
                </a:cxn>
                <a:cxn ang="0">
                  <a:pos x="44" y="63"/>
                </a:cxn>
                <a:cxn ang="0">
                  <a:pos x="27" y="44"/>
                </a:cxn>
                <a:cxn ang="0">
                  <a:pos x="58" y="27"/>
                </a:cxn>
                <a:cxn ang="0">
                  <a:pos x="61" y="8"/>
                </a:cxn>
                <a:cxn ang="0">
                  <a:pos x="85" y="0"/>
                </a:cxn>
                <a:cxn ang="0">
                  <a:pos x="133" y="24"/>
                </a:cxn>
                <a:cxn ang="0">
                  <a:pos x="154" y="29"/>
                </a:cxn>
                <a:cxn ang="0">
                  <a:pos x="169" y="10"/>
                </a:cxn>
                <a:cxn ang="0">
                  <a:pos x="219" y="41"/>
                </a:cxn>
                <a:cxn ang="0">
                  <a:pos x="248" y="36"/>
                </a:cxn>
                <a:cxn ang="0">
                  <a:pos x="277" y="20"/>
                </a:cxn>
                <a:cxn ang="0">
                  <a:pos x="327" y="36"/>
                </a:cxn>
                <a:cxn ang="0">
                  <a:pos x="353" y="65"/>
                </a:cxn>
                <a:cxn ang="0">
                  <a:pos x="397" y="92"/>
                </a:cxn>
                <a:cxn ang="0">
                  <a:pos x="262" y="168"/>
                </a:cxn>
              </a:cxnLst>
              <a:rect l="0" t="0" r="r" b="b"/>
              <a:pathLst>
                <a:path w="397" h="173">
                  <a:moveTo>
                    <a:pt x="262" y="168"/>
                  </a:moveTo>
                  <a:cubicBezTo>
                    <a:pt x="249" y="173"/>
                    <a:pt x="243" y="173"/>
                    <a:pt x="229" y="171"/>
                  </a:cubicBezTo>
                  <a:cubicBezTo>
                    <a:pt x="221" y="159"/>
                    <a:pt x="211" y="163"/>
                    <a:pt x="200" y="171"/>
                  </a:cubicBezTo>
                  <a:cubicBezTo>
                    <a:pt x="184" y="169"/>
                    <a:pt x="170" y="166"/>
                    <a:pt x="154" y="164"/>
                  </a:cubicBezTo>
                  <a:cubicBezTo>
                    <a:pt x="148" y="155"/>
                    <a:pt x="148" y="142"/>
                    <a:pt x="140" y="135"/>
                  </a:cubicBezTo>
                  <a:cubicBezTo>
                    <a:pt x="135" y="130"/>
                    <a:pt x="123" y="123"/>
                    <a:pt x="123" y="123"/>
                  </a:cubicBezTo>
                  <a:cubicBezTo>
                    <a:pt x="108" y="125"/>
                    <a:pt x="105" y="128"/>
                    <a:pt x="92" y="132"/>
                  </a:cubicBezTo>
                  <a:cubicBezTo>
                    <a:pt x="85" y="131"/>
                    <a:pt x="77" y="132"/>
                    <a:pt x="70" y="130"/>
                  </a:cubicBezTo>
                  <a:cubicBezTo>
                    <a:pt x="56" y="127"/>
                    <a:pt x="68" y="121"/>
                    <a:pt x="61" y="111"/>
                  </a:cubicBezTo>
                  <a:cubicBezTo>
                    <a:pt x="53" y="101"/>
                    <a:pt x="39" y="96"/>
                    <a:pt x="27" y="94"/>
                  </a:cubicBezTo>
                  <a:cubicBezTo>
                    <a:pt x="8" y="96"/>
                    <a:pt x="0" y="95"/>
                    <a:pt x="10" y="113"/>
                  </a:cubicBezTo>
                  <a:cubicBezTo>
                    <a:pt x="27" y="110"/>
                    <a:pt x="27" y="98"/>
                    <a:pt x="39" y="87"/>
                  </a:cubicBezTo>
                  <a:cubicBezTo>
                    <a:pt x="45" y="89"/>
                    <a:pt x="62" y="91"/>
                    <a:pt x="51" y="77"/>
                  </a:cubicBezTo>
                  <a:cubicBezTo>
                    <a:pt x="47" y="72"/>
                    <a:pt x="38" y="74"/>
                    <a:pt x="32" y="72"/>
                  </a:cubicBezTo>
                  <a:cubicBezTo>
                    <a:pt x="25" y="56"/>
                    <a:pt x="30" y="74"/>
                    <a:pt x="44" y="63"/>
                  </a:cubicBezTo>
                  <a:cubicBezTo>
                    <a:pt x="49" y="59"/>
                    <a:pt x="29" y="45"/>
                    <a:pt x="27" y="44"/>
                  </a:cubicBezTo>
                  <a:cubicBezTo>
                    <a:pt x="31" y="30"/>
                    <a:pt x="45" y="29"/>
                    <a:pt x="58" y="27"/>
                  </a:cubicBezTo>
                  <a:cubicBezTo>
                    <a:pt x="59" y="21"/>
                    <a:pt x="58" y="14"/>
                    <a:pt x="61" y="8"/>
                  </a:cubicBezTo>
                  <a:cubicBezTo>
                    <a:pt x="64" y="0"/>
                    <a:pt x="85" y="0"/>
                    <a:pt x="85" y="0"/>
                  </a:cubicBezTo>
                  <a:cubicBezTo>
                    <a:pt x="104" y="5"/>
                    <a:pt x="113" y="21"/>
                    <a:pt x="133" y="24"/>
                  </a:cubicBezTo>
                  <a:cubicBezTo>
                    <a:pt x="149" y="36"/>
                    <a:pt x="142" y="37"/>
                    <a:pt x="154" y="29"/>
                  </a:cubicBezTo>
                  <a:cubicBezTo>
                    <a:pt x="159" y="18"/>
                    <a:pt x="157" y="16"/>
                    <a:pt x="169" y="10"/>
                  </a:cubicBezTo>
                  <a:cubicBezTo>
                    <a:pt x="185" y="22"/>
                    <a:pt x="203" y="29"/>
                    <a:pt x="219" y="41"/>
                  </a:cubicBezTo>
                  <a:cubicBezTo>
                    <a:pt x="229" y="39"/>
                    <a:pt x="238" y="38"/>
                    <a:pt x="248" y="36"/>
                  </a:cubicBezTo>
                  <a:cubicBezTo>
                    <a:pt x="255" y="35"/>
                    <a:pt x="263" y="23"/>
                    <a:pt x="277" y="20"/>
                  </a:cubicBezTo>
                  <a:cubicBezTo>
                    <a:pt x="295" y="23"/>
                    <a:pt x="309" y="32"/>
                    <a:pt x="327" y="36"/>
                  </a:cubicBezTo>
                  <a:cubicBezTo>
                    <a:pt x="334" y="48"/>
                    <a:pt x="339" y="61"/>
                    <a:pt x="353" y="65"/>
                  </a:cubicBezTo>
                  <a:cubicBezTo>
                    <a:pt x="356" y="73"/>
                    <a:pt x="388" y="92"/>
                    <a:pt x="397" y="92"/>
                  </a:cubicBezTo>
                  <a:lnTo>
                    <a:pt x="262" y="168"/>
                  </a:lnTo>
                  <a:close/>
                </a:path>
              </a:pathLst>
            </a:custGeom>
            <a:gradFill rotWithShape="0">
              <a:gsLst>
                <a:gs pos="0">
                  <a:schemeClr val="accent2">
                    <a:alpha val="61000"/>
                  </a:schemeClr>
                </a:gs>
                <a:gs pos="50000">
                  <a:schemeClr val="accent2">
                    <a:gamma/>
                    <a:shade val="46275"/>
                    <a:invGamma/>
                  </a:schemeClr>
                </a:gs>
                <a:gs pos="100000">
                  <a:schemeClr val="accent2">
                    <a:alpha val="61000"/>
                  </a:schemeClr>
                </a:gs>
              </a:gsLst>
              <a:lin ang="2700000" scaled="1"/>
            </a:gradFill>
            <a:ln w="9525" cap="flat" cmpd="sng">
              <a:noFill/>
              <a:prstDash val="solid"/>
              <a:round/>
              <a:headEnd/>
              <a:tailEnd/>
            </a:ln>
            <a:effectLst/>
          </p:spPr>
          <p:txBody>
            <a:bodyPr wrap="none" anchor="ctr"/>
            <a:lstStyle/>
            <a:p>
              <a:endParaRPr lang="el-GR"/>
            </a:p>
          </p:txBody>
        </p:sp>
        <p:sp>
          <p:nvSpPr>
            <p:cNvPr id="631903" name="Freeform 95"/>
            <p:cNvSpPr>
              <a:spLocks/>
            </p:cNvSpPr>
            <p:nvPr/>
          </p:nvSpPr>
          <p:spPr bwMode="auto">
            <a:xfrm>
              <a:off x="2955" y="2814"/>
              <a:ext cx="120" cy="54"/>
            </a:xfrm>
            <a:custGeom>
              <a:avLst/>
              <a:gdLst/>
              <a:ahLst/>
              <a:cxnLst>
                <a:cxn ang="0">
                  <a:pos x="77" y="24"/>
                </a:cxn>
                <a:cxn ang="0">
                  <a:pos x="36" y="24"/>
                </a:cxn>
                <a:cxn ang="0">
                  <a:pos x="17" y="0"/>
                </a:cxn>
                <a:cxn ang="0">
                  <a:pos x="0" y="24"/>
                </a:cxn>
                <a:cxn ang="0">
                  <a:pos x="24" y="41"/>
                </a:cxn>
                <a:cxn ang="0">
                  <a:pos x="77" y="24"/>
                </a:cxn>
              </a:cxnLst>
              <a:rect l="0" t="0" r="r" b="b"/>
              <a:pathLst>
                <a:path w="77" h="41">
                  <a:moveTo>
                    <a:pt x="77" y="24"/>
                  </a:moveTo>
                  <a:cubicBezTo>
                    <a:pt x="65" y="33"/>
                    <a:pt x="50" y="26"/>
                    <a:pt x="36" y="24"/>
                  </a:cubicBezTo>
                  <a:cubicBezTo>
                    <a:pt x="31" y="12"/>
                    <a:pt x="27" y="7"/>
                    <a:pt x="17" y="0"/>
                  </a:cubicBezTo>
                  <a:cubicBezTo>
                    <a:pt x="5" y="5"/>
                    <a:pt x="5" y="13"/>
                    <a:pt x="0" y="24"/>
                  </a:cubicBezTo>
                  <a:cubicBezTo>
                    <a:pt x="4" y="37"/>
                    <a:pt x="11" y="37"/>
                    <a:pt x="24" y="41"/>
                  </a:cubicBezTo>
                  <a:cubicBezTo>
                    <a:pt x="48" y="39"/>
                    <a:pt x="55" y="32"/>
                    <a:pt x="77" y="24"/>
                  </a:cubicBezTo>
                  <a:close/>
                </a:path>
              </a:pathLst>
            </a:custGeom>
            <a:gradFill rotWithShape="0">
              <a:gsLst>
                <a:gs pos="0">
                  <a:schemeClr val="accent2">
                    <a:alpha val="61000"/>
                  </a:schemeClr>
                </a:gs>
                <a:gs pos="50000">
                  <a:schemeClr val="accent2">
                    <a:gamma/>
                    <a:shade val="46275"/>
                    <a:invGamma/>
                  </a:schemeClr>
                </a:gs>
                <a:gs pos="100000">
                  <a:schemeClr val="accent2">
                    <a:alpha val="61000"/>
                  </a:schemeClr>
                </a:gs>
              </a:gsLst>
              <a:lin ang="2700000" scaled="1"/>
            </a:gradFill>
            <a:ln w="9525" cap="flat" cmpd="sng">
              <a:noFill/>
              <a:prstDash val="solid"/>
              <a:round/>
              <a:headEnd/>
              <a:tailEnd/>
            </a:ln>
            <a:effectLst/>
          </p:spPr>
          <p:txBody>
            <a:bodyPr wrap="none" anchor="ctr"/>
            <a:lstStyle/>
            <a:p>
              <a:endParaRPr lang="el-GR"/>
            </a:p>
          </p:txBody>
        </p:sp>
        <p:sp>
          <p:nvSpPr>
            <p:cNvPr id="631904" name="Freeform 96"/>
            <p:cNvSpPr>
              <a:spLocks/>
            </p:cNvSpPr>
            <p:nvPr/>
          </p:nvSpPr>
          <p:spPr bwMode="auto">
            <a:xfrm>
              <a:off x="2562" y="2677"/>
              <a:ext cx="144" cy="68"/>
            </a:xfrm>
            <a:custGeom>
              <a:avLst/>
              <a:gdLst/>
              <a:ahLst/>
              <a:cxnLst>
                <a:cxn ang="0">
                  <a:pos x="87" y="33"/>
                </a:cxn>
                <a:cxn ang="0">
                  <a:pos x="55" y="16"/>
                </a:cxn>
                <a:cxn ang="0">
                  <a:pos x="27" y="0"/>
                </a:cxn>
                <a:cxn ang="0">
                  <a:pos x="22" y="16"/>
                </a:cxn>
                <a:cxn ang="0">
                  <a:pos x="39" y="38"/>
                </a:cxn>
                <a:cxn ang="0">
                  <a:pos x="67" y="45"/>
                </a:cxn>
                <a:cxn ang="0">
                  <a:pos x="87" y="33"/>
                </a:cxn>
              </a:cxnLst>
              <a:rect l="0" t="0" r="r" b="b"/>
              <a:pathLst>
                <a:path w="92" h="52">
                  <a:moveTo>
                    <a:pt x="87" y="33"/>
                  </a:moveTo>
                  <a:cubicBezTo>
                    <a:pt x="74" y="30"/>
                    <a:pt x="66" y="23"/>
                    <a:pt x="55" y="16"/>
                  </a:cubicBezTo>
                  <a:cubicBezTo>
                    <a:pt x="48" y="4"/>
                    <a:pt x="40" y="3"/>
                    <a:pt x="27" y="0"/>
                  </a:cubicBezTo>
                  <a:cubicBezTo>
                    <a:pt x="2" y="3"/>
                    <a:pt x="0" y="10"/>
                    <a:pt x="22" y="16"/>
                  </a:cubicBezTo>
                  <a:cubicBezTo>
                    <a:pt x="30" y="28"/>
                    <a:pt x="24" y="35"/>
                    <a:pt x="39" y="38"/>
                  </a:cubicBezTo>
                  <a:cubicBezTo>
                    <a:pt x="51" y="35"/>
                    <a:pt x="56" y="42"/>
                    <a:pt x="67" y="45"/>
                  </a:cubicBezTo>
                  <a:cubicBezTo>
                    <a:pt x="79" y="52"/>
                    <a:pt x="92" y="49"/>
                    <a:pt x="87" y="33"/>
                  </a:cubicBezTo>
                  <a:close/>
                </a:path>
              </a:pathLst>
            </a:custGeom>
            <a:gradFill rotWithShape="0">
              <a:gsLst>
                <a:gs pos="0">
                  <a:schemeClr val="accent2">
                    <a:alpha val="61000"/>
                  </a:schemeClr>
                </a:gs>
                <a:gs pos="50000">
                  <a:schemeClr val="accent2">
                    <a:gamma/>
                    <a:shade val="46275"/>
                    <a:invGamma/>
                  </a:schemeClr>
                </a:gs>
                <a:gs pos="100000">
                  <a:schemeClr val="accent2">
                    <a:alpha val="61000"/>
                  </a:schemeClr>
                </a:gs>
              </a:gsLst>
              <a:lin ang="2700000" scaled="1"/>
            </a:gradFill>
            <a:ln w="9525" cap="flat" cmpd="sng">
              <a:noFill/>
              <a:prstDash val="solid"/>
              <a:round/>
              <a:headEnd/>
              <a:tailEnd/>
            </a:ln>
            <a:effectLst/>
          </p:spPr>
          <p:txBody>
            <a:bodyPr wrap="none" anchor="ctr"/>
            <a:lstStyle/>
            <a:p>
              <a:endParaRPr lang="el-GR"/>
            </a:p>
          </p:txBody>
        </p:sp>
        <p:sp>
          <p:nvSpPr>
            <p:cNvPr id="631905" name="Freeform 97"/>
            <p:cNvSpPr>
              <a:spLocks/>
            </p:cNvSpPr>
            <p:nvPr/>
          </p:nvSpPr>
          <p:spPr bwMode="auto">
            <a:xfrm>
              <a:off x="2271" y="2430"/>
              <a:ext cx="97" cy="67"/>
            </a:xfrm>
            <a:custGeom>
              <a:avLst/>
              <a:gdLst/>
              <a:ahLst/>
              <a:cxnLst>
                <a:cxn ang="0">
                  <a:pos x="62" y="24"/>
                </a:cxn>
                <a:cxn ang="0">
                  <a:pos x="19" y="0"/>
                </a:cxn>
                <a:cxn ang="0">
                  <a:pos x="10" y="20"/>
                </a:cxn>
                <a:cxn ang="0">
                  <a:pos x="22" y="51"/>
                </a:cxn>
                <a:cxn ang="0">
                  <a:pos x="46" y="36"/>
                </a:cxn>
                <a:cxn ang="0">
                  <a:pos x="62" y="24"/>
                </a:cxn>
              </a:cxnLst>
              <a:rect l="0" t="0" r="r" b="b"/>
              <a:pathLst>
                <a:path w="62" h="51">
                  <a:moveTo>
                    <a:pt x="62" y="24"/>
                  </a:moveTo>
                  <a:cubicBezTo>
                    <a:pt x="43" y="21"/>
                    <a:pt x="34" y="11"/>
                    <a:pt x="19" y="0"/>
                  </a:cubicBezTo>
                  <a:cubicBezTo>
                    <a:pt x="2" y="6"/>
                    <a:pt x="0" y="4"/>
                    <a:pt x="10" y="20"/>
                  </a:cubicBezTo>
                  <a:cubicBezTo>
                    <a:pt x="14" y="33"/>
                    <a:pt x="11" y="41"/>
                    <a:pt x="22" y="51"/>
                  </a:cubicBezTo>
                  <a:cubicBezTo>
                    <a:pt x="42" y="46"/>
                    <a:pt x="33" y="45"/>
                    <a:pt x="46" y="36"/>
                  </a:cubicBezTo>
                  <a:cubicBezTo>
                    <a:pt x="56" y="29"/>
                    <a:pt x="62" y="40"/>
                    <a:pt x="62" y="24"/>
                  </a:cubicBezTo>
                  <a:close/>
                </a:path>
              </a:pathLst>
            </a:custGeom>
            <a:gradFill rotWithShape="0">
              <a:gsLst>
                <a:gs pos="0">
                  <a:schemeClr val="accent2">
                    <a:alpha val="61000"/>
                  </a:schemeClr>
                </a:gs>
                <a:gs pos="50000">
                  <a:schemeClr val="accent2">
                    <a:gamma/>
                    <a:shade val="46275"/>
                    <a:invGamma/>
                  </a:schemeClr>
                </a:gs>
                <a:gs pos="100000">
                  <a:schemeClr val="accent2">
                    <a:alpha val="61000"/>
                  </a:schemeClr>
                </a:gs>
              </a:gsLst>
              <a:lin ang="2700000" scaled="1"/>
            </a:gradFill>
            <a:ln w="9525" cap="flat" cmpd="sng">
              <a:noFill/>
              <a:prstDash val="solid"/>
              <a:round/>
              <a:headEnd/>
              <a:tailEnd/>
            </a:ln>
            <a:effectLst/>
          </p:spPr>
          <p:txBody>
            <a:bodyPr wrap="none" anchor="ctr"/>
            <a:lstStyle/>
            <a:p>
              <a:endParaRPr lang="el-GR"/>
            </a:p>
          </p:txBody>
        </p:sp>
        <p:sp>
          <p:nvSpPr>
            <p:cNvPr id="631906" name="Freeform 98"/>
            <p:cNvSpPr>
              <a:spLocks/>
            </p:cNvSpPr>
            <p:nvPr/>
          </p:nvSpPr>
          <p:spPr bwMode="auto">
            <a:xfrm>
              <a:off x="2223" y="2295"/>
              <a:ext cx="113" cy="57"/>
            </a:xfrm>
            <a:custGeom>
              <a:avLst/>
              <a:gdLst/>
              <a:ahLst/>
              <a:cxnLst>
                <a:cxn ang="0">
                  <a:pos x="69" y="5"/>
                </a:cxn>
                <a:cxn ang="0">
                  <a:pos x="53" y="0"/>
                </a:cxn>
                <a:cxn ang="0">
                  <a:pos x="36" y="5"/>
                </a:cxn>
                <a:cxn ang="0">
                  <a:pos x="29" y="7"/>
                </a:cxn>
                <a:cxn ang="0">
                  <a:pos x="5" y="15"/>
                </a:cxn>
                <a:cxn ang="0">
                  <a:pos x="17" y="29"/>
                </a:cxn>
                <a:cxn ang="0">
                  <a:pos x="38" y="41"/>
                </a:cxn>
                <a:cxn ang="0">
                  <a:pos x="65" y="27"/>
                </a:cxn>
                <a:cxn ang="0">
                  <a:pos x="69" y="5"/>
                </a:cxn>
              </a:cxnLst>
              <a:rect l="0" t="0" r="r" b="b"/>
              <a:pathLst>
                <a:path w="73" h="43">
                  <a:moveTo>
                    <a:pt x="69" y="5"/>
                  </a:moveTo>
                  <a:cubicBezTo>
                    <a:pt x="64" y="4"/>
                    <a:pt x="59" y="0"/>
                    <a:pt x="53" y="0"/>
                  </a:cubicBezTo>
                  <a:cubicBezTo>
                    <a:pt x="47" y="0"/>
                    <a:pt x="42" y="3"/>
                    <a:pt x="36" y="5"/>
                  </a:cubicBezTo>
                  <a:cubicBezTo>
                    <a:pt x="34" y="6"/>
                    <a:pt x="29" y="7"/>
                    <a:pt x="29" y="7"/>
                  </a:cubicBezTo>
                  <a:cubicBezTo>
                    <a:pt x="22" y="18"/>
                    <a:pt x="17" y="18"/>
                    <a:pt x="5" y="15"/>
                  </a:cubicBezTo>
                  <a:cubicBezTo>
                    <a:pt x="0" y="26"/>
                    <a:pt x="7" y="26"/>
                    <a:pt x="17" y="29"/>
                  </a:cubicBezTo>
                  <a:cubicBezTo>
                    <a:pt x="21" y="43"/>
                    <a:pt x="24" y="43"/>
                    <a:pt x="38" y="41"/>
                  </a:cubicBezTo>
                  <a:cubicBezTo>
                    <a:pt x="44" y="27"/>
                    <a:pt x="50" y="29"/>
                    <a:pt x="65" y="27"/>
                  </a:cubicBezTo>
                  <a:cubicBezTo>
                    <a:pt x="70" y="18"/>
                    <a:pt x="73" y="15"/>
                    <a:pt x="69" y="5"/>
                  </a:cubicBezTo>
                  <a:close/>
                </a:path>
              </a:pathLst>
            </a:custGeom>
            <a:gradFill rotWithShape="0">
              <a:gsLst>
                <a:gs pos="0">
                  <a:schemeClr val="accent2">
                    <a:alpha val="61000"/>
                  </a:schemeClr>
                </a:gs>
                <a:gs pos="50000">
                  <a:schemeClr val="accent2">
                    <a:gamma/>
                    <a:shade val="46275"/>
                    <a:invGamma/>
                  </a:schemeClr>
                </a:gs>
                <a:gs pos="100000">
                  <a:schemeClr val="accent2">
                    <a:alpha val="61000"/>
                  </a:schemeClr>
                </a:gs>
              </a:gsLst>
              <a:lin ang="2700000" scaled="1"/>
            </a:gradFill>
            <a:ln w="9525" cap="flat" cmpd="sng">
              <a:noFill/>
              <a:prstDash val="solid"/>
              <a:round/>
              <a:headEnd/>
              <a:tailEnd/>
            </a:ln>
            <a:effectLst/>
          </p:spPr>
          <p:txBody>
            <a:bodyPr wrap="none" anchor="ctr"/>
            <a:lstStyle/>
            <a:p>
              <a:endParaRPr lang="el-GR"/>
            </a:p>
          </p:txBody>
        </p:sp>
        <p:sp>
          <p:nvSpPr>
            <p:cNvPr id="631907" name="Freeform 99"/>
            <p:cNvSpPr>
              <a:spLocks/>
            </p:cNvSpPr>
            <p:nvPr/>
          </p:nvSpPr>
          <p:spPr bwMode="auto">
            <a:xfrm>
              <a:off x="2336" y="2257"/>
              <a:ext cx="86" cy="42"/>
            </a:xfrm>
            <a:custGeom>
              <a:avLst/>
              <a:gdLst/>
              <a:ahLst/>
              <a:cxnLst>
                <a:cxn ang="0">
                  <a:pos x="49" y="0"/>
                </a:cxn>
                <a:cxn ang="0">
                  <a:pos x="13" y="12"/>
                </a:cxn>
                <a:cxn ang="0">
                  <a:pos x="4" y="32"/>
                </a:cxn>
                <a:cxn ang="0">
                  <a:pos x="35" y="20"/>
                </a:cxn>
                <a:cxn ang="0">
                  <a:pos x="49" y="0"/>
                </a:cxn>
              </a:cxnLst>
              <a:rect l="0" t="0" r="r" b="b"/>
              <a:pathLst>
                <a:path w="55" h="32">
                  <a:moveTo>
                    <a:pt x="49" y="0"/>
                  </a:moveTo>
                  <a:cubicBezTo>
                    <a:pt x="11" y="5"/>
                    <a:pt x="36" y="5"/>
                    <a:pt x="13" y="12"/>
                  </a:cubicBezTo>
                  <a:cubicBezTo>
                    <a:pt x="4" y="19"/>
                    <a:pt x="0" y="21"/>
                    <a:pt x="4" y="32"/>
                  </a:cubicBezTo>
                  <a:cubicBezTo>
                    <a:pt x="12" y="15"/>
                    <a:pt x="15" y="17"/>
                    <a:pt x="35" y="20"/>
                  </a:cubicBezTo>
                  <a:cubicBezTo>
                    <a:pt x="55" y="32"/>
                    <a:pt x="44" y="12"/>
                    <a:pt x="49" y="0"/>
                  </a:cubicBezTo>
                  <a:close/>
                </a:path>
              </a:pathLst>
            </a:custGeom>
            <a:gradFill rotWithShape="0">
              <a:gsLst>
                <a:gs pos="0">
                  <a:schemeClr val="accent2">
                    <a:alpha val="61000"/>
                  </a:schemeClr>
                </a:gs>
                <a:gs pos="50000">
                  <a:schemeClr val="accent2">
                    <a:gamma/>
                    <a:shade val="46275"/>
                    <a:invGamma/>
                  </a:schemeClr>
                </a:gs>
                <a:gs pos="100000">
                  <a:schemeClr val="accent2">
                    <a:alpha val="61000"/>
                  </a:schemeClr>
                </a:gs>
              </a:gsLst>
              <a:lin ang="2700000" scaled="1"/>
            </a:gradFill>
            <a:ln w="9525" cap="flat" cmpd="sng">
              <a:noFill/>
              <a:prstDash val="solid"/>
              <a:round/>
              <a:headEnd/>
              <a:tailEnd/>
            </a:ln>
            <a:effectLst/>
          </p:spPr>
          <p:txBody>
            <a:bodyPr wrap="none" anchor="ctr"/>
            <a:lstStyle/>
            <a:p>
              <a:endParaRPr lang="el-GR"/>
            </a:p>
          </p:txBody>
        </p:sp>
        <p:sp>
          <p:nvSpPr>
            <p:cNvPr id="631908" name="Freeform 100"/>
            <p:cNvSpPr>
              <a:spLocks/>
            </p:cNvSpPr>
            <p:nvPr/>
          </p:nvSpPr>
          <p:spPr bwMode="auto">
            <a:xfrm>
              <a:off x="2080" y="2206"/>
              <a:ext cx="46" cy="33"/>
            </a:xfrm>
            <a:custGeom>
              <a:avLst/>
              <a:gdLst/>
              <a:ahLst/>
              <a:cxnLst>
                <a:cxn ang="0">
                  <a:pos x="29" y="3"/>
                </a:cxn>
                <a:cxn ang="0">
                  <a:pos x="1" y="8"/>
                </a:cxn>
                <a:cxn ang="0">
                  <a:pos x="20" y="20"/>
                </a:cxn>
                <a:cxn ang="0">
                  <a:pos x="27" y="23"/>
                </a:cxn>
                <a:cxn ang="0">
                  <a:pos x="29" y="3"/>
                </a:cxn>
              </a:cxnLst>
              <a:rect l="0" t="0" r="r" b="b"/>
              <a:pathLst>
                <a:path w="30" h="25">
                  <a:moveTo>
                    <a:pt x="29" y="3"/>
                  </a:moveTo>
                  <a:cubicBezTo>
                    <a:pt x="19" y="0"/>
                    <a:pt x="12" y="6"/>
                    <a:pt x="1" y="8"/>
                  </a:cubicBezTo>
                  <a:cubicBezTo>
                    <a:pt x="5" y="22"/>
                    <a:pt x="0" y="11"/>
                    <a:pt x="20" y="20"/>
                  </a:cubicBezTo>
                  <a:cubicBezTo>
                    <a:pt x="22" y="21"/>
                    <a:pt x="26" y="25"/>
                    <a:pt x="27" y="23"/>
                  </a:cubicBezTo>
                  <a:cubicBezTo>
                    <a:pt x="30" y="17"/>
                    <a:pt x="28" y="10"/>
                    <a:pt x="29" y="3"/>
                  </a:cubicBezTo>
                  <a:close/>
                </a:path>
              </a:pathLst>
            </a:custGeom>
            <a:gradFill rotWithShape="0">
              <a:gsLst>
                <a:gs pos="0">
                  <a:schemeClr val="accent2">
                    <a:alpha val="61000"/>
                  </a:schemeClr>
                </a:gs>
                <a:gs pos="50000">
                  <a:schemeClr val="accent2">
                    <a:gamma/>
                    <a:shade val="46275"/>
                    <a:invGamma/>
                  </a:schemeClr>
                </a:gs>
                <a:gs pos="100000">
                  <a:schemeClr val="accent2">
                    <a:alpha val="61000"/>
                  </a:schemeClr>
                </a:gs>
              </a:gsLst>
              <a:lin ang="2700000" scaled="1"/>
            </a:gradFill>
            <a:ln w="9525" cap="flat" cmpd="sng">
              <a:noFill/>
              <a:prstDash val="solid"/>
              <a:round/>
              <a:headEnd/>
              <a:tailEnd/>
            </a:ln>
            <a:effectLst/>
          </p:spPr>
          <p:txBody>
            <a:bodyPr wrap="none" anchor="ctr"/>
            <a:lstStyle/>
            <a:p>
              <a:endParaRPr lang="el-GR"/>
            </a:p>
          </p:txBody>
        </p:sp>
        <p:sp>
          <p:nvSpPr>
            <p:cNvPr id="631909" name="Freeform 101"/>
            <p:cNvSpPr>
              <a:spLocks/>
            </p:cNvSpPr>
            <p:nvPr/>
          </p:nvSpPr>
          <p:spPr bwMode="auto">
            <a:xfrm>
              <a:off x="2456" y="1805"/>
              <a:ext cx="234" cy="82"/>
            </a:xfrm>
            <a:custGeom>
              <a:avLst/>
              <a:gdLst/>
              <a:ahLst/>
              <a:cxnLst>
                <a:cxn ang="0">
                  <a:pos x="133" y="43"/>
                </a:cxn>
                <a:cxn ang="0">
                  <a:pos x="150" y="26"/>
                </a:cxn>
                <a:cxn ang="0">
                  <a:pos x="131" y="9"/>
                </a:cxn>
                <a:cxn ang="0">
                  <a:pos x="109" y="17"/>
                </a:cxn>
                <a:cxn ang="0">
                  <a:pos x="90" y="0"/>
                </a:cxn>
                <a:cxn ang="0">
                  <a:pos x="15" y="19"/>
                </a:cxn>
                <a:cxn ang="0">
                  <a:pos x="39" y="50"/>
                </a:cxn>
                <a:cxn ang="0">
                  <a:pos x="49" y="62"/>
                </a:cxn>
                <a:cxn ang="0">
                  <a:pos x="63" y="55"/>
                </a:cxn>
                <a:cxn ang="0">
                  <a:pos x="90" y="53"/>
                </a:cxn>
                <a:cxn ang="0">
                  <a:pos x="109" y="43"/>
                </a:cxn>
                <a:cxn ang="0">
                  <a:pos x="133" y="43"/>
                </a:cxn>
              </a:cxnLst>
              <a:rect l="0" t="0" r="r" b="b"/>
              <a:pathLst>
                <a:path w="150" h="62">
                  <a:moveTo>
                    <a:pt x="133" y="43"/>
                  </a:moveTo>
                  <a:cubicBezTo>
                    <a:pt x="139" y="35"/>
                    <a:pt x="144" y="34"/>
                    <a:pt x="150" y="26"/>
                  </a:cubicBezTo>
                  <a:cubicBezTo>
                    <a:pt x="144" y="18"/>
                    <a:pt x="140" y="13"/>
                    <a:pt x="131" y="9"/>
                  </a:cubicBezTo>
                  <a:cubicBezTo>
                    <a:pt x="124" y="12"/>
                    <a:pt x="116" y="14"/>
                    <a:pt x="109" y="17"/>
                  </a:cubicBezTo>
                  <a:cubicBezTo>
                    <a:pt x="104" y="8"/>
                    <a:pt x="100" y="3"/>
                    <a:pt x="90" y="0"/>
                  </a:cubicBezTo>
                  <a:cubicBezTo>
                    <a:pt x="67" y="23"/>
                    <a:pt x="47" y="17"/>
                    <a:pt x="15" y="19"/>
                  </a:cubicBezTo>
                  <a:cubicBezTo>
                    <a:pt x="0" y="45"/>
                    <a:pt x="18" y="44"/>
                    <a:pt x="39" y="50"/>
                  </a:cubicBezTo>
                  <a:cubicBezTo>
                    <a:pt x="41" y="54"/>
                    <a:pt x="43" y="62"/>
                    <a:pt x="49" y="62"/>
                  </a:cubicBezTo>
                  <a:cubicBezTo>
                    <a:pt x="54" y="62"/>
                    <a:pt x="58" y="56"/>
                    <a:pt x="63" y="55"/>
                  </a:cubicBezTo>
                  <a:cubicBezTo>
                    <a:pt x="72" y="54"/>
                    <a:pt x="81" y="54"/>
                    <a:pt x="90" y="53"/>
                  </a:cubicBezTo>
                  <a:cubicBezTo>
                    <a:pt x="93" y="41"/>
                    <a:pt x="97" y="41"/>
                    <a:pt x="109" y="43"/>
                  </a:cubicBezTo>
                  <a:cubicBezTo>
                    <a:pt x="127" y="41"/>
                    <a:pt x="134" y="44"/>
                    <a:pt x="133" y="43"/>
                  </a:cubicBezTo>
                  <a:close/>
                </a:path>
              </a:pathLst>
            </a:custGeom>
            <a:gradFill rotWithShape="0">
              <a:gsLst>
                <a:gs pos="0">
                  <a:schemeClr val="accent2">
                    <a:alpha val="61000"/>
                  </a:schemeClr>
                </a:gs>
                <a:gs pos="50000">
                  <a:schemeClr val="accent2">
                    <a:gamma/>
                    <a:shade val="46275"/>
                    <a:invGamma/>
                  </a:schemeClr>
                </a:gs>
                <a:gs pos="100000">
                  <a:schemeClr val="accent2">
                    <a:alpha val="61000"/>
                  </a:schemeClr>
                </a:gs>
              </a:gsLst>
              <a:lin ang="2700000" scaled="1"/>
            </a:gradFill>
            <a:ln w="9525" cap="flat" cmpd="sng">
              <a:noFill/>
              <a:prstDash val="solid"/>
              <a:round/>
              <a:headEnd/>
              <a:tailEnd/>
            </a:ln>
            <a:effectLst/>
          </p:spPr>
          <p:txBody>
            <a:bodyPr wrap="none" anchor="ctr"/>
            <a:lstStyle/>
            <a:p>
              <a:endParaRPr lang="el-GR"/>
            </a:p>
          </p:txBody>
        </p:sp>
        <p:sp>
          <p:nvSpPr>
            <p:cNvPr id="631910" name="Freeform 102"/>
            <p:cNvSpPr>
              <a:spLocks/>
            </p:cNvSpPr>
            <p:nvPr/>
          </p:nvSpPr>
          <p:spPr bwMode="auto">
            <a:xfrm>
              <a:off x="3008" y="1817"/>
              <a:ext cx="32" cy="34"/>
            </a:xfrm>
            <a:custGeom>
              <a:avLst/>
              <a:gdLst/>
              <a:ahLst/>
              <a:cxnLst>
                <a:cxn ang="0">
                  <a:pos x="5" y="0"/>
                </a:cxn>
                <a:cxn ang="0">
                  <a:pos x="2" y="24"/>
                </a:cxn>
                <a:cxn ang="0">
                  <a:pos x="17" y="22"/>
                </a:cxn>
                <a:cxn ang="0">
                  <a:pos x="5" y="0"/>
                </a:cxn>
              </a:cxnLst>
              <a:rect l="0" t="0" r="r" b="b"/>
              <a:pathLst>
                <a:path w="21" h="26">
                  <a:moveTo>
                    <a:pt x="5" y="0"/>
                  </a:moveTo>
                  <a:cubicBezTo>
                    <a:pt x="1" y="10"/>
                    <a:pt x="0" y="13"/>
                    <a:pt x="2" y="24"/>
                  </a:cubicBezTo>
                  <a:cubicBezTo>
                    <a:pt x="7" y="23"/>
                    <a:pt x="13" y="26"/>
                    <a:pt x="17" y="22"/>
                  </a:cubicBezTo>
                  <a:cubicBezTo>
                    <a:pt x="21" y="18"/>
                    <a:pt x="7" y="4"/>
                    <a:pt x="5" y="0"/>
                  </a:cubicBezTo>
                  <a:close/>
                </a:path>
              </a:pathLst>
            </a:custGeom>
            <a:gradFill rotWithShape="0">
              <a:gsLst>
                <a:gs pos="0">
                  <a:schemeClr val="accent2">
                    <a:alpha val="61000"/>
                  </a:schemeClr>
                </a:gs>
                <a:gs pos="50000">
                  <a:schemeClr val="accent2">
                    <a:gamma/>
                    <a:shade val="46275"/>
                    <a:invGamma/>
                  </a:schemeClr>
                </a:gs>
                <a:gs pos="100000">
                  <a:schemeClr val="accent2">
                    <a:alpha val="61000"/>
                  </a:schemeClr>
                </a:gs>
              </a:gsLst>
              <a:lin ang="2700000" scaled="1"/>
            </a:gradFill>
            <a:ln w="9525" cap="flat" cmpd="sng">
              <a:noFill/>
              <a:prstDash val="solid"/>
              <a:round/>
              <a:headEnd/>
              <a:tailEnd/>
            </a:ln>
            <a:effectLst/>
          </p:spPr>
          <p:txBody>
            <a:bodyPr wrap="none" anchor="ctr"/>
            <a:lstStyle/>
            <a:p>
              <a:endParaRPr lang="el-GR"/>
            </a:p>
          </p:txBody>
        </p:sp>
        <p:sp>
          <p:nvSpPr>
            <p:cNvPr id="631911" name="Freeform 103"/>
            <p:cNvSpPr>
              <a:spLocks/>
            </p:cNvSpPr>
            <p:nvPr/>
          </p:nvSpPr>
          <p:spPr bwMode="auto">
            <a:xfrm>
              <a:off x="2997" y="1749"/>
              <a:ext cx="48" cy="16"/>
            </a:xfrm>
            <a:custGeom>
              <a:avLst/>
              <a:gdLst/>
              <a:ahLst/>
              <a:cxnLst>
                <a:cxn ang="0">
                  <a:pos x="31" y="0"/>
                </a:cxn>
                <a:cxn ang="0">
                  <a:pos x="19" y="12"/>
                </a:cxn>
                <a:cxn ang="0">
                  <a:pos x="31" y="0"/>
                </a:cxn>
              </a:cxnLst>
              <a:rect l="0" t="0" r="r" b="b"/>
              <a:pathLst>
                <a:path w="31" h="12">
                  <a:moveTo>
                    <a:pt x="31" y="0"/>
                  </a:moveTo>
                  <a:cubicBezTo>
                    <a:pt x="23" y="1"/>
                    <a:pt x="0" y="4"/>
                    <a:pt x="19" y="12"/>
                  </a:cubicBezTo>
                  <a:cubicBezTo>
                    <a:pt x="25" y="2"/>
                    <a:pt x="21" y="6"/>
                    <a:pt x="31" y="0"/>
                  </a:cubicBezTo>
                  <a:close/>
                </a:path>
              </a:pathLst>
            </a:custGeom>
            <a:gradFill rotWithShape="0">
              <a:gsLst>
                <a:gs pos="0">
                  <a:schemeClr val="accent2">
                    <a:alpha val="61000"/>
                  </a:schemeClr>
                </a:gs>
                <a:gs pos="50000">
                  <a:schemeClr val="accent2">
                    <a:gamma/>
                    <a:shade val="46275"/>
                    <a:invGamma/>
                  </a:schemeClr>
                </a:gs>
                <a:gs pos="100000">
                  <a:schemeClr val="accent2">
                    <a:alpha val="61000"/>
                  </a:schemeClr>
                </a:gs>
              </a:gsLst>
              <a:lin ang="2700000" scaled="1"/>
            </a:gradFill>
            <a:ln w="9525" cap="flat" cmpd="sng">
              <a:noFill/>
              <a:prstDash val="solid"/>
              <a:round/>
              <a:headEnd/>
              <a:tailEnd/>
            </a:ln>
            <a:effectLst/>
          </p:spPr>
          <p:txBody>
            <a:bodyPr wrap="none" anchor="ctr"/>
            <a:lstStyle/>
            <a:p>
              <a:endParaRPr lang="el-GR"/>
            </a:p>
          </p:txBody>
        </p:sp>
        <p:sp>
          <p:nvSpPr>
            <p:cNvPr id="631912" name="Freeform 104"/>
            <p:cNvSpPr>
              <a:spLocks/>
            </p:cNvSpPr>
            <p:nvPr/>
          </p:nvSpPr>
          <p:spPr bwMode="auto">
            <a:xfrm>
              <a:off x="2888" y="1817"/>
              <a:ext cx="65" cy="36"/>
            </a:xfrm>
            <a:custGeom>
              <a:avLst/>
              <a:gdLst/>
              <a:ahLst/>
              <a:cxnLst>
                <a:cxn ang="0">
                  <a:pos x="26" y="0"/>
                </a:cxn>
                <a:cxn ang="0">
                  <a:pos x="29" y="27"/>
                </a:cxn>
                <a:cxn ang="0">
                  <a:pos x="26" y="0"/>
                </a:cxn>
              </a:cxnLst>
              <a:rect l="0" t="0" r="r" b="b"/>
              <a:pathLst>
                <a:path w="42" h="27">
                  <a:moveTo>
                    <a:pt x="26" y="0"/>
                  </a:moveTo>
                  <a:cubicBezTo>
                    <a:pt x="19" y="15"/>
                    <a:pt x="0" y="12"/>
                    <a:pt x="29" y="27"/>
                  </a:cubicBezTo>
                  <a:cubicBezTo>
                    <a:pt x="42" y="22"/>
                    <a:pt x="31" y="10"/>
                    <a:pt x="26" y="0"/>
                  </a:cubicBezTo>
                  <a:close/>
                </a:path>
              </a:pathLst>
            </a:custGeom>
            <a:gradFill rotWithShape="0">
              <a:gsLst>
                <a:gs pos="0">
                  <a:schemeClr val="accent2">
                    <a:alpha val="61000"/>
                  </a:schemeClr>
                </a:gs>
                <a:gs pos="50000">
                  <a:schemeClr val="accent2">
                    <a:gamma/>
                    <a:shade val="46275"/>
                    <a:invGamma/>
                  </a:schemeClr>
                </a:gs>
                <a:gs pos="100000">
                  <a:schemeClr val="accent2">
                    <a:alpha val="61000"/>
                  </a:schemeClr>
                </a:gs>
              </a:gsLst>
              <a:lin ang="2700000" scaled="1"/>
            </a:gradFill>
            <a:ln w="9525" cap="flat" cmpd="sng">
              <a:noFill/>
              <a:prstDash val="solid"/>
              <a:round/>
              <a:headEnd/>
              <a:tailEnd/>
            </a:ln>
            <a:effectLst/>
          </p:spPr>
          <p:txBody>
            <a:bodyPr wrap="none" anchor="ctr"/>
            <a:lstStyle/>
            <a:p>
              <a:endParaRPr lang="el-GR"/>
            </a:p>
          </p:txBody>
        </p:sp>
        <p:sp>
          <p:nvSpPr>
            <p:cNvPr id="631913" name="Freeform 105"/>
            <p:cNvSpPr>
              <a:spLocks/>
            </p:cNvSpPr>
            <p:nvPr/>
          </p:nvSpPr>
          <p:spPr bwMode="auto">
            <a:xfrm>
              <a:off x="2456" y="1821"/>
              <a:ext cx="438" cy="178"/>
            </a:xfrm>
            <a:custGeom>
              <a:avLst/>
              <a:gdLst/>
              <a:ahLst/>
              <a:cxnLst>
                <a:cxn ang="0">
                  <a:pos x="69" y="81"/>
                </a:cxn>
                <a:cxn ang="0">
                  <a:pos x="55" y="75"/>
                </a:cxn>
                <a:cxn ang="0">
                  <a:pos x="49" y="57"/>
                </a:cxn>
                <a:cxn ang="0">
                  <a:pos x="73" y="70"/>
                </a:cxn>
                <a:cxn ang="0">
                  <a:pos x="91" y="64"/>
                </a:cxn>
                <a:cxn ang="0">
                  <a:pos x="102" y="60"/>
                </a:cxn>
                <a:cxn ang="0">
                  <a:pos x="120" y="70"/>
                </a:cxn>
                <a:cxn ang="0">
                  <a:pos x="144" y="63"/>
                </a:cxn>
                <a:cxn ang="0">
                  <a:pos x="160" y="48"/>
                </a:cxn>
                <a:cxn ang="0">
                  <a:pos x="180" y="22"/>
                </a:cxn>
                <a:cxn ang="0">
                  <a:pos x="207" y="15"/>
                </a:cxn>
                <a:cxn ang="0">
                  <a:pos x="216" y="0"/>
                </a:cxn>
                <a:cxn ang="0">
                  <a:pos x="240" y="4"/>
                </a:cxn>
                <a:cxn ang="0">
                  <a:pos x="244" y="0"/>
                </a:cxn>
                <a:cxn ang="0">
                  <a:pos x="256" y="6"/>
                </a:cxn>
                <a:cxn ang="0">
                  <a:pos x="279" y="3"/>
                </a:cxn>
                <a:cxn ang="0">
                  <a:pos x="259" y="16"/>
                </a:cxn>
                <a:cxn ang="0">
                  <a:pos x="270" y="31"/>
                </a:cxn>
                <a:cxn ang="0">
                  <a:pos x="237" y="36"/>
                </a:cxn>
                <a:cxn ang="0">
                  <a:pos x="205" y="43"/>
                </a:cxn>
                <a:cxn ang="0">
                  <a:pos x="202" y="57"/>
                </a:cxn>
                <a:cxn ang="0">
                  <a:pos x="189" y="67"/>
                </a:cxn>
                <a:cxn ang="0">
                  <a:pos x="183" y="78"/>
                </a:cxn>
                <a:cxn ang="0">
                  <a:pos x="162" y="88"/>
                </a:cxn>
                <a:cxn ang="0">
                  <a:pos x="157" y="103"/>
                </a:cxn>
                <a:cxn ang="0">
                  <a:pos x="132" y="118"/>
                </a:cxn>
                <a:cxn ang="0">
                  <a:pos x="120" y="130"/>
                </a:cxn>
                <a:cxn ang="0">
                  <a:pos x="96" y="136"/>
                </a:cxn>
                <a:cxn ang="0">
                  <a:pos x="72" y="124"/>
                </a:cxn>
                <a:cxn ang="0">
                  <a:pos x="60" y="117"/>
                </a:cxn>
                <a:cxn ang="0">
                  <a:pos x="19" y="93"/>
                </a:cxn>
                <a:cxn ang="0">
                  <a:pos x="9" y="82"/>
                </a:cxn>
                <a:cxn ang="0">
                  <a:pos x="0" y="75"/>
                </a:cxn>
                <a:cxn ang="0">
                  <a:pos x="61" y="87"/>
                </a:cxn>
                <a:cxn ang="0">
                  <a:pos x="70" y="85"/>
                </a:cxn>
                <a:cxn ang="0">
                  <a:pos x="69" y="81"/>
                </a:cxn>
              </a:cxnLst>
              <a:rect l="0" t="0" r="r" b="b"/>
              <a:pathLst>
                <a:path w="281" h="136">
                  <a:moveTo>
                    <a:pt x="69" y="81"/>
                  </a:moveTo>
                  <a:cubicBezTo>
                    <a:pt x="64" y="78"/>
                    <a:pt x="61" y="76"/>
                    <a:pt x="55" y="75"/>
                  </a:cubicBezTo>
                  <a:cubicBezTo>
                    <a:pt x="50" y="66"/>
                    <a:pt x="48" y="68"/>
                    <a:pt x="49" y="57"/>
                  </a:cubicBezTo>
                  <a:cubicBezTo>
                    <a:pt x="62" y="58"/>
                    <a:pt x="63" y="62"/>
                    <a:pt x="73" y="70"/>
                  </a:cubicBezTo>
                  <a:cubicBezTo>
                    <a:pt x="79" y="57"/>
                    <a:pt x="75" y="61"/>
                    <a:pt x="91" y="64"/>
                  </a:cubicBezTo>
                  <a:cubicBezTo>
                    <a:pt x="100" y="68"/>
                    <a:pt x="93" y="62"/>
                    <a:pt x="102" y="60"/>
                  </a:cubicBezTo>
                  <a:cubicBezTo>
                    <a:pt x="109" y="63"/>
                    <a:pt x="114" y="66"/>
                    <a:pt x="120" y="70"/>
                  </a:cubicBezTo>
                  <a:cubicBezTo>
                    <a:pt x="127" y="65"/>
                    <a:pt x="144" y="63"/>
                    <a:pt x="144" y="63"/>
                  </a:cubicBezTo>
                  <a:cubicBezTo>
                    <a:pt x="150" y="55"/>
                    <a:pt x="152" y="54"/>
                    <a:pt x="160" y="48"/>
                  </a:cubicBezTo>
                  <a:cubicBezTo>
                    <a:pt x="158" y="31"/>
                    <a:pt x="163" y="24"/>
                    <a:pt x="180" y="22"/>
                  </a:cubicBezTo>
                  <a:cubicBezTo>
                    <a:pt x="187" y="17"/>
                    <a:pt x="198" y="16"/>
                    <a:pt x="207" y="15"/>
                  </a:cubicBezTo>
                  <a:cubicBezTo>
                    <a:pt x="214" y="12"/>
                    <a:pt x="213" y="6"/>
                    <a:pt x="216" y="0"/>
                  </a:cubicBezTo>
                  <a:cubicBezTo>
                    <a:pt x="224" y="1"/>
                    <a:pt x="232" y="3"/>
                    <a:pt x="240" y="4"/>
                  </a:cubicBezTo>
                  <a:cubicBezTo>
                    <a:pt x="241" y="3"/>
                    <a:pt x="242" y="0"/>
                    <a:pt x="244" y="0"/>
                  </a:cubicBezTo>
                  <a:cubicBezTo>
                    <a:pt x="248" y="1"/>
                    <a:pt x="256" y="6"/>
                    <a:pt x="256" y="6"/>
                  </a:cubicBezTo>
                  <a:cubicBezTo>
                    <a:pt x="266" y="2"/>
                    <a:pt x="266" y="1"/>
                    <a:pt x="279" y="3"/>
                  </a:cubicBezTo>
                  <a:cubicBezTo>
                    <a:pt x="281" y="20"/>
                    <a:pt x="271" y="9"/>
                    <a:pt x="259" y="16"/>
                  </a:cubicBezTo>
                  <a:cubicBezTo>
                    <a:pt x="261" y="26"/>
                    <a:pt x="262" y="26"/>
                    <a:pt x="270" y="31"/>
                  </a:cubicBezTo>
                  <a:cubicBezTo>
                    <a:pt x="266" y="46"/>
                    <a:pt x="250" y="37"/>
                    <a:pt x="237" y="36"/>
                  </a:cubicBezTo>
                  <a:cubicBezTo>
                    <a:pt x="224" y="36"/>
                    <a:pt x="211" y="31"/>
                    <a:pt x="205" y="43"/>
                  </a:cubicBezTo>
                  <a:cubicBezTo>
                    <a:pt x="215" y="53"/>
                    <a:pt x="215" y="54"/>
                    <a:pt x="202" y="57"/>
                  </a:cubicBezTo>
                  <a:cubicBezTo>
                    <a:pt x="197" y="61"/>
                    <a:pt x="195" y="64"/>
                    <a:pt x="189" y="67"/>
                  </a:cubicBezTo>
                  <a:cubicBezTo>
                    <a:pt x="179" y="65"/>
                    <a:pt x="180" y="69"/>
                    <a:pt x="183" y="78"/>
                  </a:cubicBezTo>
                  <a:cubicBezTo>
                    <a:pt x="179" y="87"/>
                    <a:pt x="169" y="81"/>
                    <a:pt x="162" y="88"/>
                  </a:cubicBezTo>
                  <a:cubicBezTo>
                    <a:pt x="160" y="93"/>
                    <a:pt x="159" y="98"/>
                    <a:pt x="157" y="103"/>
                  </a:cubicBezTo>
                  <a:cubicBezTo>
                    <a:pt x="155" y="122"/>
                    <a:pt x="152" y="117"/>
                    <a:pt x="132" y="118"/>
                  </a:cubicBezTo>
                  <a:cubicBezTo>
                    <a:pt x="126" y="122"/>
                    <a:pt x="125" y="126"/>
                    <a:pt x="120" y="130"/>
                  </a:cubicBezTo>
                  <a:cubicBezTo>
                    <a:pt x="108" y="128"/>
                    <a:pt x="106" y="128"/>
                    <a:pt x="96" y="136"/>
                  </a:cubicBezTo>
                  <a:cubicBezTo>
                    <a:pt x="81" y="135"/>
                    <a:pt x="83" y="130"/>
                    <a:pt x="72" y="124"/>
                  </a:cubicBezTo>
                  <a:cubicBezTo>
                    <a:pt x="68" y="122"/>
                    <a:pt x="60" y="117"/>
                    <a:pt x="60" y="117"/>
                  </a:cubicBezTo>
                  <a:cubicBezTo>
                    <a:pt x="53" y="99"/>
                    <a:pt x="37" y="94"/>
                    <a:pt x="19" y="93"/>
                  </a:cubicBezTo>
                  <a:cubicBezTo>
                    <a:pt x="13" y="90"/>
                    <a:pt x="13" y="86"/>
                    <a:pt x="9" y="82"/>
                  </a:cubicBezTo>
                  <a:cubicBezTo>
                    <a:pt x="6" y="79"/>
                    <a:pt x="0" y="75"/>
                    <a:pt x="0" y="75"/>
                  </a:cubicBezTo>
                  <a:cubicBezTo>
                    <a:pt x="25" y="71"/>
                    <a:pt x="40" y="77"/>
                    <a:pt x="61" y="87"/>
                  </a:cubicBezTo>
                  <a:cubicBezTo>
                    <a:pt x="64" y="86"/>
                    <a:pt x="68" y="87"/>
                    <a:pt x="70" y="85"/>
                  </a:cubicBezTo>
                  <a:cubicBezTo>
                    <a:pt x="71" y="84"/>
                    <a:pt x="69" y="80"/>
                    <a:pt x="69" y="81"/>
                  </a:cubicBezTo>
                  <a:close/>
                </a:path>
              </a:pathLst>
            </a:custGeom>
            <a:gradFill rotWithShape="0">
              <a:gsLst>
                <a:gs pos="0">
                  <a:schemeClr val="accent2">
                    <a:alpha val="61000"/>
                  </a:schemeClr>
                </a:gs>
                <a:gs pos="50000">
                  <a:schemeClr val="accent2">
                    <a:gamma/>
                    <a:shade val="46275"/>
                    <a:invGamma/>
                  </a:schemeClr>
                </a:gs>
                <a:gs pos="100000">
                  <a:schemeClr val="accent2">
                    <a:alpha val="61000"/>
                  </a:schemeClr>
                </a:gs>
              </a:gsLst>
              <a:lin ang="2700000" scaled="1"/>
            </a:gradFill>
            <a:ln w="9525" cap="flat" cmpd="sng">
              <a:noFill/>
              <a:prstDash val="solid"/>
              <a:round/>
              <a:headEnd/>
              <a:tailEnd/>
            </a:ln>
            <a:effectLst/>
          </p:spPr>
          <p:txBody>
            <a:bodyPr wrap="none" anchor="ctr"/>
            <a:lstStyle/>
            <a:p>
              <a:endParaRPr lang="el-GR"/>
            </a:p>
          </p:txBody>
        </p:sp>
        <p:sp>
          <p:nvSpPr>
            <p:cNvPr id="631914" name="Freeform 106"/>
            <p:cNvSpPr>
              <a:spLocks/>
            </p:cNvSpPr>
            <p:nvPr/>
          </p:nvSpPr>
          <p:spPr bwMode="auto">
            <a:xfrm>
              <a:off x="2827" y="1791"/>
              <a:ext cx="22" cy="20"/>
            </a:xfrm>
            <a:custGeom>
              <a:avLst/>
              <a:gdLst/>
              <a:ahLst/>
              <a:cxnLst>
                <a:cxn ang="0">
                  <a:pos x="14" y="6"/>
                </a:cxn>
                <a:cxn ang="0">
                  <a:pos x="0" y="6"/>
                </a:cxn>
                <a:cxn ang="0">
                  <a:pos x="14" y="6"/>
                </a:cxn>
              </a:cxnLst>
              <a:rect l="0" t="0" r="r" b="b"/>
              <a:pathLst>
                <a:path w="14" h="15">
                  <a:moveTo>
                    <a:pt x="14" y="6"/>
                  </a:moveTo>
                  <a:cubicBezTo>
                    <a:pt x="7" y="5"/>
                    <a:pt x="5" y="0"/>
                    <a:pt x="0" y="6"/>
                  </a:cubicBezTo>
                  <a:cubicBezTo>
                    <a:pt x="3" y="15"/>
                    <a:pt x="14" y="12"/>
                    <a:pt x="14" y="6"/>
                  </a:cubicBezTo>
                  <a:close/>
                </a:path>
              </a:pathLst>
            </a:custGeom>
            <a:gradFill rotWithShape="0">
              <a:gsLst>
                <a:gs pos="0">
                  <a:schemeClr val="accent2">
                    <a:alpha val="61000"/>
                  </a:schemeClr>
                </a:gs>
                <a:gs pos="50000">
                  <a:schemeClr val="accent2">
                    <a:gamma/>
                    <a:shade val="46275"/>
                    <a:invGamma/>
                  </a:schemeClr>
                </a:gs>
                <a:gs pos="100000">
                  <a:schemeClr val="accent2">
                    <a:alpha val="61000"/>
                  </a:schemeClr>
                </a:gs>
              </a:gsLst>
              <a:lin ang="2700000" scaled="1"/>
            </a:gradFill>
            <a:ln w="9525" cap="flat" cmpd="sng">
              <a:noFill/>
              <a:prstDash val="solid"/>
              <a:round/>
              <a:headEnd/>
              <a:tailEnd/>
            </a:ln>
            <a:effectLst/>
          </p:spPr>
          <p:txBody>
            <a:bodyPr wrap="none" anchor="ctr"/>
            <a:lstStyle/>
            <a:p>
              <a:endParaRPr lang="el-GR"/>
            </a:p>
          </p:txBody>
        </p:sp>
        <p:sp>
          <p:nvSpPr>
            <p:cNvPr id="631915" name="Freeform 107"/>
            <p:cNvSpPr>
              <a:spLocks/>
            </p:cNvSpPr>
            <p:nvPr/>
          </p:nvSpPr>
          <p:spPr bwMode="auto">
            <a:xfrm>
              <a:off x="3247" y="2071"/>
              <a:ext cx="44" cy="30"/>
            </a:xfrm>
            <a:custGeom>
              <a:avLst/>
              <a:gdLst/>
              <a:ahLst/>
              <a:cxnLst>
                <a:cxn ang="0">
                  <a:pos x="26" y="2"/>
                </a:cxn>
                <a:cxn ang="0">
                  <a:pos x="0" y="17"/>
                </a:cxn>
                <a:cxn ang="0">
                  <a:pos x="18" y="22"/>
                </a:cxn>
                <a:cxn ang="0">
                  <a:pos x="21" y="10"/>
                </a:cxn>
                <a:cxn ang="0">
                  <a:pos x="26" y="2"/>
                </a:cxn>
              </a:cxnLst>
              <a:rect l="0" t="0" r="r" b="b"/>
              <a:pathLst>
                <a:path w="28" h="23">
                  <a:moveTo>
                    <a:pt x="26" y="2"/>
                  </a:moveTo>
                  <a:cubicBezTo>
                    <a:pt x="8" y="5"/>
                    <a:pt x="14" y="14"/>
                    <a:pt x="0" y="17"/>
                  </a:cubicBezTo>
                  <a:cubicBezTo>
                    <a:pt x="7" y="23"/>
                    <a:pt x="9" y="23"/>
                    <a:pt x="18" y="22"/>
                  </a:cubicBezTo>
                  <a:cubicBezTo>
                    <a:pt x="20" y="18"/>
                    <a:pt x="19" y="13"/>
                    <a:pt x="21" y="10"/>
                  </a:cubicBezTo>
                  <a:cubicBezTo>
                    <a:pt x="28" y="0"/>
                    <a:pt x="26" y="18"/>
                    <a:pt x="26" y="2"/>
                  </a:cubicBezTo>
                  <a:close/>
                </a:path>
              </a:pathLst>
            </a:custGeom>
            <a:gradFill rotWithShape="0">
              <a:gsLst>
                <a:gs pos="0">
                  <a:schemeClr val="accent2">
                    <a:alpha val="61000"/>
                  </a:schemeClr>
                </a:gs>
                <a:gs pos="50000">
                  <a:schemeClr val="accent2">
                    <a:gamma/>
                    <a:shade val="46275"/>
                    <a:invGamma/>
                  </a:schemeClr>
                </a:gs>
                <a:gs pos="100000">
                  <a:schemeClr val="accent2">
                    <a:alpha val="61000"/>
                  </a:schemeClr>
                </a:gs>
              </a:gsLst>
              <a:lin ang="2700000" scaled="1"/>
            </a:gradFill>
            <a:ln w="9525" cap="flat" cmpd="sng">
              <a:noFill/>
              <a:prstDash val="solid"/>
              <a:round/>
              <a:headEnd/>
              <a:tailEnd/>
            </a:ln>
            <a:effectLst/>
          </p:spPr>
          <p:txBody>
            <a:bodyPr wrap="none" anchor="ctr"/>
            <a:lstStyle/>
            <a:p>
              <a:endParaRPr lang="el-GR"/>
            </a:p>
          </p:txBody>
        </p:sp>
      </p:grpSp>
      <p:sp>
        <p:nvSpPr>
          <p:cNvPr id="631916" name="Text Box 108"/>
          <p:cNvSpPr txBox="1">
            <a:spLocks noChangeArrowheads="1"/>
          </p:cNvSpPr>
          <p:nvPr/>
        </p:nvSpPr>
        <p:spPr bwMode="auto">
          <a:xfrm>
            <a:off x="5076825" y="1485900"/>
            <a:ext cx="1800225" cy="366713"/>
          </a:xfrm>
          <a:prstGeom prst="rect">
            <a:avLst/>
          </a:prstGeom>
          <a:noFill/>
          <a:ln w="9525" algn="ctr">
            <a:noFill/>
            <a:miter lim="800000"/>
            <a:headEnd/>
            <a:tailEnd/>
          </a:ln>
          <a:effectLst/>
        </p:spPr>
        <p:txBody>
          <a:bodyPr>
            <a:spAutoFit/>
          </a:bodyPr>
          <a:lstStyle/>
          <a:p>
            <a:pPr algn="ctr">
              <a:spcBef>
                <a:spcPct val="50000"/>
              </a:spcBef>
              <a:buClrTx/>
              <a:buFontTx/>
              <a:buNone/>
            </a:pPr>
            <a:r>
              <a:rPr lang="en-GB" b="1">
                <a:solidFill>
                  <a:srgbClr val="CC0000"/>
                </a:solidFill>
              </a:rPr>
              <a:t>Collaboration</a:t>
            </a:r>
          </a:p>
        </p:txBody>
      </p:sp>
      <p:sp>
        <p:nvSpPr>
          <p:cNvPr id="631917" name="Text Box 109"/>
          <p:cNvSpPr txBox="1">
            <a:spLocks noChangeArrowheads="1"/>
          </p:cNvSpPr>
          <p:nvPr/>
        </p:nvSpPr>
        <p:spPr bwMode="auto">
          <a:xfrm>
            <a:off x="4251325" y="3040063"/>
            <a:ext cx="654050" cy="885825"/>
          </a:xfrm>
          <a:prstGeom prst="rect">
            <a:avLst/>
          </a:prstGeom>
          <a:noFill/>
          <a:ln w="9525">
            <a:noFill/>
            <a:miter lim="800000"/>
            <a:headEnd/>
            <a:tailEnd/>
          </a:ln>
          <a:effectLst/>
        </p:spPr>
        <p:txBody>
          <a:bodyPr wrap="none">
            <a:spAutoFit/>
          </a:bodyPr>
          <a:lstStyle/>
          <a:p>
            <a:pPr algn="ctr" eaLnBrk="0" hangingPunct="0">
              <a:spcBef>
                <a:spcPct val="0"/>
              </a:spcBef>
              <a:buClrTx/>
              <a:buFontTx/>
              <a:buNone/>
            </a:pPr>
            <a:endParaRPr lang="fr-BE" sz="1600" b="1">
              <a:solidFill>
                <a:srgbClr val="CC0066"/>
              </a:solidFill>
            </a:endParaRPr>
          </a:p>
          <a:p>
            <a:pPr algn="ctr" eaLnBrk="0" hangingPunct="0">
              <a:spcBef>
                <a:spcPct val="0"/>
              </a:spcBef>
              <a:buClrTx/>
              <a:buFontTx/>
              <a:buNone/>
            </a:pPr>
            <a:endParaRPr lang="fr-BE" b="1">
              <a:solidFill>
                <a:srgbClr val="CC0066"/>
              </a:solidFill>
            </a:endParaRPr>
          </a:p>
          <a:p>
            <a:pPr algn="ctr" eaLnBrk="0" hangingPunct="0">
              <a:spcBef>
                <a:spcPct val="0"/>
              </a:spcBef>
              <a:buClrTx/>
              <a:buFontTx/>
              <a:buNone/>
            </a:pPr>
            <a:r>
              <a:rPr lang="fr-BE" b="1">
                <a:solidFill>
                  <a:srgbClr val="CC0066"/>
                </a:solidFill>
              </a:rPr>
              <a:t>Grid</a:t>
            </a:r>
            <a:endParaRPr lang="en-GB" b="1">
              <a:solidFill>
                <a:srgbClr val="CC0066"/>
              </a:solidFill>
            </a:endParaRPr>
          </a:p>
        </p:txBody>
      </p:sp>
      <p:sp>
        <p:nvSpPr>
          <p:cNvPr id="631918" name="Freeform 110"/>
          <p:cNvSpPr>
            <a:spLocks/>
          </p:cNvSpPr>
          <p:nvPr/>
        </p:nvSpPr>
        <p:spPr bwMode="auto">
          <a:xfrm>
            <a:off x="3348038" y="1773238"/>
            <a:ext cx="1439862" cy="1008062"/>
          </a:xfrm>
          <a:custGeom>
            <a:avLst/>
            <a:gdLst/>
            <a:ahLst/>
            <a:cxnLst>
              <a:cxn ang="0">
                <a:pos x="0" y="136"/>
              </a:cxn>
              <a:cxn ang="0">
                <a:pos x="363" y="0"/>
              </a:cxn>
              <a:cxn ang="0">
                <a:pos x="363" y="136"/>
              </a:cxn>
              <a:cxn ang="0">
                <a:pos x="771" y="45"/>
              </a:cxn>
              <a:cxn ang="0">
                <a:pos x="907" y="272"/>
              </a:cxn>
              <a:cxn ang="0">
                <a:pos x="408" y="454"/>
              </a:cxn>
              <a:cxn ang="0">
                <a:pos x="499" y="635"/>
              </a:cxn>
              <a:cxn ang="0">
                <a:pos x="272" y="363"/>
              </a:cxn>
              <a:cxn ang="0">
                <a:pos x="317" y="181"/>
              </a:cxn>
              <a:cxn ang="0">
                <a:pos x="0" y="136"/>
              </a:cxn>
            </a:cxnLst>
            <a:rect l="0" t="0" r="r" b="b"/>
            <a:pathLst>
              <a:path w="907" h="635">
                <a:moveTo>
                  <a:pt x="0" y="136"/>
                </a:moveTo>
                <a:lnTo>
                  <a:pt x="363" y="0"/>
                </a:lnTo>
                <a:lnTo>
                  <a:pt x="363" y="136"/>
                </a:lnTo>
                <a:lnTo>
                  <a:pt x="771" y="45"/>
                </a:lnTo>
                <a:lnTo>
                  <a:pt x="907" y="272"/>
                </a:lnTo>
                <a:lnTo>
                  <a:pt x="408" y="454"/>
                </a:lnTo>
                <a:lnTo>
                  <a:pt x="499" y="635"/>
                </a:lnTo>
                <a:lnTo>
                  <a:pt x="272" y="363"/>
                </a:lnTo>
                <a:lnTo>
                  <a:pt x="317" y="181"/>
                </a:lnTo>
                <a:lnTo>
                  <a:pt x="0" y="136"/>
                </a:lnTo>
                <a:close/>
              </a:path>
            </a:pathLst>
          </a:custGeom>
          <a:noFill/>
          <a:ln w="38100" cap="flat" cmpd="sng">
            <a:solidFill>
              <a:schemeClr val="bg2"/>
            </a:solidFill>
            <a:prstDash val="solid"/>
            <a:round/>
            <a:headEnd/>
            <a:tailEnd/>
          </a:ln>
          <a:effectLst/>
        </p:spPr>
        <p:txBody>
          <a:bodyPr wrap="none">
            <a:spAutoFit/>
          </a:bodyPr>
          <a:lstStyle/>
          <a:p>
            <a:endParaRPr lang="el-GR"/>
          </a:p>
        </p:txBody>
      </p:sp>
      <p:sp>
        <p:nvSpPr>
          <p:cNvPr id="631919" name="Freeform 111"/>
          <p:cNvSpPr>
            <a:spLocks/>
          </p:cNvSpPr>
          <p:nvPr/>
        </p:nvSpPr>
        <p:spPr bwMode="auto">
          <a:xfrm>
            <a:off x="3873500" y="1689100"/>
            <a:ext cx="1296988" cy="647700"/>
          </a:xfrm>
          <a:custGeom>
            <a:avLst/>
            <a:gdLst/>
            <a:ahLst/>
            <a:cxnLst>
              <a:cxn ang="0">
                <a:pos x="0" y="181"/>
              </a:cxn>
              <a:cxn ang="0">
                <a:pos x="181" y="0"/>
              </a:cxn>
              <a:cxn ang="0">
                <a:pos x="817" y="317"/>
              </a:cxn>
              <a:cxn ang="0">
                <a:pos x="272" y="272"/>
              </a:cxn>
              <a:cxn ang="0">
                <a:pos x="227" y="408"/>
              </a:cxn>
              <a:cxn ang="0">
                <a:pos x="45" y="317"/>
              </a:cxn>
              <a:cxn ang="0">
                <a:pos x="0" y="181"/>
              </a:cxn>
            </a:cxnLst>
            <a:rect l="0" t="0" r="r" b="b"/>
            <a:pathLst>
              <a:path w="817" h="408">
                <a:moveTo>
                  <a:pt x="0" y="181"/>
                </a:moveTo>
                <a:lnTo>
                  <a:pt x="181" y="0"/>
                </a:lnTo>
                <a:lnTo>
                  <a:pt x="817" y="317"/>
                </a:lnTo>
                <a:lnTo>
                  <a:pt x="272" y="272"/>
                </a:lnTo>
                <a:lnTo>
                  <a:pt x="227" y="408"/>
                </a:lnTo>
                <a:lnTo>
                  <a:pt x="45" y="317"/>
                </a:lnTo>
                <a:lnTo>
                  <a:pt x="0" y="181"/>
                </a:lnTo>
                <a:close/>
              </a:path>
            </a:pathLst>
          </a:custGeom>
          <a:noFill/>
          <a:ln w="38100" cap="flat" cmpd="sng">
            <a:solidFill>
              <a:srgbClr val="CC0000"/>
            </a:solidFill>
            <a:prstDash val="solid"/>
            <a:round/>
            <a:headEnd/>
            <a:tailEnd/>
          </a:ln>
          <a:effectLst/>
        </p:spPr>
        <p:txBody>
          <a:bodyPr wrap="none">
            <a:spAutoFit/>
          </a:bodyPr>
          <a:lstStyle/>
          <a:p>
            <a:endParaRPr lang="el-GR"/>
          </a:p>
        </p:txBody>
      </p:sp>
    </p:spTree>
  </p:cSld>
  <p:clrMapOvr>
    <a:masterClrMapping/>
  </p:clrMapOvr>
  <p:transition>
    <p:fade thruBlk="1"/>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6626" name="Rectangle 2"/>
          <p:cNvSpPr>
            <a:spLocks noGrp="1" noChangeArrowheads="1"/>
          </p:cNvSpPr>
          <p:nvPr>
            <p:ph type="title"/>
          </p:nvPr>
        </p:nvSpPr>
        <p:spPr/>
        <p:txBody>
          <a:bodyPr/>
          <a:lstStyle/>
          <a:p>
            <a:r>
              <a:rPr lang="el-GR"/>
              <a:t>Χρήσιμα </a:t>
            </a:r>
            <a:r>
              <a:rPr lang="en-US"/>
              <a:t>web links</a:t>
            </a:r>
            <a:endParaRPr lang="el-GR"/>
          </a:p>
        </p:txBody>
      </p:sp>
      <p:sp>
        <p:nvSpPr>
          <p:cNvPr id="666627" name="Rectangle 3"/>
          <p:cNvSpPr>
            <a:spLocks noGrp="1" noChangeArrowheads="1"/>
          </p:cNvSpPr>
          <p:nvPr>
            <p:ph type="body" idx="1"/>
          </p:nvPr>
        </p:nvSpPr>
        <p:spPr/>
        <p:txBody>
          <a:bodyPr/>
          <a:lstStyle/>
          <a:p>
            <a:pPr>
              <a:lnSpc>
                <a:spcPct val="80000"/>
              </a:lnSpc>
            </a:pPr>
            <a:r>
              <a:rPr lang="en-US" sz="1800" dirty="0" smtClean="0"/>
              <a:t>EGEE </a:t>
            </a:r>
            <a:r>
              <a:rPr lang="en-US" sz="1800" dirty="0"/>
              <a:t>– South East Europe</a:t>
            </a:r>
          </a:p>
          <a:p>
            <a:pPr>
              <a:lnSpc>
                <a:spcPct val="80000"/>
              </a:lnSpc>
              <a:buFontTx/>
              <a:buNone/>
            </a:pPr>
            <a:r>
              <a:rPr lang="en-US" sz="1800" dirty="0"/>
              <a:t>		</a:t>
            </a:r>
            <a:r>
              <a:rPr lang="en-US" sz="1800" b="0" dirty="0">
                <a:hlinkClick r:id="rId3"/>
              </a:rPr>
              <a:t>http://www.egee-see.org/</a:t>
            </a:r>
            <a:endParaRPr lang="en-US" sz="1800" b="0" dirty="0"/>
          </a:p>
          <a:p>
            <a:pPr>
              <a:lnSpc>
                <a:spcPct val="80000"/>
              </a:lnSpc>
            </a:pPr>
            <a:r>
              <a:rPr lang="en-US" sz="1800" dirty="0"/>
              <a:t>SEE-GRID</a:t>
            </a:r>
          </a:p>
          <a:p>
            <a:pPr>
              <a:lnSpc>
                <a:spcPct val="80000"/>
              </a:lnSpc>
              <a:buFontTx/>
              <a:buNone/>
            </a:pPr>
            <a:r>
              <a:rPr lang="en-US" sz="1800" dirty="0"/>
              <a:t>		</a:t>
            </a:r>
            <a:r>
              <a:rPr lang="en-US" sz="1800" b="0" dirty="0">
                <a:hlinkClick r:id="rId4"/>
              </a:rPr>
              <a:t>http://www.see-grid.org/</a:t>
            </a:r>
            <a:endParaRPr lang="en-US" sz="1800" b="0" dirty="0"/>
          </a:p>
          <a:p>
            <a:pPr>
              <a:lnSpc>
                <a:spcPct val="80000"/>
              </a:lnSpc>
            </a:pPr>
            <a:r>
              <a:rPr lang="en-US" sz="1800" dirty="0" smtClean="0">
                <a:effectLst>
                  <a:outerShdw blurRad="38100" dist="38100" dir="2700000" algn="tl">
                    <a:srgbClr val="C0C0C0"/>
                  </a:outerShdw>
                </a:effectLst>
              </a:rPr>
              <a:t>GRNET</a:t>
            </a:r>
            <a:endParaRPr lang="en-US" sz="1800" dirty="0">
              <a:effectLst>
                <a:outerShdw blurRad="38100" dist="38100" dir="2700000" algn="tl">
                  <a:srgbClr val="C0C0C0"/>
                </a:outerShdw>
              </a:effectLst>
            </a:endParaRPr>
          </a:p>
          <a:p>
            <a:pPr>
              <a:lnSpc>
                <a:spcPct val="80000"/>
              </a:lnSpc>
              <a:buFontTx/>
              <a:buNone/>
            </a:pPr>
            <a:r>
              <a:rPr lang="en-US" sz="1800" b="0" dirty="0"/>
              <a:t>		</a:t>
            </a:r>
            <a:r>
              <a:rPr lang="en-US" sz="1800" b="0" dirty="0">
                <a:hlinkClick r:id="rId5"/>
              </a:rPr>
              <a:t>http://www.grnet.gr/</a:t>
            </a:r>
            <a:r>
              <a:rPr lang="en-US" sz="1800" b="0" dirty="0"/>
              <a:t> </a:t>
            </a:r>
          </a:p>
          <a:p>
            <a:pPr>
              <a:lnSpc>
                <a:spcPct val="80000"/>
              </a:lnSpc>
            </a:pPr>
            <a:r>
              <a:rPr lang="en-US" sz="1800" dirty="0" err="1"/>
              <a:t>gLite</a:t>
            </a:r>
            <a:endParaRPr lang="en-US" sz="1800" dirty="0"/>
          </a:p>
          <a:p>
            <a:pPr>
              <a:lnSpc>
                <a:spcPct val="80000"/>
              </a:lnSpc>
              <a:buFontTx/>
              <a:buNone/>
            </a:pPr>
            <a:r>
              <a:rPr lang="en-US" sz="1800" b="0" dirty="0"/>
              <a:t>		</a:t>
            </a:r>
            <a:r>
              <a:rPr lang="en-US" sz="1800" b="0" dirty="0">
                <a:hlinkClick r:id="rId6"/>
              </a:rPr>
              <a:t>http://glite.web.cern.ch/glite</a:t>
            </a:r>
            <a:r>
              <a:rPr lang="en-US" sz="1800" dirty="0">
                <a:hlinkClick r:id="rId6"/>
              </a:rPr>
              <a:t>/</a:t>
            </a:r>
            <a:r>
              <a:rPr lang="en-US" sz="1800" dirty="0"/>
              <a:t> </a:t>
            </a:r>
          </a:p>
          <a:p>
            <a:pPr>
              <a:lnSpc>
                <a:spcPct val="80000"/>
              </a:lnSpc>
            </a:pPr>
            <a:r>
              <a:rPr lang="en-US" sz="1800" dirty="0"/>
              <a:t>SEE-GRID Wiki</a:t>
            </a:r>
          </a:p>
          <a:p>
            <a:pPr>
              <a:lnSpc>
                <a:spcPct val="80000"/>
              </a:lnSpc>
              <a:buFontTx/>
              <a:buNone/>
            </a:pPr>
            <a:r>
              <a:rPr lang="en-US" sz="1800" dirty="0"/>
              <a:t>		</a:t>
            </a:r>
            <a:r>
              <a:rPr lang="en-US" sz="1800" b="0" dirty="0" smtClean="0"/>
              <a:t> http://wiki.egee-see.org/index.php/SEE-GRID_Wiki</a:t>
            </a:r>
            <a:endParaRPr lang="en-US" sz="1800" b="0" dirty="0"/>
          </a:p>
          <a:p>
            <a:pPr>
              <a:lnSpc>
                <a:spcPct val="80000"/>
              </a:lnSpc>
            </a:pPr>
            <a:r>
              <a:rPr lang="en-US" sz="1800" dirty="0"/>
              <a:t>GOC Wiki</a:t>
            </a:r>
          </a:p>
          <a:p>
            <a:pPr>
              <a:lnSpc>
                <a:spcPct val="80000"/>
              </a:lnSpc>
              <a:buFontTx/>
              <a:buNone/>
            </a:pPr>
            <a:r>
              <a:rPr lang="en-US" sz="1800" b="0" dirty="0"/>
              <a:t>		</a:t>
            </a:r>
            <a:r>
              <a:rPr lang="en-US" sz="1800" b="0" dirty="0">
                <a:hlinkClick r:id="rId7"/>
              </a:rPr>
              <a:t>http://goc.grid.sinica.edu.tw/gocwiki/</a:t>
            </a:r>
            <a:endParaRPr lang="en-US" sz="1800" b="0" dirty="0"/>
          </a:p>
          <a:p>
            <a:pPr>
              <a:lnSpc>
                <a:spcPct val="80000"/>
              </a:lnSpc>
            </a:pPr>
            <a:r>
              <a:rPr lang="en-US" sz="1800" dirty="0"/>
              <a:t>SEEREN2</a:t>
            </a:r>
          </a:p>
          <a:p>
            <a:pPr>
              <a:lnSpc>
                <a:spcPct val="80000"/>
              </a:lnSpc>
              <a:buFontTx/>
              <a:buNone/>
            </a:pPr>
            <a:r>
              <a:rPr lang="en-US" sz="1800" dirty="0"/>
              <a:t>		</a:t>
            </a:r>
            <a:r>
              <a:rPr lang="en-US" sz="1800" b="0" dirty="0">
                <a:hlinkClick r:id="rId8"/>
              </a:rPr>
              <a:t>http://www.seeren.org/</a:t>
            </a:r>
            <a:r>
              <a:rPr lang="en-US" sz="1400" b="0" dirty="0"/>
              <a:t> </a:t>
            </a:r>
          </a:p>
          <a:p>
            <a:pPr>
              <a:lnSpc>
                <a:spcPct val="80000"/>
              </a:lnSpc>
            </a:pPr>
            <a:endParaRPr lang="el-GR" sz="1400" b="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602" name="Rectangle 2"/>
          <p:cNvSpPr>
            <a:spLocks noGrp="1" noChangeArrowheads="1"/>
          </p:cNvSpPr>
          <p:nvPr>
            <p:ph type="title"/>
          </p:nvPr>
        </p:nvSpPr>
        <p:spPr/>
        <p:txBody>
          <a:bodyPr/>
          <a:lstStyle/>
          <a:p>
            <a:r>
              <a:rPr lang="en-US"/>
              <a:t>Definition of Grid systems</a:t>
            </a:r>
            <a:endParaRPr lang="el-GR"/>
          </a:p>
        </p:txBody>
      </p:sp>
      <p:sp>
        <p:nvSpPr>
          <p:cNvPr id="537603" name="Rectangle 3"/>
          <p:cNvSpPr>
            <a:spLocks noGrp="1" noChangeArrowheads="1"/>
          </p:cNvSpPr>
          <p:nvPr>
            <p:ph type="body" idx="1"/>
          </p:nvPr>
        </p:nvSpPr>
        <p:spPr>
          <a:xfrm>
            <a:off x="323850" y="1196975"/>
            <a:ext cx="8610600" cy="5256213"/>
          </a:xfrm>
        </p:spPr>
        <p:txBody>
          <a:bodyPr/>
          <a:lstStyle/>
          <a:p>
            <a:pPr>
              <a:lnSpc>
                <a:spcPct val="90000"/>
              </a:lnSpc>
            </a:pPr>
            <a:r>
              <a:rPr lang="en-US"/>
              <a:t>Collection of geographically distributed heterogeneous resources</a:t>
            </a:r>
          </a:p>
          <a:p>
            <a:pPr>
              <a:lnSpc>
                <a:spcPct val="90000"/>
              </a:lnSpc>
              <a:buFontTx/>
              <a:buNone/>
            </a:pPr>
            <a:r>
              <a:rPr lang="en-US" sz="2000" b="0" i="1"/>
              <a:t>	“Most generalized, globalized form of distributed computing”</a:t>
            </a:r>
            <a:endParaRPr lang="el-GR" sz="2000" b="0" i="1"/>
          </a:p>
          <a:p>
            <a:pPr lvl="1">
              <a:lnSpc>
                <a:spcPct val="90000"/>
              </a:lnSpc>
            </a:pPr>
            <a:endParaRPr lang="el-GR" sz="1700"/>
          </a:p>
          <a:p>
            <a:pPr>
              <a:lnSpc>
                <a:spcPct val="90000"/>
              </a:lnSpc>
            </a:pPr>
            <a:r>
              <a:rPr lang="en-GB">
                <a:solidFill>
                  <a:schemeClr val="tx2"/>
                </a:solidFill>
              </a:rPr>
              <a:t>“</a:t>
            </a:r>
            <a:r>
              <a:rPr lang="en-GB" b="0">
                <a:solidFill>
                  <a:schemeClr val="tx2"/>
                </a:solidFill>
              </a:rPr>
              <a:t>An infrastructure that enables flexible, secure, coordinated</a:t>
            </a:r>
            <a:r>
              <a:rPr lang="en-GB">
                <a:solidFill>
                  <a:schemeClr val="tx2"/>
                </a:solidFill>
              </a:rPr>
              <a:t> </a:t>
            </a:r>
            <a:r>
              <a:rPr lang="en-GB" b="0">
                <a:solidFill>
                  <a:schemeClr val="tx2"/>
                </a:solidFill>
              </a:rPr>
              <a:t>resource sharing</a:t>
            </a:r>
            <a:r>
              <a:rPr lang="en-GB">
                <a:solidFill>
                  <a:schemeClr val="tx2"/>
                </a:solidFill>
              </a:rPr>
              <a:t> </a:t>
            </a:r>
            <a:r>
              <a:rPr lang="en-GB" b="0">
                <a:solidFill>
                  <a:schemeClr val="tx2"/>
                </a:solidFill>
              </a:rPr>
              <a:t>among</a:t>
            </a:r>
            <a:r>
              <a:rPr lang="en-GB">
                <a:solidFill>
                  <a:schemeClr val="tx2"/>
                </a:solidFill>
              </a:rPr>
              <a:t> </a:t>
            </a:r>
            <a:r>
              <a:rPr lang="en-GB" b="0">
                <a:solidFill>
                  <a:schemeClr val="tx2"/>
                </a:solidFill>
              </a:rPr>
              <a:t>dynamic</a:t>
            </a:r>
            <a:r>
              <a:rPr lang="en-GB">
                <a:solidFill>
                  <a:schemeClr val="tx2"/>
                </a:solidFill>
              </a:rPr>
              <a:t> </a:t>
            </a:r>
            <a:r>
              <a:rPr lang="en-GB" b="0">
                <a:solidFill>
                  <a:schemeClr val="tx2"/>
                </a:solidFill>
              </a:rPr>
              <a:t>collections of individuals, institutions and resources</a:t>
            </a:r>
            <a:r>
              <a:rPr lang="en-GB">
                <a:solidFill>
                  <a:schemeClr val="tx2"/>
                </a:solidFill>
              </a:rPr>
              <a:t>” </a:t>
            </a:r>
            <a:br>
              <a:rPr lang="en-GB">
                <a:solidFill>
                  <a:schemeClr val="tx2"/>
                </a:solidFill>
              </a:rPr>
            </a:br>
            <a:r>
              <a:rPr lang="en-GB" i="1"/>
              <a:t>Ian Foster and Carl Kesselman</a:t>
            </a:r>
          </a:p>
          <a:p>
            <a:pPr>
              <a:lnSpc>
                <a:spcPct val="90000"/>
              </a:lnSpc>
            </a:pPr>
            <a:endParaRPr lang="el-GR"/>
          </a:p>
          <a:p>
            <a:pPr>
              <a:lnSpc>
                <a:spcPct val="90000"/>
              </a:lnSpc>
            </a:pPr>
            <a:r>
              <a:rPr lang="en-US"/>
              <a:t>Offers access to a virtual and very powerful computing system</a:t>
            </a:r>
          </a:p>
          <a:p>
            <a:pPr>
              <a:lnSpc>
                <a:spcPct val="90000"/>
              </a:lnSpc>
            </a:pPr>
            <a:endParaRPr lang="el-GR"/>
          </a:p>
          <a:p>
            <a:pPr>
              <a:lnSpc>
                <a:spcPct val="90000"/>
              </a:lnSpc>
            </a:pPr>
            <a:r>
              <a:rPr lang="en-US"/>
              <a:t>A user does not care, in which resource his / her job / jobs is going to be executed</a:t>
            </a:r>
            <a:endParaRPr lang="el-GR"/>
          </a:p>
          <a:p>
            <a:pPr>
              <a:lnSpc>
                <a:spcPct val="90000"/>
              </a:lnSpc>
            </a:pPr>
            <a:endParaRPr lang="el-G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0052" name="Rectangle 2"/>
          <p:cNvSpPr>
            <a:spLocks noGrp="1" noChangeArrowheads="1"/>
          </p:cNvSpPr>
          <p:nvPr>
            <p:ph type="title" idx="4294967295"/>
          </p:nvPr>
        </p:nvSpPr>
        <p:spPr/>
        <p:txBody>
          <a:bodyPr/>
          <a:lstStyle/>
          <a:p>
            <a:r>
              <a:rPr lang="en-GB"/>
              <a:t>Defining the Grid </a:t>
            </a:r>
          </a:p>
        </p:txBody>
      </p:sp>
      <p:sp>
        <p:nvSpPr>
          <p:cNvPr id="770053" name="Rectangle 3"/>
          <p:cNvSpPr>
            <a:spLocks noGrp="1" noChangeArrowheads="1"/>
          </p:cNvSpPr>
          <p:nvPr>
            <p:ph type="body" idx="4294967295"/>
          </p:nvPr>
        </p:nvSpPr>
        <p:spPr>
          <a:xfrm>
            <a:off x="268165" y="873858"/>
            <a:ext cx="8589963" cy="5429250"/>
          </a:xfrm>
        </p:spPr>
        <p:txBody>
          <a:bodyPr/>
          <a:lstStyle/>
          <a:p>
            <a:endParaRPr lang="en-GB" sz="3600" b="0" dirty="0"/>
          </a:p>
          <a:p>
            <a:r>
              <a:rPr lang="en-GB" sz="2800" b="0" dirty="0" smtClean="0"/>
              <a:t>In general terms</a:t>
            </a:r>
            <a:r>
              <a:rPr lang="en-GB" sz="3600" b="0" dirty="0" smtClean="0"/>
              <a:t>:</a:t>
            </a:r>
          </a:p>
          <a:p>
            <a:pPr>
              <a:buNone/>
            </a:pPr>
            <a:r>
              <a:rPr lang="en-GB" sz="3600" b="0" dirty="0" smtClean="0"/>
              <a:t>	A </a:t>
            </a:r>
            <a:r>
              <a:rPr lang="en-GB" sz="3600" b="0" dirty="0"/>
              <a:t>Grid is the combination </a:t>
            </a:r>
            <a:br>
              <a:rPr lang="en-GB" sz="3600" b="0" dirty="0"/>
            </a:br>
            <a:r>
              <a:rPr lang="en-GB" sz="3600" b="0" dirty="0"/>
              <a:t>of networked resources and the corresponding middleware, which provides services for the user. </a:t>
            </a:r>
            <a:endParaRPr lang="en-GB" sz="36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7410" name="Rectangle 2"/>
          <p:cNvSpPr>
            <a:spLocks noGrp="1" noChangeArrowheads="1"/>
          </p:cNvSpPr>
          <p:nvPr>
            <p:ph type="title"/>
          </p:nvPr>
        </p:nvSpPr>
        <p:spPr/>
        <p:txBody>
          <a:bodyPr/>
          <a:lstStyle/>
          <a:p>
            <a:r>
              <a:rPr lang="en-US"/>
              <a:t>Resources</a:t>
            </a:r>
            <a:endParaRPr lang="el-GR"/>
          </a:p>
        </p:txBody>
      </p:sp>
      <p:sp>
        <p:nvSpPr>
          <p:cNvPr id="657411" name="Rectangle 3"/>
          <p:cNvSpPr>
            <a:spLocks noGrp="1" noChangeArrowheads="1"/>
          </p:cNvSpPr>
          <p:nvPr>
            <p:ph type="body" sz="half" idx="1"/>
          </p:nvPr>
        </p:nvSpPr>
        <p:spPr>
          <a:xfrm>
            <a:off x="285750" y="996950"/>
            <a:ext cx="5414963" cy="5429250"/>
          </a:xfrm>
        </p:spPr>
        <p:txBody>
          <a:bodyPr/>
          <a:lstStyle/>
          <a:p>
            <a:r>
              <a:rPr lang="en-US" sz="1800" dirty="0"/>
              <a:t>An entity that is going to be shared</a:t>
            </a:r>
          </a:p>
          <a:p>
            <a:endParaRPr lang="en-US" sz="900" dirty="0"/>
          </a:p>
          <a:p>
            <a:pPr>
              <a:buFontTx/>
              <a:buNone/>
            </a:pPr>
            <a:r>
              <a:rPr lang="en-US" sz="1800" dirty="0"/>
              <a:t>	such as:</a:t>
            </a:r>
            <a:endParaRPr lang="el-GR" sz="1800" dirty="0"/>
          </a:p>
          <a:p>
            <a:pPr>
              <a:buFontTx/>
              <a:buNone/>
            </a:pPr>
            <a:r>
              <a:rPr lang="en-US" sz="1800" dirty="0"/>
              <a:t>	</a:t>
            </a:r>
            <a:r>
              <a:rPr lang="en-US" sz="1800" dirty="0">
                <a:sym typeface="Wingdings 2" pitchFamily="18" charset="2"/>
              </a:rPr>
              <a:t> </a:t>
            </a:r>
            <a:r>
              <a:rPr lang="en-US" sz="1800" dirty="0"/>
              <a:t>computational units</a:t>
            </a:r>
          </a:p>
          <a:p>
            <a:pPr>
              <a:buFontTx/>
              <a:buNone/>
            </a:pPr>
            <a:r>
              <a:rPr lang="en-US" sz="1800" dirty="0">
                <a:sym typeface="Wingdings 2" pitchFamily="18" charset="2"/>
              </a:rPr>
              <a:t>	 </a:t>
            </a:r>
            <a:r>
              <a:rPr lang="en-US" sz="1800" dirty="0"/>
              <a:t>storage units</a:t>
            </a:r>
          </a:p>
          <a:p>
            <a:pPr>
              <a:buFontTx/>
              <a:buNone/>
            </a:pPr>
            <a:r>
              <a:rPr lang="en-US" sz="1800" dirty="0"/>
              <a:t>	</a:t>
            </a:r>
            <a:r>
              <a:rPr lang="en-US" sz="1800" dirty="0">
                <a:sym typeface="Wingdings 2" pitchFamily="18" charset="2"/>
              </a:rPr>
              <a:t></a:t>
            </a:r>
            <a:r>
              <a:rPr lang="en-US" sz="1800" dirty="0"/>
              <a:t> sensors</a:t>
            </a:r>
          </a:p>
          <a:p>
            <a:pPr>
              <a:buFontTx/>
              <a:buNone/>
            </a:pPr>
            <a:r>
              <a:rPr lang="en-US" sz="1800" dirty="0"/>
              <a:t>	</a:t>
            </a:r>
            <a:r>
              <a:rPr lang="en-US" sz="1800" dirty="0">
                <a:sym typeface="Wingdings 2" pitchFamily="18" charset="2"/>
              </a:rPr>
              <a:t> visualization tools</a:t>
            </a:r>
            <a:endParaRPr lang="el-GR" sz="1800" dirty="0"/>
          </a:p>
          <a:p>
            <a:pPr>
              <a:buFontTx/>
              <a:buNone/>
            </a:pPr>
            <a:r>
              <a:rPr lang="el-GR" sz="1800" dirty="0"/>
              <a:t>	</a:t>
            </a:r>
            <a:r>
              <a:rPr lang="en-US" sz="1800" dirty="0">
                <a:sym typeface="Wingdings 2" pitchFamily="18" charset="2"/>
              </a:rPr>
              <a:t></a:t>
            </a:r>
            <a:r>
              <a:rPr lang="el-GR" sz="1800" dirty="0"/>
              <a:t> </a:t>
            </a:r>
            <a:r>
              <a:rPr lang="en-US" sz="1800" dirty="0" smtClean="0"/>
              <a:t>software</a:t>
            </a:r>
          </a:p>
          <a:p>
            <a:pPr>
              <a:buFontTx/>
              <a:buNone/>
            </a:pPr>
            <a:r>
              <a:rPr lang="en-US" sz="1800" dirty="0" smtClean="0">
                <a:sym typeface="Wingdings 2" pitchFamily="18" charset="2"/>
              </a:rPr>
              <a:t>	 licenses</a:t>
            </a:r>
          </a:p>
          <a:p>
            <a:pPr>
              <a:buFontTx/>
              <a:buNone/>
            </a:pPr>
            <a:r>
              <a:rPr lang="en-US" sz="1800" dirty="0" smtClean="0">
                <a:sym typeface="Wingdings 2" pitchFamily="18" charset="2"/>
              </a:rPr>
              <a:t>	 experience</a:t>
            </a:r>
          </a:p>
          <a:p>
            <a:pPr>
              <a:buFontTx/>
              <a:buNone/>
            </a:pPr>
            <a:endParaRPr lang="el-GR" sz="1800" dirty="0"/>
          </a:p>
          <a:p>
            <a:pPr>
              <a:buFontTx/>
              <a:buNone/>
            </a:pPr>
            <a:endParaRPr lang="el-GR" sz="1800" dirty="0"/>
          </a:p>
          <a:p>
            <a:pPr>
              <a:buFontTx/>
              <a:buNone/>
            </a:pPr>
            <a:r>
              <a:rPr lang="el-GR" sz="2000" dirty="0"/>
              <a:t>	</a:t>
            </a:r>
          </a:p>
        </p:txBody>
      </p:sp>
      <p:grpSp>
        <p:nvGrpSpPr>
          <p:cNvPr id="657412" name="Group 4"/>
          <p:cNvGrpSpPr>
            <a:grpSpLocks/>
          </p:cNvGrpSpPr>
          <p:nvPr/>
        </p:nvGrpSpPr>
        <p:grpSpPr bwMode="auto">
          <a:xfrm>
            <a:off x="1331913" y="4483100"/>
            <a:ext cx="7056437" cy="1584325"/>
            <a:chOff x="3261" y="810"/>
            <a:chExt cx="2377" cy="720"/>
          </a:xfrm>
        </p:grpSpPr>
        <p:pic>
          <p:nvPicPr>
            <p:cNvPr id="657413" name="Picture 5"/>
            <p:cNvPicPr>
              <a:picLocks noChangeAspect="1" noChangeArrowheads="1"/>
            </p:cNvPicPr>
            <p:nvPr/>
          </p:nvPicPr>
          <p:blipFill>
            <a:blip r:embed="rId3" cstate="print"/>
            <a:srcRect/>
            <a:stretch>
              <a:fillRect/>
            </a:stretch>
          </p:blipFill>
          <p:spPr bwMode="auto">
            <a:xfrm>
              <a:off x="5031" y="810"/>
              <a:ext cx="608" cy="721"/>
            </a:xfrm>
            <a:prstGeom prst="rect">
              <a:avLst/>
            </a:prstGeom>
            <a:noFill/>
          </p:spPr>
        </p:pic>
        <p:pic>
          <p:nvPicPr>
            <p:cNvPr id="657414" name="Picture 6"/>
            <p:cNvPicPr>
              <a:picLocks noChangeAspect="1" noChangeArrowheads="1"/>
            </p:cNvPicPr>
            <p:nvPr/>
          </p:nvPicPr>
          <p:blipFill>
            <a:blip r:embed="rId4" cstate="print"/>
            <a:srcRect/>
            <a:stretch>
              <a:fillRect/>
            </a:stretch>
          </p:blipFill>
          <p:spPr bwMode="auto">
            <a:xfrm>
              <a:off x="3261" y="908"/>
              <a:ext cx="700" cy="580"/>
            </a:xfrm>
            <a:prstGeom prst="rect">
              <a:avLst/>
            </a:prstGeom>
            <a:noFill/>
          </p:spPr>
        </p:pic>
        <p:pic>
          <p:nvPicPr>
            <p:cNvPr id="657415" name="Picture 7"/>
            <p:cNvPicPr>
              <a:picLocks noChangeAspect="1" noChangeArrowheads="1"/>
            </p:cNvPicPr>
            <p:nvPr/>
          </p:nvPicPr>
          <p:blipFill>
            <a:blip r:embed="rId5" cstate="print"/>
            <a:srcRect/>
            <a:stretch>
              <a:fillRect/>
            </a:stretch>
          </p:blipFill>
          <p:spPr bwMode="auto">
            <a:xfrm>
              <a:off x="4091" y="957"/>
              <a:ext cx="838" cy="548"/>
            </a:xfrm>
            <a:prstGeom prst="rect">
              <a:avLst/>
            </a:prstGeom>
            <a:noFill/>
          </p:spPr>
        </p:pic>
      </p:grpSp>
      <p:pic>
        <p:nvPicPr>
          <p:cNvPr id="657416" name="Picture 8" descr="atlas"/>
          <p:cNvPicPr>
            <a:picLocks noGrp="1" noChangeAspect="1" noChangeArrowheads="1"/>
          </p:cNvPicPr>
          <p:nvPr>
            <p:ph sz="half" idx="4294967295"/>
          </p:nvPr>
        </p:nvPicPr>
        <p:blipFill>
          <a:blip r:embed="rId6" cstate="print"/>
          <a:srcRect/>
          <a:stretch>
            <a:fillRect/>
          </a:stretch>
        </p:blipFill>
        <p:spPr>
          <a:xfrm>
            <a:off x="4452938" y="3046413"/>
            <a:ext cx="1722437" cy="1592262"/>
          </a:xfrm>
          <a:noFill/>
          <a:ln/>
        </p:spPr>
      </p:pic>
      <p:pic>
        <p:nvPicPr>
          <p:cNvPr id="657417" name="Picture 9" descr="octopus_348"/>
          <p:cNvPicPr>
            <a:picLocks noGrp="1" noChangeAspect="1" noChangeArrowheads="1"/>
          </p:cNvPicPr>
          <p:nvPr>
            <p:ph sz="half" idx="2"/>
          </p:nvPr>
        </p:nvPicPr>
        <p:blipFill>
          <a:blip r:embed="rId7" cstate="print"/>
          <a:srcRect/>
          <a:stretch>
            <a:fillRect/>
          </a:stretch>
        </p:blipFill>
        <p:spPr>
          <a:xfrm>
            <a:off x="6965950" y="1155700"/>
            <a:ext cx="1792288" cy="2652713"/>
          </a:xfrm>
          <a:no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3314" name="Rectangle 2"/>
          <p:cNvSpPr>
            <a:spLocks noGrp="1" noChangeArrowheads="1"/>
          </p:cNvSpPr>
          <p:nvPr>
            <p:ph type="title"/>
          </p:nvPr>
        </p:nvSpPr>
        <p:spPr/>
        <p:txBody>
          <a:bodyPr/>
          <a:lstStyle/>
          <a:p>
            <a:r>
              <a:rPr lang="en-US"/>
              <a:t>Principles of grid</a:t>
            </a:r>
            <a:endParaRPr lang="el-GR"/>
          </a:p>
        </p:txBody>
      </p:sp>
      <p:sp>
        <p:nvSpPr>
          <p:cNvPr id="653315" name="Rectangle 3"/>
          <p:cNvSpPr>
            <a:spLocks noGrp="1" noChangeArrowheads="1"/>
          </p:cNvSpPr>
          <p:nvPr>
            <p:ph type="body" idx="1"/>
          </p:nvPr>
        </p:nvSpPr>
        <p:spPr/>
        <p:txBody>
          <a:bodyPr/>
          <a:lstStyle/>
          <a:p>
            <a:r>
              <a:rPr lang="en-US"/>
              <a:t>Resource sharing</a:t>
            </a:r>
          </a:p>
          <a:p>
            <a:pPr lvl="1"/>
            <a:r>
              <a:rPr lang="en-US"/>
              <a:t>Geographically distributed resources offer computational power, storage capacity and bandwidth to the users</a:t>
            </a:r>
          </a:p>
          <a:p>
            <a:pPr lvl="1"/>
            <a:endParaRPr lang="en-US"/>
          </a:p>
          <a:p>
            <a:r>
              <a:rPr lang="en-US"/>
              <a:t>Secure and reliable access</a:t>
            </a:r>
          </a:p>
          <a:p>
            <a:pPr lvl="1"/>
            <a:r>
              <a:rPr lang="en-US"/>
              <a:t>Authentication</a:t>
            </a:r>
          </a:p>
          <a:p>
            <a:pPr lvl="1"/>
            <a:r>
              <a:rPr lang="en-US"/>
              <a:t>Authorization</a:t>
            </a:r>
          </a:p>
          <a:p>
            <a:pPr lvl="1"/>
            <a:r>
              <a:rPr lang="en-US"/>
              <a:t>Access policy</a:t>
            </a:r>
          </a:p>
          <a:p>
            <a:pPr lvl="1"/>
            <a:endParaRPr lang="en-US"/>
          </a:p>
          <a:p>
            <a:r>
              <a:rPr lang="en-US"/>
              <a:t>Open standards</a:t>
            </a:r>
          </a:p>
          <a:p>
            <a:endParaRPr lang="en-US"/>
          </a:p>
          <a:p>
            <a:r>
              <a:rPr lang="en-US"/>
              <a:t>Co-operation among people belonging to different organizations, institutes, groups</a:t>
            </a:r>
          </a:p>
          <a:p>
            <a:pPr lvl="1"/>
            <a:endParaRPr lang="el-G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EGEE_Template">
  <a:themeElements>
    <a:clrScheme name="">
      <a:dk1>
        <a:srgbClr val="2B519A"/>
      </a:dk1>
      <a:lt1>
        <a:srgbClr val="FFFFFF"/>
      </a:lt1>
      <a:dk2>
        <a:srgbClr val="F1AF00"/>
      </a:dk2>
      <a:lt2>
        <a:srgbClr val="F4CE00"/>
      </a:lt2>
      <a:accent1>
        <a:srgbClr val="000000"/>
      </a:accent1>
      <a:accent2>
        <a:srgbClr val="325FAF"/>
      </a:accent2>
      <a:accent3>
        <a:srgbClr val="FFFFFF"/>
      </a:accent3>
      <a:accent4>
        <a:srgbClr val="234483"/>
      </a:accent4>
      <a:accent5>
        <a:srgbClr val="AAAAAA"/>
      </a:accent5>
      <a:accent6>
        <a:srgbClr val="2C559E"/>
      </a:accent6>
      <a:hlink>
        <a:srgbClr val="AC3B8B"/>
      </a:hlink>
      <a:folHlink>
        <a:srgbClr val="904490"/>
      </a:folHlink>
    </a:clrScheme>
    <a:fontScheme name="EGEE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5400" cap="flat" cmpd="sng" algn="ctr">
          <a:noFill/>
          <a:prstDash val="solid"/>
          <a:round/>
          <a:headEnd type="none" w="med" len="med"/>
          <a:tailEnd type="triangle" w="med" len="med"/>
        </a:ln>
        <a:effectLst/>
      </a:spPr>
      <a:bodyPr vert="horz" wrap="square" lIns="90000" tIns="46800" rIns="90000" bIns="46800" numCol="1" anchor="t" anchorCtr="0" compatLnSpc="1">
        <a:prstTxWarp prst="textNoShape">
          <a:avLst/>
        </a:prstTxWarp>
        <a:spAutoFit/>
      </a:bodyPr>
      <a:lstStyle>
        <a:defPPr marL="0" marR="0" indent="0" algn="l" defTabSz="914400" rtl="0" eaLnBrk="1" fontAlgn="base" latinLnBrk="0" hangingPunct="1">
          <a:lnSpc>
            <a:spcPct val="100000"/>
          </a:lnSpc>
          <a:spcBef>
            <a:spcPct val="20000"/>
          </a:spcBef>
          <a:spcAft>
            <a:spcPct val="0"/>
          </a:spcAft>
          <a:buClr>
            <a:srgbClr val="FFCC66"/>
          </a:buClr>
          <a:buSzTx/>
          <a:buFontTx/>
          <a:buChar char="•"/>
          <a:tabLst/>
          <a:defRPr kumimoji="0" lang="en-GB" sz="1800" b="0" i="0" u="none" strike="noStrike" cap="none" normalizeH="0" baseline="0" smtClean="0">
            <a:ln>
              <a:noFill/>
            </a:ln>
            <a:solidFill>
              <a:schemeClr val="accent2"/>
            </a:solidFill>
            <a:effectLst/>
            <a:latin typeface="Arial" charset="0"/>
          </a:defRPr>
        </a:defPPr>
      </a:lstStyle>
    </a:spDef>
    <a:lnDef>
      <a:spPr bwMode="auto">
        <a:xfrm>
          <a:off x="0" y="0"/>
          <a:ext cx="1" cy="1"/>
        </a:xfrm>
        <a:custGeom>
          <a:avLst/>
          <a:gdLst/>
          <a:ahLst/>
          <a:cxnLst/>
          <a:rect l="0" t="0" r="0" b="0"/>
          <a:pathLst/>
        </a:custGeom>
        <a:noFill/>
        <a:ln w="25400" cap="flat" cmpd="sng" algn="ctr">
          <a:noFill/>
          <a:prstDash val="solid"/>
          <a:round/>
          <a:headEnd type="none" w="med" len="med"/>
          <a:tailEnd type="triangle" w="med" len="med"/>
        </a:ln>
        <a:effectLst/>
      </a:spPr>
      <a:bodyPr vert="horz" wrap="square" lIns="90000" tIns="46800" rIns="90000" bIns="46800" numCol="1" anchor="t" anchorCtr="0" compatLnSpc="1">
        <a:prstTxWarp prst="textNoShape">
          <a:avLst/>
        </a:prstTxWarp>
        <a:spAutoFit/>
      </a:bodyPr>
      <a:lstStyle>
        <a:defPPr marL="0" marR="0" indent="0" algn="l" defTabSz="914400" rtl="0" eaLnBrk="1" fontAlgn="base" latinLnBrk="0" hangingPunct="1">
          <a:lnSpc>
            <a:spcPct val="100000"/>
          </a:lnSpc>
          <a:spcBef>
            <a:spcPct val="20000"/>
          </a:spcBef>
          <a:spcAft>
            <a:spcPct val="0"/>
          </a:spcAft>
          <a:buClr>
            <a:srgbClr val="FFCC66"/>
          </a:buClr>
          <a:buSzTx/>
          <a:buFontTx/>
          <a:buChar char="•"/>
          <a:tabLst/>
          <a:defRPr kumimoji="0" lang="en-GB" sz="1800" b="0" i="0" u="none" strike="noStrike" cap="none" normalizeH="0" baseline="0" smtClean="0">
            <a:ln>
              <a:noFill/>
            </a:ln>
            <a:solidFill>
              <a:schemeClr val="accent2"/>
            </a:solidFill>
            <a:effectLst/>
            <a:latin typeface="Arial" charset="0"/>
          </a:defRPr>
        </a:defPPr>
      </a:lstStyle>
    </a:lnDef>
  </a:objectDefaults>
  <a:extraClrSchemeLst>
    <a:extraClrScheme>
      <a:clrScheme name="EGE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GE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GE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GE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GE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GE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GEE_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GE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GE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GE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GE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GE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EGEE_Template 13">
        <a:dk1>
          <a:srgbClr val="334998"/>
        </a:dk1>
        <a:lt1>
          <a:srgbClr val="FFFFFF"/>
        </a:lt1>
        <a:dk2>
          <a:srgbClr val="000000"/>
        </a:dk2>
        <a:lt2>
          <a:srgbClr val="808080"/>
        </a:lt2>
        <a:accent1>
          <a:srgbClr val="BBE0E3"/>
        </a:accent1>
        <a:accent2>
          <a:srgbClr val="333399"/>
        </a:accent2>
        <a:accent3>
          <a:srgbClr val="FFFFFF"/>
        </a:accent3>
        <a:accent4>
          <a:srgbClr val="2A3D81"/>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GEE_Template 14">
        <a:dk1>
          <a:srgbClr val="334998"/>
        </a:dk1>
        <a:lt1>
          <a:srgbClr val="FFFFFF"/>
        </a:lt1>
        <a:dk2>
          <a:srgbClr val="000000"/>
        </a:dk2>
        <a:lt2>
          <a:srgbClr val="F1AF00"/>
        </a:lt2>
        <a:accent1>
          <a:srgbClr val="BBE0E3"/>
        </a:accent1>
        <a:accent2>
          <a:srgbClr val="333399"/>
        </a:accent2>
        <a:accent3>
          <a:srgbClr val="FFFFFF"/>
        </a:accent3>
        <a:accent4>
          <a:srgbClr val="2A3D81"/>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GEE_Template 15">
        <a:dk1>
          <a:srgbClr val="334998"/>
        </a:dk1>
        <a:lt1>
          <a:srgbClr val="FFFFFF"/>
        </a:lt1>
        <a:dk2>
          <a:srgbClr val="000000"/>
        </a:dk2>
        <a:lt2>
          <a:srgbClr val="F1AF00"/>
        </a:lt2>
        <a:accent1>
          <a:srgbClr val="657BCA"/>
        </a:accent1>
        <a:accent2>
          <a:srgbClr val="333399"/>
        </a:accent2>
        <a:accent3>
          <a:srgbClr val="FFFFFF"/>
        </a:accent3>
        <a:accent4>
          <a:srgbClr val="2A3D81"/>
        </a:accent4>
        <a:accent5>
          <a:srgbClr val="B8BFE1"/>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GEE_Template 16">
        <a:dk1>
          <a:srgbClr val="334998"/>
        </a:dk1>
        <a:lt1>
          <a:srgbClr val="FFFFFF"/>
        </a:lt1>
        <a:dk2>
          <a:srgbClr val="000000"/>
        </a:dk2>
        <a:lt2>
          <a:srgbClr val="F1AF00"/>
        </a:lt2>
        <a:accent1>
          <a:srgbClr val="657BCA"/>
        </a:accent1>
        <a:accent2>
          <a:srgbClr val="475DAC"/>
        </a:accent2>
        <a:accent3>
          <a:srgbClr val="FFFFFF"/>
        </a:accent3>
        <a:accent4>
          <a:srgbClr val="2A3D81"/>
        </a:accent4>
        <a:accent5>
          <a:srgbClr val="B8BFE1"/>
        </a:accent5>
        <a:accent6>
          <a:srgbClr val="3F539B"/>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Θέμα του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Θέμα του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EGEE_Template</Template>
  <TotalTime>2036</TotalTime>
  <Words>1836</Words>
  <Application>Microsoft Office PowerPoint</Application>
  <PresentationFormat>Προβολή στην οθόνη (4:3)</PresentationFormat>
  <Paragraphs>502</Paragraphs>
  <Slides>50</Slides>
  <Notes>28</Notes>
  <HiddenSlides>1</HiddenSlides>
  <MMClips>0</MMClips>
  <ScaleCrop>false</ScaleCrop>
  <HeadingPairs>
    <vt:vector size="6" baseType="variant">
      <vt:variant>
        <vt:lpstr>Θέμα</vt:lpstr>
      </vt:variant>
      <vt:variant>
        <vt:i4>1</vt:i4>
      </vt:variant>
      <vt:variant>
        <vt:lpstr>Ενσωματωμένοι διακομιστές OLE</vt:lpstr>
      </vt:variant>
      <vt:variant>
        <vt:i4>2</vt:i4>
      </vt:variant>
      <vt:variant>
        <vt:lpstr>Τίτλοι διαφανειών</vt:lpstr>
      </vt:variant>
      <vt:variant>
        <vt:i4>50</vt:i4>
      </vt:variant>
    </vt:vector>
  </HeadingPairs>
  <TitlesOfParts>
    <vt:vector size="53" baseType="lpstr">
      <vt:lpstr>EGEE_Template</vt:lpstr>
      <vt:lpstr>Photo Editor Photo</vt:lpstr>
      <vt:lpstr>Εικόνα bitmap</vt:lpstr>
      <vt:lpstr>Εισαγωγή  στo Grid,EGEE και το HellasGrid Introduction to Grid, EGEE and HellasGrid</vt:lpstr>
      <vt:lpstr>Contents</vt:lpstr>
      <vt:lpstr>Grid Technologies (Grids)</vt:lpstr>
      <vt:lpstr>What is the Grid?</vt:lpstr>
      <vt:lpstr>The Grid </vt:lpstr>
      <vt:lpstr>Definition of Grid systems</vt:lpstr>
      <vt:lpstr>Defining the Grid </vt:lpstr>
      <vt:lpstr>Resources</vt:lpstr>
      <vt:lpstr>Principles of grid</vt:lpstr>
      <vt:lpstr>Why is this  Difficult or Different?</vt:lpstr>
      <vt:lpstr>Why Grid?</vt:lpstr>
      <vt:lpstr>Grid metaphorically …</vt:lpstr>
      <vt:lpstr>Why now?</vt:lpstr>
      <vt:lpstr>E-science </vt:lpstr>
      <vt:lpstr>VO concept</vt:lpstr>
      <vt:lpstr>Virtual Organizations</vt:lpstr>
      <vt:lpstr>Virtual Organizations (VOs)</vt:lpstr>
      <vt:lpstr>Contents</vt:lpstr>
      <vt:lpstr>LHC Data Challenge</vt:lpstr>
      <vt:lpstr>Διαφάνεια 20</vt:lpstr>
      <vt:lpstr>LHC Computing Grid</vt:lpstr>
      <vt:lpstr>Some examples</vt:lpstr>
      <vt:lpstr>Some examples</vt:lpstr>
      <vt:lpstr>Some examples</vt:lpstr>
      <vt:lpstr>Contents</vt:lpstr>
      <vt:lpstr>From EGEE to ΕGEE III</vt:lpstr>
      <vt:lpstr>EGEE Mission</vt:lpstr>
      <vt:lpstr>EGEE   Enabling Grids for E-Science</vt:lpstr>
      <vt:lpstr>Operations centres in EGEE</vt:lpstr>
      <vt:lpstr>What is happening now?</vt:lpstr>
      <vt:lpstr>GÉANT 2</vt:lpstr>
      <vt:lpstr>Grid systems’ related software</vt:lpstr>
      <vt:lpstr>Infrastructure Sites </vt:lpstr>
      <vt:lpstr>Contents</vt:lpstr>
      <vt:lpstr>Grid middleware </vt:lpstr>
      <vt:lpstr>Grid Middleware</vt:lpstr>
      <vt:lpstr>gLite Lightweight Middleware for Grid Computing</vt:lpstr>
      <vt:lpstr>“Gridifying” an application</vt:lpstr>
      <vt:lpstr>Contents</vt:lpstr>
      <vt:lpstr>HellasGrid Infrastructure, Phase Ι &amp; ΙΙ</vt:lpstr>
      <vt:lpstr>HellasGrid e-Infrastructure</vt:lpstr>
      <vt:lpstr>HellasGrid structure</vt:lpstr>
      <vt:lpstr>HellasGrid I Infrastructure, Isabella </vt:lpstr>
      <vt:lpstr>HellasGrid II Infrastructure </vt:lpstr>
      <vt:lpstr>Registration to HellasGrid</vt:lpstr>
      <vt:lpstr>Accounting statistics for the HellasGrid Infrastructure</vt:lpstr>
      <vt:lpstr>Core Services (HG-01-GRNET)</vt:lpstr>
      <vt:lpstr>Q&amp;A</vt:lpstr>
      <vt:lpstr>Αναφορές</vt:lpstr>
      <vt:lpstr>Χρήσιμα web links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Εισαγωγή στις Τεχνολογίες Πλέγματος Introduction to Grid Technologies</dc:title>
  <dc:creator>ΑΣΙΚΗ ΑΘΑΝΑΣΙΑ</dc:creator>
  <cp:lastModifiedBy>user</cp:lastModifiedBy>
  <cp:revision>636</cp:revision>
  <dcterms:created xsi:type="dcterms:W3CDTF">2006-06-28T18:08:21Z</dcterms:created>
  <dcterms:modified xsi:type="dcterms:W3CDTF">2010-04-29T17:48:57Z</dcterms:modified>
</cp:coreProperties>
</file>