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e Perret" initials="PP" lastIdx="1" clrIdx="0">
    <p:extLst>
      <p:ext uri="{19B8F6BF-5375-455C-9EA6-DF929625EA0E}">
        <p15:presenceInfo xmlns:p15="http://schemas.microsoft.com/office/powerpoint/2012/main" userId="S::philippe.perret@cern.ch::f1c2fd3f-8c22-43c7-b0b5-912b76bbb4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13T16:07:02.790" idx="1">
    <p:pos x="7636" y="2484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54584-EF9D-43E5-A3B4-CF3B5D392517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A1A5C-6231-4AE2-B5A2-AD2769261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67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AF4CB-B5C6-4B48-90CB-9EBB10C36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E9A0D-6A9B-42EE-8BA0-D1FE0F29B1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CEC76-17FC-426D-B93E-B6297D013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9393-2593-4CD6-94DF-57B9AF7601A2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D51A4-7E7E-4074-8901-0BADB98D5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735B6-A9F6-4BA8-9FC8-348F468AE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048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4C15-9442-44A8-8B95-61FD6B4DD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5A19F-9F99-4CA7-BA04-FDC97F06A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DD6E5-54AF-47D8-A738-63F704287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5893-B7DA-4D58-A671-1B7323B80829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DB5C6-DFD9-4953-92DB-49009960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448EB-625A-495B-B93C-07CB2465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1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B3498A-9D28-4FAA-9538-4A370DDB31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A23E71-E1EB-4C94-9711-D45122B8A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91438-E9DC-4996-B068-3C64A5BE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CC50-8CE1-4D88-90DE-6E8BB768836B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58AAB-4FE1-4953-85B1-8B8A0130C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E9DF1-5C83-447C-91E2-251D889F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4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A6804-687F-4A9E-9E76-E29B05E5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4B26E-E080-4262-8371-E285F221E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3D2E6-9668-4BF5-85C6-CDEF1332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564E9-FD50-4383-991A-07724C88507B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4831D-EFC2-44D6-A8F2-DE297F6D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4C797-6692-4BDC-8BD5-59CC01D6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24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6A6DF-8E05-4DD1-B88C-DAB920225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1012D-A989-497B-A325-94EC37CAA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93EBD-5003-4808-AB78-DFC83474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C0D68-B8DA-4434-B285-3DA67D61D43A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34D8E-4019-4CC6-A9B2-C925B1970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73E00-BC03-466D-B4FE-A8B9CB0D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79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7954-6F42-4D83-A3CB-3D3611F2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5FC3F-43BC-4214-AE1E-6390944C2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6E6AEE-5F1F-44CD-B1E3-03D948E0D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1708-DACF-4DC9-9E48-275240514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BF453-E4FF-419B-9D94-4C9EFB7FDCD7}" type="datetime1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ACAF6-63D9-4A6B-B23A-E77053C27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45E3F8-900A-4E7C-8522-C13C186C6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E98F-DBA3-446F-A92E-7F2A37CCB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55301-489E-4A5A-8A58-E3639F04D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DA313-AACF-4B0A-840E-71FA1F49D1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A82D03-ACD4-467A-9845-8DC3820E0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505CEA-EE1C-4045-BED1-C3E700D499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B14CD6-8FBF-42A3-B69A-4F00D52A8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4DC0A-0C88-4BE6-9787-36E03FD11A43}" type="datetime1">
              <a:rPr lang="en-GB" smtClean="0"/>
              <a:t>15/04/2020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0F34CA-F653-4137-9868-2942503C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D718DF-96FA-4560-92DC-C63F5BF6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04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D11C6-447A-4C3F-BA32-DD14142A7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3224E3-7A08-4338-9B43-1CDA242CE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B626-978E-4F19-B8AC-29EE1DBE32B5}" type="datetime1">
              <a:rPr lang="en-GB" smtClean="0"/>
              <a:t>15/04/2020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E45C4-ADF9-44DC-B05C-51F143225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850EA-CC1E-444A-AACB-75AD1EF32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19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FAF79C-A651-430F-A50E-CA0C7B933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C713-9A2D-486E-A02B-5509E02F7EAD}" type="datetime1">
              <a:rPr lang="en-GB" smtClean="0"/>
              <a:t>15/04/2020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DE542C-166C-4043-B130-4CC28E19F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C4038-9278-4A87-8A9F-69D6418B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89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A4CE-CDBD-4885-9A3C-09185599A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88224-820A-4966-8B52-6FEEB6BF3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434F11-80E5-49FC-B624-501D7632C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AABBE9-59E8-4BDF-8DB6-79194990E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62026-0BA3-420A-B44D-F4F45E400C8F}" type="datetime1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81163-5FE2-4865-95A7-97D4D2C94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27F16-B918-4FF3-B99F-4299E0913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60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32D8-BC6B-4AC0-B4D8-55F1F1CB7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B65630-DC85-4EA3-BECA-B61BF9CB02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536BB-44D5-497B-84C1-DEF6CBFA31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77D4B-4054-48C8-AB56-C43018C92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80C02-1E93-45C8-BD68-DA7DDE4B3FCB}" type="datetime1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899CDF-B33E-48F2-BAE8-88E0208C8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0D2B1E-D164-451B-AAF7-49780AE8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80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44CAC3-39A9-4A47-BE13-F5F793FF1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94C36-B83A-49F6-AB45-0784E9B19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2E609-88F5-49D5-9FBE-0DAADA2BCE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2785C-1A65-45CD-9AB2-EC245418F71C}" type="datetime1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FA7DB-C567-43A0-B21C-8033EE3D6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91A3C-B9CF-4D33-A28E-26D3C7997D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EC44F-BD40-4C9E-BEB0-838A2B562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98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3F0A1-5754-4DBA-943A-11558EB6C5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1150" y="26142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D2 HL-LHC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Position du cryo-assemblage D2 sur banc C2</a:t>
            </a:r>
            <a:br>
              <a:rPr lang="en-US" dirty="0"/>
            </a:br>
            <a:r>
              <a:rPr lang="en-US" dirty="0"/>
              <a:t>&amp; </a:t>
            </a:r>
            <a:br>
              <a:rPr lang="en-US" dirty="0"/>
            </a:br>
            <a:r>
              <a:rPr lang="en-US" dirty="0"/>
              <a:t>Fermeture vide isolation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7C471-754D-4DE5-9896-DF19D9094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5810249"/>
            <a:ext cx="11258550" cy="56197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PERRET Ph.                                                                                                                                                                                           14/01/2020</a:t>
            </a:r>
          </a:p>
          <a:p>
            <a:r>
              <a:rPr lang="en-US" dirty="0"/>
              <a:t>                                                                                                                                                                                           Mis à jour: 15/04/2020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89210-F670-4EB6-94AB-28183F3AA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1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188776-4F59-4FA4-96A6-5FCA5D254F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91" t="34620" r="16573" b="17707"/>
          <a:stretch/>
        </p:blipFill>
        <p:spPr>
          <a:xfrm>
            <a:off x="227559" y="2771775"/>
            <a:ext cx="7049139" cy="31099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6AD44D-6780-425F-82C1-408D41D5E7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34" t="17508" r="14562" b="13805"/>
          <a:stretch/>
        </p:blipFill>
        <p:spPr>
          <a:xfrm>
            <a:off x="6526160" y="2771775"/>
            <a:ext cx="5361041" cy="31099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4F7598-5B95-45D3-8A06-0E837BEE8560}"/>
              </a:ext>
            </a:extLst>
          </p:cNvPr>
          <p:cNvSpPr txBox="1"/>
          <p:nvPr/>
        </p:nvSpPr>
        <p:spPr>
          <a:xfrm>
            <a:off x="633663" y="1596189"/>
            <a:ext cx="3349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Coté</a:t>
            </a:r>
            <a:r>
              <a:rPr lang="en-US" dirty="0"/>
              <a:t> MRB:</a:t>
            </a:r>
          </a:p>
          <a:p>
            <a:r>
              <a:rPr lang="en-GB" dirty="0" err="1"/>
              <a:t>Ecran</a:t>
            </a:r>
            <a:r>
              <a:rPr lang="en-GB" dirty="0"/>
              <a:t> </a:t>
            </a:r>
            <a:r>
              <a:rPr lang="en-GB" dirty="0" err="1"/>
              <a:t>excentré</a:t>
            </a:r>
            <a:r>
              <a:rPr lang="en-GB" dirty="0"/>
              <a:t> Ø938 (nouveau)</a:t>
            </a:r>
          </a:p>
          <a:p>
            <a:r>
              <a:rPr lang="en-US" dirty="0"/>
              <a:t>                           LHCMMQBRS0007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DF4301-9018-41D6-ABDB-828C49BD68CE}"/>
              </a:ext>
            </a:extLst>
          </p:cNvPr>
          <p:cNvSpPr txBox="1"/>
          <p:nvPr/>
        </p:nvSpPr>
        <p:spPr>
          <a:xfrm>
            <a:off x="6266915" y="1294447"/>
            <a:ext cx="36216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Coté</a:t>
            </a:r>
            <a:r>
              <a:rPr lang="en-US" dirty="0"/>
              <a:t> MRB:</a:t>
            </a:r>
          </a:p>
          <a:p>
            <a:r>
              <a:rPr lang="en-GB" dirty="0" err="1"/>
              <a:t>Ecran</a:t>
            </a:r>
            <a:r>
              <a:rPr lang="en-GB" dirty="0"/>
              <a:t> Ø938 (nouveau)</a:t>
            </a:r>
          </a:p>
          <a:p>
            <a:r>
              <a:rPr lang="en-GB" dirty="0"/>
              <a:t>           LHCMMQBRS0008</a:t>
            </a:r>
          </a:p>
          <a:p>
            <a:r>
              <a:rPr lang="en-GB" dirty="0" err="1"/>
              <a:t>Rallonge</a:t>
            </a:r>
            <a:r>
              <a:rPr lang="en-GB" dirty="0"/>
              <a:t> L=115 mm </a:t>
            </a:r>
          </a:p>
          <a:p>
            <a:r>
              <a:rPr lang="en-GB" dirty="0"/>
              <a:t>                 LHCMMQBH0140, </a:t>
            </a:r>
            <a:r>
              <a:rPr lang="en-GB" dirty="0" err="1"/>
              <a:t>nbre</a:t>
            </a:r>
            <a:r>
              <a:rPr lang="en-GB" dirty="0"/>
              <a:t> = 2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F319C-C8C7-4459-8AD9-927AE6FA17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17" t="20639" r="56651" b="64438"/>
          <a:stretch/>
        </p:blipFill>
        <p:spPr>
          <a:xfrm>
            <a:off x="9206680" y="525678"/>
            <a:ext cx="2514600" cy="1636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8F89F5-96EB-4F2A-AD48-0370D636F928}"/>
              </a:ext>
            </a:extLst>
          </p:cNvPr>
          <p:cNvSpPr txBox="1"/>
          <p:nvPr/>
        </p:nvSpPr>
        <p:spPr>
          <a:xfrm>
            <a:off x="533400" y="391886"/>
            <a:ext cx="377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PREP. D2 HL-LHC - V2  - ST1228471_01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B3D9183-0AC8-4872-94AB-06BFC26D8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5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BE5D8C-9C06-44AE-9639-DE8C22D603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54" t="18462" r="25107" b="17949"/>
          <a:stretch/>
        </p:blipFill>
        <p:spPr>
          <a:xfrm>
            <a:off x="3269778" y="1038225"/>
            <a:ext cx="5310034" cy="51174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0164F4-CE71-4278-8FAD-77043804611D}"/>
              </a:ext>
            </a:extLst>
          </p:cNvPr>
          <p:cNvSpPr txBox="1"/>
          <p:nvPr/>
        </p:nvSpPr>
        <p:spPr>
          <a:xfrm>
            <a:off x="266700" y="66675"/>
            <a:ext cx="3368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Préparation</a:t>
            </a:r>
            <a:r>
              <a:rPr lang="en-US" dirty="0"/>
              <a:t> banc, zone </a:t>
            </a:r>
            <a:r>
              <a:rPr lang="en-US" dirty="0" err="1"/>
              <a:t>connexion</a:t>
            </a:r>
            <a:endParaRPr lang="en-US" dirty="0"/>
          </a:p>
          <a:p>
            <a:r>
              <a:rPr lang="en-GB" dirty="0"/>
              <a:t>ST1228470_01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CB4501-7826-43D4-AC2C-86E42DEB386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092841" y="2502956"/>
            <a:ext cx="2098159" cy="323164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5C79DC0-AE11-4345-8BB2-DC39D37470F8}"/>
              </a:ext>
            </a:extLst>
          </p:cNvPr>
          <p:cNvSpPr/>
          <p:nvPr/>
        </p:nvSpPr>
        <p:spPr>
          <a:xfrm>
            <a:off x="266700" y="2502954"/>
            <a:ext cx="1826141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Demi-</a:t>
            </a:r>
            <a:r>
              <a:rPr lang="en-GB" dirty="0" err="1"/>
              <a:t>écran</a:t>
            </a:r>
            <a:endParaRPr lang="en-GB" dirty="0"/>
          </a:p>
          <a:p>
            <a:r>
              <a:rPr lang="en-GB" dirty="0"/>
              <a:t>LHCMMQD_0233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F71885-2BBA-47AD-AB0E-8F7DF317115A}"/>
              </a:ext>
            </a:extLst>
          </p:cNvPr>
          <p:cNvSpPr/>
          <p:nvPr/>
        </p:nvSpPr>
        <p:spPr>
          <a:xfrm>
            <a:off x="266700" y="5496609"/>
            <a:ext cx="1845120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Ensemble chariot</a:t>
            </a:r>
          </a:p>
          <a:p>
            <a:r>
              <a:rPr lang="en-GB" dirty="0"/>
              <a:t>LHCMMQQX0019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6B7716-A909-4769-860F-2DF29FD8484F}"/>
              </a:ext>
            </a:extLst>
          </p:cNvPr>
          <p:cNvSpPr/>
          <p:nvPr/>
        </p:nvSpPr>
        <p:spPr>
          <a:xfrm>
            <a:off x="266700" y="3892718"/>
            <a:ext cx="2846357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dirty="0" err="1"/>
              <a:t>Rallonge</a:t>
            </a:r>
            <a:r>
              <a:rPr lang="en-GB" dirty="0"/>
              <a:t> manchette L= 1060</a:t>
            </a:r>
          </a:p>
          <a:p>
            <a:r>
              <a:rPr lang="en-GB" dirty="0"/>
              <a:t>LHCMMQQXF0017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D306DF-F359-4E4B-9506-FD6AD840962B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111820" y="5190702"/>
            <a:ext cx="2079180" cy="62907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9D6325B-E4B8-4C47-A028-636B8B48A3A5}"/>
              </a:ext>
            </a:extLst>
          </p:cNvPr>
          <p:cNvCxnSpPr>
            <a:cxnSpLocks/>
          </p:cNvCxnSpPr>
          <p:nvPr/>
        </p:nvCxnSpPr>
        <p:spPr>
          <a:xfrm>
            <a:off x="3113057" y="4198440"/>
            <a:ext cx="1535143" cy="546259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4DE440-57A0-44E5-B957-ED4A4B924166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092841" y="1759521"/>
            <a:ext cx="1669534" cy="628887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D8FA6E9-B1C0-4084-AB63-159BB0BF2351}"/>
              </a:ext>
            </a:extLst>
          </p:cNvPr>
          <p:cNvSpPr/>
          <p:nvPr/>
        </p:nvSpPr>
        <p:spPr>
          <a:xfrm>
            <a:off x="266700" y="1436355"/>
            <a:ext cx="1826141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dirty="0" err="1"/>
              <a:t>Réduction</a:t>
            </a:r>
            <a:r>
              <a:rPr lang="en-GB" dirty="0"/>
              <a:t> </a:t>
            </a:r>
            <a:r>
              <a:rPr lang="en-GB" dirty="0" err="1"/>
              <a:t>écran</a:t>
            </a:r>
            <a:endParaRPr lang="en-GB" dirty="0"/>
          </a:p>
          <a:p>
            <a:r>
              <a:rPr lang="en-GB" dirty="0"/>
              <a:t>LHCMMQD_0225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B93F51A-A1D2-4EB4-85CF-A66A59F5A1D1}"/>
              </a:ext>
            </a:extLst>
          </p:cNvPr>
          <p:cNvSpPr/>
          <p:nvPr/>
        </p:nvSpPr>
        <p:spPr>
          <a:xfrm>
            <a:off x="6757150" y="192488"/>
            <a:ext cx="3225050" cy="646331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fr-FR" dirty="0"/>
              <a:t>ENSEMBLE SOUFLET LG 840 MM</a:t>
            </a:r>
          </a:p>
          <a:p>
            <a:r>
              <a:rPr lang="en-GB" dirty="0"/>
              <a:t>LHCQQB_A0011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4E7F753-4C0B-45D1-9A1D-C75931D09466}"/>
              </a:ext>
            </a:extLst>
          </p:cNvPr>
          <p:cNvCxnSpPr>
            <a:cxnSpLocks/>
          </p:cNvCxnSpPr>
          <p:nvPr/>
        </p:nvCxnSpPr>
        <p:spPr>
          <a:xfrm flipH="1">
            <a:off x="6050890" y="826393"/>
            <a:ext cx="1394939" cy="805501"/>
          </a:xfrm>
          <a:prstGeom prst="straightConnector1">
            <a:avLst/>
          </a:prstGeom>
          <a:ln w="444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D625FAD-69E6-4B28-A488-AC85D12CAA29}"/>
              </a:ext>
            </a:extLst>
          </p:cNvPr>
          <p:cNvSpPr/>
          <p:nvPr/>
        </p:nvSpPr>
        <p:spPr>
          <a:xfrm>
            <a:off x="8736533" y="5496609"/>
            <a:ext cx="3180679" cy="646331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fr-FR" dirty="0"/>
              <a:t>OFF-CENTERED FLANGE - H = 26</a:t>
            </a:r>
          </a:p>
          <a:p>
            <a:r>
              <a:rPr lang="en-GB" dirty="0"/>
              <a:t>LHCMMQBRS0005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F321F97-970B-4167-B0E8-0D210CEFB1D9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7591425" y="5372100"/>
            <a:ext cx="1145108" cy="447675"/>
          </a:xfrm>
          <a:prstGeom prst="straightConnector1">
            <a:avLst/>
          </a:prstGeom>
          <a:ln w="444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36CADF37-2B63-4E79-B00A-A579E5D318B2}"/>
              </a:ext>
            </a:extLst>
          </p:cNvPr>
          <p:cNvSpPr/>
          <p:nvPr/>
        </p:nvSpPr>
        <p:spPr>
          <a:xfrm>
            <a:off x="9041327" y="1234910"/>
            <a:ext cx="226023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 err="1"/>
              <a:t>Rallonge</a:t>
            </a:r>
            <a:r>
              <a:rPr lang="en-GB" dirty="0"/>
              <a:t> - L = 143 mm</a:t>
            </a:r>
          </a:p>
          <a:p>
            <a:r>
              <a:rPr lang="en-GB" dirty="0"/>
              <a:t>LHCMMQBR0020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94BED3A-083E-4006-8134-2AAD9F435EE9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8048625" y="1558076"/>
            <a:ext cx="992702" cy="147637"/>
          </a:xfrm>
          <a:prstGeom prst="straightConnector1">
            <a:avLst/>
          </a:prstGeom>
          <a:ln w="444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61E3E0D-48AF-4A6F-A7C3-BF5DC5310963}"/>
              </a:ext>
            </a:extLst>
          </p:cNvPr>
          <p:cNvSpPr/>
          <p:nvPr/>
        </p:nvSpPr>
        <p:spPr>
          <a:xfrm>
            <a:off x="8713163" y="2664538"/>
            <a:ext cx="3478837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THERMAL SCREEN - V2 - D2 HL-LHC</a:t>
            </a:r>
          </a:p>
          <a:p>
            <a:r>
              <a:rPr lang="en-GB" dirty="0"/>
              <a:t>LHCMMQBRS0006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9E23E3D-B045-43CC-84D6-3535ED2F2310}"/>
              </a:ext>
            </a:extLst>
          </p:cNvPr>
          <p:cNvCxnSpPr>
            <a:cxnSpLocks/>
            <a:stCxn id="45" idx="1"/>
          </p:cNvCxnSpPr>
          <p:nvPr/>
        </p:nvCxnSpPr>
        <p:spPr>
          <a:xfrm flipH="1" flipV="1">
            <a:off x="7037357" y="2826119"/>
            <a:ext cx="1675806" cy="161585"/>
          </a:xfrm>
          <a:prstGeom prst="straightConnector1">
            <a:avLst/>
          </a:prstGeom>
          <a:ln w="444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3B4C67-2776-4320-BD71-891A4B4AB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91BCDB-9E4D-4ACD-81C7-F338E9B3D4C2}"/>
              </a:ext>
            </a:extLst>
          </p:cNvPr>
          <p:cNvSpPr txBox="1"/>
          <p:nvPr/>
        </p:nvSpPr>
        <p:spPr>
          <a:xfrm>
            <a:off x="3740149" y="457061"/>
            <a:ext cx="266387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Bride CFB tournée de 180°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E619B6-BFF6-45A7-B611-22823FC2F39C}"/>
              </a:ext>
            </a:extLst>
          </p:cNvPr>
          <p:cNvCxnSpPr>
            <a:cxnSpLocks/>
          </p:cNvCxnSpPr>
          <p:nvPr/>
        </p:nvCxnSpPr>
        <p:spPr>
          <a:xfrm flipH="1">
            <a:off x="3740149" y="800229"/>
            <a:ext cx="450852" cy="472167"/>
          </a:xfrm>
          <a:prstGeom prst="straightConnector1">
            <a:avLst/>
          </a:prstGeom>
          <a:ln w="444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543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DD43-60C4-46F2-BF56-55B881FF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98424"/>
            <a:ext cx="10844964" cy="739775"/>
          </a:xfrm>
        </p:spPr>
        <p:txBody>
          <a:bodyPr>
            <a:normAutofit/>
          </a:bodyPr>
          <a:lstStyle/>
          <a:p>
            <a:r>
              <a:rPr lang="en-US" sz="3600" dirty="0"/>
              <a:t>Cryo-assemblage D2 sur banc de test C2:  ST1228467_01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78242-F750-4557-A347-1359DA39E5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8" t="44793" r="73859" b="38056"/>
          <a:stretch/>
        </p:blipFill>
        <p:spPr>
          <a:xfrm>
            <a:off x="222631" y="3800476"/>
            <a:ext cx="6084384" cy="2924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358BCE-D7D6-4950-957D-2AD7732A56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74" t="45868" r="4774" b="38056"/>
          <a:stretch/>
        </p:blipFill>
        <p:spPr>
          <a:xfrm>
            <a:off x="6397451" y="3797302"/>
            <a:ext cx="4642338" cy="29241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CE7BBB-3015-4C6B-830E-1ADE6FB1D99E}"/>
              </a:ext>
            </a:extLst>
          </p:cNvPr>
          <p:cNvSpPr txBox="1"/>
          <p:nvPr/>
        </p:nvSpPr>
        <p:spPr>
          <a:xfrm>
            <a:off x="504825" y="858579"/>
            <a:ext cx="9213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Distance entre brides DN400: 19683 mm</a:t>
            </a:r>
          </a:p>
          <a:p>
            <a:endParaRPr lang="en-US" dirty="0"/>
          </a:p>
          <a:p>
            <a:r>
              <a:rPr lang="en-US" dirty="0"/>
              <a:t>Longueur anti-cryostat dans cryo-assemblage: 16000 mm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FDD201-C39A-4FD0-9090-8DB1D361DB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36" t="42222" r="14316" b="39487"/>
          <a:stretch/>
        </p:blipFill>
        <p:spPr>
          <a:xfrm>
            <a:off x="222630" y="1781909"/>
            <a:ext cx="11865111" cy="17906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E6A13A-821F-4F96-8C19-D164CD261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93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031B1E-13F9-47D2-B2FE-2E9EBA215D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38" t="16666" r="18749" b="26528"/>
          <a:stretch/>
        </p:blipFill>
        <p:spPr>
          <a:xfrm>
            <a:off x="621323" y="1178303"/>
            <a:ext cx="8808426" cy="54093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853B1B-B1BA-4667-B792-303C34AAFDD1}"/>
              </a:ext>
            </a:extLst>
          </p:cNvPr>
          <p:cNvSpPr txBox="1"/>
          <p:nvPr/>
        </p:nvSpPr>
        <p:spPr>
          <a:xfrm>
            <a:off x="391991" y="126756"/>
            <a:ext cx="3876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Zone </a:t>
            </a:r>
            <a:r>
              <a:rPr lang="en-US" dirty="0" err="1"/>
              <a:t>connexion</a:t>
            </a:r>
            <a:r>
              <a:rPr lang="en-US" dirty="0"/>
              <a:t> CFB configuration tests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B448AA-CCB0-4147-8E58-693820BFC9F6}"/>
              </a:ext>
            </a:extLst>
          </p:cNvPr>
          <p:cNvSpPr txBox="1"/>
          <p:nvPr/>
        </p:nvSpPr>
        <p:spPr>
          <a:xfrm>
            <a:off x="1844919" y="855137"/>
            <a:ext cx="585371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Distance entre face CFB et face module technique: 2115 mm</a:t>
            </a:r>
          </a:p>
          <a:p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DACD26-85CB-4DAA-90AC-23AD0ED21548}"/>
              </a:ext>
            </a:extLst>
          </p:cNvPr>
          <p:cNvCxnSpPr>
            <a:cxnSpLocks/>
          </p:cNvCxnSpPr>
          <p:nvPr/>
        </p:nvCxnSpPr>
        <p:spPr>
          <a:xfrm>
            <a:off x="1152525" y="1571625"/>
            <a:ext cx="7806418" cy="0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F3273-1113-4784-89F0-2B82BF29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05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2ADC82-01BF-4566-BC21-DFF6DDC807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53" t="16725" r="19006" b="26316"/>
          <a:stretch/>
        </p:blipFill>
        <p:spPr>
          <a:xfrm>
            <a:off x="192504" y="1395662"/>
            <a:ext cx="8565726" cy="52537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FCB638-81EA-4A31-BE90-30EF202B2862}"/>
              </a:ext>
            </a:extLst>
          </p:cNvPr>
          <p:cNvSpPr txBox="1"/>
          <p:nvPr/>
        </p:nvSpPr>
        <p:spPr>
          <a:xfrm>
            <a:off x="409074" y="288758"/>
            <a:ext cx="807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Zone </a:t>
            </a:r>
            <a:r>
              <a:rPr lang="en-US" dirty="0" err="1"/>
              <a:t>connexion</a:t>
            </a:r>
            <a:r>
              <a:rPr lang="en-US" dirty="0"/>
              <a:t> </a:t>
            </a:r>
            <a:r>
              <a:rPr lang="en-US" dirty="0" err="1"/>
              <a:t>coté</a:t>
            </a:r>
            <a:r>
              <a:rPr lang="en-US" dirty="0"/>
              <a:t> cryo-assemblage ouverte avec demi-</a:t>
            </a:r>
            <a:r>
              <a:rPr lang="en-US" dirty="0" err="1"/>
              <a:t>écrans</a:t>
            </a:r>
            <a:r>
              <a:rPr lang="en-US" dirty="0"/>
              <a:t> (nouveau) </a:t>
            </a:r>
            <a:r>
              <a:rPr lang="en-US" dirty="0" err="1"/>
              <a:t>en</a:t>
            </a:r>
            <a:r>
              <a:rPr lang="en-US" dirty="0"/>
              <a:t> place</a:t>
            </a:r>
          </a:p>
          <a:p>
            <a:r>
              <a:rPr lang="en-GB" dirty="0"/>
              <a:t>                                                                                                                    LHCMMQBRS0009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A578726-3984-48A9-AF42-82BD9FE12A2E}"/>
              </a:ext>
            </a:extLst>
          </p:cNvPr>
          <p:cNvCxnSpPr>
            <a:cxnSpLocks/>
          </p:cNvCxnSpPr>
          <p:nvPr/>
        </p:nvCxnSpPr>
        <p:spPr>
          <a:xfrm>
            <a:off x="5734050" y="658090"/>
            <a:ext cx="638175" cy="196128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7BD570-DB95-4904-8456-F4102AD11B56}"/>
              </a:ext>
            </a:extLst>
          </p:cNvPr>
          <p:cNvCxnSpPr>
            <a:cxnSpLocks/>
          </p:cNvCxnSpPr>
          <p:nvPr/>
        </p:nvCxnSpPr>
        <p:spPr>
          <a:xfrm>
            <a:off x="5374105" y="640770"/>
            <a:ext cx="11160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95E2B1-627A-4328-953C-5FB7DDF42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837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212799-1A93-43EA-B948-1A544B0B2FFE}"/>
              </a:ext>
            </a:extLst>
          </p:cNvPr>
          <p:cNvSpPr txBox="1"/>
          <p:nvPr/>
        </p:nvSpPr>
        <p:spPr>
          <a:xfrm>
            <a:off x="411958" y="522934"/>
            <a:ext cx="11618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Zone </a:t>
            </a:r>
            <a:r>
              <a:rPr lang="fr-FR" dirty="0"/>
              <a:t>connexion</a:t>
            </a:r>
            <a:r>
              <a:rPr lang="en-US" dirty="0"/>
              <a:t> </a:t>
            </a:r>
            <a:r>
              <a:rPr lang="fr-HT" dirty="0"/>
              <a:t>coté</a:t>
            </a:r>
            <a:r>
              <a:rPr lang="en-US" dirty="0"/>
              <a:t> cryo-assemblage ouverte sans demi-</a:t>
            </a:r>
            <a:r>
              <a:rPr lang="fr-FR" dirty="0"/>
              <a:t>écrans</a:t>
            </a:r>
          </a:p>
          <a:p>
            <a:r>
              <a:rPr lang="en-US" dirty="0"/>
              <a:t>Pour </a:t>
            </a:r>
            <a:r>
              <a:rPr lang="fr-FR" dirty="0"/>
              <a:t>connexions</a:t>
            </a:r>
            <a:r>
              <a:rPr lang="en-US" dirty="0"/>
              <a:t> </a:t>
            </a:r>
            <a:r>
              <a:rPr lang="fr-FR" dirty="0"/>
              <a:t>hydrauliques</a:t>
            </a:r>
            <a:r>
              <a:rPr lang="en-US" dirty="0"/>
              <a:t> X,Y,N,C’,E, puissance </a:t>
            </a:r>
            <a:r>
              <a:rPr lang="fr-FR" dirty="0"/>
              <a:t>vers</a:t>
            </a:r>
            <a:r>
              <a:rPr lang="en-US" dirty="0"/>
              <a:t> M3 et </a:t>
            </a:r>
            <a:r>
              <a:rPr lang="fr-FR" dirty="0"/>
              <a:t>correcteurs</a:t>
            </a:r>
            <a:r>
              <a:rPr lang="en-US" dirty="0"/>
              <a:t> </a:t>
            </a:r>
            <a:r>
              <a:rPr lang="fr-FR" dirty="0"/>
              <a:t>vers</a:t>
            </a:r>
            <a:r>
              <a:rPr lang="en-US" dirty="0"/>
              <a:t> M2 (</a:t>
            </a:r>
            <a:r>
              <a:rPr lang="fr-FR" dirty="0"/>
              <a:t>tous</a:t>
            </a:r>
            <a:r>
              <a:rPr lang="en-US" dirty="0"/>
              <a:t> les </a:t>
            </a:r>
            <a:r>
              <a:rPr lang="fr-FR" dirty="0"/>
              <a:t>câbles</a:t>
            </a:r>
            <a:r>
              <a:rPr lang="en-US" dirty="0"/>
              <a:t> </a:t>
            </a:r>
            <a:r>
              <a:rPr lang="fr-FR" dirty="0"/>
              <a:t>correcteurs</a:t>
            </a:r>
            <a:r>
              <a:rPr lang="en-US" dirty="0"/>
              <a:t> (8) </a:t>
            </a:r>
            <a:r>
              <a:rPr lang="en-US" dirty="0" err="1"/>
              <a:t>sortis</a:t>
            </a:r>
            <a:endParaRPr lang="en-US" dirty="0"/>
          </a:p>
          <a:p>
            <a:r>
              <a:rPr lang="en-US" dirty="0"/>
              <a:t>                                                                                                                                                                  de la masse </a:t>
            </a:r>
            <a:r>
              <a:rPr lang="en-US" dirty="0" err="1"/>
              <a:t>froide</a:t>
            </a:r>
            <a:r>
              <a:rPr lang="en-US" dirty="0"/>
              <a:t> sur </a:t>
            </a:r>
            <a:r>
              <a:rPr lang="en-US" dirty="0" err="1"/>
              <a:t>rallonge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F911A2-4EE6-4611-8F8C-E6DF9276B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19" t="16805" r="19357" b="26250"/>
          <a:stretch/>
        </p:blipFill>
        <p:spPr>
          <a:xfrm>
            <a:off x="161925" y="1181099"/>
            <a:ext cx="8738484" cy="551196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18B05D-9854-4387-97AD-D37496C7C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94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2DE12A-E73E-4AE1-8D86-9C2239BB59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59" t="26498" r="16420" b="28777"/>
          <a:stretch/>
        </p:blipFill>
        <p:spPr>
          <a:xfrm>
            <a:off x="243068" y="798653"/>
            <a:ext cx="9201874" cy="57647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093152-6871-4EBB-A079-26567B132ADE}"/>
              </a:ext>
            </a:extLst>
          </p:cNvPr>
          <p:cNvSpPr txBox="1"/>
          <p:nvPr/>
        </p:nvSpPr>
        <p:spPr>
          <a:xfrm>
            <a:off x="409074" y="288758"/>
            <a:ext cx="584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Zone </a:t>
            </a:r>
            <a:r>
              <a:rPr lang="fr-FR" dirty="0"/>
              <a:t>connexion</a:t>
            </a:r>
            <a:r>
              <a:rPr lang="en-US" dirty="0"/>
              <a:t> </a:t>
            </a:r>
            <a:r>
              <a:rPr lang="en-US" dirty="0" err="1"/>
              <a:t>coté</a:t>
            </a:r>
            <a:r>
              <a:rPr lang="en-US" dirty="0"/>
              <a:t> CFB ouverte avec demi-</a:t>
            </a:r>
            <a:r>
              <a:rPr lang="en-US" dirty="0" err="1"/>
              <a:t>écrans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place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2F7AA8-6B2D-4F37-9230-6BCA9A3C6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80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4F2EB1-F7AF-4B35-AB98-DEEDA4F85F67}"/>
              </a:ext>
            </a:extLst>
          </p:cNvPr>
          <p:cNvSpPr txBox="1"/>
          <p:nvPr/>
        </p:nvSpPr>
        <p:spPr>
          <a:xfrm>
            <a:off x="117761" y="187569"/>
            <a:ext cx="122883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Zone </a:t>
            </a:r>
            <a:r>
              <a:rPr lang="en-US" dirty="0" err="1"/>
              <a:t>connexion</a:t>
            </a:r>
            <a:r>
              <a:rPr lang="en-US" dirty="0"/>
              <a:t> </a:t>
            </a:r>
            <a:r>
              <a:rPr lang="en-US" dirty="0" err="1"/>
              <a:t>coté</a:t>
            </a:r>
            <a:r>
              <a:rPr lang="en-US" dirty="0"/>
              <a:t> CFB ouverte sans demi-</a:t>
            </a:r>
            <a:r>
              <a:rPr lang="en-US" dirty="0" err="1"/>
              <a:t>écrans</a:t>
            </a:r>
            <a:r>
              <a:rPr lang="en-US" dirty="0"/>
              <a:t> pour </a:t>
            </a:r>
            <a:r>
              <a:rPr lang="en-US" dirty="0" err="1"/>
              <a:t>ouverture</a:t>
            </a:r>
            <a:r>
              <a:rPr lang="en-US" dirty="0"/>
              <a:t> manchette M2 pour changer la </a:t>
            </a:r>
            <a:r>
              <a:rPr lang="en-US" dirty="0" err="1"/>
              <a:t>connexion</a:t>
            </a:r>
            <a:r>
              <a:rPr lang="en-US" dirty="0"/>
              <a:t> des </a:t>
            </a:r>
            <a:r>
              <a:rPr lang="en-US" dirty="0" err="1"/>
              <a:t>correcteurs</a:t>
            </a:r>
            <a:endParaRPr lang="en-US" dirty="0"/>
          </a:p>
          <a:p>
            <a:r>
              <a:rPr lang="fr-FR" dirty="0"/>
              <a:t>                                                                                                                                                                                   </a:t>
            </a:r>
            <a:r>
              <a:rPr lang="en-US" dirty="0"/>
              <a:t>8 </a:t>
            </a:r>
            <a:r>
              <a:rPr lang="fr-FR" dirty="0"/>
              <a:t>câbles</a:t>
            </a:r>
            <a:r>
              <a:rPr lang="en-US" dirty="0"/>
              <a:t> </a:t>
            </a:r>
            <a:r>
              <a:rPr lang="fr-FR" dirty="0"/>
              <a:t>correcteurs</a:t>
            </a:r>
            <a:r>
              <a:rPr lang="en-US" dirty="0"/>
              <a:t> sur</a:t>
            </a:r>
          </a:p>
          <a:p>
            <a:r>
              <a:rPr lang="en-US" dirty="0"/>
              <a:t>                                                                                                                                                                                   </a:t>
            </a:r>
            <a:r>
              <a:rPr lang="en-US" dirty="0" err="1"/>
              <a:t>rallonge</a:t>
            </a:r>
            <a:r>
              <a:rPr lang="en-US" dirty="0"/>
              <a:t>, 4 </a:t>
            </a:r>
            <a:r>
              <a:rPr lang="fr-FR" dirty="0"/>
              <a:t>câbles dans CFB</a:t>
            </a:r>
            <a:endParaRPr lang="en-US" dirty="0"/>
          </a:p>
          <a:p>
            <a:r>
              <a:rPr lang="en-US" dirty="0"/>
              <a:t>() </a:t>
            </a:r>
            <a:r>
              <a:rPr lang="en-US" dirty="0" err="1"/>
              <a:t>sortis</a:t>
            </a:r>
            <a:endParaRPr lang="en-US" dirty="0"/>
          </a:p>
          <a:p>
            <a:r>
              <a:rPr lang="en-US" dirty="0"/>
              <a:t>                                                                                                                                                                  de la          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E2653D-DB64-4B86-9FF1-D97A5C1EEE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05" t="16582" r="19658" b="25983"/>
          <a:stretch/>
        </p:blipFill>
        <p:spPr>
          <a:xfrm>
            <a:off x="152400" y="761999"/>
            <a:ext cx="9355017" cy="590843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DE6A9-1586-439B-B89F-DF2B50D26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EC44F-BD40-4C9E-BEB0-838A2B562D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174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277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D2 HL-LHC  Position du cryo-assemblage D2 sur banc C2 &amp;  Fermeture vide isolation</vt:lpstr>
      <vt:lpstr>PowerPoint Presentation</vt:lpstr>
      <vt:lpstr>PowerPoint Presentation</vt:lpstr>
      <vt:lpstr>Cryo-assemblage D2 sur banc de test C2:  ST1228467_01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 HL-LHC  Fermeture vide isolation</dc:title>
  <dc:creator>Philippe Perret</dc:creator>
  <cp:lastModifiedBy>Philippe Perret</cp:lastModifiedBy>
  <cp:revision>25</cp:revision>
  <dcterms:created xsi:type="dcterms:W3CDTF">2020-01-13T10:43:07Z</dcterms:created>
  <dcterms:modified xsi:type="dcterms:W3CDTF">2020-04-15T07:15:48Z</dcterms:modified>
</cp:coreProperties>
</file>