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76" r:id="rId5"/>
    <p:sldId id="269" r:id="rId6"/>
    <p:sldId id="264" r:id="rId7"/>
    <p:sldId id="277" r:id="rId8"/>
    <p:sldId id="278" r:id="rId9"/>
    <p:sldId id="279" r:id="rId10"/>
    <p:sldId id="280" r:id="rId11"/>
    <p:sldId id="281" r:id="rId12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Comic Sans MS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656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76191-937A-47DF-8C09-40E88434D58B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A7436-9DD9-44E6-A2C6-1537EF0E0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A7436-9DD9-44E6-A2C6-1537EF0E08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36582-EFBE-4351-83AB-3B5EB34052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41CEB-3AFC-43FA-83D0-FC762A4270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F4A69-DCD4-405A-90BB-62F5AD76C1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F6B98-686F-483E-9247-8011AF6BA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3BB45-AE17-42BA-B6F0-C95EDF60CF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E3AF-7230-4AC9-BE38-26D3664A3C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16F83-ACD6-46EE-8873-5C560FC9AC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4070-E800-4B8D-9EE3-6315125F5D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5900-125E-4F28-8F8C-2CD6C72BA7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67E2D-1128-4A48-95F2-8F3163BEA1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D3733-37BE-45C2-9B91-5918790EF6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E0EA6AA-5110-4804-AB54-0D6D5F1F63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7788" y="120650"/>
          <a:ext cx="4813300" cy="2319338"/>
        </p:xfrm>
        <a:graphic>
          <a:graphicData uri="http://schemas.openxmlformats.org/presentationml/2006/ole">
            <p:oleObj spid="_x0000_s1026" name="Corel PHOTO-PAINT 7.0 Image" r:id="rId3" imgW="2886478" imgH="1390844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562600" y="4281488"/>
          <a:ext cx="2590800" cy="2290762"/>
        </p:xfrm>
        <a:graphic>
          <a:graphicData uri="http://schemas.openxmlformats.org/presentationml/2006/ole">
            <p:oleObj spid="_x0000_s1027" name="CorelPhotoPaint.Image.6" r:id="rId4" imgW="1400000" imgH="1238423" progId="">
              <p:embed/>
            </p:oleObj>
          </a:graphicData>
        </a:graphic>
      </p:graphicFrame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4933767" y="381000"/>
            <a:ext cx="410881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A short introduction to the</a:t>
            </a:r>
          </a:p>
          <a:p>
            <a:pPr algn="ctr"/>
            <a:r>
              <a:rPr lang="en-GB" sz="4400" b="1" dirty="0" smtClean="0">
                <a:solidFill>
                  <a:srgbClr val="FF3300"/>
                </a:solidFill>
              </a:rPr>
              <a:t>2010</a:t>
            </a:r>
            <a:endParaRPr lang="en-GB" sz="4400" b="1" dirty="0">
              <a:solidFill>
                <a:srgbClr val="FF3300"/>
              </a:solidFill>
            </a:endParaRPr>
          </a:p>
          <a:p>
            <a:pPr algn="ctr"/>
            <a:r>
              <a:rPr lang="en-GB" sz="4400" b="1" dirty="0">
                <a:solidFill>
                  <a:srgbClr val="FF3300"/>
                </a:solidFill>
              </a:rPr>
              <a:t>Summer </a:t>
            </a:r>
          </a:p>
          <a:p>
            <a:pPr algn="ctr"/>
            <a:r>
              <a:rPr lang="en-GB" sz="4400" b="1" dirty="0">
                <a:solidFill>
                  <a:srgbClr val="FF3300"/>
                </a:solidFill>
              </a:rPr>
              <a:t>Student</a:t>
            </a:r>
          </a:p>
          <a:p>
            <a:pPr algn="ctr"/>
            <a:r>
              <a:rPr lang="en-GB" sz="4400" b="1" dirty="0">
                <a:solidFill>
                  <a:srgbClr val="FF3300"/>
                </a:solidFill>
              </a:rPr>
              <a:t>Hardware</a:t>
            </a:r>
          </a:p>
          <a:p>
            <a:pPr algn="ctr"/>
            <a:r>
              <a:rPr lang="en-GB" sz="4400" b="1" dirty="0">
                <a:solidFill>
                  <a:srgbClr val="FF3300"/>
                </a:solidFill>
              </a:rPr>
              <a:t>Labs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177800" y="6115050"/>
            <a:ext cx="54216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Times New Roman" pitchFamily="16" charset="0"/>
              </a:rPr>
              <a:t>Niko </a:t>
            </a:r>
            <a:r>
              <a:rPr lang="en-GB" sz="1600" dirty="0" smtClean="0">
                <a:solidFill>
                  <a:schemeClr val="tx1"/>
                </a:solidFill>
                <a:latin typeface="Times New Roman" pitchFamily="16" charset="0"/>
              </a:rPr>
              <a:t>Neufeld &amp; Carmelo </a:t>
            </a:r>
            <a:r>
              <a:rPr lang="en-GB" sz="1600" dirty="0" err="1" smtClean="0">
                <a:solidFill>
                  <a:schemeClr val="tx1"/>
                </a:solidFill>
                <a:latin typeface="Times New Roman" pitchFamily="16" charset="0"/>
              </a:rPr>
              <a:t>d’Ambrosio</a:t>
            </a:r>
            <a:r>
              <a:rPr lang="en-GB" sz="1600" dirty="0" smtClean="0">
                <a:solidFill>
                  <a:schemeClr val="tx1"/>
                </a:solidFill>
                <a:latin typeface="Times New Roman" pitchFamily="16" charset="0"/>
              </a:rPr>
              <a:t>, </a:t>
            </a:r>
            <a:r>
              <a:rPr lang="en-GB" sz="1600" dirty="0">
                <a:solidFill>
                  <a:schemeClr val="tx1"/>
                </a:solidFill>
                <a:latin typeface="Times New Roman" pitchFamily="16" charset="0"/>
              </a:rPr>
              <a:t>CERN-PH / </a:t>
            </a:r>
            <a:r>
              <a:rPr lang="en-GB" sz="1600" dirty="0" smtClean="0">
                <a:solidFill>
                  <a:schemeClr val="tx1"/>
                </a:solidFill>
                <a:latin typeface="Times New Roman" pitchFamily="16" charset="0"/>
              </a:rPr>
              <a:t>7 </a:t>
            </a:r>
            <a:r>
              <a:rPr lang="en-GB" sz="1600" dirty="0">
                <a:solidFill>
                  <a:schemeClr val="tx1"/>
                </a:solidFill>
                <a:latin typeface="Times New Roman" pitchFamily="16" charset="0"/>
              </a:rPr>
              <a:t>July </a:t>
            </a:r>
            <a:r>
              <a:rPr lang="en-GB" sz="1600" dirty="0" smtClean="0">
                <a:solidFill>
                  <a:schemeClr val="tx1"/>
                </a:solidFill>
                <a:latin typeface="Times New Roman" pitchFamily="16" charset="0"/>
              </a:rPr>
              <a:t>2010</a:t>
            </a:r>
            <a:endParaRPr lang="en-GB" sz="1600" dirty="0">
              <a:solidFill>
                <a:schemeClr val="tx1"/>
              </a:solidFill>
              <a:latin typeface="Times New Roman" pitchFamily="16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Times New Roman" pitchFamily="16" charset="0"/>
              </a:rPr>
              <a:t>special thanks to Olav Ullaland</a:t>
            </a:r>
            <a:endParaRPr lang="en-GB" sz="1600" b="1" dirty="0">
              <a:solidFill>
                <a:schemeClr val="tx1"/>
              </a:solidFill>
              <a:latin typeface="Times New Roman" pitchFamily="16" charset="0"/>
            </a:endParaRP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258888" y="2590800"/>
          <a:ext cx="3846512" cy="3255963"/>
        </p:xfrm>
        <a:graphic>
          <a:graphicData uri="http://schemas.openxmlformats.org/presentationml/2006/ole">
            <p:oleObj spid="_x0000_s1028" name="Corel PHOTO-PAINT 11.0 Image" r:id="rId5" imgW="713143" imgH="60335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8213" y="26988"/>
            <a:ext cx="3100387" cy="2586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28600" y="3886200"/>
            <a:ext cx="56388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In this workshop we will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>
                <a:solidFill>
                  <a:srgbClr val="0066FF"/>
                </a:solidFill>
              </a:rPr>
              <a:t>Discuss the various aspects of a hard-hadronic collision using a FLASH simulation.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>
                <a:solidFill>
                  <a:srgbClr val="0066FF"/>
                </a:solidFill>
              </a:rPr>
              <a:t>Develop cutting edge Monte Carlo techniques necessary for simulating these collisions.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>
                <a:solidFill>
                  <a:srgbClr val="0066FF"/>
                </a:solidFill>
              </a:rPr>
              <a:t>Use MadEvent’s new web-based capabilities to produce event simulations for processes important to LHC physics.</a:t>
            </a:r>
            <a:r>
              <a:rPr lang="en-GB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715963" y="1549400"/>
            <a:ext cx="6858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Contact Persons:  </a:t>
            </a:r>
            <a:r>
              <a:rPr lang="en-GB" dirty="0"/>
              <a:t>	</a:t>
            </a:r>
            <a:r>
              <a:rPr lang="en-GB" dirty="0" smtClean="0"/>
              <a:t>Tim </a:t>
            </a:r>
            <a:r>
              <a:rPr lang="en-GB" dirty="0" err="1" smtClean="0"/>
              <a:t>Stelzer</a:t>
            </a:r>
            <a:endParaRPr lang="en-GB" dirty="0"/>
          </a:p>
          <a:p>
            <a:r>
              <a:rPr lang="en-GB" dirty="0"/>
              <a:t>		 	</a:t>
            </a:r>
            <a:r>
              <a:rPr lang="en-GB" dirty="0" smtClean="0"/>
              <a:t>Johan </a:t>
            </a:r>
            <a:r>
              <a:rPr lang="en-GB" dirty="0" err="1" smtClean="0"/>
              <a:t>Alwall</a:t>
            </a:r>
            <a:endParaRPr lang="en-GB" dirty="0"/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3 afternoons with up to 18 students each time.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Training Centre (</a:t>
            </a:r>
            <a:r>
              <a:rPr lang="en-GB" dirty="0" err="1">
                <a:solidFill>
                  <a:schemeClr val="tx1"/>
                </a:solidFill>
              </a:rPr>
              <a:t>bgs</a:t>
            </a:r>
            <a:r>
              <a:rPr lang="en-GB" dirty="0">
                <a:solidFill>
                  <a:schemeClr val="tx1"/>
                </a:solidFill>
              </a:rPr>
              <a:t>. 572), rooms 23 and 24 at 14:00.</a:t>
            </a:r>
          </a:p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3, 4 and 5 </a:t>
            </a:r>
            <a:r>
              <a:rPr lang="en-GB" dirty="0">
                <a:solidFill>
                  <a:schemeClr val="tx1"/>
                </a:solidFill>
              </a:rPr>
              <a:t>August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.</a:t>
            </a:r>
          </a:p>
        </p:txBody>
      </p:sp>
      <p:pic>
        <p:nvPicPr>
          <p:cNvPr id="12293" name="Picture 6" descr="s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5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2493963" y="220663"/>
            <a:ext cx="44958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b="1">
                <a:solidFill>
                  <a:schemeClr val="tx1"/>
                </a:solidFill>
              </a:rPr>
              <a:t>MadGraph</a:t>
            </a:r>
          </a:p>
          <a:p>
            <a:pPr algn="ctr">
              <a:spcBef>
                <a:spcPct val="50000"/>
              </a:spcBef>
            </a:pPr>
            <a:r>
              <a:rPr lang="en-GB" b="1"/>
              <a:t>http://madgraph.hep.uiuc.edu/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364163" y="3300413"/>
            <a:ext cx="3783012" cy="3513137"/>
            <a:chOff x="3379" y="2079"/>
            <a:chExt cx="2383" cy="2213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49" y="2079"/>
              <a:ext cx="2213" cy="2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3379" y="2101"/>
              <a:ext cx="2332" cy="21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chemeClr val="tx1"/>
                  </a:solidFill>
                  <a:latin typeface="Times New Roman" pitchFamily="16" charset="0"/>
                </a:rPr>
                <a:t>1. High-Q2 Scattering                          2. Parton Shower</a:t>
              </a: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endParaRPr lang="en-GB" sz="1200">
                <a:solidFill>
                  <a:schemeClr val="tx1"/>
                </a:solidFill>
                <a:latin typeface="Times New Roman" pitchFamily="16" charset="0"/>
              </a:endParaRPr>
            </a:p>
            <a:p>
              <a:r>
                <a:rPr lang="en-GB" sz="1200">
                  <a:solidFill>
                    <a:schemeClr val="tx1"/>
                  </a:solidFill>
                  <a:latin typeface="Times New Roman" pitchFamily="16" charset="0"/>
                </a:rPr>
                <a:t>3. Hadronization                                4. Underlying Event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9" name="Picture 23" descr="forn412l"/>
          <p:cNvPicPr>
            <a:picLocks noChangeAspect="1" noChangeArrowheads="1"/>
          </p:cNvPicPr>
          <p:nvPr/>
        </p:nvPicPr>
        <p:blipFill>
          <a:blip r:embed="rId2" cstate="print">
            <a:lum bright="12000" contrast="30000"/>
          </a:blip>
          <a:srcRect/>
          <a:stretch>
            <a:fillRect/>
          </a:stretch>
        </p:blipFill>
        <p:spPr bwMode="auto">
          <a:xfrm>
            <a:off x="2195513" y="1428750"/>
            <a:ext cx="533558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14300" y="71438"/>
            <a:ext cx="6584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u="sng">
                <a:solidFill>
                  <a:srgbClr val="FF3300"/>
                </a:solidFill>
              </a:rPr>
              <a:t>		What you have to do	:	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27088" y="692150"/>
            <a:ext cx="59570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Do what </a:t>
            </a:r>
            <a:r>
              <a:rPr lang="en-GB" dirty="0" smtClean="0">
                <a:solidFill>
                  <a:srgbClr val="FF3300"/>
                </a:solidFill>
              </a:rPr>
              <a:t>Sharon and </a:t>
            </a:r>
            <a:r>
              <a:rPr lang="en-GB" dirty="0">
                <a:solidFill>
                  <a:srgbClr val="FF3300"/>
                </a:solidFill>
              </a:rPr>
              <a:t>Laura</a:t>
            </a:r>
            <a:r>
              <a:rPr lang="en-GB" dirty="0">
                <a:solidFill>
                  <a:schemeClr val="tx1"/>
                </a:solidFill>
              </a:rPr>
              <a:t> will tell you to do by e-mail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0" y="620713"/>
            <a:ext cx="9699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800" b="1" i="1">
                <a:solidFill>
                  <a:srgbClr val="FF3300"/>
                </a:solidFill>
                <a:sym typeface="Wingdings" pitchFamily="2" charset="2"/>
              </a:rPr>
              <a:t></a:t>
            </a:r>
            <a:endParaRPr lang="en-GB" sz="4800" b="1" i="1">
              <a:solidFill>
                <a:srgbClr val="FF3300"/>
              </a:solidFill>
            </a:endParaRP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7164388" y="2781300"/>
            <a:ext cx="1814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Have fun!</a:t>
            </a:r>
          </a:p>
        </p:txBody>
      </p:sp>
      <p:sp>
        <p:nvSpPr>
          <p:cNvPr id="13319" name="Rectangle 10"/>
          <p:cNvSpPr>
            <a:spLocks noChangeArrowheads="1"/>
          </p:cNvSpPr>
          <p:nvPr/>
        </p:nvSpPr>
        <p:spPr bwMode="auto">
          <a:xfrm>
            <a:off x="7667625" y="2060575"/>
            <a:ext cx="7286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800" b="1" i="1">
                <a:solidFill>
                  <a:srgbClr val="FF3300"/>
                </a:solidFill>
                <a:sym typeface="Wingdings" pitchFamily="2" charset="2"/>
              </a:rPr>
              <a:t></a:t>
            </a:r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611188" y="2349500"/>
            <a:ext cx="7286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800" b="1" i="1">
                <a:solidFill>
                  <a:srgbClr val="FF3300"/>
                </a:solidFill>
                <a:sym typeface="Wingdings" pitchFamily="2" charset="2"/>
              </a:rPr>
              <a:t></a:t>
            </a:r>
          </a:p>
        </p:txBody>
      </p:sp>
      <p:sp>
        <p:nvSpPr>
          <p:cNvPr id="13321" name="Text Box 5"/>
          <p:cNvSpPr txBox="1">
            <a:spLocks noChangeArrowheads="1"/>
          </p:cNvSpPr>
          <p:nvPr/>
        </p:nvSpPr>
        <p:spPr bwMode="auto">
          <a:xfrm>
            <a:off x="107950" y="3141663"/>
            <a:ext cx="2300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Try not to forget</a:t>
            </a:r>
          </a:p>
          <a:p>
            <a:r>
              <a:rPr lang="en-GB">
                <a:solidFill>
                  <a:schemeClr val="tx1"/>
                </a:solidFill>
              </a:rPr>
              <a:t>your </a:t>
            </a:r>
            <a:r>
              <a:rPr lang="en-GB">
                <a:solidFill>
                  <a:srgbClr val="FF3300"/>
                </a:solidFill>
              </a:rPr>
              <a:t>rendez-vous…</a:t>
            </a:r>
            <a:r>
              <a:rPr lang="en-GB">
                <a:solidFill>
                  <a:schemeClr val="tx1"/>
                </a:solidFill>
              </a:rPr>
              <a:t>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1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1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cms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713038"/>
            <a:ext cx="325437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mafalda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025" y="103188"/>
            <a:ext cx="45878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mafalda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9538" y="557213"/>
            <a:ext cx="4683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mafald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9763" y="31750"/>
            <a:ext cx="4699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46113" y="82550"/>
            <a:ext cx="757555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u="sng">
                <a:solidFill>
                  <a:srgbClr val="FF3300"/>
                </a:solidFill>
                <a:latin typeface="Times New Roman" pitchFamily="16" charset="0"/>
              </a:rPr>
              <a:t>	The </a:t>
            </a:r>
            <a:r>
              <a:rPr lang="en-GB" sz="3200" b="1" u="sng">
                <a:solidFill>
                  <a:srgbClr val="FF3300"/>
                </a:solidFill>
                <a:latin typeface="Times New Roman" pitchFamily="16" charset="0"/>
              </a:rPr>
              <a:t>S</a:t>
            </a:r>
            <a:r>
              <a:rPr lang="en-GB" sz="2400" b="1" u="sng">
                <a:solidFill>
                  <a:srgbClr val="FF3300"/>
                </a:solidFill>
                <a:latin typeface="Times New Roman" pitchFamily="16" charset="0"/>
              </a:rPr>
              <a:t>ummer </a:t>
            </a:r>
            <a:r>
              <a:rPr lang="en-GB" sz="3200" b="1" u="sng">
                <a:solidFill>
                  <a:srgbClr val="FF3300"/>
                </a:solidFill>
                <a:latin typeface="Times New Roman" pitchFamily="16" charset="0"/>
              </a:rPr>
              <a:t>S</a:t>
            </a:r>
            <a:r>
              <a:rPr lang="en-GB" sz="2400" b="1" u="sng">
                <a:solidFill>
                  <a:srgbClr val="FF3300"/>
                </a:solidFill>
                <a:latin typeface="Times New Roman" pitchFamily="16" charset="0"/>
              </a:rPr>
              <a:t>tudent </a:t>
            </a:r>
            <a:r>
              <a:rPr lang="en-GB" sz="3200" b="1" u="sng">
                <a:solidFill>
                  <a:srgbClr val="FF3300"/>
                </a:solidFill>
                <a:latin typeface="Times New Roman" pitchFamily="16" charset="0"/>
              </a:rPr>
              <a:t>H</a:t>
            </a:r>
            <a:r>
              <a:rPr lang="en-GB" sz="2400" b="1" u="sng">
                <a:solidFill>
                  <a:srgbClr val="FF3300"/>
                </a:solidFill>
                <a:latin typeface="Times New Roman" pitchFamily="16" charset="0"/>
              </a:rPr>
              <a:t>ardware </a:t>
            </a:r>
            <a:r>
              <a:rPr lang="en-GB" sz="3200" b="1" u="sng">
                <a:solidFill>
                  <a:srgbClr val="FF3300"/>
                </a:solidFill>
                <a:latin typeface="Times New Roman" pitchFamily="16" charset="0"/>
              </a:rPr>
              <a:t>L</a:t>
            </a:r>
            <a:r>
              <a:rPr lang="en-GB" sz="2400" b="1" u="sng">
                <a:solidFill>
                  <a:srgbClr val="FF3300"/>
                </a:solidFill>
                <a:latin typeface="Times New Roman" pitchFamily="16" charset="0"/>
              </a:rPr>
              <a:t>abs		 </a:t>
            </a:r>
          </a:p>
          <a:p>
            <a:pPr algn="ctr"/>
            <a:r>
              <a:rPr lang="en-GB" sz="2400" b="1" u="sng">
                <a:solidFill>
                  <a:srgbClr val="FF3300"/>
                </a:solidFill>
                <a:latin typeface="Times New Roman" pitchFamily="16" charset="0"/>
              </a:rPr>
              <a:t>(even in software and physics!)</a:t>
            </a:r>
          </a:p>
        </p:txBody>
      </p:sp>
      <p:pic>
        <p:nvPicPr>
          <p:cNvPr id="5127" name="Picture 7" descr="cloudchamb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6988" y="2687638"/>
            <a:ext cx="2667000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270625" y="4448175"/>
            <a:ext cx="2819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600" b="1"/>
              <a:t>With the size of the experimental tools in high energy physics getting larger and more complicated, it is very hard in some short summer months to get a feeling of the different aspects of an experiment.</a:t>
            </a:r>
          </a:p>
        </p:txBody>
      </p:sp>
      <p:pic>
        <p:nvPicPr>
          <p:cNvPr id="5129" name="Picture 9" descr="bubbl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609600"/>
            <a:ext cx="1316038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atla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738" y="963613"/>
            <a:ext cx="2627312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atla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97238" y="4741863"/>
            <a:ext cx="3051175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 descr="cms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700" y="4702175"/>
            <a:ext cx="324008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atlas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17875" y="2730500"/>
            <a:ext cx="296545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cngs_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95888" y="1069975"/>
            <a:ext cx="2070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icon-lhc-pho-2000-05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11475" y="1003300"/>
            <a:ext cx="2116138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4681538" y="2276475"/>
            <a:ext cx="2303463" cy="2462213"/>
            <a:chOff x="2952" y="18"/>
            <a:chExt cx="1451" cy="1551"/>
          </a:xfrm>
        </p:grpSpPr>
        <p:sp>
          <p:nvSpPr>
            <p:cNvPr id="6173" name="Text Box 3"/>
            <p:cNvSpPr txBox="1">
              <a:spLocks noChangeArrowheads="1"/>
            </p:cNvSpPr>
            <p:nvPr/>
          </p:nvSpPr>
          <p:spPr bwMode="auto">
            <a:xfrm>
              <a:off x="3504" y="18"/>
              <a:ext cx="899" cy="1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r>
                <a:rPr lang="en-GB" sz="1400" dirty="0" err="1" smtClean="0">
                  <a:solidFill>
                    <a:srgbClr val="FF3300"/>
                  </a:solidFill>
                </a:rPr>
                <a:t>Alwall</a:t>
              </a:r>
              <a:endParaRPr lang="en-GB" sz="1400" dirty="0" smtClean="0">
                <a:solidFill>
                  <a:srgbClr val="FF3300"/>
                </a:solidFill>
              </a:endParaRPr>
            </a:p>
            <a:p>
              <a:r>
                <a:rPr lang="en-GB" sz="1400" dirty="0" err="1" smtClean="0">
                  <a:solidFill>
                    <a:srgbClr val="FF3300"/>
                  </a:solidFill>
                </a:rPr>
                <a:t>Braem</a:t>
              </a:r>
              <a:endParaRPr lang="en-GB" sz="1400" dirty="0">
                <a:solidFill>
                  <a:srgbClr val="FF3300"/>
                </a:solidFill>
              </a:endParaRPr>
            </a:p>
            <a:p>
              <a:r>
                <a:rPr lang="en-GB" sz="1400" dirty="0" err="1" smtClean="0">
                  <a:solidFill>
                    <a:srgbClr val="FF3300"/>
                  </a:solidFill>
                  <a:cs typeface="Courier New" pitchFamily="49" charset="0"/>
                </a:rPr>
                <a:t>D’Ambrosio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r>
                <a:rPr lang="en-US" sz="1400" dirty="0" err="1" smtClean="0">
                  <a:solidFill>
                    <a:srgbClr val="FF3300"/>
                  </a:solidFill>
                </a:rPr>
                <a:t>Dolenc</a:t>
              </a:r>
              <a:endParaRPr lang="en-US" sz="1400" dirty="0" smtClean="0">
                <a:solidFill>
                  <a:srgbClr val="FF3300"/>
                </a:solidFill>
              </a:endParaRPr>
            </a:p>
            <a:p>
              <a:r>
                <a:rPr lang="en-US" sz="1400" dirty="0" err="1" smtClean="0">
                  <a:solidFill>
                    <a:srgbClr val="FF3300"/>
                  </a:solidFill>
                </a:rPr>
                <a:t>Efthimiopoulos</a:t>
              </a:r>
              <a:endParaRPr lang="en-US" sz="1400" dirty="0">
                <a:solidFill>
                  <a:srgbClr val="FF3300"/>
                </a:solidFill>
              </a:endParaRPr>
            </a:p>
            <a:p>
              <a:r>
                <a:rPr lang="en-GB" sz="1400" dirty="0" err="1" smtClean="0">
                  <a:solidFill>
                    <a:srgbClr val="FF3300"/>
                  </a:solidFill>
                  <a:cs typeface="Times New Roman" pitchFamily="16" charset="0"/>
                </a:rPr>
                <a:t>Gatignon</a:t>
              </a:r>
              <a:endParaRPr lang="en-GB" sz="1400" dirty="0">
                <a:solidFill>
                  <a:srgbClr val="FF3300"/>
                </a:solidFill>
              </a:endParaRPr>
            </a:p>
            <a:p>
              <a:r>
                <a:rPr lang="en-GB" sz="1400" dirty="0" err="1">
                  <a:solidFill>
                    <a:srgbClr val="FF3300"/>
                  </a:solidFill>
                </a:rPr>
                <a:t>Gschwendtner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r>
                <a:rPr lang="en-GB" sz="1400" dirty="0" err="1">
                  <a:solidFill>
                    <a:srgbClr val="FF3300"/>
                  </a:solidFill>
                  <a:cs typeface="Courier New" pitchFamily="49" charset="0"/>
                </a:rPr>
                <a:t>Jakobsen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r>
                <a:rPr lang="en-GB" sz="1400" dirty="0" err="1">
                  <a:solidFill>
                    <a:srgbClr val="FF3300"/>
                  </a:solidFill>
                  <a:cs typeface="Courier New" pitchFamily="49" charset="0"/>
                </a:rPr>
                <a:t>Joram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r>
                <a:rPr lang="en-GB" sz="1400" dirty="0" err="1" smtClean="0">
                  <a:solidFill>
                    <a:srgbClr val="FF3300"/>
                  </a:solidFill>
                  <a:cs typeface="Courier New" pitchFamily="49" charset="0"/>
                </a:rPr>
                <a:t>Jost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</p:txBody>
        </p:sp>
        <p:sp>
          <p:nvSpPr>
            <p:cNvPr id="6174" name="Text Box 4"/>
            <p:cNvSpPr txBox="1">
              <a:spLocks noChangeArrowheads="1"/>
            </p:cNvSpPr>
            <p:nvPr/>
          </p:nvSpPr>
          <p:spPr bwMode="auto">
            <a:xfrm>
              <a:off x="2952" y="18"/>
              <a:ext cx="593" cy="1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</a:rPr>
                <a:t>Johan</a:t>
              </a: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</a:rPr>
                <a:t>Andre</a:t>
              </a:r>
              <a:endParaRPr lang="en-GB" sz="1400" dirty="0">
                <a:solidFill>
                  <a:srgbClr val="FF3300"/>
                </a:solidFill>
              </a:endParaRP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  <a:cs typeface="Courier New" pitchFamily="49" charset="0"/>
                </a:rPr>
                <a:t>Carmelo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  <a:cs typeface="Times New Roman" pitchFamily="16" charset="0"/>
                </a:rPr>
                <a:t>Irena</a:t>
              </a:r>
            </a:p>
            <a:p>
              <a:pPr algn="r"/>
              <a:r>
                <a:rPr lang="en-GB" sz="1400" dirty="0" err="1" smtClean="0">
                  <a:solidFill>
                    <a:srgbClr val="FF3300"/>
                  </a:solidFill>
                  <a:cs typeface="Times New Roman" pitchFamily="16" charset="0"/>
                </a:rPr>
                <a:t>Ilias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  <a:cs typeface="Times New Roman" pitchFamily="16" charset="0"/>
                </a:rPr>
                <a:t>Lau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pPr algn="r"/>
              <a:r>
                <a:rPr lang="en-GB" sz="1400" dirty="0" err="1">
                  <a:solidFill>
                    <a:srgbClr val="FF3300"/>
                  </a:solidFill>
                </a:rPr>
                <a:t>Edda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pPr algn="r"/>
              <a:r>
                <a:rPr lang="en-GB" sz="1400" dirty="0" err="1">
                  <a:solidFill>
                    <a:srgbClr val="FF3300"/>
                  </a:solidFill>
                  <a:cs typeface="Courier New" pitchFamily="49" charset="0"/>
                </a:rPr>
                <a:t>Sune</a:t>
              </a:r>
              <a:endParaRPr lang="en-GB" sz="1400" dirty="0">
                <a:solidFill>
                  <a:srgbClr val="FF3300"/>
                </a:solidFill>
                <a:cs typeface="Courier New" pitchFamily="49" charset="0"/>
              </a:endParaRPr>
            </a:p>
            <a:p>
              <a:pPr algn="r"/>
              <a:r>
                <a:rPr lang="en-GB" sz="1400" dirty="0">
                  <a:solidFill>
                    <a:srgbClr val="FF3300"/>
                  </a:solidFill>
                  <a:cs typeface="Courier New" pitchFamily="49" charset="0"/>
                </a:rPr>
                <a:t>Christian</a:t>
              </a: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  <a:cs typeface="Times New Roman" pitchFamily="16" charset="0"/>
                </a:rPr>
                <a:t>Beat</a:t>
              </a:r>
              <a:endParaRPr lang="en-GB" sz="1400" dirty="0">
                <a:solidFill>
                  <a:srgbClr val="FF3300"/>
                </a:solidFill>
              </a:endParaRPr>
            </a:p>
          </p:txBody>
        </p:sp>
      </p:grp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4143375" y="187325"/>
            <a:ext cx="4637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2000">
                <a:solidFill>
                  <a:schemeClr val="tx1"/>
                </a:solidFill>
              </a:rPr>
              <a:t>We would therefore like to invite you into some of our labs and try to show you in a few hours what we are doing there and why we are doing it. 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4787900" y="2060575"/>
            <a:ext cx="1776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Who are "we" :</a:t>
            </a:r>
          </a:p>
        </p:txBody>
      </p:sp>
      <p:pic>
        <p:nvPicPr>
          <p:cNvPr id="6149" name="Picture 12" descr="open_do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" y="669925"/>
            <a:ext cx="398145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2984500"/>
            <a:ext cx="6731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5" descr="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8" y="3648075"/>
            <a:ext cx="869950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6" descr="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88" y="4465638"/>
            <a:ext cx="555625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7" descr="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163" y="5732463"/>
            <a:ext cx="6699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8" descr="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775" y="1647825"/>
            <a:ext cx="5334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19" descr="5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700" y="747713"/>
            <a:ext cx="8429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0" descr="5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5" y="2225675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113" y="4957763"/>
            <a:ext cx="760412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26" descr="5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39013" y="1577975"/>
            <a:ext cx="14160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9" name="Text Box 29"/>
          <p:cNvSpPr txBox="1">
            <a:spLocks noChangeArrowheads="1"/>
          </p:cNvSpPr>
          <p:nvPr/>
        </p:nvSpPr>
        <p:spPr bwMode="auto">
          <a:xfrm rot="-561199">
            <a:off x="798513" y="5499100"/>
            <a:ext cx="1552575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i="1"/>
              <a:t>Welcome!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332038" y="1289050"/>
            <a:ext cx="2225675" cy="4711700"/>
            <a:chOff x="1469" y="812"/>
            <a:chExt cx="1402" cy="2968"/>
          </a:xfrm>
        </p:grpSpPr>
        <p:grpSp>
          <p:nvGrpSpPr>
            <p:cNvPr id="6169" name="Group 23"/>
            <p:cNvGrpSpPr>
              <a:grpSpLocks/>
            </p:cNvGrpSpPr>
            <p:nvPr/>
          </p:nvGrpSpPr>
          <p:grpSpPr bwMode="auto">
            <a:xfrm>
              <a:off x="1607" y="2641"/>
              <a:ext cx="1172" cy="1139"/>
              <a:chOff x="2653" y="2835"/>
              <a:chExt cx="1172" cy="1139"/>
            </a:xfrm>
          </p:grpSpPr>
          <p:pic>
            <p:nvPicPr>
              <p:cNvPr id="6171" name="Picture 13" descr="50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653" y="2840"/>
                <a:ext cx="1164" cy="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72" name="Rectangle 22"/>
              <p:cNvSpPr>
                <a:spLocks noChangeArrowheads="1"/>
              </p:cNvSpPr>
              <p:nvPr/>
            </p:nvSpPr>
            <p:spPr bwMode="auto">
              <a:xfrm>
                <a:off x="2653" y="2835"/>
                <a:ext cx="1172" cy="1139"/>
              </a:xfrm>
              <a:prstGeom prst="rect">
                <a:avLst/>
              </a:prstGeom>
              <a:noFill/>
              <a:ln w="28575" algn="ctr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170" name="Freeform 24"/>
            <p:cNvSpPr>
              <a:spLocks/>
            </p:cNvSpPr>
            <p:nvPr/>
          </p:nvSpPr>
          <p:spPr bwMode="auto">
            <a:xfrm>
              <a:off x="1469" y="812"/>
              <a:ext cx="1402" cy="2092"/>
            </a:xfrm>
            <a:custGeom>
              <a:avLst/>
              <a:gdLst>
                <a:gd name="T0" fmla="*/ 108 w 1402"/>
                <a:gd name="T1" fmla="*/ 1532 h 1752"/>
                <a:gd name="T2" fmla="*/ 46 w 1402"/>
                <a:gd name="T3" fmla="*/ 1460 h 1752"/>
                <a:gd name="T4" fmla="*/ 119 w 1402"/>
                <a:gd name="T5" fmla="*/ 1376 h 1752"/>
                <a:gd name="T6" fmla="*/ 125 w 1402"/>
                <a:gd name="T7" fmla="*/ 1555 h 1752"/>
                <a:gd name="T8" fmla="*/ 19 w 1402"/>
                <a:gd name="T9" fmla="*/ 1588 h 1752"/>
                <a:gd name="T10" fmla="*/ 97 w 1402"/>
                <a:gd name="T11" fmla="*/ 1633 h 1752"/>
                <a:gd name="T12" fmla="*/ 142 w 1402"/>
                <a:gd name="T13" fmla="*/ 1577 h 1752"/>
                <a:gd name="T14" fmla="*/ 192 w 1402"/>
                <a:gd name="T15" fmla="*/ 1460 h 1752"/>
                <a:gd name="T16" fmla="*/ 270 w 1402"/>
                <a:gd name="T17" fmla="*/ 1253 h 1752"/>
                <a:gd name="T18" fmla="*/ 315 w 1402"/>
                <a:gd name="T19" fmla="*/ 1079 h 1752"/>
                <a:gd name="T20" fmla="*/ 371 w 1402"/>
                <a:gd name="T21" fmla="*/ 811 h 1752"/>
                <a:gd name="T22" fmla="*/ 444 w 1402"/>
                <a:gd name="T23" fmla="*/ 582 h 1752"/>
                <a:gd name="T24" fmla="*/ 522 w 1402"/>
                <a:gd name="T25" fmla="*/ 324 h 1752"/>
                <a:gd name="T26" fmla="*/ 595 w 1402"/>
                <a:gd name="T27" fmla="*/ 106 h 1752"/>
                <a:gd name="T28" fmla="*/ 701 w 1402"/>
                <a:gd name="T29" fmla="*/ 0 h 1752"/>
                <a:gd name="T30" fmla="*/ 796 w 1402"/>
                <a:gd name="T31" fmla="*/ 84 h 1752"/>
                <a:gd name="T32" fmla="*/ 874 w 1402"/>
                <a:gd name="T33" fmla="*/ 274 h 1752"/>
                <a:gd name="T34" fmla="*/ 908 w 1402"/>
                <a:gd name="T35" fmla="*/ 548 h 1752"/>
                <a:gd name="T36" fmla="*/ 930 w 1402"/>
                <a:gd name="T37" fmla="*/ 744 h 1752"/>
                <a:gd name="T38" fmla="*/ 975 w 1402"/>
                <a:gd name="T39" fmla="*/ 995 h 1752"/>
                <a:gd name="T40" fmla="*/ 1014 w 1402"/>
                <a:gd name="T41" fmla="*/ 1118 h 1752"/>
                <a:gd name="T42" fmla="*/ 1143 w 1402"/>
                <a:gd name="T43" fmla="*/ 1398 h 1752"/>
                <a:gd name="T44" fmla="*/ 1210 w 1402"/>
                <a:gd name="T45" fmla="*/ 1510 h 1752"/>
                <a:gd name="T46" fmla="*/ 1294 w 1402"/>
                <a:gd name="T47" fmla="*/ 1611 h 1752"/>
                <a:gd name="T48" fmla="*/ 1277 w 1402"/>
                <a:gd name="T49" fmla="*/ 1493 h 1752"/>
                <a:gd name="T50" fmla="*/ 1210 w 1402"/>
                <a:gd name="T51" fmla="*/ 1577 h 1752"/>
                <a:gd name="T52" fmla="*/ 1355 w 1402"/>
                <a:gd name="T53" fmla="*/ 1700 h 1752"/>
                <a:gd name="T54" fmla="*/ 1327 w 1402"/>
                <a:gd name="T55" fmla="*/ 1577 h 1752"/>
                <a:gd name="T56" fmla="*/ 1294 w 1402"/>
                <a:gd name="T57" fmla="*/ 1543 h 1752"/>
                <a:gd name="T58" fmla="*/ 1372 w 1402"/>
                <a:gd name="T59" fmla="*/ 1639 h 1752"/>
                <a:gd name="T60" fmla="*/ 1344 w 1402"/>
                <a:gd name="T61" fmla="*/ 1571 h 1752"/>
                <a:gd name="T62" fmla="*/ 1299 w 1402"/>
                <a:gd name="T63" fmla="*/ 1599 h 17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02"/>
                <a:gd name="T97" fmla="*/ 0 h 1752"/>
                <a:gd name="T98" fmla="*/ 1402 w 1402"/>
                <a:gd name="T99" fmla="*/ 1752 h 17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02" h="1752">
                  <a:moveTo>
                    <a:pt x="175" y="1577"/>
                  </a:moveTo>
                  <a:cubicBezTo>
                    <a:pt x="153" y="1562"/>
                    <a:pt x="131" y="1547"/>
                    <a:pt x="108" y="1532"/>
                  </a:cubicBezTo>
                  <a:cubicBezTo>
                    <a:pt x="97" y="1525"/>
                    <a:pt x="74" y="1510"/>
                    <a:pt x="74" y="1510"/>
                  </a:cubicBezTo>
                  <a:cubicBezTo>
                    <a:pt x="49" y="1471"/>
                    <a:pt x="57" y="1489"/>
                    <a:pt x="46" y="1460"/>
                  </a:cubicBezTo>
                  <a:cubicBezTo>
                    <a:pt x="48" y="1447"/>
                    <a:pt x="46" y="1432"/>
                    <a:pt x="52" y="1420"/>
                  </a:cubicBezTo>
                  <a:cubicBezTo>
                    <a:pt x="57" y="1408"/>
                    <a:pt x="105" y="1380"/>
                    <a:pt x="119" y="1376"/>
                  </a:cubicBezTo>
                  <a:cubicBezTo>
                    <a:pt x="150" y="1383"/>
                    <a:pt x="163" y="1394"/>
                    <a:pt x="181" y="1420"/>
                  </a:cubicBezTo>
                  <a:cubicBezTo>
                    <a:pt x="190" y="1482"/>
                    <a:pt x="188" y="1533"/>
                    <a:pt x="125" y="1555"/>
                  </a:cubicBezTo>
                  <a:cubicBezTo>
                    <a:pt x="98" y="1550"/>
                    <a:pt x="73" y="1544"/>
                    <a:pt x="46" y="1538"/>
                  </a:cubicBezTo>
                  <a:cubicBezTo>
                    <a:pt x="18" y="1543"/>
                    <a:pt x="0" y="1554"/>
                    <a:pt x="19" y="1588"/>
                  </a:cubicBezTo>
                  <a:cubicBezTo>
                    <a:pt x="22" y="1594"/>
                    <a:pt x="30" y="1595"/>
                    <a:pt x="35" y="1599"/>
                  </a:cubicBezTo>
                  <a:cubicBezTo>
                    <a:pt x="58" y="1619"/>
                    <a:pt x="66" y="1625"/>
                    <a:pt x="97" y="1633"/>
                  </a:cubicBezTo>
                  <a:cubicBezTo>
                    <a:pt x="118" y="1627"/>
                    <a:pt x="120" y="1632"/>
                    <a:pt x="130" y="1611"/>
                  </a:cubicBezTo>
                  <a:cubicBezTo>
                    <a:pt x="135" y="1600"/>
                    <a:pt x="142" y="1577"/>
                    <a:pt x="142" y="1577"/>
                  </a:cubicBezTo>
                  <a:cubicBezTo>
                    <a:pt x="147" y="1524"/>
                    <a:pt x="143" y="1528"/>
                    <a:pt x="170" y="1493"/>
                  </a:cubicBezTo>
                  <a:cubicBezTo>
                    <a:pt x="178" y="1483"/>
                    <a:pt x="192" y="1460"/>
                    <a:pt x="192" y="1460"/>
                  </a:cubicBezTo>
                  <a:cubicBezTo>
                    <a:pt x="201" y="1428"/>
                    <a:pt x="221" y="1399"/>
                    <a:pt x="237" y="1370"/>
                  </a:cubicBezTo>
                  <a:cubicBezTo>
                    <a:pt x="246" y="1330"/>
                    <a:pt x="259" y="1292"/>
                    <a:pt x="270" y="1253"/>
                  </a:cubicBezTo>
                  <a:cubicBezTo>
                    <a:pt x="285" y="1198"/>
                    <a:pt x="278" y="1210"/>
                    <a:pt x="287" y="1158"/>
                  </a:cubicBezTo>
                  <a:cubicBezTo>
                    <a:pt x="292" y="1131"/>
                    <a:pt x="306" y="1105"/>
                    <a:pt x="315" y="1079"/>
                  </a:cubicBezTo>
                  <a:cubicBezTo>
                    <a:pt x="320" y="1046"/>
                    <a:pt x="321" y="1012"/>
                    <a:pt x="326" y="979"/>
                  </a:cubicBezTo>
                  <a:cubicBezTo>
                    <a:pt x="334" y="922"/>
                    <a:pt x="359" y="867"/>
                    <a:pt x="371" y="811"/>
                  </a:cubicBezTo>
                  <a:cubicBezTo>
                    <a:pt x="381" y="765"/>
                    <a:pt x="387" y="715"/>
                    <a:pt x="404" y="671"/>
                  </a:cubicBezTo>
                  <a:cubicBezTo>
                    <a:pt x="416" y="641"/>
                    <a:pt x="432" y="613"/>
                    <a:pt x="444" y="582"/>
                  </a:cubicBezTo>
                  <a:cubicBezTo>
                    <a:pt x="460" y="541"/>
                    <a:pt x="464" y="495"/>
                    <a:pt x="477" y="453"/>
                  </a:cubicBezTo>
                  <a:cubicBezTo>
                    <a:pt x="490" y="411"/>
                    <a:pt x="504" y="364"/>
                    <a:pt x="522" y="324"/>
                  </a:cubicBezTo>
                  <a:cubicBezTo>
                    <a:pt x="549" y="263"/>
                    <a:pt x="519" y="352"/>
                    <a:pt x="539" y="291"/>
                  </a:cubicBezTo>
                  <a:cubicBezTo>
                    <a:pt x="559" y="230"/>
                    <a:pt x="580" y="168"/>
                    <a:pt x="595" y="106"/>
                  </a:cubicBezTo>
                  <a:cubicBezTo>
                    <a:pt x="599" y="88"/>
                    <a:pt x="603" y="36"/>
                    <a:pt x="617" y="22"/>
                  </a:cubicBezTo>
                  <a:cubicBezTo>
                    <a:pt x="624" y="15"/>
                    <a:pt x="686" y="4"/>
                    <a:pt x="701" y="0"/>
                  </a:cubicBezTo>
                  <a:cubicBezTo>
                    <a:pt x="718" y="3"/>
                    <a:pt x="738" y="2"/>
                    <a:pt x="751" y="17"/>
                  </a:cubicBezTo>
                  <a:cubicBezTo>
                    <a:pt x="772" y="40"/>
                    <a:pt x="775" y="63"/>
                    <a:pt x="796" y="84"/>
                  </a:cubicBezTo>
                  <a:cubicBezTo>
                    <a:pt x="810" y="131"/>
                    <a:pt x="831" y="169"/>
                    <a:pt x="852" y="213"/>
                  </a:cubicBezTo>
                  <a:cubicBezTo>
                    <a:pt x="857" y="236"/>
                    <a:pt x="863" y="253"/>
                    <a:pt x="874" y="274"/>
                  </a:cubicBezTo>
                  <a:cubicBezTo>
                    <a:pt x="881" y="313"/>
                    <a:pt x="891" y="352"/>
                    <a:pt x="897" y="391"/>
                  </a:cubicBezTo>
                  <a:cubicBezTo>
                    <a:pt x="899" y="423"/>
                    <a:pt x="904" y="514"/>
                    <a:pt x="908" y="548"/>
                  </a:cubicBezTo>
                  <a:cubicBezTo>
                    <a:pt x="911" y="569"/>
                    <a:pt x="919" y="610"/>
                    <a:pt x="919" y="610"/>
                  </a:cubicBezTo>
                  <a:cubicBezTo>
                    <a:pt x="923" y="655"/>
                    <a:pt x="926" y="699"/>
                    <a:pt x="930" y="744"/>
                  </a:cubicBezTo>
                  <a:cubicBezTo>
                    <a:pt x="931" y="757"/>
                    <a:pt x="941" y="783"/>
                    <a:pt x="941" y="783"/>
                  </a:cubicBezTo>
                  <a:cubicBezTo>
                    <a:pt x="950" y="853"/>
                    <a:pt x="955" y="928"/>
                    <a:pt x="975" y="995"/>
                  </a:cubicBezTo>
                  <a:cubicBezTo>
                    <a:pt x="984" y="1027"/>
                    <a:pt x="993" y="1064"/>
                    <a:pt x="1003" y="1096"/>
                  </a:cubicBezTo>
                  <a:cubicBezTo>
                    <a:pt x="1005" y="1104"/>
                    <a:pt x="1011" y="1110"/>
                    <a:pt x="1014" y="1118"/>
                  </a:cubicBezTo>
                  <a:cubicBezTo>
                    <a:pt x="1016" y="1124"/>
                    <a:pt x="1018" y="1129"/>
                    <a:pt x="1020" y="1135"/>
                  </a:cubicBezTo>
                  <a:cubicBezTo>
                    <a:pt x="1046" y="1231"/>
                    <a:pt x="1068" y="1329"/>
                    <a:pt x="1143" y="1398"/>
                  </a:cubicBezTo>
                  <a:cubicBezTo>
                    <a:pt x="1150" y="1422"/>
                    <a:pt x="1153" y="1431"/>
                    <a:pt x="1171" y="1448"/>
                  </a:cubicBezTo>
                  <a:cubicBezTo>
                    <a:pt x="1178" y="1473"/>
                    <a:pt x="1191" y="1493"/>
                    <a:pt x="1210" y="1510"/>
                  </a:cubicBezTo>
                  <a:cubicBezTo>
                    <a:pt x="1216" y="1531"/>
                    <a:pt x="1225" y="1538"/>
                    <a:pt x="1238" y="1555"/>
                  </a:cubicBezTo>
                  <a:cubicBezTo>
                    <a:pt x="1263" y="1588"/>
                    <a:pt x="1258" y="1602"/>
                    <a:pt x="1294" y="1611"/>
                  </a:cubicBezTo>
                  <a:cubicBezTo>
                    <a:pt x="1345" y="1605"/>
                    <a:pt x="1347" y="1612"/>
                    <a:pt x="1361" y="1571"/>
                  </a:cubicBezTo>
                  <a:cubicBezTo>
                    <a:pt x="1354" y="1468"/>
                    <a:pt x="1382" y="1481"/>
                    <a:pt x="1277" y="1493"/>
                  </a:cubicBezTo>
                  <a:cubicBezTo>
                    <a:pt x="1271" y="1494"/>
                    <a:pt x="1266" y="1497"/>
                    <a:pt x="1260" y="1499"/>
                  </a:cubicBezTo>
                  <a:cubicBezTo>
                    <a:pt x="1234" y="1523"/>
                    <a:pt x="1220" y="1543"/>
                    <a:pt x="1210" y="1577"/>
                  </a:cubicBezTo>
                  <a:cubicBezTo>
                    <a:pt x="1220" y="1631"/>
                    <a:pt x="1259" y="1649"/>
                    <a:pt x="1305" y="1672"/>
                  </a:cubicBezTo>
                  <a:cubicBezTo>
                    <a:pt x="1322" y="1681"/>
                    <a:pt x="1355" y="1700"/>
                    <a:pt x="1355" y="1700"/>
                  </a:cubicBezTo>
                  <a:cubicBezTo>
                    <a:pt x="1389" y="1752"/>
                    <a:pt x="1371" y="1646"/>
                    <a:pt x="1361" y="1627"/>
                  </a:cubicBezTo>
                  <a:cubicBezTo>
                    <a:pt x="1352" y="1609"/>
                    <a:pt x="1327" y="1577"/>
                    <a:pt x="1327" y="1577"/>
                  </a:cubicBezTo>
                  <a:cubicBezTo>
                    <a:pt x="1289" y="1590"/>
                    <a:pt x="1302" y="1633"/>
                    <a:pt x="1299" y="1672"/>
                  </a:cubicBezTo>
                  <a:cubicBezTo>
                    <a:pt x="1290" y="1621"/>
                    <a:pt x="1289" y="1600"/>
                    <a:pt x="1294" y="1543"/>
                  </a:cubicBezTo>
                  <a:cubicBezTo>
                    <a:pt x="1306" y="1546"/>
                    <a:pt x="1324" y="1549"/>
                    <a:pt x="1333" y="1560"/>
                  </a:cubicBezTo>
                  <a:cubicBezTo>
                    <a:pt x="1354" y="1587"/>
                    <a:pt x="1332" y="1625"/>
                    <a:pt x="1372" y="1639"/>
                  </a:cubicBezTo>
                  <a:cubicBezTo>
                    <a:pt x="1391" y="1632"/>
                    <a:pt x="1402" y="1620"/>
                    <a:pt x="1389" y="1599"/>
                  </a:cubicBezTo>
                  <a:cubicBezTo>
                    <a:pt x="1379" y="1583"/>
                    <a:pt x="1359" y="1579"/>
                    <a:pt x="1344" y="1571"/>
                  </a:cubicBezTo>
                  <a:cubicBezTo>
                    <a:pt x="1332" y="1565"/>
                    <a:pt x="1310" y="1549"/>
                    <a:pt x="1310" y="1549"/>
                  </a:cubicBezTo>
                  <a:cubicBezTo>
                    <a:pt x="1305" y="1565"/>
                    <a:pt x="1299" y="1582"/>
                    <a:pt x="1299" y="159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2794000" y="1219200"/>
            <a:ext cx="1349375" cy="2203450"/>
            <a:chOff x="1739" y="794"/>
            <a:chExt cx="850" cy="1388"/>
          </a:xfrm>
        </p:grpSpPr>
        <p:grpSp>
          <p:nvGrpSpPr>
            <p:cNvPr id="6165" name="Group 28"/>
            <p:cNvGrpSpPr>
              <a:grpSpLocks/>
            </p:cNvGrpSpPr>
            <p:nvPr/>
          </p:nvGrpSpPr>
          <p:grpSpPr bwMode="auto">
            <a:xfrm>
              <a:off x="1767" y="1439"/>
              <a:ext cx="794" cy="743"/>
              <a:chOff x="2925" y="1434"/>
              <a:chExt cx="794" cy="743"/>
            </a:xfrm>
          </p:grpSpPr>
          <p:pic>
            <p:nvPicPr>
              <p:cNvPr id="6167" name="Picture 25" descr="50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925" y="1434"/>
                <a:ext cx="793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68" name="Rectangle 27"/>
              <p:cNvSpPr>
                <a:spLocks noChangeArrowheads="1"/>
              </p:cNvSpPr>
              <p:nvPr/>
            </p:nvSpPr>
            <p:spPr bwMode="auto">
              <a:xfrm>
                <a:off x="2925" y="1437"/>
                <a:ext cx="794" cy="723"/>
              </a:xfrm>
              <a:prstGeom prst="rect">
                <a:avLst/>
              </a:prstGeom>
              <a:noFill/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166" name="Freeform 30"/>
            <p:cNvSpPr>
              <a:spLocks/>
            </p:cNvSpPr>
            <p:nvPr/>
          </p:nvSpPr>
          <p:spPr bwMode="auto">
            <a:xfrm>
              <a:off x="1739" y="794"/>
              <a:ext cx="850" cy="717"/>
            </a:xfrm>
            <a:custGeom>
              <a:avLst/>
              <a:gdLst>
                <a:gd name="T0" fmla="*/ 78 w 850"/>
                <a:gd name="T1" fmla="*/ 671 h 717"/>
                <a:gd name="T2" fmla="*/ 112 w 850"/>
                <a:gd name="T3" fmla="*/ 626 h 717"/>
                <a:gd name="T4" fmla="*/ 90 w 850"/>
                <a:gd name="T5" fmla="*/ 571 h 717"/>
                <a:gd name="T6" fmla="*/ 28 w 850"/>
                <a:gd name="T7" fmla="*/ 576 h 717"/>
                <a:gd name="T8" fmla="*/ 0 w 850"/>
                <a:gd name="T9" fmla="*/ 649 h 717"/>
                <a:gd name="T10" fmla="*/ 17 w 850"/>
                <a:gd name="T11" fmla="*/ 694 h 717"/>
                <a:gd name="T12" fmla="*/ 62 w 850"/>
                <a:gd name="T13" fmla="*/ 716 h 717"/>
                <a:gd name="T14" fmla="*/ 179 w 850"/>
                <a:gd name="T15" fmla="*/ 710 h 717"/>
                <a:gd name="T16" fmla="*/ 179 w 850"/>
                <a:gd name="T17" fmla="*/ 660 h 717"/>
                <a:gd name="T18" fmla="*/ 67 w 850"/>
                <a:gd name="T19" fmla="*/ 587 h 717"/>
                <a:gd name="T20" fmla="*/ 0 w 850"/>
                <a:gd name="T21" fmla="*/ 626 h 717"/>
                <a:gd name="T22" fmla="*/ 34 w 850"/>
                <a:gd name="T23" fmla="*/ 660 h 717"/>
                <a:gd name="T24" fmla="*/ 106 w 850"/>
                <a:gd name="T25" fmla="*/ 593 h 717"/>
                <a:gd name="T26" fmla="*/ 179 w 850"/>
                <a:gd name="T27" fmla="*/ 520 h 717"/>
                <a:gd name="T28" fmla="*/ 252 w 850"/>
                <a:gd name="T29" fmla="*/ 420 h 717"/>
                <a:gd name="T30" fmla="*/ 341 w 850"/>
                <a:gd name="T31" fmla="*/ 246 h 717"/>
                <a:gd name="T32" fmla="*/ 352 w 850"/>
                <a:gd name="T33" fmla="*/ 201 h 717"/>
                <a:gd name="T34" fmla="*/ 364 w 850"/>
                <a:gd name="T35" fmla="*/ 157 h 717"/>
                <a:gd name="T36" fmla="*/ 380 w 850"/>
                <a:gd name="T37" fmla="*/ 0 h 717"/>
                <a:gd name="T38" fmla="*/ 408 w 850"/>
                <a:gd name="T39" fmla="*/ 28 h 717"/>
                <a:gd name="T40" fmla="*/ 414 w 850"/>
                <a:gd name="T41" fmla="*/ 45 h 717"/>
                <a:gd name="T42" fmla="*/ 453 w 850"/>
                <a:gd name="T43" fmla="*/ 56 h 717"/>
                <a:gd name="T44" fmla="*/ 487 w 850"/>
                <a:gd name="T45" fmla="*/ 101 h 717"/>
                <a:gd name="T46" fmla="*/ 526 w 850"/>
                <a:gd name="T47" fmla="*/ 196 h 717"/>
                <a:gd name="T48" fmla="*/ 554 w 850"/>
                <a:gd name="T49" fmla="*/ 263 h 717"/>
                <a:gd name="T50" fmla="*/ 599 w 850"/>
                <a:gd name="T51" fmla="*/ 392 h 717"/>
                <a:gd name="T52" fmla="*/ 615 w 850"/>
                <a:gd name="T53" fmla="*/ 408 h 717"/>
                <a:gd name="T54" fmla="*/ 638 w 850"/>
                <a:gd name="T55" fmla="*/ 442 h 717"/>
                <a:gd name="T56" fmla="*/ 722 w 850"/>
                <a:gd name="T57" fmla="*/ 548 h 717"/>
                <a:gd name="T58" fmla="*/ 811 w 850"/>
                <a:gd name="T59" fmla="*/ 682 h 717"/>
                <a:gd name="T60" fmla="*/ 850 w 850"/>
                <a:gd name="T61" fmla="*/ 638 h 717"/>
                <a:gd name="T62" fmla="*/ 783 w 850"/>
                <a:gd name="T63" fmla="*/ 643 h 717"/>
                <a:gd name="T64" fmla="*/ 778 w 850"/>
                <a:gd name="T65" fmla="*/ 705 h 717"/>
                <a:gd name="T66" fmla="*/ 822 w 850"/>
                <a:gd name="T67" fmla="*/ 654 h 7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50"/>
                <a:gd name="T103" fmla="*/ 0 h 717"/>
                <a:gd name="T104" fmla="*/ 850 w 850"/>
                <a:gd name="T105" fmla="*/ 717 h 7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50" h="717">
                  <a:moveTo>
                    <a:pt x="78" y="671"/>
                  </a:moveTo>
                  <a:cubicBezTo>
                    <a:pt x="104" y="634"/>
                    <a:pt x="92" y="648"/>
                    <a:pt x="112" y="626"/>
                  </a:cubicBezTo>
                  <a:cubicBezTo>
                    <a:pt x="125" y="592"/>
                    <a:pt x="133" y="581"/>
                    <a:pt x="90" y="571"/>
                  </a:cubicBezTo>
                  <a:cubicBezTo>
                    <a:pt x="69" y="573"/>
                    <a:pt x="48" y="570"/>
                    <a:pt x="28" y="576"/>
                  </a:cubicBezTo>
                  <a:cubicBezTo>
                    <a:pt x="12" y="581"/>
                    <a:pt x="3" y="636"/>
                    <a:pt x="0" y="649"/>
                  </a:cubicBezTo>
                  <a:cubicBezTo>
                    <a:pt x="3" y="661"/>
                    <a:pt x="4" y="685"/>
                    <a:pt x="17" y="694"/>
                  </a:cubicBezTo>
                  <a:cubicBezTo>
                    <a:pt x="31" y="704"/>
                    <a:pt x="62" y="716"/>
                    <a:pt x="62" y="716"/>
                  </a:cubicBezTo>
                  <a:cubicBezTo>
                    <a:pt x="101" y="714"/>
                    <a:pt x="141" y="717"/>
                    <a:pt x="179" y="710"/>
                  </a:cubicBezTo>
                  <a:cubicBezTo>
                    <a:pt x="187" y="709"/>
                    <a:pt x="187" y="679"/>
                    <a:pt x="179" y="660"/>
                  </a:cubicBezTo>
                  <a:cubicBezTo>
                    <a:pt x="164" y="624"/>
                    <a:pt x="102" y="596"/>
                    <a:pt x="67" y="587"/>
                  </a:cubicBezTo>
                  <a:cubicBezTo>
                    <a:pt x="32" y="594"/>
                    <a:pt x="20" y="597"/>
                    <a:pt x="0" y="626"/>
                  </a:cubicBezTo>
                  <a:cubicBezTo>
                    <a:pt x="16" y="643"/>
                    <a:pt x="26" y="637"/>
                    <a:pt x="34" y="660"/>
                  </a:cubicBezTo>
                  <a:cubicBezTo>
                    <a:pt x="65" y="652"/>
                    <a:pt x="87" y="619"/>
                    <a:pt x="106" y="593"/>
                  </a:cubicBezTo>
                  <a:cubicBezTo>
                    <a:pt x="127" y="564"/>
                    <a:pt x="156" y="547"/>
                    <a:pt x="179" y="520"/>
                  </a:cubicBezTo>
                  <a:cubicBezTo>
                    <a:pt x="208" y="487"/>
                    <a:pt x="213" y="445"/>
                    <a:pt x="252" y="420"/>
                  </a:cubicBezTo>
                  <a:cubicBezTo>
                    <a:pt x="290" y="368"/>
                    <a:pt x="320" y="308"/>
                    <a:pt x="341" y="246"/>
                  </a:cubicBezTo>
                  <a:cubicBezTo>
                    <a:pt x="347" y="227"/>
                    <a:pt x="347" y="220"/>
                    <a:pt x="352" y="201"/>
                  </a:cubicBezTo>
                  <a:cubicBezTo>
                    <a:pt x="356" y="186"/>
                    <a:pt x="364" y="157"/>
                    <a:pt x="364" y="157"/>
                  </a:cubicBezTo>
                  <a:cubicBezTo>
                    <a:pt x="371" y="105"/>
                    <a:pt x="372" y="52"/>
                    <a:pt x="380" y="0"/>
                  </a:cubicBezTo>
                  <a:cubicBezTo>
                    <a:pt x="398" y="11"/>
                    <a:pt x="398" y="9"/>
                    <a:pt x="408" y="28"/>
                  </a:cubicBezTo>
                  <a:cubicBezTo>
                    <a:pt x="411" y="33"/>
                    <a:pt x="409" y="42"/>
                    <a:pt x="414" y="45"/>
                  </a:cubicBezTo>
                  <a:cubicBezTo>
                    <a:pt x="425" y="52"/>
                    <a:pt x="453" y="56"/>
                    <a:pt x="453" y="56"/>
                  </a:cubicBezTo>
                  <a:cubicBezTo>
                    <a:pt x="473" y="69"/>
                    <a:pt x="474" y="81"/>
                    <a:pt x="487" y="101"/>
                  </a:cubicBezTo>
                  <a:cubicBezTo>
                    <a:pt x="496" y="133"/>
                    <a:pt x="508" y="168"/>
                    <a:pt x="526" y="196"/>
                  </a:cubicBezTo>
                  <a:cubicBezTo>
                    <a:pt x="533" y="220"/>
                    <a:pt x="540" y="242"/>
                    <a:pt x="554" y="263"/>
                  </a:cubicBezTo>
                  <a:cubicBezTo>
                    <a:pt x="567" y="308"/>
                    <a:pt x="584" y="348"/>
                    <a:pt x="599" y="392"/>
                  </a:cubicBezTo>
                  <a:cubicBezTo>
                    <a:pt x="602" y="399"/>
                    <a:pt x="610" y="402"/>
                    <a:pt x="615" y="408"/>
                  </a:cubicBezTo>
                  <a:cubicBezTo>
                    <a:pt x="623" y="419"/>
                    <a:pt x="630" y="431"/>
                    <a:pt x="638" y="442"/>
                  </a:cubicBezTo>
                  <a:cubicBezTo>
                    <a:pt x="663" y="480"/>
                    <a:pt x="696" y="511"/>
                    <a:pt x="722" y="548"/>
                  </a:cubicBezTo>
                  <a:cubicBezTo>
                    <a:pt x="737" y="600"/>
                    <a:pt x="753" y="665"/>
                    <a:pt x="811" y="682"/>
                  </a:cubicBezTo>
                  <a:cubicBezTo>
                    <a:pt x="827" y="671"/>
                    <a:pt x="850" y="638"/>
                    <a:pt x="850" y="638"/>
                  </a:cubicBezTo>
                  <a:cubicBezTo>
                    <a:pt x="839" y="600"/>
                    <a:pt x="800" y="617"/>
                    <a:pt x="783" y="643"/>
                  </a:cubicBezTo>
                  <a:cubicBezTo>
                    <a:pt x="775" y="670"/>
                    <a:pt x="772" y="675"/>
                    <a:pt x="778" y="705"/>
                  </a:cubicBezTo>
                  <a:cubicBezTo>
                    <a:pt x="813" y="696"/>
                    <a:pt x="810" y="684"/>
                    <a:pt x="822" y="65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6162" name="Group 35"/>
          <p:cNvGrpSpPr>
            <a:grpSpLocks/>
          </p:cNvGrpSpPr>
          <p:nvPr/>
        </p:nvGrpSpPr>
        <p:grpSpPr bwMode="auto">
          <a:xfrm>
            <a:off x="7199319" y="4508500"/>
            <a:ext cx="1803402" cy="1384301"/>
            <a:chOff x="3023" y="18"/>
            <a:chExt cx="1136" cy="872"/>
          </a:xfrm>
        </p:grpSpPr>
        <p:sp>
          <p:nvSpPr>
            <p:cNvPr id="6163" name="Text Box 36"/>
            <p:cNvSpPr txBox="1">
              <a:spLocks noChangeArrowheads="1"/>
            </p:cNvSpPr>
            <p:nvPr/>
          </p:nvSpPr>
          <p:spPr bwMode="auto">
            <a:xfrm>
              <a:off x="3504" y="18"/>
              <a:ext cx="655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dirty="0" err="1" smtClean="0">
                  <a:solidFill>
                    <a:srgbClr val="FF3300"/>
                  </a:solidFill>
                  <a:cs typeface="Courier New" pitchFamily="49" charset="0"/>
                </a:rPr>
                <a:t>Mataguez</a:t>
              </a:r>
              <a:endParaRPr lang="en-GB" sz="1400" dirty="0" smtClean="0">
                <a:solidFill>
                  <a:srgbClr val="FF3300"/>
                </a:solidFill>
                <a:cs typeface="Courier New" pitchFamily="49" charset="0"/>
              </a:endParaRPr>
            </a:p>
            <a:p>
              <a:r>
                <a:rPr lang="en-GB" sz="1400" dirty="0" smtClean="0">
                  <a:solidFill>
                    <a:srgbClr val="FF3300"/>
                  </a:solidFill>
                  <a:cs typeface="Courier New" pitchFamily="49" charset="0"/>
                </a:rPr>
                <a:t>Moll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r>
                <a:rPr lang="en-GB" sz="1400" dirty="0">
                  <a:solidFill>
                    <a:srgbClr val="FF3300"/>
                  </a:solidFill>
                  <a:cs typeface="Times New Roman" pitchFamily="16" charset="0"/>
                </a:rPr>
                <a:t>Neufeld</a:t>
              </a:r>
            </a:p>
            <a:p>
              <a:r>
                <a:rPr lang="en-GB" sz="1400" dirty="0" err="1" smtClean="0">
                  <a:solidFill>
                    <a:srgbClr val="FF3300"/>
                  </a:solidFill>
                  <a:cs typeface="Times New Roman" pitchFamily="16" charset="0"/>
                </a:rPr>
                <a:t>Pacifico</a:t>
              </a:r>
              <a:endParaRPr lang="en-GB" sz="1400" dirty="0" smtClean="0">
                <a:solidFill>
                  <a:srgbClr val="FF3300"/>
                </a:solidFill>
                <a:cs typeface="Times New Roman" pitchFamily="16" charset="0"/>
              </a:endParaRPr>
            </a:p>
            <a:p>
              <a:r>
                <a:rPr lang="en-GB" sz="1400" dirty="0" smtClean="0">
                  <a:solidFill>
                    <a:srgbClr val="FF3300"/>
                  </a:solidFill>
                  <a:cs typeface="Times New Roman" pitchFamily="16" charset="0"/>
                </a:rPr>
                <a:t>Schneider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r>
                <a:rPr lang="en-GB" sz="1400" dirty="0" err="1" smtClean="0">
                  <a:solidFill>
                    <a:srgbClr val="FF3300"/>
                  </a:solidFill>
                </a:rPr>
                <a:t>Stelzer</a:t>
              </a:r>
              <a:endParaRPr lang="en-GB" sz="1400" dirty="0">
                <a:solidFill>
                  <a:srgbClr val="FF3300"/>
                </a:solidFill>
              </a:endParaRPr>
            </a:p>
          </p:txBody>
        </p:sp>
        <p:sp>
          <p:nvSpPr>
            <p:cNvPr id="6164" name="Text Box 37"/>
            <p:cNvSpPr txBox="1">
              <a:spLocks noChangeArrowheads="1"/>
            </p:cNvSpPr>
            <p:nvPr/>
          </p:nvSpPr>
          <p:spPr bwMode="auto">
            <a:xfrm>
              <a:off x="3023" y="18"/>
              <a:ext cx="522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400" dirty="0" smtClean="0">
                  <a:solidFill>
                    <a:srgbClr val="FF3300"/>
                  </a:solidFill>
                  <a:cs typeface="Courier New" pitchFamily="49" charset="0"/>
                </a:rPr>
                <a:t>Simon</a:t>
              </a: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  <a:cs typeface="Courier New" pitchFamily="49" charset="0"/>
                </a:rPr>
                <a:t>Michael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pPr algn="r"/>
              <a:r>
                <a:rPr lang="en-GB" sz="1400" dirty="0" err="1">
                  <a:solidFill>
                    <a:srgbClr val="FF3300"/>
                  </a:solidFill>
                  <a:cs typeface="Times New Roman" pitchFamily="16" charset="0"/>
                </a:rPr>
                <a:t>Niko</a:t>
              </a:r>
              <a:endParaRPr lang="en-GB" sz="1400" dirty="0">
                <a:solidFill>
                  <a:srgbClr val="FF3300"/>
                </a:solidFill>
                <a:cs typeface="Times New Roman" pitchFamily="16" charset="0"/>
              </a:endParaRPr>
            </a:p>
            <a:p>
              <a:pPr algn="r"/>
              <a:r>
                <a:rPr lang="en-GB" sz="1400" dirty="0">
                  <a:solidFill>
                    <a:srgbClr val="FF3300"/>
                  </a:solidFill>
                  <a:cs typeface="Times New Roman" pitchFamily="16" charset="0"/>
                </a:rPr>
                <a:t>Nicola</a:t>
              </a: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</a:rPr>
                <a:t>Thomas</a:t>
              </a:r>
            </a:p>
            <a:p>
              <a:pPr algn="r"/>
              <a:r>
                <a:rPr lang="en-GB" sz="1400" dirty="0" smtClean="0">
                  <a:solidFill>
                    <a:srgbClr val="FF3300"/>
                  </a:solidFill>
                </a:rPr>
                <a:t>Tim</a:t>
              </a:r>
              <a:endParaRPr lang="en-GB" sz="1400" dirty="0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813752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rgbClr val="FF3300"/>
                </a:solidFill>
              </a:rPr>
              <a:t>As a Menu*, we can offer:</a:t>
            </a: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Accelerator Technology</a:t>
            </a: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Inorganic </a:t>
            </a:r>
            <a:r>
              <a:rPr lang="en-GB" sz="2000" dirty="0" err="1">
                <a:solidFill>
                  <a:schemeClr val="tx1"/>
                </a:solidFill>
              </a:rPr>
              <a:t>Scintillator</a:t>
            </a:r>
            <a:r>
              <a:rPr lang="en-GB" sz="2000" dirty="0">
                <a:solidFill>
                  <a:schemeClr val="tx1"/>
                </a:solidFill>
              </a:rPr>
              <a:t> Detectors</a:t>
            </a: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Organic </a:t>
            </a:r>
            <a:r>
              <a:rPr lang="en-GB" sz="2000" dirty="0" err="1">
                <a:solidFill>
                  <a:schemeClr val="tx1"/>
                </a:solidFill>
              </a:rPr>
              <a:t>Scintillator</a:t>
            </a:r>
            <a:r>
              <a:rPr lang="en-GB" sz="2000" dirty="0">
                <a:solidFill>
                  <a:schemeClr val="tx1"/>
                </a:solidFill>
              </a:rPr>
              <a:t> Detectors</a:t>
            </a: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Silicon Detectors</a:t>
            </a: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Data Acquisition</a:t>
            </a: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High Energy Physics Monte-Carlo Techniques</a:t>
            </a: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  <a:p>
            <a:pPr algn="just"/>
            <a:r>
              <a:rPr lang="en-GB" sz="2000" dirty="0">
                <a:solidFill>
                  <a:srgbClr val="FF3300"/>
                </a:solidFill>
              </a:rPr>
              <a:t>* Coffee is included!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beam_l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7925" y="2197100"/>
            <a:ext cx="4113213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112713" y="4446588"/>
            <a:ext cx="47688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Contact persons : 	</a:t>
            </a:r>
            <a:r>
              <a:rPr lang="en-GB" dirty="0" smtClean="0">
                <a:latin typeface="Times New Roman" pitchFamily="16" charset="0"/>
              </a:rPr>
              <a:t>Simon </a:t>
            </a:r>
            <a:r>
              <a:rPr lang="en-GB" dirty="0" err="1" smtClean="0">
                <a:latin typeface="Times New Roman" pitchFamily="16" charset="0"/>
              </a:rPr>
              <a:t>Mataguez</a:t>
            </a:r>
            <a:r>
              <a:rPr lang="en-GB" dirty="0" smtClean="0">
                <a:latin typeface="Times New Roman" pitchFamily="16" charset="0"/>
              </a:rPr>
              <a:t>, </a:t>
            </a:r>
            <a:endParaRPr lang="en-GB" dirty="0">
              <a:latin typeface="Times New Roman" pitchFamily="16" charset="0"/>
            </a:endParaRPr>
          </a:p>
          <a:p>
            <a:r>
              <a:rPr lang="en-US" dirty="0" err="1">
                <a:latin typeface="Times New Roman" pitchFamily="16" charset="0"/>
              </a:rPr>
              <a:t>Ilias</a:t>
            </a:r>
            <a:r>
              <a:rPr lang="en-US" dirty="0">
                <a:latin typeface="Times New Roman" pitchFamily="16" charset="0"/>
              </a:rPr>
              <a:t> </a:t>
            </a:r>
            <a:r>
              <a:rPr lang="en-US" dirty="0" err="1">
                <a:latin typeface="Times New Roman" pitchFamily="16" charset="0"/>
              </a:rPr>
              <a:t>Efthymiopoulos</a:t>
            </a:r>
            <a:r>
              <a:rPr lang="en-GB" dirty="0">
                <a:latin typeface="Times New Roman" pitchFamily="16" charset="0"/>
              </a:rPr>
              <a:t>, Lau </a:t>
            </a:r>
            <a:r>
              <a:rPr lang="en-GB" dirty="0" err="1">
                <a:latin typeface="Times New Roman" pitchFamily="16" charset="0"/>
              </a:rPr>
              <a:t>Gatignon</a:t>
            </a:r>
            <a:r>
              <a:rPr lang="en-GB" dirty="0">
                <a:latin typeface="Times New Roman" pitchFamily="16" charset="0"/>
              </a:rPr>
              <a:t> and </a:t>
            </a:r>
          </a:p>
          <a:p>
            <a:r>
              <a:rPr lang="en-GB" b="1" dirty="0" err="1">
                <a:latin typeface="Times New Roman" pitchFamily="16" charset="0"/>
              </a:rPr>
              <a:t>Edda</a:t>
            </a:r>
            <a:r>
              <a:rPr lang="en-GB" b="1" dirty="0">
                <a:latin typeface="Times New Roman" pitchFamily="16" charset="0"/>
              </a:rPr>
              <a:t> </a:t>
            </a:r>
            <a:r>
              <a:rPr lang="en-GB" b="1" dirty="0" err="1">
                <a:latin typeface="Times New Roman" pitchFamily="16" charset="0"/>
              </a:rPr>
              <a:t>Gschwendtner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 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	</a:t>
            </a:r>
            <a:r>
              <a:rPr lang="en-GB" dirty="0" smtClean="0">
                <a:solidFill>
                  <a:schemeClr val="tx1"/>
                </a:solidFill>
                <a:latin typeface="Times New Roman" pitchFamily="16" charset="0"/>
              </a:rPr>
              <a:t>4 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groups of </a:t>
            </a:r>
            <a:r>
              <a:rPr lang="en-GB" dirty="0" smtClean="0">
                <a:solidFill>
                  <a:schemeClr val="tx1"/>
                </a:solidFill>
                <a:latin typeface="Times New Roman" pitchFamily="16" charset="0"/>
              </a:rPr>
              <a:t>5 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students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When:	17, 18, 19, </a:t>
            </a:r>
            <a:r>
              <a:rPr lang="en-GB" dirty="0" smtClean="0">
                <a:solidFill>
                  <a:schemeClr val="tx1"/>
                </a:solidFill>
                <a:latin typeface="Times New Roman" pitchFamily="16" charset="0"/>
              </a:rPr>
              <a:t>20 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Aug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Where:	H6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+ Introduction to beam lines: </a:t>
            </a:r>
            <a:r>
              <a:rPr lang="en-GB" dirty="0" smtClean="0">
                <a:solidFill>
                  <a:schemeClr val="tx1"/>
                </a:solidFill>
                <a:latin typeface="Times New Roman" pitchFamily="16" charset="0"/>
              </a:rPr>
              <a:t>16 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August</a:t>
            </a:r>
          </a:p>
        </p:txBody>
      </p:sp>
      <p:sp>
        <p:nvSpPr>
          <p:cNvPr id="8196" name="Text Box 10"/>
          <p:cNvSpPr txBox="1">
            <a:spLocks noChangeArrowheads="1"/>
          </p:cNvSpPr>
          <p:nvPr/>
        </p:nvSpPr>
        <p:spPr bwMode="auto">
          <a:xfrm>
            <a:off x="519113" y="285750"/>
            <a:ext cx="18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257175" y="85725"/>
            <a:ext cx="4789488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tx1"/>
                </a:solidFill>
              </a:rPr>
              <a:t>Beam Lines		</a:t>
            </a:r>
          </a:p>
          <a:p>
            <a:r>
              <a:rPr lang="en-GB">
                <a:solidFill>
                  <a:schemeClr val="tx1"/>
                </a:solidFill>
              </a:rPr>
              <a:t>4 afternoons with optimisation of a beam line by using collimators, bending magnets and targets. Particle identification with Cherenkov counters and absorbers.</a:t>
            </a:r>
          </a:p>
        </p:txBody>
      </p:sp>
      <p:pic>
        <p:nvPicPr>
          <p:cNvPr id="819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338" y="5278438"/>
            <a:ext cx="1338262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9113" y="5276850"/>
            <a:ext cx="22225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7" descr="0703005_08-A5-at-72-dpi"/>
          <p:cNvPicPr>
            <a:picLocks noChangeAspect="1" noChangeArrowheads="1"/>
          </p:cNvPicPr>
          <p:nvPr/>
        </p:nvPicPr>
        <p:blipFill>
          <a:blip r:embed="rId5" cstate="print">
            <a:lum bright="18000" contrast="18000"/>
          </a:blip>
          <a:srcRect/>
          <a:stretch>
            <a:fillRect/>
          </a:stretch>
        </p:blipFill>
        <p:spPr bwMode="auto">
          <a:xfrm>
            <a:off x="5868988" y="17463"/>
            <a:ext cx="3240087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8" descr="jpeg_geti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125" y="1722438"/>
            <a:ext cx="397351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7772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</a:rPr>
              <a:t>X- and Gamma- rays detection with a Hybrid Photon Detector</a:t>
            </a:r>
            <a:endParaRPr lang="en-GB" sz="2000" u="sng" dirty="0">
              <a:solidFill>
                <a:srgbClr val="FF3300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Contact person: </a:t>
            </a:r>
            <a:r>
              <a:rPr lang="en-GB" sz="2000" dirty="0"/>
              <a:t>Carmelo </a:t>
            </a:r>
            <a:r>
              <a:rPr lang="en-GB" sz="2000" dirty="0" err="1"/>
              <a:t>D’Ambrosio</a:t>
            </a:r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</a:p>
          <a:p>
            <a:r>
              <a:rPr lang="en-GB" sz="2000" dirty="0">
                <a:solidFill>
                  <a:schemeClr val="tx1"/>
                </a:solidFill>
              </a:rPr>
              <a:t>Requirements: </a:t>
            </a:r>
            <a:r>
              <a:rPr lang="en-GB" sz="2000" dirty="0">
                <a:solidFill>
                  <a:srgbClr val="FF3300"/>
                </a:solidFill>
              </a:rPr>
              <a:t>a film badge</a:t>
            </a:r>
          </a:p>
          <a:p>
            <a:r>
              <a:rPr lang="en-GB" sz="2000" dirty="0">
                <a:solidFill>
                  <a:schemeClr val="tx1"/>
                </a:solidFill>
              </a:rPr>
              <a:t>Time  	: one afternoon, </a:t>
            </a:r>
            <a:r>
              <a:rPr lang="en-GB" sz="2000" dirty="0" smtClean="0">
                <a:solidFill>
                  <a:schemeClr val="tx1"/>
                </a:solidFill>
              </a:rPr>
              <a:t>14:00 </a:t>
            </a:r>
            <a:r>
              <a:rPr lang="en-GB" sz="2000" dirty="0">
                <a:solidFill>
                  <a:schemeClr val="tx1"/>
                </a:solidFill>
              </a:rPr>
              <a:t>– 17:30 </a:t>
            </a:r>
          </a:p>
          <a:p>
            <a:r>
              <a:rPr lang="en-GB" sz="2000" dirty="0">
                <a:solidFill>
                  <a:schemeClr val="tx1"/>
                </a:solidFill>
              </a:rPr>
              <a:t>		3 groups of 3 students</a:t>
            </a:r>
          </a:p>
          <a:p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Dates   : </a:t>
            </a:r>
            <a:r>
              <a:rPr lang="en-GB" sz="2000" dirty="0" smtClean="0">
                <a:solidFill>
                  <a:schemeClr val="tx1"/>
                </a:solidFill>
              </a:rPr>
              <a:t>4, 6 </a:t>
            </a:r>
            <a:r>
              <a:rPr lang="en-GB" sz="2000" dirty="0">
                <a:solidFill>
                  <a:schemeClr val="tx1"/>
                </a:solidFill>
              </a:rPr>
              <a:t>and </a:t>
            </a:r>
            <a:r>
              <a:rPr lang="en-GB" sz="2000" dirty="0" smtClean="0">
                <a:solidFill>
                  <a:schemeClr val="tx1"/>
                </a:solidFill>
              </a:rPr>
              <a:t>9 August</a:t>
            </a:r>
            <a:endParaRPr lang="en-GB" sz="2000" dirty="0">
              <a:solidFill>
                <a:schemeClr val="tx1"/>
              </a:solidFill>
              <a:cs typeface="Courier New" pitchFamily="49" charset="0"/>
            </a:endParaRPr>
          </a:p>
          <a:p>
            <a:r>
              <a:rPr lang="en-GB" sz="2000" dirty="0">
                <a:solidFill>
                  <a:schemeClr val="tx1"/>
                </a:solidFill>
                <a:cs typeface="Courier New" pitchFamily="49" charset="0"/>
              </a:rPr>
              <a:t>Place    : 29-1-021</a:t>
            </a:r>
            <a:endParaRPr lang="en-GB" sz="2000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Please note that gamma sources and </a:t>
            </a:r>
          </a:p>
          <a:p>
            <a:r>
              <a:rPr lang="en-GB" sz="2000" dirty="0">
                <a:solidFill>
                  <a:schemeClr val="tx1"/>
                </a:solidFill>
              </a:rPr>
              <a:t>high voltages are present on the set-up.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965325" y="430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pitchFamily="16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263" y="3084513"/>
            <a:ext cx="44069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New Scintillating Crystals are being developed for bio-medical applications, which were first developed for high energy physics or material science. With a new generation of photodetectors being made available for the same applications (HPDs, APDs, SDCs, etc.), these gamma detectors (crystal + photodetector) represent an important contribution in the evolution of instrumentation for physics and non-physics applications.</a:t>
            </a:r>
          </a:p>
        </p:txBody>
      </p:sp>
      <p:pic>
        <p:nvPicPr>
          <p:cNvPr id="9221" name="Picture 5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6588" y="3040063"/>
            <a:ext cx="188277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imag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9625" y="4681538"/>
            <a:ext cx="1370013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9" descr="cms_crystal_c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4288" y="3038475"/>
            <a:ext cx="2722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6591300" y="4875213"/>
            <a:ext cx="2498725" cy="1903412"/>
            <a:chOff x="160" y="520"/>
            <a:chExt cx="1512" cy="1134"/>
          </a:xfrm>
        </p:grpSpPr>
        <p:pic>
          <p:nvPicPr>
            <p:cNvPr id="9226" name="Picture 11" descr="DSCN009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0" y="520"/>
              <a:ext cx="1512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7" name="Text Box 12"/>
            <p:cNvSpPr txBox="1">
              <a:spLocks noChangeArrowheads="1"/>
            </p:cNvSpPr>
            <p:nvPr/>
          </p:nvSpPr>
          <p:spPr bwMode="auto">
            <a:xfrm>
              <a:off x="966" y="1314"/>
              <a:ext cx="500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2400" b="1">
                  <a:solidFill>
                    <a:schemeClr val="bg1"/>
                  </a:solidFill>
                  <a:latin typeface="Times New Roman" pitchFamily="16" charset="0"/>
                </a:rPr>
                <a:t>BaF</a:t>
              </a:r>
              <a:r>
                <a:rPr lang="de-DE" sz="2400" b="1" baseline="-25000">
                  <a:solidFill>
                    <a:schemeClr val="bg1"/>
                  </a:solidFill>
                  <a:latin typeface="Times New Roman" pitchFamily="16" charset="0"/>
                </a:rPr>
                <a:t>2</a:t>
              </a:r>
              <a:endParaRPr lang="de-DE" sz="2400" b="1">
                <a:solidFill>
                  <a:schemeClr val="bg1"/>
                </a:solidFill>
                <a:latin typeface="Times New Roman" pitchFamily="16" charset="0"/>
              </a:endParaRPr>
            </a:p>
          </p:txBody>
        </p:sp>
      </p:grpSp>
      <p:pic>
        <p:nvPicPr>
          <p:cNvPr id="9225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68963" y="517525"/>
            <a:ext cx="3413125" cy="2452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0825" y="0"/>
            <a:ext cx="85883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u="sng" dirty="0">
                <a:solidFill>
                  <a:srgbClr val="FF3300"/>
                </a:solidFill>
                <a:cs typeface="Courier New" pitchFamily="49" charset="0"/>
              </a:rPr>
              <a:t>Measurements with scintillating fibres. </a:t>
            </a:r>
            <a:endParaRPr lang="en-GB" sz="2400" u="sng" dirty="0">
              <a:solidFill>
                <a:srgbClr val="FF3300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Times New Roman" pitchFamily="16" charset="0"/>
              </a:rPr>
              <a:t>Contact Persons :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 </a:t>
            </a:r>
          </a:p>
          <a:p>
            <a:r>
              <a:rPr lang="en-GB" sz="2000" dirty="0">
                <a:cs typeface="Courier New" pitchFamily="49" charset="0"/>
              </a:rPr>
              <a:t>Andre </a:t>
            </a:r>
            <a:r>
              <a:rPr lang="en-GB" sz="2000" dirty="0" err="1">
                <a:cs typeface="Courier New" pitchFamily="49" charset="0"/>
              </a:rPr>
              <a:t>Braem</a:t>
            </a:r>
            <a:r>
              <a:rPr lang="en-GB" sz="2000" dirty="0" smtClean="0">
                <a:cs typeface="Courier New" pitchFamily="49" charset="0"/>
              </a:rPr>
              <a:t>, </a:t>
            </a:r>
            <a:r>
              <a:rPr lang="en-GB" sz="2000" dirty="0" err="1" smtClean="0">
                <a:cs typeface="Courier New" pitchFamily="49" charset="0"/>
              </a:rPr>
              <a:t>Sune</a:t>
            </a:r>
            <a:r>
              <a:rPr lang="en-GB" sz="2000" dirty="0" smtClean="0">
                <a:cs typeface="Courier New" pitchFamily="49" charset="0"/>
              </a:rPr>
              <a:t> </a:t>
            </a:r>
            <a:r>
              <a:rPr lang="en-GB" sz="2000" dirty="0" err="1" smtClean="0">
                <a:cs typeface="Courier New" pitchFamily="49" charset="0"/>
              </a:rPr>
              <a:t>Jakobsen</a:t>
            </a:r>
            <a:r>
              <a:rPr lang="en-GB" sz="2000" dirty="0">
                <a:cs typeface="Courier New" pitchFamily="49" charset="0"/>
              </a:rPr>
              <a:t>, Christian </a:t>
            </a:r>
            <a:r>
              <a:rPr lang="en-GB" sz="2000" dirty="0" err="1">
                <a:cs typeface="Courier New" pitchFamily="49" charset="0"/>
              </a:rPr>
              <a:t>Joram</a:t>
            </a:r>
            <a:r>
              <a:rPr lang="en-GB" sz="2000" dirty="0">
                <a:cs typeface="Courier New" pitchFamily="49" charset="0"/>
              </a:rPr>
              <a:t> and </a:t>
            </a:r>
            <a:r>
              <a:rPr lang="en-GB" sz="2000" dirty="0" smtClean="0">
                <a:cs typeface="Courier New" pitchFamily="49" charset="0"/>
              </a:rPr>
              <a:t>Thomas Schneider</a:t>
            </a:r>
            <a:endParaRPr lang="en-GB" sz="2000" dirty="0"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		3 afternoons with 3 students. 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When:		</a:t>
            </a:r>
            <a:r>
              <a:rPr lang="en-GB" dirty="0" smtClean="0">
                <a:solidFill>
                  <a:schemeClr val="tx1"/>
                </a:solidFill>
              </a:rPr>
              <a:t>2, 4, 6 August  </a:t>
            </a:r>
            <a:r>
              <a:rPr lang="en-GB" dirty="0">
                <a:solidFill>
                  <a:schemeClr val="tx1"/>
                </a:solidFill>
              </a:rPr>
              <a:t>14:00 to 18:00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Where:		Meeting room: 3-R-020.</a:t>
            </a: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What:		Scintillation emission spectrum, light absorption </a:t>
            </a: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		length, reflective coating, </a:t>
            </a:r>
            <a:r>
              <a:rPr lang="en-GB" dirty="0" err="1">
                <a:solidFill>
                  <a:schemeClr val="tx1"/>
                </a:solidFill>
                <a:cs typeface="Courier New" pitchFamily="49" charset="0"/>
              </a:rPr>
              <a:t>photodetectors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. 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3500" y="3128963"/>
          <a:ext cx="5141913" cy="2484437"/>
        </p:xfrm>
        <a:graphic>
          <a:graphicData uri="http://schemas.openxmlformats.org/presentationml/2006/ole">
            <p:oleObj spid="_x0000_s15362" name="CorelPhotoPaint.Image.10" r:id="rId3" imgW="6158496" imgH="2976000" progId="">
              <p:embed/>
            </p:oleObj>
          </a:graphicData>
        </a:graphic>
      </p:graphicFrame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097463" y="5959475"/>
            <a:ext cx="3886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>
                <a:solidFill>
                  <a:srgbClr val="000000"/>
                </a:solidFill>
                <a:latin typeface="Courier New" pitchFamily="49" charset="0"/>
              </a:rPr>
              <a:t>CERN photo CERN-EX-9201043</a:t>
            </a:r>
          </a:p>
          <a:p>
            <a:r>
              <a:rPr lang="en-GB" sz="1000">
                <a:solidFill>
                  <a:srgbClr val="000000"/>
                </a:solidFill>
                <a:latin typeface="Courier New" pitchFamily="49" charset="0"/>
              </a:rPr>
              <a:t>End part of the scintillating fibre detector of the CHORUS experiment. There are 1 million fibres and each fibre has a diameter of 500 .micron.m.</a:t>
            </a:r>
          </a:p>
        </p:txBody>
      </p:sp>
      <p:pic>
        <p:nvPicPr>
          <p:cNvPr id="2053" name="Picture 5" descr="scintillating_fib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3988" y="2968625"/>
            <a:ext cx="369252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0"/>
            <a:ext cx="9090025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</a:rPr>
              <a:t>Characterization of irradiated silicon sensors</a:t>
            </a:r>
            <a:r>
              <a:rPr lang="en-GB" sz="2000" b="1" dirty="0">
                <a:solidFill>
                  <a:srgbClr val="FF3300"/>
                </a:solidFill>
              </a:rPr>
              <a:t>.</a:t>
            </a:r>
            <a:r>
              <a:rPr lang="en-GB" sz="2000" b="1" u="sng" dirty="0">
                <a:solidFill>
                  <a:srgbClr val="FF3300"/>
                </a:solidFill>
                <a:cs typeface="Courier New" pitchFamily="49" charset="0"/>
              </a:rPr>
              <a:t> </a:t>
            </a:r>
            <a:endParaRPr lang="en-GB" sz="2000" b="1" u="sng" dirty="0">
              <a:solidFill>
                <a:srgbClr val="FF3300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Times New Roman" pitchFamily="16" charset="0"/>
              </a:rPr>
              <a:t>Contacts: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en-GB" sz="2000" dirty="0" smtClean="0">
                <a:cs typeface="Courier New" pitchFamily="49" charset="0"/>
              </a:rPr>
              <a:t>Irena </a:t>
            </a:r>
            <a:r>
              <a:rPr lang="en-GB" sz="2000" dirty="0" err="1" smtClean="0">
                <a:cs typeface="Courier New" pitchFamily="49" charset="0"/>
              </a:rPr>
              <a:t>Dolenc</a:t>
            </a:r>
            <a:r>
              <a:rPr lang="en-GB" sz="2000" dirty="0" smtClean="0">
                <a:cs typeface="Courier New" pitchFamily="49" charset="0"/>
              </a:rPr>
              <a:t>, </a:t>
            </a:r>
            <a:r>
              <a:rPr lang="en-GB" sz="2000" dirty="0"/>
              <a:t>Michael Moll and Nicola </a:t>
            </a:r>
            <a:r>
              <a:rPr lang="en-GB" sz="2000" dirty="0" err="1"/>
              <a:t>Pacifico</a:t>
            </a:r>
            <a:endParaRPr lang="en-GB" sz="2000" dirty="0"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3 afternoons with 3 students.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When:	</a:t>
            </a:r>
            <a:r>
              <a:rPr lang="en-GB" dirty="0" smtClean="0">
                <a:solidFill>
                  <a:schemeClr val="tx1"/>
                </a:solidFill>
              </a:rPr>
              <a:t>15, 19 and 26 July at </a:t>
            </a:r>
            <a:r>
              <a:rPr lang="en-GB" dirty="0">
                <a:solidFill>
                  <a:schemeClr val="tx1"/>
                </a:solidFill>
              </a:rPr>
              <a:t>14:00</a:t>
            </a:r>
          </a:p>
          <a:p>
            <a:r>
              <a:rPr lang="en-GB" dirty="0"/>
              <a:t>			</a:t>
            </a:r>
            <a:r>
              <a:rPr lang="en-GB" dirty="0" smtClean="0">
                <a:solidFill>
                  <a:srgbClr val="FF3300"/>
                </a:solidFill>
              </a:rPr>
              <a:t>+</a:t>
            </a:r>
            <a:r>
              <a:rPr lang="en-GB" dirty="0">
                <a:solidFill>
                  <a:srgbClr val="FF3300"/>
                </a:solidFill>
              </a:rPr>
              <a:t>  common visit to the Si facility, </a:t>
            </a:r>
            <a:r>
              <a:rPr lang="en-GB" dirty="0" smtClean="0">
                <a:solidFill>
                  <a:srgbClr val="FF3300"/>
                </a:solidFill>
              </a:rPr>
              <a:t>after the 3 workshops</a:t>
            </a:r>
            <a:endParaRPr lang="en-GB" dirty="0">
              <a:solidFill>
                <a:srgbClr val="FF3300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Where:	Meeting room: </a:t>
            </a:r>
            <a:r>
              <a:rPr lang="en-GB" dirty="0" smtClean="0">
                <a:solidFill>
                  <a:schemeClr val="tx1"/>
                </a:solidFill>
              </a:rPr>
              <a:t>28-2-015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What:	</a:t>
            </a:r>
            <a:r>
              <a:rPr lang="en-GB" dirty="0"/>
              <a:t>We will investigate how radiation damage is influencing the silicon tracking detectors in the LHC experiments. The following properties of irradiated and non-irradiated silicon detectors will be measured: Reverse current, detector capacitance, depletion voltage and charge collection efficiency. This will give you an impression on how much detectors in the LHC will suffer from radiation damage. In a concluding discussion we will look at some possibilities on how to make detectors radiation harder. </a:t>
            </a:r>
          </a:p>
        </p:txBody>
      </p:sp>
      <p:pic>
        <p:nvPicPr>
          <p:cNvPr id="10243" name="Picture 4" descr="ams_sil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325" y="3876675"/>
            <a:ext cx="4270375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silicon_c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3975"/>
            <a:ext cx="4572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646488" y="2073275"/>
          <a:ext cx="5497512" cy="4784725"/>
        </p:xfrm>
        <a:graphic>
          <a:graphicData uri="http://schemas.openxmlformats.org/presentationml/2006/ole">
            <p:oleObj spid="_x0000_s16386" name="Corel PHOTO-PAINT 11.0 Image" r:id="rId3" imgW="8066667" imgH="7019048" progId="">
              <p:embed/>
            </p:oleObj>
          </a:graphicData>
        </a:graphic>
      </p:graphicFrame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7313" y="49213"/>
            <a:ext cx="8948737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FF3300"/>
                </a:solidFill>
              </a:rPr>
              <a:t>Data Acquisition (and fun with bits lost and found).</a:t>
            </a:r>
          </a:p>
          <a:p>
            <a:r>
              <a:rPr lang="en-GB" sz="2000" dirty="0">
                <a:solidFill>
                  <a:schemeClr val="tx1"/>
                </a:solidFill>
              </a:rPr>
              <a:t>Contact persons: </a:t>
            </a:r>
          </a:p>
          <a:p>
            <a:r>
              <a:rPr lang="en-GB" sz="2000" dirty="0">
                <a:solidFill>
                  <a:schemeClr val="tx1"/>
                </a:solidFill>
              </a:rPr>
              <a:t>	</a:t>
            </a:r>
            <a:r>
              <a:rPr lang="en-GB" sz="2000" dirty="0" err="1"/>
              <a:t>Niko</a:t>
            </a:r>
            <a:r>
              <a:rPr lang="en-GB" sz="2000" dirty="0"/>
              <a:t> Neufeld</a:t>
            </a:r>
            <a:r>
              <a:rPr lang="en-GB" sz="2000" dirty="0">
                <a:cs typeface="Courier New" pitchFamily="49" charset="0"/>
              </a:rPr>
              <a:t> and </a:t>
            </a:r>
            <a:r>
              <a:rPr lang="en-GB" sz="2000" dirty="0" err="1" smtClean="0">
                <a:cs typeface="Courier New" pitchFamily="49" charset="0"/>
              </a:rPr>
              <a:t>Guoming</a:t>
            </a:r>
            <a:r>
              <a:rPr lang="en-GB" sz="2000" dirty="0" smtClean="0">
                <a:cs typeface="Courier New" pitchFamily="49" charset="0"/>
              </a:rPr>
              <a:t> Liu</a:t>
            </a:r>
            <a:endParaRPr lang="en-GB" sz="2000" dirty="0">
              <a:cs typeface="Courier New" pitchFamily="49" charset="0"/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Requirements: Some basic programming experiences </a:t>
            </a:r>
          </a:p>
          <a:p>
            <a:r>
              <a:rPr lang="en-GB" sz="2000" dirty="0">
                <a:solidFill>
                  <a:schemeClr val="tx1"/>
                </a:solidFill>
              </a:rPr>
              <a:t>would be good - but that should not deter anyone.</a:t>
            </a:r>
          </a:p>
          <a:p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4 sessions with 4 students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Time  	: one afternoon, 14:00 – 17:00 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Dates 	: </a:t>
            </a:r>
            <a:r>
              <a:rPr lang="en-GB" dirty="0" smtClean="0">
                <a:solidFill>
                  <a:schemeClr val="tx1"/>
                </a:solidFill>
                <a:latin typeface="Times New Roman" pitchFamily="16" charset="0"/>
              </a:rPr>
              <a:t>12, 13, 14 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and </a:t>
            </a:r>
            <a:r>
              <a:rPr lang="en-GB" dirty="0" smtClean="0">
                <a:solidFill>
                  <a:schemeClr val="tx1"/>
                </a:solidFill>
                <a:latin typeface="Times New Roman" pitchFamily="16" charset="0"/>
              </a:rPr>
              <a:t>16 </a:t>
            </a:r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July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Place	: Point 8 </a:t>
            </a:r>
          </a:p>
          <a:p>
            <a:r>
              <a:rPr lang="en-GB" dirty="0">
                <a:solidFill>
                  <a:schemeClr val="tx1"/>
                </a:solidFill>
                <a:latin typeface="Times New Roman" pitchFamily="16" charset="0"/>
              </a:rPr>
              <a:t>	(transport arranged via email)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8900" y="3584575"/>
            <a:ext cx="35163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Real data acquisition at 1 MHz. </a:t>
            </a:r>
          </a:p>
          <a:p>
            <a:r>
              <a:rPr lang="en-GB"/>
              <a:t>Follow the data through LHCb and try not to lose a single bit! </a:t>
            </a:r>
          </a:p>
          <a:p>
            <a:r>
              <a:rPr lang="en-GB"/>
              <a:t>From the front-end electronics, through the readout boards, the network, the farm to tape - and not back.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1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3361</TotalTime>
  <Words>487</Words>
  <Application>Microsoft Office PowerPoint</Application>
  <PresentationFormat>On-screen Show (4:3)</PresentationFormat>
  <Paragraphs>152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Default Design</vt:lpstr>
      <vt:lpstr>Corel PHOTO-PAINT 7.0 Image</vt:lpstr>
      <vt:lpstr>CorelPhotoPaint.Image.6</vt:lpstr>
      <vt:lpstr>Corel PHOTO-PAINT 11.0 Image</vt:lpstr>
      <vt:lpstr>CorelPhotoPaint.Image.10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ullaland</dc:creator>
  <cp:lastModifiedBy>lshien</cp:lastModifiedBy>
  <cp:revision>89</cp:revision>
  <dcterms:created xsi:type="dcterms:W3CDTF">2005-07-01T09:35:38Z</dcterms:created>
  <dcterms:modified xsi:type="dcterms:W3CDTF">2010-07-06T10:52:00Z</dcterms:modified>
</cp:coreProperties>
</file>