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overhead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E0C161-9B32-4FA0-B8CF-250E9C7525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7279EE-8A93-42D6-8F05-13779796DA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33F78E-4DEE-4C15-A69F-2FF0E293AF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E7E11F-F299-49D5-99A2-08B7B9054B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820C3A-8573-48C4-897D-47B3E15007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BDB427-A7F0-42EA-A5EC-1D81039A3E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58CBF8-A641-4CBA-86AC-081F75C20C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CFD6A8-16A2-4884-B5FD-87491507A7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9CCCE-8209-406F-805D-20BA1C29E3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C893A7-7A28-4DA4-92DA-CF3CE29BC3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77E57B-44C9-4442-982A-4C509C17AB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5512878-DA61-466B-96FE-FDF9A6643A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james.wells@cern.ch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scripts/SSLPdisplay.py?stdate=2010-07-05&amp;nbweeks=7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2245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CERN Student Summer School 2010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2650"/>
            <a:ext cx="6400800" cy="1752600"/>
          </a:xfrm>
        </p:spPr>
        <p:txBody>
          <a:bodyPr/>
          <a:lstStyle/>
          <a:p>
            <a:pPr eaLnBrk="1" hangingPunct="1"/>
            <a:r>
              <a:rPr lang="en-US" smtClean="0"/>
              <a:t>James Wells</a:t>
            </a:r>
          </a:p>
          <a:p>
            <a:pPr eaLnBrk="1" hangingPunct="1"/>
            <a:r>
              <a:rPr lang="en-US" smtClean="0"/>
              <a:t>July 7, 2010</a:t>
            </a:r>
          </a:p>
        </p:txBody>
      </p:sp>
      <p:pic>
        <p:nvPicPr>
          <p:cNvPr id="1331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3581400"/>
            <a:ext cx="218916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7696200" y="6248400"/>
            <a:ext cx="1057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FFFFFF"/>
                </a:solidFill>
              </a:rPr>
              <a:t>James Wells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And finally ….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685800" y="1263650"/>
            <a:ext cx="80772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For administrative and scheduling questions, please contact Sharon or Laura.</a:t>
            </a:r>
          </a:p>
          <a:p>
            <a:endParaRPr lang="en-US" sz="2800"/>
          </a:p>
          <a:p>
            <a:r>
              <a:rPr lang="en-US" sz="2800"/>
              <a:t>Feel free to contact me with questions or comments you might have: </a:t>
            </a:r>
            <a:r>
              <a:rPr lang="en-US" sz="2800">
                <a:hlinkClick r:id="rId2"/>
              </a:rPr>
              <a:t>james.wells@cern.ch</a:t>
            </a:r>
            <a:endParaRPr lang="en-US" sz="2800"/>
          </a:p>
          <a:p>
            <a:endParaRPr lang="en-US" sz="2800"/>
          </a:p>
          <a:p>
            <a:r>
              <a:rPr lang="en-US" sz="2800"/>
              <a:t>Opportunity to give helpful feedback with                    the student questionnaire. </a:t>
            </a:r>
          </a:p>
          <a:p>
            <a:endParaRPr lang="en-US" sz="2800"/>
          </a:p>
          <a:p>
            <a:r>
              <a:rPr lang="en-US" sz="2800"/>
              <a:t>Enjoy CERN, Geneva, your research group,            and the lecture series!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Summer Programme Team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Sharon Hobson (HR)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Laura Saulnier (HR</a:t>
            </a:r>
            <a:r>
              <a:rPr lang="en-US" sz="2800" dirty="0" smtClean="0">
                <a:solidFill>
                  <a:srgbClr val="FF0000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fr-CH" sz="2800" dirty="0" smtClean="0">
                <a:solidFill>
                  <a:srgbClr val="FF0000"/>
                </a:solidFill>
              </a:rPr>
              <a:t>Laila S’Hien (HR Administrative </a:t>
            </a:r>
            <a:r>
              <a:rPr lang="fr-CH" sz="2800" dirty="0" err="1" smtClean="0">
                <a:solidFill>
                  <a:srgbClr val="FF0000"/>
                </a:solidFill>
              </a:rPr>
              <a:t>student</a:t>
            </a:r>
            <a:r>
              <a:rPr lang="fr-CH" sz="2800" dirty="0" smtClean="0">
                <a:solidFill>
                  <a:srgbClr val="FF0000"/>
                </a:solidFill>
              </a:rPr>
              <a:t>)</a:t>
            </a:r>
            <a:endParaRPr lang="en-US" sz="28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James Purvis (HR)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Andreas H</a:t>
            </a:r>
            <a:r>
              <a:rPr lang="en-US" altLang="ja-JP" sz="2800" dirty="0" smtClean="0">
                <a:solidFill>
                  <a:schemeClr val="accent2"/>
                </a:solidFill>
              </a:rPr>
              <a:t>oecker (Experiment)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>
                <a:solidFill>
                  <a:schemeClr val="accent2"/>
                </a:solidFill>
              </a:rPr>
              <a:t>Luca Malgeri (Experiment)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>
                <a:solidFill>
                  <a:schemeClr val="accent2"/>
                </a:solidFill>
              </a:rPr>
              <a:t>Dirk Duellmann (IT-DM)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>
                <a:solidFill>
                  <a:schemeClr val="accent2"/>
                </a:solidFill>
              </a:rPr>
              <a:t>Werner Herr (BE-ABP)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>
                <a:solidFill>
                  <a:schemeClr val="accent2"/>
                </a:solidFill>
              </a:rPr>
              <a:t>Christophe Grojean (Theory)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>
                <a:solidFill>
                  <a:schemeClr val="accent2"/>
                </a:solidFill>
              </a:rPr>
              <a:t>James Wells (Theory, Chair)</a:t>
            </a:r>
            <a:endParaRPr lang="en-US" sz="28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CERN is an exciting place</a:t>
            </a:r>
          </a:p>
        </p:txBody>
      </p:sp>
      <p:pic>
        <p:nvPicPr>
          <p:cNvPr id="1536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16000"/>
            <a:ext cx="6477000" cy="584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5867400" y="3505200"/>
            <a:ext cx="1133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Theory</a:t>
            </a:r>
          </a:p>
        </p:txBody>
      </p:sp>
      <p:sp>
        <p:nvSpPr>
          <p:cNvPr id="15365" name="Oval 8"/>
          <p:cNvSpPr>
            <a:spLocks noChangeArrowheads="1"/>
          </p:cNvSpPr>
          <p:nvPr/>
        </p:nvSpPr>
        <p:spPr bwMode="auto">
          <a:xfrm>
            <a:off x="5715000" y="3581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366" name="Oval 9"/>
          <p:cNvSpPr>
            <a:spLocks noChangeArrowheads="1"/>
          </p:cNvSpPr>
          <p:nvPr/>
        </p:nvSpPr>
        <p:spPr bwMode="auto">
          <a:xfrm>
            <a:off x="57912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6019800" y="3200400"/>
            <a:ext cx="963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SSLP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Advantages and Opportunities of working at CERN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85800" y="2057400"/>
            <a:ext cx="80010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3538" indent="-363538">
              <a:buFontTx/>
              <a:buChar char="•"/>
            </a:pPr>
            <a:r>
              <a:rPr lang="en-US" sz="2800">
                <a:solidFill>
                  <a:schemeClr val="tx2"/>
                </a:solidFill>
              </a:rPr>
              <a:t>Opportunity to work at most advanced experimental facility. </a:t>
            </a:r>
          </a:p>
          <a:p>
            <a:pPr marL="363538" indent="-363538">
              <a:buFontTx/>
              <a:buChar char="•"/>
            </a:pPr>
            <a:endParaRPr lang="en-US" sz="2800">
              <a:solidFill>
                <a:schemeClr val="tx2"/>
              </a:solidFill>
            </a:endParaRPr>
          </a:p>
          <a:p>
            <a:pPr marL="363538" indent="-363538">
              <a:buFontTx/>
              <a:buChar char="•"/>
            </a:pPr>
            <a:r>
              <a:rPr lang="en-US" sz="2800">
                <a:solidFill>
                  <a:schemeClr val="tx2"/>
                </a:solidFill>
              </a:rPr>
              <a:t>Large community of leading theorists, experimentalists, computing experts, accelerator physicists, engineers, etc.</a:t>
            </a:r>
          </a:p>
          <a:p>
            <a:pPr marL="363538" indent="-363538">
              <a:buFontTx/>
              <a:buChar char="•"/>
            </a:pPr>
            <a:endParaRPr lang="en-US" sz="2800">
              <a:solidFill>
                <a:schemeClr val="tx2"/>
              </a:solidFill>
            </a:endParaRPr>
          </a:p>
          <a:p>
            <a:pPr marL="363538" indent="-363538">
              <a:buFontTx/>
              <a:buChar char="•"/>
            </a:pPr>
            <a:r>
              <a:rPr lang="en-US" sz="2800">
                <a:solidFill>
                  <a:schemeClr val="tx2"/>
                </a:solidFill>
              </a:rPr>
              <a:t>Exemplifies international cooperation.</a:t>
            </a:r>
          </a:p>
          <a:p>
            <a:pPr marL="363538" indent="-363538">
              <a:buFontTx/>
              <a:buChar char="•"/>
            </a:pPr>
            <a:endParaRPr lang="en-US" sz="2800">
              <a:solidFill>
                <a:schemeClr val="tx2"/>
              </a:solidFill>
            </a:endParaRPr>
          </a:p>
          <a:p>
            <a:pPr marL="363538" indent="-363538">
              <a:buFontTx/>
              <a:buChar char="•"/>
            </a:pPr>
            <a:r>
              <a:rPr lang="en-US" sz="2800">
                <a:solidFill>
                  <a:schemeClr val="tx2"/>
                </a:solidFill>
              </a:rPr>
              <a:t>This is where discoveries are made.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654050" y="5638800"/>
            <a:ext cx="76962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Some Major Discoveries at CERN</a:t>
            </a:r>
            <a:endParaRPr lang="en-US" smtClean="0"/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8443913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3538" indent="-363538">
              <a:buFontTx/>
              <a:buChar char="•"/>
            </a:pPr>
            <a:r>
              <a:rPr lang="en-US"/>
              <a:t>Neutral Currents (1972)</a:t>
            </a:r>
          </a:p>
          <a:p>
            <a:pPr marL="363538" indent="-363538">
              <a:buFontTx/>
              <a:buChar char="•"/>
            </a:pPr>
            <a:endParaRPr lang="en-US"/>
          </a:p>
          <a:p>
            <a:pPr marL="363538" indent="-363538">
              <a:buFontTx/>
              <a:buChar char="•"/>
            </a:pPr>
            <a:r>
              <a:rPr lang="en-US"/>
              <a:t>W and Z bosons (SPS) 1983</a:t>
            </a:r>
          </a:p>
          <a:p>
            <a:pPr marL="363538" indent="-363538">
              <a:buFontTx/>
              <a:buChar char="•"/>
            </a:pPr>
            <a:endParaRPr lang="en-US"/>
          </a:p>
          <a:p>
            <a:pPr marL="363538" indent="-363538">
              <a:buFontTx/>
              <a:buChar char="•"/>
            </a:pPr>
            <a:r>
              <a:rPr lang="en-US"/>
              <a:t>Number of light neutrino families (LEP) 1991</a:t>
            </a:r>
          </a:p>
          <a:p>
            <a:pPr marL="363538" indent="-363538">
              <a:buFontTx/>
              <a:buChar char="•"/>
            </a:pPr>
            <a:endParaRPr lang="en-US"/>
          </a:p>
          <a:p>
            <a:pPr marL="363538" indent="-363538">
              <a:buFontTx/>
              <a:buChar char="•"/>
            </a:pPr>
            <a:r>
              <a:rPr lang="en-US"/>
              <a:t>Precision tests and constraints on Higgs (LEP) 1991-2000</a:t>
            </a:r>
          </a:p>
          <a:p>
            <a:pPr marL="363538" indent="-363538">
              <a:buFontTx/>
              <a:buChar char="•"/>
            </a:pPr>
            <a:endParaRPr lang="en-US"/>
          </a:p>
          <a:p>
            <a:pPr marL="363538" indent="-363538">
              <a:buFontTx/>
              <a:buChar char="•"/>
            </a:pPr>
            <a:r>
              <a:rPr lang="en-US"/>
              <a:t>Evidence for quark gluon plasma (Heavy Ions)</a:t>
            </a:r>
          </a:p>
          <a:p>
            <a:pPr marL="363538" indent="-363538">
              <a:buFontTx/>
              <a:buChar char="•"/>
            </a:pPr>
            <a:endParaRPr lang="en-US"/>
          </a:p>
          <a:p>
            <a:pPr marL="363538" indent="-363538">
              <a:buFontTx/>
              <a:buChar char="•"/>
            </a:pPr>
            <a:r>
              <a:rPr lang="en-US"/>
              <a:t>Creation of anti-hydrogen in the laboratory 2002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838200" y="5649913"/>
            <a:ext cx="7391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We expect many more discoveries in the near future, perhaps some by you!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CERN Student Summer School</a:t>
            </a:r>
            <a:endParaRPr lang="en-US" smtClean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93725" y="1876425"/>
            <a:ext cx="778827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Goals:</a:t>
            </a:r>
            <a:r>
              <a:rPr lang="en-US"/>
              <a:t> Expose students to forefront research, aid in their development as scientists, teach them knowledge and skills for future work.</a:t>
            </a:r>
          </a:p>
          <a:p>
            <a:endParaRPr lang="en-US"/>
          </a:p>
          <a:p>
            <a:r>
              <a:rPr lang="en-US"/>
              <a:t>These goals are achieved through a series of lectures on theoretical and experimental physics, and through individual work within a group at CERN.</a:t>
            </a:r>
          </a:p>
          <a:p>
            <a:endParaRPr lang="en-US"/>
          </a:p>
          <a:p>
            <a:r>
              <a:rPr lang="en-US">
                <a:solidFill>
                  <a:schemeClr val="accent2"/>
                </a:solidFill>
              </a:rPr>
              <a:t>Your engagement is crucial!</a:t>
            </a:r>
            <a:r>
              <a:rPr lang="en-US"/>
              <a:t> Get involved, ask questions, go to group meetings, discuss with fellow students, work hard, ….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Lectures</a:t>
            </a: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822325" y="1876425"/>
            <a:ext cx="748347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Lectures have been planned on the most important topics you need to learn to better your career now.</a:t>
            </a:r>
          </a:p>
          <a:p>
            <a:endParaRPr lang="en-US"/>
          </a:p>
          <a:p>
            <a:r>
              <a:rPr lang="en-US"/>
              <a:t>Lecturers have been selected because they are one of the top individuals in their fields, and have experience presenting material pedagogically.</a:t>
            </a:r>
          </a:p>
          <a:p>
            <a:endParaRPr lang="en-US"/>
          </a:p>
          <a:p>
            <a:r>
              <a:rPr lang="en-US"/>
              <a:t>Nevertheless, it will not be easy! But that is good….</a:t>
            </a:r>
          </a:p>
          <a:p>
            <a:endParaRPr lang="en-US"/>
          </a:p>
          <a:p>
            <a:r>
              <a:rPr lang="en-US"/>
              <a:t>There is a discussion period set aside at the end of each day’s lectures for you to ask lecturers questions.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The 2010 Lecture Programme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57200" y="1138238"/>
            <a:ext cx="82296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Lecture Programme can be found at:</a:t>
            </a:r>
          </a:p>
          <a:p>
            <a:r>
              <a:rPr lang="en-US" sz="1800">
                <a:hlinkClick r:id="rId2"/>
              </a:rPr>
              <a:t>http://indico.cern.ch/scripts/SSLPdisplay.py?stdate=2010-07-05&amp;nbweeks=7</a:t>
            </a:r>
            <a:r>
              <a:rPr lang="en-US" sz="1800"/>
              <a:t> </a:t>
            </a:r>
          </a:p>
          <a:p>
            <a:endParaRPr lang="en-US"/>
          </a:p>
          <a:p>
            <a:r>
              <a:rPr lang="en-US"/>
              <a:t>Many categories of research represented.</a:t>
            </a:r>
          </a:p>
          <a:p>
            <a:endParaRPr lang="en-US" sz="1000"/>
          </a:p>
          <a:p>
            <a:r>
              <a:rPr lang="en-US">
                <a:solidFill>
                  <a:schemeClr val="accent2"/>
                </a:solidFill>
              </a:rPr>
              <a:t>Experimental Physics</a:t>
            </a:r>
            <a:r>
              <a:rPr lang="en-US"/>
              <a:t> (Accelerators, Detectors, Hadron colliders, Neutrino physics, CP violation, First results from the LHC experiments, Astrophysics, Antimatter, Nuclear physics, Heavy ions, etc.)</a:t>
            </a:r>
          </a:p>
          <a:p>
            <a:endParaRPr lang="en-US" sz="1000"/>
          </a:p>
          <a:p>
            <a:r>
              <a:rPr lang="en-US">
                <a:solidFill>
                  <a:schemeClr val="accent2"/>
                </a:solidFill>
              </a:rPr>
              <a:t>Theoretical Physics</a:t>
            </a:r>
            <a:r>
              <a:rPr lang="en-US"/>
              <a:t> (Quantum field theory, Standard Model, Beyond the Standard Model, Cosmology and Astroparticle physics, etc.)</a:t>
            </a:r>
          </a:p>
          <a:p>
            <a:endParaRPr lang="en-US" sz="1000"/>
          </a:p>
          <a:p>
            <a:r>
              <a:rPr lang="en-US">
                <a:solidFill>
                  <a:schemeClr val="accent2"/>
                </a:solidFill>
              </a:rPr>
              <a:t>Other</a:t>
            </a:r>
            <a:r>
              <a:rPr lang="en-US"/>
              <a:t> (Statistics, Electronics, DAQ systems, Medical physics, ROOT, etc.)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2010 SSLP Activities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669925" y="1800225"/>
            <a:ext cx="79406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Lectures everyday from 9:15 –12:00, and discussion session from 12:00 –12:30.</a:t>
            </a:r>
          </a:p>
          <a:p>
            <a:endParaRPr lang="en-US"/>
          </a:p>
          <a:p>
            <a:r>
              <a:rPr lang="en-US"/>
              <a:t>We will host several workshops -- see next presentation by Niko Neufeld.</a:t>
            </a:r>
          </a:p>
          <a:p>
            <a:endParaRPr lang="en-US"/>
          </a:p>
          <a:p>
            <a:r>
              <a:rPr lang="en-US"/>
              <a:t>Student Poster Session will take place afternoon of Wed Aug 11th. Student Presentations mornings of Aug 17-19.</a:t>
            </a:r>
          </a:p>
          <a:p>
            <a:endParaRPr lang="en-US"/>
          </a:p>
          <a:p>
            <a:r>
              <a:rPr lang="en-US"/>
              <a:t>… Do not forget the welcome drink today at 17:00.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552</Words>
  <Application>Microsoft Office PowerPoint</Application>
  <PresentationFormat>Overhead</PresentationFormat>
  <Paragraphs>80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Blank Presentation</vt:lpstr>
      <vt:lpstr>CERN Student Summer School 2010</vt:lpstr>
      <vt:lpstr>Summer Programme Team</vt:lpstr>
      <vt:lpstr>CERN is an exciting place</vt:lpstr>
      <vt:lpstr>Advantages and Opportunities of working at CERN</vt:lpstr>
      <vt:lpstr>Some Major Discoveries at CERN</vt:lpstr>
      <vt:lpstr>CERN Student Summer School</vt:lpstr>
      <vt:lpstr>Lectures</vt:lpstr>
      <vt:lpstr>The 2010 Lecture Programme</vt:lpstr>
      <vt:lpstr>2010 SSLP Activities</vt:lpstr>
      <vt:lpstr>And finally ….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Student Summer School 2009</dc:title>
  <dc:creator>CERN User</dc:creator>
  <cp:lastModifiedBy>lshien</cp:lastModifiedBy>
  <cp:revision>16</cp:revision>
  <cp:lastPrinted>2010-07-06T20:04:21Z</cp:lastPrinted>
  <dcterms:created xsi:type="dcterms:W3CDTF">2010-07-06T19:34:25Z</dcterms:created>
  <dcterms:modified xsi:type="dcterms:W3CDTF">2010-07-07T06:52:55Z</dcterms:modified>
</cp:coreProperties>
</file>