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3" r:id="rId2"/>
    <p:sldId id="456" r:id="rId3"/>
    <p:sldId id="457" r:id="rId4"/>
    <p:sldId id="458" r:id="rId5"/>
    <p:sldId id="459" r:id="rId6"/>
    <p:sldId id="460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66" autoAdjust="0"/>
    <p:restoredTop sz="98364" autoAdjust="0"/>
  </p:normalViewPr>
  <p:slideViewPr>
    <p:cSldViewPr snapToObjects="1" showGuides="1">
      <p:cViewPr varScale="1">
        <p:scale>
          <a:sx n="102" d="100"/>
          <a:sy n="102" d="100"/>
        </p:scale>
        <p:origin x="-168" y="-10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bn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VIOLET</c:v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numRef>
              <c:f>'FQ VIOLET'!$D$19:$D$32</c:f>
              <c:numCache>
                <c:formatCode>General</c:formatCode>
                <c:ptCount val="14"/>
                <c:pt idx="0">
                  <c:v>2.0</c:v>
                </c:pt>
                <c:pt idx="1">
                  <c:v>3.0</c:v>
                </c:pt>
                <c:pt idx="2">
                  <c:v>4.0</c:v>
                </c:pt>
                <c:pt idx="3">
                  <c:v>5.0</c:v>
                </c:pt>
                <c:pt idx="4">
                  <c:v>6.0</c:v>
                </c:pt>
                <c:pt idx="5">
                  <c:v>7.0</c:v>
                </c:pt>
                <c:pt idx="6">
                  <c:v>8.0</c:v>
                </c:pt>
                <c:pt idx="7">
                  <c:v>9.0</c:v>
                </c:pt>
                <c:pt idx="8">
                  <c:v>10.0</c:v>
                </c:pt>
                <c:pt idx="9">
                  <c:v>11.0</c:v>
                </c:pt>
                <c:pt idx="10">
                  <c:v>12.0</c:v>
                </c:pt>
                <c:pt idx="11">
                  <c:v>13.0</c:v>
                </c:pt>
                <c:pt idx="12">
                  <c:v>14.0</c:v>
                </c:pt>
                <c:pt idx="13">
                  <c:v>15.0</c:v>
                </c:pt>
              </c:numCache>
            </c:numRef>
          </c:cat>
          <c:val>
            <c:numRef>
              <c:f>'FQ VIOLET'!$E$19:$E$32</c:f>
              <c:numCache>
                <c:formatCode>0.00</c:formatCode>
                <c:ptCount val="14"/>
                <c:pt idx="0">
                  <c:v>-0.661905906666666</c:v>
                </c:pt>
                <c:pt idx="1">
                  <c:v>-1.401553451666666</c:v>
                </c:pt>
                <c:pt idx="2">
                  <c:v>0.00733734290527778</c:v>
                </c:pt>
                <c:pt idx="3">
                  <c:v>-0.5059764157</c:v>
                </c:pt>
                <c:pt idx="4">
                  <c:v>-0.00826868705666889</c:v>
                </c:pt>
                <c:pt idx="5">
                  <c:v>0.00696760489822444</c:v>
                </c:pt>
                <c:pt idx="6">
                  <c:v>-0.0142663701755377</c:v>
                </c:pt>
                <c:pt idx="7">
                  <c:v>-0.0237891306122178</c:v>
                </c:pt>
                <c:pt idx="8">
                  <c:v>-0.0180751392477721</c:v>
                </c:pt>
                <c:pt idx="9">
                  <c:v>-0.00889089611967592</c:v>
                </c:pt>
                <c:pt idx="10">
                  <c:v>0.000572817452516333</c:v>
                </c:pt>
                <c:pt idx="11">
                  <c:v>0.000104136923553761</c:v>
                </c:pt>
                <c:pt idx="12">
                  <c:v>0.000309272735543912</c:v>
                </c:pt>
                <c:pt idx="13">
                  <c:v>-0.00238685261547485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758-463F-801A-DDCFB1DB5F96}"/>
            </c:ext>
          </c:extLst>
        </c:ser>
        <c:ser>
          <c:idx val="1"/>
          <c:order val="1"/>
          <c:tx>
            <c:v>BLUE</c:v>
          </c:tx>
          <c:spPr>
            <a:solidFill>
              <a:srgbClr val="0093BE"/>
            </a:solidFill>
            <a:ln>
              <a:noFill/>
            </a:ln>
            <a:effectLst/>
          </c:spPr>
          <c:invertIfNegative val="0"/>
          <c:val>
            <c:numRef>
              <c:f>'FQ BLUE'!$R$19:$R$32</c:f>
              <c:numCache>
                <c:formatCode>0.00</c:formatCode>
                <c:ptCount val="14"/>
                <c:pt idx="0">
                  <c:v>-0.646280479110648</c:v>
                </c:pt>
                <c:pt idx="1">
                  <c:v>-2.310885878518518</c:v>
                </c:pt>
                <c:pt idx="2">
                  <c:v>-0.566758456875463</c:v>
                </c:pt>
                <c:pt idx="3">
                  <c:v>-0.0175245191640232</c:v>
                </c:pt>
                <c:pt idx="4">
                  <c:v>-0.172902307867463</c:v>
                </c:pt>
                <c:pt idx="5">
                  <c:v>-0.129348405319138</c:v>
                </c:pt>
                <c:pt idx="6">
                  <c:v>-0.0136539453778194</c:v>
                </c:pt>
                <c:pt idx="7">
                  <c:v>0.00275683860618232</c:v>
                </c:pt>
                <c:pt idx="8">
                  <c:v>0.00626361642749413</c:v>
                </c:pt>
                <c:pt idx="9">
                  <c:v>0.0102052517108191</c:v>
                </c:pt>
                <c:pt idx="10">
                  <c:v>-0.00470139596211309</c:v>
                </c:pt>
                <c:pt idx="11">
                  <c:v>0.00354340502088523</c:v>
                </c:pt>
                <c:pt idx="12">
                  <c:v>-0.000667234808047363</c:v>
                </c:pt>
                <c:pt idx="13">
                  <c:v>-0.000890383962071698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758-463F-801A-DDCFB1DB5F96}"/>
            </c:ext>
          </c:extLst>
        </c:ser>
        <c:ser>
          <c:idx val="2"/>
          <c:order val="2"/>
          <c:tx>
            <c:v>ROUGE</c:v>
          </c:tx>
          <c:spPr>
            <a:solidFill>
              <a:srgbClr val="CA1100"/>
            </a:solidFill>
            <a:ln>
              <a:noFill/>
            </a:ln>
            <a:effectLst/>
          </c:spPr>
          <c:invertIfNegative val="0"/>
          <c:val>
            <c:numRef>
              <c:f>'FQ ROUGE'!$R$19:$R$32</c:f>
              <c:numCache>
                <c:formatCode>0.00</c:formatCode>
                <c:ptCount val="14"/>
                <c:pt idx="0">
                  <c:v>-1.317249303176852</c:v>
                </c:pt>
                <c:pt idx="1">
                  <c:v>0.36435905122912</c:v>
                </c:pt>
                <c:pt idx="2">
                  <c:v>-0.34085600948713</c:v>
                </c:pt>
                <c:pt idx="3">
                  <c:v>-0.585653230990463</c:v>
                </c:pt>
                <c:pt idx="4">
                  <c:v>-0.0479036095126063</c:v>
                </c:pt>
                <c:pt idx="5">
                  <c:v>-0.379185339243537</c:v>
                </c:pt>
                <c:pt idx="6">
                  <c:v>-0.00610843989391334</c:v>
                </c:pt>
                <c:pt idx="7">
                  <c:v>-0.0250393758460382</c:v>
                </c:pt>
                <c:pt idx="8">
                  <c:v>0.00953077479852987</c:v>
                </c:pt>
                <c:pt idx="9">
                  <c:v>0.00868736506600075</c:v>
                </c:pt>
                <c:pt idx="10">
                  <c:v>0.00275683627277236</c:v>
                </c:pt>
                <c:pt idx="11">
                  <c:v>0.000841776493174497</c:v>
                </c:pt>
                <c:pt idx="12">
                  <c:v>0.000676689730119479</c:v>
                </c:pt>
                <c:pt idx="13">
                  <c:v>-0.00122393318926358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758-463F-801A-DDCFB1DB5F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133703192"/>
        <c:axId val="1796353144"/>
      </c:barChart>
      <c:catAx>
        <c:axId val="-2133703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6353144"/>
        <c:crosses val="autoZero"/>
        <c:auto val="1"/>
        <c:lblAlgn val="ctr"/>
        <c:lblOffset val="100"/>
        <c:noMultiLvlLbl val="0"/>
      </c:catAx>
      <c:valAx>
        <c:axId val="1796353144"/>
        <c:scaling>
          <c:orientation val="minMax"/>
          <c:max val="5.0"/>
          <c:min val="-5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units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703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VIOLET</c:v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numRef>
              <c:f>'FQ VIOLET'!$D$19:$D$32</c:f>
              <c:numCache>
                <c:formatCode>General</c:formatCode>
                <c:ptCount val="14"/>
                <c:pt idx="0">
                  <c:v>2.0</c:v>
                </c:pt>
                <c:pt idx="1">
                  <c:v>3.0</c:v>
                </c:pt>
                <c:pt idx="2">
                  <c:v>4.0</c:v>
                </c:pt>
                <c:pt idx="3">
                  <c:v>5.0</c:v>
                </c:pt>
                <c:pt idx="4">
                  <c:v>6.0</c:v>
                </c:pt>
                <c:pt idx="5">
                  <c:v>7.0</c:v>
                </c:pt>
                <c:pt idx="6">
                  <c:v>8.0</c:v>
                </c:pt>
                <c:pt idx="7">
                  <c:v>9.0</c:v>
                </c:pt>
                <c:pt idx="8">
                  <c:v>10.0</c:v>
                </c:pt>
                <c:pt idx="9">
                  <c:v>11.0</c:v>
                </c:pt>
                <c:pt idx="10">
                  <c:v>12.0</c:v>
                </c:pt>
                <c:pt idx="11">
                  <c:v>13.0</c:v>
                </c:pt>
                <c:pt idx="12">
                  <c:v>14.0</c:v>
                </c:pt>
                <c:pt idx="13">
                  <c:v>15.0</c:v>
                </c:pt>
              </c:numCache>
            </c:numRef>
          </c:cat>
          <c:val>
            <c:numRef>
              <c:f>'FQ VIOLET'!$R$38:$R$51</c:f>
              <c:numCache>
                <c:formatCode>0.00</c:formatCode>
                <c:ptCount val="14"/>
                <c:pt idx="0">
                  <c:v>-2.337316125925925</c:v>
                </c:pt>
                <c:pt idx="1">
                  <c:v>-0.417416127365741</c:v>
                </c:pt>
                <c:pt idx="2">
                  <c:v>-0.221775518157018</c:v>
                </c:pt>
                <c:pt idx="3">
                  <c:v>-0.365251559097639</c:v>
                </c:pt>
                <c:pt idx="4">
                  <c:v>0.041955311350188</c:v>
                </c:pt>
                <c:pt idx="5">
                  <c:v>-0.0726032330425117</c:v>
                </c:pt>
                <c:pt idx="6">
                  <c:v>-0.00978737088536026</c:v>
                </c:pt>
                <c:pt idx="7">
                  <c:v>0.0112696489555133</c:v>
                </c:pt>
                <c:pt idx="8">
                  <c:v>-0.00180032868440647</c:v>
                </c:pt>
                <c:pt idx="9">
                  <c:v>-0.00248856013191789</c:v>
                </c:pt>
                <c:pt idx="10">
                  <c:v>0.00453441574666078</c:v>
                </c:pt>
                <c:pt idx="11">
                  <c:v>-0.00391093929040524</c:v>
                </c:pt>
                <c:pt idx="12">
                  <c:v>0.000564716238557964</c:v>
                </c:pt>
                <c:pt idx="13">
                  <c:v>0.000204538350405892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DE-41ED-8520-5F8A90A0B82B}"/>
            </c:ext>
          </c:extLst>
        </c:ser>
        <c:ser>
          <c:idx val="1"/>
          <c:order val="1"/>
          <c:tx>
            <c:v>BLUE</c:v>
          </c:tx>
          <c:spPr>
            <a:solidFill>
              <a:srgbClr val="0093BE"/>
            </a:solidFill>
            <a:ln>
              <a:noFill/>
            </a:ln>
            <a:effectLst/>
          </c:spPr>
          <c:invertIfNegative val="0"/>
          <c:val>
            <c:numRef>
              <c:f>'FQ BLUE'!$R$38:$R$51</c:f>
              <c:numCache>
                <c:formatCode>0.00</c:formatCode>
                <c:ptCount val="14"/>
                <c:pt idx="0">
                  <c:v>-1.595314470587962</c:v>
                </c:pt>
                <c:pt idx="1">
                  <c:v>-0.00462487752222217</c:v>
                </c:pt>
                <c:pt idx="2">
                  <c:v>0.13317815991537</c:v>
                </c:pt>
                <c:pt idx="3">
                  <c:v>-0.317574793830324</c:v>
                </c:pt>
                <c:pt idx="4">
                  <c:v>0.199011706374736</c:v>
                </c:pt>
                <c:pt idx="5">
                  <c:v>-0.114429249108102</c:v>
                </c:pt>
                <c:pt idx="6">
                  <c:v>0.068162329335803</c:v>
                </c:pt>
                <c:pt idx="7">
                  <c:v>0.0230265372949636</c:v>
                </c:pt>
                <c:pt idx="8">
                  <c:v>0.00908596001714444</c:v>
                </c:pt>
                <c:pt idx="9">
                  <c:v>0.0113748858700683</c:v>
                </c:pt>
                <c:pt idx="10">
                  <c:v>-0.00275545083883353</c:v>
                </c:pt>
                <c:pt idx="11">
                  <c:v>0.000178357166558423</c:v>
                </c:pt>
                <c:pt idx="12">
                  <c:v>-0.00130467851964878</c:v>
                </c:pt>
                <c:pt idx="13">
                  <c:v>-0.000692809184486344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CDE-41ED-8520-5F8A90A0B82B}"/>
            </c:ext>
          </c:extLst>
        </c:ser>
        <c:ser>
          <c:idx val="2"/>
          <c:order val="2"/>
          <c:tx>
            <c:v>ROUGE</c:v>
          </c:tx>
          <c:spPr>
            <a:solidFill>
              <a:srgbClr val="CA1100"/>
            </a:solidFill>
            <a:ln>
              <a:noFill/>
            </a:ln>
            <a:effectLst/>
          </c:spPr>
          <c:invertIfNegative val="0"/>
          <c:val>
            <c:numRef>
              <c:f>'FQ ROUGE'!$R$38:$R$51</c:f>
              <c:numCache>
                <c:formatCode>0.00</c:formatCode>
                <c:ptCount val="14"/>
                <c:pt idx="0">
                  <c:v>-0.777590645034259</c:v>
                </c:pt>
                <c:pt idx="1">
                  <c:v>0.5714698787875</c:v>
                </c:pt>
                <c:pt idx="2">
                  <c:v>0.340454386451991</c:v>
                </c:pt>
                <c:pt idx="3">
                  <c:v>-0.278553014705259</c:v>
                </c:pt>
                <c:pt idx="4">
                  <c:v>0.0833693267437745</c:v>
                </c:pt>
                <c:pt idx="5">
                  <c:v>-0.0405361458468086</c:v>
                </c:pt>
                <c:pt idx="6">
                  <c:v>0.0260131229837937</c:v>
                </c:pt>
                <c:pt idx="7">
                  <c:v>0.0476574783174438</c:v>
                </c:pt>
                <c:pt idx="8">
                  <c:v>0.00524768414548338</c:v>
                </c:pt>
                <c:pt idx="9">
                  <c:v>0.0018725582501686</c:v>
                </c:pt>
                <c:pt idx="10">
                  <c:v>0.00188011130945243</c:v>
                </c:pt>
                <c:pt idx="11">
                  <c:v>-0.00573078507431805</c:v>
                </c:pt>
                <c:pt idx="12">
                  <c:v>-0.000551364533077288</c:v>
                </c:pt>
                <c:pt idx="13">
                  <c:v>-0.000886762082993054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CDE-41ED-8520-5F8A90A0B8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05134120"/>
        <c:axId val="-2047824264"/>
      </c:barChart>
      <c:catAx>
        <c:axId val="18051341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7824264"/>
        <c:crosses val="autoZero"/>
        <c:auto val="1"/>
        <c:lblAlgn val="ctr"/>
        <c:lblOffset val="100"/>
        <c:noMultiLvlLbl val="0"/>
      </c:catAx>
      <c:valAx>
        <c:axId val="-2047824264"/>
        <c:scaling>
          <c:orientation val="minMax"/>
          <c:max val="5.0"/>
          <c:min val="-5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units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5134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19.05.20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19.05.20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2000" y="180000"/>
            <a:ext cx="7920000" cy="584704"/>
          </a:xfrm>
        </p:spPr>
        <p:txBody>
          <a:bodyPr anchor="ctr" anchorCtr="1"/>
          <a:lstStyle>
            <a:lvl1pPr>
              <a:defRPr sz="2800" b="0"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80728"/>
            <a:ext cx="7920000" cy="5145435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1pPr>
            <a:lvl2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2pPr>
            <a:lvl3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3pPr>
            <a:lvl4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4pPr>
            <a:lvl5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867624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520880" cy="897632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Field quality in MCBRD</a:t>
            </a:r>
            <a:endParaRPr lang="en-GB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80000" cy="1930152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E. Todesco, L. </a:t>
            </a:r>
            <a:r>
              <a:rPr lang="en-GB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Fiscarelli</a:t>
            </a:r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A. </a:t>
            </a:r>
            <a:r>
              <a:rPr lang="en-GB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Musso</a:t>
            </a:r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G. Kirby</a:t>
            </a:r>
            <a:endParaRPr lang="en-GB" sz="18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388364"/>
            <a:ext cx="6480000" cy="349250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19 May 2020 </a:t>
            </a:r>
            <a:r>
              <a:rPr lang="en-GB" smtClean="0">
                <a:latin typeface="Book Antiqua" panose="02040602050305030304" pitchFamily="18" charset="0"/>
              </a:rPr>
              <a:t>– CERN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MCBRD1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First prototype built at CERN (MCBRD1 and MCBRD1b)</a:t>
            </a:r>
          </a:p>
          <a:p>
            <a:pPr lvl="1"/>
            <a:r>
              <a:rPr lang="fr-CH" dirty="0" smtClean="0"/>
              <a:t>Three apertures built, since one had some training</a:t>
            </a:r>
          </a:p>
          <a:p>
            <a:r>
              <a:rPr lang="fr-CH" dirty="0" smtClean="0"/>
              <a:t>Magnetic measurements of MCBRD1b</a:t>
            </a:r>
          </a:p>
          <a:p>
            <a:pPr lvl="1"/>
            <a:r>
              <a:rPr lang="fr-CH" dirty="0" smtClean="0"/>
              <a:t>With apertures assembled in the yoke, we have </a:t>
            </a:r>
            <a:r>
              <a:rPr lang="fr-CH" dirty="0" smtClean="0"/>
              <a:t>-10 </a:t>
            </a:r>
            <a:r>
              <a:rPr lang="fr-CH" dirty="0" smtClean="0"/>
              <a:t>units of b</a:t>
            </a:r>
            <a:r>
              <a:rPr lang="fr-CH" baseline="-25000" dirty="0" smtClean="0"/>
              <a:t>3</a:t>
            </a:r>
            <a:r>
              <a:rPr lang="fr-CH" dirty="0" smtClean="0"/>
              <a:t> and +8.0 units of </a:t>
            </a:r>
            <a:r>
              <a:rPr lang="fr-CH" dirty="0" smtClean="0"/>
              <a:t>a</a:t>
            </a:r>
            <a:r>
              <a:rPr lang="fr-CH" baseline="-25000" dirty="0" smtClean="0"/>
              <a:t>3</a:t>
            </a:r>
            <a:endParaRPr lang="fr-CH" baseline="-25000" dirty="0" smtClean="0"/>
          </a:p>
          <a:p>
            <a:pPr lvl="1"/>
            <a:r>
              <a:rPr lang="fr-CH" dirty="0" smtClean="0"/>
              <a:t>With apertures without iron yoke, we have all multipoles below 2.5 units</a:t>
            </a:r>
          </a:p>
          <a:p>
            <a:pPr lvl="1"/>
            <a:r>
              <a:rPr lang="fr-CH" dirty="0" smtClean="0"/>
              <a:t>Data presented by L. Fiscarelli </a:t>
            </a:r>
            <a:r>
              <a:rPr lang="fr-CH" dirty="0" smtClean="0">
                <a:hlinkClick r:id="rId2"/>
              </a:rPr>
              <a:t>11 dec 2019</a:t>
            </a:r>
            <a:endParaRPr lang="fr-CH" dirty="0" smtClean="0"/>
          </a:p>
          <a:p>
            <a:pPr lvl="1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50202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MCBRD1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Data with iron (room temperature)</a:t>
            </a:r>
            <a:endParaRPr lang="fr-CH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DCB21564-08DF-491E-82E0-C81539874F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139367"/>
              </p:ext>
            </p:extLst>
          </p:nvPr>
        </p:nvGraphicFramePr>
        <p:xfrm>
          <a:off x="2680407" y="1670050"/>
          <a:ext cx="4267200" cy="4686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="" xmlns:a16="http://schemas.microsoft.com/office/drawing/2014/main" val="1642616732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419681567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1021939158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794824720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1355726823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89529421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58480859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solidFill>
                            <a:schemeClr val="accent3"/>
                          </a:solidFill>
                          <a:effectLst/>
                        </a:rPr>
                        <a:t>AP1 RED</a:t>
                      </a:r>
                      <a:endParaRPr lang="en-GB" sz="1200" b="1" i="0" u="none" strike="noStrike" dirty="0">
                        <a:solidFill>
                          <a:schemeClr val="accent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 dirty="0">
                          <a:solidFill>
                            <a:srgbClr val="7030A0"/>
                          </a:solidFill>
                          <a:effectLst/>
                        </a:rPr>
                        <a:t>AP2 VIOLET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77000388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Central</a:t>
                      </a:r>
                      <a:endParaRPr lang="en-GB" sz="12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Integral</a:t>
                      </a:r>
                      <a:endParaRPr lang="en-GB" sz="12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Central</a:t>
                      </a:r>
                      <a:endParaRPr lang="en-GB" sz="12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Integral</a:t>
                      </a:r>
                      <a:endParaRPr lang="en-GB" sz="12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24444151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</a:t>
                      </a:r>
                      <a:r>
                        <a:rPr lang="en-GB" sz="1200" u="none" strike="noStrike" baseline="-250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25224368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0.66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0.10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-0.96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-2.31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rowSpan="19">
                  <a:txBody>
                    <a:bodyPr/>
                    <a:lstStyle/>
                    <a:p>
                      <a:pPr algn="ctr" rtl="0" fontAlgn="ctr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Units at 35 mm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vert="vert270" anchor="ctr"/>
                </a:tc>
                <a:extLst>
                  <a:ext uri="{0D108BD9-81ED-4DB2-BD59-A6C34878D82A}">
                    <a16:rowId xmlns="" xmlns:a16="http://schemas.microsoft.com/office/drawing/2014/main" val="366523323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-10.50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-8.56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0.14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1.02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7839493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0.34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-0.22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-0.36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-0.53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3910088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1.94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2.64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0.15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0.07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2236990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0.04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-0.25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0.06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-0.04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628365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-0.95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-0.80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0.04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3654907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-0.06</a:t>
                      </a:r>
                      <a:endParaRPr lang="en-GB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927740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0.13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0.18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2216739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5911075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a</a:t>
                      </a:r>
                      <a:r>
                        <a:rPr lang="en-GB" sz="1200" u="none" strike="noStrike" baseline="-250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8911604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-6.10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-6.00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-1.68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-0.89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6652606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-0.72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1.18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8.79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8.25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5373063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-0.03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-0.03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-0.10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-0.11</a:t>
                      </a:r>
                      <a:endParaRPr lang="en-GB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1546072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0.31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0.23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2.17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2.29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2832828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-0.13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-0.18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0.03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3635825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0.02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0.71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0.75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2079664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0.02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8383586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-0.02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-0.03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0.13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0.11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6277785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-0.01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0.00</a:t>
                      </a:r>
                      <a:endParaRPr lang="en-GB" sz="12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-0.01</a:t>
                      </a:r>
                      <a:endParaRPr lang="en-GB" sz="12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12070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639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MCBRD1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Data without iron (room temperature</a:t>
            </a:r>
            <a:r>
              <a:rPr lang="fr-CH" dirty="0" smtClean="0"/>
              <a:t>)</a:t>
            </a:r>
          </a:p>
          <a:p>
            <a:pPr lvl="1"/>
            <a:r>
              <a:rPr lang="fr-CH" dirty="0" smtClean="0"/>
              <a:t>Very good field quality (within 2.5 units)</a:t>
            </a:r>
            <a:endParaRPr lang="fr-CH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="" xmlns:a16="http://schemas.microsoft.com/office/drawing/2014/main" id="{0C38083A-04AB-4950-A629-841F89B16B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244490"/>
              </p:ext>
            </p:extLst>
          </p:nvPr>
        </p:nvGraphicFramePr>
        <p:xfrm>
          <a:off x="584471" y="2641476"/>
          <a:ext cx="417602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="" xmlns:a16="http://schemas.microsoft.com/office/drawing/2014/main" id="{540EE033-ED72-44D6-BCA0-3B1C1CFA7C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007495"/>
              </p:ext>
            </p:extLst>
          </p:nvPr>
        </p:nvGraphicFramePr>
        <p:xfrm>
          <a:off x="4760495" y="2636912"/>
          <a:ext cx="410445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41920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MCBRD2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Room temperature measurements in WST</a:t>
            </a:r>
          </a:p>
          <a:p>
            <a:pPr lvl="1"/>
            <a:r>
              <a:rPr lang="fr-CH" dirty="0" smtClean="0"/>
              <a:t>Only one sign of the current, data are indicative but not valid up to the unit</a:t>
            </a:r>
          </a:p>
          <a:p>
            <a:pPr lvl="1"/>
            <a:r>
              <a:rPr lang="fr-CH" dirty="0" smtClean="0"/>
              <a:t>New measurement to be done in IMP at room temperature in these days – then at 4.2 K during powering</a:t>
            </a:r>
            <a:endParaRPr lang="fr-CH" dirty="0"/>
          </a:p>
        </p:txBody>
      </p:sp>
      <p:graphicFrame>
        <p:nvGraphicFramePr>
          <p:cNvPr id="7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435147"/>
              </p:ext>
            </p:extLst>
          </p:nvPr>
        </p:nvGraphicFramePr>
        <p:xfrm>
          <a:off x="2267744" y="3284980"/>
          <a:ext cx="4680521" cy="34313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8493">
                  <a:extLst>
                    <a:ext uri="{9D8B030D-6E8A-4147-A177-3AD203B41FA5}">
                      <a16:colId xmlns="" xmlns:a16="http://schemas.microsoft.com/office/drawing/2014/main" val="1030921187"/>
                    </a:ext>
                  </a:extLst>
                </a:gridCol>
                <a:gridCol w="1415042">
                  <a:extLst>
                    <a:ext uri="{9D8B030D-6E8A-4147-A177-3AD203B41FA5}">
                      <a16:colId xmlns="" xmlns:a16="http://schemas.microsoft.com/office/drawing/2014/main" val="1123082604"/>
                    </a:ext>
                  </a:extLst>
                </a:gridCol>
                <a:gridCol w="1088493">
                  <a:extLst>
                    <a:ext uri="{9D8B030D-6E8A-4147-A177-3AD203B41FA5}">
                      <a16:colId xmlns="" xmlns:a16="http://schemas.microsoft.com/office/drawing/2014/main" val="497365231"/>
                    </a:ext>
                  </a:extLst>
                </a:gridCol>
                <a:gridCol w="1088493">
                  <a:extLst>
                    <a:ext uri="{9D8B030D-6E8A-4147-A177-3AD203B41FA5}">
                      <a16:colId xmlns="" xmlns:a16="http://schemas.microsoft.com/office/drawing/2014/main" val="3854817552"/>
                    </a:ext>
                  </a:extLst>
                </a:gridCol>
              </a:tblGrid>
              <a:tr h="343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err="1">
                          <a:effectLst/>
                        </a:rPr>
                        <a:t>bn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an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="" xmlns:a16="http://schemas.microsoft.com/office/drawing/2014/main" val="2399414023"/>
                  </a:ext>
                </a:extLst>
              </a:tr>
              <a:tr h="343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-10.928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6.466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="" xmlns:a16="http://schemas.microsoft.com/office/drawing/2014/main" val="4212502909"/>
                  </a:ext>
                </a:extLst>
              </a:tr>
              <a:tr h="343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-4.503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0.735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="" xmlns:a16="http://schemas.microsoft.com/office/drawing/2014/main" val="4090246997"/>
                  </a:ext>
                </a:extLst>
              </a:tr>
              <a:tr h="343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2.384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-4.424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="" xmlns:a16="http://schemas.microsoft.com/office/drawing/2014/main" val="3512300843"/>
                  </a:ext>
                </a:extLst>
              </a:tr>
              <a:tr h="343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2.770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2.372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="" xmlns:a16="http://schemas.microsoft.com/office/drawing/2014/main" val="3053538611"/>
                  </a:ext>
                </a:extLst>
              </a:tr>
              <a:tr h="343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4.142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-1.104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="" xmlns:a16="http://schemas.microsoft.com/office/drawing/2014/main" val="4116253152"/>
                  </a:ext>
                </a:extLst>
              </a:tr>
              <a:tr h="343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-0.307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-0.989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="" xmlns:a16="http://schemas.microsoft.com/office/drawing/2014/main" val="2669399662"/>
                  </a:ext>
                </a:extLst>
              </a:tr>
              <a:tr h="343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1.142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1.215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="" xmlns:a16="http://schemas.microsoft.com/office/drawing/2014/main" val="2944393044"/>
                  </a:ext>
                </a:extLst>
              </a:tr>
              <a:tr h="343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1.205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0.127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="" xmlns:a16="http://schemas.microsoft.com/office/drawing/2014/main" val="201618224"/>
                  </a:ext>
                </a:extLst>
              </a:tr>
              <a:tr h="343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0.251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0.006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="" xmlns:a16="http://schemas.microsoft.com/office/drawing/2014/main" val="118173793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 rot="2335806">
            <a:off x="3239615" y="4969986"/>
            <a:ext cx="32778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3"/>
                </a:solidFill>
                <a:latin typeface="Book Antiqua"/>
                <a:cs typeface="Book Antiqua"/>
              </a:rPr>
              <a:t>Very preliminary</a:t>
            </a:r>
            <a:endParaRPr lang="en-US" sz="3200" dirty="0">
              <a:solidFill>
                <a:schemeClr val="accent3"/>
              </a:solidFill>
              <a:latin typeface="Book Antiqua"/>
              <a:cs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766139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MCBRD2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 review of Roxie model is anyway ongoing to see how correct the 10 units of b</a:t>
            </a:r>
            <a:r>
              <a:rPr lang="fr-CH" baseline="-25000" dirty="0" smtClean="0"/>
              <a:t>3</a:t>
            </a:r>
            <a:r>
              <a:rPr lang="fr-CH" dirty="0" smtClean="0"/>
              <a:t>/a</a:t>
            </a:r>
            <a:r>
              <a:rPr lang="fr-CH" baseline="-25000" dirty="0" smtClean="0"/>
              <a:t>3</a:t>
            </a:r>
          </a:p>
          <a:p>
            <a:pPr lvl="1"/>
            <a:r>
              <a:rPr lang="fr-CH" dirty="0" smtClean="0"/>
              <a:t>One </a:t>
            </a:r>
            <a:r>
              <a:rPr lang="fr-CH" dirty="0" smtClean="0"/>
              <a:t>hypothesis is that the source is the shape of the iron </a:t>
            </a:r>
            <a:r>
              <a:rPr lang="fr-CH" dirty="0" smtClean="0"/>
              <a:t>yoke in contact to the coil, </a:t>
            </a:r>
            <a:r>
              <a:rPr lang="fr-CH" dirty="0" smtClean="0"/>
              <a:t>in particular the slits to lock the aperture in the </a:t>
            </a:r>
            <a:r>
              <a:rPr lang="fr-CH" dirty="0" smtClean="0"/>
              <a:t>yoke</a:t>
            </a:r>
          </a:p>
          <a:p>
            <a:pPr lvl="1"/>
            <a:r>
              <a:rPr lang="fr-CH" dirty="0" smtClean="0"/>
              <a:t>We </a:t>
            </a:r>
            <a:r>
              <a:rPr lang="fr-CH" dirty="0" smtClean="0"/>
              <a:t>will explore the possibility of adding more slits at other ablges (not to be used for alignment) to compensate the asymmetry)</a:t>
            </a:r>
          </a:p>
          <a:p>
            <a:r>
              <a:rPr lang="fr-CH" dirty="0" smtClean="0"/>
              <a:t>An </a:t>
            </a:r>
            <a:r>
              <a:rPr lang="fr-CH" dirty="0" smtClean="0"/>
              <a:t>update on the situation at the end of June, with both Roxie simulations and </a:t>
            </a:r>
            <a:r>
              <a:rPr lang="fr-CH" dirty="0" smtClean="0"/>
              <a:t>measurements </a:t>
            </a:r>
            <a:r>
              <a:rPr lang="fr-CH" dirty="0" smtClean="0"/>
              <a:t>from IMP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88305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16421</TotalTime>
  <Words>462</Words>
  <Application>Microsoft Macintosh PowerPoint</Application>
  <PresentationFormat>On-screen Show (4:3)</PresentationFormat>
  <Paragraphs>207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Field quality in MCBRD</vt:lpstr>
      <vt:lpstr>MCBRD1</vt:lpstr>
      <vt:lpstr>MCBRD1</vt:lpstr>
      <vt:lpstr>MCBRD1</vt:lpstr>
      <vt:lpstr>MCBRD2</vt:lpstr>
      <vt:lpstr>MCBRD2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342</cp:revision>
  <dcterms:created xsi:type="dcterms:W3CDTF">2016-08-24T12:27:25Z</dcterms:created>
  <dcterms:modified xsi:type="dcterms:W3CDTF">2020-05-19T08:57:16Z</dcterms:modified>
</cp:coreProperties>
</file>